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8" r:id="rId2"/>
    <p:sldMasterId id="2147483695" r:id="rId3"/>
  </p:sldMasterIdLst>
  <p:notesMasterIdLst>
    <p:notesMasterId r:id="rId71"/>
  </p:notesMasterIdLst>
  <p:handoutMasterIdLst>
    <p:handoutMasterId r:id="rId72"/>
  </p:handoutMasterIdLst>
  <p:sldIdLst>
    <p:sldId id="1052" r:id="rId4"/>
    <p:sldId id="1232" r:id="rId5"/>
    <p:sldId id="1233" r:id="rId6"/>
    <p:sldId id="1334" r:id="rId7"/>
    <p:sldId id="1336" r:id="rId8"/>
    <p:sldId id="1337" r:id="rId9"/>
    <p:sldId id="1338" r:id="rId10"/>
    <p:sldId id="1339" r:id="rId11"/>
    <p:sldId id="1340" r:id="rId12"/>
    <p:sldId id="1341" r:id="rId13"/>
    <p:sldId id="1343" r:id="rId14"/>
    <p:sldId id="1344" r:id="rId15"/>
    <p:sldId id="1345" r:id="rId16"/>
    <p:sldId id="1346" r:id="rId17"/>
    <p:sldId id="1347" r:id="rId18"/>
    <p:sldId id="1348" r:id="rId19"/>
    <p:sldId id="1361" r:id="rId20"/>
    <p:sldId id="1362" r:id="rId21"/>
    <p:sldId id="1351" r:id="rId22"/>
    <p:sldId id="1352" r:id="rId23"/>
    <p:sldId id="1353" r:id="rId24"/>
    <p:sldId id="1354" r:id="rId25"/>
    <p:sldId id="1355" r:id="rId26"/>
    <p:sldId id="1404" r:id="rId27"/>
    <p:sldId id="1405" r:id="rId28"/>
    <p:sldId id="1358" r:id="rId29"/>
    <p:sldId id="1359" r:id="rId30"/>
    <p:sldId id="1363" r:id="rId31"/>
    <p:sldId id="1364" r:id="rId32"/>
    <p:sldId id="1365" r:id="rId33"/>
    <p:sldId id="1366" r:id="rId34"/>
    <p:sldId id="1367" r:id="rId35"/>
    <p:sldId id="1368" r:id="rId36"/>
    <p:sldId id="1369" r:id="rId37"/>
    <p:sldId id="1380" r:id="rId38"/>
    <p:sldId id="1371" r:id="rId39"/>
    <p:sldId id="1372" r:id="rId40"/>
    <p:sldId id="1373" r:id="rId41"/>
    <p:sldId id="1374" r:id="rId42"/>
    <p:sldId id="1375" r:id="rId43"/>
    <p:sldId id="1376" r:id="rId44"/>
    <p:sldId id="1377" r:id="rId45"/>
    <p:sldId id="1378" r:id="rId46"/>
    <p:sldId id="1379" r:id="rId47"/>
    <p:sldId id="1406" r:id="rId48"/>
    <p:sldId id="1388" r:id="rId49"/>
    <p:sldId id="1382" r:id="rId50"/>
    <p:sldId id="1383" r:id="rId51"/>
    <p:sldId id="1385" r:id="rId52"/>
    <p:sldId id="1386" r:id="rId53"/>
    <p:sldId id="1384" r:id="rId54"/>
    <p:sldId id="1387" r:id="rId55"/>
    <p:sldId id="1389" r:id="rId56"/>
    <p:sldId id="1390" r:id="rId57"/>
    <p:sldId id="1391" r:id="rId58"/>
    <p:sldId id="1392" r:id="rId59"/>
    <p:sldId id="1393" r:id="rId60"/>
    <p:sldId id="1394" r:id="rId61"/>
    <p:sldId id="1395" r:id="rId62"/>
    <p:sldId id="1396" r:id="rId63"/>
    <p:sldId id="1397" r:id="rId64"/>
    <p:sldId id="1398" r:id="rId65"/>
    <p:sldId id="1399" r:id="rId66"/>
    <p:sldId id="1400" r:id="rId67"/>
    <p:sldId id="1401" r:id="rId68"/>
    <p:sldId id="1402" r:id="rId69"/>
    <p:sldId id="1147" r:id="rId70"/>
  </p:sldIdLst>
  <p:sldSz cx="12190413" cy="6858000"/>
  <p:notesSz cx="7104063" cy="10234613"/>
  <p:defaultTextStyle>
    <a:defPPr>
      <a:defRPr lang="en-US"/>
    </a:defPPr>
    <a:lvl1pPr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1pPr>
    <a:lvl2pPr marL="457154"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2pPr>
    <a:lvl3pPr marL="914309"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3pPr>
    <a:lvl4pPr marL="1371463"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4pPr>
    <a:lvl5pPr marL="1828617"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5pPr>
    <a:lvl6pPr marL="2285771" algn="l" defTabSz="914309" rtl="0" eaLnBrk="1" latinLnBrk="0" hangingPunct="1">
      <a:defRPr sz="2800" b="1" kern="1200">
        <a:solidFill>
          <a:schemeClr val="tx1"/>
        </a:solidFill>
        <a:latin typeface="华文中宋" pitchFamily="2" charset="-122"/>
        <a:ea typeface="华文中宋" pitchFamily="2" charset="-122"/>
        <a:cs typeface="+mn-cs"/>
      </a:defRPr>
    </a:lvl6pPr>
    <a:lvl7pPr marL="2742926" algn="l" defTabSz="914309" rtl="0" eaLnBrk="1" latinLnBrk="0" hangingPunct="1">
      <a:defRPr sz="2800" b="1" kern="1200">
        <a:solidFill>
          <a:schemeClr val="tx1"/>
        </a:solidFill>
        <a:latin typeface="华文中宋" pitchFamily="2" charset="-122"/>
        <a:ea typeface="华文中宋" pitchFamily="2" charset="-122"/>
        <a:cs typeface="+mn-cs"/>
      </a:defRPr>
    </a:lvl7pPr>
    <a:lvl8pPr marL="3200080" algn="l" defTabSz="914309" rtl="0" eaLnBrk="1" latinLnBrk="0" hangingPunct="1">
      <a:defRPr sz="2800" b="1" kern="1200">
        <a:solidFill>
          <a:schemeClr val="tx1"/>
        </a:solidFill>
        <a:latin typeface="华文中宋" pitchFamily="2" charset="-122"/>
        <a:ea typeface="华文中宋" pitchFamily="2" charset="-122"/>
        <a:cs typeface="+mn-cs"/>
      </a:defRPr>
    </a:lvl8pPr>
    <a:lvl9pPr marL="3657234" algn="l" defTabSz="914309" rtl="0" eaLnBrk="1" latinLnBrk="0" hangingPunct="1">
      <a:defRPr sz="2800" b="1" kern="1200">
        <a:solidFill>
          <a:schemeClr val="tx1"/>
        </a:solidFill>
        <a:latin typeface="华文中宋" pitchFamily="2" charset="-122"/>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01"/>
    <a:srgbClr val="001D96"/>
    <a:srgbClr val="005BE2"/>
    <a:srgbClr val="89D2FF"/>
    <a:srgbClr val="B9E1FF"/>
    <a:srgbClr val="FFFFCC"/>
    <a:srgbClr val="0066FF"/>
    <a:srgbClr val="0099FF"/>
    <a:srgbClr val="E8E8E8"/>
    <a:srgbClr val="11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EA460-EF9F-A442-AEFB-224B6D026FC9}" v="6" dt="2021-12-23T01:26:19.68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48" autoAdjust="0"/>
    <p:restoredTop sz="74543" autoAdjust="0"/>
  </p:normalViewPr>
  <p:slideViewPr>
    <p:cSldViewPr>
      <p:cViewPr varScale="1">
        <p:scale>
          <a:sx n="83" d="100"/>
          <a:sy n="83" d="100"/>
        </p:scale>
        <p:origin x="760"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5472"/>
    </p:cViewPr>
  </p:sorterViewPr>
  <p:notesViewPr>
    <p:cSldViewPr>
      <p:cViewPr varScale="1">
        <p:scale>
          <a:sx n="78" d="100"/>
          <a:sy n="78" d="100"/>
        </p:scale>
        <p:origin x="-3966" y="-96"/>
      </p:cViewPr>
      <p:guideLst>
        <p:guide orient="horz" pos="3224"/>
        <p:guide pos="2238"/>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Jun" userId="19b97e3efb4b66bf" providerId="LiveId" clId="{C55EA460-EF9F-A442-AEFB-224B6D026FC9}"/>
    <pc:docChg chg="modSld sldOrd">
      <pc:chgData name="Jun Jun" userId="19b97e3efb4b66bf" providerId="LiveId" clId="{C55EA460-EF9F-A442-AEFB-224B6D026FC9}" dt="2021-12-23T01:26:19.688" v="38"/>
      <pc:docMkLst>
        <pc:docMk/>
      </pc:docMkLst>
      <pc:sldChg chg="modSp mod">
        <pc:chgData name="Jun Jun" userId="19b97e3efb4b66bf" providerId="LiveId" clId="{C55EA460-EF9F-A442-AEFB-224B6D026FC9}" dt="2021-12-18T10:29:32.009" v="31" actId="20577"/>
        <pc:sldMkLst>
          <pc:docMk/>
          <pc:sldMk cId="1946054272" sldId="1052"/>
        </pc:sldMkLst>
        <pc:spChg chg="mod">
          <ac:chgData name="Jun Jun" userId="19b97e3efb4b66bf" providerId="LiveId" clId="{C55EA460-EF9F-A442-AEFB-224B6D026FC9}" dt="2021-12-18T10:29:29.737" v="26" actId="20577"/>
          <ac:spMkLst>
            <pc:docMk/>
            <pc:sldMk cId="1946054272" sldId="1052"/>
            <ac:spMk id="14" creationId="{00000000-0000-0000-0000-000000000000}"/>
          </ac:spMkLst>
        </pc:spChg>
        <pc:spChg chg="mod">
          <ac:chgData name="Jun Jun" userId="19b97e3efb4b66bf" providerId="LiveId" clId="{C55EA460-EF9F-A442-AEFB-224B6D026FC9}" dt="2021-12-18T10:29:32.009" v="31" actId="20577"/>
          <ac:spMkLst>
            <pc:docMk/>
            <pc:sldMk cId="1946054272" sldId="1052"/>
            <ac:spMk id="6148" creationId="{00000000-0000-0000-0000-000000000000}"/>
          </ac:spMkLst>
        </pc:spChg>
      </pc:sldChg>
      <pc:sldChg chg="ord">
        <pc:chgData name="Jun Jun" userId="19b97e3efb4b66bf" providerId="LiveId" clId="{C55EA460-EF9F-A442-AEFB-224B6D026FC9}" dt="2021-12-21T07:24:03.317" v="32" actId="20578"/>
        <pc:sldMkLst>
          <pc:docMk/>
          <pc:sldMk cId="693602025" sldId="1384"/>
        </pc:sldMkLst>
      </pc:sldChg>
      <pc:sldChg chg="modAnim">
        <pc:chgData name="Jun Jun" userId="19b97e3efb4b66bf" providerId="LiveId" clId="{C55EA460-EF9F-A442-AEFB-224B6D026FC9}" dt="2021-12-23T01:26:19.688" v="38"/>
        <pc:sldMkLst>
          <pc:docMk/>
          <pc:sldMk cId="63384655" sldId="13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zh-CN" altLang="en-US"/>
          </a:p>
        </p:txBody>
      </p:sp>
      <p:sp>
        <p:nvSpPr>
          <p:cNvPr id="157699" name="Rectangle 3"/>
          <p:cNvSpPr>
            <a:spLocks noGrp="1" noChangeArrowheads="1"/>
          </p:cNvSpPr>
          <p:nvPr>
            <p:ph type="dt" sz="quarter" idx="1"/>
          </p:nvPr>
        </p:nvSpPr>
        <p:spPr bwMode="auto">
          <a:xfrm>
            <a:off x="4025424"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endParaRPr lang="en-US" altLang="zh-CN" dirty="0"/>
          </a:p>
        </p:txBody>
      </p:sp>
      <p:sp>
        <p:nvSpPr>
          <p:cNvPr id="157700" name="Rectangle 4"/>
          <p:cNvSpPr>
            <a:spLocks noGrp="1" noChangeArrowheads="1"/>
          </p:cNvSpPr>
          <p:nvPr>
            <p:ph type="ftr" sz="quarter" idx="2"/>
          </p:nvPr>
        </p:nvSpPr>
        <p:spPr bwMode="auto">
          <a:xfrm>
            <a:off x="1" y="9723439"/>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en-US" altLang="zh-CN" dirty="0"/>
          </a:p>
        </p:txBody>
      </p:sp>
      <p:sp>
        <p:nvSpPr>
          <p:cNvPr id="157701" name="Rectangle 5"/>
          <p:cNvSpPr>
            <a:spLocks noGrp="1" noChangeArrowheads="1"/>
          </p:cNvSpPr>
          <p:nvPr>
            <p:ph type="sldNum" sz="quarter" idx="3"/>
          </p:nvPr>
        </p:nvSpPr>
        <p:spPr bwMode="auto">
          <a:xfrm>
            <a:off x="4025424" y="9723439"/>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fld id="{D9614F34-BD34-48EB-9DA6-41AB144CD2D6}" type="slidenum">
              <a:rPr lang="zh-CN" altLang="en-US"/>
              <a:pPr/>
              <a:t>‹#›</a:t>
            </a:fld>
            <a:endParaRPr lang="en-US" altLang="zh-CN" dirty="0"/>
          </a:p>
        </p:txBody>
      </p:sp>
    </p:spTree>
    <p:extLst>
      <p:ext uri="{BB962C8B-B14F-4D97-AF65-F5344CB8AC3E}">
        <p14:creationId xmlns:p14="http://schemas.microsoft.com/office/powerpoint/2010/main" val="166054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zh-CN" altLang="en-US"/>
          </a:p>
        </p:txBody>
      </p:sp>
      <p:sp>
        <p:nvSpPr>
          <p:cNvPr id="41987"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88" name="Rectangle 4"/>
          <p:cNvSpPr>
            <a:spLocks noGrp="1" noRot="1" noChangeAspect="1" noChangeArrowheads="1" noTextEdit="1"/>
          </p:cNvSpPr>
          <p:nvPr>
            <p:ph type="sldImg" idx="2"/>
          </p:nvPr>
        </p:nvSpPr>
        <p:spPr bwMode="auto">
          <a:xfrm>
            <a:off x="141288" y="768350"/>
            <a:ext cx="6821487" cy="3836988"/>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990"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91"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fld id="{3B9DEE87-D8F0-46A4-83B5-4812EC0DF53E}" type="slidenum">
              <a:rPr lang="zh-CN" altLang="en-US"/>
              <a:pPr/>
              <a:t>‹#›</a:t>
            </a:fld>
            <a:endParaRPr lang="en-US" altLang="zh-CN" dirty="0"/>
          </a:p>
        </p:txBody>
      </p:sp>
    </p:spTree>
    <p:extLst>
      <p:ext uri="{BB962C8B-B14F-4D97-AF65-F5344CB8AC3E}">
        <p14:creationId xmlns:p14="http://schemas.microsoft.com/office/powerpoint/2010/main" val="282656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154"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309"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463"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617"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noTextEdit="1"/>
          </p:cNvSpPr>
          <p:nvPr>
            <p:ph type="sldImg" idx="4294967295"/>
          </p:nvPr>
        </p:nvSpPr>
        <p:spPr>
          <a:xfrm>
            <a:off x="688975" y="1143000"/>
            <a:ext cx="5484813" cy="3086100"/>
          </a:xfrm>
          <a:ln/>
        </p:spPr>
      </p:sp>
      <p:sp>
        <p:nvSpPr>
          <p:cNvPr id="7170"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ea typeface="宋体" charset="-122"/>
            </a:endParaRPr>
          </a:p>
        </p:txBody>
      </p:sp>
      <p:sp>
        <p:nvSpPr>
          <p:cNvPr id="71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19C5F57F-8E08-A342-85D5-80A6E86B8E06}" type="slidenum">
              <a:rPr lang="zh-CN" altLang="zh-CN">
                <a:latin typeface="Calibri" charset="0"/>
              </a:rPr>
              <a:pPr>
                <a:buFont typeface="Arial" charset="0"/>
                <a:buNone/>
              </a:pPr>
              <a:t>1</a:t>
            </a:fld>
            <a:endParaRPr lang="zh-CN" altLang="zh-CN">
              <a:latin typeface="Calibri" charset="0"/>
            </a:endParaRPr>
          </a:p>
        </p:txBody>
      </p:sp>
    </p:spTree>
    <p:extLst>
      <p:ext uri="{BB962C8B-B14F-4D97-AF65-F5344CB8AC3E}">
        <p14:creationId xmlns:p14="http://schemas.microsoft.com/office/powerpoint/2010/main" val="115820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43BDD51-2AAD-A041-8487-9CDB16062FBD}" type="slidenum">
              <a:rPr lang="zh-CN" altLang="en-US" sz="1300" b="0">
                <a:solidFill>
                  <a:schemeClr val="tx1"/>
                </a:solidFill>
                <a:ea typeface="宋体" charset="-122"/>
              </a:rPr>
              <a:pPr/>
              <a:t>12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4915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66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7468020-A25E-8E46-AAD3-13AEEB241EDA}" type="slidenum">
              <a:rPr lang="zh-CN" altLang="en-US" sz="1300" b="0">
                <a:solidFill>
                  <a:schemeClr val="tx1"/>
                </a:solidFill>
                <a:ea typeface="宋体" charset="-122"/>
              </a:rPr>
              <a:pPr/>
              <a:t>13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90916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defRPr/>
            </a:pPr>
            <a:endParaRPr lang="en-US" altLang="zh-CN" dirty="0"/>
          </a:p>
        </p:txBody>
      </p:sp>
      <p:sp>
        <p:nvSpPr>
          <p:cNvPr id="2867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7D05D9D-1253-C841-A711-9E86DA688837}" type="slidenum">
              <a:rPr lang="zh-CN" altLang="en-US" sz="1300" b="0">
                <a:solidFill>
                  <a:schemeClr val="tx1"/>
                </a:solidFill>
                <a:ea typeface="宋体" charset="-122"/>
              </a:rPr>
              <a:pPr/>
              <a:t>14</a:t>
            </a:fld>
            <a:endParaRPr lang="en-US" altLang="zh-CN" sz="1300" b="0">
              <a:solidFill>
                <a:schemeClr val="tx1"/>
              </a:solidFill>
              <a:ea typeface="宋体" charset="-122"/>
            </a:endParaRPr>
          </a:p>
        </p:txBody>
      </p:sp>
    </p:spTree>
    <p:extLst>
      <p:ext uri="{BB962C8B-B14F-4D97-AF65-F5344CB8AC3E}">
        <p14:creationId xmlns:p14="http://schemas.microsoft.com/office/powerpoint/2010/main" val="41078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p:spPr>
      </p:sp>
      <p:sp>
        <p:nvSpPr>
          <p:cNvPr id="307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en-US" altLang="zh-CN" dirty="0"/>
          </a:p>
        </p:txBody>
      </p:sp>
      <p:sp>
        <p:nvSpPr>
          <p:cNvPr id="307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826DA80-088C-2B42-BC32-21662CAC2F09}" type="slidenum">
              <a:rPr lang="zh-CN" altLang="en-US" sz="1300" b="0">
                <a:solidFill>
                  <a:schemeClr val="tx1"/>
                </a:solidFill>
                <a:ea typeface="宋体" charset="-122"/>
              </a:rPr>
              <a:pPr/>
              <a:t>15</a:t>
            </a:fld>
            <a:endParaRPr lang="en-US" altLang="zh-CN" sz="1300" b="0">
              <a:solidFill>
                <a:schemeClr val="tx1"/>
              </a:solidFill>
              <a:ea typeface="宋体" charset="-122"/>
            </a:endParaRPr>
          </a:p>
        </p:txBody>
      </p:sp>
    </p:spTree>
    <p:extLst>
      <p:ext uri="{BB962C8B-B14F-4D97-AF65-F5344CB8AC3E}">
        <p14:creationId xmlns:p14="http://schemas.microsoft.com/office/powerpoint/2010/main" val="8596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lgn="just">
              <a:lnSpc>
                <a:spcPct val="90000"/>
              </a:lnSpc>
              <a:defRPr/>
            </a:pPr>
            <a:endParaRPr lang="en-US" altLang="zh-CN" dirty="0"/>
          </a:p>
        </p:txBody>
      </p:sp>
      <p:sp>
        <p:nvSpPr>
          <p:cNvPr id="327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56DB077-5C8A-F942-AC16-A4C062C35260}" type="slidenum">
              <a:rPr lang="zh-CN" altLang="en-US" sz="1300" b="0">
                <a:solidFill>
                  <a:schemeClr val="tx1"/>
                </a:solidFill>
                <a:ea typeface="宋体" charset="-122"/>
              </a:rPr>
              <a:pPr/>
              <a:t>16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3909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17</a:t>
            </a:fld>
            <a:endParaRPr lang="zh-CN" altLang="zh-CN">
              <a:latin typeface="Calibri" charset="0"/>
            </a:endParaRPr>
          </a:p>
        </p:txBody>
      </p:sp>
    </p:spTree>
    <p:extLst>
      <p:ext uri="{BB962C8B-B14F-4D97-AF65-F5344CB8AC3E}">
        <p14:creationId xmlns:p14="http://schemas.microsoft.com/office/powerpoint/2010/main" val="173174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18</a:t>
            </a:fld>
            <a:endParaRPr lang="zh-CN" altLang="zh-CN">
              <a:latin typeface="Calibri" charset="0"/>
            </a:endParaRPr>
          </a:p>
        </p:txBody>
      </p:sp>
    </p:spTree>
    <p:extLst>
      <p:ext uri="{BB962C8B-B14F-4D97-AF65-F5344CB8AC3E}">
        <p14:creationId xmlns:p14="http://schemas.microsoft.com/office/powerpoint/2010/main" val="156187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2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0D9ACC0-BF59-E146-9CF9-2001FF98A9E7}" type="slidenum">
              <a:rPr lang="zh-CN" altLang="en-US" sz="1300" b="0">
                <a:solidFill>
                  <a:schemeClr val="tx1"/>
                </a:solidFill>
                <a:ea typeface="宋体" charset="-122"/>
              </a:rPr>
              <a:pPr/>
              <a:t>19</a:t>
            </a:fld>
            <a:endParaRPr lang="en-US" altLang="zh-CN" sz="1300" b="0">
              <a:solidFill>
                <a:schemeClr val="tx1"/>
              </a:solidFill>
              <a:ea typeface="宋体" charset="-122"/>
            </a:endParaRPr>
          </a:p>
        </p:txBody>
      </p:sp>
    </p:spTree>
    <p:extLst>
      <p:ext uri="{BB962C8B-B14F-4D97-AF65-F5344CB8AC3E}">
        <p14:creationId xmlns:p14="http://schemas.microsoft.com/office/powerpoint/2010/main" val="996286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3DB0046-E511-1D40-9036-1A88BDD8DDF6}" type="slidenum">
              <a:rPr lang="zh-CN" altLang="en-US" sz="1300" b="0">
                <a:solidFill>
                  <a:schemeClr val="tx1"/>
                </a:solidFill>
                <a:ea typeface="宋体" charset="-122"/>
              </a:rPr>
              <a:pPr/>
              <a:t>20</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06988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6B9F207-BED5-904F-95DD-7D641E56ECA1}" type="slidenum">
              <a:rPr lang="zh-CN" altLang="en-US" sz="1300" b="0">
                <a:solidFill>
                  <a:schemeClr val="tx1"/>
                </a:solidFill>
                <a:ea typeface="宋体" charset="-122"/>
              </a:rPr>
              <a:pPr/>
              <a:t>21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6334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4</a:t>
            </a:fld>
            <a:endParaRPr lang="zh-CN" altLang="zh-CN">
              <a:latin typeface="Calibri" charset="0"/>
            </a:endParaRPr>
          </a:p>
        </p:txBody>
      </p:sp>
    </p:spTree>
    <p:extLst>
      <p:ext uri="{BB962C8B-B14F-4D97-AF65-F5344CB8AC3E}">
        <p14:creationId xmlns:p14="http://schemas.microsoft.com/office/powerpoint/2010/main" val="660933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53E0960-C9B3-F848-970C-6116988115D6}" type="slidenum">
              <a:rPr lang="zh-CN" altLang="en-US" sz="1300" b="0">
                <a:solidFill>
                  <a:schemeClr val="tx1"/>
                </a:solidFill>
                <a:ea typeface="宋体" charset="-122"/>
              </a:rPr>
              <a:pPr/>
              <a:t>22</a:t>
            </a:fld>
            <a:endParaRPr lang="en-US" altLang="zh-CN" sz="1300" b="0">
              <a:solidFill>
                <a:schemeClr val="tx1"/>
              </a:solidFill>
              <a:ea typeface="宋体" charset="-122"/>
            </a:endParaRPr>
          </a:p>
        </p:txBody>
      </p:sp>
    </p:spTree>
    <p:extLst>
      <p:ext uri="{BB962C8B-B14F-4D97-AF65-F5344CB8AC3E}">
        <p14:creationId xmlns:p14="http://schemas.microsoft.com/office/powerpoint/2010/main" val="710658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E276B7C-5CD1-5B46-974A-2C28D07D7171}" type="slidenum">
              <a:rPr lang="zh-CN" altLang="en-US" sz="1300" b="0">
                <a:solidFill>
                  <a:schemeClr val="tx1"/>
                </a:solidFill>
                <a:ea typeface="宋体" charset="-122"/>
              </a:rPr>
              <a:pPr/>
              <a:t>23</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65435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E276B7C-5CD1-5B46-974A-2C28D07D7171}" type="slidenum">
              <a:rPr lang="zh-CN" altLang="en-US" sz="1300" b="0">
                <a:solidFill>
                  <a:schemeClr val="tx1"/>
                </a:solidFill>
                <a:ea typeface="宋体" charset="-122"/>
              </a:rPr>
              <a:pPr/>
              <a:t>24</a:t>
            </a:fld>
            <a:endParaRPr lang="en-US" altLang="zh-CN" sz="1300" b="0">
              <a:solidFill>
                <a:schemeClr val="tx1"/>
              </a:solidFill>
              <a:ea typeface="宋体" charset="-122"/>
            </a:endParaRPr>
          </a:p>
        </p:txBody>
      </p:sp>
    </p:spTree>
    <p:extLst>
      <p:ext uri="{BB962C8B-B14F-4D97-AF65-F5344CB8AC3E}">
        <p14:creationId xmlns:p14="http://schemas.microsoft.com/office/powerpoint/2010/main" val="51830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E276B7C-5CD1-5B46-974A-2C28D07D7171}" type="slidenum">
              <a:rPr lang="zh-CN" altLang="en-US" sz="1300" b="0">
                <a:solidFill>
                  <a:schemeClr val="tx1"/>
                </a:solidFill>
                <a:ea typeface="宋体" charset="-122"/>
              </a:rPr>
              <a:pPr/>
              <a:t>25</a:t>
            </a:fld>
            <a:endParaRPr lang="en-US" altLang="zh-CN" sz="1300" b="0">
              <a:solidFill>
                <a:schemeClr val="tx1"/>
              </a:solidFill>
              <a:ea typeface="宋体" charset="-122"/>
            </a:endParaRPr>
          </a:p>
        </p:txBody>
      </p:sp>
    </p:spTree>
    <p:extLst>
      <p:ext uri="{BB962C8B-B14F-4D97-AF65-F5344CB8AC3E}">
        <p14:creationId xmlns:p14="http://schemas.microsoft.com/office/powerpoint/2010/main" val="4168152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166B4E3-6F5A-C74F-93B9-4C8B704D44BC}" type="slidenum">
              <a:rPr lang="zh-CN" altLang="en-US" sz="1300" b="0">
                <a:solidFill>
                  <a:schemeClr val="tx1"/>
                </a:solidFill>
                <a:ea typeface="宋体" charset="-122"/>
              </a:rPr>
              <a:pPr/>
              <a:t>26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25675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66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474AD1A-25F6-BD46-AE05-CC64942CBD53}" type="slidenum">
              <a:rPr lang="zh-CN" altLang="en-US" sz="1300" b="0">
                <a:solidFill>
                  <a:schemeClr val="tx1"/>
                </a:solidFill>
                <a:ea typeface="宋体" charset="-122"/>
              </a:rPr>
              <a:pPr/>
              <a:t>27</a:t>
            </a:fld>
            <a:endParaRPr lang="en-US" altLang="zh-CN" sz="1300" b="0">
              <a:solidFill>
                <a:schemeClr val="tx1"/>
              </a:solidFill>
              <a:ea typeface="宋体" charset="-122"/>
            </a:endParaRPr>
          </a:p>
        </p:txBody>
      </p:sp>
    </p:spTree>
    <p:extLst>
      <p:ext uri="{BB962C8B-B14F-4D97-AF65-F5344CB8AC3E}">
        <p14:creationId xmlns:p14="http://schemas.microsoft.com/office/powerpoint/2010/main" val="433396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p:spPr>
      </p:sp>
      <p:sp>
        <p:nvSpPr>
          <p:cNvPr id="8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1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019F6B4-97C6-1143-B049-3F8E852B0A58}" type="slidenum">
              <a:rPr lang="zh-CN" altLang="en-US" sz="1300" b="0">
                <a:solidFill>
                  <a:schemeClr val="tx1"/>
                </a:solidFill>
                <a:ea typeface="宋体" charset="-122"/>
              </a:rPr>
              <a:pPr/>
              <a:t>28</a:t>
            </a:fld>
            <a:endParaRPr lang="en-US" altLang="zh-CN" sz="1300" b="0">
              <a:solidFill>
                <a:schemeClr val="tx1"/>
              </a:solidFill>
              <a:ea typeface="宋体" charset="-122"/>
            </a:endParaRPr>
          </a:p>
        </p:txBody>
      </p:sp>
    </p:spTree>
    <p:extLst>
      <p:ext uri="{BB962C8B-B14F-4D97-AF65-F5344CB8AC3E}">
        <p14:creationId xmlns:p14="http://schemas.microsoft.com/office/powerpoint/2010/main" val="925594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12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5D200E71-BB80-104C-879D-0D57F7664952}" type="slidenum">
              <a:rPr lang="zh-CN" altLang="en-US" sz="1300" b="0">
                <a:solidFill>
                  <a:schemeClr val="tx1"/>
                </a:solidFill>
                <a:ea typeface="宋体" charset="-122"/>
              </a:rPr>
              <a:pPr/>
              <a:t>29</a:t>
            </a:fld>
            <a:endParaRPr lang="en-US" altLang="zh-CN" sz="1300" b="0">
              <a:solidFill>
                <a:schemeClr val="tx1"/>
              </a:solidFill>
              <a:ea typeface="宋体" charset="-122"/>
            </a:endParaRPr>
          </a:p>
        </p:txBody>
      </p:sp>
    </p:spTree>
    <p:extLst>
      <p:ext uri="{BB962C8B-B14F-4D97-AF65-F5344CB8AC3E}">
        <p14:creationId xmlns:p14="http://schemas.microsoft.com/office/powerpoint/2010/main" val="813934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33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D7E1166-DA08-5248-9664-A0CC010EAB9F}" type="slidenum">
              <a:rPr lang="zh-CN" altLang="en-US" sz="1300" b="0">
                <a:solidFill>
                  <a:schemeClr val="tx1"/>
                </a:solidFill>
                <a:ea typeface="宋体" charset="-122"/>
              </a:rPr>
              <a:pPr/>
              <a:t>30</a:t>
            </a:fld>
            <a:endParaRPr lang="en-US" altLang="zh-CN" sz="1300" b="0">
              <a:solidFill>
                <a:schemeClr val="tx1"/>
              </a:solidFill>
              <a:ea typeface="宋体" charset="-122"/>
            </a:endParaRPr>
          </a:p>
        </p:txBody>
      </p:sp>
    </p:spTree>
    <p:extLst>
      <p:ext uri="{BB962C8B-B14F-4D97-AF65-F5344CB8AC3E}">
        <p14:creationId xmlns:p14="http://schemas.microsoft.com/office/powerpoint/2010/main" val="2128734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A3DBC64-C079-5549-B914-3449D9F14340}" type="slidenum">
              <a:rPr lang="zh-CN" altLang="en-US" sz="1300" b="0">
                <a:solidFill>
                  <a:schemeClr val="tx1"/>
                </a:solidFill>
                <a:ea typeface="宋体" charset="-122"/>
              </a:rPr>
              <a:pPr/>
              <a:t>31</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3670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p:spPr>
      </p:sp>
      <p:sp>
        <p:nvSpPr>
          <p:cNvPr id="8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81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74CAA82-7A2C-484A-B73A-5921234EE2D0}" type="slidenum">
              <a:rPr lang="zh-CN" altLang="en-US" sz="1300" b="0">
                <a:solidFill>
                  <a:schemeClr val="tx1"/>
                </a:solidFill>
                <a:ea typeface="宋体" charset="-122"/>
              </a:rPr>
              <a:pPr/>
              <a:t>5</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12817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74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41EEF72-0FBD-7340-9DEA-354FC02DD391}" type="slidenum">
              <a:rPr lang="zh-CN" altLang="en-US" sz="1300" b="0">
                <a:solidFill>
                  <a:schemeClr val="tx1"/>
                </a:solidFill>
                <a:ea typeface="宋体" charset="-122"/>
              </a:rPr>
              <a:pPr/>
              <a:t>32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838757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CE86FA4-C3F5-EB42-BC0C-61112EEB1DEF}" type="slidenum">
              <a:rPr lang="zh-CN" altLang="en-US" sz="1300" b="0">
                <a:solidFill>
                  <a:schemeClr val="tx1"/>
                </a:solidFill>
                <a:ea typeface="宋体" charset="-122"/>
              </a:rPr>
              <a:pPr/>
              <a:t>33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302653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p:spPr>
      </p:sp>
      <p:sp>
        <p:nvSpPr>
          <p:cNvPr id="215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15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C65BFE2-BE05-1E4D-96A6-9039AB2BB6FE}" type="slidenum">
              <a:rPr lang="zh-CN" altLang="en-US" sz="1300" b="0">
                <a:solidFill>
                  <a:schemeClr val="tx1"/>
                </a:solidFill>
                <a:ea typeface="宋体" charset="-122"/>
              </a:rPr>
              <a:pPr/>
              <a:t>34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36457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35</a:t>
            </a:fld>
            <a:endParaRPr lang="zh-CN" altLang="zh-CN">
              <a:latin typeface="Calibri" charset="0"/>
            </a:endParaRPr>
          </a:p>
        </p:txBody>
      </p:sp>
    </p:spTree>
    <p:extLst>
      <p:ext uri="{BB962C8B-B14F-4D97-AF65-F5344CB8AC3E}">
        <p14:creationId xmlns:p14="http://schemas.microsoft.com/office/powerpoint/2010/main" val="91187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p:spPr>
      </p:sp>
      <p:sp>
        <p:nvSpPr>
          <p:cNvPr id="8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en-US" altLang="zh-CN" dirty="0"/>
          </a:p>
        </p:txBody>
      </p:sp>
      <p:sp>
        <p:nvSpPr>
          <p:cNvPr id="81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46992FB-B8D3-FA4F-A1CB-9006B9AB24A6}" type="slidenum">
              <a:rPr lang="zh-CN" altLang="en-US" sz="1300" b="0">
                <a:solidFill>
                  <a:schemeClr val="tx1"/>
                </a:solidFill>
                <a:ea typeface="宋体" charset="-122"/>
              </a:rPr>
              <a:pPr/>
              <a:t>36</a:t>
            </a:fld>
            <a:endParaRPr lang="en-US" altLang="zh-CN" sz="1300" b="0">
              <a:solidFill>
                <a:schemeClr val="tx1"/>
              </a:solidFill>
              <a:ea typeface="宋体" charset="-122"/>
            </a:endParaRPr>
          </a:p>
        </p:txBody>
      </p:sp>
    </p:spTree>
    <p:extLst>
      <p:ext uri="{BB962C8B-B14F-4D97-AF65-F5344CB8AC3E}">
        <p14:creationId xmlns:p14="http://schemas.microsoft.com/office/powerpoint/2010/main" val="841292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a:ln/>
        </p:spPr>
      </p:sp>
      <p:sp>
        <p:nvSpPr>
          <p:cNvPr id="102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02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A4351D1-AB80-A14C-AD20-042095229866}" type="slidenum">
              <a:rPr lang="en-US" altLang="zh-CN" sz="1300" b="0">
                <a:solidFill>
                  <a:schemeClr val="tx1"/>
                </a:solidFill>
                <a:latin typeface="Arial" charset="0"/>
                <a:ea typeface="宋体" charset="-122"/>
              </a:rPr>
              <a:pPr/>
              <a:t>37</a:t>
            </a:fld>
            <a:endParaRPr lang="en-US" altLang="zh-CN" sz="1300" b="0">
              <a:solidFill>
                <a:schemeClr val="tx1"/>
              </a:solidFill>
              <a:latin typeface="Arial" charset="0"/>
              <a:ea typeface="宋体" charset="-122"/>
            </a:endParaRPr>
          </a:p>
        </p:txBody>
      </p:sp>
    </p:spTree>
    <p:extLst>
      <p:ext uri="{BB962C8B-B14F-4D97-AF65-F5344CB8AC3E}">
        <p14:creationId xmlns:p14="http://schemas.microsoft.com/office/powerpoint/2010/main" val="586561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5C6E71A-010D-3644-9366-8762D394CE50}" type="slidenum">
              <a:rPr lang="zh-CN" altLang="en-US" sz="1300" b="0">
                <a:solidFill>
                  <a:schemeClr val="tx1"/>
                </a:solidFill>
                <a:ea typeface="宋体" charset="-122"/>
              </a:rPr>
              <a:pPr/>
              <a:t>38</a:t>
            </a:fld>
            <a:endParaRPr lang="en-US" altLang="zh-CN" sz="1300" b="0">
              <a:solidFill>
                <a:schemeClr val="tx1"/>
              </a:solidFill>
              <a:ea typeface="宋体" charset="-122"/>
            </a:endParaRPr>
          </a:p>
        </p:txBody>
      </p:sp>
    </p:spTree>
    <p:extLst>
      <p:ext uri="{BB962C8B-B14F-4D97-AF65-F5344CB8AC3E}">
        <p14:creationId xmlns:p14="http://schemas.microsoft.com/office/powerpoint/2010/main" val="608330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8543EB6-7AB1-B448-8AF7-284995392560}" type="slidenum">
              <a:rPr lang="zh-CN" altLang="en-US" sz="1300" b="0">
                <a:solidFill>
                  <a:schemeClr val="tx1"/>
                </a:solidFill>
                <a:ea typeface="宋体" charset="-122"/>
              </a:rPr>
              <a:pPr/>
              <a:t>39</a:t>
            </a:fld>
            <a:endParaRPr lang="en-US" altLang="zh-CN" sz="1300" b="0">
              <a:solidFill>
                <a:schemeClr val="tx1"/>
              </a:solidFill>
              <a:ea typeface="宋体" charset="-122"/>
            </a:endParaRPr>
          </a:p>
        </p:txBody>
      </p:sp>
    </p:spTree>
    <p:extLst>
      <p:ext uri="{BB962C8B-B14F-4D97-AF65-F5344CB8AC3E}">
        <p14:creationId xmlns:p14="http://schemas.microsoft.com/office/powerpoint/2010/main" val="858918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E18A4AC-B760-0848-9BA4-06825296C32E}" type="slidenum">
              <a:rPr lang="zh-CN" altLang="en-US" sz="1300" b="0">
                <a:solidFill>
                  <a:schemeClr val="tx1"/>
                </a:solidFill>
                <a:ea typeface="宋体" charset="-122"/>
              </a:rPr>
              <a:pPr/>
              <a:t>40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50671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C31F190-88E4-5243-9757-FDEA3CB15674}" type="slidenum">
              <a:rPr lang="zh-CN" altLang="en-US" sz="1300" b="0">
                <a:solidFill>
                  <a:schemeClr val="tx1"/>
                </a:solidFill>
                <a:ea typeface="宋体" charset="-122"/>
              </a:rPr>
              <a:pPr/>
              <a:t>41</a:t>
            </a:fld>
            <a:endParaRPr lang="en-US" altLang="zh-CN" sz="1300" b="0">
              <a:solidFill>
                <a:schemeClr val="tx1"/>
              </a:solidFill>
              <a:ea typeface="宋体" charset="-122"/>
            </a:endParaRPr>
          </a:p>
        </p:txBody>
      </p:sp>
    </p:spTree>
    <p:extLst>
      <p:ext uri="{BB962C8B-B14F-4D97-AF65-F5344CB8AC3E}">
        <p14:creationId xmlns:p14="http://schemas.microsoft.com/office/powerpoint/2010/main" val="48070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a:ln/>
        </p:spPr>
      </p:sp>
      <p:sp>
        <p:nvSpPr>
          <p:cNvPr id="102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02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9F2DC72-E69A-4144-AA11-C9C5B9938297}" type="slidenum">
              <a:rPr lang="zh-CN" altLang="en-US" sz="1300" b="0">
                <a:solidFill>
                  <a:schemeClr val="tx1"/>
                </a:solidFill>
                <a:ea typeface="宋体" charset="-122"/>
              </a:rPr>
              <a:pPr/>
              <a:t>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94530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04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5F3B537-EA7A-884F-8B2F-3882DB197A5A}" type="slidenum">
              <a:rPr lang="zh-CN" altLang="en-US" sz="1300" b="0">
                <a:solidFill>
                  <a:schemeClr val="tx1"/>
                </a:solidFill>
                <a:ea typeface="宋体" charset="-122"/>
              </a:rPr>
              <a:pPr/>
              <a:t>42</a:t>
            </a:fld>
            <a:endParaRPr lang="en-US" altLang="zh-CN" sz="1300" b="0">
              <a:solidFill>
                <a:schemeClr val="tx1"/>
              </a:solidFill>
              <a:ea typeface="宋体" charset="-122"/>
            </a:endParaRPr>
          </a:p>
        </p:txBody>
      </p:sp>
    </p:spTree>
    <p:extLst>
      <p:ext uri="{BB962C8B-B14F-4D97-AF65-F5344CB8AC3E}">
        <p14:creationId xmlns:p14="http://schemas.microsoft.com/office/powerpoint/2010/main" val="9052763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20D9C47-58D5-8A41-8E5B-E750733E2B94}" type="slidenum">
              <a:rPr lang="zh-CN" altLang="en-US" sz="1300" b="0">
                <a:solidFill>
                  <a:schemeClr val="tx1"/>
                </a:solidFill>
                <a:ea typeface="宋体" charset="-122"/>
              </a:rPr>
              <a:pPr/>
              <a:t>43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990572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D82AC41-5A9E-114D-806D-579E26928164}" type="slidenum">
              <a:rPr lang="zh-CN" altLang="en-US" sz="1300" b="0">
                <a:solidFill>
                  <a:schemeClr val="tx1"/>
                </a:solidFill>
                <a:ea typeface="宋体" charset="-122"/>
              </a:rPr>
              <a:pPr/>
              <a:t>44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278127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45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DD82AC41-5A9E-114D-806D-579E26928164}" type="slidenum">
              <a:rPr lang="zh-CN" altLang="en-US" sz="1300" b="0">
                <a:solidFill>
                  <a:schemeClr val="tx1"/>
                </a:solidFill>
                <a:ea typeface="宋体" charset="-122"/>
              </a:rPr>
              <a:pPr/>
              <a:t>45</a:t>
            </a:fld>
            <a:endParaRPr lang="en-US" altLang="zh-CN" sz="1300" b="0">
              <a:solidFill>
                <a:schemeClr val="tx1"/>
              </a:solidFill>
              <a:ea typeface="宋体" charset="-122"/>
            </a:endParaRPr>
          </a:p>
        </p:txBody>
      </p:sp>
    </p:spTree>
    <p:extLst>
      <p:ext uri="{BB962C8B-B14F-4D97-AF65-F5344CB8AC3E}">
        <p14:creationId xmlns:p14="http://schemas.microsoft.com/office/powerpoint/2010/main" val="3060763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8975" y="1143000"/>
            <a:ext cx="5484813"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defRPr/>
            </a:pPr>
            <a:endParaRPr lang="zh-CN" altLang="en-US" dirty="0">
              <a:ea typeface="宋体" charset="-122"/>
            </a:endParaRPr>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46</a:t>
            </a:fld>
            <a:endParaRPr lang="zh-CN" altLang="zh-CN">
              <a:latin typeface="Calibri" charset="0"/>
            </a:endParaRPr>
          </a:p>
        </p:txBody>
      </p:sp>
    </p:spTree>
    <p:extLst>
      <p:ext uri="{BB962C8B-B14F-4D97-AF65-F5344CB8AC3E}">
        <p14:creationId xmlns:p14="http://schemas.microsoft.com/office/powerpoint/2010/main" val="811045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p:spPr>
      </p:sp>
      <p:sp>
        <p:nvSpPr>
          <p:cNvPr id="8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81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D63EB5C-E4D5-F641-9FB7-0FF6D8A610AA}" type="slidenum">
              <a:rPr lang="zh-CN" altLang="en-US" sz="1300" b="0">
                <a:solidFill>
                  <a:schemeClr val="tx1"/>
                </a:solidFill>
                <a:ea typeface="宋体" charset="-122"/>
              </a:rPr>
              <a:pPr/>
              <a:t>47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085203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3215AAB-381B-214C-B1D1-436F47B53DA3}" type="slidenum">
              <a:rPr lang="zh-CN" altLang="en-US" sz="1300" b="0">
                <a:solidFill>
                  <a:schemeClr val="tx1"/>
                </a:solidFill>
                <a:ea typeface="宋体" charset="-122"/>
              </a:rPr>
              <a:pPr/>
              <a:t>48</a:t>
            </a:fld>
            <a:endParaRPr lang="en-US" altLang="zh-CN" sz="1300" b="0">
              <a:solidFill>
                <a:schemeClr val="tx1"/>
              </a:solidFill>
              <a:ea typeface="宋体" charset="-122"/>
            </a:endParaRPr>
          </a:p>
        </p:txBody>
      </p:sp>
    </p:spTree>
    <p:extLst>
      <p:ext uri="{BB962C8B-B14F-4D97-AF65-F5344CB8AC3E}">
        <p14:creationId xmlns:p14="http://schemas.microsoft.com/office/powerpoint/2010/main" val="20978211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96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258B9FB-897F-FB46-A2D2-6818640EBFF6}" type="slidenum">
              <a:rPr lang="zh-CN" altLang="en-US" sz="1300" b="0">
                <a:solidFill>
                  <a:schemeClr val="tx1"/>
                </a:solidFill>
                <a:ea typeface="宋体" charset="-122"/>
              </a:rPr>
              <a:pPr/>
              <a:t>49</a:t>
            </a:fld>
            <a:endParaRPr lang="en-US" altLang="zh-CN" sz="1300" b="0">
              <a:solidFill>
                <a:schemeClr val="tx1"/>
              </a:solidFill>
              <a:ea typeface="宋体" charset="-122"/>
            </a:endParaRPr>
          </a:p>
        </p:txBody>
      </p:sp>
    </p:spTree>
    <p:extLst>
      <p:ext uri="{BB962C8B-B14F-4D97-AF65-F5344CB8AC3E}">
        <p14:creationId xmlns:p14="http://schemas.microsoft.com/office/powerpoint/2010/main" val="12353453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89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C645C0A-6F81-A647-A55E-28AFF5B78129}" type="slidenum">
              <a:rPr lang="zh-CN" altLang="en-US" sz="1300" b="0">
                <a:solidFill>
                  <a:schemeClr val="tx1"/>
                </a:solidFill>
                <a:ea typeface="宋体" charset="-122"/>
              </a:rPr>
              <a:pPr/>
              <a:t>50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520644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35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BEC04B3-5C4D-5341-8FB4-C5ED643973AF}" type="slidenum">
              <a:rPr lang="zh-CN" altLang="en-US" sz="1300" b="0">
                <a:solidFill>
                  <a:schemeClr val="tx1"/>
                </a:solidFill>
                <a:ea typeface="宋体" charset="-122"/>
              </a:rPr>
              <a:pPr/>
              <a:t>51</a:t>
            </a:fld>
            <a:endParaRPr lang="en-US" altLang="zh-CN" sz="1300" b="0">
              <a:solidFill>
                <a:schemeClr val="tx1"/>
              </a:solidFill>
              <a:ea typeface="宋体" charset="-122"/>
            </a:endParaRPr>
          </a:p>
        </p:txBody>
      </p:sp>
    </p:spTree>
    <p:extLst>
      <p:ext uri="{BB962C8B-B14F-4D97-AF65-F5344CB8AC3E}">
        <p14:creationId xmlns:p14="http://schemas.microsoft.com/office/powerpoint/2010/main" val="82799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22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4490E4C-72FB-8248-B0FE-276BB65A35CA}" type="slidenum">
              <a:rPr lang="zh-CN" altLang="en-US" sz="1300" b="0">
                <a:solidFill>
                  <a:schemeClr val="tx1"/>
                </a:solidFill>
                <a:ea typeface="宋体" charset="-122"/>
              </a:rPr>
              <a:pPr/>
              <a:t>7</a:t>
            </a:fld>
            <a:endParaRPr lang="en-US" altLang="zh-CN" sz="1300" b="0">
              <a:solidFill>
                <a:schemeClr val="tx1"/>
              </a:solidFill>
              <a:ea typeface="宋体" charset="-122"/>
            </a:endParaRPr>
          </a:p>
        </p:txBody>
      </p:sp>
    </p:spTree>
    <p:extLst>
      <p:ext uri="{BB962C8B-B14F-4D97-AF65-F5344CB8AC3E}">
        <p14:creationId xmlns:p14="http://schemas.microsoft.com/office/powerpoint/2010/main" val="3312676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a:ln/>
        </p:spPr>
      </p:sp>
      <p:sp>
        <p:nvSpPr>
          <p:cNvPr id="471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471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7C7DCB9A-8A86-FD47-A330-C3EC74DE2C59}" type="slidenum">
              <a:rPr lang="zh-CN" altLang="en-US" sz="1300" b="0">
                <a:solidFill>
                  <a:schemeClr val="tx1"/>
                </a:solidFill>
                <a:ea typeface="宋体" charset="-122"/>
              </a:rPr>
              <a:pPr/>
              <a:t>52</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4007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71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CE8CA58-E950-5049-9AF6-45CCA7849997}" type="slidenum">
              <a:rPr lang="zh-CN" altLang="en-US" sz="1300" b="0">
                <a:solidFill>
                  <a:schemeClr val="tx1"/>
                </a:solidFill>
                <a:ea typeface="宋体" charset="-122"/>
              </a:rPr>
              <a:pPr/>
              <a:t>53</a:t>
            </a:fld>
            <a:endParaRPr lang="en-US" altLang="zh-CN" sz="1300" b="0">
              <a:solidFill>
                <a:schemeClr val="tx1"/>
              </a:solidFill>
              <a:ea typeface="宋体" charset="-122"/>
            </a:endParaRPr>
          </a:p>
        </p:txBody>
      </p:sp>
    </p:spTree>
    <p:extLst>
      <p:ext uri="{BB962C8B-B14F-4D97-AF65-F5344CB8AC3E}">
        <p14:creationId xmlns:p14="http://schemas.microsoft.com/office/powerpoint/2010/main" val="467576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21AB9BD-13E9-9C4B-A298-5AF9EC40F057}" type="slidenum">
              <a:rPr lang="zh-CN" altLang="en-US" sz="1300" b="0">
                <a:solidFill>
                  <a:schemeClr val="tx1"/>
                </a:solidFill>
                <a:ea typeface="宋体" charset="-122"/>
              </a:rPr>
              <a:pPr/>
              <a:t>54</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683180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1334877B-2350-3F43-A0B0-55F382CAD2CF}" type="slidenum">
              <a:rPr lang="zh-CN" altLang="en-US" sz="1300" b="0">
                <a:solidFill>
                  <a:schemeClr val="tx1"/>
                </a:solidFill>
                <a:ea typeface="宋体" charset="-122"/>
              </a:rPr>
              <a:pPr/>
              <a:t>55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679608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96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4DBB0C2A-6584-EA41-84E4-17BB0EC58F2D}" type="slidenum">
              <a:rPr lang="zh-CN" altLang="en-US" sz="1300" b="0">
                <a:solidFill>
                  <a:schemeClr val="tx1"/>
                </a:solidFill>
                <a:ea typeface="宋体" charset="-122"/>
              </a:rPr>
              <a:pPr/>
              <a:t>56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71639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78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6E11AFE3-6B73-5347-99EE-51CB65217187}" type="slidenum">
              <a:rPr lang="zh-CN" altLang="en-US" sz="1300" b="0">
                <a:solidFill>
                  <a:schemeClr val="tx1"/>
                </a:solidFill>
                <a:ea typeface="宋体" charset="-122"/>
              </a:rPr>
              <a:pPr/>
              <a:t>57</a:t>
            </a:fld>
            <a:endParaRPr lang="en-US" altLang="zh-CN" sz="1300" b="0">
              <a:solidFill>
                <a:schemeClr val="tx1"/>
              </a:solidFill>
              <a:ea typeface="宋体" charset="-122"/>
            </a:endParaRPr>
          </a:p>
        </p:txBody>
      </p:sp>
    </p:spTree>
    <p:extLst>
      <p:ext uri="{BB962C8B-B14F-4D97-AF65-F5344CB8AC3E}">
        <p14:creationId xmlns:p14="http://schemas.microsoft.com/office/powerpoint/2010/main" val="16903696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p:spPr>
      </p:sp>
      <p:sp>
        <p:nvSpPr>
          <p:cNvPr id="419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419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F914BD3-8633-0D4E-9936-0986F7801AFD}" type="slidenum">
              <a:rPr lang="zh-CN" altLang="en-US" sz="1300" b="0">
                <a:solidFill>
                  <a:schemeClr val="tx1"/>
                </a:solidFill>
                <a:ea typeface="宋体" charset="-122"/>
              </a:rPr>
              <a:pPr/>
              <a:t>58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774041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5120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9BC26841-437A-904F-86E9-111A36E80059}" type="slidenum">
              <a:rPr lang="zh-CN" altLang="en-US" sz="1300" b="0">
                <a:solidFill>
                  <a:schemeClr val="tx1"/>
                </a:solidFill>
                <a:ea typeface="宋体" charset="-122"/>
              </a:rPr>
              <a:pPr/>
              <a:t>59</a:t>
            </a:fld>
            <a:endParaRPr lang="en-US" altLang="zh-CN" sz="1300" b="0">
              <a:solidFill>
                <a:schemeClr val="tx1"/>
              </a:solidFill>
              <a:ea typeface="宋体" charset="-122"/>
            </a:endParaRPr>
          </a:p>
        </p:txBody>
      </p:sp>
    </p:spTree>
    <p:extLst>
      <p:ext uri="{BB962C8B-B14F-4D97-AF65-F5344CB8AC3E}">
        <p14:creationId xmlns:p14="http://schemas.microsoft.com/office/powerpoint/2010/main" val="3917992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71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C2BB16B9-9D45-E94C-88E8-7B0B4CB14003}" type="slidenum">
              <a:rPr lang="zh-CN" altLang="en-US" sz="1300" b="0">
                <a:solidFill>
                  <a:schemeClr val="tx1"/>
                </a:solidFill>
                <a:ea typeface="宋体" charset="-122"/>
              </a:rPr>
              <a:pPr/>
              <a:t>60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943858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2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BE7A869C-7791-0F4D-92FF-CF43B699524B}" type="slidenum">
              <a:rPr lang="zh-CN" altLang="en-US" sz="1300" b="0">
                <a:solidFill>
                  <a:schemeClr val="tx1"/>
                </a:solidFill>
                <a:ea typeface="宋体" charset="-122"/>
              </a:rPr>
              <a:pPr/>
              <a:t>61</a:t>
            </a:fld>
            <a:endParaRPr lang="en-US" altLang="zh-CN" sz="1300" b="0">
              <a:solidFill>
                <a:schemeClr val="tx1"/>
              </a:solidFill>
              <a:ea typeface="宋体" charset="-122"/>
            </a:endParaRPr>
          </a:p>
        </p:txBody>
      </p:sp>
    </p:spTree>
    <p:extLst>
      <p:ext uri="{BB962C8B-B14F-4D97-AF65-F5344CB8AC3E}">
        <p14:creationId xmlns:p14="http://schemas.microsoft.com/office/powerpoint/2010/main" val="94481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3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F658EE70-5465-954B-BF93-686B2B910E50}" type="slidenum">
              <a:rPr lang="zh-CN" altLang="en-US" sz="1300" b="0">
                <a:solidFill>
                  <a:schemeClr val="tx1"/>
                </a:solidFill>
                <a:ea typeface="宋体" charset="-122"/>
              </a:rPr>
              <a:pPr/>
              <a:t>8</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060495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12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B40CD63-C378-F543-9273-FC811DCF57CE}" type="slidenum">
              <a:rPr lang="zh-CN" altLang="en-US" sz="1300" b="0">
                <a:solidFill>
                  <a:schemeClr val="tx1"/>
                </a:solidFill>
                <a:ea typeface="宋体" charset="-122"/>
              </a:rPr>
              <a:pPr/>
              <a:t>62</a:t>
            </a:fld>
            <a:endParaRPr lang="en-US" altLang="zh-CN" sz="1300" b="0">
              <a:solidFill>
                <a:schemeClr val="tx1"/>
              </a:solidFill>
              <a:ea typeface="宋体" charset="-122"/>
            </a:endParaRPr>
          </a:p>
        </p:txBody>
      </p:sp>
    </p:spTree>
    <p:extLst>
      <p:ext uri="{BB962C8B-B14F-4D97-AF65-F5344CB8AC3E}">
        <p14:creationId xmlns:p14="http://schemas.microsoft.com/office/powerpoint/2010/main" val="7065405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33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5847282-F9B8-1D49-A263-994554AFCB33}" type="slidenum">
              <a:rPr lang="zh-CN" altLang="en-US" sz="1300" b="0">
                <a:solidFill>
                  <a:schemeClr val="tx1"/>
                </a:solidFill>
                <a:ea typeface="宋体" charset="-122"/>
              </a:rPr>
              <a:pPr/>
              <a:t>63</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084680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a:ln/>
        </p:spPr>
      </p:sp>
      <p:sp>
        <p:nvSpPr>
          <p:cNvPr id="153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2D17073F-D64B-304D-B3EF-691E92878D49}" type="slidenum">
              <a:rPr lang="en-US" altLang="zh-CN" sz="1300" b="0">
                <a:solidFill>
                  <a:schemeClr val="tx1"/>
                </a:solidFill>
                <a:latin typeface="Arial" charset="0"/>
                <a:ea typeface="宋体" charset="-122"/>
              </a:rPr>
              <a:pPr/>
              <a:t>64</a:t>
            </a:fld>
            <a:endParaRPr lang="en-US" altLang="zh-CN" sz="1300" b="0">
              <a:solidFill>
                <a:schemeClr val="tx1"/>
              </a:solidFill>
              <a:latin typeface="Arial" charset="0"/>
              <a:ea typeface="宋体" charset="-122"/>
            </a:endParaRPr>
          </a:p>
        </p:txBody>
      </p:sp>
    </p:spTree>
    <p:extLst>
      <p:ext uri="{BB962C8B-B14F-4D97-AF65-F5344CB8AC3E}">
        <p14:creationId xmlns:p14="http://schemas.microsoft.com/office/powerpoint/2010/main" val="4369289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ln/>
        </p:spPr>
      </p:sp>
      <p:sp>
        <p:nvSpPr>
          <p:cNvPr id="174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0FD5926-CC45-EA4F-BB3A-D45712C123C1}" type="slidenum">
              <a:rPr lang="zh-CN" altLang="en-US" sz="1300" b="0">
                <a:solidFill>
                  <a:schemeClr val="tx1"/>
                </a:solidFill>
                <a:ea typeface="宋体" charset="-122"/>
              </a:rPr>
              <a:pPr/>
              <a:t>65</a:t>
            </a:fld>
            <a:endParaRPr lang="en-US" altLang="zh-CN" sz="1300" b="0">
              <a:solidFill>
                <a:schemeClr val="tx1"/>
              </a:solidFill>
              <a:ea typeface="宋体" charset="-122"/>
            </a:endParaRPr>
          </a:p>
        </p:txBody>
      </p:sp>
    </p:spTree>
    <p:extLst>
      <p:ext uri="{BB962C8B-B14F-4D97-AF65-F5344CB8AC3E}">
        <p14:creationId xmlns:p14="http://schemas.microsoft.com/office/powerpoint/2010/main" val="1588097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0EAEB06D-DC8F-1B49-8E0E-EBA2A7588A90}" type="slidenum">
              <a:rPr lang="zh-CN" altLang="en-US" sz="1300" b="0">
                <a:solidFill>
                  <a:schemeClr val="tx1"/>
                </a:solidFill>
                <a:ea typeface="宋体" charset="-122"/>
              </a:rPr>
              <a:pPr/>
              <a:t>66</a:t>
            </a:fld>
            <a:endParaRPr lang="en-US" altLang="zh-CN" sz="1300" b="0">
              <a:solidFill>
                <a:schemeClr val="tx1"/>
              </a:solidFill>
              <a:ea typeface="宋体" charset="-122"/>
            </a:endParaRPr>
          </a:p>
        </p:txBody>
      </p:sp>
    </p:spTree>
    <p:extLst>
      <p:ext uri="{BB962C8B-B14F-4D97-AF65-F5344CB8AC3E}">
        <p14:creationId xmlns:p14="http://schemas.microsoft.com/office/powerpoint/2010/main" val="1974435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63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3DEFE7EE-3803-DE48-A4F3-AD43E4B992F1}" type="slidenum">
              <a:rPr lang="zh-CN" altLang="en-US" sz="1300" b="0">
                <a:solidFill>
                  <a:schemeClr val="tx1"/>
                </a:solidFill>
                <a:ea typeface="宋体" charset="-122"/>
              </a:rPr>
              <a:pPr/>
              <a:t>9</a:t>
            </a:fld>
            <a:endParaRPr lang="en-US" altLang="zh-CN" sz="1300" b="0">
              <a:solidFill>
                <a:schemeClr val="tx1"/>
              </a:solidFill>
              <a:ea typeface="宋体" charset="-122"/>
            </a:endParaRPr>
          </a:p>
        </p:txBody>
      </p:sp>
    </p:spTree>
    <p:extLst>
      <p:ext uri="{BB962C8B-B14F-4D97-AF65-F5344CB8AC3E}">
        <p14:creationId xmlns:p14="http://schemas.microsoft.com/office/powerpoint/2010/main" val="981766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801206A5-7794-BA4D-9BDA-909291BA381B}" type="slidenum">
              <a:rPr lang="zh-CN" altLang="en-US" sz="1300" b="0">
                <a:solidFill>
                  <a:schemeClr val="tx1"/>
                </a:solidFill>
                <a:ea typeface="宋体" charset="-122"/>
              </a:rPr>
              <a:pPr/>
              <a:t>10</a:t>
            </a:fld>
            <a:endParaRPr lang="en-US" altLang="zh-CN" sz="1300" b="0">
              <a:solidFill>
                <a:schemeClr val="tx1"/>
              </a:solidFill>
              <a:ea typeface="宋体" charset="-122"/>
            </a:endParaRPr>
          </a:p>
        </p:txBody>
      </p:sp>
    </p:spTree>
    <p:extLst>
      <p:ext uri="{BB962C8B-B14F-4D97-AF65-F5344CB8AC3E}">
        <p14:creationId xmlns:p14="http://schemas.microsoft.com/office/powerpoint/2010/main" val="142356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25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FF0000"/>
                </a:solidFill>
                <a:latin typeface="Times New Roman" charset="0"/>
                <a:ea typeface="黑体" charset="-122"/>
              </a:defRPr>
            </a:lvl1pPr>
            <a:lvl2pPr marL="742950" indent="-285750" defTabSz="990600">
              <a:defRPr sz="2400" b="1">
                <a:solidFill>
                  <a:srgbClr val="FF0000"/>
                </a:solidFill>
                <a:latin typeface="Times New Roman" charset="0"/>
                <a:ea typeface="黑体" charset="-122"/>
              </a:defRPr>
            </a:lvl2pPr>
            <a:lvl3pPr marL="1143000" indent="-228600" defTabSz="990600">
              <a:defRPr sz="2400" b="1">
                <a:solidFill>
                  <a:srgbClr val="FF0000"/>
                </a:solidFill>
                <a:latin typeface="Times New Roman" charset="0"/>
                <a:ea typeface="黑体" charset="-122"/>
              </a:defRPr>
            </a:lvl3pPr>
            <a:lvl4pPr marL="1600200" indent="-228600" defTabSz="990600">
              <a:defRPr sz="2400" b="1">
                <a:solidFill>
                  <a:srgbClr val="FF0000"/>
                </a:solidFill>
                <a:latin typeface="Times New Roman" charset="0"/>
                <a:ea typeface="黑体" charset="-122"/>
              </a:defRPr>
            </a:lvl4pPr>
            <a:lvl5pPr marL="2057400" indent="-228600" defTabSz="990600">
              <a:defRPr sz="2400" b="1">
                <a:solidFill>
                  <a:srgbClr val="FF0000"/>
                </a:solidFill>
                <a:latin typeface="Times New Roman" charset="0"/>
                <a:ea typeface="黑体" charset="-122"/>
              </a:defRPr>
            </a:lvl5pPr>
            <a:lvl6pPr marL="2514600" indent="-228600" defTabSz="99060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99060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99060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990600" eaLnBrk="0" fontAlgn="base" hangingPunct="0">
              <a:spcBef>
                <a:spcPct val="0"/>
              </a:spcBef>
              <a:spcAft>
                <a:spcPct val="0"/>
              </a:spcAft>
              <a:defRPr sz="2400" b="1">
                <a:solidFill>
                  <a:srgbClr val="FF0000"/>
                </a:solidFill>
                <a:latin typeface="Times New Roman" charset="0"/>
                <a:ea typeface="黑体" charset="-122"/>
              </a:defRPr>
            </a:lvl9pPr>
          </a:lstStyle>
          <a:p>
            <a:fld id="{A36E4C7A-50E1-614B-9599-10F5668C4769}" type="slidenum">
              <a:rPr lang="zh-CN" altLang="en-US" sz="1300" b="0">
                <a:solidFill>
                  <a:schemeClr val="tx1"/>
                </a:solidFill>
                <a:ea typeface="宋体" charset="-122"/>
              </a:rPr>
              <a:pPr/>
              <a:t>11</a:t>
            </a:fld>
            <a:endParaRPr lang="en-US" altLang="zh-CN" sz="1300" b="0">
              <a:solidFill>
                <a:schemeClr val="tx1"/>
              </a:solidFill>
              <a:ea typeface="宋体" charset="-122"/>
            </a:endParaRPr>
          </a:p>
        </p:txBody>
      </p:sp>
    </p:spTree>
    <p:extLst>
      <p:ext uri="{BB962C8B-B14F-4D97-AF65-F5344CB8AC3E}">
        <p14:creationId xmlns:p14="http://schemas.microsoft.com/office/powerpoint/2010/main" val="516741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39750" y="82505"/>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052736"/>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923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4" name="页脚占位符 3"/>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4585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3" name="页脚占位符 2"/>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0312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06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0432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06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855779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838200" y="1825625"/>
            <a:ext cx="10514013"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3702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7313" cy="581183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3562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1090650" y="80628"/>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8505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92535" y="116633"/>
            <a:ext cx="6946601"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320785" y="836713"/>
            <a:ext cx="11630310"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57231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3368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2413"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2413"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4531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4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2864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4013"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4013"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5612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0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0613"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5436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4012" cy="1325563"/>
          </a:xfrm>
          <a:prstGeom prst="rect">
            <a:avLst/>
          </a:prstGeo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0613"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0613" y="2505075"/>
            <a:ext cx="51831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2021/12/23</a:t>
            </a:fld>
            <a:endParaRPr kumimoji="1" lang="zh-CN" altLang="en-US"/>
          </a:p>
        </p:txBody>
      </p:sp>
      <p:sp>
        <p:nvSpPr>
          <p:cNvPr id="8" name="页脚占位符 7"/>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28439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653003"/>
      </p:ext>
    </p:extLst>
  </p:cSld>
  <p:clrMap bg1="lt1" tx1="dk1" bg2="lt2" tx2="dk2" accent1="accent1" accent2="accent2" accent3="accent3" accent4="accent4" accent5="accent5" accent6="accent6" hlink="hlink" folHlink="folHlink"/>
  <p:sldLayoutIdLst>
    <p:sldLayoutId id="2147483694" r:id="rId1"/>
    <p:sldLayoutId id="2147483710" r:id="rId2"/>
    <p:sldLayoutId id="2147483711" r:id="rId3"/>
    <p:sldLayoutId id="2147483714"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34919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66925"/>
      </p:ext>
    </p:extLst>
  </p:cSld>
  <p:clrMap bg1="lt1" tx1="dk1" bg2="lt2" tx2="dk2" accent1="accent1" accent2="accent2" accent3="accent3" accent4="accent4" accent5="accent5" accent6="accent6" hlink="hlink" folHlink="folHlink"/>
  <p:sldLayoutIdLst>
    <p:sldLayoutId id="2147483697" r:id="rId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28.png"/><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 y="1700214"/>
            <a:ext cx="12190413" cy="2773361"/>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46" name="文本框 10"/>
          <p:cNvSpPr txBox="1">
            <a:spLocks noChangeArrowheads="1"/>
          </p:cNvSpPr>
          <p:nvPr/>
        </p:nvSpPr>
        <p:spPr bwMode="auto">
          <a:xfrm>
            <a:off x="1515566" y="2103875"/>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000" dirty="0">
                <a:solidFill>
                  <a:schemeClr val="bg1"/>
                </a:solidFill>
                <a:latin typeface="微软雅黑" charset="-122"/>
                <a:ea typeface="微软雅黑" charset="-122"/>
              </a:rPr>
              <a:t>计算机组成原理</a:t>
            </a:r>
            <a:endParaRPr lang="en-US" altLang="zh-CN" sz="900" dirty="0">
              <a:solidFill>
                <a:schemeClr val="bg1"/>
              </a:solidFill>
              <a:latin typeface="微软雅黑" charset="-122"/>
              <a:ea typeface="微软雅黑" charset="-122"/>
            </a:endParaRPr>
          </a:p>
        </p:txBody>
      </p:sp>
      <p:sp>
        <p:nvSpPr>
          <p:cNvPr id="14" name="文本框 13"/>
          <p:cNvSpPr txBox="1"/>
          <p:nvPr/>
        </p:nvSpPr>
        <p:spPr>
          <a:xfrm>
            <a:off x="2639220" y="4653250"/>
            <a:ext cx="7272337" cy="1188018"/>
          </a:xfrm>
          <a:prstGeom prst="rect">
            <a:avLst/>
          </a:prstGeom>
          <a:noFill/>
        </p:spPr>
        <p:txBody>
          <a:bodyPr>
            <a:spAutoFit/>
          </a:bodyPr>
          <a:lstStyle/>
          <a:p>
            <a:pPr algn="ctr">
              <a:lnSpc>
                <a:spcPct val="125000"/>
              </a:lnSpc>
              <a:defRPr/>
            </a:pPr>
            <a:r>
              <a:rPr lang="zh-CN" altLang="en-US" sz="3200" spc="300" dirty="0">
                <a:latin typeface="微软雅黑" panose="020B0503020204020204" pitchFamily="34" charset="-122"/>
                <a:ea typeface="微软雅黑" panose="020B0503020204020204" pitchFamily="34" charset="-122"/>
              </a:rPr>
              <a:t>周知</a:t>
            </a:r>
            <a:endParaRPr lang="en-US" altLang="zh-CN" sz="3200"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t>zhouzhi9@mail.sysu.edu.cn</a:t>
            </a:r>
            <a:r>
              <a:rPr lang="zh-CN" altLang="en-US" sz="2000" spc="300" dirty="0">
                <a:latin typeface="微软雅黑" panose="020B0503020204020204" pitchFamily="34" charset="-122"/>
                <a:ea typeface="微软雅黑" panose="020B0503020204020204" pitchFamily="34" charset="-122"/>
              </a:rPr>
              <a:t> </a:t>
            </a:r>
            <a:endParaRPr lang="zh-HK" altLang="en-US" sz="2000" spc="300" dirty="0">
              <a:latin typeface="微软雅黑" panose="020B0503020204020204" pitchFamily="34" charset="-122"/>
              <a:ea typeface="微软雅黑" panose="020B0503020204020204" pitchFamily="34" charset="-122"/>
            </a:endParaRPr>
          </a:p>
        </p:txBody>
      </p:sp>
      <p:sp>
        <p:nvSpPr>
          <p:cNvPr id="6148" name="文本框 14"/>
          <p:cNvSpPr txBox="1">
            <a:spLocks noChangeArrowheads="1"/>
          </p:cNvSpPr>
          <p:nvPr/>
        </p:nvSpPr>
        <p:spPr bwMode="auto">
          <a:xfrm>
            <a:off x="3791744" y="5732463"/>
            <a:ext cx="5238750" cy="121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dirty="0">
                <a:latin typeface="微软雅黑" charset="-122"/>
                <a:ea typeface="微软雅黑" charset="-122"/>
              </a:rPr>
              <a:t>计算机学院</a:t>
            </a:r>
            <a:endParaRPr lang="en-US" altLang="zh-CN" sz="2400" dirty="0">
              <a:latin typeface="微软雅黑" charset="-122"/>
              <a:ea typeface="微软雅黑" charset="-122"/>
            </a:endParaRPr>
          </a:p>
          <a:p>
            <a:pPr algn="ctr"/>
            <a:endParaRPr lang="en-US" altLang="zh-CN" sz="2400" dirty="0">
              <a:latin typeface="微软雅黑" charset="-122"/>
              <a:ea typeface="微软雅黑" charset="-122"/>
            </a:endParaRPr>
          </a:p>
        </p:txBody>
      </p:sp>
      <p:pic>
        <p:nvPicPr>
          <p:cNvPr id="61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157"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2"/>
          <p:cNvSpPr txBox="1">
            <a:spLocks noChangeArrowheads="1"/>
          </p:cNvSpPr>
          <p:nvPr/>
        </p:nvSpPr>
        <p:spPr bwMode="auto">
          <a:xfrm>
            <a:off x="1523206" y="3398568"/>
            <a:ext cx="9144000" cy="124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3200" dirty="0">
                <a:solidFill>
                  <a:schemeClr val="bg1"/>
                </a:solidFill>
                <a:latin typeface="Microsoft YaHei" charset="-122"/>
                <a:ea typeface="Microsoft YaHei" charset="-122"/>
              </a:rPr>
              <a:t>第五章  存储器层次结构（三）</a:t>
            </a:r>
            <a:endParaRPr lang="en-US" altLang="zh-CN" sz="3200" dirty="0">
              <a:solidFill>
                <a:schemeClr val="bg1"/>
              </a:solidFill>
              <a:latin typeface="Microsoft YaHei" charset="-122"/>
              <a:ea typeface="Microsoft YaHei" charset="-122"/>
            </a:endParaRPr>
          </a:p>
          <a:p>
            <a:pPr algn="ctr">
              <a:lnSpc>
                <a:spcPct val="120000"/>
              </a:lnSpc>
            </a:pPr>
            <a:endParaRPr lang="zh-CN" altLang="en-US" sz="3200" dirty="0">
              <a:solidFill>
                <a:schemeClr val="bg1"/>
              </a:solidFill>
              <a:latin typeface="Microsoft YaHei" charset="-122"/>
              <a:ea typeface="Microsoft YaHei" charset="-122"/>
            </a:endParaRPr>
          </a:p>
        </p:txBody>
      </p:sp>
    </p:spTree>
    <p:extLst>
      <p:ext uri="{BB962C8B-B14F-4D97-AF65-F5344CB8AC3E}">
        <p14:creationId xmlns:p14="http://schemas.microsoft.com/office/powerpoint/2010/main" val="194605427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174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p:nvPr/>
        </p:nvSpPr>
        <p:spPr>
          <a:xfrm>
            <a:off x="977900" y="1854200"/>
            <a:ext cx="10820400" cy="2738438"/>
          </a:xfrm>
          <a:prstGeom prst="rect">
            <a:avLst/>
          </a:prstGeom>
          <a:noFill/>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en-US" altLang="zh-CN" sz="2800" dirty="0">
                <a:solidFill>
                  <a:schemeClr val="tx1"/>
                </a:solidFill>
                <a:latin typeface="微软雅黑" charset="-122"/>
                <a:ea typeface="微软雅黑" charset="-122"/>
              </a:rPr>
              <a:t>4</a:t>
            </a:r>
            <a:r>
              <a:rPr lang="zh-CN" altLang="en-US" sz="2800" dirty="0">
                <a:solidFill>
                  <a:schemeClr val="tx1"/>
                </a:solidFill>
                <a:latin typeface="微软雅黑" charset="-122"/>
                <a:ea typeface="微软雅黑" charset="-122"/>
              </a:rPr>
              <a:t>、刷新操作周期数</a:t>
            </a:r>
            <a:r>
              <a:rPr lang="en-US" altLang="zh-CN" sz="2800" dirty="0" err="1">
                <a:solidFill>
                  <a:schemeClr val="tx1"/>
                </a:solidFill>
                <a:latin typeface="微软雅黑" charset="-122"/>
                <a:ea typeface="微软雅黑" charset="-122"/>
              </a:rPr>
              <a:t>N</a:t>
            </a:r>
            <a:r>
              <a:rPr lang="en-US" altLang="zh-CN" sz="1600" dirty="0" err="1">
                <a:solidFill>
                  <a:schemeClr val="tx1"/>
                </a:solidFill>
                <a:latin typeface="微软雅黑" charset="-122"/>
                <a:ea typeface="微软雅黑" charset="-122"/>
              </a:rPr>
              <a:t>r</a:t>
            </a:r>
            <a:r>
              <a:rPr lang="en-US" altLang="zh-CN" sz="2800" dirty="0">
                <a:solidFill>
                  <a:schemeClr val="tx1"/>
                </a:solidFill>
                <a:latin typeface="微软雅黑" charset="-122"/>
                <a:ea typeface="微软雅黑" charset="-122"/>
              </a:rPr>
              <a:t> (Number of refresh operating cycle)</a:t>
            </a:r>
          </a:p>
          <a:p>
            <a:pPr lvl="1" algn="l">
              <a:lnSpc>
                <a:spcPct val="120000"/>
              </a:lnSpc>
            </a:pPr>
            <a:r>
              <a:rPr lang="en-US" altLang="zh-CN" sz="2600" dirty="0">
                <a:solidFill>
                  <a:schemeClr val="tx1"/>
                </a:solidFill>
                <a:latin typeface="微软雅黑" charset="-122"/>
                <a:ea typeface="微软雅黑" charset="-122"/>
              </a:rPr>
              <a:t>      </a:t>
            </a:r>
            <a:r>
              <a:rPr lang="zh-CN" altLang="en-US" dirty="0">
                <a:solidFill>
                  <a:srgbClr val="0000FF"/>
                </a:solidFill>
                <a:latin typeface="微软雅黑" charset="-122"/>
                <a:ea typeface="微软雅黑" charset="-122"/>
              </a:rPr>
              <a:t>存储芯片所有位元刷新一遍所需的刷新操作周期个数。它与芯片的内部结构有关。即每次可以刷新一行， </a:t>
            </a:r>
            <a:r>
              <a:rPr lang="en-US" altLang="zh-CN" dirty="0" err="1">
                <a:solidFill>
                  <a:srgbClr val="0000FF"/>
                </a:solidFill>
                <a:latin typeface="微软雅黑" charset="-122"/>
                <a:ea typeface="微软雅黑" charset="-122"/>
              </a:rPr>
              <a:t>Nr</a:t>
            </a:r>
            <a:r>
              <a:rPr lang="zh-CN" altLang="en-US" dirty="0">
                <a:solidFill>
                  <a:srgbClr val="0000FF"/>
                </a:solidFill>
                <a:latin typeface="微软雅黑" charset="-122"/>
                <a:ea typeface="微软雅黑" charset="-122"/>
              </a:rPr>
              <a:t>决定于存储矩阵的行数</a:t>
            </a:r>
          </a:p>
          <a:p>
            <a:pPr lvl="1" algn="l">
              <a:lnSpc>
                <a:spcPct val="120000"/>
              </a:lnSpc>
            </a:pPr>
            <a:endParaRPr lang="en-US" altLang="zh-CN" sz="1400" dirty="0">
              <a:solidFill>
                <a:schemeClr val="tx1"/>
              </a:solidFill>
              <a:latin typeface="微软雅黑" charset="-122"/>
              <a:ea typeface="微软雅黑" charset="-122"/>
            </a:endParaRPr>
          </a:p>
          <a:p>
            <a:pPr lvl="1" algn="l">
              <a:lnSpc>
                <a:spcPct val="120000"/>
              </a:lnSpc>
            </a:pPr>
            <a:r>
              <a:rPr lang="zh-CN" altLang="en-US" dirty="0">
                <a:solidFill>
                  <a:schemeClr val="tx1"/>
                </a:solidFill>
                <a:latin typeface="微软雅黑" charset="-122"/>
                <a:ea typeface="微软雅黑" charset="-122"/>
              </a:rPr>
              <a:t>例：</a:t>
            </a:r>
            <a:r>
              <a:rPr lang="en-US" altLang="zh-CN" dirty="0">
                <a:solidFill>
                  <a:schemeClr val="tx1"/>
                </a:solidFill>
                <a:latin typeface="微软雅黑" charset="-122"/>
                <a:ea typeface="微软雅黑" charset="-122"/>
              </a:rPr>
              <a:t>DRAM</a:t>
            </a:r>
            <a:r>
              <a:rPr lang="zh-CN" altLang="en-US" dirty="0">
                <a:solidFill>
                  <a:schemeClr val="tx1"/>
                </a:solidFill>
                <a:latin typeface="微软雅黑" charset="-122"/>
                <a:ea typeface="微软雅黑" charset="-122"/>
              </a:rPr>
              <a:t>存储芯片</a:t>
            </a:r>
            <a:r>
              <a:rPr lang="en-US" altLang="zh-CN" dirty="0">
                <a:solidFill>
                  <a:schemeClr val="tx1"/>
                </a:solidFill>
                <a:latin typeface="微软雅黑" charset="-122"/>
                <a:ea typeface="微软雅黑" charset="-122"/>
              </a:rPr>
              <a:t>MCM4027</a:t>
            </a:r>
            <a:r>
              <a:rPr lang="zh-CN" altLang="en-US" dirty="0">
                <a:solidFill>
                  <a:schemeClr val="tx1"/>
                </a:solidFill>
                <a:latin typeface="微软雅黑" charset="-122"/>
                <a:ea typeface="微软雅黑" charset="-122"/>
              </a:rPr>
              <a:t>，其字位结构为</a:t>
            </a:r>
            <a:r>
              <a:rPr lang="en-US" altLang="zh-CN" dirty="0">
                <a:solidFill>
                  <a:schemeClr val="tx1"/>
                </a:solidFill>
                <a:latin typeface="微软雅黑" charset="-122"/>
                <a:ea typeface="微软雅黑" charset="-122"/>
              </a:rPr>
              <a:t>4K×1</a:t>
            </a:r>
            <a:r>
              <a:rPr lang="zh-CN" altLang="en-US" dirty="0">
                <a:solidFill>
                  <a:schemeClr val="tx1"/>
                </a:solidFill>
                <a:latin typeface="微软雅黑" charset="-122"/>
                <a:ea typeface="微软雅黑" charset="-122"/>
              </a:rPr>
              <a:t>位，存储矩阵为</a:t>
            </a:r>
            <a:r>
              <a:rPr lang="en-US" altLang="zh-CN" dirty="0">
                <a:solidFill>
                  <a:schemeClr val="tx1"/>
                </a:solidFill>
                <a:latin typeface="微软雅黑" charset="-122"/>
                <a:ea typeface="微软雅黑" charset="-122"/>
              </a:rPr>
              <a:t>64</a:t>
            </a:r>
            <a:r>
              <a:rPr lang="zh-CN" altLang="en-US" dirty="0">
                <a:solidFill>
                  <a:schemeClr val="tx1"/>
                </a:solidFill>
                <a:latin typeface="微软雅黑" charset="-122"/>
                <a:ea typeface="微软雅黑" charset="-122"/>
              </a:rPr>
              <a:t>行</a:t>
            </a:r>
            <a:r>
              <a:rPr lang="en-US" altLang="zh-CN" dirty="0">
                <a:solidFill>
                  <a:schemeClr val="tx1"/>
                </a:solidFill>
                <a:latin typeface="微软雅黑" charset="-122"/>
                <a:ea typeface="微软雅黑" charset="-122"/>
              </a:rPr>
              <a:t>×64</a:t>
            </a:r>
            <a:r>
              <a:rPr lang="zh-CN" altLang="en-US" dirty="0">
                <a:solidFill>
                  <a:schemeClr val="tx1"/>
                </a:solidFill>
                <a:latin typeface="微软雅黑" charset="-122"/>
                <a:ea typeface="微软雅黑" charset="-122"/>
              </a:rPr>
              <a:t>列。每次刷新操作刷新存储矩阵的一行，刷新操作周期数是多少？</a:t>
            </a:r>
          </a:p>
        </p:txBody>
      </p:sp>
      <p:sp>
        <p:nvSpPr>
          <p:cNvPr id="17415"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DRAM</a:t>
            </a:r>
            <a:r>
              <a:rPr lang="zh-CN" altLang="en-US" sz="3000" dirty="0">
                <a:solidFill>
                  <a:schemeClr val="bg1"/>
                </a:solidFill>
                <a:latin typeface="微软雅黑" charset="-122"/>
                <a:ea typeface="微软雅黑" charset="-122"/>
              </a:rPr>
              <a:t>刷新的有关参数</a:t>
            </a:r>
          </a:p>
        </p:txBody>
      </p:sp>
      <p:sp>
        <p:nvSpPr>
          <p:cNvPr id="2" name="矩形 1"/>
          <p:cNvSpPr>
            <a:spLocks noChangeArrowheads="1"/>
          </p:cNvSpPr>
          <p:nvPr/>
        </p:nvSpPr>
        <p:spPr bwMode="auto">
          <a:xfrm>
            <a:off x="220663" y="5530850"/>
            <a:ext cx="11599862" cy="531749"/>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lvl="1" indent="0" algn="l">
              <a:lnSpc>
                <a:spcPct val="120000"/>
              </a:lnSpc>
              <a:defRPr/>
            </a:pPr>
            <a:r>
              <a:rPr lang="en-US" altLang="zh-CN" sz="2600" dirty="0">
                <a:solidFill>
                  <a:schemeClr val="bg1"/>
                </a:solidFill>
                <a:latin typeface="微软雅黑" charset="0"/>
                <a:ea typeface="微软雅黑" charset="0"/>
                <a:cs typeface="微软雅黑" charset="0"/>
              </a:rPr>
              <a:t>DRAM</a:t>
            </a:r>
            <a:r>
              <a:rPr lang="zh-CN" altLang="en-US" sz="2600" dirty="0">
                <a:solidFill>
                  <a:schemeClr val="bg1"/>
                </a:solidFill>
                <a:latin typeface="微软雅黑" charset="0"/>
                <a:ea typeface="微软雅黑" charset="0"/>
                <a:cs typeface="微软雅黑" charset="0"/>
              </a:rPr>
              <a:t>芯片的</a:t>
            </a:r>
            <a:r>
              <a:rPr lang="en-US" altLang="zh-CN" sz="2600" dirty="0">
                <a:solidFill>
                  <a:schemeClr val="bg1"/>
                </a:solidFill>
                <a:latin typeface="微软雅黑" charset="0"/>
                <a:ea typeface="微软雅黑" charset="0"/>
                <a:cs typeface="微软雅黑" charset="0"/>
              </a:rPr>
              <a:t>3</a:t>
            </a:r>
            <a:r>
              <a:rPr lang="zh-CN" altLang="en-US" sz="2600" dirty="0">
                <a:solidFill>
                  <a:schemeClr val="bg1"/>
                </a:solidFill>
                <a:latin typeface="微软雅黑" charset="0"/>
                <a:ea typeface="微软雅黑" charset="0"/>
                <a:cs typeface="微软雅黑" charset="0"/>
              </a:rPr>
              <a:t>个重要参数：刷新周期、刷新操作周期、刷新操作周期数</a:t>
            </a:r>
          </a:p>
        </p:txBody>
      </p:sp>
      <p:sp>
        <p:nvSpPr>
          <p:cNvPr id="10" name="矩形 9"/>
          <p:cNvSpPr>
            <a:spLocks noChangeArrowheads="1"/>
          </p:cNvSpPr>
          <p:nvPr/>
        </p:nvSpPr>
        <p:spPr bwMode="auto">
          <a:xfrm>
            <a:off x="1617663" y="4568825"/>
            <a:ext cx="9034462" cy="752450"/>
          </a:xfrm>
          <a:prstGeom prst="rect">
            <a:avLst/>
          </a:prstGeom>
          <a:solidFill>
            <a:srgbClr val="00B050"/>
          </a:solidFill>
          <a:ln w="38100">
            <a:solidFill>
              <a:schemeClr val="bg1"/>
            </a:solidFill>
            <a:miter lim="800000"/>
            <a:headEnd/>
            <a:tailEnd/>
          </a:ln>
          <a:effectLst>
            <a:outerShdw blurRad="40000" dist="20000" dir="5400000" rotWithShape="0">
              <a:srgbClr val="000000">
                <a:alpha val="37999"/>
              </a:srgbClr>
            </a:outerShdw>
          </a:effectLst>
        </p:spPr>
        <p:txBody>
          <a:bodyPr lIns="274320" tIns="91440" rIns="274320" bIns="9144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2600">
                <a:solidFill>
                  <a:srgbClr val="FFFFFF"/>
                </a:solidFill>
                <a:ea typeface="华文新魏" charset="-122"/>
              </a:rPr>
              <a:t>每次刷新一行</a:t>
            </a:r>
            <a:r>
              <a:rPr lang="en-US" altLang="zh-CN" sz="2600">
                <a:solidFill>
                  <a:srgbClr val="FFFFFF"/>
                </a:solidFill>
                <a:ea typeface="华文新魏" charset="-122"/>
              </a:rPr>
              <a:t>(</a:t>
            </a:r>
            <a:r>
              <a:rPr lang="zh-CN" altLang="en-US" sz="2600">
                <a:solidFill>
                  <a:srgbClr val="FFFFFF"/>
                </a:solidFill>
                <a:ea typeface="华文新魏" charset="-122"/>
              </a:rPr>
              <a:t>64个存储位元</a:t>
            </a:r>
            <a:r>
              <a:rPr lang="en-US" altLang="zh-CN" sz="2600">
                <a:solidFill>
                  <a:srgbClr val="FFFFFF"/>
                </a:solidFill>
                <a:ea typeface="华文新魏" charset="-122"/>
              </a:rPr>
              <a:t>)</a:t>
            </a:r>
            <a:r>
              <a:rPr lang="zh-CN" altLang="en-US" sz="2600">
                <a:solidFill>
                  <a:srgbClr val="FFFFFF"/>
                </a:solidFill>
                <a:ea typeface="华文新魏" charset="-122"/>
              </a:rPr>
              <a:t>，需刷新操作周期数</a:t>
            </a:r>
            <a:r>
              <a:rPr lang="en-US" altLang="zh-CN" sz="2600">
                <a:solidFill>
                  <a:srgbClr val="FFFFFF"/>
                </a:solidFill>
                <a:ea typeface="华文新魏" charset="-122"/>
              </a:rPr>
              <a:t>N</a:t>
            </a:r>
            <a:r>
              <a:rPr lang="en-US" altLang="zh-CN" sz="2600" baseline="-25000">
                <a:solidFill>
                  <a:srgbClr val="FFFFFF"/>
                </a:solidFill>
                <a:ea typeface="华文新魏" charset="-122"/>
              </a:rPr>
              <a:t>r</a:t>
            </a:r>
            <a:r>
              <a:rPr lang="en-US" altLang="zh-CN" sz="2600">
                <a:solidFill>
                  <a:srgbClr val="FFFFFF"/>
                </a:solidFill>
                <a:ea typeface="华文新魏" charset="-122"/>
              </a:rPr>
              <a:t>=64</a:t>
            </a:r>
            <a:endParaRPr lang="zh-CN" altLang="en-US" sz="2600">
              <a:solidFill>
                <a:srgbClr val="FFFFFF"/>
              </a:solidFill>
              <a:latin typeface="Verdana" charset="0"/>
              <a:ea typeface="微软雅黑" charset="-122"/>
            </a:endParaRPr>
          </a:p>
        </p:txBody>
      </p:sp>
    </p:spTree>
    <p:extLst>
      <p:ext uri="{BB962C8B-B14F-4D97-AF65-F5344CB8AC3E}">
        <p14:creationId xmlns:p14="http://schemas.microsoft.com/office/powerpoint/2010/main" val="14366384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blinds(horizontal)">
                                      <p:cBhvr>
                                        <p:cTn id="12" dur="500"/>
                                        <p:tgtEl>
                                          <p:spTgt spid="1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215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10" name="TextBox 8"/>
          <p:cNvSpPr txBox="1">
            <a:spLocks noChangeArrowheads="1"/>
          </p:cNvSpPr>
          <p:nvPr/>
        </p:nvSpPr>
        <p:spPr bwMode="auto">
          <a:xfrm>
            <a:off x="2659063" y="1870360"/>
            <a:ext cx="7308850" cy="73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3000">
                <a:latin typeface="微软雅黑" charset="-122"/>
                <a:ea typeface="微软雅黑" charset="-122"/>
              </a:rPr>
              <a:t>按刷新操作周期的分配方式分类</a:t>
            </a:r>
          </a:p>
        </p:txBody>
      </p:sp>
      <p:cxnSp>
        <p:nvCxnSpPr>
          <p:cNvPr id="11" name="直接连接符 10"/>
          <p:cNvCxnSpPr/>
          <p:nvPr/>
        </p:nvCxnSpPr>
        <p:spPr>
          <a:xfrm rot="5400000">
            <a:off x="1651794" y="1885441"/>
            <a:ext cx="584200" cy="158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1952625" y="2171985"/>
            <a:ext cx="550863"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513" name="TextBox 14"/>
          <p:cNvSpPr txBox="1">
            <a:spLocks noChangeArrowheads="1"/>
          </p:cNvSpPr>
          <p:nvPr/>
        </p:nvSpPr>
        <p:spPr bwMode="auto">
          <a:xfrm>
            <a:off x="1206500" y="1160748"/>
            <a:ext cx="1943100" cy="585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3200">
                <a:solidFill>
                  <a:srgbClr val="002060"/>
                </a:solidFill>
                <a:latin typeface="微软雅黑" charset="-122"/>
                <a:ea typeface="微软雅黑" charset="-122"/>
              </a:rPr>
              <a:t>分类标准</a:t>
            </a:r>
          </a:p>
        </p:txBody>
      </p:sp>
      <p:sp>
        <p:nvSpPr>
          <p:cNvPr id="23" name="矩形 22"/>
          <p:cNvSpPr>
            <a:spLocks noChangeArrowheads="1"/>
          </p:cNvSpPr>
          <p:nvPr/>
        </p:nvSpPr>
        <p:spPr bwMode="auto">
          <a:xfrm>
            <a:off x="3060700" y="2694273"/>
            <a:ext cx="63881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40000"/>
              </a:lnSpc>
              <a:buFont typeface="Arial" panose="020B0604020202020204" pitchFamily="34" charset="0"/>
              <a:buChar char="•"/>
            </a:pPr>
            <a:r>
              <a:rPr lang="zh-CN" altLang="en-US" sz="2600" dirty="0">
                <a:solidFill>
                  <a:schemeClr val="tx1"/>
                </a:solidFill>
                <a:latin typeface="微软雅黑" charset="-122"/>
                <a:ea typeface="微软雅黑" charset="-122"/>
              </a:rPr>
              <a:t> 集中式刷新 </a:t>
            </a:r>
          </a:p>
          <a:p>
            <a:pPr marL="457200" indent="-457200" algn="l">
              <a:lnSpc>
                <a:spcPct val="140000"/>
              </a:lnSpc>
              <a:buFont typeface="Arial" panose="020B0604020202020204" pitchFamily="34" charset="0"/>
              <a:buChar char="•"/>
            </a:pPr>
            <a:r>
              <a:rPr lang="zh-CN" altLang="en-US" sz="2600" dirty="0">
                <a:solidFill>
                  <a:schemeClr val="tx1"/>
                </a:solidFill>
                <a:latin typeface="微软雅黑" charset="-122"/>
                <a:ea typeface="微软雅黑" charset="-122"/>
              </a:rPr>
              <a:t> 分散式刷新 </a:t>
            </a:r>
          </a:p>
          <a:p>
            <a:pPr marL="457200" indent="-457200" algn="l">
              <a:lnSpc>
                <a:spcPct val="140000"/>
              </a:lnSpc>
              <a:buFont typeface="Arial" panose="020B0604020202020204" pitchFamily="34" charset="0"/>
              <a:buChar char="•"/>
            </a:pPr>
            <a:r>
              <a:rPr lang="zh-CN" altLang="en-US" sz="2600" dirty="0">
                <a:solidFill>
                  <a:schemeClr val="tx1"/>
                </a:solidFill>
                <a:latin typeface="微软雅黑" charset="-122"/>
                <a:ea typeface="微软雅黑" charset="-122"/>
              </a:rPr>
              <a:t> 透明式刷新 </a:t>
            </a:r>
          </a:p>
        </p:txBody>
      </p:sp>
      <p:sp>
        <p:nvSpPr>
          <p:cNvPr id="2" name="矩形 1"/>
          <p:cNvSpPr/>
          <p:nvPr/>
        </p:nvSpPr>
        <p:spPr>
          <a:xfrm>
            <a:off x="1425575" y="4843748"/>
            <a:ext cx="9401933" cy="141679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2800" dirty="0">
                <a:solidFill>
                  <a:schemeClr val="tx1"/>
                </a:solidFill>
                <a:ea typeface="华文新魏" charset="-122"/>
              </a:rPr>
              <a:t>以</a:t>
            </a:r>
            <a:r>
              <a:rPr lang="en-US" altLang="zh-CN" sz="2800" dirty="0">
                <a:solidFill>
                  <a:schemeClr val="tx1"/>
                </a:solidFill>
                <a:ea typeface="华文新魏" charset="-122"/>
              </a:rPr>
              <a:t>MCM511000A</a:t>
            </a:r>
            <a:r>
              <a:rPr lang="zh-CN" altLang="en-US" sz="2800" dirty="0">
                <a:solidFill>
                  <a:schemeClr val="tx1"/>
                </a:solidFill>
                <a:ea typeface="华文新魏" charset="-122"/>
              </a:rPr>
              <a:t>芯片为例：</a:t>
            </a:r>
            <a:endParaRPr lang="en-US" altLang="zh-CN" sz="2800" dirty="0">
              <a:solidFill>
                <a:schemeClr val="tx1"/>
              </a:solidFill>
              <a:ea typeface="华文新魏" charset="-122"/>
            </a:endParaRPr>
          </a:p>
          <a:p>
            <a:pPr algn="l"/>
            <a:r>
              <a:rPr lang="zh-CN" altLang="en-US" sz="2800" dirty="0">
                <a:solidFill>
                  <a:schemeClr val="tx1"/>
                </a:solidFill>
                <a:ea typeface="华文新魏" charset="-122"/>
              </a:rPr>
              <a:t>刷新周期：</a:t>
            </a:r>
            <a:r>
              <a:rPr lang="en-US" altLang="zh-CN" sz="2800" dirty="0">
                <a:solidFill>
                  <a:schemeClr val="tx1"/>
                </a:solidFill>
                <a:ea typeface="华文新魏" charset="-122"/>
              </a:rPr>
              <a:t>8ms</a:t>
            </a:r>
            <a:r>
              <a:rPr lang="zh-CN" altLang="en-US" sz="2800" dirty="0">
                <a:solidFill>
                  <a:schemeClr val="tx1"/>
                </a:solidFill>
                <a:ea typeface="华文新魏" charset="-122"/>
              </a:rPr>
              <a:t>；刷新操作周期：</a:t>
            </a:r>
            <a:r>
              <a:rPr lang="en-US" altLang="zh-CN" sz="2800" dirty="0">
                <a:solidFill>
                  <a:schemeClr val="tx1"/>
                </a:solidFill>
                <a:ea typeface="华文新魏" charset="-122"/>
              </a:rPr>
              <a:t>160ns</a:t>
            </a:r>
            <a:r>
              <a:rPr lang="zh-CN" altLang="en-US" sz="2800" dirty="0">
                <a:solidFill>
                  <a:schemeClr val="tx1"/>
                </a:solidFill>
                <a:ea typeface="华文新魏" charset="-122"/>
              </a:rPr>
              <a:t>；刷新周期数：</a:t>
            </a:r>
            <a:r>
              <a:rPr lang="en-US" altLang="zh-CN" sz="2800" dirty="0">
                <a:solidFill>
                  <a:schemeClr val="tx1"/>
                </a:solidFill>
                <a:ea typeface="华文新魏" charset="-122"/>
              </a:rPr>
              <a:t>512</a:t>
            </a:r>
            <a:endParaRPr lang="zh-CN" altLang="en-US" sz="2800" dirty="0">
              <a:solidFill>
                <a:srgbClr val="000000"/>
              </a:solidFill>
              <a:ea typeface="微软雅黑" charset="-122"/>
            </a:endParaRPr>
          </a:p>
        </p:txBody>
      </p:sp>
    </p:spTree>
    <p:extLst>
      <p:ext uri="{BB962C8B-B14F-4D97-AF65-F5344CB8AC3E}">
        <p14:creationId xmlns:p14="http://schemas.microsoft.com/office/powerpoint/2010/main" val="1409496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235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 name="矩形 22"/>
          <p:cNvSpPr>
            <a:spLocks noChangeArrowheads="1"/>
          </p:cNvSpPr>
          <p:nvPr/>
        </p:nvSpPr>
        <p:spPr bwMode="auto">
          <a:xfrm>
            <a:off x="2854846" y="668338"/>
            <a:ext cx="8208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微软雅黑" charset="-122"/>
                <a:ea typeface="微软雅黑" charset="-122"/>
              </a:rPr>
              <a:t>从刷新周期</a:t>
            </a:r>
            <a:r>
              <a:rPr lang="en-US" altLang="zh-CN" dirty="0" err="1">
                <a:solidFill>
                  <a:schemeClr val="tx1"/>
                </a:solidFill>
                <a:latin typeface="微软雅黑" charset="-122"/>
                <a:ea typeface="微软雅黑" charset="-122"/>
              </a:rPr>
              <a:t>Trc</a:t>
            </a:r>
            <a:r>
              <a:rPr lang="zh-CN" altLang="en-US" dirty="0">
                <a:solidFill>
                  <a:schemeClr val="tx1"/>
                </a:solidFill>
                <a:latin typeface="微软雅黑" charset="-122"/>
                <a:ea typeface="微软雅黑" charset="-122"/>
              </a:rPr>
              <a:t>中抽出最后</a:t>
            </a:r>
            <a:r>
              <a:rPr lang="en-US" altLang="zh-CN" dirty="0">
                <a:solidFill>
                  <a:schemeClr val="tx1"/>
                </a:solidFill>
                <a:latin typeface="微软雅黑" charset="-122"/>
                <a:ea typeface="微软雅黑" charset="-122"/>
              </a:rPr>
              <a:t>512</a:t>
            </a:r>
            <a:r>
              <a:rPr lang="zh-CN" altLang="en-US" dirty="0">
                <a:solidFill>
                  <a:schemeClr val="tx1"/>
                </a:solidFill>
                <a:latin typeface="微软雅黑" charset="-122"/>
                <a:ea typeface="微软雅黑" charset="-122"/>
              </a:rPr>
              <a:t>个访存周期作为刷新操作周期集中进行刷新。亦称批刷新</a:t>
            </a:r>
            <a:r>
              <a:rPr lang="en-US" altLang="zh-CN" dirty="0">
                <a:solidFill>
                  <a:schemeClr val="tx1"/>
                </a:solidFill>
                <a:latin typeface="微软雅黑" charset="-122"/>
                <a:ea typeface="微软雅黑" charset="-122"/>
              </a:rPr>
              <a:t> </a:t>
            </a:r>
            <a:endParaRPr lang="zh-CN" altLang="en-US" dirty="0">
              <a:solidFill>
                <a:schemeClr val="tx1"/>
              </a:solidFill>
              <a:latin typeface="微软雅黑" charset="-122"/>
              <a:ea typeface="微软雅黑" charset="-122"/>
            </a:endParaRPr>
          </a:p>
        </p:txBody>
      </p:sp>
      <p:sp>
        <p:nvSpPr>
          <p:cNvPr id="12" name="TextBox 11"/>
          <p:cNvSpPr txBox="1"/>
          <p:nvPr/>
        </p:nvSpPr>
        <p:spPr>
          <a:xfrm>
            <a:off x="187325" y="711200"/>
            <a:ext cx="2415493"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集中式刷新</a:t>
            </a:r>
          </a:p>
        </p:txBody>
      </p:sp>
      <p:pic>
        <p:nvPicPr>
          <p:cNvPr id="16"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1062" b="66518"/>
          <a:stretch>
            <a:fillRect/>
          </a:stretch>
        </p:blipFill>
        <p:spPr bwMode="auto">
          <a:xfrm>
            <a:off x="896938" y="1760538"/>
            <a:ext cx="100091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541338" y="5138738"/>
            <a:ext cx="10702440" cy="140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530225" indent="-276225">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2" algn="l">
              <a:lnSpc>
                <a:spcPct val="100000"/>
              </a:lnSpc>
              <a:buSzPct val="80000"/>
              <a:buFont typeface="Wingdings" charset="2"/>
              <a:buChar char="l"/>
            </a:pPr>
            <a:r>
              <a:rPr lang="zh-CN" altLang="en-US" sz="2800" dirty="0">
                <a:solidFill>
                  <a:schemeClr val="tx1"/>
                </a:solidFill>
                <a:ea typeface="华文新魏" charset="-122"/>
              </a:rPr>
              <a:t>以</a:t>
            </a:r>
            <a:r>
              <a:rPr lang="en-US" altLang="zh-CN" sz="2800" dirty="0">
                <a:solidFill>
                  <a:schemeClr val="tx1"/>
                </a:solidFill>
                <a:ea typeface="华文新魏" charset="-122"/>
              </a:rPr>
              <a:t>MCM511000A</a:t>
            </a:r>
            <a:r>
              <a:rPr lang="zh-CN" altLang="en-US" sz="2800" dirty="0">
                <a:solidFill>
                  <a:schemeClr val="tx1"/>
                </a:solidFill>
                <a:ea typeface="华文新魏" charset="-122"/>
              </a:rPr>
              <a:t>为例，</a:t>
            </a:r>
            <a:r>
              <a:rPr lang="en-US" altLang="zh-CN" sz="2800" dirty="0">
                <a:solidFill>
                  <a:schemeClr val="tx1"/>
                </a:solidFill>
                <a:ea typeface="华文新魏" charset="-122"/>
              </a:rPr>
              <a:t>8ms</a:t>
            </a:r>
            <a:r>
              <a:rPr lang="zh-CN" altLang="en-US" sz="2800" dirty="0">
                <a:solidFill>
                  <a:schemeClr val="tx1"/>
                </a:solidFill>
                <a:ea typeface="华文新魏" charset="-122"/>
              </a:rPr>
              <a:t>包含</a:t>
            </a:r>
            <a:r>
              <a:rPr lang="en-US" altLang="zh-CN" sz="2800" dirty="0">
                <a:solidFill>
                  <a:schemeClr val="tx1"/>
                </a:solidFill>
                <a:ea typeface="华文新魏" charset="-122"/>
              </a:rPr>
              <a:t>50000</a:t>
            </a:r>
            <a:r>
              <a:rPr lang="zh-CN" altLang="en-US" sz="2800" dirty="0">
                <a:solidFill>
                  <a:schemeClr val="tx1"/>
                </a:solidFill>
                <a:ea typeface="华文新魏" charset="-122"/>
              </a:rPr>
              <a:t>个访存周期</a:t>
            </a:r>
            <a:r>
              <a:rPr lang="en-US" altLang="zh-CN" sz="2800" dirty="0">
                <a:solidFill>
                  <a:schemeClr val="tx1"/>
                </a:solidFill>
                <a:ea typeface="华文新魏" charset="-122"/>
              </a:rPr>
              <a:t>:</a:t>
            </a:r>
            <a:r>
              <a:rPr lang="zh-CN" altLang="en-US" sz="2800" dirty="0">
                <a:solidFill>
                  <a:schemeClr val="tx1"/>
                </a:solidFill>
                <a:ea typeface="华文新魏" charset="-122"/>
              </a:rPr>
              <a:t>前</a:t>
            </a:r>
            <a:r>
              <a:rPr lang="en-US" altLang="zh-CN" sz="2800" dirty="0">
                <a:solidFill>
                  <a:schemeClr val="tx1"/>
                </a:solidFill>
                <a:ea typeface="华文新魏" charset="-122"/>
              </a:rPr>
              <a:t>49488</a:t>
            </a:r>
            <a:r>
              <a:rPr lang="zh-CN" altLang="en-US" sz="2800" dirty="0">
                <a:solidFill>
                  <a:schemeClr val="tx1"/>
                </a:solidFill>
                <a:ea typeface="华文新魏" charset="-122"/>
              </a:rPr>
              <a:t>用于访存，后</a:t>
            </a:r>
            <a:r>
              <a:rPr lang="en-US" altLang="zh-CN" sz="2800" dirty="0">
                <a:solidFill>
                  <a:schemeClr val="tx1"/>
                </a:solidFill>
                <a:ea typeface="华文新魏" charset="-122"/>
              </a:rPr>
              <a:t>512</a:t>
            </a:r>
            <a:r>
              <a:rPr lang="zh-CN" altLang="en-US" sz="2800" dirty="0">
                <a:solidFill>
                  <a:schemeClr val="tx1"/>
                </a:solidFill>
                <a:ea typeface="华文新魏" charset="-122"/>
              </a:rPr>
              <a:t>用于刷新</a:t>
            </a:r>
            <a:endParaRPr lang="en-US" altLang="zh-CN" sz="2800" dirty="0">
              <a:solidFill>
                <a:schemeClr val="tx1"/>
              </a:solidFill>
              <a:ea typeface="华文新魏" charset="-122"/>
            </a:endParaRPr>
          </a:p>
          <a:p>
            <a:pPr lvl="2" algn="l">
              <a:lnSpc>
                <a:spcPct val="100000"/>
              </a:lnSpc>
              <a:buSzPct val="80000"/>
              <a:buFont typeface="Wingdings" charset="2"/>
              <a:buChar char="l"/>
            </a:pPr>
            <a:r>
              <a:rPr lang="zh-CN" altLang="en-US" sz="2800" dirty="0">
                <a:solidFill>
                  <a:schemeClr val="tx1"/>
                </a:solidFill>
                <a:ea typeface="华文新魏" charset="-122"/>
              </a:rPr>
              <a:t>刷新操作周期所占比例</a:t>
            </a:r>
            <a:r>
              <a:rPr lang="en-US" altLang="zh-CN" sz="2800" dirty="0">
                <a:solidFill>
                  <a:schemeClr val="tx1"/>
                </a:solidFill>
                <a:ea typeface="华文新魏" charset="-122"/>
              </a:rPr>
              <a:t>:512/50000=1.024%</a:t>
            </a:r>
          </a:p>
        </p:txBody>
      </p:sp>
      <p:sp>
        <p:nvSpPr>
          <p:cNvPr id="3" name="椭圆 2"/>
          <p:cNvSpPr>
            <a:spLocks noChangeArrowheads="1"/>
          </p:cNvSpPr>
          <p:nvPr/>
        </p:nvSpPr>
        <p:spPr bwMode="auto">
          <a:xfrm>
            <a:off x="6892925" y="3352800"/>
            <a:ext cx="3775075" cy="711200"/>
          </a:xfrm>
          <a:prstGeom prst="ellipse">
            <a:avLst/>
          </a:prstGeom>
          <a:noFill/>
          <a:ln w="2857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dirty="0">
              <a:solidFill>
                <a:schemeClr val="lt1"/>
              </a:solidFill>
              <a:latin typeface="+mn-lt"/>
              <a:ea typeface="+mn-ea"/>
            </a:endParaRPr>
          </a:p>
        </p:txBody>
      </p:sp>
    </p:spTree>
    <p:extLst>
      <p:ext uri="{BB962C8B-B14F-4D97-AF65-F5344CB8AC3E}">
        <p14:creationId xmlns:p14="http://schemas.microsoft.com/office/powerpoint/2010/main" val="457799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2560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6" name="矩形 22"/>
          <p:cNvSpPr>
            <a:spLocks noChangeArrowheads="1"/>
          </p:cNvSpPr>
          <p:nvPr/>
        </p:nvSpPr>
        <p:spPr bwMode="auto">
          <a:xfrm>
            <a:off x="3142878" y="692696"/>
            <a:ext cx="82449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微软雅黑" charset="-122"/>
                <a:ea typeface="微软雅黑" charset="-122"/>
              </a:rPr>
              <a:t>从刷新周期</a:t>
            </a:r>
            <a:r>
              <a:rPr lang="en-US" altLang="zh-CN" dirty="0" err="1">
                <a:solidFill>
                  <a:schemeClr val="tx1"/>
                </a:solidFill>
                <a:latin typeface="微软雅黑" charset="-122"/>
                <a:ea typeface="微软雅黑" charset="-122"/>
              </a:rPr>
              <a:t>Trc</a:t>
            </a:r>
            <a:r>
              <a:rPr lang="zh-CN" altLang="en-US" dirty="0">
                <a:solidFill>
                  <a:schemeClr val="tx1"/>
                </a:solidFill>
                <a:latin typeface="微软雅黑" charset="-122"/>
                <a:ea typeface="微软雅黑" charset="-122"/>
              </a:rPr>
              <a:t>中抽出最后</a:t>
            </a:r>
            <a:r>
              <a:rPr lang="en-US" altLang="zh-CN" dirty="0">
                <a:solidFill>
                  <a:schemeClr val="tx1"/>
                </a:solidFill>
                <a:latin typeface="微软雅黑" charset="-122"/>
                <a:ea typeface="微软雅黑" charset="-122"/>
              </a:rPr>
              <a:t>512</a:t>
            </a:r>
            <a:r>
              <a:rPr lang="zh-CN" altLang="en-US" dirty="0">
                <a:solidFill>
                  <a:schemeClr val="tx1"/>
                </a:solidFill>
                <a:latin typeface="微软雅黑" charset="-122"/>
                <a:ea typeface="微软雅黑" charset="-122"/>
              </a:rPr>
              <a:t>个访存周期作为刷新操作周期集中进行刷新。亦称批刷新</a:t>
            </a:r>
            <a:r>
              <a:rPr lang="en-US" altLang="zh-CN" dirty="0">
                <a:solidFill>
                  <a:schemeClr val="tx1"/>
                </a:solidFill>
                <a:latin typeface="微软雅黑" charset="-122"/>
                <a:ea typeface="微软雅黑" charset="-122"/>
              </a:rPr>
              <a:t> </a:t>
            </a:r>
            <a:endParaRPr lang="zh-CN" altLang="en-US" dirty="0">
              <a:solidFill>
                <a:schemeClr val="tx1"/>
              </a:solidFill>
              <a:latin typeface="微软雅黑" charset="-122"/>
              <a:ea typeface="微软雅黑" charset="-122"/>
            </a:endParaRPr>
          </a:p>
        </p:txBody>
      </p:sp>
      <p:sp>
        <p:nvSpPr>
          <p:cNvPr id="12" name="TextBox 11"/>
          <p:cNvSpPr txBox="1"/>
          <p:nvPr/>
        </p:nvSpPr>
        <p:spPr>
          <a:xfrm>
            <a:off x="187325" y="711200"/>
            <a:ext cx="2919549"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集中式刷新</a:t>
            </a:r>
          </a:p>
        </p:txBody>
      </p:sp>
      <p:pic>
        <p:nvPicPr>
          <p:cNvPr id="25608"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1062" b="66518"/>
          <a:stretch>
            <a:fillRect/>
          </a:stretch>
        </p:blipFill>
        <p:spPr bwMode="auto">
          <a:xfrm>
            <a:off x="1665288" y="1760538"/>
            <a:ext cx="9240837"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3063" y="4799013"/>
            <a:ext cx="11463337" cy="171277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623888" indent="-26035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2" algn="l">
              <a:lnSpc>
                <a:spcPct val="100000"/>
              </a:lnSpc>
              <a:buFont typeface="Wingdings" charset="2"/>
              <a:buChar char="n"/>
            </a:pPr>
            <a:r>
              <a:rPr lang="zh-CN" altLang="en-US" sz="2600" dirty="0">
                <a:solidFill>
                  <a:srgbClr val="0000FF"/>
                </a:solidFill>
                <a:ea typeface="华文新魏" charset="-122"/>
              </a:rPr>
              <a:t>缺点</a:t>
            </a:r>
            <a:r>
              <a:rPr lang="zh-CN" altLang="en-US" sz="2600" dirty="0">
                <a:solidFill>
                  <a:srgbClr val="000000"/>
                </a:solidFill>
                <a:ea typeface="华文新魏" charset="-122"/>
              </a:rPr>
              <a:t>：集中式刷新使</a:t>
            </a:r>
            <a:r>
              <a:rPr lang="en-US" altLang="zh-CN" sz="2600" dirty="0">
                <a:solidFill>
                  <a:srgbClr val="000000"/>
                </a:solidFill>
                <a:ea typeface="华文新魏" charset="-122"/>
              </a:rPr>
              <a:t>98.976%</a:t>
            </a:r>
            <a:r>
              <a:rPr lang="zh-CN" altLang="en-US" sz="2600" dirty="0">
                <a:solidFill>
                  <a:srgbClr val="000000"/>
                </a:solidFill>
                <a:ea typeface="华文新魏" charset="-122"/>
              </a:rPr>
              <a:t>的时间用于访存，这期间存储器的效能得以充分发挥，但有</a:t>
            </a:r>
            <a:r>
              <a:rPr lang="en-US" altLang="zh-CN" sz="2600" dirty="0">
                <a:solidFill>
                  <a:srgbClr val="000000"/>
                </a:solidFill>
                <a:ea typeface="华文新魏" charset="-122"/>
              </a:rPr>
              <a:t>1.024%</a:t>
            </a:r>
            <a:r>
              <a:rPr lang="zh-CN" altLang="en-US" sz="2600" dirty="0">
                <a:solidFill>
                  <a:srgbClr val="000000"/>
                </a:solidFill>
                <a:ea typeface="华文新魏" charset="-122"/>
              </a:rPr>
              <a:t>的时间，即在</a:t>
            </a:r>
            <a:r>
              <a:rPr lang="en-US" altLang="zh-CN" sz="2600" dirty="0">
                <a:solidFill>
                  <a:srgbClr val="000000"/>
                </a:solidFill>
                <a:ea typeface="华文新魏" charset="-122"/>
              </a:rPr>
              <a:t>8ms</a:t>
            </a:r>
            <a:r>
              <a:rPr lang="zh-CN" altLang="en-US" sz="2600" dirty="0">
                <a:solidFill>
                  <a:srgbClr val="000000"/>
                </a:solidFill>
                <a:ea typeface="华文新魏" charset="-122"/>
              </a:rPr>
              <a:t>中有</a:t>
            </a:r>
            <a:r>
              <a:rPr lang="en-US" altLang="zh-CN" sz="2600" dirty="0">
                <a:solidFill>
                  <a:srgbClr val="000000"/>
                </a:solidFill>
                <a:ea typeface="华文新魏" charset="-122"/>
              </a:rPr>
              <a:t>81.92μs</a:t>
            </a:r>
            <a:r>
              <a:rPr lang="zh-CN" altLang="en-US" sz="2600" dirty="0">
                <a:solidFill>
                  <a:srgbClr val="000000"/>
                </a:solidFill>
                <a:ea typeface="华文新魏" charset="-122"/>
              </a:rPr>
              <a:t>不允许访存，</a:t>
            </a:r>
            <a:r>
              <a:rPr lang="en-US" altLang="zh-CN" sz="2600" dirty="0">
                <a:solidFill>
                  <a:srgbClr val="000000"/>
                </a:solidFill>
                <a:ea typeface="华文新魏" charset="-122"/>
              </a:rPr>
              <a:t>CPU</a:t>
            </a:r>
            <a:r>
              <a:rPr lang="zh-CN" altLang="en-US" sz="2600" dirty="0">
                <a:solidFill>
                  <a:srgbClr val="000000"/>
                </a:solidFill>
                <a:ea typeface="华文新魏" charset="-122"/>
              </a:rPr>
              <a:t>要处于等待状态，</a:t>
            </a:r>
            <a:r>
              <a:rPr lang="zh-CN" altLang="en-US" sz="2600" dirty="0">
                <a:solidFill>
                  <a:srgbClr val="0000FF"/>
                </a:solidFill>
                <a:ea typeface="华文新魏" charset="-122"/>
              </a:rPr>
              <a:t>影响了计算机的工作效率</a:t>
            </a:r>
          </a:p>
          <a:p>
            <a:pPr lvl="2" algn="l">
              <a:lnSpc>
                <a:spcPct val="100000"/>
              </a:lnSpc>
              <a:buFont typeface="Wingdings" charset="2"/>
              <a:buChar char="n"/>
            </a:pPr>
            <a:r>
              <a:rPr lang="zh-CN" altLang="en-US" sz="2600" dirty="0">
                <a:ea typeface="华文新魏" charset="-122"/>
              </a:rPr>
              <a:t>优点：</a:t>
            </a:r>
            <a:r>
              <a:rPr lang="zh-CN" altLang="en-US" sz="2600" dirty="0">
                <a:solidFill>
                  <a:srgbClr val="000000"/>
                </a:solidFill>
                <a:ea typeface="华文新魏" charset="-122"/>
              </a:rPr>
              <a:t>控制逻辑简单，设计容易实现 </a:t>
            </a:r>
          </a:p>
        </p:txBody>
      </p:sp>
    </p:spTree>
    <p:extLst>
      <p:ext uri="{BB962C8B-B14F-4D97-AF65-F5344CB8AC3E}">
        <p14:creationId xmlns:p14="http://schemas.microsoft.com/office/powerpoint/2010/main" val="16667678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2765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65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65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65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 name="TextBox 11"/>
          <p:cNvSpPr txBox="1"/>
          <p:nvPr/>
        </p:nvSpPr>
        <p:spPr>
          <a:xfrm>
            <a:off x="187325" y="711200"/>
            <a:ext cx="2847541"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分散式刷新</a:t>
            </a:r>
          </a:p>
        </p:txBody>
      </p:sp>
      <p:pic>
        <p:nvPicPr>
          <p:cNvPr id="11"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33482" b="32851"/>
          <a:stretch>
            <a:fillRect/>
          </a:stretch>
        </p:blipFill>
        <p:spPr bwMode="auto">
          <a:xfrm>
            <a:off x="881063" y="1808820"/>
            <a:ext cx="10345737"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a:spLocks noChangeArrowheads="1"/>
          </p:cNvSpPr>
          <p:nvPr/>
        </p:nvSpPr>
        <p:spPr bwMode="auto">
          <a:xfrm>
            <a:off x="609600" y="5359400"/>
            <a:ext cx="10634663"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530225" indent="-276225">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2" algn="l">
              <a:lnSpc>
                <a:spcPct val="100000"/>
              </a:lnSpc>
              <a:buSzPct val="80000"/>
              <a:buFont typeface="Wingdings" charset="2"/>
              <a:buChar char="l"/>
            </a:pPr>
            <a:r>
              <a:rPr lang="zh-CN" altLang="en-US" sz="2600" dirty="0">
                <a:solidFill>
                  <a:schemeClr val="tx1"/>
                </a:solidFill>
                <a:ea typeface="华文新魏" charset="-122"/>
              </a:rPr>
              <a:t>以</a:t>
            </a:r>
            <a:r>
              <a:rPr lang="en-US" altLang="zh-CN" sz="2600" dirty="0">
                <a:solidFill>
                  <a:schemeClr val="tx1"/>
                </a:solidFill>
                <a:ea typeface="华文新魏" charset="-122"/>
              </a:rPr>
              <a:t>MCM511000A</a:t>
            </a:r>
            <a:r>
              <a:rPr lang="zh-CN" altLang="en-US" sz="2600" dirty="0">
                <a:solidFill>
                  <a:schemeClr val="tx1"/>
                </a:solidFill>
                <a:ea typeface="华文新魏" charset="-122"/>
              </a:rPr>
              <a:t>为例，</a:t>
            </a:r>
            <a:r>
              <a:rPr lang="zh-CN" altLang="en-US" sz="2600" dirty="0">
                <a:ea typeface="华文新魏" charset="-122"/>
              </a:rPr>
              <a:t>把</a:t>
            </a:r>
            <a:r>
              <a:rPr lang="en-US" altLang="zh-CN" sz="2600" dirty="0">
                <a:ea typeface="华文新魏" charset="-122"/>
              </a:rPr>
              <a:t>8ms</a:t>
            </a:r>
            <a:r>
              <a:rPr lang="zh-CN" altLang="en-US" sz="2600" dirty="0">
                <a:solidFill>
                  <a:srgbClr val="0000FF"/>
                </a:solidFill>
                <a:ea typeface="华文新魏" charset="-122"/>
              </a:rPr>
              <a:t>按</a:t>
            </a:r>
            <a:r>
              <a:rPr lang="zh-CN" altLang="en-US" sz="2600" dirty="0">
                <a:ea typeface="华文新魏" charset="-122"/>
              </a:rPr>
              <a:t>存储位元的</a:t>
            </a:r>
            <a:r>
              <a:rPr lang="zh-CN" altLang="en-US" sz="2600" dirty="0">
                <a:solidFill>
                  <a:srgbClr val="0000FF"/>
                </a:solidFill>
                <a:ea typeface="华文新魏" charset="-122"/>
              </a:rPr>
              <a:t>行数</a:t>
            </a:r>
            <a:r>
              <a:rPr lang="en-US" altLang="zh-CN" sz="2600" dirty="0">
                <a:ea typeface="华文新魏" charset="-122"/>
              </a:rPr>
              <a:t>(</a:t>
            </a:r>
            <a:r>
              <a:rPr lang="zh-CN" altLang="en-US" sz="2600" dirty="0">
                <a:ea typeface="华文新魏" charset="-122"/>
              </a:rPr>
              <a:t>即行地址译码线数</a:t>
            </a:r>
            <a:r>
              <a:rPr lang="en-US" altLang="zh-CN" sz="2600" dirty="0">
                <a:ea typeface="华文新魏" charset="-122"/>
              </a:rPr>
              <a:t>)</a:t>
            </a:r>
            <a:r>
              <a:rPr lang="zh-CN" altLang="en-US" sz="2600" dirty="0">
                <a:ea typeface="华文新魏" charset="-122"/>
              </a:rPr>
              <a:t>分成</a:t>
            </a:r>
            <a:r>
              <a:rPr lang="en-US" altLang="zh-CN" sz="2600" dirty="0">
                <a:ea typeface="华文新魏" charset="-122"/>
              </a:rPr>
              <a:t>512</a:t>
            </a:r>
            <a:r>
              <a:rPr lang="zh-CN" altLang="en-US" sz="2600" dirty="0">
                <a:solidFill>
                  <a:srgbClr val="0000FF"/>
                </a:solidFill>
                <a:ea typeface="华文新魏" charset="-122"/>
              </a:rPr>
              <a:t>等分</a:t>
            </a:r>
            <a:endParaRPr lang="en-US" altLang="zh-CN" sz="2600" dirty="0">
              <a:ea typeface="宋体" charset="-122"/>
            </a:endParaRPr>
          </a:p>
          <a:p>
            <a:pPr lvl="2" algn="l">
              <a:lnSpc>
                <a:spcPct val="100000"/>
              </a:lnSpc>
              <a:buSzPct val="80000"/>
              <a:buFont typeface="Wingdings" charset="2"/>
              <a:buChar char="l"/>
            </a:pPr>
            <a:r>
              <a:rPr lang="zh-CN" altLang="en-US" sz="2600" dirty="0">
                <a:solidFill>
                  <a:schemeClr val="tx1"/>
                </a:solidFill>
                <a:ea typeface="华文新魏" charset="-122"/>
              </a:rPr>
              <a:t>刷新操作周期所占比例</a:t>
            </a:r>
            <a:r>
              <a:rPr lang="en-US" altLang="zh-CN" sz="2600" dirty="0">
                <a:solidFill>
                  <a:schemeClr val="tx1"/>
                </a:solidFill>
                <a:ea typeface="华文新魏" charset="-122"/>
              </a:rPr>
              <a:t>:512/50000=1.024%</a:t>
            </a:r>
          </a:p>
        </p:txBody>
      </p:sp>
      <p:sp>
        <p:nvSpPr>
          <p:cNvPr id="17" name="椭圆 16"/>
          <p:cNvSpPr>
            <a:spLocks noChangeArrowheads="1"/>
          </p:cNvSpPr>
          <p:nvPr/>
        </p:nvSpPr>
        <p:spPr bwMode="auto">
          <a:xfrm>
            <a:off x="4622800" y="3030538"/>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8" name="椭圆 17"/>
          <p:cNvSpPr>
            <a:spLocks noChangeArrowheads="1"/>
          </p:cNvSpPr>
          <p:nvPr/>
        </p:nvSpPr>
        <p:spPr bwMode="auto">
          <a:xfrm>
            <a:off x="9855200" y="3048000"/>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23" name="矩形 22"/>
          <p:cNvSpPr/>
          <p:nvPr/>
        </p:nvSpPr>
        <p:spPr>
          <a:xfrm>
            <a:off x="3171391" y="727822"/>
            <a:ext cx="7956884" cy="1200329"/>
          </a:xfrm>
          <a:prstGeom prst="rect">
            <a:avLst/>
          </a:prstGeom>
        </p:spPr>
        <p:txBody>
          <a:bodyPr wrap="square">
            <a:spAutoFit/>
          </a:bodyPr>
          <a:lstStyle/>
          <a:p>
            <a:pPr marL="0" lvl="1" indent="0" algn="l">
              <a:lnSpc>
                <a:spcPct val="100000"/>
              </a:lnSpc>
              <a:defRPr/>
            </a:pPr>
            <a:r>
              <a:rPr lang="zh-CN" altLang="en-US" sz="2400" dirty="0">
                <a:solidFill>
                  <a:srgbClr val="000000"/>
                </a:solidFill>
                <a:latin typeface="+mn-ea"/>
                <a:ea typeface="+mn-ea"/>
                <a:cs typeface="黑体" charset="0"/>
              </a:rPr>
              <a:t>把集中到一起的不允许访存的</a:t>
            </a:r>
            <a:r>
              <a:rPr lang="zh-CN" altLang="en-US" sz="2400" dirty="0">
                <a:solidFill>
                  <a:srgbClr val="0000FF"/>
                </a:solidFill>
                <a:latin typeface="+mn-ea"/>
                <a:ea typeface="+mn-ea"/>
                <a:cs typeface="黑体" charset="0"/>
              </a:rPr>
              <a:t>刷新时间分散开</a:t>
            </a:r>
            <a:r>
              <a:rPr lang="zh-CN" altLang="en-US" sz="2400" dirty="0">
                <a:solidFill>
                  <a:srgbClr val="000000"/>
                </a:solidFill>
                <a:latin typeface="+mn-ea"/>
                <a:ea typeface="+mn-ea"/>
                <a:cs typeface="黑体" charset="0"/>
              </a:rPr>
              <a:t>，</a:t>
            </a:r>
            <a:r>
              <a:rPr lang="zh-CN" altLang="en-US" sz="2400" dirty="0">
                <a:solidFill>
                  <a:srgbClr val="0000FF"/>
                </a:solidFill>
                <a:latin typeface="+mn-ea"/>
                <a:ea typeface="+mn-ea"/>
                <a:cs typeface="黑体" charset="0"/>
              </a:rPr>
              <a:t>每个等分的最后一个访存周期用作刷新</a:t>
            </a:r>
            <a:r>
              <a:rPr lang="zh-CN" altLang="en-US" sz="2400" dirty="0">
                <a:solidFill>
                  <a:srgbClr val="000000"/>
                </a:solidFill>
                <a:latin typeface="+mn-ea"/>
                <a:ea typeface="+mn-ea"/>
                <a:cs typeface="黑体" charset="0"/>
              </a:rPr>
              <a:t>操作周期，以完成一行存储位元的刷新，其余时间则用于访存</a:t>
            </a:r>
            <a:endParaRPr lang="en-US" altLang="zh-CN" sz="2400" dirty="0">
              <a:solidFill>
                <a:srgbClr val="000000"/>
              </a:solidFill>
              <a:latin typeface="+mn-ea"/>
              <a:ea typeface="+mn-ea"/>
              <a:cs typeface="黑体" charset="0"/>
            </a:endParaRPr>
          </a:p>
        </p:txBody>
      </p:sp>
    </p:spTree>
    <p:extLst>
      <p:ext uri="{BB962C8B-B14F-4D97-AF65-F5344CB8AC3E}">
        <p14:creationId xmlns:p14="http://schemas.microsoft.com/office/powerpoint/2010/main" val="2135334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par>
                          <p:cTn id="11" fill="hold" nodeType="with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2969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69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70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70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 name="矩形 22"/>
          <p:cNvSpPr/>
          <p:nvPr/>
        </p:nvSpPr>
        <p:spPr>
          <a:xfrm>
            <a:off x="4170363" y="668338"/>
            <a:ext cx="7716837" cy="1200329"/>
          </a:xfrm>
          <a:prstGeom prst="rect">
            <a:avLst/>
          </a:prstGeom>
        </p:spPr>
        <p:txBody>
          <a:bodyPr>
            <a:spAutoFit/>
          </a:bodyPr>
          <a:lstStyle/>
          <a:p>
            <a:pPr marL="0" lvl="1" indent="0" algn="l">
              <a:lnSpc>
                <a:spcPct val="100000"/>
              </a:lnSpc>
              <a:defRPr/>
            </a:pPr>
            <a:r>
              <a:rPr lang="zh-CN" altLang="en-US" sz="2400" dirty="0">
                <a:solidFill>
                  <a:srgbClr val="000000"/>
                </a:solidFill>
                <a:latin typeface="+mn-ea"/>
                <a:ea typeface="+mn-ea"/>
                <a:cs typeface="黑体" charset="0"/>
              </a:rPr>
              <a:t>把集中到一起的不允许访存的</a:t>
            </a:r>
            <a:r>
              <a:rPr lang="zh-CN" altLang="en-US" sz="2400" dirty="0">
                <a:solidFill>
                  <a:srgbClr val="0000FF"/>
                </a:solidFill>
                <a:latin typeface="+mn-ea"/>
                <a:ea typeface="+mn-ea"/>
                <a:cs typeface="黑体" charset="0"/>
              </a:rPr>
              <a:t>刷新时间分散开</a:t>
            </a:r>
            <a:r>
              <a:rPr lang="zh-CN" altLang="en-US" sz="2400" dirty="0">
                <a:solidFill>
                  <a:srgbClr val="000000"/>
                </a:solidFill>
                <a:latin typeface="+mn-ea"/>
                <a:ea typeface="+mn-ea"/>
                <a:cs typeface="黑体" charset="0"/>
              </a:rPr>
              <a:t>，</a:t>
            </a:r>
            <a:r>
              <a:rPr lang="zh-CN" altLang="en-US" sz="2400" dirty="0">
                <a:solidFill>
                  <a:srgbClr val="0000FF"/>
                </a:solidFill>
                <a:latin typeface="+mn-ea"/>
                <a:ea typeface="+mn-ea"/>
                <a:cs typeface="黑体" charset="0"/>
              </a:rPr>
              <a:t>每个等分的最后一个访存周期用作刷新</a:t>
            </a:r>
            <a:r>
              <a:rPr lang="zh-CN" altLang="en-US" sz="2400" dirty="0">
                <a:solidFill>
                  <a:srgbClr val="000000"/>
                </a:solidFill>
                <a:latin typeface="+mn-ea"/>
                <a:ea typeface="+mn-ea"/>
                <a:cs typeface="黑体" charset="0"/>
              </a:rPr>
              <a:t>操作周期，以完成一行存储位元的刷新，其余时间则用于访存</a:t>
            </a:r>
            <a:endParaRPr lang="en-US" altLang="zh-CN" sz="2400" dirty="0">
              <a:solidFill>
                <a:srgbClr val="000000"/>
              </a:solidFill>
              <a:latin typeface="+mn-ea"/>
              <a:ea typeface="+mn-ea"/>
              <a:cs typeface="黑体" charset="0"/>
            </a:endParaRPr>
          </a:p>
        </p:txBody>
      </p:sp>
      <p:sp>
        <p:nvSpPr>
          <p:cNvPr id="12" name="TextBox 11"/>
          <p:cNvSpPr txBox="1"/>
          <p:nvPr/>
        </p:nvSpPr>
        <p:spPr>
          <a:xfrm>
            <a:off x="187325" y="711200"/>
            <a:ext cx="3910013"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分散式刷新</a:t>
            </a:r>
          </a:p>
        </p:txBody>
      </p:sp>
      <p:pic>
        <p:nvPicPr>
          <p:cNvPr id="29704"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33482" b="32851"/>
          <a:stretch>
            <a:fillRect/>
          </a:stretch>
        </p:blipFill>
        <p:spPr bwMode="auto">
          <a:xfrm>
            <a:off x="881063" y="1885950"/>
            <a:ext cx="10345737"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椭圆 16"/>
          <p:cNvSpPr>
            <a:spLocks noChangeArrowheads="1"/>
          </p:cNvSpPr>
          <p:nvPr/>
        </p:nvSpPr>
        <p:spPr bwMode="auto">
          <a:xfrm>
            <a:off x="4622800" y="3030538"/>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8" name="椭圆 17"/>
          <p:cNvSpPr>
            <a:spLocks noChangeArrowheads="1"/>
          </p:cNvSpPr>
          <p:nvPr/>
        </p:nvSpPr>
        <p:spPr bwMode="auto">
          <a:xfrm>
            <a:off x="9855200" y="3048000"/>
            <a:ext cx="1185863"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2" name="矩形 1"/>
          <p:cNvSpPr/>
          <p:nvPr/>
        </p:nvSpPr>
        <p:spPr>
          <a:xfrm>
            <a:off x="931862" y="5612786"/>
            <a:ext cx="10491935" cy="9125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623888" lvl="2" indent="-260350" algn="l">
              <a:lnSpc>
                <a:spcPct val="100000"/>
              </a:lnSpc>
              <a:buFont typeface="Wingdings" charset="0"/>
              <a:buChar char="n"/>
              <a:defRPr/>
            </a:pPr>
            <a:r>
              <a:rPr lang="zh-CN" altLang="en-US" sz="2600" dirty="0">
                <a:solidFill>
                  <a:srgbClr val="FF0000"/>
                </a:solidFill>
                <a:ea typeface="华文新魏" charset="0"/>
              </a:rPr>
              <a:t>优点：</a:t>
            </a:r>
            <a:r>
              <a:rPr lang="zh-CN" altLang="en-US" sz="2600" dirty="0">
                <a:ea typeface="华文新魏" charset="0"/>
              </a:rPr>
              <a:t>降低了刷新和访存的冲突概率</a:t>
            </a:r>
            <a:r>
              <a:rPr lang="en-US" altLang="zh-CN" sz="2600" dirty="0">
                <a:ea typeface="华文新魏" charset="0"/>
              </a:rPr>
              <a:t>,</a:t>
            </a:r>
            <a:r>
              <a:rPr lang="zh-CN" altLang="en-US" sz="2600" dirty="0">
                <a:ea typeface="华文新魏" charset="0"/>
              </a:rPr>
              <a:t>提高了计算机的工作效率</a:t>
            </a:r>
          </a:p>
          <a:p>
            <a:pPr marL="623888" lvl="2" indent="-260350" algn="l">
              <a:lnSpc>
                <a:spcPct val="100000"/>
              </a:lnSpc>
              <a:buFont typeface="Wingdings" charset="0"/>
              <a:buChar char="n"/>
              <a:defRPr/>
            </a:pPr>
            <a:r>
              <a:rPr lang="zh-CN" altLang="en-US" sz="2600" dirty="0">
                <a:solidFill>
                  <a:srgbClr val="0000FF"/>
                </a:solidFill>
                <a:ea typeface="华文新魏" charset="0"/>
              </a:rPr>
              <a:t>缺点：控制逻辑复杂，设计不易实现</a:t>
            </a:r>
          </a:p>
        </p:txBody>
      </p:sp>
    </p:spTree>
    <p:extLst>
      <p:ext uri="{BB962C8B-B14F-4D97-AF65-F5344CB8AC3E}">
        <p14:creationId xmlns:p14="http://schemas.microsoft.com/office/powerpoint/2010/main" val="19755060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317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17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17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17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 name="矩形 22"/>
          <p:cNvSpPr/>
          <p:nvPr/>
        </p:nvSpPr>
        <p:spPr>
          <a:xfrm>
            <a:off x="3826954" y="716503"/>
            <a:ext cx="7334251" cy="1200329"/>
          </a:xfrm>
          <a:prstGeom prst="rect">
            <a:avLst/>
          </a:prstGeom>
        </p:spPr>
        <p:txBody>
          <a:bodyPr wrap="square">
            <a:spAutoFit/>
          </a:bodyPr>
          <a:lstStyle/>
          <a:p>
            <a:pPr marL="0" lvl="1" indent="0" algn="l">
              <a:lnSpc>
                <a:spcPct val="100000"/>
              </a:lnSpc>
              <a:defRPr/>
            </a:pPr>
            <a:r>
              <a:rPr lang="zh-CN" altLang="en-US" sz="2400" dirty="0">
                <a:solidFill>
                  <a:schemeClr val="tx1"/>
                </a:solidFill>
                <a:latin typeface="+mn-ea"/>
                <a:ea typeface="+mn-ea"/>
                <a:cs typeface="黑体" charset="0"/>
              </a:rPr>
              <a:t>设一个系统的访存周期是存储器实际访存周期的两倍，并令系统访存周期的前半周期用于访存，后半周期用于刷新</a:t>
            </a:r>
            <a:endParaRPr lang="en-US" altLang="zh-CN" sz="2400" dirty="0">
              <a:solidFill>
                <a:schemeClr val="tx1"/>
              </a:solidFill>
              <a:latin typeface="+mn-ea"/>
              <a:ea typeface="+mn-ea"/>
              <a:cs typeface="黑体" charset="0"/>
            </a:endParaRPr>
          </a:p>
        </p:txBody>
      </p:sp>
      <p:sp>
        <p:nvSpPr>
          <p:cNvPr id="12" name="TextBox 11"/>
          <p:cNvSpPr txBox="1"/>
          <p:nvPr/>
        </p:nvSpPr>
        <p:spPr>
          <a:xfrm>
            <a:off x="187325" y="711200"/>
            <a:ext cx="3531617" cy="592138"/>
          </a:xfrm>
          <a:prstGeom prst="rect">
            <a:avLst/>
          </a:prstGeom>
          <a:solidFill>
            <a:srgbClr val="C00000"/>
          </a:solidFill>
          <a:ln>
            <a:solidFill>
              <a:srgbClr val="A50021"/>
            </a:solidFill>
          </a:ln>
        </p:spPr>
        <p:txBody>
          <a:bodyPr anchor="ctr"/>
          <a:lstStyle/>
          <a:p>
            <a:pPr>
              <a:lnSpc>
                <a:spcPct val="100000"/>
              </a:lnSpc>
              <a:defRPr/>
            </a:pPr>
            <a:r>
              <a:rPr lang="zh-CN" altLang="en-US" sz="2800" dirty="0">
                <a:solidFill>
                  <a:schemeClr val="bg1"/>
                </a:solidFill>
                <a:latin typeface="+mn-ea"/>
                <a:ea typeface="+mn-ea"/>
              </a:rPr>
              <a:t>透明式刷新</a:t>
            </a:r>
          </a:p>
        </p:txBody>
      </p:sp>
      <p:sp>
        <p:nvSpPr>
          <p:cNvPr id="2" name="矩形 1"/>
          <p:cNvSpPr/>
          <p:nvPr/>
        </p:nvSpPr>
        <p:spPr>
          <a:xfrm>
            <a:off x="931863" y="5473700"/>
            <a:ext cx="9093200" cy="97565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marL="720725" lvl="2" indent="-273050" algn="l">
              <a:lnSpc>
                <a:spcPct val="100000"/>
              </a:lnSpc>
              <a:buFont typeface="Wingdings" charset="0"/>
              <a:buChar char="n"/>
              <a:defRPr/>
            </a:pPr>
            <a:r>
              <a:rPr lang="zh-CN" altLang="en-US" dirty="0">
                <a:solidFill>
                  <a:srgbClr val="FF0000"/>
                </a:solidFill>
                <a:latin typeface="Times New Roman" charset="0"/>
                <a:ea typeface="华文新魏" charset="0"/>
              </a:rPr>
              <a:t>优点：控制简单、设计容易</a:t>
            </a:r>
            <a:r>
              <a:rPr lang="zh-CN" altLang="en-US" dirty="0">
                <a:latin typeface="Times New Roman" charset="0"/>
                <a:ea typeface="华文新魏" charset="0"/>
              </a:rPr>
              <a:t>，不需增加多少器件</a:t>
            </a:r>
          </a:p>
          <a:p>
            <a:pPr marL="720725" lvl="2" indent="-273050" algn="l">
              <a:lnSpc>
                <a:spcPct val="100000"/>
              </a:lnSpc>
              <a:buFont typeface="Wingdings" charset="0"/>
              <a:buChar char="n"/>
              <a:defRPr/>
            </a:pPr>
            <a:r>
              <a:rPr lang="zh-CN" altLang="en-US" dirty="0">
                <a:solidFill>
                  <a:srgbClr val="0000FF"/>
                </a:solidFill>
                <a:latin typeface="华文中宋" charset="0"/>
                <a:ea typeface="华文新魏" charset="0"/>
              </a:rPr>
              <a:t>缺点：存储器的效能仅利用</a:t>
            </a:r>
            <a:r>
              <a:rPr lang="en-US" altLang="zh-CN" dirty="0">
                <a:solidFill>
                  <a:srgbClr val="0000FF"/>
                </a:solidFill>
                <a:latin typeface="华文中宋" charset="0"/>
                <a:ea typeface="华文新魏" charset="0"/>
              </a:rPr>
              <a:t>50</a:t>
            </a:r>
            <a:r>
              <a:rPr lang="zh-CN" altLang="en-US" dirty="0">
                <a:solidFill>
                  <a:srgbClr val="0000FF"/>
                </a:solidFill>
                <a:latin typeface="华文中宋" charset="0"/>
                <a:ea typeface="华文新魏" charset="0"/>
              </a:rPr>
              <a:t>％，仅用于低速系统</a:t>
            </a:r>
          </a:p>
        </p:txBody>
      </p:sp>
      <p:pic>
        <p:nvPicPr>
          <p:cNvPr id="13" name="Picture 3" descr="TMP86"/>
          <p:cNvPicPr>
            <a:picLocks noChangeAspect="1" noChangeArrowheads="1"/>
          </p:cNvPicPr>
          <p:nvPr/>
        </p:nvPicPr>
        <p:blipFill>
          <a:blip r:embed="rId3">
            <a:lum bright="-10000" contrast="44000"/>
            <a:extLst>
              <a:ext uri="{28A0092B-C50C-407E-A947-70E740481C1C}">
                <a14:useLocalDpi xmlns:a14="http://schemas.microsoft.com/office/drawing/2010/main" val="0"/>
              </a:ext>
            </a:extLst>
          </a:blip>
          <a:srcRect t="67149" b="5902"/>
          <a:stretch>
            <a:fillRect/>
          </a:stretch>
        </p:blipFill>
        <p:spPr bwMode="auto">
          <a:xfrm>
            <a:off x="431800" y="1824038"/>
            <a:ext cx="1093152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椭圆 16"/>
          <p:cNvSpPr>
            <a:spLocks noChangeArrowheads="1"/>
          </p:cNvSpPr>
          <p:nvPr/>
        </p:nvSpPr>
        <p:spPr bwMode="auto">
          <a:xfrm>
            <a:off x="4165600" y="2760663"/>
            <a:ext cx="2066925"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8" name="椭圆 17"/>
          <p:cNvSpPr>
            <a:spLocks noChangeArrowheads="1"/>
          </p:cNvSpPr>
          <p:nvPr/>
        </p:nvSpPr>
        <p:spPr bwMode="auto">
          <a:xfrm>
            <a:off x="8991600" y="2827338"/>
            <a:ext cx="2066925" cy="711200"/>
          </a:xfrm>
          <a:prstGeom prst="ellipse">
            <a:avLst/>
          </a:prstGeom>
          <a:noFill/>
          <a:ln w="9525">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1786627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414686" y="2353865"/>
            <a:ext cx="9144000" cy="10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4400" dirty="0">
                <a:solidFill>
                  <a:schemeClr val="bg1"/>
                </a:solidFill>
                <a:latin typeface="微软雅黑" charset="-122"/>
                <a:ea typeface="微软雅黑" charset="-122"/>
              </a:rPr>
              <a:t>5.3</a:t>
            </a:r>
            <a:r>
              <a:rPr lang="en-US" altLang="zh-CN" sz="4400" b="0" dirty="0">
                <a:solidFill>
                  <a:schemeClr val="bg1"/>
                </a:solidFill>
                <a:latin typeface="微软雅黑" charset="-122"/>
                <a:ea typeface="微软雅黑" charset="-122"/>
              </a:rPr>
              <a:t>   </a:t>
            </a:r>
            <a:r>
              <a:rPr lang="en-US" altLang="zh-CN" sz="4400" dirty="0">
                <a:solidFill>
                  <a:schemeClr val="bg1"/>
                </a:solidFill>
                <a:latin typeface="微软雅黑" charset="-122"/>
                <a:ea typeface="微软雅黑" charset="-122"/>
              </a:rPr>
              <a:t>Cache</a:t>
            </a:r>
            <a:r>
              <a:rPr lang="zh-CN" altLang="en-US" sz="4400" dirty="0">
                <a:solidFill>
                  <a:schemeClr val="bg1"/>
                </a:solidFill>
                <a:latin typeface="微软雅黑" charset="-122"/>
                <a:ea typeface="微软雅黑" charset="-122"/>
              </a:rPr>
              <a:t>高速缓存</a:t>
            </a:r>
          </a:p>
        </p:txBody>
      </p:sp>
    </p:spTree>
    <p:extLst>
      <p:ext uri="{BB962C8B-B14F-4D97-AF65-F5344CB8AC3E}">
        <p14:creationId xmlns:p14="http://schemas.microsoft.com/office/powerpoint/2010/main" val="1561140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414686" y="2353865"/>
            <a:ext cx="9144000" cy="103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4400" dirty="0">
                <a:solidFill>
                  <a:schemeClr val="bg1"/>
                </a:solidFill>
                <a:latin typeface="微软雅黑" charset="-122"/>
                <a:ea typeface="微软雅黑" charset="-122"/>
              </a:rPr>
              <a:t>5.3.1 </a:t>
            </a:r>
            <a:r>
              <a:rPr lang="zh-CN" altLang="en-US" sz="4400" dirty="0">
                <a:solidFill>
                  <a:schemeClr val="bg1"/>
                </a:solidFill>
                <a:latin typeface="微软雅黑" charset="-122"/>
                <a:ea typeface="微软雅黑" charset="-122"/>
              </a:rPr>
              <a:t> 程序访问局部性</a:t>
            </a:r>
            <a:endParaRPr lang="en-US" altLang="zh-CN" sz="44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622604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600" b="1">
                <a:latin typeface="微软雅黑" charset="-122"/>
              </a:rPr>
              <a:t>计算机需要什么样的存储器？</a:t>
            </a:r>
            <a:endParaRPr kumimoji="0" lang="en-US" altLang="zh-CN" sz="3600" b="1" dirty="0">
              <a:latin typeface="微软雅黑" charset="-122"/>
            </a:endParaRPr>
          </a:p>
        </p:txBody>
      </p:sp>
      <p:sp>
        <p:nvSpPr>
          <p:cNvPr id="819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AutoShape 14"/>
          <p:cNvSpPr>
            <a:spLocks noChangeArrowheads="1"/>
          </p:cNvSpPr>
          <p:nvPr/>
        </p:nvSpPr>
        <p:spPr bwMode="auto">
          <a:xfrm>
            <a:off x="2905125" y="1103313"/>
            <a:ext cx="8910638" cy="1087437"/>
          </a:xfrm>
          <a:prstGeom prst="wedgeRoundRectCallout">
            <a:avLst>
              <a:gd name="adj1" fmla="val -58514"/>
              <a:gd name="adj2" fmla="val -8782"/>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12" name="TextBox 11"/>
          <p:cNvSpPr txBox="1"/>
          <p:nvPr/>
        </p:nvSpPr>
        <p:spPr>
          <a:xfrm>
            <a:off x="2982913" y="1187450"/>
            <a:ext cx="8716962" cy="898525"/>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10000"/>
              </a:lnSpc>
              <a:defRPr/>
            </a:pPr>
            <a:r>
              <a:rPr lang="zh-CN" altLang="en-US" dirty="0">
                <a:solidFill>
                  <a:schemeClr val="tx1"/>
                </a:solidFill>
                <a:latin typeface="+mj-lt"/>
                <a:ea typeface="微软雅黑" charset="0"/>
                <a:cs typeface="微软雅黑" charset="0"/>
              </a:rPr>
              <a:t>已经学过的存储器：</a:t>
            </a:r>
            <a:r>
              <a:rPr lang="en-US" altLang="zh-CN" dirty="0">
                <a:solidFill>
                  <a:schemeClr val="tx1"/>
                </a:solidFill>
                <a:latin typeface="+mj-lt"/>
                <a:ea typeface="微软雅黑" charset="0"/>
                <a:cs typeface="微软雅黑" charset="0"/>
              </a:rPr>
              <a:t>SRAM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DRAM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ROM</a:t>
            </a:r>
          </a:p>
          <a:p>
            <a:pPr algn="l">
              <a:lnSpc>
                <a:spcPct val="110000"/>
              </a:lnSpc>
              <a:defRPr/>
            </a:pPr>
            <a:r>
              <a:rPr lang="zh-CN" altLang="en-US" dirty="0">
                <a:solidFill>
                  <a:schemeClr val="tx1"/>
                </a:solidFill>
                <a:latin typeface="+mj-lt"/>
                <a:ea typeface="微软雅黑" charset="0"/>
                <a:cs typeface="微软雅黑" charset="0"/>
              </a:rPr>
              <a:t>还要学习的存储器：</a:t>
            </a:r>
            <a:r>
              <a:rPr lang="en-US" altLang="zh-CN" dirty="0">
                <a:solidFill>
                  <a:schemeClr val="tx1"/>
                </a:solidFill>
                <a:latin typeface="+mj-lt"/>
                <a:ea typeface="微软雅黑" charset="0"/>
                <a:cs typeface="微软雅黑" charset="0"/>
              </a:rPr>
              <a:t>Hard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Optical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Flash Memory</a:t>
            </a:r>
            <a:endParaRPr lang="zh-CN" altLang="en-US" dirty="0">
              <a:solidFill>
                <a:schemeClr val="tx1"/>
              </a:solidFill>
              <a:latin typeface="+mj-lt"/>
              <a:ea typeface="微软雅黑" charset="0"/>
              <a:cs typeface="微软雅黑" charset="0"/>
            </a:endParaRPr>
          </a:p>
        </p:txBody>
      </p:sp>
      <p:pic>
        <p:nvPicPr>
          <p:cNvPr id="123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2216150"/>
            <a:ext cx="75247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 name="AutoShape 14"/>
          <p:cNvSpPr>
            <a:spLocks noChangeArrowheads="1"/>
          </p:cNvSpPr>
          <p:nvPr/>
        </p:nvSpPr>
        <p:spPr bwMode="auto">
          <a:xfrm>
            <a:off x="1873746" y="5581650"/>
            <a:ext cx="6182817" cy="655638"/>
          </a:xfrm>
          <a:prstGeom prst="wedgeRoundRectCallout">
            <a:avLst>
              <a:gd name="adj1" fmla="val 63245"/>
              <a:gd name="adj2" fmla="val -11120"/>
              <a:gd name="adj3" fmla="val 16667"/>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15" name="TextBox 15"/>
          <p:cNvSpPr txBox="1">
            <a:spLocks noChangeArrowheads="1"/>
          </p:cNvSpPr>
          <p:nvPr/>
        </p:nvSpPr>
        <p:spPr bwMode="auto">
          <a:xfrm>
            <a:off x="1918742" y="5665788"/>
            <a:ext cx="68834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pPr>
            <a:r>
              <a:rPr lang="zh-CN" altLang="en-US" sz="2800" dirty="0">
                <a:solidFill>
                  <a:schemeClr val="tx1"/>
                </a:solidFill>
                <a:latin typeface="微软雅黑" charset="-122"/>
                <a:ea typeface="微软雅黑" charset="-122"/>
              </a:rPr>
              <a:t>哪一种是最适合做计算机的存储器呢？</a:t>
            </a:r>
          </a:p>
        </p:txBody>
      </p:sp>
      <p:pic>
        <p:nvPicPr>
          <p:cNvPr id="17" name="Picture 15" descr="http://images.51cto.com/files/uploadimg/20121008/09252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8" y="5284788"/>
            <a:ext cx="1947862"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http://img.qoocc.com/news/picture/22b3319720530cfb10af237b34f69f8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013" y="1008063"/>
            <a:ext cx="1206500"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0623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23909"/>
                                        </p:tgtEl>
                                        <p:attrNameLst>
                                          <p:attrName>style.visibility</p:attrName>
                                        </p:attrNameLst>
                                      </p:cBhvr>
                                      <p:to>
                                        <p:strVal val="visible"/>
                                      </p:to>
                                    </p:set>
                                    <p:animEffect transition="in" filter="blinds(horizontal)">
                                      <p:cBhvr>
                                        <p:cTn id="18" dur="500"/>
                                        <p:tgtEl>
                                          <p:spTgt spid="1239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nodeType="afterGroup">
                            <p:stCondLst>
                              <p:cond delay="0"/>
                            </p:stCondLst>
                            <p:childTnLst>
                              <p:par>
                                <p:cTn id="24" presetID="3" presetClass="entr" presetSubtype="1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33289" y="178497"/>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Ø"/>
            </a:pPr>
            <a:r>
              <a:rPr lang="zh-CN" altLang="en-US" sz="3200" dirty="0">
                <a:solidFill>
                  <a:srgbClr val="A50021"/>
                </a:solidFill>
                <a:ea typeface="微软雅黑" charset="-122"/>
              </a:rPr>
              <a:t>上讲回顾</a:t>
            </a:r>
          </a:p>
        </p:txBody>
      </p:sp>
      <p:grpSp>
        <p:nvGrpSpPr>
          <p:cNvPr id="6147" name="Group 9"/>
          <p:cNvGrpSpPr>
            <a:grpSpLocks/>
          </p:cNvGrpSpPr>
          <p:nvPr/>
        </p:nvGrpSpPr>
        <p:grpSpPr bwMode="auto">
          <a:xfrm>
            <a:off x="1595339" y="892717"/>
            <a:ext cx="8332787" cy="5561014"/>
            <a:chOff x="171" y="517"/>
            <a:chExt cx="5249" cy="3503"/>
          </a:xfrm>
        </p:grpSpPr>
        <p:grpSp>
          <p:nvGrpSpPr>
            <p:cNvPr id="6148" name="Group 24"/>
            <p:cNvGrpSpPr>
              <a:grpSpLocks/>
            </p:cNvGrpSpPr>
            <p:nvPr/>
          </p:nvGrpSpPr>
          <p:grpSpPr bwMode="auto">
            <a:xfrm>
              <a:off x="295" y="517"/>
              <a:ext cx="5125" cy="3434"/>
              <a:chOff x="295" y="519"/>
              <a:chExt cx="5125" cy="3119"/>
            </a:xfrm>
          </p:grpSpPr>
          <p:sp>
            <p:nvSpPr>
              <p:cNvPr id="6151" name="Freeform 16"/>
              <p:cNvSpPr>
                <a:spLocks/>
              </p:cNvSpPr>
              <p:nvPr/>
            </p:nvSpPr>
            <p:spPr bwMode="auto">
              <a:xfrm>
                <a:off x="340" y="622"/>
                <a:ext cx="1542" cy="318"/>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600"/>
              </a:p>
            </p:txBody>
          </p:sp>
          <p:sp>
            <p:nvSpPr>
              <p:cNvPr id="6152" name="Rectangle 19"/>
              <p:cNvSpPr>
                <a:spLocks noChangeArrowheads="1"/>
              </p:cNvSpPr>
              <p:nvPr/>
            </p:nvSpPr>
            <p:spPr bwMode="auto">
              <a:xfrm>
                <a:off x="359" y="519"/>
                <a:ext cx="11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dirty="0">
                    <a:solidFill>
                      <a:schemeClr val="bg1"/>
                    </a:solidFill>
                    <a:ea typeface="楷体_GB2312" charset="0"/>
                  </a:rPr>
                  <a:t>回顾内容</a:t>
                </a:r>
              </a:p>
            </p:txBody>
          </p:sp>
          <p:sp>
            <p:nvSpPr>
              <p:cNvPr id="6153" name="AutoShape 6"/>
              <p:cNvSpPr>
                <a:spLocks noChangeArrowheads="1"/>
              </p:cNvSpPr>
              <p:nvPr/>
            </p:nvSpPr>
            <p:spPr bwMode="auto">
              <a:xfrm>
                <a:off x="295" y="958"/>
                <a:ext cx="5125" cy="2680"/>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5400"/>
              </a:p>
            </p:txBody>
          </p:sp>
        </p:grpSp>
        <p:sp>
          <p:nvSpPr>
            <p:cNvPr id="6149" name="Text Box 26"/>
            <p:cNvSpPr txBox="1">
              <a:spLocks noChangeArrowheads="1"/>
            </p:cNvSpPr>
            <p:nvPr/>
          </p:nvSpPr>
          <p:spPr bwMode="auto">
            <a:xfrm>
              <a:off x="171" y="1092"/>
              <a:ext cx="5249"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l" eaLnBrk="1" hangingPunct="1">
                <a:lnSpc>
                  <a:spcPct val="110000"/>
                </a:lnSpc>
                <a:spcBef>
                  <a:spcPts val="600"/>
                </a:spcBef>
                <a:buClr>
                  <a:srgbClr val="C00000"/>
                </a:buClr>
                <a:buSzPct val="90000"/>
                <a:buFont typeface="Wingdings" charset="2"/>
                <a:buChar char="n"/>
              </a:pPr>
              <a:r>
                <a:rPr kumimoji="1" lang="en-US" altLang="zh-CN" sz="3200" dirty="0">
                  <a:latin typeface="Times New Roman" charset="0"/>
                  <a:ea typeface="华文新魏" charset="-122"/>
                  <a:sym typeface="Symbol" charset="2"/>
                </a:rPr>
                <a:t>5.2</a:t>
              </a:r>
              <a:r>
                <a:rPr kumimoji="1" lang="zh-CN" altLang="en-US" sz="3200" dirty="0">
                  <a:latin typeface="Times New Roman" charset="0"/>
                  <a:ea typeface="华文新魏" charset="-122"/>
                  <a:sym typeface="Symbol" charset="2"/>
                </a:rPr>
                <a:t> 主存储器</a:t>
              </a:r>
              <a:endParaRPr kumimoji="1" lang="en-US" altLang="zh-CN" sz="3200" dirty="0">
                <a:latin typeface="Times New Roman" charset="0"/>
                <a:ea typeface="华文新魏" charset="-122"/>
                <a:sym typeface="Symbol" charset="2"/>
              </a:endParaRPr>
            </a:p>
            <a:p>
              <a:pPr lvl="2" algn="l" eaLnBrk="1" hangingPunct="1">
                <a:lnSpc>
                  <a:spcPct val="110000"/>
                </a:lnSpc>
                <a:spcBef>
                  <a:spcPts val="600"/>
                </a:spcBef>
                <a:buClr>
                  <a:srgbClr val="C00000"/>
                </a:buClr>
                <a:buSzPct val="90000"/>
                <a:buFont typeface="Wingdings" charset="2"/>
                <a:buChar char="u"/>
              </a:pPr>
              <a:r>
                <a:rPr kumimoji="1" lang="zh-CN" altLang="en-US" dirty="0">
                  <a:latin typeface="Times New Roman" charset="0"/>
                  <a:ea typeface="华文新魏" charset="-122"/>
                  <a:sym typeface="Symbol" charset="2"/>
                </a:rPr>
                <a:t>存储器的逻辑设计</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容量扩展</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pPr>
              <a:r>
                <a:rPr kumimoji="1" lang="zh-CN" altLang="en-US" dirty="0">
                  <a:latin typeface="Times New Roman" charset="0"/>
                  <a:ea typeface="华文新魏" charset="-122"/>
                  <a:sym typeface="Symbol" charset="2"/>
                </a:rPr>
                <a:t>    位扩展、字扩展、字位扩展</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负载分析</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速度估算</a:t>
              </a:r>
              <a:endParaRPr kumimoji="1" lang="en-US" altLang="zh-CN" dirty="0">
                <a:latin typeface="Times New Roman" charset="0"/>
                <a:ea typeface="华文新魏" charset="-122"/>
                <a:sym typeface="Symbol" charset="2"/>
              </a:endParaRPr>
            </a:p>
            <a:p>
              <a:pPr lvl="2" algn="l" eaLnBrk="1" hangingPunct="1">
                <a:lnSpc>
                  <a:spcPct val="110000"/>
                </a:lnSpc>
                <a:spcBef>
                  <a:spcPts val="600"/>
                </a:spcBef>
                <a:buClr>
                  <a:srgbClr val="C00000"/>
                </a:buClr>
                <a:buSzPct val="90000"/>
                <a:buFont typeface="Wingdings" charset="2"/>
                <a:buChar char="u"/>
              </a:pPr>
              <a:r>
                <a:rPr kumimoji="1" lang="zh-CN" altLang="en-US" dirty="0">
                  <a:latin typeface="Times New Roman" charset="0"/>
                  <a:ea typeface="华文新魏" charset="-122"/>
                  <a:sym typeface="Symbol" charset="2"/>
                </a:rPr>
                <a:t>存储器芯片和</a:t>
              </a:r>
              <a:r>
                <a:rPr kumimoji="1" lang="en-US" altLang="zh-CN" dirty="0">
                  <a:latin typeface="Times New Roman" charset="0"/>
                  <a:ea typeface="华文新魏" charset="-122"/>
                  <a:sym typeface="Symbol" charset="2"/>
                </a:rPr>
                <a:t>CPU</a:t>
              </a:r>
              <a:r>
                <a:rPr kumimoji="1" lang="zh-CN" altLang="en-US" dirty="0">
                  <a:latin typeface="Times New Roman" charset="0"/>
                  <a:ea typeface="华文新魏" charset="-122"/>
                  <a:sym typeface="Symbol" charset="2"/>
                </a:rPr>
                <a:t>的连接</a:t>
              </a:r>
              <a:endParaRPr kumimoji="1" lang="en-US" altLang="zh-CN" dirty="0">
                <a:latin typeface="Times New Roman" charset="0"/>
                <a:ea typeface="华文新魏" charset="-122"/>
                <a:sym typeface="Symbol" charset="2"/>
              </a:endParaRPr>
            </a:p>
            <a:p>
              <a:pPr algn="l" eaLnBrk="1" hangingPunct="1">
                <a:lnSpc>
                  <a:spcPct val="110000"/>
                </a:lnSpc>
              </a:pPr>
              <a:endParaRPr kumimoji="1" lang="en-US" altLang="zh-CN" sz="4000" dirty="0">
                <a:latin typeface="华文新魏" charset="-122"/>
                <a:ea typeface="华文新魏" charset="-122"/>
                <a:sym typeface="Symbol" charset="2"/>
              </a:endParaRPr>
            </a:p>
          </p:txBody>
        </p:sp>
      </p:grpSp>
    </p:spTree>
    <p:extLst>
      <p:ext uri="{BB962C8B-B14F-4D97-AF65-F5344CB8AC3E}">
        <p14:creationId xmlns:p14="http://schemas.microsoft.com/office/powerpoint/2010/main" val="70489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600" b="1">
                <a:latin typeface="微软雅黑" charset="-122"/>
              </a:rPr>
              <a:t>计算机需要什么样的存储器？</a:t>
            </a:r>
            <a:endParaRPr kumimoji="0" lang="en-US" altLang="zh-CN" sz="3600" b="1" dirty="0">
              <a:latin typeface="微软雅黑" charset="-122"/>
            </a:endParaRPr>
          </a:p>
        </p:txBody>
      </p:sp>
      <p:sp>
        <p:nvSpPr>
          <p:cNvPr id="112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70" name="AutoShape 14"/>
          <p:cNvSpPr>
            <a:spLocks noChangeArrowheads="1"/>
          </p:cNvSpPr>
          <p:nvPr/>
        </p:nvSpPr>
        <p:spPr bwMode="auto">
          <a:xfrm>
            <a:off x="2905125" y="1103313"/>
            <a:ext cx="8910638" cy="1087437"/>
          </a:xfrm>
          <a:prstGeom prst="wedgeRoundRectCallout">
            <a:avLst>
              <a:gd name="adj1" fmla="val -58514"/>
              <a:gd name="adj2" fmla="val -8782"/>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12" name="TextBox 11"/>
          <p:cNvSpPr txBox="1"/>
          <p:nvPr/>
        </p:nvSpPr>
        <p:spPr>
          <a:xfrm>
            <a:off x="2982913" y="1187450"/>
            <a:ext cx="8716962" cy="898525"/>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10000"/>
              </a:lnSpc>
              <a:defRPr/>
            </a:pPr>
            <a:r>
              <a:rPr lang="zh-CN" altLang="en-US" dirty="0">
                <a:solidFill>
                  <a:schemeClr val="tx1"/>
                </a:solidFill>
                <a:latin typeface="+mj-lt"/>
                <a:ea typeface="微软雅黑" charset="0"/>
                <a:cs typeface="微软雅黑" charset="0"/>
              </a:rPr>
              <a:t>已经学过的存储器：</a:t>
            </a:r>
            <a:r>
              <a:rPr lang="en-US" altLang="zh-CN" dirty="0">
                <a:solidFill>
                  <a:schemeClr val="tx1"/>
                </a:solidFill>
                <a:latin typeface="+mj-lt"/>
                <a:ea typeface="微软雅黑" charset="0"/>
                <a:cs typeface="微软雅黑" charset="0"/>
              </a:rPr>
              <a:t>SRAM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DRAM</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ROM</a:t>
            </a:r>
          </a:p>
          <a:p>
            <a:pPr algn="l">
              <a:lnSpc>
                <a:spcPct val="110000"/>
              </a:lnSpc>
              <a:defRPr/>
            </a:pPr>
            <a:r>
              <a:rPr lang="zh-CN" altLang="en-US" dirty="0">
                <a:solidFill>
                  <a:schemeClr val="tx1"/>
                </a:solidFill>
                <a:latin typeface="+mj-lt"/>
                <a:ea typeface="微软雅黑" charset="0"/>
                <a:cs typeface="微软雅黑" charset="0"/>
              </a:rPr>
              <a:t>还要学习的存储器：</a:t>
            </a:r>
            <a:r>
              <a:rPr lang="en-US" altLang="zh-CN" dirty="0">
                <a:solidFill>
                  <a:schemeClr val="tx1"/>
                </a:solidFill>
                <a:latin typeface="+mj-lt"/>
                <a:ea typeface="微软雅黑" charset="0"/>
                <a:cs typeface="微软雅黑" charset="0"/>
              </a:rPr>
              <a:t>Hard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Optical  Disk</a:t>
            </a:r>
            <a:r>
              <a:rPr lang="zh-CN" altLang="en-US" dirty="0">
                <a:solidFill>
                  <a:schemeClr val="tx1"/>
                </a:solidFill>
                <a:latin typeface="+mj-lt"/>
                <a:ea typeface="微软雅黑" charset="0"/>
                <a:cs typeface="微软雅黑" charset="0"/>
              </a:rPr>
              <a:t>、</a:t>
            </a:r>
            <a:r>
              <a:rPr lang="en-US" altLang="zh-CN" dirty="0">
                <a:solidFill>
                  <a:schemeClr val="tx1"/>
                </a:solidFill>
                <a:latin typeface="+mj-lt"/>
                <a:ea typeface="微软雅黑" charset="0"/>
                <a:cs typeface="微软雅黑" charset="0"/>
              </a:rPr>
              <a:t>Flash Memory</a:t>
            </a:r>
            <a:endParaRPr lang="zh-CN" altLang="en-US" dirty="0">
              <a:solidFill>
                <a:schemeClr val="tx1"/>
              </a:solidFill>
              <a:latin typeface="+mj-lt"/>
              <a:ea typeface="微软雅黑" charset="0"/>
              <a:cs typeface="微软雅黑" charset="0"/>
            </a:endParaRPr>
          </a:p>
        </p:txBody>
      </p:sp>
      <p:pic>
        <p:nvPicPr>
          <p:cNvPr id="112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2216150"/>
            <a:ext cx="75247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1275" name="Picture 15" descr="http://images.51cto.com/files/uploadimg/20121008/09252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8" y="5284788"/>
            <a:ext cx="1947862"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4" descr="http://img.qoocc.com/news/picture/22b3319720530cfb10af237b34f69f8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013" y="1008063"/>
            <a:ext cx="1206500"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7"/>
          <p:cNvSpPr txBox="1">
            <a:spLocks noChangeArrowheads="1"/>
          </p:cNvSpPr>
          <p:nvPr/>
        </p:nvSpPr>
        <p:spPr bwMode="auto">
          <a:xfrm>
            <a:off x="1360488" y="4509120"/>
            <a:ext cx="9780587" cy="2082943"/>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548640" tIns="274320" rIns="548640" bIns="27432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20000"/>
              </a:lnSpc>
              <a:defRPr/>
            </a:pPr>
            <a:r>
              <a:rPr lang="zh-CN" altLang="en-US" sz="2800" dirty="0">
                <a:solidFill>
                  <a:schemeClr val="tx1"/>
                </a:solidFill>
                <a:latin typeface="微软雅黑" charset="0"/>
                <a:ea typeface="微软雅黑" charset="0"/>
                <a:cs typeface="微软雅黑" charset="0"/>
              </a:rPr>
              <a:t>单独用某一种存储器不能满足我们的需要！</a:t>
            </a:r>
          </a:p>
          <a:p>
            <a:pPr algn="l">
              <a:lnSpc>
                <a:spcPct val="120000"/>
              </a:lnSpc>
              <a:defRPr/>
            </a:pPr>
            <a:r>
              <a:rPr lang="zh-CN" altLang="en-US" sz="2800" dirty="0">
                <a:latin typeface="微软雅黑" charset="0"/>
                <a:ea typeface="微软雅黑" charset="0"/>
                <a:cs typeface="微软雅黑" charset="0"/>
              </a:rPr>
              <a:t>结合各种存储器的特点，采用层次式存储器结构来构建计算机的存储系统！</a:t>
            </a:r>
          </a:p>
        </p:txBody>
      </p:sp>
    </p:spTree>
    <p:extLst>
      <p:ext uri="{BB962C8B-B14F-4D97-AF65-F5344CB8AC3E}">
        <p14:creationId xmlns:p14="http://schemas.microsoft.com/office/powerpoint/2010/main" val="6575123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9" descr="2007012011434622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1411288"/>
            <a:ext cx="1189037"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1331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133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296" y="1631615"/>
            <a:ext cx="948351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1" name="矩形 20"/>
          <p:cNvSpPr/>
          <p:nvPr/>
        </p:nvSpPr>
        <p:spPr>
          <a:xfrm>
            <a:off x="3895725" y="852488"/>
            <a:ext cx="4851400" cy="531812"/>
          </a:xfrm>
          <a:prstGeom prst="rect">
            <a:avLst/>
          </a:prstGeom>
        </p:spPr>
        <p:txBody>
          <a:bodyPr wrap="none">
            <a:spAutoFit/>
          </a:bodyPr>
          <a:lstStyle/>
          <a:p>
            <a:pPr algn="l">
              <a:lnSpc>
                <a:spcPct val="120000"/>
              </a:lnSpc>
              <a:defRPr/>
            </a:pPr>
            <a:r>
              <a:rPr lang="zh-CN" altLang="en-US" sz="2600" dirty="0">
                <a:solidFill>
                  <a:srgbClr val="002060"/>
                </a:solidFill>
                <a:latin typeface="+mn-ea"/>
                <a:ea typeface="+mn-ea"/>
              </a:rPr>
              <a:t>速度越快，容量越小、成本越高</a:t>
            </a:r>
            <a:endParaRPr lang="en-US" altLang="zh-CN" sz="2600" dirty="0">
              <a:solidFill>
                <a:srgbClr val="002060"/>
              </a:solidFill>
              <a:latin typeface="+mn-ea"/>
              <a:ea typeface="+mn-ea"/>
            </a:endParaRPr>
          </a:p>
        </p:txBody>
      </p:sp>
      <p:sp>
        <p:nvSpPr>
          <p:cNvPr id="2" name="矩形 1"/>
          <p:cNvSpPr/>
          <p:nvPr/>
        </p:nvSpPr>
        <p:spPr>
          <a:xfrm>
            <a:off x="1231900" y="4878388"/>
            <a:ext cx="10294938" cy="137636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5000"/>
              </a:lnSpc>
            </a:pPr>
            <a:r>
              <a:rPr lang="zh-CN" altLang="en-US" sz="2800" dirty="0">
                <a:solidFill>
                  <a:srgbClr val="0000FF"/>
                </a:solidFill>
                <a:latin typeface="华文新魏" charset="-122"/>
                <a:ea typeface="华文新魏" charset="-122"/>
              </a:rPr>
              <a:t>计算机存储层次结构</a:t>
            </a:r>
          </a:p>
          <a:p>
            <a:pPr algn="l">
              <a:lnSpc>
                <a:spcPct val="95000"/>
              </a:lnSpc>
            </a:pPr>
            <a:r>
              <a:rPr lang="en-US" altLang="zh-CN" sz="2800" dirty="0">
                <a:solidFill>
                  <a:srgbClr val="000000"/>
                </a:solidFill>
                <a:latin typeface="Verdana" charset="0"/>
                <a:ea typeface="华文新魏" charset="-122"/>
              </a:rPr>
              <a:t>       </a:t>
            </a:r>
            <a:r>
              <a:rPr lang="zh-CN" altLang="en-US" sz="2800" dirty="0">
                <a:solidFill>
                  <a:srgbClr val="000000"/>
                </a:solidFill>
                <a:latin typeface="Verdana" charset="0"/>
                <a:ea typeface="华文新魏" charset="-122"/>
              </a:rPr>
              <a:t>为提高性能</a:t>
            </a:r>
            <a:r>
              <a:rPr lang="en-US" altLang="zh-CN" sz="2800" dirty="0">
                <a:solidFill>
                  <a:srgbClr val="000000"/>
                </a:solidFill>
                <a:latin typeface="Verdana" charset="0"/>
                <a:ea typeface="华文新魏" charset="-122"/>
              </a:rPr>
              <a:t>/</a:t>
            </a:r>
            <a:r>
              <a:rPr lang="zh-CN" altLang="en-US" sz="2800" dirty="0">
                <a:solidFill>
                  <a:srgbClr val="000000"/>
                </a:solidFill>
                <a:latin typeface="Verdana" charset="0"/>
                <a:ea typeface="华文新魏" charset="-122"/>
              </a:rPr>
              <a:t>价格，将各存储器组成一个金字塔式的层次结构，取长补短协调工作</a:t>
            </a:r>
          </a:p>
        </p:txBody>
      </p:sp>
    </p:spTree>
    <p:extLst>
      <p:ext uri="{BB962C8B-B14F-4D97-AF65-F5344CB8AC3E}">
        <p14:creationId xmlns:p14="http://schemas.microsoft.com/office/powerpoint/2010/main" val="9276222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strVal val="#ppt_w*0.70"/>
                                          </p:val>
                                        </p:tav>
                                        <p:tav tm="100000">
                                          <p:val>
                                            <p:strVal val="#ppt_w"/>
                                          </p:val>
                                        </p:tav>
                                      </p:tavLst>
                                    </p:anim>
                                    <p:anim calcmode="lin" valueType="num">
                                      <p:cBhvr>
                                        <p:cTn id="8" dur="1000" fill="hold"/>
                                        <p:tgtEl>
                                          <p:spTgt spid="21"/>
                                        </p:tgtEl>
                                        <p:attrNameLst>
                                          <p:attrName>ppt_h</p:attrName>
                                        </p:attrNameLst>
                                      </p:cBhvr>
                                      <p:tavLst>
                                        <p:tav tm="0">
                                          <p:val>
                                            <p:strVal val="#ppt_h"/>
                                          </p:val>
                                        </p:tav>
                                        <p:tav tm="100000">
                                          <p:val>
                                            <p:strVal val="#ppt_h"/>
                                          </p:val>
                                        </p:tav>
                                      </p:tavLst>
                                    </p:anim>
                                    <p:animEffect transition="in" filter="fade">
                                      <p:cBhvr>
                                        <p:cTn id="9" dur="1000"/>
                                        <p:tgtEl>
                                          <p:spTgt spid="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153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6" name="TextBox 10"/>
          <p:cNvSpPr txBox="1">
            <a:spLocks noChangeArrowheads="1"/>
          </p:cNvSpPr>
          <p:nvPr/>
        </p:nvSpPr>
        <p:spPr bwMode="auto">
          <a:xfrm>
            <a:off x="3332163" y="952500"/>
            <a:ext cx="54816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zh-CN" altLang="en-US" sz="3000" dirty="0">
                <a:solidFill>
                  <a:schemeClr val="bg1"/>
                </a:solidFill>
                <a:latin typeface="微软雅黑" charset="-122"/>
                <a:ea typeface="微软雅黑" charset="-122"/>
              </a:rPr>
              <a:t>计算机存储层次结构</a:t>
            </a:r>
          </a:p>
        </p:txBody>
      </p:sp>
      <p:pic>
        <p:nvPicPr>
          <p:cNvPr id="153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574924"/>
            <a:ext cx="5362575" cy="261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cxnSp>
        <p:nvCxnSpPr>
          <p:cNvPr id="13" name="直接箭头连接符 12"/>
          <p:cNvCxnSpPr/>
          <p:nvPr/>
        </p:nvCxnSpPr>
        <p:spPr>
          <a:xfrm rot="5400000">
            <a:off x="4113509" y="3447256"/>
            <a:ext cx="2249488" cy="14287"/>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5699162" y="1981200"/>
            <a:ext cx="6272213" cy="415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pPr>
            <a:r>
              <a:rPr lang="zh-CN" altLang="en-US" sz="2600" dirty="0">
                <a:solidFill>
                  <a:srgbClr val="002060"/>
                </a:solidFill>
                <a:latin typeface="微软雅黑" charset="-122"/>
                <a:ea typeface="微软雅黑" charset="-122"/>
              </a:rPr>
              <a:t>工作过程</a:t>
            </a:r>
          </a:p>
          <a:p>
            <a:pPr marL="342900" indent="-342900" algn="l">
              <a:lnSpc>
                <a:spcPct val="120000"/>
              </a:lnSpc>
              <a:buFont typeface="Wingdings" panose="05000000000000000000" pitchFamily="2" charset="2"/>
              <a:buChar char="u"/>
            </a:pPr>
            <a:r>
              <a:rPr lang="en-US" altLang="zh-CN" dirty="0">
                <a:solidFill>
                  <a:schemeClr val="tx1"/>
                </a:solidFill>
                <a:latin typeface="微软雅黑" charset="-122"/>
                <a:ea typeface="微软雅黑" charset="-122"/>
              </a:rPr>
              <a:t>CPU</a:t>
            </a:r>
            <a:r>
              <a:rPr lang="zh-CN" altLang="en-US" dirty="0">
                <a:solidFill>
                  <a:schemeClr val="tx1"/>
                </a:solidFill>
                <a:latin typeface="微软雅黑" charset="-122"/>
                <a:ea typeface="微软雅黑" charset="-122"/>
              </a:rPr>
              <a:t>运行时，需要的操作数大部分来自寄存器</a:t>
            </a:r>
          </a:p>
          <a:p>
            <a:pPr marL="342900"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需从</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向</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存储器中取</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存</a:t>
            </a:r>
            <a:r>
              <a:rPr lang="en-US" altLang="zh-CN" dirty="0">
                <a:solidFill>
                  <a:schemeClr val="tx1"/>
                </a:solidFill>
                <a:latin typeface="微软雅黑" charset="-122"/>
                <a:ea typeface="微软雅黑" charset="-122"/>
              </a:rPr>
              <a:t>) </a:t>
            </a:r>
            <a:r>
              <a:rPr lang="zh-CN" altLang="en-US" dirty="0">
                <a:solidFill>
                  <a:schemeClr val="tx1"/>
                </a:solidFill>
                <a:latin typeface="微软雅黑" charset="-122"/>
                <a:ea typeface="微软雅黑" charset="-122"/>
              </a:rPr>
              <a:t>数时，先访问</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；若在，取自</a:t>
            </a:r>
            <a:r>
              <a:rPr lang="en-US" altLang="zh-CN" dirty="0">
                <a:solidFill>
                  <a:schemeClr val="tx1"/>
                </a:solidFill>
                <a:latin typeface="微软雅黑" charset="-122"/>
                <a:ea typeface="微软雅黑" charset="-122"/>
              </a:rPr>
              <a:t>cache</a:t>
            </a:r>
          </a:p>
          <a:p>
            <a:pPr marL="342900"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若不在</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，则访问</a:t>
            </a:r>
            <a:r>
              <a:rPr lang="en-US" altLang="zh-CN" dirty="0">
                <a:solidFill>
                  <a:schemeClr val="tx1"/>
                </a:solidFill>
                <a:latin typeface="微软雅黑" charset="-122"/>
                <a:ea typeface="微软雅黑" charset="-122"/>
              </a:rPr>
              <a:t>RAM</a:t>
            </a:r>
            <a:r>
              <a:rPr lang="zh-CN" altLang="en-US" dirty="0">
                <a:solidFill>
                  <a:schemeClr val="tx1"/>
                </a:solidFill>
                <a:latin typeface="微软雅黑" charset="-122"/>
                <a:ea typeface="微软雅黑" charset="-122"/>
              </a:rPr>
              <a:t>；若在，则取自</a:t>
            </a:r>
            <a:r>
              <a:rPr lang="en-US" altLang="zh-CN" dirty="0">
                <a:solidFill>
                  <a:schemeClr val="tx1"/>
                </a:solidFill>
                <a:latin typeface="微软雅黑" charset="-122"/>
                <a:ea typeface="微软雅黑" charset="-122"/>
              </a:rPr>
              <a:t>RAM</a:t>
            </a:r>
          </a:p>
          <a:p>
            <a:pPr marL="342900"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若不在</a:t>
            </a:r>
            <a:r>
              <a:rPr lang="en-US" altLang="zh-CN" dirty="0">
                <a:solidFill>
                  <a:schemeClr val="tx1"/>
                </a:solidFill>
                <a:latin typeface="微软雅黑" charset="-122"/>
                <a:ea typeface="微软雅黑" charset="-122"/>
              </a:rPr>
              <a:t>RAM</a:t>
            </a:r>
            <a:r>
              <a:rPr lang="zh-CN" altLang="en-US" dirty="0">
                <a:solidFill>
                  <a:schemeClr val="tx1"/>
                </a:solidFill>
                <a:latin typeface="微软雅黑" charset="-122"/>
                <a:ea typeface="微软雅黑" charset="-122"/>
              </a:rPr>
              <a:t>，则访问磁盘，操作数从磁盘中读出→</a:t>
            </a:r>
            <a:r>
              <a:rPr lang="en-US" altLang="zh-CN" dirty="0">
                <a:solidFill>
                  <a:schemeClr val="tx1"/>
                </a:solidFill>
                <a:latin typeface="微软雅黑" charset="-122"/>
                <a:ea typeface="微软雅黑" charset="-122"/>
              </a:rPr>
              <a:t>RAM →cache</a:t>
            </a:r>
          </a:p>
        </p:txBody>
      </p:sp>
    </p:spTree>
    <p:extLst>
      <p:ext uri="{BB962C8B-B14F-4D97-AF65-F5344CB8AC3E}">
        <p14:creationId xmlns:p14="http://schemas.microsoft.com/office/powerpoint/2010/main" val="18593974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174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4" name="TextBox 10"/>
          <p:cNvSpPr txBox="1">
            <a:spLocks noChangeArrowheads="1"/>
          </p:cNvSpPr>
          <p:nvPr/>
        </p:nvSpPr>
        <p:spPr bwMode="auto">
          <a:xfrm>
            <a:off x="1138238" y="933450"/>
            <a:ext cx="5211762"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dirty="0">
                <a:solidFill>
                  <a:schemeClr val="bg1"/>
                </a:solidFill>
                <a:latin typeface="微软雅黑" charset="-122"/>
                <a:ea typeface="微软雅黑" charset="-122"/>
              </a:rPr>
              <a:t>计算机存储层次结构</a:t>
            </a:r>
          </a:p>
        </p:txBody>
      </p:sp>
      <p:grpSp>
        <p:nvGrpSpPr>
          <p:cNvPr id="2" name="Group 40"/>
          <p:cNvGrpSpPr>
            <a:grpSpLocks/>
          </p:cNvGrpSpPr>
          <p:nvPr/>
        </p:nvGrpSpPr>
        <p:grpSpPr bwMode="auto">
          <a:xfrm>
            <a:off x="2100263" y="1664867"/>
            <a:ext cx="7705725" cy="1357314"/>
            <a:chOff x="475" y="731"/>
            <a:chExt cx="4854" cy="855"/>
          </a:xfrm>
        </p:grpSpPr>
        <p:sp>
          <p:nvSpPr>
            <p:cNvPr id="17417" name="Line 34"/>
            <p:cNvSpPr>
              <a:spLocks noChangeShapeType="1"/>
            </p:cNvSpPr>
            <p:nvPr/>
          </p:nvSpPr>
          <p:spPr bwMode="auto">
            <a:xfrm flipH="1">
              <a:off x="3389" y="1314"/>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8" name="Line 33"/>
            <p:cNvSpPr>
              <a:spLocks noChangeShapeType="1"/>
            </p:cNvSpPr>
            <p:nvPr/>
          </p:nvSpPr>
          <p:spPr bwMode="auto">
            <a:xfrm>
              <a:off x="3336" y="1111"/>
              <a:ext cx="7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9" name="Rectangle 28"/>
            <p:cNvSpPr>
              <a:spLocks noChangeArrowheads="1"/>
            </p:cNvSpPr>
            <p:nvPr/>
          </p:nvSpPr>
          <p:spPr bwMode="auto">
            <a:xfrm>
              <a:off x="475" y="1132"/>
              <a:ext cx="908" cy="454"/>
            </a:xfrm>
            <a:prstGeom prst="rect">
              <a:avLst/>
            </a:prstGeom>
            <a:solidFill>
              <a:srgbClr val="0000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00FF"/>
              </a:extrusionClr>
              <a:contourClr>
                <a:srgbClr val="0000FF"/>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dirty="0">
                  <a:solidFill>
                    <a:schemeClr val="bg1"/>
                  </a:solidFill>
                </a:rPr>
                <a:t>CPU</a:t>
              </a:r>
            </a:p>
          </p:txBody>
        </p:sp>
        <p:sp>
          <p:nvSpPr>
            <p:cNvPr id="17420" name="Rectangle 29"/>
            <p:cNvSpPr>
              <a:spLocks noChangeArrowheads="1"/>
            </p:cNvSpPr>
            <p:nvPr/>
          </p:nvSpPr>
          <p:spPr bwMode="auto">
            <a:xfrm>
              <a:off x="2199" y="1031"/>
              <a:ext cx="1088" cy="499"/>
            </a:xfrm>
            <a:prstGeom prst="rect">
              <a:avLst/>
            </a:prstGeom>
            <a:solidFill>
              <a:srgbClr val="7030A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7030A0"/>
              </a:extrusionClr>
              <a:contourClr>
                <a:srgbClr val="7030A0"/>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a:solidFill>
                    <a:schemeClr val="bg1"/>
                  </a:solidFill>
                </a:rPr>
                <a:t>Cache</a:t>
              </a:r>
            </a:p>
          </p:txBody>
        </p:sp>
        <p:sp>
          <p:nvSpPr>
            <p:cNvPr id="17421" name="Rectangle 30"/>
            <p:cNvSpPr>
              <a:spLocks noChangeArrowheads="1"/>
            </p:cNvSpPr>
            <p:nvPr/>
          </p:nvSpPr>
          <p:spPr bwMode="auto">
            <a:xfrm>
              <a:off x="4104" y="897"/>
              <a:ext cx="1225" cy="643"/>
            </a:xfrm>
            <a:prstGeom prst="rect">
              <a:avLst/>
            </a:prstGeom>
            <a:solidFill>
              <a:srgbClr val="006666"/>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6666"/>
              </a:extrusionClr>
              <a:contourClr>
                <a:srgbClr val="006666"/>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600">
                  <a:solidFill>
                    <a:schemeClr val="bg1"/>
                  </a:solidFill>
                  <a:ea typeface="华文新魏" charset="-122"/>
                </a:rPr>
                <a:t>主存</a:t>
              </a:r>
            </a:p>
          </p:txBody>
        </p:sp>
        <p:sp>
          <p:nvSpPr>
            <p:cNvPr id="17422" name="Line 31"/>
            <p:cNvSpPr>
              <a:spLocks noChangeShapeType="1"/>
            </p:cNvSpPr>
            <p:nvPr/>
          </p:nvSpPr>
          <p:spPr bwMode="auto">
            <a:xfrm>
              <a:off x="1505" y="1178"/>
              <a:ext cx="6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3" name="Line 32"/>
            <p:cNvSpPr>
              <a:spLocks noChangeShapeType="1"/>
            </p:cNvSpPr>
            <p:nvPr/>
          </p:nvSpPr>
          <p:spPr bwMode="auto">
            <a:xfrm flipH="1">
              <a:off x="1473" y="1370"/>
              <a:ext cx="72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4" name="Text Box 38"/>
            <p:cNvSpPr txBox="1">
              <a:spLocks noChangeArrowheads="1"/>
            </p:cNvSpPr>
            <p:nvPr/>
          </p:nvSpPr>
          <p:spPr bwMode="auto">
            <a:xfrm>
              <a:off x="3332" y="731"/>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块传送</a:t>
              </a:r>
            </a:p>
          </p:txBody>
        </p:sp>
        <p:sp>
          <p:nvSpPr>
            <p:cNvPr id="17425" name="Text Box 39"/>
            <p:cNvSpPr txBox="1">
              <a:spLocks noChangeArrowheads="1"/>
            </p:cNvSpPr>
            <p:nvPr/>
          </p:nvSpPr>
          <p:spPr bwMode="auto">
            <a:xfrm>
              <a:off x="1427" y="776"/>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字传送</a:t>
              </a:r>
            </a:p>
          </p:txBody>
        </p:sp>
      </p:grpSp>
      <p:sp>
        <p:nvSpPr>
          <p:cNvPr id="24" name="TextBox 23"/>
          <p:cNvSpPr txBox="1">
            <a:spLocks noChangeArrowheads="1"/>
          </p:cNvSpPr>
          <p:nvPr/>
        </p:nvSpPr>
        <p:spPr bwMode="auto">
          <a:xfrm>
            <a:off x="609600" y="3320988"/>
            <a:ext cx="11066226" cy="314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00000"/>
              </a:lnSpc>
              <a:spcAft>
                <a:spcPts val="600"/>
              </a:spcAft>
              <a:buFont typeface="Wingdings" panose="05000000000000000000" pitchFamily="2" charset="2"/>
              <a:buChar char="u"/>
            </a:pPr>
            <a:r>
              <a:rPr lang="zh-CN" altLang="en-US" sz="2600" dirty="0">
                <a:solidFill>
                  <a:schemeClr val="tx1"/>
                </a:solidFill>
                <a:latin typeface="微软雅黑" charset="-122"/>
                <a:ea typeface="微软雅黑" charset="-122"/>
              </a:rPr>
              <a:t> 离处理器较近的数据是较远的那些层次的子集，最底层存放着所有数据。离处理器越远的存储器访问时间越长</a:t>
            </a:r>
          </a:p>
          <a:p>
            <a:pPr marL="457200" indent="-457200" algn="l">
              <a:lnSpc>
                <a:spcPct val="100000"/>
              </a:lnSpc>
              <a:spcAft>
                <a:spcPts val="600"/>
              </a:spcAft>
              <a:buFont typeface="Wingdings" panose="05000000000000000000" pitchFamily="2" charset="2"/>
              <a:buChar char="u"/>
            </a:pPr>
            <a:r>
              <a:rPr lang="zh-CN" altLang="en-US" sz="2600" dirty="0">
                <a:solidFill>
                  <a:schemeClr val="tx1"/>
                </a:solidFill>
                <a:latin typeface="微软雅黑" charset="-122"/>
                <a:ea typeface="微软雅黑" charset="-122"/>
              </a:rPr>
              <a:t> 数据总是在相邻两层之间</a:t>
            </a:r>
            <a:r>
              <a:rPr lang="zh-CN" altLang="en-US" sz="2600" dirty="0">
                <a:latin typeface="微软雅黑" charset="-122"/>
                <a:ea typeface="微软雅黑" charset="-122"/>
              </a:rPr>
              <a:t>复制传送</a:t>
            </a:r>
            <a:endParaRPr lang="en-US" altLang="zh-CN" sz="2600" dirty="0">
              <a:latin typeface="微软雅黑" charset="-122"/>
              <a:ea typeface="微软雅黑" charset="-122"/>
            </a:endParaRPr>
          </a:p>
          <a:p>
            <a:pPr lvl="1" algn="l">
              <a:lnSpc>
                <a:spcPct val="100000"/>
              </a:lnSpc>
              <a:spcAft>
                <a:spcPts val="0"/>
              </a:spcAft>
              <a:buClr>
                <a:schemeClr val="tx1"/>
              </a:buClr>
              <a:buFont typeface="Wingdings" charset="2"/>
              <a:buChar char="n"/>
            </a:pPr>
            <a:r>
              <a:rPr kumimoji="1" lang="en-US" altLang="zh-CN" sz="2600" dirty="0">
                <a:solidFill>
                  <a:srgbClr val="0000FF"/>
                </a:solidFill>
                <a:ea typeface="华文新魏" charset="-122"/>
              </a:rPr>
              <a:t>Cache</a:t>
            </a:r>
            <a:r>
              <a:rPr kumimoji="1" lang="zh-CN" altLang="en-US" sz="2600" dirty="0">
                <a:solidFill>
                  <a:srgbClr val="0000FF"/>
                </a:solidFill>
                <a:ea typeface="华文新魏" charset="-122"/>
              </a:rPr>
              <a:t>：更靠近</a:t>
            </a:r>
            <a:r>
              <a:rPr kumimoji="1" lang="en-US" altLang="zh-CN" sz="2600" dirty="0">
                <a:solidFill>
                  <a:srgbClr val="0000FF"/>
                </a:solidFill>
                <a:ea typeface="华文新魏" charset="-122"/>
              </a:rPr>
              <a:t>CPU</a:t>
            </a:r>
          </a:p>
          <a:p>
            <a:pPr lvl="1" algn="l">
              <a:lnSpc>
                <a:spcPct val="100000"/>
              </a:lnSpc>
              <a:spcAft>
                <a:spcPts val="0"/>
              </a:spcAft>
              <a:buFont typeface="Wingdings" charset="2"/>
              <a:buNone/>
            </a:pPr>
            <a:r>
              <a:rPr kumimoji="1" lang="en-US" altLang="zh-CN" sz="2600" dirty="0">
                <a:solidFill>
                  <a:srgbClr val="CC3300"/>
                </a:solidFill>
                <a:ea typeface="华文新魏" charset="-122"/>
              </a:rPr>
              <a:t>   </a:t>
            </a:r>
            <a:r>
              <a:rPr kumimoji="1" lang="en-US" altLang="zh-CN" sz="2600" dirty="0">
                <a:ea typeface="华文新魏" charset="-122"/>
              </a:rPr>
              <a:t>Smaller, faster, and uses more expensive technology</a:t>
            </a:r>
          </a:p>
          <a:p>
            <a:pPr lvl="1" algn="l">
              <a:lnSpc>
                <a:spcPct val="100000"/>
              </a:lnSpc>
              <a:spcAft>
                <a:spcPts val="0"/>
              </a:spcAft>
              <a:buClr>
                <a:schemeClr val="tx1"/>
              </a:buClr>
              <a:buFont typeface="Wingdings" charset="2"/>
              <a:buChar char="n"/>
            </a:pPr>
            <a:r>
              <a:rPr kumimoji="1" lang="zh-CN" altLang="en-US" sz="2600" dirty="0">
                <a:solidFill>
                  <a:srgbClr val="0000FF"/>
                </a:solidFill>
                <a:ea typeface="华文新魏" charset="-122"/>
              </a:rPr>
              <a:t>主存：</a:t>
            </a:r>
            <a:r>
              <a:rPr kumimoji="1" lang="en-US" altLang="zh-CN" sz="2600" dirty="0">
                <a:solidFill>
                  <a:srgbClr val="0000FF"/>
                </a:solidFill>
                <a:ea typeface="华文新魏" charset="-122"/>
              </a:rPr>
              <a:t> </a:t>
            </a:r>
            <a:r>
              <a:rPr kumimoji="1" lang="zh-CN" altLang="en-US" sz="2600" dirty="0">
                <a:solidFill>
                  <a:srgbClr val="0000FF"/>
                </a:solidFill>
                <a:ea typeface="华文新魏" charset="-122"/>
              </a:rPr>
              <a:t>更远离</a:t>
            </a:r>
            <a:r>
              <a:rPr kumimoji="1" lang="en-US" altLang="zh-CN" sz="2600" dirty="0">
                <a:solidFill>
                  <a:srgbClr val="0000FF"/>
                </a:solidFill>
                <a:ea typeface="华文新魏" charset="-122"/>
              </a:rPr>
              <a:t>CPU</a:t>
            </a:r>
          </a:p>
          <a:p>
            <a:pPr lvl="1" algn="l">
              <a:lnSpc>
                <a:spcPct val="100000"/>
              </a:lnSpc>
              <a:spcAft>
                <a:spcPts val="0"/>
              </a:spcAft>
              <a:buFont typeface="Wingdings" charset="2"/>
              <a:buNone/>
            </a:pPr>
            <a:r>
              <a:rPr kumimoji="1" lang="en-US" altLang="zh-CN" sz="2600" dirty="0">
                <a:solidFill>
                  <a:srgbClr val="CC3300"/>
                </a:solidFill>
                <a:ea typeface="华文新魏" charset="-122"/>
              </a:rPr>
              <a:t>   </a:t>
            </a:r>
            <a:r>
              <a:rPr kumimoji="1" lang="en-US" altLang="zh-CN" sz="2600" dirty="0">
                <a:ea typeface="华文新魏" charset="-122"/>
              </a:rPr>
              <a:t>Bigger, slower, and uses less expensive technology</a:t>
            </a:r>
            <a:endParaRPr lang="en-US" altLang="zh-CN" sz="2600" dirty="0">
              <a:latin typeface="微软雅黑" charset="-122"/>
              <a:ea typeface="微软雅黑" charset="-122"/>
            </a:endParaRPr>
          </a:p>
        </p:txBody>
      </p:sp>
    </p:spTree>
    <p:extLst>
      <p:ext uri="{BB962C8B-B14F-4D97-AF65-F5344CB8AC3E}">
        <p14:creationId xmlns:p14="http://schemas.microsoft.com/office/powerpoint/2010/main" val="18875881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174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4" name="TextBox 10"/>
          <p:cNvSpPr txBox="1">
            <a:spLocks noChangeArrowheads="1"/>
          </p:cNvSpPr>
          <p:nvPr/>
        </p:nvSpPr>
        <p:spPr bwMode="auto">
          <a:xfrm>
            <a:off x="1138238" y="933450"/>
            <a:ext cx="5211762"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dirty="0">
                <a:solidFill>
                  <a:schemeClr val="bg1"/>
                </a:solidFill>
                <a:latin typeface="微软雅黑" charset="-122"/>
                <a:ea typeface="微软雅黑" charset="-122"/>
              </a:rPr>
              <a:t>计算机存储层次结构</a:t>
            </a:r>
          </a:p>
        </p:txBody>
      </p:sp>
      <p:grpSp>
        <p:nvGrpSpPr>
          <p:cNvPr id="2" name="Group 40"/>
          <p:cNvGrpSpPr>
            <a:grpSpLocks/>
          </p:cNvGrpSpPr>
          <p:nvPr/>
        </p:nvGrpSpPr>
        <p:grpSpPr bwMode="auto">
          <a:xfrm>
            <a:off x="2100263" y="1664867"/>
            <a:ext cx="7705725" cy="1357314"/>
            <a:chOff x="475" y="731"/>
            <a:chExt cx="4854" cy="855"/>
          </a:xfrm>
        </p:grpSpPr>
        <p:sp>
          <p:nvSpPr>
            <p:cNvPr id="17417" name="Line 34"/>
            <p:cNvSpPr>
              <a:spLocks noChangeShapeType="1"/>
            </p:cNvSpPr>
            <p:nvPr/>
          </p:nvSpPr>
          <p:spPr bwMode="auto">
            <a:xfrm flipH="1">
              <a:off x="3389" y="1314"/>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8" name="Line 33"/>
            <p:cNvSpPr>
              <a:spLocks noChangeShapeType="1"/>
            </p:cNvSpPr>
            <p:nvPr/>
          </p:nvSpPr>
          <p:spPr bwMode="auto">
            <a:xfrm>
              <a:off x="3336" y="1111"/>
              <a:ext cx="7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9" name="Rectangle 28"/>
            <p:cNvSpPr>
              <a:spLocks noChangeArrowheads="1"/>
            </p:cNvSpPr>
            <p:nvPr/>
          </p:nvSpPr>
          <p:spPr bwMode="auto">
            <a:xfrm>
              <a:off x="475" y="1132"/>
              <a:ext cx="908" cy="454"/>
            </a:xfrm>
            <a:prstGeom prst="rect">
              <a:avLst/>
            </a:prstGeom>
            <a:solidFill>
              <a:srgbClr val="0000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00FF"/>
              </a:extrusionClr>
              <a:contourClr>
                <a:srgbClr val="0000FF"/>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dirty="0">
                  <a:solidFill>
                    <a:schemeClr val="bg1"/>
                  </a:solidFill>
                </a:rPr>
                <a:t>CPU</a:t>
              </a:r>
            </a:p>
          </p:txBody>
        </p:sp>
        <p:sp>
          <p:nvSpPr>
            <p:cNvPr id="17420" name="Rectangle 29"/>
            <p:cNvSpPr>
              <a:spLocks noChangeArrowheads="1"/>
            </p:cNvSpPr>
            <p:nvPr/>
          </p:nvSpPr>
          <p:spPr bwMode="auto">
            <a:xfrm>
              <a:off x="2199" y="1031"/>
              <a:ext cx="1088" cy="499"/>
            </a:xfrm>
            <a:prstGeom prst="rect">
              <a:avLst/>
            </a:prstGeom>
            <a:solidFill>
              <a:srgbClr val="7030A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7030A0"/>
              </a:extrusionClr>
              <a:contourClr>
                <a:srgbClr val="7030A0"/>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a:solidFill>
                    <a:schemeClr val="bg1"/>
                  </a:solidFill>
                </a:rPr>
                <a:t>Cache</a:t>
              </a:r>
            </a:p>
          </p:txBody>
        </p:sp>
        <p:sp>
          <p:nvSpPr>
            <p:cNvPr id="17421" name="Rectangle 30"/>
            <p:cNvSpPr>
              <a:spLocks noChangeArrowheads="1"/>
            </p:cNvSpPr>
            <p:nvPr/>
          </p:nvSpPr>
          <p:spPr bwMode="auto">
            <a:xfrm>
              <a:off x="4104" y="897"/>
              <a:ext cx="1225" cy="643"/>
            </a:xfrm>
            <a:prstGeom prst="rect">
              <a:avLst/>
            </a:prstGeom>
            <a:solidFill>
              <a:srgbClr val="006666"/>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6666"/>
              </a:extrusionClr>
              <a:contourClr>
                <a:srgbClr val="006666"/>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600">
                  <a:solidFill>
                    <a:schemeClr val="bg1"/>
                  </a:solidFill>
                  <a:ea typeface="华文新魏" charset="-122"/>
                </a:rPr>
                <a:t>主存</a:t>
              </a:r>
            </a:p>
          </p:txBody>
        </p:sp>
        <p:sp>
          <p:nvSpPr>
            <p:cNvPr id="17422" name="Line 31"/>
            <p:cNvSpPr>
              <a:spLocks noChangeShapeType="1"/>
            </p:cNvSpPr>
            <p:nvPr/>
          </p:nvSpPr>
          <p:spPr bwMode="auto">
            <a:xfrm>
              <a:off x="1505" y="1178"/>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3" name="Line 32"/>
            <p:cNvSpPr>
              <a:spLocks noChangeShapeType="1"/>
            </p:cNvSpPr>
            <p:nvPr/>
          </p:nvSpPr>
          <p:spPr bwMode="auto">
            <a:xfrm flipH="1">
              <a:off x="1473" y="1370"/>
              <a:ext cx="7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4" name="Text Box 38"/>
            <p:cNvSpPr txBox="1">
              <a:spLocks noChangeArrowheads="1"/>
            </p:cNvSpPr>
            <p:nvPr/>
          </p:nvSpPr>
          <p:spPr bwMode="auto">
            <a:xfrm>
              <a:off x="3332" y="731"/>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块传送</a:t>
              </a:r>
            </a:p>
          </p:txBody>
        </p:sp>
        <p:sp>
          <p:nvSpPr>
            <p:cNvPr id="17425" name="Text Box 39"/>
            <p:cNvSpPr txBox="1">
              <a:spLocks noChangeArrowheads="1"/>
            </p:cNvSpPr>
            <p:nvPr/>
          </p:nvSpPr>
          <p:spPr bwMode="auto">
            <a:xfrm>
              <a:off x="1427" y="776"/>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字传送</a:t>
              </a:r>
            </a:p>
          </p:txBody>
        </p:sp>
      </p:grpSp>
      <p:sp>
        <p:nvSpPr>
          <p:cNvPr id="24" name="TextBox 23"/>
          <p:cNvSpPr txBox="1">
            <a:spLocks noChangeArrowheads="1"/>
          </p:cNvSpPr>
          <p:nvPr/>
        </p:nvSpPr>
        <p:spPr bwMode="auto">
          <a:xfrm>
            <a:off x="609600" y="3104964"/>
            <a:ext cx="11066226" cy="175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00000"/>
              </a:lnSpc>
              <a:spcAft>
                <a:spcPts val="0"/>
              </a:spcAft>
              <a:buClr>
                <a:schemeClr val="tx1"/>
              </a:buClr>
              <a:buFont typeface="Wingdings" charset="2"/>
              <a:buChar char="n"/>
            </a:pPr>
            <a:r>
              <a:rPr kumimoji="1" lang="en-US" altLang="zh-CN" sz="2600" dirty="0">
                <a:solidFill>
                  <a:srgbClr val="0000FF"/>
                </a:solidFill>
                <a:ea typeface="华文新魏" charset="-122"/>
              </a:rPr>
              <a:t>Cache</a:t>
            </a:r>
            <a:r>
              <a:rPr kumimoji="1" lang="zh-CN" altLang="en-US" sz="2600" dirty="0">
                <a:solidFill>
                  <a:srgbClr val="0000FF"/>
                </a:solidFill>
                <a:ea typeface="华文新魏" charset="-122"/>
              </a:rPr>
              <a:t>：更靠近</a:t>
            </a:r>
            <a:r>
              <a:rPr kumimoji="1" lang="en-US" altLang="zh-CN" sz="2600" dirty="0">
                <a:solidFill>
                  <a:srgbClr val="0000FF"/>
                </a:solidFill>
                <a:ea typeface="华文新魏" charset="-122"/>
              </a:rPr>
              <a:t>CPU</a:t>
            </a:r>
          </a:p>
          <a:p>
            <a:pPr lvl="1" algn="l">
              <a:lnSpc>
                <a:spcPct val="100000"/>
              </a:lnSpc>
              <a:spcAft>
                <a:spcPts val="0"/>
              </a:spcAft>
              <a:buFont typeface="Wingdings" charset="2"/>
              <a:buNone/>
            </a:pPr>
            <a:r>
              <a:rPr kumimoji="1" lang="en-US" altLang="zh-CN" sz="2600" dirty="0">
                <a:solidFill>
                  <a:srgbClr val="CC3300"/>
                </a:solidFill>
                <a:ea typeface="华文新魏" charset="-122"/>
              </a:rPr>
              <a:t>   </a:t>
            </a:r>
            <a:r>
              <a:rPr kumimoji="1" lang="en-US" altLang="zh-CN" sz="2600" dirty="0">
                <a:ea typeface="华文新魏" charset="-122"/>
              </a:rPr>
              <a:t>Smaller, faster, and uses more expensive technology</a:t>
            </a:r>
          </a:p>
          <a:p>
            <a:pPr lvl="1" algn="l">
              <a:lnSpc>
                <a:spcPct val="100000"/>
              </a:lnSpc>
              <a:spcAft>
                <a:spcPts val="0"/>
              </a:spcAft>
              <a:buClr>
                <a:schemeClr val="tx1"/>
              </a:buClr>
              <a:buFont typeface="Wingdings" charset="2"/>
              <a:buChar char="n"/>
            </a:pPr>
            <a:r>
              <a:rPr kumimoji="1" lang="zh-CN" altLang="en-US" sz="2600" dirty="0">
                <a:solidFill>
                  <a:srgbClr val="0000FF"/>
                </a:solidFill>
                <a:ea typeface="华文新魏" charset="-122"/>
              </a:rPr>
              <a:t>主存：</a:t>
            </a:r>
            <a:r>
              <a:rPr kumimoji="1" lang="en-US" altLang="zh-CN" sz="2600" dirty="0">
                <a:solidFill>
                  <a:srgbClr val="0000FF"/>
                </a:solidFill>
                <a:ea typeface="华文新魏" charset="-122"/>
              </a:rPr>
              <a:t> </a:t>
            </a:r>
            <a:r>
              <a:rPr kumimoji="1" lang="zh-CN" altLang="en-US" sz="2600" dirty="0">
                <a:solidFill>
                  <a:srgbClr val="0000FF"/>
                </a:solidFill>
                <a:ea typeface="华文新魏" charset="-122"/>
              </a:rPr>
              <a:t>更远离</a:t>
            </a:r>
            <a:r>
              <a:rPr kumimoji="1" lang="en-US" altLang="zh-CN" sz="2600" dirty="0">
                <a:solidFill>
                  <a:srgbClr val="0000FF"/>
                </a:solidFill>
                <a:ea typeface="华文新魏" charset="-122"/>
              </a:rPr>
              <a:t>CPU</a:t>
            </a:r>
          </a:p>
          <a:p>
            <a:pPr lvl="1" algn="l">
              <a:lnSpc>
                <a:spcPct val="100000"/>
              </a:lnSpc>
              <a:spcAft>
                <a:spcPts val="0"/>
              </a:spcAft>
              <a:buFont typeface="Wingdings" charset="2"/>
              <a:buNone/>
            </a:pPr>
            <a:r>
              <a:rPr kumimoji="1" lang="en-US" altLang="zh-CN" sz="2600" dirty="0">
                <a:solidFill>
                  <a:srgbClr val="CC3300"/>
                </a:solidFill>
                <a:ea typeface="华文新魏" charset="-122"/>
              </a:rPr>
              <a:t>   </a:t>
            </a:r>
            <a:r>
              <a:rPr kumimoji="1" lang="en-US" altLang="zh-CN" sz="2600" dirty="0">
                <a:ea typeface="华文新魏" charset="-122"/>
              </a:rPr>
              <a:t>Bigger, slower, and uses less expensive technology</a:t>
            </a:r>
            <a:endParaRPr lang="en-US" altLang="zh-CN" sz="2600" dirty="0">
              <a:latin typeface="微软雅黑" charset="-122"/>
              <a:ea typeface="微软雅黑" charset="-122"/>
            </a:endParaRPr>
          </a:p>
        </p:txBody>
      </p:sp>
      <p:pic>
        <p:nvPicPr>
          <p:cNvPr id="1026" name="Picture 2" descr="https://timgsa.baidu.com/timg?image&amp;quality=80&amp;size=b9999_10000&amp;sec=1574733163410&amp;di=4ac2441369e0ea10947314de2eda2141&amp;imgtype=0&amp;src=http%3A%2F%2Fimg.mp.itc.cn%2Fupload%2F20161026%2F3f6945c67ef04ac29395aa421a321964_th.jpg">
            <a:extLst>
              <a:ext uri="{FF2B5EF4-FFF2-40B4-BE49-F238E27FC236}">
                <a16:creationId xmlns:a16="http://schemas.microsoft.com/office/drawing/2014/main" id="{90DB924D-86AD-4DEE-A16A-D9A49674AD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0877" y="4857753"/>
            <a:ext cx="2480073" cy="1870120"/>
          </a:xfrm>
          <a:prstGeom prst="rect">
            <a:avLst/>
          </a:prstGeom>
          <a:noFill/>
          <a:extLst>
            <a:ext uri="{909E8E84-426E-40DD-AFC4-6F175D3DCCD1}">
              <a14:hiddenFill xmlns:a14="http://schemas.microsoft.com/office/drawing/2010/main">
                <a:solidFill>
                  <a:srgbClr val="FFFFFF"/>
                </a:solidFill>
              </a14:hiddenFill>
            </a:ext>
          </a:extLst>
        </p:spPr>
      </p:pic>
      <p:sp>
        <p:nvSpPr>
          <p:cNvPr id="19" name="圆角矩形标注 20">
            <a:extLst>
              <a:ext uri="{FF2B5EF4-FFF2-40B4-BE49-F238E27FC236}">
                <a16:creationId xmlns:a16="http://schemas.microsoft.com/office/drawing/2014/main" id="{A86F8B94-7DE4-4B99-9D0F-F828D3CAE725}"/>
              </a:ext>
            </a:extLst>
          </p:cNvPr>
          <p:cNvSpPr>
            <a:spLocks noChangeArrowheads="1"/>
          </p:cNvSpPr>
          <p:nvPr/>
        </p:nvSpPr>
        <p:spPr bwMode="auto">
          <a:xfrm>
            <a:off x="3970970" y="4900193"/>
            <a:ext cx="6380163" cy="1739900"/>
          </a:xfrm>
          <a:prstGeom prst="wedgeRoundRectCallout">
            <a:avLst>
              <a:gd name="adj1" fmla="val -61843"/>
              <a:gd name="adj2" fmla="val -60883"/>
              <a:gd name="adj3" fmla="val 16667"/>
            </a:avLst>
          </a:prstGeom>
          <a:solidFill>
            <a:schemeClr val="accent6">
              <a:lumMod val="20000"/>
              <a:lumOff val="80000"/>
            </a:schemeClr>
          </a:solidFill>
          <a:ln w="9525">
            <a:solidFill>
              <a:srgbClr val="00B04E"/>
            </a:solidFill>
            <a:miter lim="800000"/>
            <a:headEnd/>
            <a:tailEnd/>
          </a:ln>
          <a:effectLst>
            <a:outerShdw blurRad="40000" dist="20000" dir="5400000" rotWithShape="0">
              <a:srgbClr val="000000">
                <a:alpha val="37999"/>
              </a:srgbClr>
            </a:outerShdw>
          </a:effectLst>
        </p:spPr>
        <p:txBody>
          <a:bodyPr anchor="ct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Clr>
                <a:schemeClr val="tx1"/>
              </a:buClr>
              <a:buSzPct val="80000"/>
              <a:buFont typeface="Wingdings" charset="2"/>
              <a:buChar char="Ø"/>
            </a:pPr>
            <a:r>
              <a:rPr lang="zh-CN" altLang="en-US" dirty="0">
                <a:solidFill>
                  <a:schemeClr val="tx1"/>
                </a:solidFill>
                <a:ea typeface="华文新魏" charset="-122"/>
              </a:rPr>
              <a:t>主存是一个“不争气的孩子”，不像人们期望的那样越来越快，而是越变越胖</a:t>
            </a:r>
            <a:endParaRPr lang="en-US" altLang="zh-CN" dirty="0">
              <a:solidFill>
                <a:schemeClr val="tx1"/>
              </a:solidFill>
              <a:ea typeface="华文新魏" charset="-122"/>
            </a:endParaRPr>
          </a:p>
          <a:p>
            <a:pPr algn="l">
              <a:lnSpc>
                <a:spcPct val="100000"/>
              </a:lnSpc>
              <a:buClr>
                <a:schemeClr val="tx1"/>
              </a:buClr>
              <a:buSzPct val="80000"/>
              <a:buFont typeface="Wingdings" charset="2"/>
              <a:buChar char="Ø"/>
            </a:pPr>
            <a:r>
              <a:rPr lang="en-US" altLang="zh-CN" dirty="0">
                <a:solidFill>
                  <a:schemeClr val="tx1"/>
                </a:solidFill>
                <a:ea typeface="华文新魏" charset="-122"/>
              </a:rPr>
              <a:t>CPU</a:t>
            </a:r>
            <a:r>
              <a:rPr lang="zh-CN" altLang="en-US" dirty="0">
                <a:solidFill>
                  <a:schemeClr val="tx1"/>
                </a:solidFill>
                <a:ea typeface="华文新魏" charset="-122"/>
              </a:rPr>
              <a:t>访问主存的相对延时进一步扩大</a:t>
            </a:r>
            <a:endParaRPr lang="en-US" altLang="zh-CN" dirty="0">
              <a:solidFill>
                <a:schemeClr val="tx1"/>
              </a:solidFill>
              <a:ea typeface="华文新魏" charset="-122"/>
            </a:endParaRPr>
          </a:p>
          <a:p>
            <a:pPr algn="l">
              <a:lnSpc>
                <a:spcPct val="100000"/>
              </a:lnSpc>
              <a:buClr>
                <a:schemeClr val="tx1"/>
              </a:buClr>
              <a:buSzPct val="80000"/>
            </a:pPr>
            <a:r>
              <a:rPr lang="en-US" altLang="zh-CN" sz="2100" dirty="0">
                <a:solidFill>
                  <a:schemeClr val="tx1"/>
                </a:solidFill>
                <a:ea typeface="华文新魏" charset="-122"/>
              </a:rPr>
              <a:t>Latency Improvement</a:t>
            </a:r>
            <a:r>
              <a:rPr lang="en-US" altLang="zh-CN" sz="2100" baseline="30000" dirty="0">
                <a:solidFill>
                  <a:schemeClr val="tx1"/>
                </a:solidFill>
                <a:ea typeface="华文新魏" charset="-122"/>
              </a:rPr>
              <a:t> </a:t>
            </a:r>
            <a:r>
              <a:rPr lang="en-US" altLang="zh-CN" sz="2100" dirty="0">
                <a:solidFill>
                  <a:schemeClr val="tx1"/>
                </a:solidFill>
                <a:ea typeface="华文新魏" charset="-122"/>
              </a:rPr>
              <a:t>  &lt;  Bandwidth Improvement</a:t>
            </a:r>
          </a:p>
        </p:txBody>
      </p:sp>
    </p:spTree>
    <p:extLst>
      <p:ext uri="{BB962C8B-B14F-4D97-AF65-F5344CB8AC3E}">
        <p14:creationId xmlns:p14="http://schemas.microsoft.com/office/powerpoint/2010/main" val="33179052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1741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4" name="TextBox 10"/>
          <p:cNvSpPr txBox="1">
            <a:spLocks noChangeArrowheads="1"/>
          </p:cNvSpPr>
          <p:nvPr/>
        </p:nvSpPr>
        <p:spPr bwMode="auto">
          <a:xfrm>
            <a:off x="1138238" y="933450"/>
            <a:ext cx="5211762"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dirty="0">
                <a:solidFill>
                  <a:schemeClr val="bg1"/>
                </a:solidFill>
                <a:latin typeface="微软雅黑" charset="-122"/>
                <a:ea typeface="微软雅黑" charset="-122"/>
              </a:rPr>
              <a:t>计算机存储层次结构</a:t>
            </a:r>
          </a:p>
        </p:txBody>
      </p:sp>
      <p:grpSp>
        <p:nvGrpSpPr>
          <p:cNvPr id="2" name="Group 40"/>
          <p:cNvGrpSpPr>
            <a:grpSpLocks/>
          </p:cNvGrpSpPr>
          <p:nvPr/>
        </p:nvGrpSpPr>
        <p:grpSpPr bwMode="auto">
          <a:xfrm>
            <a:off x="2100263" y="1664867"/>
            <a:ext cx="7705725" cy="1357314"/>
            <a:chOff x="475" y="731"/>
            <a:chExt cx="4854" cy="855"/>
          </a:xfrm>
        </p:grpSpPr>
        <p:sp>
          <p:nvSpPr>
            <p:cNvPr id="17417" name="Line 34"/>
            <p:cNvSpPr>
              <a:spLocks noChangeShapeType="1"/>
            </p:cNvSpPr>
            <p:nvPr/>
          </p:nvSpPr>
          <p:spPr bwMode="auto">
            <a:xfrm flipH="1">
              <a:off x="3389" y="1314"/>
              <a:ext cx="7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8" name="Line 33"/>
            <p:cNvSpPr>
              <a:spLocks noChangeShapeType="1"/>
            </p:cNvSpPr>
            <p:nvPr/>
          </p:nvSpPr>
          <p:spPr bwMode="auto">
            <a:xfrm>
              <a:off x="3336" y="1111"/>
              <a:ext cx="7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19" name="Rectangle 28"/>
            <p:cNvSpPr>
              <a:spLocks noChangeArrowheads="1"/>
            </p:cNvSpPr>
            <p:nvPr/>
          </p:nvSpPr>
          <p:spPr bwMode="auto">
            <a:xfrm>
              <a:off x="475" y="1132"/>
              <a:ext cx="908" cy="454"/>
            </a:xfrm>
            <a:prstGeom prst="rect">
              <a:avLst/>
            </a:prstGeom>
            <a:solidFill>
              <a:srgbClr val="0000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00FF"/>
              </a:extrusionClr>
              <a:contourClr>
                <a:srgbClr val="0000FF"/>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dirty="0">
                  <a:solidFill>
                    <a:schemeClr val="bg1"/>
                  </a:solidFill>
                </a:rPr>
                <a:t>CPU</a:t>
              </a:r>
            </a:p>
          </p:txBody>
        </p:sp>
        <p:sp>
          <p:nvSpPr>
            <p:cNvPr id="17420" name="Rectangle 29"/>
            <p:cNvSpPr>
              <a:spLocks noChangeArrowheads="1"/>
            </p:cNvSpPr>
            <p:nvPr/>
          </p:nvSpPr>
          <p:spPr bwMode="auto">
            <a:xfrm>
              <a:off x="2199" y="1031"/>
              <a:ext cx="1088" cy="499"/>
            </a:xfrm>
            <a:prstGeom prst="rect">
              <a:avLst/>
            </a:prstGeom>
            <a:solidFill>
              <a:srgbClr val="7030A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7030A0"/>
              </a:extrusionClr>
              <a:contourClr>
                <a:srgbClr val="7030A0"/>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3200">
                  <a:solidFill>
                    <a:schemeClr val="bg1"/>
                  </a:solidFill>
                </a:rPr>
                <a:t>Cache</a:t>
              </a:r>
            </a:p>
          </p:txBody>
        </p:sp>
        <p:sp>
          <p:nvSpPr>
            <p:cNvPr id="17421" name="Rectangle 30"/>
            <p:cNvSpPr>
              <a:spLocks noChangeArrowheads="1"/>
            </p:cNvSpPr>
            <p:nvPr/>
          </p:nvSpPr>
          <p:spPr bwMode="auto">
            <a:xfrm>
              <a:off x="4104" y="897"/>
              <a:ext cx="1225" cy="643"/>
            </a:xfrm>
            <a:prstGeom prst="rect">
              <a:avLst/>
            </a:prstGeom>
            <a:solidFill>
              <a:srgbClr val="006666"/>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6666"/>
              </a:extrusionClr>
              <a:contourClr>
                <a:srgbClr val="006666"/>
              </a:contourClr>
            </a:sp3d>
          </p:spPr>
          <p:txBody>
            <a:bodyPr wrap="none" anchor="ctr">
              <a:flatTx/>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600">
                  <a:solidFill>
                    <a:schemeClr val="bg1"/>
                  </a:solidFill>
                  <a:ea typeface="华文新魏" charset="-122"/>
                </a:rPr>
                <a:t>主存</a:t>
              </a:r>
            </a:p>
          </p:txBody>
        </p:sp>
        <p:sp>
          <p:nvSpPr>
            <p:cNvPr id="17422" name="Line 31"/>
            <p:cNvSpPr>
              <a:spLocks noChangeShapeType="1"/>
            </p:cNvSpPr>
            <p:nvPr/>
          </p:nvSpPr>
          <p:spPr bwMode="auto">
            <a:xfrm>
              <a:off x="1505" y="1178"/>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3" name="Line 32"/>
            <p:cNvSpPr>
              <a:spLocks noChangeShapeType="1"/>
            </p:cNvSpPr>
            <p:nvPr/>
          </p:nvSpPr>
          <p:spPr bwMode="auto">
            <a:xfrm flipH="1">
              <a:off x="1473" y="1370"/>
              <a:ext cx="7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lnSpc>
                  <a:spcPct val="100000"/>
                </a:lnSpc>
              </a:pPr>
              <a:endParaRPr lang="zh-CN" altLang="en-US"/>
            </a:p>
          </p:txBody>
        </p:sp>
        <p:sp>
          <p:nvSpPr>
            <p:cNvPr id="17424" name="Text Box 38"/>
            <p:cNvSpPr txBox="1">
              <a:spLocks noChangeArrowheads="1"/>
            </p:cNvSpPr>
            <p:nvPr/>
          </p:nvSpPr>
          <p:spPr bwMode="auto">
            <a:xfrm>
              <a:off x="3332" y="731"/>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块传送</a:t>
              </a:r>
            </a:p>
          </p:txBody>
        </p:sp>
        <p:sp>
          <p:nvSpPr>
            <p:cNvPr id="17425" name="Text Box 39"/>
            <p:cNvSpPr txBox="1">
              <a:spLocks noChangeArrowheads="1"/>
            </p:cNvSpPr>
            <p:nvPr/>
          </p:nvSpPr>
          <p:spPr bwMode="auto">
            <a:xfrm>
              <a:off x="1427" y="776"/>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dirty="0">
                  <a:ea typeface="华文新魏" charset="-122"/>
                </a:rPr>
                <a:t>字传送</a:t>
              </a:r>
            </a:p>
          </p:txBody>
        </p:sp>
      </p:grpSp>
      <p:sp>
        <p:nvSpPr>
          <p:cNvPr id="20" name="TextBox 23">
            <a:extLst>
              <a:ext uri="{FF2B5EF4-FFF2-40B4-BE49-F238E27FC236}">
                <a16:creationId xmlns:a16="http://schemas.microsoft.com/office/drawing/2014/main" id="{52D2297B-2455-447C-B7AF-403C3A5BFDB9}"/>
              </a:ext>
            </a:extLst>
          </p:cNvPr>
          <p:cNvSpPr txBox="1">
            <a:spLocks noChangeArrowheads="1"/>
          </p:cNvSpPr>
          <p:nvPr/>
        </p:nvSpPr>
        <p:spPr bwMode="auto">
          <a:xfrm>
            <a:off x="1193800" y="3429000"/>
            <a:ext cx="10387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00000"/>
              </a:lnSpc>
              <a:buFont typeface="Wingdings" charset="2"/>
              <a:buChar char="Ø"/>
            </a:pPr>
            <a:r>
              <a:rPr lang="zh-CN" altLang="en-US" dirty="0">
                <a:solidFill>
                  <a:schemeClr val="tx1"/>
                </a:solidFill>
                <a:latin typeface="微软雅黑" charset="-122"/>
                <a:ea typeface="微软雅黑" charset="-122"/>
              </a:rPr>
              <a:t>块</a:t>
            </a:r>
            <a:r>
              <a:rPr lang="en-US" altLang="zh-CN" dirty="0">
                <a:solidFill>
                  <a:schemeClr val="tx1"/>
                </a:solidFill>
                <a:latin typeface="微软雅黑" charset="-122"/>
                <a:ea typeface="微软雅黑" charset="-122"/>
              </a:rPr>
              <a:t>(Block)</a:t>
            </a:r>
            <a:r>
              <a:rPr lang="zh-CN" altLang="en-US" dirty="0">
                <a:solidFill>
                  <a:srgbClr val="002060"/>
                </a:solidFill>
                <a:latin typeface="微软雅黑" charset="-122"/>
                <a:ea typeface="微软雅黑" charset="-122"/>
              </a:rPr>
              <a:t>是一个定长块，是两层存储器之间存储信息的最小单元。</a:t>
            </a:r>
            <a:r>
              <a:rPr lang="en-US" altLang="zh-CN" dirty="0">
                <a:solidFill>
                  <a:srgbClr val="002060"/>
                </a:solidFill>
                <a:latin typeface="微软雅黑" charset="-122"/>
                <a:ea typeface="微软雅黑" charset="-122"/>
              </a:rPr>
              <a:t>Cache</a:t>
            </a:r>
            <a:r>
              <a:rPr lang="zh-CN" altLang="en-US" dirty="0">
                <a:solidFill>
                  <a:srgbClr val="002060"/>
                </a:solidFill>
                <a:latin typeface="微软雅黑" charset="-122"/>
                <a:ea typeface="微软雅黑" charset="-122"/>
              </a:rPr>
              <a:t>是主存一部分的副本</a:t>
            </a:r>
          </a:p>
        </p:txBody>
      </p:sp>
      <p:sp>
        <p:nvSpPr>
          <p:cNvPr id="21" name="TextBox 25">
            <a:extLst>
              <a:ext uri="{FF2B5EF4-FFF2-40B4-BE49-F238E27FC236}">
                <a16:creationId xmlns:a16="http://schemas.microsoft.com/office/drawing/2014/main" id="{7DE34324-3AC9-4068-9404-EE8BED03B546}"/>
              </a:ext>
            </a:extLst>
          </p:cNvPr>
          <p:cNvSpPr txBox="1">
            <a:spLocks noChangeArrowheads="1"/>
          </p:cNvSpPr>
          <p:nvPr/>
        </p:nvSpPr>
        <p:spPr bwMode="auto">
          <a:xfrm>
            <a:off x="3802063" y="5556883"/>
            <a:ext cx="5184775" cy="52322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sz="2800">
                <a:latin typeface="微软雅黑" charset="-122"/>
                <a:ea typeface="微软雅黑" charset="-122"/>
              </a:rPr>
              <a:t>“程序访问局部性”特点！</a:t>
            </a:r>
          </a:p>
        </p:txBody>
      </p:sp>
      <p:sp>
        <p:nvSpPr>
          <p:cNvPr id="22" name="云形标注 21">
            <a:extLst>
              <a:ext uri="{FF2B5EF4-FFF2-40B4-BE49-F238E27FC236}">
                <a16:creationId xmlns:a16="http://schemas.microsoft.com/office/drawing/2014/main" id="{1784FDED-0CC9-45D2-B948-18C9E8EBB904}"/>
              </a:ext>
            </a:extLst>
          </p:cNvPr>
          <p:cNvSpPr/>
          <p:nvPr/>
        </p:nvSpPr>
        <p:spPr>
          <a:xfrm>
            <a:off x="3636962" y="4413883"/>
            <a:ext cx="4690491" cy="949325"/>
          </a:xfrm>
          <a:prstGeom prst="cloudCallout">
            <a:avLst>
              <a:gd name="adj1" fmla="val -71439"/>
              <a:gd name="adj2" fmla="val 2591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00000"/>
              </a:lnSpc>
              <a:defRPr/>
            </a:pPr>
            <a:r>
              <a:rPr lang="zh-CN" altLang="en-US" dirty="0">
                <a:solidFill>
                  <a:srgbClr val="002060"/>
                </a:solidFill>
                <a:cs typeface="微软雅黑" charset="0"/>
              </a:rPr>
              <a:t>为什么存储层次化结构是有效的？</a:t>
            </a:r>
          </a:p>
        </p:txBody>
      </p:sp>
      <p:pic>
        <p:nvPicPr>
          <p:cNvPr id="23" name="Picture 4" descr="http://img.qoocc.com/news/picture/22b3319720530cfb10af237b34f69f8a.jpg">
            <a:extLst>
              <a:ext uri="{FF2B5EF4-FFF2-40B4-BE49-F238E27FC236}">
                <a16:creationId xmlns:a16="http://schemas.microsoft.com/office/drawing/2014/main" id="{34DAE5E4-8D5D-4BC3-96A8-9F1926FBE6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1100" y="4664708"/>
            <a:ext cx="1320800"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09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anim calcmode="lin" valueType="num">
                                      <p:cBhvr>
                                        <p:cTn id="16" dur="1000" fill="hold"/>
                                        <p:tgtEl>
                                          <p:spTgt spid="21"/>
                                        </p:tgtEl>
                                        <p:attrNameLst>
                                          <p:attrName>ppt_x</p:attrName>
                                        </p:attrNameLst>
                                      </p:cBhvr>
                                      <p:tavLst>
                                        <p:tav tm="0">
                                          <p:val>
                                            <p:strVal val="#ppt_x"/>
                                          </p:val>
                                        </p:tav>
                                        <p:tav tm="100000">
                                          <p:val>
                                            <p:strVal val="#ppt_x"/>
                                          </p:val>
                                        </p:tav>
                                      </p:tavLst>
                                    </p:anim>
                                    <p:anim calcmode="lin" valueType="num">
                                      <p:cBhvr>
                                        <p:cTn id="1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dirty="0">
                <a:latin typeface="微软雅黑" charset="-122"/>
              </a:rPr>
              <a:t>程序访问局部性</a:t>
            </a:r>
            <a:endParaRPr kumimoji="0" lang="en-US" altLang="zh-CN" sz="3600" b="1" dirty="0">
              <a:latin typeface="微软雅黑" charset="-122"/>
            </a:endParaRPr>
          </a:p>
        </p:txBody>
      </p:sp>
      <p:sp>
        <p:nvSpPr>
          <p:cNvPr id="2355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7" name="TextBox 26"/>
          <p:cNvSpPr txBox="1">
            <a:spLocks noChangeArrowheads="1"/>
          </p:cNvSpPr>
          <p:nvPr/>
        </p:nvSpPr>
        <p:spPr bwMode="auto">
          <a:xfrm>
            <a:off x="2209800" y="1978025"/>
            <a:ext cx="9113838"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indent="0" algn="l">
              <a:lnSpc>
                <a:spcPct val="120000"/>
              </a:lnSpc>
            </a:pPr>
            <a:r>
              <a:rPr lang="zh-CN" altLang="en-US" sz="2600" dirty="0">
                <a:solidFill>
                  <a:schemeClr val="tx1"/>
                </a:solidFill>
                <a:latin typeface="微软雅黑" charset="-122"/>
                <a:ea typeface="微软雅黑" charset="-122"/>
              </a:rPr>
              <a:t>分析大量典型程序的运行情况，结果表明：</a:t>
            </a:r>
            <a:endParaRPr lang="en-US" altLang="zh-CN" sz="2600" dirty="0">
              <a:solidFill>
                <a:schemeClr val="tx1"/>
              </a:solidFill>
              <a:latin typeface="微软雅黑" charset="-122"/>
              <a:ea typeface="微软雅黑" charset="-122"/>
            </a:endParaRPr>
          </a:p>
          <a:p>
            <a:pPr lvl="1" indent="0" algn="l">
              <a:lnSpc>
                <a:spcPct val="120000"/>
              </a:lnSpc>
            </a:pPr>
            <a:r>
              <a:rPr lang="en-US" altLang="zh-CN" sz="2600" dirty="0">
                <a:solidFill>
                  <a:srgbClr val="002060"/>
                </a:solidFill>
                <a:latin typeface="微软雅黑" charset="-122"/>
                <a:ea typeface="微软雅黑" charset="-122"/>
              </a:rPr>
              <a:t>       </a:t>
            </a:r>
            <a:r>
              <a:rPr lang="zh-CN" altLang="en-US" sz="2600" dirty="0">
                <a:solidFill>
                  <a:srgbClr val="0000FF"/>
                </a:solidFill>
                <a:latin typeface="微软雅黑" charset="-122"/>
                <a:ea typeface="微软雅黑" charset="-122"/>
              </a:rPr>
              <a:t>在较短时间间隔内，程序产生的地址</a:t>
            </a:r>
            <a:r>
              <a:rPr lang="en-US" altLang="zh-CN" sz="2600" dirty="0">
                <a:solidFill>
                  <a:srgbClr val="0000FF"/>
                </a:solidFill>
                <a:latin typeface="微软雅黑" charset="-122"/>
                <a:ea typeface="微软雅黑" charset="-122"/>
              </a:rPr>
              <a:t>/</a:t>
            </a:r>
            <a:r>
              <a:rPr lang="zh-CN" altLang="en-US" sz="2600" dirty="0">
                <a:solidFill>
                  <a:srgbClr val="0000FF"/>
                </a:solidFill>
                <a:latin typeface="微软雅黑" charset="-122"/>
                <a:ea typeface="微软雅黑" charset="-122"/>
              </a:rPr>
              <a:t>所访问数据往往集中在存储器的一个很小范围内</a:t>
            </a:r>
          </a:p>
        </p:txBody>
      </p:sp>
      <p:sp>
        <p:nvSpPr>
          <p:cNvPr id="28" name="五边形 27"/>
          <p:cNvSpPr/>
          <p:nvPr/>
        </p:nvSpPr>
        <p:spPr>
          <a:xfrm>
            <a:off x="1739900" y="1101725"/>
            <a:ext cx="4292600" cy="749300"/>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a:solidFill>
                  <a:srgbClr val="FFFFFF"/>
                </a:solidFill>
                <a:cs typeface="微软雅黑" charset="0"/>
              </a:rPr>
              <a:t>什么是程序访问局部性？</a:t>
            </a:r>
          </a:p>
        </p:txBody>
      </p:sp>
      <p:sp>
        <p:nvSpPr>
          <p:cNvPr id="29" name="TextBox 28"/>
          <p:cNvSpPr txBox="1">
            <a:spLocks noChangeArrowheads="1"/>
          </p:cNvSpPr>
          <p:nvPr/>
        </p:nvSpPr>
        <p:spPr bwMode="auto">
          <a:xfrm>
            <a:off x="2238375" y="4629150"/>
            <a:ext cx="90297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indent="0" algn="l">
              <a:lnSpc>
                <a:spcPct val="120000"/>
              </a:lnSpc>
            </a:pPr>
            <a:r>
              <a:rPr lang="zh-CN" altLang="en-US" sz="2600">
                <a:solidFill>
                  <a:srgbClr val="000000"/>
                </a:solidFill>
                <a:latin typeface="微软雅黑" charset="-122"/>
                <a:ea typeface="微软雅黑" charset="-122"/>
              </a:rPr>
              <a:t>指令：按序存放，地址连续。如循环程序段等重复执行</a:t>
            </a:r>
          </a:p>
          <a:p>
            <a:pPr lvl="1" indent="0" algn="l">
              <a:lnSpc>
                <a:spcPct val="120000"/>
              </a:lnSpc>
            </a:pPr>
            <a:r>
              <a:rPr lang="zh-CN" altLang="en-US" sz="2600">
                <a:solidFill>
                  <a:srgbClr val="000000"/>
                </a:solidFill>
                <a:latin typeface="微软雅黑" charset="-122"/>
                <a:ea typeface="微软雅黑" charset="-122"/>
              </a:rPr>
              <a:t>数据：连续存放。如数组元素重复、按序访问</a:t>
            </a:r>
          </a:p>
        </p:txBody>
      </p:sp>
      <p:sp>
        <p:nvSpPr>
          <p:cNvPr id="30" name="五边形 29"/>
          <p:cNvSpPr/>
          <p:nvPr/>
        </p:nvSpPr>
        <p:spPr>
          <a:xfrm>
            <a:off x="1727200" y="3681413"/>
            <a:ext cx="4038600" cy="749300"/>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solidFill>
                  <a:srgbClr val="FFFFFF"/>
                </a:solidFill>
                <a:cs typeface="微软雅黑" charset="0"/>
              </a:rPr>
              <a:t>为什么会具有局部性？</a:t>
            </a:r>
          </a:p>
        </p:txBody>
      </p:sp>
      <p:pic>
        <p:nvPicPr>
          <p:cNvPr id="23562" name="图片 30"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9874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803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dirty="0">
                <a:latin typeface="微软雅黑" charset="-122"/>
              </a:rPr>
              <a:t>程序访问局部性</a:t>
            </a:r>
            <a:endParaRPr kumimoji="0" lang="en-US" altLang="zh-CN" sz="3600" b="1" dirty="0">
              <a:latin typeface="微软雅黑" charset="-122"/>
            </a:endParaRPr>
          </a:p>
        </p:txBody>
      </p:sp>
      <p:sp>
        <p:nvSpPr>
          <p:cNvPr id="2560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560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 name="TextBox 11"/>
          <p:cNvSpPr txBox="1">
            <a:spLocks noChangeArrowheads="1"/>
          </p:cNvSpPr>
          <p:nvPr/>
        </p:nvSpPr>
        <p:spPr bwMode="auto">
          <a:xfrm>
            <a:off x="1117600" y="1087438"/>
            <a:ext cx="10523538" cy="38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spcAft>
                <a:spcPts val="800"/>
              </a:spcAft>
            </a:pPr>
            <a:r>
              <a:rPr lang="zh-CN" altLang="en-US" sz="3000" dirty="0">
                <a:solidFill>
                  <a:srgbClr val="002060"/>
                </a:solidFill>
                <a:latin typeface="微软雅黑" charset="-122"/>
                <a:ea typeface="微软雅黑" charset="-122"/>
              </a:rPr>
              <a:t>程序访问局部性分为</a:t>
            </a:r>
            <a:endParaRPr lang="en-US" altLang="zh-CN" sz="3000" dirty="0">
              <a:solidFill>
                <a:srgbClr val="002060"/>
              </a:solidFill>
              <a:latin typeface="微软雅黑" charset="-122"/>
            </a:endParaRPr>
          </a:p>
          <a:p>
            <a:pPr marL="914354" lvl="1" indent="-457200" algn="l">
              <a:lnSpc>
                <a:spcPct val="120000"/>
              </a:lnSpc>
              <a:buFont typeface="Wingdings" panose="05000000000000000000" pitchFamily="2" charset="2"/>
              <a:buChar char="l"/>
            </a:pPr>
            <a:r>
              <a:rPr lang="zh-CN" altLang="en-US" sz="2800" dirty="0">
                <a:solidFill>
                  <a:schemeClr val="tx1"/>
                </a:solidFill>
                <a:latin typeface="微软雅黑" charset="-122"/>
                <a:ea typeface="微软雅黑" charset="-122"/>
              </a:rPr>
              <a:t> 时间局部性</a:t>
            </a:r>
            <a:r>
              <a:rPr lang="en-US" altLang="zh-CN" sz="2800" dirty="0">
                <a:solidFill>
                  <a:schemeClr val="tx1"/>
                </a:solidFill>
                <a:latin typeface="微软雅黑" charset="-122"/>
              </a:rPr>
              <a:t>(Temporal Locality) </a:t>
            </a:r>
            <a:r>
              <a:rPr lang="zh-CN" altLang="en-US" sz="2800" dirty="0">
                <a:solidFill>
                  <a:schemeClr val="tx1"/>
                </a:solidFill>
                <a:latin typeface="微软雅黑" charset="-122"/>
                <a:ea typeface="微软雅黑" charset="-122"/>
              </a:rPr>
              <a:t>：刚被访问过的</a:t>
            </a:r>
            <a:r>
              <a:rPr lang="zh-CN" altLang="en-US" sz="2800" dirty="0">
                <a:solidFill>
                  <a:srgbClr val="0000FF"/>
                </a:solidFill>
                <a:latin typeface="微软雅黑" charset="-122"/>
                <a:ea typeface="微软雅黑" charset="-122"/>
              </a:rPr>
              <a:t>存储单元</a:t>
            </a:r>
            <a:r>
              <a:rPr lang="zh-CN" altLang="en-US" sz="2800" dirty="0">
                <a:solidFill>
                  <a:schemeClr val="tx1"/>
                </a:solidFill>
                <a:latin typeface="微软雅黑" charset="-122"/>
                <a:ea typeface="微软雅黑" charset="-122"/>
              </a:rPr>
              <a:t>很可能不久又被访问</a:t>
            </a:r>
            <a:endParaRPr lang="en-US" altLang="zh-CN" sz="2800" dirty="0">
              <a:solidFill>
                <a:schemeClr val="tx1"/>
              </a:solidFill>
              <a:latin typeface="微软雅黑" charset="-122"/>
            </a:endParaRPr>
          </a:p>
          <a:p>
            <a:pPr lvl="1" algn="l">
              <a:lnSpc>
                <a:spcPct val="120000"/>
              </a:lnSpc>
              <a:buFont typeface="Wingdings" charset="2"/>
              <a:buChar char="p"/>
            </a:pPr>
            <a:endParaRPr lang="en-US" altLang="zh-CN" sz="2800" dirty="0">
              <a:solidFill>
                <a:schemeClr val="tx1"/>
              </a:solidFill>
              <a:latin typeface="微软雅黑" charset="-122"/>
            </a:endParaRPr>
          </a:p>
          <a:p>
            <a:pPr lvl="1" algn="l">
              <a:lnSpc>
                <a:spcPct val="120000"/>
              </a:lnSpc>
              <a:buFont typeface="Wingdings" charset="2"/>
              <a:buChar char="p"/>
            </a:pPr>
            <a:endParaRPr lang="en-US" altLang="zh-CN" sz="2800" dirty="0">
              <a:solidFill>
                <a:schemeClr val="tx1"/>
              </a:solidFill>
              <a:latin typeface="微软雅黑" charset="-122"/>
            </a:endParaRPr>
          </a:p>
          <a:p>
            <a:pPr marL="914354" lvl="1" indent="-457200" algn="l">
              <a:lnSpc>
                <a:spcPct val="120000"/>
              </a:lnSpc>
              <a:buFont typeface="Wingdings" panose="05000000000000000000" pitchFamily="2" charset="2"/>
              <a:buChar char="l"/>
            </a:pPr>
            <a:r>
              <a:rPr lang="zh-CN" altLang="en-US" sz="2800" dirty="0">
                <a:solidFill>
                  <a:schemeClr val="tx1"/>
                </a:solidFill>
                <a:latin typeface="微软雅黑" charset="-122"/>
                <a:ea typeface="微软雅黑" charset="-122"/>
              </a:rPr>
              <a:t>空间局部性 </a:t>
            </a:r>
            <a:r>
              <a:rPr lang="en-US" altLang="zh-CN" sz="2800" dirty="0">
                <a:solidFill>
                  <a:schemeClr val="tx1"/>
                </a:solidFill>
                <a:latin typeface="微软雅黑" charset="-122"/>
              </a:rPr>
              <a:t>(Spatial Locality) </a:t>
            </a:r>
            <a:r>
              <a:rPr lang="zh-CN" altLang="en-US" sz="2800" dirty="0">
                <a:solidFill>
                  <a:schemeClr val="tx1"/>
                </a:solidFill>
                <a:latin typeface="微软雅黑" charset="-122"/>
                <a:ea typeface="微软雅黑" charset="-122"/>
              </a:rPr>
              <a:t>：刚被访问过的存储单元的</a:t>
            </a:r>
            <a:r>
              <a:rPr lang="zh-CN" altLang="en-US" sz="2800" dirty="0">
                <a:solidFill>
                  <a:srgbClr val="0000FF"/>
                </a:solidFill>
                <a:latin typeface="微软雅黑" charset="-122"/>
                <a:ea typeface="微软雅黑" charset="-122"/>
              </a:rPr>
              <a:t>邻近单元</a:t>
            </a:r>
            <a:r>
              <a:rPr lang="zh-CN" altLang="en-US" sz="2800" dirty="0">
                <a:solidFill>
                  <a:schemeClr val="tx1"/>
                </a:solidFill>
                <a:latin typeface="微软雅黑" charset="-122"/>
                <a:ea typeface="微软雅黑" charset="-122"/>
              </a:rPr>
              <a:t>很可能不久被访问</a:t>
            </a:r>
          </a:p>
        </p:txBody>
      </p:sp>
      <p:sp>
        <p:nvSpPr>
          <p:cNvPr id="2" name="矩形 1"/>
          <p:cNvSpPr/>
          <p:nvPr/>
        </p:nvSpPr>
        <p:spPr>
          <a:xfrm>
            <a:off x="1335088" y="2984500"/>
            <a:ext cx="9672637" cy="59531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l">
              <a:lnSpc>
                <a:spcPct val="120000"/>
              </a:lnSpc>
              <a:defRPr/>
            </a:pPr>
            <a:r>
              <a:rPr lang="en-US" altLang="zh-CN" sz="2800" dirty="0">
                <a:latin typeface="华文新魏"/>
                <a:ea typeface="华文新魏"/>
                <a:cs typeface="华文新魏"/>
              </a:rPr>
              <a:t>    </a:t>
            </a:r>
            <a:r>
              <a:rPr lang="zh-CN" altLang="en-US" sz="2800" dirty="0">
                <a:latin typeface="华文新魏"/>
                <a:ea typeface="华文新魏"/>
                <a:cs typeface="华文新魏"/>
              </a:rPr>
              <a:t>让最近被访问过的信息保留在靠近</a:t>
            </a:r>
            <a:r>
              <a:rPr lang="en-US" altLang="zh-CN" sz="2800" dirty="0">
                <a:latin typeface="华文新魏"/>
                <a:ea typeface="华文新魏"/>
                <a:cs typeface="华文新魏"/>
              </a:rPr>
              <a:t>CPU</a:t>
            </a:r>
            <a:r>
              <a:rPr lang="zh-CN" altLang="en-US" sz="2800" dirty="0">
                <a:latin typeface="华文新魏"/>
                <a:ea typeface="华文新魏"/>
                <a:cs typeface="华文新魏"/>
              </a:rPr>
              <a:t>的存储器中</a:t>
            </a:r>
          </a:p>
        </p:txBody>
      </p:sp>
      <p:sp>
        <p:nvSpPr>
          <p:cNvPr id="3" name="矩形 2"/>
          <p:cNvSpPr/>
          <p:nvPr/>
        </p:nvSpPr>
        <p:spPr>
          <a:xfrm>
            <a:off x="1308100" y="5101939"/>
            <a:ext cx="9832975" cy="595313"/>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pPr algn="l">
              <a:lnSpc>
                <a:spcPct val="120000"/>
              </a:lnSpc>
              <a:defRPr/>
            </a:pPr>
            <a:r>
              <a:rPr lang="zh-CN" altLang="en-US" sz="2800" dirty="0">
                <a:latin typeface="华文新魏"/>
                <a:ea typeface="华文新魏"/>
                <a:cs typeface="华文新魏"/>
              </a:rPr>
              <a:t>将刚被访问过的存储单元的邻近单元调到靠近</a:t>
            </a:r>
            <a:r>
              <a:rPr lang="en-US" altLang="zh-CN" sz="2800" dirty="0">
                <a:latin typeface="华文新魏"/>
                <a:ea typeface="华文新魏"/>
                <a:cs typeface="华文新魏"/>
              </a:rPr>
              <a:t>CPU</a:t>
            </a:r>
            <a:r>
              <a:rPr lang="zh-CN" altLang="en-US" sz="2800" dirty="0">
                <a:latin typeface="华文新魏"/>
                <a:ea typeface="华文新魏"/>
                <a:cs typeface="华文新魏"/>
              </a:rPr>
              <a:t>的存储器中 </a:t>
            </a:r>
          </a:p>
        </p:txBody>
      </p:sp>
    </p:spTree>
    <p:extLst>
      <p:ext uri="{BB962C8B-B14F-4D97-AF65-F5344CB8AC3E}">
        <p14:creationId xmlns:p14="http://schemas.microsoft.com/office/powerpoint/2010/main" val="4833916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ppt_x</p:attrName>
                                        </p:attrNameLst>
                                      </p:cBhvr>
                                      <p:tavLst>
                                        <p:tav tm="0">
                                          <p:val>
                                            <p:strVal val="#ppt_x-#ppt_w*1.125000"/>
                                          </p:val>
                                        </p:tav>
                                        <p:tav tm="100000">
                                          <p:val>
                                            <p:strVal val="#ppt_x"/>
                                          </p:val>
                                        </p:tav>
                                      </p:tavLst>
                                    </p:anim>
                                    <p:animEffect transition="in" filter="wipe(righ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71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4" name="Rectangle 3"/>
          <p:cNvSpPr>
            <a:spLocks noChangeArrowheads="1"/>
          </p:cNvSpPr>
          <p:nvPr/>
        </p:nvSpPr>
        <p:spPr bwMode="auto">
          <a:xfrm>
            <a:off x="6165328" y="1507368"/>
            <a:ext cx="3170238" cy="1621136"/>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457200" algn="l"/>
              </a:tabLst>
              <a:defRPr sz="2400" b="1">
                <a:solidFill>
                  <a:srgbClr val="FF0000"/>
                </a:solidFill>
                <a:latin typeface="Times New Roman" charset="0"/>
                <a:ea typeface="黑体" charset="-122"/>
              </a:defRPr>
            </a:lvl1pPr>
            <a:lvl2pPr marL="742950" indent="-285750">
              <a:tabLst>
                <a:tab pos="457200" algn="l"/>
              </a:tabLst>
              <a:defRPr sz="2400" b="1">
                <a:solidFill>
                  <a:srgbClr val="FF0000"/>
                </a:solidFill>
                <a:latin typeface="Times New Roman" charset="0"/>
                <a:ea typeface="黑体" charset="-122"/>
              </a:defRPr>
            </a:lvl2pPr>
            <a:lvl3pPr marL="1143000" indent="-228600">
              <a:tabLst>
                <a:tab pos="457200" algn="l"/>
              </a:tabLst>
              <a:defRPr sz="2400" b="1">
                <a:solidFill>
                  <a:srgbClr val="FF0000"/>
                </a:solidFill>
                <a:latin typeface="Times New Roman" charset="0"/>
                <a:ea typeface="黑体" charset="-122"/>
              </a:defRPr>
            </a:lvl3pPr>
            <a:lvl4pPr marL="1600200" indent="-228600">
              <a:tabLst>
                <a:tab pos="457200" algn="l"/>
              </a:tabLst>
              <a:defRPr sz="2400" b="1">
                <a:solidFill>
                  <a:srgbClr val="FF0000"/>
                </a:solidFill>
                <a:latin typeface="Times New Roman" charset="0"/>
                <a:ea typeface="黑体" charset="-122"/>
              </a:defRPr>
            </a:lvl4pPr>
            <a:lvl5pPr marL="2057400" indent="-228600">
              <a:tabLst>
                <a:tab pos="4572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457200" algn="l"/>
              </a:tabLst>
              <a:defRPr sz="2400" b="1">
                <a:solidFill>
                  <a:srgbClr val="FF0000"/>
                </a:solidFill>
                <a:latin typeface="Times New Roman" charset="0"/>
                <a:ea typeface="黑体" charset="-122"/>
              </a:defRPr>
            </a:lvl9pPr>
          </a:lstStyle>
          <a:p>
            <a:pPr algn="l">
              <a:lnSpc>
                <a:spcPct val="100000"/>
              </a:lnSpc>
            </a:pPr>
            <a:r>
              <a:rPr lang="en-US" altLang="zh-TW">
                <a:ea typeface="华文新魏" charset="-122"/>
              </a:rPr>
              <a:t>sum = 0;</a:t>
            </a:r>
          </a:p>
          <a:p>
            <a:pPr algn="l">
              <a:lnSpc>
                <a:spcPct val="100000"/>
              </a:lnSpc>
            </a:pPr>
            <a:r>
              <a:rPr lang="en-US" altLang="zh-TW" dirty="0">
                <a:ea typeface="华文新魏" charset="-122"/>
              </a:rPr>
              <a:t>for (</a:t>
            </a:r>
            <a:r>
              <a:rPr lang="en-US" altLang="zh-TW" dirty="0" err="1">
                <a:ea typeface="华文新魏" charset="-122"/>
              </a:rPr>
              <a:t>i</a:t>
            </a:r>
            <a:r>
              <a:rPr lang="en-US" altLang="zh-TW" dirty="0">
                <a:ea typeface="华文新魏" charset="-122"/>
              </a:rPr>
              <a:t> = 0; </a:t>
            </a:r>
            <a:r>
              <a:rPr lang="en-US" altLang="zh-TW" dirty="0" err="1">
                <a:ea typeface="华文新魏" charset="-122"/>
              </a:rPr>
              <a:t>i</a:t>
            </a:r>
            <a:r>
              <a:rPr lang="en-US" altLang="zh-TW" dirty="0">
                <a:ea typeface="华文新魏" charset="-122"/>
              </a:rPr>
              <a:t> &lt; n; </a:t>
            </a:r>
            <a:r>
              <a:rPr lang="en-US" altLang="zh-TW" dirty="0" err="1">
                <a:ea typeface="华文新魏" charset="-122"/>
              </a:rPr>
              <a:t>i</a:t>
            </a:r>
            <a:r>
              <a:rPr lang="en-US" altLang="zh-TW" dirty="0">
                <a:ea typeface="华文新魏" charset="-122"/>
              </a:rPr>
              <a:t>++)</a:t>
            </a:r>
          </a:p>
          <a:p>
            <a:pPr algn="l">
              <a:lnSpc>
                <a:spcPct val="100000"/>
              </a:lnSpc>
            </a:pPr>
            <a:r>
              <a:rPr lang="en-US" altLang="zh-TW" dirty="0">
                <a:ea typeface="华文新魏" charset="-122"/>
              </a:rPr>
              <a:t>	sum += a[</a:t>
            </a:r>
            <a:r>
              <a:rPr lang="en-US" altLang="zh-TW" dirty="0" err="1">
                <a:ea typeface="华文新魏" charset="-122"/>
              </a:rPr>
              <a:t>i</a:t>
            </a:r>
            <a:r>
              <a:rPr lang="en-US" altLang="zh-TW" dirty="0">
                <a:ea typeface="华文新魏" charset="-122"/>
              </a:rPr>
              <a:t>];</a:t>
            </a:r>
          </a:p>
          <a:p>
            <a:pPr algn="l">
              <a:lnSpc>
                <a:spcPct val="100000"/>
              </a:lnSpc>
            </a:pPr>
            <a:r>
              <a:rPr lang="en-US" altLang="zh-TW" dirty="0">
                <a:ea typeface="华文新魏" charset="-122"/>
              </a:rPr>
              <a:t>*v = sum;</a:t>
            </a:r>
          </a:p>
        </p:txBody>
      </p:sp>
      <p:sp>
        <p:nvSpPr>
          <p:cNvPr id="10" name="Rectangle 5"/>
          <p:cNvSpPr>
            <a:spLocks noChangeArrowheads="1"/>
          </p:cNvSpPr>
          <p:nvPr/>
        </p:nvSpPr>
        <p:spPr bwMode="auto">
          <a:xfrm>
            <a:off x="6198666" y="3229102"/>
            <a:ext cx="3136900" cy="244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40" tIns="43777" rIns="89140" bIns="43777"/>
          <a:lstStyle>
            <a:lvl1pPr marL="173038" indent="-173038" defTabSz="895350">
              <a:defRPr sz="2400" b="1">
                <a:solidFill>
                  <a:srgbClr val="FF0000"/>
                </a:solidFill>
                <a:latin typeface="Times New Roman" charset="0"/>
                <a:ea typeface="黑体" charset="-122"/>
              </a:defRPr>
            </a:lvl1pPr>
            <a:lvl2pPr marL="742950" indent="-285750" defTabSz="895350">
              <a:defRPr sz="2400" b="1">
                <a:solidFill>
                  <a:srgbClr val="FF0000"/>
                </a:solidFill>
                <a:latin typeface="Times New Roman" charset="0"/>
                <a:ea typeface="黑体" charset="-122"/>
              </a:defRPr>
            </a:lvl2pPr>
            <a:lvl3pPr marL="1143000" indent="-228600" defTabSz="895350">
              <a:defRPr sz="2400" b="1">
                <a:solidFill>
                  <a:srgbClr val="FF0000"/>
                </a:solidFill>
                <a:latin typeface="Times New Roman" charset="0"/>
                <a:ea typeface="黑体" charset="-122"/>
              </a:defRPr>
            </a:lvl3pPr>
            <a:lvl4pPr marL="1600200" indent="-228600" defTabSz="895350">
              <a:defRPr sz="2400" b="1">
                <a:solidFill>
                  <a:srgbClr val="FF0000"/>
                </a:solidFill>
                <a:latin typeface="Times New Roman" charset="0"/>
                <a:ea typeface="黑体" charset="-122"/>
              </a:defRPr>
            </a:lvl4pPr>
            <a:lvl5pPr marL="2057400" indent="-228600" defTabSz="895350">
              <a:defRPr sz="2400" b="1">
                <a:solidFill>
                  <a:srgbClr val="FF0000"/>
                </a:solidFill>
                <a:latin typeface="Times New Roman" charset="0"/>
                <a:ea typeface="黑体" charset="-122"/>
              </a:defRPr>
            </a:lvl5pPr>
            <a:lvl6pPr marL="2514600" indent="-228600" defTabSz="895350"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895350"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895350"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89535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SzPct val="80000"/>
              <a:buFont typeface="Wingdings" charset="2"/>
              <a:buChar char="l"/>
            </a:pPr>
            <a:r>
              <a:rPr lang="en-US" altLang="zh-CN" sz="2200" dirty="0">
                <a:solidFill>
                  <a:schemeClr val="tx1"/>
                </a:solidFill>
                <a:latin typeface="微软雅黑" charset="-122"/>
                <a:ea typeface="微软雅黑" charset="-122"/>
              </a:rPr>
              <a:t>sum, </a:t>
            </a:r>
            <a:r>
              <a:rPr lang="en-US" altLang="zh-CN" sz="2200" dirty="0" err="1">
                <a:solidFill>
                  <a:schemeClr val="tx1"/>
                </a:solidFill>
                <a:latin typeface="微软雅黑" charset="-122"/>
                <a:ea typeface="微软雅黑" charset="-122"/>
              </a:rPr>
              <a:t>ap</a:t>
            </a:r>
            <a:r>
              <a:rPr lang="en-US" altLang="zh-CN" sz="2200" dirty="0">
                <a:solidFill>
                  <a:schemeClr val="tx1"/>
                </a:solidFill>
                <a:latin typeface="微软雅黑" charset="-122"/>
                <a:ea typeface="微软雅黑" charset="-122"/>
              </a:rPr>
              <a:t> ,</a:t>
            </a:r>
            <a:r>
              <a:rPr lang="en-US" altLang="zh-CN" sz="2200" dirty="0" err="1">
                <a:solidFill>
                  <a:schemeClr val="tx1"/>
                </a:solidFill>
                <a:latin typeface="微软雅黑" charset="-122"/>
                <a:ea typeface="微软雅黑" charset="-122"/>
              </a:rPr>
              <a:t>i</a:t>
            </a:r>
            <a:r>
              <a:rPr lang="en-US" altLang="zh-CN" sz="2200" dirty="0">
                <a:solidFill>
                  <a:schemeClr val="tx1"/>
                </a:solidFill>
                <a:latin typeface="微软雅黑" charset="-122"/>
                <a:ea typeface="微软雅黑" charset="-122"/>
              </a:rPr>
              <a:t>, t </a:t>
            </a:r>
            <a:endParaRPr lang="zh-CN" altLang="en-US" sz="2200" dirty="0">
              <a:solidFill>
                <a:schemeClr val="tx1"/>
              </a:solidFill>
              <a:latin typeface="微软雅黑" charset="-122"/>
              <a:ea typeface="微软雅黑" charset="-122"/>
            </a:endParaRPr>
          </a:p>
          <a:p>
            <a:pPr algn="l">
              <a:lnSpc>
                <a:spcPct val="100000"/>
              </a:lnSpc>
              <a:buSzPct val="80000"/>
              <a:buFont typeface="Wingdings" charset="2"/>
              <a:buNone/>
            </a:pPr>
            <a:r>
              <a:rPr lang="en-US" altLang="zh-CN" sz="2200" dirty="0">
                <a:solidFill>
                  <a:schemeClr val="tx1"/>
                </a:solidFill>
                <a:latin typeface="微软雅黑" charset="-122"/>
                <a:ea typeface="微软雅黑" charset="-122"/>
              </a:rPr>
              <a:t>  </a:t>
            </a:r>
            <a:r>
              <a:rPr lang="zh-CN" altLang="en-US" sz="2200" dirty="0">
                <a:solidFill>
                  <a:schemeClr val="tx1"/>
                </a:solidFill>
                <a:latin typeface="微软雅黑" charset="-122"/>
                <a:ea typeface="微软雅黑" charset="-122"/>
              </a:rPr>
              <a:t>已存放在通用寄存器；</a:t>
            </a:r>
            <a:endParaRPr lang="en-US" altLang="zh-CN" sz="2200" dirty="0">
              <a:solidFill>
                <a:schemeClr val="tx1"/>
              </a:solidFill>
              <a:latin typeface="微软雅黑" charset="-122"/>
              <a:ea typeface="微软雅黑" charset="-122"/>
            </a:endParaRPr>
          </a:p>
          <a:p>
            <a:pPr algn="l">
              <a:lnSpc>
                <a:spcPct val="100000"/>
              </a:lnSpc>
              <a:buSzPct val="80000"/>
              <a:buFont typeface="Wingdings" charset="2"/>
              <a:buNone/>
            </a:pPr>
            <a:r>
              <a:rPr lang="en-US" altLang="zh-CN" sz="2200" dirty="0">
                <a:solidFill>
                  <a:schemeClr val="tx1"/>
                </a:solidFill>
                <a:latin typeface="微软雅黑" charset="-122"/>
                <a:ea typeface="微软雅黑" charset="-122"/>
              </a:rPr>
              <a:t>  A,V</a:t>
            </a:r>
            <a:r>
              <a:rPr lang="zh-CN" altLang="en-US" sz="2200" dirty="0">
                <a:solidFill>
                  <a:schemeClr val="tx1"/>
                </a:solidFill>
                <a:latin typeface="微软雅黑" charset="-122"/>
                <a:ea typeface="微软雅黑" charset="-122"/>
              </a:rPr>
              <a:t>为内存地址</a:t>
            </a:r>
          </a:p>
          <a:p>
            <a:pPr algn="l">
              <a:lnSpc>
                <a:spcPct val="100000"/>
              </a:lnSpc>
              <a:buSzPct val="80000"/>
              <a:buFont typeface="Wingdings" charset="2"/>
              <a:buChar char="l"/>
            </a:pPr>
            <a:r>
              <a:rPr lang="zh-CN" altLang="en-US" sz="2200" dirty="0">
                <a:solidFill>
                  <a:schemeClr val="tx1"/>
                </a:solidFill>
                <a:latin typeface="微软雅黑" charset="-122"/>
                <a:ea typeface="微软雅黑" charset="-122"/>
              </a:rPr>
              <a:t>指令：</a:t>
            </a:r>
            <a:r>
              <a:rPr lang="en-US" altLang="zh-CN" sz="2200" dirty="0">
                <a:solidFill>
                  <a:schemeClr val="tx1"/>
                </a:solidFill>
                <a:latin typeface="微软雅黑" charset="-122"/>
                <a:ea typeface="微软雅黑" charset="-122"/>
              </a:rPr>
              <a:t>4</a:t>
            </a:r>
            <a:r>
              <a:rPr lang="zh-CN" altLang="en-US" sz="2200" dirty="0">
                <a:solidFill>
                  <a:schemeClr val="tx1"/>
                </a:solidFill>
                <a:latin typeface="微软雅黑" charset="-122"/>
                <a:ea typeface="微软雅黑" charset="-122"/>
              </a:rPr>
              <a:t>字节；</a:t>
            </a:r>
          </a:p>
          <a:p>
            <a:pPr algn="l">
              <a:lnSpc>
                <a:spcPct val="100000"/>
              </a:lnSpc>
              <a:buSzPct val="80000"/>
              <a:buFont typeface="Wingdings" charset="2"/>
              <a:buNone/>
            </a:pPr>
            <a:r>
              <a:rPr lang="en-US" altLang="zh-CN" sz="2200" dirty="0">
                <a:solidFill>
                  <a:schemeClr val="tx1"/>
                </a:solidFill>
                <a:latin typeface="微软雅黑" charset="-122"/>
                <a:ea typeface="微软雅黑" charset="-122"/>
              </a:rPr>
              <a:t>  </a:t>
            </a:r>
            <a:r>
              <a:rPr lang="zh-CN" altLang="en-US" sz="2200" dirty="0">
                <a:solidFill>
                  <a:schemeClr val="tx1"/>
                </a:solidFill>
                <a:latin typeface="微软雅黑" charset="-122"/>
                <a:ea typeface="微软雅黑" charset="-122"/>
              </a:rPr>
              <a:t>数组元素：</a:t>
            </a:r>
            <a:r>
              <a:rPr lang="en-US" altLang="zh-CN" sz="2200" dirty="0">
                <a:solidFill>
                  <a:schemeClr val="tx1"/>
                </a:solidFill>
                <a:latin typeface="微软雅黑" charset="-122"/>
                <a:ea typeface="微软雅黑" charset="-122"/>
              </a:rPr>
              <a:t>4</a:t>
            </a:r>
            <a:r>
              <a:rPr lang="zh-CN" altLang="en-US" sz="2200" dirty="0">
                <a:solidFill>
                  <a:schemeClr val="tx1"/>
                </a:solidFill>
                <a:latin typeface="微软雅黑" charset="-122"/>
                <a:ea typeface="微软雅黑" charset="-122"/>
              </a:rPr>
              <a:t>字节</a:t>
            </a:r>
            <a:endParaRPr lang="en-US" altLang="zh-CN" sz="2200" dirty="0">
              <a:solidFill>
                <a:schemeClr val="tx1"/>
              </a:solidFill>
              <a:latin typeface="微软雅黑" charset="-122"/>
              <a:ea typeface="微软雅黑" charset="-122"/>
            </a:endParaRPr>
          </a:p>
          <a:p>
            <a:pPr algn="l">
              <a:lnSpc>
                <a:spcPct val="100000"/>
              </a:lnSpc>
              <a:buSzPct val="80000"/>
              <a:buFont typeface="Wingdings" charset="2"/>
              <a:buChar char="l"/>
            </a:pPr>
            <a:r>
              <a:rPr lang="zh-CN" altLang="en-US" sz="2200" dirty="0">
                <a:solidFill>
                  <a:schemeClr val="tx1"/>
                </a:solidFill>
                <a:latin typeface="微软雅黑" charset="-122"/>
                <a:ea typeface="微软雅黑" charset="-122"/>
              </a:rPr>
              <a:t>指令和数组元素在主存中均连续存放</a:t>
            </a:r>
          </a:p>
        </p:txBody>
      </p:sp>
      <p:sp>
        <p:nvSpPr>
          <p:cNvPr id="30728" name="Rectangle 6"/>
          <p:cNvSpPr>
            <a:spLocks noChangeArrowheads="1"/>
          </p:cNvSpPr>
          <p:nvPr/>
        </p:nvSpPr>
        <p:spPr bwMode="auto">
          <a:xfrm>
            <a:off x="190550" y="2600908"/>
            <a:ext cx="5843587" cy="3947927"/>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2400" b="1">
                <a:solidFill>
                  <a:srgbClr val="FF0000"/>
                </a:solidFill>
                <a:latin typeface="Times New Roman" charset="0"/>
                <a:ea typeface="黑体" charset="-122"/>
              </a:defRPr>
            </a:lvl1pPr>
            <a:lvl2pPr marL="742950" indent="-285750">
              <a:tabLst>
                <a:tab pos="520700" algn="l"/>
                <a:tab pos="1257300" algn="l"/>
              </a:tabLst>
              <a:defRPr sz="2400" b="1">
                <a:solidFill>
                  <a:srgbClr val="FF0000"/>
                </a:solidFill>
                <a:latin typeface="Times New Roman" charset="0"/>
                <a:ea typeface="黑体" charset="-122"/>
              </a:defRPr>
            </a:lvl2pPr>
            <a:lvl3pPr marL="1143000" indent="-228600">
              <a:tabLst>
                <a:tab pos="520700" algn="l"/>
                <a:tab pos="1257300" algn="l"/>
              </a:tabLst>
              <a:defRPr sz="2400" b="1">
                <a:solidFill>
                  <a:srgbClr val="FF0000"/>
                </a:solidFill>
                <a:latin typeface="Times New Roman" charset="0"/>
                <a:ea typeface="黑体" charset="-122"/>
              </a:defRPr>
            </a:lvl3pPr>
            <a:lvl4pPr marL="1600200" indent="-228600">
              <a:tabLst>
                <a:tab pos="520700" algn="l"/>
                <a:tab pos="1257300" algn="l"/>
              </a:tabLst>
              <a:defRPr sz="2400" b="1">
                <a:solidFill>
                  <a:srgbClr val="FF0000"/>
                </a:solidFill>
                <a:latin typeface="Times New Roman" charset="0"/>
                <a:ea typeface="黑体" charset="-122"/>
              </a:defRPr>
            </a:lvl4pPr>
            <a:lvl5pPr marL="2057400" indent="-228600">
              <a:tabLst>
                <a:tab pos="520700" algn="l"/>
                <a:tab pos="12573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9pPr>
          </a:lstStyle>
          <a:p>
            <a:pPr algn="l">
              <a:lnSpc>
                <a:spcPct val="100000"/>
              </a:lnSpc>
            </a:pPr>
            <a:r>
              <a:rPr lang="en-US" altLang="zh-TW">
                <a:solidFill>
                  <a:schemeClr val="tx1"/>
                </a:solidFill>
                <a:ea typeface="华文新魏" charset="-122"/>
              </a:rPr>
              <a:t>I0:		sum  ← </a:t>
            </a:r>
            <a:r>
              <a:rPr lang="en-US" altLang="zh-CN">
                <a:solidFill>
                  <a:schemeClr val="tx1"/>
                </a:solidFill>
                <a:ea typeface="华文新魏" charset="-122"/>
              </a:rPr>
              <a:t> </a:t>
            </a:r>
            <a:r>
              <a:rPr lang="en-US" altLang="zh-TW">
                <a:solidFill>
                  <a:schemeClr val="tx1"/>
                </a:solidFill>
                <a:ea typeface="华文新魏" charset="-122"/>
              </a:rPr>
              <a:t>0</a:t>
            </a:r>
          </a:p>
          <a:p>
            <a:pPr algn="l">
              <a:lnSpc>
                <a:spcPct val="100000"/>
              </a:lnSpc>
            </a:pPr>
            <a:r>
              <a:rPr lang="en-US" altLang="zh-TW">
                <a:solidFill>
                  <a:schemeClr val="tx1"/>
                </a:solidFill>
                <a:ea typeface="华文新魏" charset="-122"/>
              </a:rPr>
              <a:t>I1:		ap  ←</a:t>
            </a:r>
            <a:r>
              <a:rPr lang="en-US" altLang="zh-CN">
                <a:solidFill>
                  <a:schemeClr val="tx1"/>
                </a:solidFill>
                <a:ea typeface="华文新魏" charset="-122"/>
              </a:rPr>
              <a:t> A   A</a:t>
            </a:r>
            <a:r>
              <a:rPr lang="zh-CN" altLang="en-US">
                <a:solidFill>
                  <a:schemeClr val="tx1"/>
                </a:solidFill>
                <a:ea typeface="华文新魏" charset="-122"/>
              </a:rPr>
              <a:t>是数组</a:t>
            </a:r>
            <a:r>
              <a:rPr lang="en-US" altLang="zh-CN">
                <a:solidFill>
                  <a:schemeClr val="tx1"/>
                </a:solidFill>
                <a:ea typeface="华文新魏" charset="-122"/>
              </a:rPr>
              <a:t>a</a:t>
            </a:r>
            <a:r>
              <a:rPr lang="zh-CN" altLang="en-US">
                <a:solidFill>
                  <a:schemeClr val="tx1"/>
                </a:solidFill>
                <a:ea typeface="华文新魏" charset="-122"/>
              </a:rPr>
              <a:t>的起始地址</a:t>
            </a:r>
            <a:endParaRPr lang="zh-TW" altLang="en-US">
              <a:solidFill>
                <a:schemeClr val="tx1"/>
              </a:solidFill>
              <a:ea typeface="华文新魏" charset="-122"/>
            </a:endParaRPr>
          </a:p>
          <a:p>
            <a:pPr algn="l">
              <a:lnSpc>
                <a:spcPct val="100000"/>
              </a:lnSpc>
            </a:pPr>
            <a:r>
              <a:rPr lang="en-US" altLang="zh-TW">
                <a:solidFill>
                  <a:schemeClr val="tx1"/>
                </a:solidFill>
                <a:ea typeface="华文新魏" charset="-122"/>
              </a:rPr>
              <a:t>I2:		i   ← </a:t>
            </a:r>
            <a:r>
              <a:rPr lang="en-US" altLang="zh-CN">
                <a:solidFill>
                  <a:schemeClr val="tx1"/>
                </a:solidFill>
                <a:ea typeface="华文新魏" charset="-122"/>
              </a:rPr>
              <a:t> </a:t>
            </a:r>
            <a:r>
              <a:rPr lang="en-US" altLang="zh-TW">
                <a:solidFill>
                  <a:schemeClr val="tx1"/>
                </a:solidFill>
                <a:ea typeface="华文新魏" charset="-122"/>
              </a:rPr>
              <a:t>0</a:t>
            </a:r>
          </a:p>
          <a:p>
            <a:pPr algn="l">
              <a:lnSpc>
                <a:spcPct val="100000"/>
              </a:lnSpc>
            </a:pPr>
            <a:r>
              <a:rPr lang="en-US" altLang="zh-TW">
                <a:solidFill>
                  <a:schemeClr val="tx1"/>
                </a:solidFill>
                <a:ea typeface="华文新魏" charset="-122"/>
              </a:rPr>
              <a:t>I3:		if (i &gt;= n) goto done</a:t>
            </a:r>
          </a:p>
          <a:p>
            <a:pPr algn="l">
              <a:lnSpc>
                <a:spcPct val="100000"/>
              </a:lnSpc>
            </a:pPr>
            <a:r>
              <a:rPr lang="en-US" altLang="zh-CN">
                <a:ea typeface="华文新魏" charset="-122"/>
              </a:rPr>
              <a:t>I</a:t>
            </a:r>
            <a:r>
              <a:rPr lang="en-US" altLang="zh-TW">
                <a:ea typeface="华文新魏" charset="-122"/>
              </a:rPr>
              <a:t>4:	loop</a:t>
            </a:r>
            <a:r>
              <a:rPr lang="en-US" altLang="zh-TW">
                <a:solidFill>
                  <a:schemeClr val="tx1"/>
                </a:solidFill>
                <a:ea typeface="华文新魏" charset="-122"/>
              </a:rPr>
              <a:t>:	t    ← </a:t>
            </a:r>
            <a:r>
              <a:rPr lang="en-US" altLang="zh-CN">
                <a:solidFill>
                  <a:schemeClr val="tx1"/>
                </a:solidFill>
                <a:ea typeface="华文新魏" charset="-122"/>
              </a:rPr>
              <a:t> (</a:t>
            </a:r>
            <a:r>
              <a:rPr lang="en-US" altLang="zh-TW">
                <a:solidFill>
                  <a:schemeClr val="tx1"/>
                </a:solidFill>
                <a:ea typeface="华文新魏" charset="-122"/>
              </a:rPr>
              <a:t>ap</a:t>
            </a:r>
            <a:r>
              <a:rPr lang="en-US" altLang="zh-CN">
                <a:solidFill>
                  <a:schemeClr val="tx1"/>
                </a:solidFill>
                <a:ea typeface="华文新魏" charset="-122"/>
              </a:rPr>
              <a:t>) </a:t>
            </a:r>
            <a:r>
              <a:rPr lang="zh-CN" altLang="en-US">
                <a:solidFill>
                  <a:schemeClr val="tx1"/>
                </a:solidFill>
                <a:ea typeface="华文新魏" charset="-122"/>
              </a:rPr>
              <a:t>数组元素</a:t>
            </a:r>
            <a:r>
              <a:rPr lang="en-US" altLang="zh-CN">
                <a:solidFill>
                  <a:schemeClr val="tx1"/>
                </a:solidFill>
                <a:ea typeface="华文新魏" charset="-122"/>
              </a:rPr>
              <a:t>a[i]</a:t>
            </a:r>
            <a:r>
              <a:rPr lang="zh-CN" altLang="en-US">
                <a:solidFill>
                  <a:schemeClr val="tx1"/>
                </a:solidFill>
                <a:ea typeface="华文新魏" charset="-122"/>
              </a:rPr>
              <a:t>的值 </a:t>
            </a:r>
            <a:endParaRPr lang="zh-TW" altLang="en-US">
              <a:solidFill>
                <a:schemeClr val="tx1"/>
              </a:solidFill>
              <a:ea typeface="华文新魏" charset="-122"/>
            </a:endParaRPr>
          </a:p>
          <a:p>
            <a:pPr algn="l">
              <a:lnSpc>
                <a:spcPct val="100000"/>
              </a:lnSpc>
            </a:pPr>
            <a:r>
              <a:rPr lang="en-US" altLang="zh-TW">
                <a:solidFill>
                  <a:schemeClr val="tx1"/>
                </a:solidFill>
                <a:ea typeface="华文新魏" charset="-122"/>
              </a:rPr>
              <a:t>I5:		sum  ←</a:t>
            </a:r>
            <a:r>
              <a:rPr lang="en-US" altLang="zh-CN">
                <a:solidFill>
                  <a:schemeClr val="tx1"/>
                </a:solidFill>
                <a:ea typeface="华文新魏" charset="-122"/>
              </a:rPr>
              <a:t> </a:t>
            </a:r>
            <a:r>
              <a:rPr lang="en-US" altLang="zh-TW">
                <a:solidFill>
                  <a:schemeClr val="tx1"/>
                </a:solidFill>
                <a:ea typeface="华文新魏" charset="-122"/>
              </a:rPr>
              <a:t>sum + t</a:t>
            </a:r>
            <a:r>
              <a:rPr lang="en-US" altLang="zh-CN">
                <a:solidFill>
                  <a:schemeClr val="tx1"/>
                </a:solidFill>
                <a:ea typeface="华文新魏" charset="-122"/>
              </a:rPr>
              <a:t>   </a:t>
            </a:r>
            <a:r>
              <a:rPr lang="zh-CN" altLang="en-US">
                <a:solidFill>
                  <a:schemeClr val="tx1"/>
                </a:solidFill>
                <a:ea typeface="华文新魏" charset="-122"/>
              </a:rPr>
              <a:t>累计在</a:t>
            </a:r>
            <a:r>
              <a:rPr lang="en-US" altLang="zh-CN">
                <a:solidFill>
                  <a:schemeClr val="tx1"/>
                </a:solidFill>
                <a:ea typeface="华文新魏" charset="-122"/>
              </a:rPr>
              <a:t>sum</a:t>
            </a:r>
            <a:r>
              <a:rPr lang="zh-CN" altLang="en-US">
                <a:solidFill>
                  <a:schemeClr val="tx1"/>
                </a:solidFill>
                <a:ea typeface="华文新魏" charset="-122"/>
              </a:rPr>
              <a:t>中</a:t>
            </a:r>
          </a:p>
          <a:p>
            <a:pPr algn="l">
              <a:lnSpc>
                <a:spcPct val="100000"/>
              </a:lnSpc>
            </a:pPr>
            <a:r>
              <a:rPr lang="en-US" altLang="zh-TW">
                <a:solidFill>
                  <a:schemeClr val="tx1"/>
                </a:solidFill>
                <a:ea typeface="华文新魏" charset="-122"/>
              </a:rPr>
              <a:t>I6:		ap  ←</a:t>
            </a:r>
            <a:r>
              <a:rPr lang="en-US" altLang="zh-CN">
                <a:solidFill>
                  <a:schemeClr val="tx1"/>
                </a:solidFill>
                <a:ea typeface="华文新魏" charset="-122"/>
              </a:rPr>
              <a:t> </a:t>
            </a:r>
            <a:r>
              <a:rPr lang="en-US" altLang="zh-TW">
                <a:solidFill>
                  <a:schemeClr val="tx1"/>
                </a:solidFill>
                <a:ea typeface="华文新魏" charset="-122"/>
              </a:rPr>
              <a:t>ap + 4</a:t>
            </a:r>
            <a:r>
              <a:rPr lang="en-US" altLang="zh-CN">
                <a:solidFill>
                  <a:schemeClr val="tx1"/>
                </a:solidFill>
                <a:ea typeface="华文新魏" charset="-122"/>
              </a:rPr>
              <a:t>   </a:t>
            </a:r>
            <a:r>
              <a:rPr lang="zh-CN" altLang="en-US">
                <a:solidFill>
                  <a:schemeClr val="tx1"/>
                </a:solidFill>
                <a:ea typeface="华文新魏" charset="-122"/>
              </a:rPr>
              <a:t>计算下个元素地址</a:t>
            </a:r>
            <a:endParaRPr lang="zh-TW" altLang="en-US">
              <a:solidFill>
                <a:schemeClr val="tx1"/>
              </a:solidFill>
              <a:ea typeface="华文新魏" charset="-122"/>
            </a:endParaRPr>
          </a:p>
          <a:p>
            <a:pPr algn="l">
              <a:lnSpc>
                <a:spcPct val="100000"/>
              </a:lnSpc>
            </a:pPr>
            <a:r>
              <a:rPr lang="en-US" altLang="zh-TW">
                <a:solidFill>
                  <a:schemeClr val="tx1"/>
                </a:solidFill>
                <a:ea typeface="华文新魏" charset="-122"/>
              </a:rPr>
              <a:t>I7:		i   </a:t>
            </a:r>
            <a:r>
              <a:rPr lang="en-US" altLang="zh-TW">
                <a:solidFill>
                  <a:schemeClr val="tx1"/>
                </a:solidFill>
              </a:rPr>
              <a:t> </a:t>
            </a:r>
            <a:r>
              <a:rPr lang="en-US" altLang="zh-TW">
                <a:solidFill>
                  <a:schemeClr val="tx1"/>
                </a:solidFill>
                <a:ea typeface="华文新魏" charset="-122"/>
              </a:rPr>
              <a:t>←</a:t>
            </a:r>
            <a:r>
              <a:rPr lang="en-US" altLang="zh-CN">
                <a:solidFill>
                  <a:schemeClr val="tx1"/>
                </a:solidFill>
                <a:ea typeface="华文新魏" charset="-122"/>
              </a:rPr>
              <a:t> </a:t>
            </a:r>
            <a:r>
              <a:rPr lang="en-US" altLang="zh-TW">
                <a:solidFill>
                  <a:schemeClr val="tx1"/>
                </a:solidFill>
                <a:ea typeface="华文新魏" charset="-122"/>
              </a:rPr>
              <a:t> i + 1</a:t>
            </a:r>
            <a:r>
              <a:rPr lang="en-US" altLang="zh-CN">
                <a:solidFill>
                  <a:schemeClr val="tx1"/>
                </a:solidFill>
                <a:ea typeface="华文新魏" charset="-122"/>
              </a:rPr>
              <a:t>  </a:t>
            </a:r>
            <a:endParaRPr lang="en-US" altLang="zh-TW">
              <a:solidFill>
                <a:schemeClr val="tx1"/>
              </a:solidFill>
              <a:ea typeface="华文新魏" charset="-122"/>
            </a:endParaRPr>
          </a:p>
          <a:p>
            <a:pPr algn="l">
              <a:lnSpc>
                <a:spcPct val="100000"/>
              </a:lnSpc>
            </a:pPr>
            <a:r>
              <a:rPr lang="en-US" altLang="zh-TW">
                <a:solidFill>
                  <a:schemeClr val="tx1"/>
                </a:solidFill>
                <a:ea typeface="华文新魏" charset="-122"/>
              </a:rPr>
              <a:t>I8:		</a:t>
            </a:r>
            <a:r>
              <a:rPr lang="en-US" altLang="zh-TW">
                <a:ea typeface="华文新魏" charset="-122"/>
              </a:rPr>
              <a:t>if (i &lt; n) goto loop</a:t>
            </a:r>
          </a:p>
          <a:p>
            <a:pPr algn="l">
              <a:lnSpc>
                <a:spcPct val="100000"/>
              </a:lnSpc>
            </a:pPr>
            <a:r>
              <a:rPr lang="en-US" altLang="zh-TW">
                <a:solidFill>
                  <a:schemeClr val="tx1"/>
                </a:solidFill>
                <a:ea typeface="华文新魏" charset="-122"/>
              </a:rPr>
              <a:t>I9:	done:	</a:t>
            </a:r>
            <a:r>
              <a:rPr lang="en-US" altLang="zh-CN">
                <a:solidFill>
                  <a:schemeClr val="tx1"/>
                </a:solidFill>
                <a:ea typeface="华文新魏" charset="-122"/>
              </a:rPr>
              <a:t>V</a:t>
            </a:r>
            <a:r>
              <a:rPr lang="en-US" altLang="zh-TW">
                <a:solidFill>
                  <a:schemeClr val="tx1"/>
                </a:solidFill>
                <a:ea typeface="华文新魏" charset="-122"/>
              </a:rPr>
              <a:t>   ←</a:t>
            </a:r>
            <a:r>
              <a:rPr lang="en-US" altLang="zh-CN">
                <a:solidFill>
                  <a:schemeClr val="tx1"/>
                </a:solidFill>
                <a:ea typeface="华文新魏" charset="-122"/>
              </a:rPr>
              <a:t> </a:t>
            </a:r>
            <a:r>
              <a:rPr lang="en-US" altLang="zh-TW">
                <a:solidFill>
                  <a:schemeClr val="tx1"/>
                </a:solidFill>
                <a:ea typeface="华文新魏" charset="-122"/>
              </a:rPr>
              <a:t> sum</a:t>
            </a:r>
            <a:r>
              <a:rPr lang="en-US" altLang="zh-CN">
                <a:solidFill>
                  <a:schemeClr val="tx1"/>
                </a:solidFill>
                <a:ea typeface="华文新魏" charset="-122"/>
              </a:rPr>
              <a:t>   </a:t>
            </a:r>
            <a:r>
              <a:rPr lang="zh-CN" altLang="en-US">
                <a:solidFill>
                  <a:schemeClr val="tx1"/>
                </a:solidFill>
                <a:ea typeface="华文新魏" charset="-122"/>
              </a:rPr>
              <a:t>结果保存至地址</a:t>
            </a:r>
            <a:r>
              <a:rPr lang="en-US" altLang="zh-CN">
                <a:solidFill>
                  <a:schemeClr val="tx1"/>
                </a:solidFill>
                <a:ea typeface="华文新魏" charset="-122"/>
              </a:rPr>
              <a:t>V</a:t>
            </a:r>
            <a:endParaRPr lang="en-US" altLang="zh-TW">
              <a:solidFill>
                <a:schemeClr val="tx1"/>
              </a:solidFill>
              <a:ea typeface="华文新魏" charset="-122"/>
            </a:endParaRPr>
          </a:p>
        </p:txBody>
      </p:sp>
      <p:grpSp>
        <p:nvGrpSpPr>
          <p:cNvPr id="2" name="Group 7"/>
          <p:cNvGrpSpPr>
            <a:grpSpLocks/>
          </p:cNvGrpSpPr>
          <p:nvPr/>
        </p:nvGrpSpPr>
        <p:grpSpPr bwMode="auto">
          <a:xfrm>
            <a:off x="9744077" y="1261305"/>
            <a:ext cx="2076451" cy="4813300"/>
            <a:chOff x="4518" y="649"/>
            <a:chExt cx="1308" cy="3032"/>
          </a:xfrm>
        </p:grpSpPr>
        <p:grpSp>
          <p:nvGrpSpPr>
            <p:cNvPr id="7183" name="Group 8"/>
            <p:cNvGrpSpPr>
              <a:grpSpLocks/>
            </p:cNvGrpSpPr>
            <p:nvPr/>
          </p:nvGrpSpPr>
          <p:grpSpPr bwMode="auto">
            <a:xfrm>
              <a:off x="4518" y="649"/>
              <a:ext cx="1308" cy="3020"/>
              <a:chOff x="4518" y="762"/>
              <a:chExt cx="1308" cy="3019"/>
            </a:xfrm>
          </p:grpSpPr>
          <p:grpSp>
            <p:nvGrpSpPr>
              <p:cNvPr id="7186" name="Group 9"/>
              <p:cNvGrpSpPr>
                <a:grpSpLocks/>
              </p:cNvGrpSpPr>
              <p:nvPr/>
            </p:nvGrpSpPr>
            <p:grpSpPr bwMode="auto">
              <a:xfrm>
                <a:off x="4518" y="762"/>
                <a:ext cx="1263" cy="3019"/>
                <a:chOff x="4582" y="762"/>
                <a:chExt cx="1263" cy="3019"/>
              </a:xfrm>
            </p:grpSpPr>
            <p:sp>
              <p:nvSpPr>
                <p:cNvPr id="7188"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I1</a:t>
                  </a:r>
                </a:p>
              </p:txBody>
            </p:sp>
            <p:sp>
              <p:nvSpPr>
                <p:cNvPr id="7189"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I2</a:t>
                  </a:r>
                </a:p>
              </p:txBody>
            </p:sp>
            <p:sp>
              <p:nvSpPr>
                <p:cNvPr id="7190"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I3</a:t>
                  </a:r>
                </a:p>
              </p:txBody>
            </p:sp>
            <p:sp>
              <p:nvSpPr>
                <p:cNvPr id="7191"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I4</a:t>
                  </a:r>
                </a:p>
              </p:txBody>
            </p:sp>
            <p:sp>
              <p:nvSpPr>
                <p:cNvPr id="7192"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I5</a:t>
                  </a:r>
                </a:p>
              </p:txBody>
            </p:sp>
            <p:sp>
              <p:nvSpPr>
                <p:cNvPr id="7193"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I6</a:t>
                  </a:r>
                </a:p>
              </p:txBody>
            </p:sp>
            <p:sp>
              <p:nvSpPr>
                <p:cNvPr id="7194" name="Rectangle 16"/>
                <p:cNvSpPr>
                  <a:spLocks noChangeArrowheads="1"/>
                </p:cNvSpPr>
                <p:nvPr/>
              </p:nvSpPr>
              <p:spPr bwMode="auto">
                <a:xfrm>
                  <a:off x="4582" y="11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0x100</a:t>
                  </a:r>
                </a:p>
              </p:txBody>
            </p:sp>
            <p:sp>
              <p:nvSpPr>
                <p:cNvPr id="7195" name="Rectangle 17"/>
                <p:cNvSpPr>
                  <a:spLocks noChangeArrowheads="1"/>
                </p:cNvSpPr>
                <p:nvPr/>
              </p:nvSpPr>
              <p:spPr bwMode="auto">
                <a:xfrm>
                  <a:off x="4582" y="13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0x104</a:t>
                  </a:r>
                </a:p>
              </p:txBody>
            </p:sp>
            <p:sp>
              <p:nvSpPr>
                <p:cNvPr id="7196" name="Rectangle 18"/>
                <p:cNvSpPr>
                  <a:spLocks noChangeArrowheads="1"/>
                </p:cNvSpPr>
                <p:nvPr/>
              </p:nvSpPr>
              <p:spPr bwMode="auto">
                <a:xfrm>
                  <a:off x="4582" y="14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0x108</a:t>
                  </a:r>
                </a:p>
              </p:txBody>
            </p:sp>
            <p:sp>
              <p:nvSpPr>
                <p:cNvPr id="7197" name="Rectangle 19"/>
                <p:cNvSpPr>
                  <a:spLocks noChangeArrowheads="1"/>
                </p:cNvSpPr>
                <p:nvPr/>
              </p:nvSpPr>
              <p:spPr bwMode="auto">
                <a:xfrm>
                  <a:off x="4582" y="16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0x10C</a:t>
                  </a:r>
                </a:p>
              </p:txBody>
            </p:sp>
            <p:sp>
              <p:nvSpPr>
                <p:cNvPr id="7198" name="Rectangle 20"/>
                <p:cNvSpPr>
                  <a:spLocks noChangeArrowheads="1"/>
                </p:cNvSpPr>
                <p:nvPr/>
              </p:nvSpPr>
              <p:spPr bwMode="auto">
                <a:xfrm>
                  <a:off x="4582" y="1746"/>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0x110</a:t>
                  </a:r>
                </a:p>
              </p:txBody>
            </p:sp>
            <p:sp>
              <p:nvSpPr>
                <p:cNvPr id="7199" name="Rectangle 21"/>
                <p:cNvSpPr>
                  <a:spLocks noChangeArrowheads="1"/>
                </p:cNvSpPr>
                <p:nvPr/>
              </p:nvSpPr>
              <p:spPr bwMode="auto">
                <a:xfrm>
                  <a:off x="4582" y="1890"/>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0x114</a:t>
                  </a:r>
                </a:p>
              </p:txBody>
            </p:sp>
            <p:sp>
              <p:nvSpPr>
                <p:cNvPr id="7200"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a[0]</a:t>
                  </a:r>
                </a:p>
              </p:txBody>
            </p:sp>
            <p:sp>
              <p:nvSpPr>
                <p:cNvPr id="7201"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a[1]</a:t>
                  </a:r>
                </a:p>
              </p:txBody>
            </p:sp>
            <p:sp>
              <p:nvSpPr>
                <p:cNvPr id="7202"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a[2]</a:t>
                  </a:r>
                </a:p>
              </p:txBody>
            </p:sp>
            <p:sp>
              <p:nvSpPr>
                <p:cNvPr id="7203"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a[3]</a:t>
                  </a:r>
                </a:p>
              </p:txBody>
            </p:sp>
            <p:sp>
              <p:nvSpPr>
                <p:cNvPr id="7204"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a[4]</a:t>
                  </a:r>
                </a:p>
              </p:txBody>
            </p:sp>
            <p:sp>
              <p:nvSpPr>
                <p:cNvPr id="7205"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a[5]</a:t>
                  </a:r>
                </a:p>
              </p:txBody>
            </p:sp>
            <p:sp>
              <p:nvSpPr>
                <p:cNvPr id="7206" name="Rectangle 28"/>
                <p:cNvSpPr>
                  <a:spLocks noChangeArrowheads="1"/>
                </p:cNvSpPr>
                <p:nvPr/>
              </p:nvSpPr>
              <p:spPr bwMode="auto">
                <a:xfrm>
                  <a:off x="4582" y="23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0x400</a:t>
                  </a:r>
                </a:p>
              </p:txBody>
            </p:sp>
            <p:sp>
              <p:nvSpPr>
                <p:cNvPr id="7207" name="Rectangle 29"/>
                <p:cNvSpPr>
                  <a:spLocks noChangeArrowheads="1"/>
                </p:cNvSpPr>
                <p:nvPr/>
              </p:nvSpPr>
              <p:spPr bwMode="auto">
                <a:xfrm>
                  <a:off x="4582" y="25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0x404</a:t>
                  </a:r>
                </a:p>
              </p:txBody>
            </p:sp>
            <p:sp>
              <p:nvSpPr>
                <p:cNvPr id="7208" name="Rectangle 30"/>
                <p:cNvSpPr>
                  <a:spLocks noChangeArrowheads="1"/>
                </p:cNvSpPr>
                <p:nvPr/>
              </p:nvSpPr>
              <p:spPr bwMode="auto">
                <a:xfrm>
                  <a:off x="4582" y="26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0x408</a:t>
                  </a:r>
                </a:p>
              </p:txBody>
            </p:sp>
            <p:sp>
              <p:nvSpPr>
                <p:cNvPr id="7209" name="Rectangle 31"/>
                <p:cNvSpPr>
                  <a:spLocks noChangeArrowheads="1"/>
                </p:cNvSpPr>
                <p:nvPr/>
              </p:nvSpPr>
              <p:spPr bwMode="auto">
                <a:xfrm>
                  <a:off x="4582" y="28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0x40C</a:t>
                  </a:r>
                </a:p>
              </p:txBody>
            </p:sp>
            <p:sp>
              <p:nvSpPr>
                <p:cNvPr id="7210" name="Rectangle 32"/>
                <p:cNvSpPr>
                  <a:spLocks noChangeArrowheads="1"/>
                </p:cNvSpPr>
                <p:nvPr/>
              </p:nvSpPr>
              <p:spPr bwMode="auto">
                <a:xfrm>
                  <a:off x="4582" y="2946"/>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0x410</a:t>
                  </a:r>
                </a:p>
              </p:txBody>
            </p:sp>
            <p:sp>
              <p:nvSpPr>
                <p:cNvPr id="7211" name="Rectangle 33"/>
                <p:cNvSpPr>
                  <a:spLocks noChangeArrowheads="1"/>
                </p:cNvSpPr>
                <p:nvPr/>
              </p:nvSpPr>
              <p:spPr bwMode="auto">
                <a:xfrm>
                  <a:off x="4582" y="309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0x414</a:t>
                  </a:r>
                </a:p>
              </p:txBody>
            </p:sp>
            <p:sp>
              <p:nvSpPr>
                <p:cNvPr id="7212"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 • •</a:t>
                  </a:r>
                </a:p>
              </p:txBody>
            </p:sp>
            <p:sp>
              <p:nvSpPr>
                <p:cNvPr id="7213"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sz="1600">
                    <a:ea typeface="华文新魏" charset="-122"/>
                  </a:endParaRPr>
                </a:p>
              </p:txBody>
            </p:sp>
            <p:sp>
              <p:nvSpPr>
                <p:cNvPr id="7214" name="Rectangle 36"/>
                <p:cNvSpPr>
                  <a:spLocks noChangeArrowheads="1"/>
                </p:cNvSpPr>
                <p:nvPr/>
              </p:nvSpPr>
              <p:spPr bwMode="auto">
                <a:xfrm>
                  <a:off x="4582" y="3570"/>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0x7A4</a:t>
                  </a:r>
                </a:p>
              </p:txBody>
            </p:sp>
            <p:sp>
              <p:nvSpPr>
                <p:cNvPr id="7215"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 • •</a:t>
                  </a:r>
                </a:p>
              </p:txBody>
            </p:sp>
            <p:sp>
              <p:nvSpPr>
                <p:cNvPr id="7216" name="Rectangle 38"/>
                <p:cNvSpPr>
                  <a:spLocks noChangeArrowheads="1"/>
                </p:cNvSpPr>
                <p:nvPr/>
              </p:nvSpPr>
              <p:spPr bwMode="auto">
                <a:xfrm>
                  <a:off x="4762" y="762"/>
                  <a:ext cx="10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a:solidFill>
                        <a:schemeClr val="tx1"/>
                      </a:solidFill>
                      <a:ea typeface="华文新魏" charset="-122"/>
                    </a:rPr>
                    <a:t>主存的布局</a:t>
                  </a:r>
                  <a:endParaRPr lang="en-US" altLang="zh-CN">
                    <a:solidFill>
                      <a:schemeClr val="tx1"/>
                    </a:solidFill>
                    <a:ea typeface="华文新魏" charset="-122"/>
                  </a:endParaRPr>
                </a:p>
              </p:txBody>
            </p:sp>
            <p:sp>
              <p:nvSpPr>
                <p:cNvPr id="7217"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I0</a:t>
                  </a:r>
                </a:p>
              </p:txBody>
            </p:sp>
            <p:sp>
              <p:nvSpPr>
                <p:cNvPr id="7218" name="Rectangle 40"/>
                <p:cNvSpPr>
                  <a:spLocks noChangeArrowheads="1"/>
                </p:cNvSpPr>
                <p:nvPr/>
              </p:nvSpPr>
              <p:spPr bwMode="auto">
                <a:xfrm>
                  <a:off x="4582" y="1026"/>
                  <a:ext cx="4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0x0FC</a:t>
                  </a:r>
                </a:p>
              </p:txBody>
            </p:sp>
          </p:grpSp>
          <p:sp>
            <p:nvSpPr>
              <p:cNvPr id="7187" name="Text Box 41"/>
              <p:cNvSpPr txBox="1">
                <a:spLocks noChangeArrowheads="1"/>
              </p:cNvSpPr>
              <p:nvPr/>
            </p:nvSpPr>
            <p:spPr bwMode="auto">
              <a:xfrm>
                <a:off x="5518" y="1276"/>
                <a:ext cx="308"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dirty="0">
                    <a:solidFill>
                      <a:srgbClr val="0000CC"/>
                    </a:solidFill>
                    <a:ea typeface="华文新魏" charset="-122"/>
                  </a:rPr>
                  <a:t>指  令                            数   据</a:t>
                </a:r>
              </a:p>
            </p:txBody>
          </p:sp>
        </p:grpSp>
        <p:sp>
          <p:nvSpPr>
            <p:cNvPr id="7184" name="Text Box 42"/>
            <p:cNvSpPr txBox="1">
              <a:spLocks noChangeArrowheads="1"/>
            </p:cNvSpPr>
            <p:nvPr/>
          </p:nvSpPr>
          <p:spPr bwMode="auto">
            <a:xfrm>
              <a:off x="5523" y="2235"/>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A</a:t>
              </a:r>
            </a:p>
          </p:txBody>
        </p:sp>
        <p:sp>
          <p:nvSpPr>
            <p:cNvPr id="7185" name="Text Box 43"/>
            <p:cNvSpPr txBox="1">
              <a:spLocks noChangeArrowheads="1"/>
            </p:cNvSpPr>
            <p:nvPr/>
          </p:nvSpPr>
          <p:spPr bwMode="auto">
            <a:xfrm>
              <a:off x="5523" y="3430"/>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V</a:t>
              </a:r>
            </a:p>
          </p:txBody>
        </p:sp>
      </p:grpSp>
      <p:sp>
        <p:nvSpPr>
          <p:cNvPr id="30730" name="Text Box 44"/>
          <p:cNvSpPr txBox="1">
            <a:spLocks noChangeArrowheads="1"/>
          </p:cNvSpPr>
          <p:nvPr/>
        </p:nvSpPr>
        <p:spPr bwMode="auto">
          <a:xfrm>
            <a:off x="2006600" y="1592796"/>
            <a:ext cx="27749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dirty="0">
                <a:solidFill>
                  <a:srgbClr val="0000CC"/>
                </a:solidFill>
                <a:latin typeface="微软雅黑" charset="-122"/>
                <a:ea typeface="微软雅黑" charset="-122"/>
              </a:rPr>
              <a:t>高级语言源程序</a:t>
            </a:r>
          </a:p>
          <a:p>
            <a:pPr algn="l">
              <a:lnSpc>
                <a:spcPct val="100000"/>
              </a:lnSpc>
            </a:pPr>
            <a:r>
              <a:rPr kumimoji="1" lang="zh-CN" altLang="en-US" dirty="0">
                <a:solidFill>
                  <a:srgbClr val="0000CC"/>
                </a:solidFill>
                <a:latin typeface="微软雅黑" charset="-122"/>
                <a:ea typeface="微软雅黑" charset="-122"/>
              </a:rPr>
              <a:t>对应的汇编语言程序</a:t>
            </a:r>
          </a:p>
        </p:txBody>
      </p:sp>
      <p:sp>
        <p:nvSpPr>
          <p:cNvPr id="30731" name="Line 45"/>
          <p:cNvSpPr>
            <a:spLocks noChangeShapeType="1"/>
          </p:cNvSpPr>
          <p:nvPr/>
        </p:nvSpPr>
        <p:spPr bwMode="auto">
          <a:xfrm>
            <a:off x="4655046" y="1808820"/>
            <a:ext cx="1151756"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pPr algn="l">
              <a:lnSpc>
                <a:spcPct val="100000"/>
              </a:lnSpc>
            </a:pPr>
            <a:endParaRPr lang="zh-CN" altLang="en-US"/>
          </a:p>
        </p:txBody>
      </p:sp>
      <p:sp>
        <p:nvSpPr>
          <p:cNvPr id="30732" name="Line 46"/>
          <p:cNvSpPr>
            <a:spLocks noChangeShapeType="1"/>
          </p:cNvSpPr>
          <p:nvPr/>
        </p:nvSpPr>
        <p:spPr bwMode="auto">
          <a:xfrm flipH="1">
            <a:off x="2789238" y="2348880"/>
            <a:ext cx="863600" cy="21748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7181" name="TextBox 51"/>
          <p:cNvSpPr txBox="1">
            <a:spLocks noChangeArrowheads="1"/>
          </p:cNvSpPr>
          <p:nvPr/>
        </p:nvSpPr>
        <p:spPr bwMode="auto">
          <a:xfrm>
            <a:off x="2968625" y="728700"/>
            <a:ext cx="6102350"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3000" dirty="0">
                <a:solidFill>
                  <a:schemeClr val="bg1"/>
                </a:solidFill>
                <a:latin typeface="微软雅黑" charset="-122"/>
                <a:ea typeface="微软雅黑" charset="-122"/>
              </a:rPr>
              <a:t>程序局部性原理举例</a:t>
            </a:r>
            <a:r>
              <a:rPr lang="en-US" altLang="zh-CN" sz="3000" dirty="0">
                <a:solidFill>
                  <a:schemeClr val="bg1"/>
                </a:solidFill>
                <a:latin typeface="微软雅黑" charset="-122"/>
                <a:ea typeface="微软雅黑" charset="-122"/>
              </a:rPr>
              <a:t>1</a:t>
            </a:r>
            <a:endParaRPr lang="zh-CN" altLang="en-US" sz="3000" dirty="0">
              <a:solidFill>
                <a:schemeClr val="bg1"/>
              </a:solidFill>
              <a:latin typeface="微软雅黑" charset="-122"/>
              <a:ea typeface="微软雅黑" charset="-122"/>
            </a:endParaRPr>
          </a:p>
        </p:txBody>
      </p:sp>
      <p:sp>
        <p:nvSpPr>
          <p:cNvPr id="3" name="矩形 2"/>
          <p:cNvSpPr>
            <a:spLocks noChangeArrowheads="1"/>
          </p:cNvSpPr>
          <p:nvPr/>
        </p:nvSpPr>
        <p:spPr bwMode="auto">
          <a:xfrm>
            <a:off x="4489970" y="6085980"/>
            <a:ext cx="7581900" cy="523220"/>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lgn="l">
              <a:lnSpc>
                <a:spcPct val="100000"/>
              </a:lnSpc>
              <a:spcAft>
                <a:spcPts val="800"/>
              </a:spcAft>
              <a:buFont typeface="Wingdings" charset="0"/>
              <a:buNone/>
              <a:defRPr/>
            </a:pPr>
            <a:r>
              <a:rPr kumimoji="1" lang="zh-CN" altLang="en-US" dirty="0">
                <a:solidFill>
                  <a:srgbClr val="FFFF00"/>
                </a:solidFill>
                <a:latin typeface="微软雅黑" charset="0"/>
                <a:ea typeface="微软雅黑" charset="0"/>
                <a:cs typeface="微软雅黑" charset="0"/>
              </a:rPr>
              <a:t>问题：指令和数据的时间局部性和空间局部性？</a:t>
            </a:r>
          </a:p>
        </p:txBody>
      </p:sp>
    </p:spTree>
    <p:extLst>
      <p:ext uri="{BB962C8B-B14F-4D97-AF65-F5344CB8AC3E}">
        <p14:creationId xmlns:p14="http://schemas.microsoft.com/office/powerpoint/2010/main" val="15743482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3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blinds(horizontal)">
                                      <p:cBhvr>
                                        <p:cTn id="21" dur="500"/>
                                        <p:tgtEl>
                                          <p:spTgt spid="10">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blinds(horizontal)">
                                      <p:cBhvr>
                                        <p:cTn id="26" dur="500"/>
                                        <p:tgtEl>
                                          <p:spTgt spid="10">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Effect transition="in" filter="blinds(horizontal)">
                                      <p:cBhvr>
                                        <p:cTn id="31" dur="500"/>
                                        <p:tgtEl>
                                          <p:spTgt spid="10">
                                            <p:txEl>
                                              <p:pRg st="3" end="3"/>
                                            </p:txEl>
                                          </p:spTgt>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blinds(horizontal)">
                                      <p:cBhvr>
                                        <p:cTn id="35" dur="500"/>
                                        <p:tgtEl>
                                          <p:spTgt spid="10">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xEl>
                                              <p:pRg st="5" end="5"/>
                                            </p:txEl>
                                          </p:spTgt>
                                        </p:tgtEl>
                                        <p:attrNameLst>
                                          <p:attrName>style.visibility</p:attrName>
                                        </p:attrNameLst>
                                      </p:cBhvr>
                                      <p:to>
                                        <p:strVal val="visible"/>
                                      </p:to>
                                    </p:set>
                                    <p:animEffect transition="in" filter="blinds(horizontal)">
                                      <p:cBhvr>
                                        <p:cTn id="40" dur="500"/>
                                        <p:tgtEl>
                                          <p:spTgt spid="10">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p:tgtEl>
                                          <p:spTgt spid="3"/>
                                        </p:tgtEl>
                                        <p:attrNameLst>
                                          <p:attrName>ppt_y</p:attrName>
                                        </p:attrNameLst>
                                      </p:cBhvr>
                                      <p:tavLst>
                                        <p:tav tm="0">
                                          <p:val>
                                            <p:strVal val="#ppt_y+#ppt_h*1.125000"/>
                                          </p:val>
                                        </p:tav>
                                        <p:tav tm="100000">
                                          <p:val>
                                            <p:strVal val="#ppt_y"/>
                                          </p:val>
                                        </p:tav>
                                      </p:tavLst>
                                    </p:anim>
                                    <p:animEffect transition="in" filter="wipe(up)">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nimBg="1"/>
      <p:bldP spid="30730" grpId="0"/>
      <p:bldP spid="30731" grpId="0" animBg="1"/>
      <p:bldP spid="3073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dirty="0">
                <a:latin typeface="微软雅黑" charset="-122"/>
              </a:rPr>
              <a:t>程序访问局部性</a:t>
            </a:r>
            <a:endParaRPr kumimoji="0" lang="en-US" altLang="zh-CN" sz="3600" b="1" dirty="0">
              <a:latin typeface="微软雅黑" charset="-122"/>
            </a:endParaRPr>
          </a:p>
        </p:txBody>
      </p:sp>
      <p:sp>
        <p:nvSpPr>
          <p:cNvPr id="1024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3" name="Rectangle 4"/>
          <p:cNvSpPr txBox="1">
            <a:spLocks noChangeArrowheads="1"/>
          </p:cNvSpPr>
          <p:nvPr/>
        </p:nvSpPr>
        <p:spPr bwMode="auto">
          <a:xfrm>
            <a:off x="469900" y="895350"/>
            <a:ext cx="9745663"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82563" indent="-182563">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Aft>
                <a:spcPts val="800"/>
              </a:spcAft>
              <a:buFont typeface="Wingdings" charset="2"/>
              <a:buNone/>
            </a:pPr>
            <a:r>
              <a:rPr kumimoji="1" lang="zh-CN" altLang="en-US" sz="2800" dirty="0">
                <a:solidFill>
                  <a:schemeClr val="tx1"/>
                </a:solidFill>
                <a:latin typeface="微软雅黑" charset="-122"/>
                <a:ea typeface="微软雅黑" charset="-122"/>
              </a:rPr>
              <a:t>问题：指令和数据的时间局部性和空间局部性？</a:t>
            </a:r>
          </a:p>
          <a:p>
            <a:pPr marL="342900" indent="-342900" algn="l">
              <a:lnSpc>
                <a:spcPct val="100000"/>
              </a:lnSpc>
              <a:buFont typeface="Wingdings" panose="05000000000000000000" pitchFamily="2" charset="2"/>
              <a:buChar char="u"/>
            </a:pPr>
            <a:r>
              <a:rPr kumimoji="1" lang="zh-CN" altLang="en-US" dirty="0">
                <a:solidFill>
                  <a:srgbClr val="0000FF"/>
                </a:solidFill>
                <a:latin typeface="微软雅黑" charset="-122"/>
                <a:ea typeface="微软雅黑" charset="-122"/>
              </a:rPr>
              <a:t> 指令</a:t>
            </a:r>
            <a:r>
              <a:rPr kumimoji="1" lang="zh-CN" altLang="en-US" dirty="0">
                <a:solidFill>
                  <a:schemeClr val="tx1"/>
                </a:solidFill>
                <a:latin typeface="微软雅黑" charset="-122"/>
                <a:ea typeface="微软雅黑" charset="-122"/>
              </a:rPr>
              <a:t>： </a:t>
            </a:r>
            <a:endParaRPr kumimoji="1" lang="en-US" altLang="zh-CN" dirty="0">
              <a:solidFill>
                <a:schemeClr val="tx1"/>
              </a:solidFill>
              <a:latin typeface="微软雅黑" charset="-122"/>
              <a:ea typeface="微软雅黑" charset="-122"/>
            </a:endParaRPr>
          </a:p>
          <a:p>
            <a:pPr algn="l">
              <a:lnSpc>
                <a:spcPct val="100000"/>
              </a:lnSpc>
            </a:pPr>
            <a:r>
              <a:rPr kumimoji="1" lang="en-US" altLang="zh-CN" dirty="0">
                <a:solidFill>
                  <a:schemeClr val="tx1"/>
                </a:solidFill>
                <a:latin typeface="微软雅黑" charset="-122"/>
                <a:ea typeface="微软雅黑" charset="-122"/>
              </a:rPr>
              <a:t> </a:t>
            </a:r>
            <a:r>
              <a:rPr kumimoji="1" lang="en-US" altLang="zh-CN" dirty="0">
                <a:solidFill>
                  <a:schemeClr val="tx1"/>
                </a:solidFill>
                <a:ea typeface="微软雅黑" charset="-122"/>
              </a:rPr>
              <a:t>0x0FC(I0)</a:t>
            </a:r>
            <a:r>
              <a:rPr kumimoji="1" lang="zh-CN" altLang="en-US" dirty="0">
                <a:solidFill>
                  <a:schemeClr val="tx1"/>
                </a:solidFill>
                <a:ea typeface="微软雅黑" charset="-122"/>
              </a:rPr>
              <a:t>→</a:t>
            </a:r>
            <a:r>
              <a:rPr kumimoji="1" lang="en-US" altLang="zh-CN" dirty="0">
                <a:solidFill>
                  <a:schemeClr val="tx1"/>
                </a:solidFill>
                <a:ea typeface="微软雅黑" charset="-122"/>
              </a:rPr>
              <a:t> ... </a:t>
            </a:r>
            <a:r>
              <a:rPr kumimoji="1" lang="zh-CN" altLang="en-US" dirty="0">
                <a:solidFill>
                  <a:schemeClr val="tx1"/>
                </a:solidFill>
                <a:ea typeface="微软雅黑" charset="-122"/>
              </a:rPr>
              <a:t>→</a:t>
            </a:r>
            <a:r>
              <a:rPr kumimoji="1" lang="en-US" altLang="zh-CN" dirty="0">
                <a:solidFill>
                  <a:schemeClr val="tx1"/>
                </a:solidFill>
                <a:ea typeface="微软雅黑" charset="-122"/>
              </a:rPr>
              <a:t>0x108(I3)</a:t>
            </a:r>
            <a:r>
              <a:rPr kumimoji="1" lang="zh-CN" altLang="en-US" dirty="0">
                <a:solidFill>
                  <a:schemeClr val="tx1"/>
                </a:solidFill>
                <a:ea typeface="微软雅黑" charset="-122"/>
              </a:rPr>
              <a:t>→</a:t>
            </a:r>
            <a:r>
              <a:rPr kumimoji="1" lang="en-US" altLang="zh-CN" dirty="0">
                <a:solidFill>
                  <a:schemeClr val="tx1"/>
                </a:solidFill>
                <a:ea typeface="微软雅黑" charset="-122"/>
              </a:rPr>
              <a:t>0x10C(I4)</a:t>
            </a:r>
            <a:r>
              <a:rPr kumimoji="1" lang="zh-CN" altLang="en-US" dirty="0">
                <a:solidFill>
                  <a:schemeClr val="tx1"/>
                </a:solidFill>
                <a:ea typeface="微软雅黑" charset="-122"/>
              </a:rPr>
              <a:t>→</a:t>
            </a:r>
            <a:r>
              <a:rPr kumimoji="1" lang="en-US" altLang="zh-CN" dirty="0">
                <a:solidFill>
                  <a:schemeClr val="tx1"/>
                </a:solidFill>
                <a:ea typeface="微软雅黑" charset="-122"/>
              </a:rPr>
              <a:t>…</a:t>
            </a:r>
            <a:r>
              <a:rPr kumimoji="1" lang="zh-CN" altLang="en-US" dirty="0">
                <a:solidFill>
                  <a:schemeClr val="tx1"/>
                </a:solidFill>
                <a:ea typeface="微软雅黑" charset="-122"/>
              </a:rPr>
              <a:t>→</a:t>
            </a:r>
            <a:r>
              <a:rPr kumimoji="1" lang="en-US" altLang="zh-CN" dirty="0">
                <a:solidFill>
                  <a:schemeClr val="tx1"/>
                </a:solidFill>
                <a:ea typeface="微软雅黑" charset="-122"/>
              </a:rPr>
              <a:t>0x11C(I8)</a:t>
            </a:r>
            <a:r>
              <a:rPr kumimoji="1" lang="zh-CN" altLang="en-US" dirty="0">
                <a:solidFill>
                  <a:schemeClr val="tx1"/>
                </a:solidFill>
                <a:ea typeface="微软雅黑" charset="-122"/>
              </a:rPr>
              <a:t> →</a:t>
            </a:r>
            <a:r>
              <a:rPr kumimoji="1" lang="en-US" altLang="zh-CN" dirty="0">
                <a:solidFill>
                  <a:schemeClr val="tx1"/>
                </a:solidFill>
                <a:ea typeface="微软雅黑" charset="-122"/>
              </a:rPr>
              <a:t>0x120(I9)</a:t>
            </a:r>
            <a:r>
              <a:rPr kumimoji="1" lang="zh-CN" altLang="en-US" dirty="0">
                <a:solidFill>
                  <a:schemeClr val="tx1"/>
                </a:solidFill>
                <a:ea typeface="微软雅黑" charset="-122"/>
              </a:rPr>
              <a:t> </a:t>
            </a:r>
          </a:p>
          <a:p>
            <a:pPr algn="l">
              <a:lnSpc>
                <a:spcPct val="100000"/>
              </a:lnSpc>
              <a:spcBef>
                <a:spcPts val="600"/>
              </a:spcBef>
              <a:buFont typeface="Wingdings" charset="2"/>
              <a:buChar char=""/>
            </a:pPr>
            <a:endParaRPr kumimoji="1" lang="zh-CN" altLang="en-US" dirty="0">
              <a:solidFill>
                <a:schemeClr val="tx1"/>
              </a:solidFill>
              <a:latin typeface="微软雅黑" charset="-122"/>
              <a:ea typeface="微软雅黑" charset="-122"/>
            </a:endParaRPr>
          </a:p>
          <a:p>
            <a:pPr algn="l">
              <a:lnSpc>
                <a:spcPct val="100000"/>
              </a:lnSpc>
              <a:spcBef>
                <a:spcPts val="600"/>
              </a:spcBef>
              <a:buFont typeface="Wingdings" charset="2"/>
              <a:buChar char=""/>
            </a:pPr>
            <a:endParaRPr kumimoji="1" lang="en-US" altLang="zh-CN" dirty="0">
              <a:solidFill>
                <a:schemeClr val="tx1"/>
              </a:solidFill>
              <a:latin typeface="微软雅黑" charset="-122"/>
              <a:ea typeface="微软雅黑" charset="-122"/>
            </a:endParaRPr>
          </a:p>
        </p:txBody>
      </p:sp>
      <p:grpSp>
        <p:nvGrpSpPr>
          <p:cNvPr id="2" name="Group 48"/>
          <p:cNvGrpSpPr>
            <a:grpSpLocks/>
          </p:cNvGrpSpPr>
          <p:nvPr/>
        </p:nvGrpSpPr>
        <p:grpSpPr bwMode="auto">
          <a:xfrm>
            <a:off x="5595938" y="2124071"/>
            <a:ext cx="1490662" cy="370114"/>
            <a:chOff x="2358" y="3053"/>
            <a:chExt cx="804" cy="200"/>
          </a:xfrm>
        </p:grpSpPr>
        <p:grpSp>
          <p:nvGrpSpPr>
            <p:cNvPr id="10287" name="Group 49"/>
            <p:cNvGrpSpPr>
              <a:grpSpLocks/>
            </p:cNvGrpSpPr>
            <p:nvPr/>
          </p:nvGrpSpPr>
          <p:grpSpPr bwMode="auto">
            <a:xfrm>
              <a:off x="2358" y="3072"/>
              <a:ext cx="804" cy="156"/>
              <a:chOff x="2358" y="3072"/>
              <a:chExt cx="804" cy="114"/>
            </a:xfrm>
          </p:grpSpPr>
          <p:sp>
            <p:nvSpPr>
              <p:cNvPr id="10289" name="Line 50"/>
              <p:cNvSpPr>
                <a:spLocks noChangeShapeType="1"/>
              </p:cNvSpPr>
              <p:nvPr/>
            </p:nvSpPr>
            <p:spPr bwMode="auto">
              <a:xfrm>
                <a:off x="3158" y="3072"/>
                <a:ext cx="0" cy="114"/>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10290" name="Line 51"/>
              <p:cNvSpPr>
                <a:spLocks noChangeShapeType="1"/>
              </p:cNvSpPr>
              <p:nvPr/>
            </p:nvSpPr>
            <p:spPr bwMode="auto">
              <a:xfrm>
                <a:off x="2358" y="3186"/>
                <a:ext cx="804"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10291" name="Line 52"/>
              <p:cNvSpPr>
                <a:spLocks noChangeShapeType="1"/>
              </p:cNvSpPr>
              <p:nvPr/>
            </p:nvSpPr>
            <p:spPr bwMode="auto">
              <a:xfrm flipH="1" flipV="1">
                <a:off x="2361" y="3088"/>
                <a:ext cx="0" cy="96"/>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grpSp>
        <p:sp>
          <p:nvSpPr>
            <p:cNvPr id="10288" name="Text Box 53"/>
            <p:cNvSpPr txBox="1">
              <a:spLocks noChangeArrowheads="1"/>
            </p:cNvSpPr>
            <p:nvPr/>
          </p:nvSpPr>
          <p:spPr bwMode="auto">
            <a:xfrm>
              <a:off x="2610" y="3053"/>
              <a:ext cx="3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r>
                <a:rPr kumimoji="1" lang="en-US" altLang="zh-CN" i="1">
                  <a:solidFill>
                    <a:srgbClr val="CC0000"/>
                  </a:solidFill>
                  <a:ea typeface="华文新魏" charset="-122"/>
                </a:rPr>
                <a:t>N</a:t>
              </a:r>
              <a:r>
                <a:rPr kumimoji="1" lang="zh-CN" altLang="en-US" i="1">
                  <a:solidFill>
                    <a:srgbClr val="CC0000"/>
                  </a:solidFill>
                  <a:ea typeface="华文新魏" charset="-122"/>
                </a:rPr>
                <a:t>次</a:t>
              </a:r>
            </a:p>
          </p:txBody>
        </p:sp>
      </p:grpSp>
      <p:sp>
        <p:nvSpPr>
          <p:cNvPr id="60" name="Rectangle 54"/>
          <p:cNvSpPr>
            <a:spLocks noChangeArrowheads="1"/>
          </p:cNvSpPr>
          <p:nvPr/>
        </p:nvSpPr>
        <p:spPr bwMode="auto">
          <a:xfrm>
            <a:off x="404813" y="2597706"/>
            <a:ext cx="9066212" cy="738664"/>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180000" tIns="0" rIns="108000" bIns="0" anchor="ctr">
            <a:spAutoFit/>
          </a:bodyPr>
          <a:lstStyle/>
          <a:p>
            <a:pPr algn="l">
              <a:lnSpc>
                <a:spcPct val="100000"/>
              </a:lnSpc>
              <a:defRPr/>
            </a:pPr>
            <a:r>
              <a:rPr lang="zh-CN" altLang="en-US" sz="2400" dirty="0">
                <a:solidFill>
                  <a:srgbClr val="000000"/>
                </a:solidFill>
                <a:latin typeface="微软雅黑" charset="0"/>
                <a:ea typeface="微软雅黑" charset="0"/>
                <a:cs typeface="微软雅黑" charset="0"/>
              </a:rPr>
              <a:t>若</a:t>
            </a:r>
            <a:r>
              <a:rPr lang="en-US" altLang="zh-CN" sz="2400" dirty="0">
                <a:solidFill>
                  <a:srgbClr val="000000"/>
                </a:solidFill>
                <a:latin typeface="微软雅黑" charset="0"/>
                <a:ea typeface="微软雅黑" charset="0"/>
                <a:cs typeface="微软雅黑" charset="0"/>
              </a:rPr>
              <a:t>n</a:t>
            </a:r>
            <a:r>
              <a:rPr lang="zh-CN" altLang="en-US" sz="2400" dirty="0">
                <a:solidFill>
                  <a:srgbClr val="000000"/>
                </a:solidFill>
                <a:latin typeface="微软雅黑" charset="0"/>
                <a:ea typeface="微软雅黑" charset="0"/>
                <a:cs typeface="微软雅黑" charset="0"/>
              </a:rPr>
              <a:t>足够大，一段时间内就在局部区域内执行指令，故循环内指令的时间局部性好；程序按顺序执行，故程序的空间局部性好！</a:t>
            </a:r>
            <a:endParaRPr lang="en-US" altLang="zh-CN" sz="2400" dirty="0">
              <a:solidFill>
                <a:srgbClr val="000000"/>
              </a:solidFill>
              <a:latin typeface="微软雅黑" charset="0"/>
              <a:ea typeface="微软雅黑" charset="0"/>
              <a:cs typeface="微软雅黑" charset="0"/>
            </a:endParaRPr>
          </a:p>
        </p:txBody>
      </p:sp>
      <p:grpSp>
        <p:nvGrpSpPr>
          <p:cNvPr id="10249" name="Group 7"/>
          <p:cNvGrpSpPr>
            <a:grpSpLocks/>
          </p:cNvGrpSpPr>
          <p:nvPr/>
        </p:nvGrpSpPr>
        <p:grpSpPr bwMode="auto">
          <a:xfrm>
            <a:off x="9744077" y="1320800"/>
            <a:ext cx="2076451" cy="4813300"/>
            <a:chOff x="4518" y="649"/>
            <a:chExt cx="1308" cy="3032"/>
          </a:xfrm>
        </p:grpSpPr>
        <p:grpSp>
          <p:nvGrpSpPr>
            <p:cNvPr id="10251" name="Group 8"/>
            <p:cNvGrpSpPr>
              <a:grpSpLocks/>
            </p:cNvGrpSpPr>
            <p:nvPr/>
          </p:nvGrpSpPr>
          <p:grpSpPr bwMode="auto">
            <a:xfrm>
              <a:off x="4518" y="649"/>
              <a:ext cx="1308" cy="3020"/>
              <a:chOff x="4518" y="762"/>
              <a:chExt cx="1308" cy="3019"/>
            </a:xfrm>
          </p:grpSpPr>
          <p:grpSp>
            <p:nvGrpSpPr>
              <p:cNvPr id="10254" name="Group 9"/>
              <p:cNvGrpSpPr>
                <a:grpSpLocks/>
              </p:cNvGrpSpPr>
              <p:nvPr/>
            </p:nvGrpSpPr>
            <p:grpSpPr bwMode="auto">
              <a:xfrm>
                <a:off x="4518" y="762"/>
                <a:ext cx="1263" cy="3019"/>
                <a:chOff x="4582" y="762"/>
                <a:chExt cx="1263" cy="3019"/>
              </a:xfrm>
            </p:grpSpPr>
            <p:sp>
              <p:nvSpPr>
                <p:cNvPr id="10256"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I1</a:t>
                  </a:r>
                </a:p>
              </p:txBody>
            </p:sp>
            <p:sp>
              <p:nvSpPr>
                <p:cNvPr id="10257"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I2</a:t>
                  </a:r>
                </a:p>
              </p:txBody>
            </p:sp>
            <p:sp>
              <p:nvSpPr>
                <p:cNvPr id="10258"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I3</a:t>
                  </a:r>
                </a:p>
              </p:txBody>
            </p:sp>
            <p:sp>
              <p:nvSpPr>
                <p:cNvPr id="10259"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I4</a:t>
                  </a:r>
                </a:p>
              </p:txBody>
            </p:sp>
            <p:sp>
              <p:nvSpPr>
                <p:cNvPr id="10260"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I5</a:t>
                  </a:r>
                </a:p>
              </p:txBody>
            </p:sp>
            <p:sp>
              <p:nvSpPr>
                <p:cNvPr id="10261"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I6</a:t>
                  </a:r>
                </a:p>
              </p:txBody>
            </p:sp>
            <p:sp>
              <p:nvSpPr>
                <p:cNvPr id="10262" name="Rectangle 16"/>
                <p:cNvSpPr>
                  <a:spLocks noChangeArrowheads="1"/>
                </p:cNvSpPr>
                <p:nvPr/>
              </p:nvSpPr>
              <p:spPr bwMode="auto">
                <a:xfrm>
                  <a:off x="4582" y="11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0x100</a:t>
                  </a:r>
                </a:p>
              </p:txBody>
            </p:sp>
            <p:sp>
              <p:nvSpPr>
                <p:cNvPr id="10263" name="Rectangle 17"/>
                <p:cNvSpPr>
                  <a:spLocks noChangeArrowheads="1"/>
                </p:cNvSpPr>
                <p:nvPr/>
              </p:nvSpPr>
              <p:spPr bwMode="auto">
                <a:xfrm>
                  <a:off x="4582" y="13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0x104</a:t>
                  </a:r>
                </a:p>
              </p:txBody>
            </p:sp>
            <p:sp>
              <p:nvSpPr>
                <p:cNvPr id="10264" name="Rectangle 18"/>
                <p:cNvSpPr>
                  <a:spLocks noChangeArrowheads="1"/>
                </p:cNvSpPr>
                <p:nvPr/>
              </p:nvSpPr>
              <p:spPr bwMode="auto">
                <a:xfrm>
                  <a:off x="4582" y="14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0x108</a:t>
                  </a:r>
                </a:p>
              </p:txBody>
            </p:sp>
            <p:sp>
              <p:nvSpPr>
                <p:cNvPr id="10265" name="Rectangle 19"/>
                <p:cNvSpPr>
                  <a:spLocks noChangeArrowheads="1"/>
                </p:cNvSpPr>
                <p:nvPr/>
              </p:nvSpPr>
              <p:spPr bwMode="auto">
                <a:xfrm>
                  <a:off x="4582" y="16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0x10C</a:t>
                  </a:r>
                </a:p>
              </p:txBody>
            </p:sp>
            <p:sp>
              <p:nvSpPr>
                <p:cNvPr id="10266" name="Rectangle 20"/>
                <p:cNvSpPr>
                  <a:spLocks noChangeArrowheads="1"/>
                </p:cNvSpPr>
                <p:nvPr/>
              </p:nvSpPr>
              <p:spPr bwMode="auto">
                <a:xfrm>
                  <a:off x="4582" y="1746"/>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0x110</a:t>
                  </a:r>
                </a:p>
              </p:txBody>
            </p:sp>
            <p:sp>
              <p:nvSpPr>
                <p:cNvPr id="10267" name="Rectangle 21"/>
                <p:cNvSpPr>
                  <a:spLocks noChangeArrowheads="1"/>
                </p:cNvSpPr>
                <p:nvPr/>
              </p:nvSpPr>
              <p:spPr bwMode="auto">
                <a:xfrm>
                  <a:off x="4582" y="1890"/>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0x114</a:t>
                  </a:r>
                </a:p>
              </p:txBody>
            </p:sp>
            <p:sp>
              <p:nvSpPr>
                <p:cNvPr id="10268"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a[0]</a:t>
                  </a:r>
                </a:p>
              </p:txBody>
            </p:sp>
            <p:sp>
              <p:nvSpPr>
                <p:cNvPr id="10269"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a[1]</a:t>
                  </a:r>
                </a:p>
              </p:txBody>
            </p:sp>
            <p:sp>
              <p:nvSpPr>
                <p:cNvPr id="10270"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a[2]</a:t>
                  </a:r>
                </a:p>
              </p:txBody>
            </p:sp>
            <p:sp>
              <p:nvSpPr>
                <p:cNvPr id="10271"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a[3]</a:t>
                  </a:r>
                </a:p>
              </p:txBody>
            </p:sp>
            <p:sp>
              <p:nvSpPr>
                <p:cNvPr id="10272"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a[4]</a:t>
                  </a:r>
                </a:p>
              </p:txBody>
            </p:sp>
            <p:sp>
              <p:nvSpPr>
                <p:cNvPr id="10273"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a[5]</a:t>
                  </a:r>
                </a:p>
              </p:txBody>
            </p:sp>
            <p:sp>
              <p:nvSpPr>
                <p:cNvPr id="10274" name="Rectangle 28"/>
                <p:cNvSpPr>
                  <a:spLocks noChangeArrowheads="1"/>
                </p:cNvSpPr>
                <p:nvPr/>
              </p:nvSpPr>
              <p:spPr bwMode="auto">
                <a:xfrm>
                  <a:off x="4582" y="23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0x400</a:t>
                  </a:r>
                </a:p>
              </p:txBody>
            </p:sp>
            <p:sp>
              <p:nvSpPr>
                <p:cNvPr id="10275" name="Rectangle 29"/>
                <p:cNvSpPr>
                  <a:spLocks noChangeArrowheads="1"/>
                </p:cNvSpPr>
                <p:nvPr/>
              </p:nvSpPr>
              <p:spPr bwMode="auto">
                <a:xfrm>
                  <a:off x="4582" y="25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0x404</a:t>
                  </a:r>
                </a:p>
              </p:txBody>
            </p:sp>
            <p:sp>
              <p:nvSpPr>
                <p:cNvPr id="10276" name="Rectangle 30"/>
                <p:cNvSpPr>
                  <a:spLocks noChangeArrowheads="1"/>
                </p:cNvSpPr>
                <p:nvPr/>
              </p:nvSpPr>
              <p:spPr bwMode="auto">
                <a:xfrm>
                  <a:off x="4582" y="26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0x408</a:t>
                  </a:r>
                </a:p>
              </p:txBody>
            </p:sp>
            <p:sp>
              <p:nvSpPr>
                <p:cNvPr id="10277" name="Rectangle 31"/>
                <p:cNvSpPr>
                  <a:spLocks noChangeArrowheads="1"/>
                </p:cNvSpPr>
                <p:nvPr/>
              </p:nvSpPr>
              <p:spPr bwMode="auto">
                <a:xfrm>
                  <a:off x="4582" y="28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0x40C</a:t>
                  </a:r>
                </a:p>
              </p:txBody>
            </p:sp>
            <p:sp>
              <p:nvSpPr>
                <p:cNvPr id="10278" name="Rectangle 32"/>
                <p:cNvSpPr>
                  <a:spLocks noChangeArrowheads="1"/>
                </p:cNvSpPr>
                <p:nvPr/>
              </p:nvSpPr>
              <p:spPr bwMode="auto">
                <a:xfrm>
                  <a:off x="4582" y="2946"/>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0x410</a:t>
                  </a:r>
                </a:p>
              </p:txBody>
            </p:sp>
            <p:sp>
              <p:nvSpPr>
                <p:cNvPr id="10279" name="Rectangle 33"/>
                <p:cNvSpPr>
                  <a:spLocks noChangeArrowheads="1"/>
                </p:cNvSpPr>
                <p:nvPr/>
              </p:nvSpPr>
              <p:spPr bwMode="auto">
                <a:xfrm>
                  <a:off x="4582" y="309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0x414</a:t>
                  </a:r>
                </a:p>
              </p:txBody>
            </p:sp>
            <p:sp>
              <p:nvSpPr>
                <p:cNvPr id="10280"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0281"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600">
                    <a:ea typeface="华文新魏" charset="-122"/>
                  </a:endParaRPr>
                </a:p>
              </p:txBody>
            </p:sp>
            <p:sp>
              <p:nvSpPr>
                <p:cNvPr id="10282" name="Rectangle 36"/>
                <p:cNvSpPr>
                  <a:spLocks noChangeArrowheads="1"/>
                </p:cNvSpPr>
                <p:nvPr/>
              </p:nvSpPr>
              <p:spPr bwMode="auto">
                <a:xfrm>
                  <a:off x="4582" y="3570"/>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0x7A4</a:t>
                  </a:r>
                </a:p>
              </p:txBody>
            </p:sp>
            <p:sp>
              <p:nvSpPr>
                <p:cNvPr id="10283"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0284" name="Rectangle 38"/>
                <p:cNvSpPr>
                  <a:spLocks noChangeArrowheads="1"/>
                </p:cNvSpPr>
                <p:nvPr/>
              </p:nvSpPr>
              <p:spPr bwMode="auto">
                <a:xfrm>
                  <a:off x="4762" y="762"/>
                  <a:ext cx="10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a:solidFill>
                        <a:schemeClr val="tx1"/>
                      </a:solidFill>
                      <a:ea typeface="华文新魏" charset="-122"/>
                    </a:rPr>
                    <a:t>主存的布局</a:t>
                  </a:r>
                  <a:endParaRPr lang="en-US" altLang="zh-CN">
                    <a:solidFill>
                      <a:schemeClr val="tx1"/>
                    </a:solidFill>
                    <a:ea typeface="华文新魏" charset="-122"/>
                  </a:endParaRPr>
                </a:p>
              </p:txBody>
            </p:sp>
            <p:sp>
              <p:nvSpPr>
                <p:cNvPr id="10285"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dirty="0">
                      <a:ea typeface="华文新魏" charset="-122"/>
                    </a:rPr>
                    <a:t>I0</a:t>
                  </a:r>
                </a:p>
              </p:txBody>
            </p:sp>
            <p:sp>
              <p:nvSpPr>
                <p:cNvPr id="10286" name="Rectangle 40"/>
                <p:cNvSpPr>
                  <a:spLocks noChangeArrowheads="1"/>
                </p:cNvSpPr>
                <p:nvPr/>
              </p:nvSpPr>
              <p:spPr bwMode="auto">
                <a:xfrm>
                  <a:off x="4582" y="1026"/>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0x0FC</a:t>
                  </a:r>
                </a:p>
              </p:txBody>
            </p:sp>
          </p:grpSp>
          <p:sp>
            <p:nvSpPr>
              <p:cNvPr id="10255" name="Text Box 41"/>
              <p:cNvSpPr txBox="1">
                <a:spLocks noChangeArrowheads="1"/>
              </p:cNvSpPr>
              <p:nvPr/>
            </p:nvSpPr>
            <p:spPr bwMode="auto">
              <a:xfrm>
                <a:off x="5518" y="1276"/>
                <a:ext cx="308"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dirty="0">
                    <a:solidFill>
                      <a:srgbClr val="0000CC"/>
                    </a:solidFill>
                    <a:ea typeface="华文新魏" charset="-122"/>
                  </a:rPr>
                  <a:t>指  令                            数   据</a:t>
                </a:r>
              </a:p>
            </p:txBody>
          </p:sp>
        </p:grpSp>
        <p:sp>
          <p:nvSpPr>
            <p:cNvPr id="10252" name="Text Box 42"/>
            <p:cNvSpPr txBox="1">
              <a:spLocks noChangeArrowheads="1"/>
            </p:cNvSpPr>
            <p:nvPr/>
          </p:nvSpPr>
          <p:spPr bwMode="auto">
            <a:xfrm>
              <a:off x="5523" y="2235"/>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A</a:t>
              </a:r>
            </a:p>
          </p:txBody>
        </p:sp>
        <p:sp>
          <p:nvSpPr>
            <p:cNvPr id="10253" name="Text Box 43"/>
            <p:cNvSpPr txBox="1">
              <a:spLocks noChangeArrowheads="1"/>
            </p:cNvSpPr>
            <p:nvPr/>
          </p:nvSpPr>
          <p:spPr bwMode="auto">
            <a:xfrm>
              <a:off x="5523" y="3430"/>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V</a:t>
              </a:r>
            </a:p>
          </p:txBody>
        </p:sp>
      </p:grpSp>
      <p:sp>
        <p:nvSpPr>
          <p:cNvPr id="10250" name="Rectangle 6"/>
          <p:cNvSpPr>
            <a:spLocks noChangeArrowheads="1"/>
          </p:cNvSpPr>
          <p:nvPr/>
        </p:nvSpPr>
        <p:spPr bwMode="auto">
          <a:xfrm>
            <a:off x="803275" y="3514725"/>
            <a:ext cx="5843588" cy="3170728"/>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2400" b="1">
                <a:solidFill>
                  <a:srgbClr val="FF0000"/>
                </a:solidFill>
                <a:latin typeface="Times New Roman" charset="0"/>
                <a:ea typeface="黑体" charset="-122"/>
              </a:defRPr>
            </a:lvl1pPr>
            <a:lvl2pPr marL="742950" indent="-285750">
              <a:tabLst>
                <a:tab pos="520700" algn="l"/>
                <a:tab pos="1257300" algn="l"/>
              </a:tabLst>
              <a:defRPr sz="2400" b="1">
                <a:solidFill>
                  <a:srgbClr val="FF0000"/>
                </a:solidFill>
                <a:latin typeface="Times New Roman" charset="0"/>
                <a:ea typeface="黑体" charset="-122"/>
              </a:defRPr>
            </a:lvl2pPr>
            <a:lvl3pPr marL="1143000" indent="-228600">
              <a:tabLst>
                <a:tab pos="520700" algn="l"/>
                <a:tab pos="1257300" algn="l"/>
              </a:tabLst>
              <a:defRPr sz="2400" b="1">
                <a:solidFill>
                  <a:srgbClr val="FF0000"/>
                </a:solidFill>
                <a:latin typeface="Times New Roman" charset="0"/>
                <a:ea typeface="黑体" charset="-122"/>
              </a:defRPr>
            </a:lvl3pPr>
            <a:lvl4pPr marL="1600200" indent="-228600">
              <a:tabLst>
                <a:tab pos="520700" algn="l"/>
                <a:tab pos="1257300" algn="l"/>
              </a:tabLst>
              <a:defRPr sz="2400" b="1">
                <a:solidFill>
                  <a:srgbClr val="FF0000"/>
                </a:solidFill>
                <a:latin typeface="Times New Roman" charset="0"/>
                <a:ea typeface="黑体" charset="-122"/>
              </a:defRPr>
            </a:lvl4pPr>
            <a:lvl5pPr marL="2057400" indent="-228600">
              <a:tabLst>
                <a:tab pos="520700" algn="l"/>
                <a:tab pos="12573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9pPr>
          </a:lstStyle>
          <a:p>
            <a:pPr algn="l">
              <a:lnSpc>
                <a:spcPts val="2380"/>
              </a:lnSpc>
              <a:spcBef>
                <a:spcPts val="0"/>
              </a:spcBef>
            </a:pPr>
            <a:r>
              <a:rPr lang="en-US" altLang="zh-TW">
                <a:solidFill>
                  <a:schemeClr val="tx1"/>
                </a:solidFill>
                <a:ea typeface="华文新魏" charset="-122"/>
              </a:rPr>
              <a:t>I0:		sum  ← </a:t>
            </a:r>
            <a:r>
              <a:rPr lang="en-US" altLang="zh-CN">
                <a:solidFill>
                  <a:schemeClr val="tx1"/>
                </a:solidFill>
                <a:ea typeface="华文新魏" charset="-122"/>
              </a:rPr>
              <a:t> </a:t>
            </a:r>
            <a:r>
              <a:rPr lang="en-US" altLang="zh-TW">
                <a:solidFill>
                  <a:schemeClr val="tx1"/>
                </a:solidFill>
                <a:ea typeface="华文新魏" charset="-122"/>
              </a:rPr>
              <a:t>0</a:t>
            </a:r>
          </a:p>
          <a:p>
            <a:pPr algn="l">
              <a:lnSpc>
                <a:spcPts val="2380"/>
              </a:lnSpc>
              <a:spcBef>
                <a:spcPts val="0"/>
              </a:spcBef>
            </a:pPr>
            <a:r>
              <a:rPr lang="en-US" altLang="zh-TW" dirty="0">
                <a:solidFill>
                  <a:schemeClr val="tx1"/>
                </a:solidFill>
                <a:ea typeface="华文新魏" charset="-122"/>
              </a:rPr>
              <a:t>I1: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   A</a:t>
            </a:r>
            <a:r>
              <a:rPr lang="zh-CN" altLang="en-US" dirty="0">
                <a:solidFill>
                  <a:schemeClr val="tx1"/>
                </a:solidFill>
                <a:ea typeface="华文新魏" charset="-122"/>
              </a:rPr>
              <a:t>是数组</a:t>
            </a:r>
            <a:r>
              <a:rPr lang="en-US" altLang="zh-CN" dirty="0">
                <a:solidFill>
                  <a:schemeClr val="tx1"/>
                </a:solidFill>
                <a:ea typeface="华文新魏" charset="-122"/>
              </a:rPr>
              <a:t>a</a:t>
            </a:r>
            <a:r>
              <a:rPr lang="zh-CN" altLang="en-US" dirty="0">
                <a:solidFill>
                  <a:schemeClr val="tx1"/>
                </a:solidFill>
                <a:ea typeface="华文新魏" charset="-122"/>
              </a:rPr>
              <a:t>的起始地址</a:t>
            </a:r>
            <a:endParaRPr lang="zh-TW" altLang="en-US"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I2:		</a:t>
            </a:r>
            <a:r>
              <a:rPr lang="en-US" altLang="zh-TW" dirty="0" err="1">
                <a:solidFill>
                  <a:schemeClr val="tx1"/>
                </a:solidFill>
                <a:ea typeface="华文新魏" charset="-122"/>
              </a:rPr>
              <a:t>i</a:t>
            </a:r>
            <a:r>
              <a:rPr lang="en-US" altLang="zh-TW" dirty="0">
                <a:solidFill>
                  <a:schemeClr val="tx1"/>
                </a:solidFill>
                <a:ea typeface="华文新魏" charset="-122"/>
              </a:rPr>
              <a:t>   ← </a:t>
            </a:r>
            <a:r>
              <a:rPr lang="en-US" altLang="zh-CN" dirty="0">
                <a:solidFill>
                  <a:schemeClr val="tx1"/>
                </a:solidFill>
                <a:ea typeface="华文新魏" charset="-122"/>
              </a:rPr>
              <a:t> </a:t>
            </a:r>
            <a:r>
              <a:rPr lang="en-US" altLang="zh-TW" dirty="0">
                <a:solidFill>
                  <a:schemeClr val="tx1"/>
                </a:solidFill>
                <a:ea typeface="华文新魏" charset="-122"/>
              </a:rPr>
              <a:t>0</a:t>
            </a:r>
          </a:p>
          <a:p>
            <a:pPr algn="l">
              <a:lnSpc>
                <a:spcPts val="2380"/>
              </a:lnSpc>
              <a:spcBef>
                <a:spcPts val="0"/>
              </a:spcBef>
            </a:pPr>
            <a:r>
              <a:rPr lang="en-US" altLang="zh-TW" dirty="0">
                <a:solidFill>
                  <a:schemeClr val="tx1"/>
                </a:solidFill>
                <a:ea typeface="华文新魏" charset="-122"/>
              </a:rPr>
              <a:t>I3:		if (</a:t>
            </a:r>
            <a:r>
              <a:rPr lang="en-US" altLang="zh-TW" dirty="0" err="1">
                <a:solidFill>
                  <a:schemeClr val="tx1"/>
                </a:solidFill>
                <a:ea typeface="华文新魏" charset="-122"/>
              </a:rPr>
              <a:t>i</a:t>
            </a:r>
            <a:r>
              <a:rPr lang="en-US" altLang="zh-TW" dirty="0">
                <a:solidFill>
                  <a:schemeClr val="tx1"/>
                </a:solidFill>
                <a:ea typeface="华文新魏" charset="-122"/>
              </a:rPr>
              <a:t> &gt;= n) </a:t>
            </a:r>
            <a:r>
              <a:rPr lang="en-US" altLang="zh-TW" dirty="0" err="1">
                <a:solidFill>
                  <a:schemeClr val="tx1"/>
                </a:solidFill>
                <a:ea typeface="华文新魏" charset="-122"/>
              </a:rPr>
              <a:t>goto</a:t>
            </a:r>
            <a:r>
              <a:rPr lang="en-US" altLang="zh-TW" dirty="0">
                <a:solidFill>
                  <a:schemeClr val="tx1"/>
                </a:solidFill>
                <a:ea typeface="华文新魏" charset="-122"/>
              </a:rPr>
              <a:t> done</a:t>
            </a:r>
          </a:p>
          <a:p>
            <a:pPr algn="l">
              <a:lnSpc>
                <a:spcPts val="2380"/>
              </a:lnSpc>
              <a:spcBef>
                <a:spcPts val="0"/>
              </a:spcBef>
            </a:pPr>
            <a:r>
              <a:rPr lang="en-US" altLang="zh-CN" dirty="0">
                <a:ea typeface="华文新魏" charset="-122"/>
              </a:rPr>
              <a:t>I</a:t>
            </a:r>
            <a:r>
              <a:rPr lang="en-US" altLang="zh-TW" dirty="0">
                <a:ea typeface="华文新魏" charset="-122"/>
              </a:rPr>
              <a:t>4:	loop</a:t>
            </a:r>
            <a:r>
              <a:rPr lang="en-US" altLang="zh-TW" dirty="0">
                <a:solidFill>
                  <a:schemeClr val="tx1"/>
                </a:solidFill>
                <a:ea typeface="华文新魏" charset="-122"/>
              </a:rPr>
              <a:t>:	t    ←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CN" dirty="0">
                <a:solidFill>
                  <a:schemeClr val="tx1"/>
                </a:solidFill>
                <a:ea typeface="华文新魏" charset="-122"/>
              </a:rPr>
              <a:t>) </a:t>
            </a:r>
            <a:r>
              <a:rPr lang="zh-CN" altLang="en-US" dirty="0">
                <a:solidFill>
                  <a:schemeClr val="tx1"/>
                </a:solidFill>
                <a:ea typeface="华文新魏" charset="-122"/>
              </a:rPr>
              <a:t>数组元素</a:t>
            </a:r>
            <a:r>
              <a:rPr lang="en-US" altLang="zh-CN" dirty="0">
                <a:solidFill>
                  <a:schemeClr val="tx1"/>
                </a:solidFill>
                <a:ea typeface="华文新魏" charset="-122"/>
              </a:rPr>
              <a:t>a[</a:t>
            </a:r>
            <a:r>
              <a:rPr lang="en-US" altLang="zh-CN" dirty="0" err="1">
                <a:solidFill>
                  <a:schemeClr val="tx1"/>
                </a:solidFill>
                <a:ea typeface="华文新魏" charset="-122"/>
              </a:rPr>
              <a:t>i</a:t>
            </a:r>
            <a:r>
              <a:rPr lang="en-US" altLang="zh-CN" dirty="0">
                <a:solidFill>
                  <a:schemeClr val="tx1"/>
                </a:solidFill>
                <a:ea typeface="华文新魏" charset="-122"/>
              </a:rPr>
              <a:t>]</a:t>
            </a:r>
            <a:r>
              <a:rPr lang="zh-CN" altLang="en-US" dirty="0">
                <a:solidFill>
                  <a:schemeClr val="tx1"/>
                </a:solidFill>
                <a:ea typeface="华文新魏" charset="-122"/>
              </a:rPr>
              <a:t>的值 </a:t>
            </a:r>
            <a:endParaRPr lang="zh-TW" altLang="en-US"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I5:		sum  ←</a:t>
            </a:r>
            <a:r>
              <a:rPr lang="en-US" altLang="zh-CN" dirty="0">
                <a:solidFill>
                  <a:schemeClr val="tx1"/>
                </a:solidFill>
                <a:ea typeface="华文新魏" charset="-122"/>
              </a:rPr>
              <a:t> </a:t>
            </a:r>
            <a:r>
              <a:rPr lang="en-US" altLang="zh-TW" dirty="0">
                <a:solidFill>
                  <a:schemeClr val="tx1"/>
                </a:solidFill>
                <a:ea typeface="华文新魏" charset="-122"/>
              </a:rPr>
              <a:t>sum + t</a:t>
            </a:r>
            <a:r>
              <a:rPr lang="en-US" altLang="zh-CN" dirty="0">
                <a:solidFill>
                  <a:schemeClr val="tx1"/>
                </a:solidFill>
                <a:ea typeface="华文新魏" charset="-122"/>
              </a:rPr>
              <a:t>   </a:t>
            </a:r>
            <a:r>
              <a:rPr lang="zh-CN" altLang="en-US" dirty="0">
                <a:solidFill>
                  <a:schemeClr val="tx1"/>
                </a:solidFill>
                <a:ea typeface="华文新魏" charset="-122"/>
              </a:rPr>
              <a:t>累计在</a:t>
            </a:r>
            <a:r>
              <a:rPr lang="en-US" altLang="zh-CN" dirty="0">
                <a:solidFill>
                  <a:schemeClr val="tx1"/>
                </a:solidFill>
                <a:ea typeface="华文新魏" charset="-122"/>
              </a:rPr>
              <a:t>sum</a:t>
            </a:r>
            <a:r>
              <a:rPr lang="zh-CN" altLang="en-US" dirty="0">
                <a:solidFill>
                  <a:schemeClr val="tx1"/>
                </a:solidFill>
                <a:ea typeface="华文新魏" charset="-122"/>
              </a:rPr>
              <a:t>中</a:t>
            </a:r>
          </a:p>
          <a:p>
            <a:pPr algn="l">
              <a:lnSpc>
                <a:spcPts val="2380"/>
              </a:lnSpc>
              <a:spcBef>
                <a:spcPts val="0"/>
              </a:spcBef>
            </a:pPr>
            <a:r>
              <a:rPr lang="en-US" altLang="zh-TW" dirty="0">
                <a:solidFill>
                  <a:schemeClr val="tx1"/>
                </a:solidFill>
                <a:ea typeface="华文新魏" charset="-122"/>
              </a:rPr>
              <a:t>I6: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TW" dirty="0">
                <a:solidFill>
                  <a:schemeClr val="tx1"/>
                </a:solidFill>
                <a:ea typeface="华文新魏" charset="-122"/>
              </a:rPr>
              <a:t> + 4</a:t>
            </a:r>
            <a:r>
              <a:rPr lang="en-US" altLang="zh-CN" dirty="0">
                <a:solidFill>
                  <a:schemeClr val="tx1"/>
                </a:solidFill>
                <a:ea typeface="华文新魏" charset="-122"/>
              </a:rPr>
              <a:t>   </a:t>
            </a:r>
            <a:r>
              <a:rPr lang="zh-CN" altLang="en-US" dirty="0">
                <a:solidFill>
                  <a:schemeClr val="tx1"/>
                </a:solidFill>
                <a:ea typeface="华文新魏" charset="-122"/>
              </a:rPr>
              <a:t>计算下个元素地址</a:t>
            </a:r>
            <a:endParaRPr lang="zh-TW" altLang="en-US"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I7:		</a:t>
            </a:r>
            <a:r>
              <a:rPr lang="en-US" altLang="zh-TW" dirty="0" err="1">
                <a:solidFill>
                  <a:schemeClr val="tx1"/>
                </a:solidFill>
                <a:ea typeface="华文新魏" charset="-122"/>
              </a:rPr>
              <a:t>i</a:t>
            </a:r>
            <a:r>
              <a:rPr lang="en-US" altLang="zh-TW" dirty="0">
                <a:solidFill>
                  <a:schemeClr val="tx1"/>
                </a:solidFill>
                <a:ea typeface="华文新魏" charset="-122"/>
              </a:rPr>
              <a:t>   </a:t>
            </a:r>
            <a:r>
              <a:rPr lang="en-US" altLang="zh-TW" dirty="0">
                <a:solidFill>
                  <a:schemeClr val="tx1"/>
                </a:solidFill>
              </a:rPr>
              <a:t> </a:t>
            </a:r>
            <a:r>
              <a:rPr lang="en-US" altLang="zh-TW" dirty="0">
                <a:solidFill>
                  <a:schemeClr val="tx1"/>
                </a:solidFill>
                <a:ea typeface="华文新魏" charset="-122"/>
              </a:rPr>
              <a:t>←</a:t>
            </a:r>
            <a:r>
              <a:rPr lang="en-US" altLang="zh-CN" dirty="0">
                <a:solidFill>
                  <a:schemeClr val="tx1"/>
                </a:solidFill>
                <a:ea typeface="华文新魏" charset="-122"/>
              </a:rPr>
              <a:t> </a:t>
            </a:r>
            <a:r>
              <a:rPr lang="en-US" altLang="zh-TW" dirty="0">
                <a:solidFill>
                  <a:schemeClr val="tx1"/>
                </a:solidFill>
                <a:ea typeface="华文新魏" charset="-122"/>
              </a:rPr>
              <a:t> </a:t>
            </a:r>
            <a:r>
              <a:rPr lang="en-US" altLang="zh-TW" dirty="0" err="1">
                <a:solidFill>
                  <a:schemeClr val="tx1"/>
                </a:solidFill>
                <a:ea typeface="华文新魏" charset="-122"/>
              </a:rPr>
              <a:t>i</a:t>
            </a:r>
            <a:r>
              <a:rPr lang="en-US" altLang="zh-TW" dirty="0">
                <a:solidFill>
                  <a:schemeClr val="tx1"/>
                </a:solidFill>
                <a:ea typeface="华文新魏" charset="-122"/>
              </a:rPr>
              <a:t> + 1</a:t>
            </a:r>
            <a:r>
              <a:rPr lang="en-US" altLang="zh-CN" dirty="0">
                <a:solidFill>
                  <a:schemeClr val="tx1"/>
                </a:solidFill>
                <a:ea typeface="华文新魏" charset="-122"/>
              </a:rPr>
              <a:t>  </a:t>
            </a:r>
            <a:endParaRPr lang="en-US" altLang="zh-TW" dirty="0">
              <a:solidFill>
                <a:schemeClr val="tx1"/>
              </a:solidFill>
              <a:ea typeface="华文新魏" charset="-122"/>
            </a:endParaRPr>
          </a:p>
          <a:p>
            <a:pPr algn="l">
              <a:lnSpc>
                <a:spcPts val="2380"/>
              </a:lnSpc>
              <a:spcBef>
                <a:spcPts val="0"/>
              </a:spcBef>
            </a:pPr>
            <a:r>
              <a:rPr lang="en-US" altLang="zh-TW" dirty="0">
                <a:solidFill>
                  <a:schemeClr val="tx1"/>
                </a:solidFill>
                <a:ea typeface="华文新魏" charset="-122"/>
              </a:rPr>
              <a:t>I8:		</a:t>
            </a:r>
            <a:r>
              <a:rPr lang="en-US" altLang="zh-TW" dirty="0">
                <a:ea typeface="华文新魏" charset="-122"/>
              </a:rPr>
              <a:t>if (</a:t>
            </a:r>
            <a:r>
              <a:rPr lang="en-US" altLang="zh-TW" dirty="0" err="1">
                <a:ea typeface="华文新魏" charset="-122"/>
              </a:rPr>
              <a:t>i</a:t>
            </a:r>
            <a:r>
              <a:rPr lang="en-US" altLang="zh-TW" dirty="0">
                <a:ea typeface="华文新魏" charset="-122"/>
              </a:rPr>
              <a:t> &lt; n) </a:t>
            </a:r>
            <a:r>
              <a:rPr lang="en-US" altLang="zh-TW" dirty="0" err="1">
                <a:ea typeface="华文新魏" charset="-122"/>
              </a:rPr>
              <a:t>goto</a:t>
            </a:r>
            <a:r>
              <a:rPr lang="en-US" altLang="zh-TW" dirty="0">
                <a:ea typeface="华文新魏" charset="-122"/>
              </a:rPr>
              <a:t> loop</a:t>
            </a:r>
          </a:p>
          <a:p>
            <a:pPr algn="l">
              <a:lnSpc>
                <a:spcPts val="2380"/>
              </a:lnSpc>
              <a:spcBef>
                <a:spcPts val="0"/>
              </a:spcBef>
            </a:pPr>
            <a:r>
              <a:rPr lang="en-US" altLang="zh-TW" dirty="0">
                <a:solidFill>
                  <a:schemeClr val="tx1"/>
                </a:solidFill>
                <a:ea typeface="华文新魏" charset="-122"/>
              </a:rPr>
              <a:t>I9:	done:	</a:t>
            </a:r>
            <a:r>
              <a:rPr lang="en-US" altLang="zh-CN" dirty="0">
                <a:solidFill>
                  <a:schemeClr val="tx1"/>
                </a:solidFill>
                <a:ea typeface="华文新魏" charset="-122"/>
              </a:rPr>
              <a:t>V</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a:solidFill>
                  <a:schemeClr val="tx1"/>
                </a:solidFill>
                <a:ea typeface="华文新魏" charset="-122"/>
              </a:rPr>
              <a:t> sum</a:t>
            </a:r>
            <a:r>
              <a:rPr lang="en-US" altLang="zh-CN" dirty="0">
                <a:solidFill>
                  <a:schemeClr val="tx1"/>
                </a:solidFill>
                <a:ea typeface="华文新魏" charset="-122"/>
              </a:rPr>
              <a:t>   </a:t>
            </a:r>
            <a:r>
              <a:rPr lang="zh-CN" altLang="en-US" dirty="0">
                <a:solidFill>
                  <a:schemeClr val="tx1"/>
                </a:solidFill>
                <a:ea typeface="华文新魏" charset="-122"/>
              </a:rPr>
              <a:t>结果保存至地址</a:t>
            </a:r>
            <a:r>
              <a:rPr lang="en-US" altLang="zh-CN" dirty="0">
                <a:solidFill>
                  <a:schemeClr val="tx1"/>
                </a:solidFill>
                <a:ea typeface="华文新魏" charset="-122"/>
              </a:rPr>
              <a:t>V</a:t>
            </a:r>
            <a:endParaRPr lang="en-US" altLang="zh-TW" dirty="0">
              <a:solidFill>
                <a:schemeClr val="tx1"/>
              </a:solidFill>
              <a:ea typeface="华文新魏" charset="-122"/>
            </a:endParaRPr>
          </a:p>
        </p:txBody>
      </p:sp>
    </p:spTree>
    <p:extLst>
      <p:ext uri="{BB962C8B-B14F-4D97-AF65-F5344CB8AC3E}">
        <p14:creationId xmlns:p14="http://schemas.microsoft.com/office/powerpoint/2010/main" val="9523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animEffect transition="in" filter="blinds(horizontal)">
                                      <p:cBhvr>
                                        <p:cTn id="7" dur="500"/>
                                        <p:tgtEl>
                                          <p:spTgt spid="5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blinds(horizontal)">
                                      <p:cBhvr>
                                        <p:cTn id="2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03989" y="169068"/>
            <a:ext cx="2952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Ø"/>
            </a:pPr>
            <a:r>
              <a:rPr lang="zh-CN" altLang="en-US">
                <a:solidFill>
                  <a:srgbClr val="A50021"/>
                </a:solidFill>
                <a:ea typeface="微软雅黑" charset="-122"/>
              </a:rPr>
              <a:t> 本节概要</a:t>
            </a:r>
          </a:p>
        </p:txBody>
      </p:sp>
      <p:sp>
        <p:nvSpPr>
          <p:cNvPr id="7171" name="Freeform 16"/>
          <p:cNvSpPr>
            <a:spLocks/>
          </p:cNvSpPr>
          <p:nvPr/>
        </p:nvSpPr>
        <p:spPr bwMode="auto">
          <a:xfrm>
            <a:off x="1378111" y="74295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200"/>
          </a:p>
        </p:txBody>
      </p:sp>
      <p:sp>
        <p:nvSpPr>
          <p:cNvPr id="7172" name="Rectangle 19"/>
          <p:cNvSpPr>
            <a:spLocks noChangeArrowheads="1"/>
          </p:cNvSpPr>
          <p:nvPr/>
        </p:nvSpPr>
        <p:spPr bwMode="auto">
          <a:xfrm>
            <a:off x="1492411" y="620688"/>
            <a:ext cx="2405062"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a:solidFill>
                  <a:schemeClr val="bg1"/>
                </a:solidFill>
                <a:ea typeface="楷体_GB2312" charset="0"/>
              </a:rPr>
              <a:t>重点内容</a:t>
            </a:r>
          </a:p>
        </p:txBody>
      </p:sp>
      <p:sp>
        <p:nvSpPr>
          <p:cNvPr id="7173" name="AutoShape 6"/>
          <p:cNvSpPr>
            <a:spLocks noChangeArrowheads="1"/>
          </p:cNvSpPr>
          <p:nvPr/>
        </p:nvSpPr>
        <p:spPr bwMode="auto">
          <a:xfrm>
            <a:off x="1306674" y="1376771"/>
            <a:ext cx="9288262" cy="2319117"/>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4000"/>
          </a:p>
        </p:txBody>
      </p:sp>
      <p:sp>
        <p:nvSpPr>
          <p:cNvPr id="7174" name="Rectangle 28"/>
          <p:cNvSpPr>
            <a:spLocks noChangeArrowheads="1"/>
          </p:cNvSpPr>
          <p:nvPr/>
        </p:nvSpPr>
        <p:spPr bwMode="auto">
          <a:xfrm>
            <a:off x="1486061" y="1232756"/>
            <a:ext cx="7781925" cy="3797963"/>
          </a:xfrm>
          <a:prstGeom prst="rect">
            <a:avLst/>
          </a:prstGeom>
          <a:noFill/>
          <a:ln w="9525">
            <a:noFill/>
            <a:miter lim="800000"/>
            <a:headEnd/>
            <a:tailEnd/>
          </a:ln>
        </p:spPr>
        <p:txBody>
          <a:bodyPr>
            <a:spAutoFit/>
          </a:bodyPr>
          <a:lstStyle/>
          <a:p>
            <a:pPr lvl="1" algn="l" eaLnBrk="1" hangingPunct="1">
              <a:spcBef>
                <a:spcPct val="10000"/>
              </a:spcBef>
              <a:buClr>
                <a:srgbClr val="C00000"/>
              </a:buClr>
              <a:buSzPct val="90000"/>
              <a:buFont typeface="Wingdings" pitchFamily="2" charset="2"/>
              <a:buChar char="n"/>
              <a:defRPr/>
            </a:pPr>
            <a:endParaRPr kumimoji="1" lang="en-US" altLang="zh-CN" sz="2000" dirty="0">
              <a:latin typeface="+mn-lt"/>
              <a:ea typeface="+mn-ea"/>
              <a:sym typeface="Symbol" pitchFamily="18" charset="2"/>
            </a:endParaRPr>
          </a:p>
          <a:p>
            <a:pPr lvl="2" algn="l" eaLnBrk="1" hangingPunct="1">
              <a:lnSpc>
                <a:spcPct val="110000"/>
              </a:lnSpc>
              <a:spcBef>
                <a:spcPts val="600"/>
              </a:spcBef>
              <a:buClr>
                <a:srgbClr val="C00000"/>
              </a:buClr>
              <a:buSzPct val="90000"/>
              <a:buFont typeface="Wingdings" charset="2"/>
              <a:buChar char="u"/>
            </a:pPr>
            <a:r>
              <a:rPr kumimoji="1" lang="zh-CN" altLang="en-US" sz="3600" dirty="0">
                <a:latin typeface="+mn-lt"/>
                <a:ea typeface="+mn-ea"/>
                <a:sym typeface="Symbol" charset="2"/>
              </a:rPr>
              <a:t> </a:t>
            </a:r>
            <a:r>
              <a:rPr kumimoji="1" lang="en-US" altLang="zh-CN" dirty="0">
                <a:latin typeface="Times New Roman" charset="0"/>
                <a:ea typeface="华文新魏" charset="-122"/>
                <a:sym typeface="Symbol" charset="2"/>
              </a:rPr>
              <a:t>DRAM</a:t>
            </a:r>
            <a:r>
              <a:rPr kumimoji="1" lang="zh-CN" altLang="en-US" dirty="0">
                <a:latin typeface="Times New Roman" charset="0"/>
                <a:ea typeface="华文新魏" charset="-122"/>
                <a:sym typeface="Symbol" charset="2"/>
              </a:rPr>
              <a:t>的刷新</a:t>
            </a:r>
            <a:endParaRPr kumimoji="1" lang="en-US" altLang="zh-CN" dirty="0">
              <a:latin typeface="Times New Roman" charset="0"/>
              <a:ea typeface="华文新魏" charset="-122"/>
              <a:sym typeface="Symbol" charset="2"/>
            </a:endParaRPr>
          </a:p>
          <a:p>
            <a:pPr lvl="3" algn="l" eaLnBrk="1" hangingPunct="1">
              <a:lnSpc>
                <a:spcPct val="110000"/>
              </a:lnSpc>
              <a:spcBef>
                <a:spcPts val="600"/>
              </a:spcBef>
              <a:buClr>
                <a:srgbClr val="C00000"/>
              </a:buClr>
              <a:buSzPct val="90000"/>
              <a:buFont typeface="Wingdings" charset="2"/>
              <a:buChar char="l"/>
            </a:pPr>
            <a:r>
              <a:rPr kumimoji="1" lang="zh-CN" altLang="en-US" dirty="0">
                <a:latin typeface="Times New Roman" charset="0"/>
                <a:ea typeface="华文新魏" charset="-122"/>
                <a:sym typeface="Symbol" charset="2"/>
              </a:rPr>
              <a:t>集中式、分布式、透明式</a:t>
            </a:r>
            <a:endParaRPr kumimoji="1" lang="en-US" altLang="zh-CN" dirty="0">
              <a:latin typeface="Times New Roman" charset="0"/>
              <a:ea typeface="华文新魏" charset="-122"/>
              <a:sym typeface="Symbol" charset="2"/>
            </a:endParaRPr>
          </a:p>
          <a:p>
            <a:pPr lvl="3" indent="-457200" algn="l">
              <a:lnSpc>
                <a:spcPct val="110000"/>
              </a:lnSpc>
              <a:spcBef>
                <a:spcPts val="600"/>
              </a:spcBef>
              <a:buClr>
                <a:srgbClr val="C00000"/>
              </a:buClr>
              <a:buSzPct val="90000"/>
              <a:buFont typeface="Wingdings" charset="2"/>
              <a:buChar char="u"/>
            </a:pPr>
            <a:r>
              <a:rPr kumimoji="1" lang="en-US" altLang="zh-CN" sz="3200" dirty="0">
                <a:latin typeface="+mn-lt"/>
                <a:ea typeface="+mn-ea"/>
                <a:sym typeface="Symbol" charset="2"/>
              </a:rPr>
              <a:t> </a:t>
            </a:r>
            <a:r>
              <a:rPr kumimoji="1" lang="en-US" altLang="zh-CN" dirty="0">
                <a:latin typeface="Times New Roman" charset="0"/>
                <a:ea typeface="华文新魏" charset="-122"/>
                <a:sym typeface="Symbol" charset="2"/>
              </a:rPr>
              <a:t>5.3</a:t>
            </a:r>
            <a:r>
              <a:rPr kumimoji="1" lang="zh-CN" altLang="en-US" dirty="0">
                <a:latin typeface="Times New Roman" charset="0"/>
                <a:ea typeface="华文新魏" charset="-122"/>
                <a:sym typeface="Symbol" charset="2"/>
              </a:rPr>
              <a:t> 高速缓冲存储器</a:t>
            </a:r>
            <a:endParaRPr kumimoji="1" lang="en-US" altLang="zh-CN" dirty="0">
              <a:latin typeface="Times New Roman" charset="0"/>
              <a:ea typeface="华文新魏" charset="-122"/>
              <a:sym typeface="Symbol" charset="2"/>
            </a:endParaRPr>
          </a:p>
          <a:p>
            <a:pPr lvl="2" algn="l">
              <a:lnSpc>
                <a:spcPct val="110000"/>
              </a:lnSpc>
              <a:spcBef>
                <a:spcPts val="600"/>
              </a:spcBef>
              <a:buClr>
                <a:srgbClr val="C00000"/>
              </a:buClr>
              <a:buSzPct val="90000"/>
              <a:buFont typeface="Wingdings" charset="2"/>
              <a:buChar char="l"/>
            </a:pPr>
            <a:endParaRPr kumimoji="1" lang="en-US" altLang="zh-CN" dirty="0">
              <a:latin typeface="Times New Roman" charset="0"/>
              <a:ea typeface="华文新魏" charset="-122"/>
              <a:sym typeface="Symbol" charset="2"/>
            </a:endParaRPr>
          </a:p>
          <a:p>
            <a:pPr lvl="1" algn="l" eaLnBrk="1" hangingPunct="1">
              <a:lnSpc>
                <a:spcPct val="110000"/>
              </a:lnSpc>
              <a:spcBef>
                <a:spcPct val="10000"/>
              </a:spcBef>
              <a:buClr>
                <a:srgbClr val="C00000"/>
              </a:buClr>
              <a:buSzPct val="90000"/>
              <a:defRPr/>
            </a:pPr>
            <a:endParaRPr kumimoji="1" lang="zh-CN" altLang="en-US" sz="2000" dirty="0">
              <a:latin typeface="+mn-lt"/>
              <a:ea typeface="+mn-ea"/>
              <a:sym typeface="Symbol" pitchFamily="18" charset="2"/>
            </a:endParaRPr>
          </a:p>
          <a:p>
            <a:pPr lvl="2" algn="l" eaLnBrk="1" hangingPunct="1">
              <a:lnSpc>
                <a:spcPct val="110000"/>
              </a:lnSpc>
              <a:spcBef>
                <a:spcPct val="10000"/>
              </a:spcBef>
              <a:buClr>
                <a:srgbClr val="C00000"/>
              </a:buClr>
              <a:buSzPct val="80000"/>
              <a:buFont typeface="Wingdings" pitchFamily="2" charset="2"/>
              <a:buChar char="l"/>
              <a:defRPr/>
            </a:pPr>
            <a:endParaRPr kumimoji="1" lang="en-US" altLang="zh-CN" sz="2000" dirty="0">
              <a:latin typeface="+mn-lt"/>
              <a:ea typeface="+mn-ea"/>
              <a:sym typeface="Symbol" pitchFamily="18" charset="2"/>
            </a:endParaRPr>
          </a:p>
        </p:txBody>
      </p:sp>
      <p:sp>
        <p:nvSpPr>
          <p:cNvPr id="7175" name="Freeform 22"/>
          <p:cNvSpPr>
            <a:spLocks/>
          </p:cNvSpPr>
          <p:nvPr/>
        </p:nvSpPr>
        <p:spPr bwMode="auto">
          <a:xfrm>
            <a:off x="1449549" y="3822700"/>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sz="3200"/>
          </a:p>
        </p:txBody>
      </p:sp>
      <p:sp>
        <p:nvSpPr>
          <p:cNvPr id="7176" name="Rectangle 23"/>
          <p:cNvSpPr>
            <a:spLocks noChangeArrowheads="1"/>
          </p:cNvSpPr>
          <p:nvPr/>
        </p:nvSpPr>
        <p:spPr bwMode="auto">
          <a:xfrm>
            <a:off x="1563848" y="3609020"/>
            <a:ext cx="2262188"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zh-CN" altLang="en-US" sz="3200">
                <a:solidFill>
                  <a:schemeClr val="bg1"/>
                </a:solidFill>
                <a:ea typeface="楷体_GB2312" charset="0"/>
              </a:rPr>
              <a:t>基本要求</a:t>
            </a:r>
          </a:p>
        </p:txBody>
      </p:sp>
      <p:sp>
        <p:nvSpPr>
          <p:cNvPr id="7177" name="AutoShape 12"/>
          <p:cNvSpPr>
            <a:spLocks noChangeArrowheads="1"/>
          </p:cNvSpPr>
          <p:nvPr/>
        </p:nvSpPr>
        <p:spPr bwMode="auto">
          <a:xfrm>
            <a:off x="1363824" y="4330701"/>
            <a:ext cx="9231112" cy="1884363"/>
          </a:xfrm>
          <a:prstGeom prst="roundRect">
            <a:avLst>
              <a:gd name="adj" fmla="val 4296"/>
            </a:avLst>
          </a:prstGeom>
          <a:solidFill>
            <a:srgbClr val="EAEAEA"/>
          </a:solidFill>
          <a:ln w="25400">
            <a:solidFill>
              <a:srgbClr val="808080"/>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endParaRPr lang="zh-CN" altLang="en-US" sz="4800"/>
          </a:p>
        </p:txBody>
      </p:sp>
      <p:sp>
        <p:nvSpPr>
          <p:cNvPr id="7178" name="Rectangle 31"/>
          <p:cNvSpPr>
            <a:spLocks noChangeArrowheads="1"/>
          </p:cNvSpPr>
          <p:nvPr/>
        </p:nvSpPr>
        <p:spPr bwMode="auto">
          <a:xfrm>
            <a:off x="1607630" y="4397974"/>
            <a:ext cx="8323831" cy="1715213"/>
          </a:xfrm>
          <a:prstGeom prst="rect">
            <a:avLst/>
          </a:prstGeom>
          <a:noFill/>
          <a:ln w="9525">
            <a:noFill/>
            <a:miter lim="800000"/>
            <a:headEnd/>
            <a:tailEnd/>
          </a:ln>
        </p:spPr>
        <p:txBody>
          <a:bodyPr wrap="square">
            <a:spAutoFit/>
          </a:bodyPr>
          <a:lstStyle>
            <a:lvl1pPr marL="263525" indent="-263525">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10000"/>
              </a:lnSpc>
              <a:buSzPct val="90000"/>
              <a:buFont typeface="Wingdings" charset="2"/>
              <a:buChar char="n"/>
            </a:pPr>
            <a:r>
              <a:rPr kumimoji="1" lang="zh-CN" altLang="en-US" sz="3200" dirty="0">
                <a:latin typeface="Times New Roman" charset="0"/>
                <a:ea typeface="华文新魏" charset="-122"/>
              </a:rPr>
              <a:t>理解程序访问的局部性原理</a:t>
            </a:r>
            <a:endParaRPr kumimoji="1" lang="en-US" altLang="zh-CN" sz="3200" dirty="0">
              <a:latin typeface="Times New Roman" charset="0"/>
              <a:ea typeface="华文新魏" charset="-122"/>
            </a:endParaRPr>
          </a:p>
          <a:p>
            <a:pPr algn="l" eaLnBrk="1" hangingPunct="1">
              <a:lnSpc>
                <a:spcPct val="110000"/>
              </a:lnSpc>
              <a:buSzPct val="90000"/>
              <a:buFont typeface="Wingdings" charset="2"/>
              <a:buChar char="n"/>
            </a:pPr>
            <a:r>
              <a:rPr kumimoji="1" lang="zh-CN" altLang="en-US" sz="3200" dirty="0">
                <a:latin typeface="Times New Roman" charset="0"/>
                <a:ea typeface="华文新魏" charset="-122"/>
              </a:rPr>
              <a:t>掌握高速缓冲存储器</a:t>
            </a:r>
            <a:r>
              <a:rPr kumimoji="1" lang="en-US" altLang="zh-CN" sz="3200" dirty="0">
                <a:latin typeface="Times New Roman" charset="0"/>
                <a:ea typeface="华文新魏" charset="-122"/>
              </a:rPr>
              <a:t>(Cache) </a:t>
            </a:r>
            <a:r>
              <a:rPr kumimoji="1" lang="zh-CN" altLang="en-US" sz="3200" dirty="0">
                <a:latin typeface="Times New Roman" charset="0"/>
                <a:ea typeface="华文新魏" charset="-122"/>
              </a:rPr>
              <a:t>和主存之间的映射方式等基本知识</a:t>
            </a:r>
            <a:endParaRPr kumimoji="1" lang="en-US" altLang="zh-CN" sz="3200" dirty="0">
              <a:latin typeface="Times New Roman" charset="0"/>
              <a:ea typeface="华文新魏" charset="-122"/>
            </a:endParaRPr>
          </a:p>
        </p:txBody>
      </p:sp>
      <p:sp>
        <p:nvSpPr>
          <p:cNvPr id="7179" name="矩形 10"/>
          <p:cNvSpPr>
            <a:spLocks noChangeArrowheads="1"/>
          </p:cNvSpPr>
          <p:nvPr/>
        </p:nvSpPr>
        <p:spPr bwMode="auto">
          <a:xfrm>
            <a:off x="1695518" y="1340768"/>
            <a:ext cx="4076757" cy="61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10000"/>
              </a:lnSpc>
            </a:pPr>
            <a:r>
              <a:rPr kumimoji="1" lang="zh-CN" altLang="en-US" sz="3200" dirty="0">
                <a:solidFill>
                  <a:srgbClr val="000000"/>
                </a:solidFill>
                <a:latin typeface="华文新魏" charset="-122"/>
                <a:ea typeface="华文新魏" charset="-122"/>
              </a:rPr>
              <a:t>第五章  存储层次结构</a:t>
            </a:r>
            <a:endParaRPr kumimoji="1" lang="en-US" altLang="zh-CN" sz="3200" dirty="0">
              <a:solidFill>
                <a:srgbClr val="000000"/>
              </a:solidFill>
              <a:latin typeface="华文新魏" charset="-122"/>
              <a:ea typeface="华文新魏" charset="-122"/>
              <a:sym typeface="Symbol" charset="2"/>
            </a:endParaRPr>
          </a:p>
        </p:txBody>
      </p:sp>
    </p:spTree>
    <p:extLst>
      <p:ext uri="{BB962C8B-B14F-4D97-AF65-F5344CB8AC3E}">
        <p14:creationId xmlns:p14="http://schemas.microsoft.com/office/powerpoint/2010/main" val="16927713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dirty="0">
                <a:latin typeface="微软雅黑" charset="-122"/>
              </a:rPr>
              <a:t>程序访问局部性</a:t>
            </a:r>
            <a:endParaRPr kumimoji="0" lang="en-US" altLang="zh-CN" sz="3600" b="1" dirty="0">
              <a:latin typeface="微软雅黑" charset="-122"/>
            </a:endParaRPr>
          </a:p>
        </p:txBody>
      </p:sp>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3" name="Rectangle 4"/>
          <p:cNvSpPr txBox="1">
            <a:spLocks noChangeArrowheads="1"/>
          </p:cNvSpPr>
          <p:nvPr/>
        </p:nvSpPr>
        <p:spPr bwMode="auto">
          <a:xfrm>
            <a:off x="469900" y="895350"/>
            <a:ext cx="9745663"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82563" indent="-182563">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ts val="2860"/>
              </a:lnSpc>
              <a:spcBef>
                <a:spcPts val="0"/>
              </a:spcBef>
              <a:spcAft>
                <a:spcPts val="0"/>
              </a:spcAft>
              <a:buFont typeface="Wingdings" charset="2"/>
              <a:buNone/>
            </a:pPr>
            <a:r>
              <a:rPr kumimoji="1" lang="zh-CN" altLang="en-US" sz="2800" dirty="0">
                <a:solidFill>
                  <a:schemeClr val="tx1"/>
                </a:solidFill>
                <a:latin typeface="微软雅黑" charset="-122"/>
                <a:ea typeface="微软雅黑" charset="-122"/>
              </a:rPr>
              <a:t>问题：指令和数据的时间局部性和空间局部性？</a:t>
            </a:r>
          </a:p>
          <a:p>
            <a:pPr marL="342900" indent="-342900" algn="l">
              <a:lnSpc>
                <a:spcPts val="2860"/>
              </a:lnSpc>
              <a:spcBef>
                <a:spcPts val="0"/>
              </a:spcBef>
              <a:spcAft>
                <a:spcPts val="0"/>
              </a:spcAft>
              <a:buFont typeface="Wingdings" panose="05000000000000000000" pitchFamily="2" charset="2"/>
              <a:buChar char="u"/>
            </a:pPr>
            <a:r>
              <a:rPr kumimoji="1" lang="zh-CN" altLang="en-US" dirty="0">
                <a:solidFill>
                  <a:srgbClr val="0000FF"/>
                </a:solidFill>
                <a:latin typeface="微软雅黑" charset="-122"/>
                <a:ea typeface="微软雅黑" charset="-122"/>
              </a:rPr>
              <a:t> 数据</a:t>
            </a:r>
            <a:r>
              <a:rPr kumimoji="1" lang="zh-CN" altLang="en-US" dirty="0">
                <a:solidFill>
                  <a:schemeClr val="tx1"/>
                </a:solidFill>
                <a:latin typeface="微软雅黑" charset="-122"/>
                <a:ea typeface="微软雅黑" charset="-122"/>
              </a:rPr>
              <a:t>：仅数组在主存中         </a:t>
            </a:r>
            <a:endParaRPr kumimoji="1" lang="en-US" altLang="zh-CN" dirty="0">
              <a:solidFill>
                <a:schemeClr val="tx1"/>
              </a:solidFill>
              <a:latin typeface="微软雅黑" charset="-122"/>
              <a:ea typeface="微软雅黑" charset="-122"/>
            </a:endParaRPr>
          </a:p>
          <a:p>
            <a:pPr algn="l">
              <a:lnSpc>
                <a:spcPts val="2860"/>
              </a:lnSpc>
              <a:spcBef>
                <a:spcPts val="0"/>
              </a:spcBef>
              <a:spcAft>
                <a:spcPts val="0"/>
              </a:spcAft>
            </a:pPr>
            <a:r>
              <a:rPr kumimoji="1" lang="en-US" altLang="zh-CN" dirty="0">
                <a:solidFill>
                  <a:schemeClr val="tx1"/>
                </a:solidFill>
                <a:latin typeface="微软雅黑" charset="-122"/>
                <a:ea typeface="微软雅黑" charset="-122"/>
              </a:rPr>
              <a:t>          0x400→0x404→0x408→0x40C→……→0x7A4 </a:t>
            </a:r>
            <a:endParaRPr kumimoji="1" lang="zh-CN" altLang="en-US" dirty="0">
              <a:solidFill>
                <a:schemeClr val="tx1"/>
              </a:solidFill>
              <a:latin typeface="微软雅黑" charset="-122"/>
              <a:ea typeface="微软雅黑" charset="-122"/>
            </a:endParaRPr>
          </a:p>
        </p:txBody>
      </p:sp>
      <p:sp>
        <p:nvSpPr>
          <p:cNvPr id="61" name="Rectangle 55"/>
          <p:cNvSpPr>
            <a:spLocks noChangeArrowheads="1"/>
          </p:cNvSpPr>
          <p:nvPr/>
        </p:nvSpPr>
        <p:spPr bwMode="auto">
          <a:xfrm>
            <a:off x="427038" y="2132856"/>
            <a:ext cx="9063037" cy="743793"/>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0" tIns="0" rIns="0" bIns="0" anchor="ctr">
            <a:spAutoFit/>
          </a:bodyPr>
          <a:lstStyle/>
          <a:p>
            <a:pPr marL="798513" lvl="1" indent="-342900" algn="l">
              <a:lnSpc>
                <a:spcPts val="2860"/>
              </a:lnSpc>
              <a:spcBef>
                <a:spcPts val="0"/>
              </a:spcBef>
              <a:spcAft>
                <a:spcPts val="0"/>
              </a:spcAft>
              <a:buFont typeface="Arial"/>
              <a:buChar char="•"/>
              <a:defRPr/>
            </a:pPr>
            <a:r>
              <a:rPr lang="zh-CN" altLang="en-US" sz="2400" dirty="0">
                <a:solidFill>
                  <a:srgbClr val="000000"/>
                </a:solidFill>
                <a:latin typeface="微软雅黑" charset="0"/>
                <a:ea typeface="微软雅黑" charset="0"/>
                <a:cs typeface="微软雅黑" charset="0"/>
              </a:rPr>
              <a:t>数组元素按顺序存放，也按顺序访问，所以，空间局部性好；</a:t>
            </a:r>
            <a:endParaRPr lang="en-US" altLang="zh-CN" sz="2400" dirty="0">
              <a:solidFill>
                <a:srgbClr val="000000"/>
              </a:solidFill>
              <a:latin typeface="微软雅黑" charset="0"/>
              <a:ea typeface="微软雅黑" charset="0"/>
              <a:cs typeface="微软雅黑" charset="0"/>
            </a:endParaRPr>
          </a:p>
          <a:p>
            <a:pPr marL="798513" lvl="1" indent="-342900" algn="l">
              <a:lnSpc>
                <a:spcPts val="2860"/>
              </a:lnSpc>
              <a:spcBef>
                <a:spcPts val="0"/>
              </a:spcBef>
              <a:spcAft>
                <a:spcPts val="0"/>
              </a:spcAft>
              <a:buFont typeface="Arial"/>
              <a:buChar char="•"/>
              <a:defRPr/>
            </a:pPr>
            <a:r>
              <a:rPr lang="zh-CN" altLang="en-US" sz="2400" dirty="0">
                <a:solidFill>
                  <a:srgbClr val="000000"/>
                </a:solidFill>
                <a:latin typeface="微软雅黑" charset="0"/>
                <a:ea typeface="微软雅黑" charset="0"/>
                <a:cs typeface="微软雅黑" charset="0"/>
              </a:rPr>
              <a:t>每个数组元素只被访问</a:t>
            </a:r>
            <a:r>
              <a:rPr lang="en-US" altLang="zh-CN" sz="2400" dirty="0">
                <a:solidFill>
                  <a:srgbClr val="000000"/>
                </a:solidFill>
                <a:latin typeface="微软雅黑" charset="0"/>
                <a:ea typeface="微软雅黑" charset="0"/>
                <a:cs typeface="微软雅黑" charset="0"/>
              </a:rPr>
              <a:t>1</a:t>
            </a:r>
            <a:r>
              <a:rPr lang="zh-CN" altLang="en-US" sz="2400" dirty="0">
                <a:solidFill>
                  <a:srgbClr val="000000"/>
                </a:solidFill>
                <a:latin typeface="微软雅黑" charset="0"/>
                <a:ea typeface="微软雅黑" charset="0"/>
                <a:cs typeface="微软雅黑" charset="0"/>
              </a:rPr>
              <a:t>次，所以没有时间局部性</a:t>
            </a:r>
          </a:p>
        </p:txBody>
      </p:sp>
      <p:grpSp>
        <p:nvGrpSpPr>
          <p:cNvPr id="12296" name="Group 7"/>
          <p:cNvGrpSpPr>
            <a:grpSpLocks/>
          </p:cNvGrpSpPr>
          <p:nvPr/>
        </p:nvGrpSpPr>
        <p:grpSpPr bwMode="auto">
          <a:xfrm>
            <a:off x="9744075" y="1320800"/>
            <a:ext cx="2039938" cy="4813300"/>
            <a:chOff x="4518" y="649"/>
            <a:chExt cx="1285" cy="3032"/>
          </a:xfrm>
        </p:grpSpPr>
        <p:grpSp>
          <p:nvGrpSpPr>
            <p:cNvPr id="12299" name="Group 8"/>
            <p:cNvGrpSpPr>
              <a:grpSpLocks/>
            </p:cNvGrpSpPr>
            <p:nvPr/>
          </p:nvGrpSpPr>
          <p:grpSpPr bwMode="auto">
            <a:xfrm>
              <a:off x="4518" y="649"/>
              <a:ext cx="1285" cy="3020"/>
              <a:chOff x="4518" y="762"/>
              <a:chExt cx="1285" cy="3019"/>
            </a:xfrm>
          </p:grpSpPr>
          <p:grpSp>
            <p:nvGrpSpPr>
              <p:cNvPr id="12302" name="Group 9"/>
              <p:cNvGrpSpPr>
                <a:grpSpLocks/>
              </p:cNvGrpSpPr>
              <p:nvPr/>
            </p:nvGrpSpPr>
            <p:grpSpPr bwMode="auto">
              <a:xfrm>
                <a:off x="4518" y="762"/>
                <a:ext cx="1263" cy="3019"/>
                <a:chOff x="4582" y="762"/>
                <a:chExt cx="1263" cy="3019"/>
              </a:xfrm>
            </p:grpSpPr>
            <p:sp>
              <p:nvSpPr>
                <p:cNvPr id="12304"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I1</a:t>
                  </a:r>
                </a:p>
              </p:txBody>
            </p:sp>
            <p:sp>
              <p:nvSpPr>
                <p:cNvPr id="12305"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I2</a:t>
                  </a:r>
                </a:p>
              </p:txBody>
            </p:sp>
            <p:sp>
              <p:nvSpPr>
                <p:cNvPr id="12306"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I3</a:t>
                  </a:r>
                </a:p>
              </p:txBody>
            </p:sp>
            <p:sp>
              <p:nvSpPr>
                <p:cNvPr id="12307"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I4</a:t>
                  </a:r>
                </a:p>
              </p:txBody>
            </p:sp>
            <p:sp>
              <p:nvSpPr>
                <p:cNvPr id="12308"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I5</a:t>
                  </a:r>
                </a:p>
              </p:txBody>
            </p:sp>
            <p:sp>
              <p:nvSpPr>
                <p:cNvPr id="12309"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I6</a:t>
                  </a:r>
                </a:p>
              </p:txBody>
            </p:sp>
            <p:sp>
              <p:nvSpPr>
                <p:cNvPr id="12310" name="Rectangle 16"/>
                <p:cNvSpPr>
                  <a:spLocks noChangeArrowheads="1"/>
                </p:cNvSpPr>
                <p:nvPr/>
              </p:nvSpPr>
              <p:spPr bwMode="auto">
                <a:xfrm>
                  <a:off x="4582" y="11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0x100</a:t>
                  </a:r>
                </a:p>
              </p:txBody>
            </p:sp>
            <p:sp>
              <p:nvSpPr>
                <p:cNvPr id="12311" name="Rectangle 17"/>
                <p:cNvSpPr>
                  <a:spLocks noChangeArrowheads="1"/>
                </p:cNvSpPr>
                <p:nvPr/>
              </p:nvSpPr>
              <p:spPr bwMode="auto">
                <a:xfrm>
                  <a:off x="4582" y="13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0x104</a:t>
                  </a:r>
                </a:p>
              </p:txBody>
            </p:sp>
            <p:sp>
              <p:nvSpPr>
                <p:cNvPr id="12312" name="Rectangle 18"/>
                <p:cNvSpPr>
                  <a:spLocks noChangeArrowheads="1"/>
                </p:cNvSpPr>
                <p:nvPr/>
              </p:nvSpPr>
              <p:spPr bwMode="auto">
                <a:xfrm>
                  <a:off x="4582" y="14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0x108</a:t>
                  </a:r>
                </a:p>
              </p:txBody>
            </p:sp>
            <p:sp>
              <p:nvSpPr>
                <p:cNvPr id="12313" name="Rectangle 19"/>
                <p:cNvSpPr>
                  <a:spLocks noChangeArrowheads="1"/>
                </p:cNvSpPr>
                <p:nvPr/>
              </p:nvSpPr>
              <p:spPr bwMode="auto">
                <a:xfrm>
                  <a:off x="4582" y="16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0x10C</a:t>
                  </a:r>
                </a:p>
              </p:txBody>
            </p:sp>
            <p:sp>
              <p:nvSpPr>
                <p:cNvPr id="12314" name="Rectangle 20"/>
                <p:cNvSpPr>
                  <a:spLocks noChangeArrowheads="1"/>
                </p:cNvSpPr>
                <p:nvPr/>
              </p:nvSpPr>
              <p:spPr bwMode="auto">
                <a:xfrm>
                  <a:off x="4582" y="1746"/>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0x110</a:t>
                  </a:r>
                </a:p>
              </p:txBody>
            </p:sp>
            <p:sp>
              <p:nvSpPr>
                <p:cNvPr id="12315" name="Rectangle 21"/>
                <p:cNvSpPr>
                  <a:spLocks noChangeArrowheads="1"/>
                </p:cNvSpPr>
                <p:nvPr/>
              </p:nvSpPr>
              <p:spPr bwMode="auto">
                <a:xfrm>
                  <a:off x="4582" y="1890"/>
                  <a:ext cx="4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0x114</a:t>
                  </a:r>
                </a:p>
              </p:txBody>
            </p:sp>
            <p:sp>
              <p:nvSpPr>
                <p:cNvPr id="12316"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a[0]</a:t>
                  </a:r>
                </a:p>
              </p:txBody>
            </p:sp>
            <p:sp>
              <p:nvSpPr>
                <p:cNvPr id="12317"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a[1]</a:t>
                  </a:r>
                </a:p>
              </p:txBody>
            </p:sp>
            <p:sp>
              <p:nvSpPr>
                <p:cNvPr id="12318"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a[2]</a:t>
                  </a:r>
                </a:p>
              </p:txBody>
            </p:sp>
            <p:sp>
              <p:nvSpPr>
                <p:cNvPr id="12319"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a[3]</a:t>
                  </a:r>
                </a:p>
              </p:txBody>
            </p:sp>
            <p:sp>
              <p:nvSpPr>
                <p:cNvPr id="12320"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a[4]</a:t>
                  </a:r>
                </a:p>
              </p:txBody>
            </p:sp>
            <p:sp>
              <p:nvSpPr>
                <p:cNvPr id="12321"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a[5]</a:t>
                  </a:r>
                </a:p>
              </p:txBody>
            </p:sp>
            <p:sp>
              <p:nvSpPr>
                <p:cNvPr id="12322" name="Rectangle 28"/>
                <p:cNvSpPr>
                  <a:spLocks noChangeArrowheads="1"/>
                </p:cNvSpPr>
                <p:nvPr/>
              </p:nvSpPr>
              <p:spPr bwMode="auto">
                <a:xfrm>
                  <a:off x="4582" y="237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0x400</a:t>
                  </a:r>
                </a:p>
              </p:txBody>
            </p:sp>
            <p:sp>
              <p:nvSpPr>
                <p:cNvPr id="12323" name="Rectangle 29"/>
                <p:cNvSpPr>
                  <a:spLocks noChangeArrowheads="1"/>
                </p:cNvSpPr>
                <p:nvPr/>
              </p:nvSpPr>
              <p:spPr bwMode="auto">
                <a:xfrm>
                  <a:off x="4582" y="2514"/>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0x404</a:t>
                  </a:r>
                </a:p>
              </p:txBody>
            </p:sp>
            <p:sp>
              <p:nvSpPr>
                <p:cNvPr id="12324" name="Rectangle 30"/>
                <p:cNvSpPr>
                  <a:spLocks noChangeArrowheads="1"/>
                </p:cNvSpPr>
                <p:nvPr/>
              </p:nvSpPr>
              <p:spPr bwMode="auto">
                <a:xfrm>
                  <a:off x="4582" y="2658"/>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0x408</a:t>
                  </a:r>
                </a:p>
              </p:txBody>
            </p:sp>
            <p:sp>
              <p:nvSpPr>
                <p:cNvPr id="12325" name="Rectangle 31"/>
                <p:cNvSpPr>
                  <a:spLocks noChangeArrowheads="1"/>
                </p:cNvSpPr>
                <p:nvPr/>
              </p:nvSpPr>
              <p:spPr bwMode="auto">
                <a:xfrm>
                  <a:off x="4582" y="2802"/>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0x40C</a:t>
                  </a:r>
                </a:p>
              </p:txBody>
            </p:sp>
            <p:sp>
              <p:nvSpPr>
                <p:cNvPr id="12326" name="Rectangle 32"/>
                <p:cNvSpPr>
                  <a:spLocks noChangeArrowheads="1"/>
                </p:cNvSpPr>
                <p:nvPr/>
              </p:nvSpPr>
              <p:spPr bwMode="auto">
                <a:xfrm>
                  <a:off x="4582" y="2946"/>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0x410</a:t>
                  </a:r>
                </a:p>
              </p:txBody>
            </p:sp>
            <p:sp>
              <p:nvSpPr>
                <p:cNvPr id="12327" name="Rectangle 33"/>
                <p:cNvSpPr>
                  <a:spLocks noChangeArrowheads="1"/>
                </p:cNvSpPr>
                <p:nvPr/>
              </p:nvSpPr>
              <p:spPr bwMode="auto">
                <a:xfrm>
                  <a:off x="4582" y="3090"/>
                  <a:ext cx="4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0x414</a:t>
                  </a:r>
                </a:p>
              </p:txBody>
            </p:sp>
            <p:sp>
              <p:nvSpPr>
                <p:cNvPr id="12328"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2329"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600">
                    <a:ea typeface="华文新魏" charset="-122"/>
                  </a:endParaRPr>
                </a:p>
              </p:txBody>
            </p:sp>
            <p:sp>
              <p:nvSpPr>
                <p:cNvPr id="12330" name="Rectangle 36"/>
                <p:cNvSpPr>
                  <a:spLocks noChangeArrowheads="1"/>
                </p:cNvSpPr>
                <p:nvPr/>
              </p:nvSpPr>
              <p:spPr bwMode="auto">
                <a:xfrm>
                  <a:off x="4582" y="3570"/>
                  <a:ext cx="4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0x7A4</a:t>
                  </a:r>
                </a:p>
              </p:txBody>
            </p:sp>
            <p:sp>
              <p:nvSpPr>
                <p:cNvPr id="12331"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a:ea typeface="华文新魏" charset="-122"/>
                    </a:rPr>
                    <a:t>• • •</a:t>
                  </a:r>
                </a:p>
              </p:txBody>
            </p:sp>
            <p:sp>
              <p:nvSpPr>
                <p:cNvPr id="12332" name="Rectangle 38"/>
                <p:cNvSpPr>
                  <a:spLocks noChangeArrowheads="1"/>
                </p:cNvSpPr>
                <p:nvPr/>
              </p:nvSpPr>
              <p:spPr bwMode="auto">
                <a:xfrm>
                  <a:off x="4762" y="762"/>
                  <a:ext cx="10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a:solidFill>
                        <a:schemeClr val="tx1"/>
                      </a:solidFill>
                      <a:ea typeface="华文新魏" charset="-122"/>
                    </a:rPr>
                    <a:t>主存的布局</a:t>
                  </a:r>
                  <a:endParaRPr lang="en-US" altLang="zh-CN">
                    <a:solidFill>
                      <a:schemeClr val="tx1"/>
                    </a:solidFill>
                    <a:ea typeface="华文新魏" charset="-122"/>
                  </a:endParaRPr>
                </a:p>
              </p:txBody>
            </p:sp>
            <p:sp>
              <p:nvSpPr>
                <p:cNvPr id="12333"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600" dirty="0">
                      <a:ea typeface="华文新魏" charset="-122"/>
                    </a:rPr>
                    <a:t>I0</a:t>
                  </a:r>
                </a:p>
              </p:txBody>
            </p:sp>
            <p:sp>
              <p:nvSpPr>
                <p:cNvPr id="12334" name="Rectangle 40"/>
                <p:cNvSpPr>
                  <a:spLocks noChangeArrowheads="1"/>
                </p:cNvSpPr>
                <p:nvPr/>
              </p:nvSpPr>
              <p:spPr bwMode="auto">
                <a:xfrm>
                  <a:off x="4582" y="1026"/>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600">
                      <a:ea typeface="华文新魏" charset="-122"/>
                    </a:rPr>
                    <a:t>0x0FC</a:t>
                  </a:r>
                </a:p>
              </p:txBody>
            </p:sp>
          </p:grpSp>
          <p:sp>
            <p:nvSpPr>
              <p:cNvPr id="12303" name="Text Box 41"/>
              <p:cNvSpPr txBox="1">
                <a:spLocks noChangeArrowheads="1"/>
              </p:cNvSpPr>
              <p:nvPr/>
            </p:nvSpPr>
            <p:spPr bwMode="auto">
              <a:xfrm>
                <a:off x="5495" y="1276"/>
                <a:ext cx="308"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kumimoji="1" lang="zh-CN" altLang="en-US" sz="2000" dirty="0">
                    <a:solidFill>
                      <a:srgbClr val="0000CC"/>
                    </a:solidFill>
                    <a:ea typeface="华文新魏" charset="-122"/>
                  </a:rPr>
                  <a:t>指  令                            数   据</a:t>
                </a:r>
              </a:p>
            </p:txBody>
          </p:sp>
        </p:grpSp>
        <p:sp>
          <p:nvSpPr>
            <p:cNvPr id="12300" name="Text Box 42"/>
            <p:cNvSpPr txBox="1">
              <a:spLocks noChangeArrowheads="1"/>
            </p:cNvSpPr>
            <p:nvPr/>
          </p:nvSpPr>
          <p:spPr bwMode="auto">
            <a:xfrm>
              <a:off x="5523" y="2235"/>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A</a:t>
              </a:r>
            </a:p>
          </p:txBody>
        </p:sp>
        <p:sp>
          <p:nvSpPr>
            <p:cNvPr id="12301" name="Text Box 43"/>
            <p:cNvSpPr txBox="1">
              <a:spLocks noChangeArrowheads="1"/>
            </p:cNvSpPr>
            <p:nvPr/>
          </p:nvSpPr>
          <p:spPr bwMode="auto">
            <a:xfrm>
              <a:off x="5523" y="3430"/>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rgbClr val="FF3300"/>
                  </a:solidFill>
                  <a:ea typeface="华文新魏" charset="-122"/>
                </a:rPr>
                <a:t>V</a:t>
              </a:r>
            </a:p>
          </p:txBody>
        </p:sp>
      </p:grpSp>
      <p:sp>
        <p:nvSpPr>
          <p:cNvPr id="12297" name="Rectangle 6"/>
          <p:cNvSpPr>
            <a:spLocks noChangeArrowheads="1"/>
          </p:cNvSpPr>
          <p:nvPr/>
        </p:nvSpPr>
        <p:spPr bwMode="auto">
          <a:xfrm>
            <a:off x="851693" y="2990800"/>
            <a:ext cx="5843588" cy="3795899"/>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2400" b="1">
                <a:solidFill>
                  <a:srgbClr val="FF0000"/>
                </a:solidFill>
                <a:latin typeface="Times New Roman" charset="0"/>
                <a:ea typeface="黑体" charset="-122"/>
              </a:defRPr>
            </a:lvl1pPr>
            <a:lvl2pPr marL="742950" indent="-285750">
              <a:tabLst>
                <a:tab pos="520700" algn="l"/>
                <a:tab pos="1257300" algn="l"/>
              </a:tabLst>
              <a:defRPr sz="2400" b="1">
                <a:solidFill>
                  <a:srgbClr val="FF0000"/>
                </a:solidFill>
                <a:latin typeface="Times New Roman" charset="0"/>
                <a:ea typeface="黑体" charset="-122"/>
              </a:defRPr>
            </a:lvl2pPr>
            <a:lvl3pPr marL="1143000" indent="-228600">
              <a:tabLst>
                <a:tab pos="520700" algn="l"/>
                <a:tab pos="1257300" algn="l"/>
              </a:tabLst>
              <a:defRPr sz="2400" b="1">
                <a:solidFill>
                  <a:srgbClr val="FF0000"/>
                </a:solidFill>
                <a:latin typeface="Times New Roman" charset="0"/>
                <a:ea typeface="黑体" charset="-122"/>
              </a:defRPr>
            </a:lvl3pPr>
            <a:lvl4pPr marL="1600200" indent="-228600">
              <a:tabLst>
                <a:tab pos="520700" algn="l"/>
                <a:tab pos="1257300" algn="l"/>
              </a:tabLst>
              <a:defRPr sz="2400" b="1">
                <a:solidFill>
                  <a:srgbClr val="FF0000"/>
                </a:solidFill>
                <a:latin typeface="Times New Roman" charset="0"/>
                <a:ea typeface="黑体" charset="-122"/>
              </a:defRPr>
            </a:lvl4pPr>
            <a:lvl5pPr marL="2057400" indent="-228600">
              <a:tabLst>
                <a:tab pos="520700" algn="l"/>
                <a:tab pos="1257300" algn="l"/>
              </a:tabLst>
              <a:defRPr sz="2400" b="1">
                <a:solidFill>
                  <a:srgbClr val="FF0000"/>
                </a:solidFill>
                <a:latin typeface="Times New Roman" charset="0"/>
                <a:ea typeface="黑体" charset="-122"/>
              </a:defRPr>
            </a:lvl5pPr>
            <a:lvl6pPr marL="25146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6pPr>
            <a:lvl7pPr marL="29718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7pPr>
            <a:lvl8pPr marL="34290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8pPr>
            <a:lvl9pPr marL="3886200" indent="-228600" eaLnBrk="0" fontAlgn="base" hangingPunct="0">
              <a:spcBef>
                <a:spcPct val="0"/>
              </a:spcBef>
              <a:spcAft>
                <a:spcPct val="0"/>
              </a:spcAft>
              <a:tabLst>
                <a:tab pos="520700" algn="l"/>
                <a:tab pos="1257300" algn="l"/>
              </a:tabLst>
              <a:defRPr sz="2400" b="1">
                <a:solidFill>
                  <a:srgbClr val="FF0000"/>
                </a:solidFill>
                <a:latin typeface="Times New Roman" charset="0"/>
                <a:ea typeface="黑体" charset="-122"/>
              </a:defRPr>
            </a:lvl9pPr>
          </a:lstStyle>
          <a:p>
            <a:pPr algn="l">
              <a:lnSpc>
                <a:spcPts val="2860"/>
              </a:lnSpc>
              <a:spcBef>
                <a:spcPts val="0"/>
              </a:spcBef>
              <a:spcAft>
                <a:spcPts val="0"/>
              </a:spcAft>
            </a:pPr>
            <a:r>
              <a:rPr lang="en-US" altLang="zh-TW" dirty="0">
                <a:solidFill>
                  <a:schemeClr val="tx1"/>
                </a:solidFill>
                <a:ea typeface="华文新魏" charset="-122"/>
              </a:rPr>
              <a:t>I0:		sum  ← </a:t>
            </a:r>
            <a:r>
              <a:rPr lang="en-US" altLang="zh-CN" dirty="0">
                <a:solidFill>
                  <a:schemeClr val="tx1"/>
                </a:solidFill>
                <a:ea typeface="华文新魏" charset="-122"/>
              </a:rPr>
              <a:t> </a:t>
            </a:r>
            <a:r>
              <a:rPr lang="en-US" altLang="zh-TW" dirty="0">
                <a:solidFill>
                  <a:schemeClr val="tx1"/>
                </a:solidFill>
                <a:ea typeface="华文新魏" charset="-122"/>
              </a:rPr>
              <a:t>0</a:t>
            </a:r>
          </a:p>
          <a:p>
            <a:pPr algn="l">
              <a:lnSpc>
                <a:spcPts val="2860"/>
              </a:lnSpc>
              <a:spcBef>
                <a:spcPts val="0"/>
              </a:spcBef>
              <a:spcAft>
                <a:spcPts val="0"/>
              </a:spcAft>
            </a:pPr>
            <a:r>
              <a:rPr lang="en-US" altLang="zh-TW" dirty="0">
                <a:solidFill>
                  <a:schemeClr val="tx1"/>
                </a:solidFill>
                <a:ea typeface="华文新魏" charset="-122"/>
              </a:rPr>
              <a:t>I1: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   A</a:t>
            </a:r>
            <a:r>
              <a:rPr lang="zh-CN" altLang="en-US" dirty="0">
                <a:solidFill>
                  <a:schemeClr val="tx1"/>
                </a:solidFill>
                <a:ea typeface="华文新魏" charset="-122"/>
              </a:rPr>
              <a:t>是数组</a:t>
            </a:r>
            <a:r>
              <a:rPr lang="en-US" altLang="zh-CN" dirty="0">
                <a:solidFill>
                  <a:schemeClr val="tx1"/>
                </a:solidFill>
                <a:ea typeface="华文新魏" charset="-122"/>
              </a:rPr>
              <a:t>a</a:t>
            </a:r>
            <a:r>
              <a:rPr lang="zh-CN" altLang="en-US" dirty="0">
                <a:solidFill>
                  <a:schemeClr val="tx1"/>
                </a:solidFill>
                <a:ea typeface="华文新魏" charset="-122"/>
              </a:rPr>
              <a:t>的起始地址</a:t>
            </a:r>
            <a:endParaRPr lang="zh-TW" altLang="en-US"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I2:		</a:t>
            </a:r>
            <a:r>
              <a:rPr lang="en-US" altLang="zh-TW" dirty="0" err="1">
                <a:solidFill>
                  <a:schemeClr val="tx1"/>
                </a:solidFill>
                <a:ea typeface="华文新魏" charset="-122"/>
              </a:rPr>
              <a:t>i</a:t>
            </a:r>
            <a:r>
              <a:rPr lang="en-US" altLang="zh-TW" dirty="0">
                <a:solidFill>
                  <a:schemeClr val="tx1"/>
                </a:solidFill>
                <a:ea typeface="华文新魏" charset="-122"/>
              </a:rPr>
              <a:t>   ← </a:t>
            </a:r>
            <a:r>
              <a:rPr lang="en-US" altLang="zh-CN" dirty="0">
                <a:solidFill>
                  <a:schemeClr val="tx1"/>
                </a:solidFill>
                <a:ea typeface="华文新魏" charset="-122"/>
              </a:rPr>
              <a:t> </a:t>
            </a:r>
            <a:r>
              <a:rPr lang="en-US" altLang="zh-TW" dirty="0">
                <a:solidFill>
                  <a:schemeClr val="tx1"/>
                </a:solidFill>
                <a:ea typeface="华文新魏" charset="-122"/>
              </a:rPr>
              <a:t>0</a:t>
            </a:r>
          </a:p>
          <a:p>
            <a:pPr algn="l">
              <a:lnSpc>
                <a:spcPts val="2860"/>
              </a:lnSpc>
              <a:spcBef>
                <a:spcPts val="0"/>
              </a:spcBef>
              <a:spcAft>
                <a:spcPts val="0"/>
              </a:spcAft>
            </a:pPr>
            <a:r>
              <a:rPr lang="en-US" altLang="zh-TW" dirty="0">
                <a:solidFill>
                  <a:schemeClr val="tx1"/>
                </a:solidFill>
                <a:ea typeface="华文新魏" charset="-122"/>
              </a:rPr>
              <a:t>I3:		if (</a:t>
            </a:r>
            <a:r>
              <a:rPr lang="en-US" altLang="zh-TW" dirty="0" err="1">
                <a:solidFill>
                  <a:schemeClr val="tx1"/>
                </a:solidFill>
                <a:ea typeface="华文新魏" charset="-122"/>
              </a:rPr>
              <a:t>i</a:t>
            </a:r>
            <a:r>
              <a:rPr lang="en-US" altLang="zh-TW" dirty="0">
                <a:solidFill>
                  <a:schemeClr val="tx1"/>
                </a:solidFill>
                <a:ea typeface="华文新魏" charset="-122"/>
              </a:rPr>
              <a:t> &gt;= n) </a:t>
            </a:r>
            <a:r>
              <a:rPr lang="en-US" altLang="zh-TW" dirty="0" err="1">
                <a:solidFill>
                  <a:schemeClr val="tx1"/>
                </a:solidFill>
                <a:ea typeface="华文新魏" charset="-122"/>
              </a:rPr>
              <a:t>goto</a:t>
            </a:r>
            <a:r>
              <a:rPr lang="en-US" altLang="zh-TW" dirty="0">
                <a:solidFill>
                  <a:schemeClr val="tx1"/>
                </a:solidFill>
                <a:ea typeface="华文新魏" charset="-122"/>
              </a:rPr>
              <a:t> done</a:t>
            </a:r>
          </a:p>
          <a:p>
            <a:pPr algn="l">
              <a:lnSpc>
                <a:spcPts val="2860"/>
              </a:lnSpc>
              <a:spcBef>
                <a:spcPts val="0"/>
              </a:spcBef>
              <a:spcAft>
                <a:spcPts val="0"/>
              </a:spcAft>
            </a:pPr>
            <a:r>
              <a:rPr lang="en-US" altLang="zh-CN" dirty="0">
                <a:ea typeface="华文新魏" charset="-122"/>
              </a:rPr>
              <a:t>I</a:t>
            </a:r>
            <a:r>
              <a:rPr lang="en-US" altLang="zh-TW" dirty="0">
                <a:ea typeface="华文新魏" charset="-122"/>
              </a:rPr>
              <a:t>4:	loop</a:t>
            </a:r>
            <a:r>
              <a:rPr lang="en-US" altLang="zh-TW" dirty="0">
                <a:solidFill>
                  <a:schemeClr val="tx1"/>
                </a:solidFill>
                <a:ea typeface="华文新魏" charset="-122"/>
              </a:rPr>
              <a:t>:	t    ←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CN" dirty="0">
                <a:solidFill>
                  <a:schemeClr val="tx1"/>
                </a:solidFill>
                <a:ea typeface="华文新魏" charset="-122"/>
              </a:rPr>
              <a:t>) </a:t>
            </a:r>
            <a:r>
              <a:rPr lang="zh-CN" altLang="en-US" dirty="0">
                <a:solidFill>
                  <a:schemeClr val="tx1"/>
                </a:solidFill>
                <a:ea typeface="华文新魏" charset="-122"/>
              </a:rPr>
              <a:t>数组元素</a:t>
            </a:r>
            <a:r>
              <a:rPr lang="en-US" altLang="zh-CN" dirty="0">
                <a:solidFill>
                  <a:schemeClr val="tx1"/>
                </a:solidFill>
                <a:ea typeface="华文新魏" charset="-122"/>
              </a:rPr>
              <a:t>a[</a:t>
            </a:r>
            <a:r>
              <a:rPr lang="en-US" altLang="zh-CN" dirty="0" err="1">
                <a:solidFill>
                  <a:schemeClr val="tx1"/>
                </a:solidFill>
                <a:ea typeface="华文新魏" charset="-122"/>
              </a:rPr>
              <a:t>i</a:t>
            </a:r>
            <a:r>
              <a:rPr lang="en-US" altLang="zh-CN" dirty="0">
                <a:solidFill>
                  <a:schemeClr val="tx1"/>
                </a:solidFill>
                <a:ea typeface="华文新魏" charset="-122"/>
              </a:rPr>
              <a:t>]</a:t>
            </a:r>
            <a:r>
              <a:rPr lang="zh-CN" altLang="en-US" dirty="0">
                <a:solidFill>
                  <a:schemeClr val="tx1"/>
                </a:solidFill>
                <a:ea typeface="华文新魏" charset="-122"/>
              </a:rPr>
              <a:t>的值 </a:t>
            </a:r>
            <a:endParaRPr lang="zh-TW" altLang="en-US"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I5:		sum  ←</a:t>
            </a:r>
            <a:r>
              <a:rPr lang="en-US" altLang="zh-CN" dirty="0">
                <a:solidFill>
                  <a:schemeClr val="tx1"/>
                </a:solidFill>
                <a:ea typeface="华文新魏" charset="-122"/>
              </a:rPr>
              <a:t> </a:t>
            </a:r>
            <a:r>
              <a:rPr lang="en-US" altLang="zh-TW" dirty="0">
                <a:solidFill>
                  <a:schemeClr val="tx1"/>
                </a:solidFill>
                <a:ea typeface="华文新魏" charset="-122"/>
              </a:rPr>
              <a:t>sum + t</a:t>
            </a:r>
            <a:r>
              <a:rPr lang="en-US" altLang="zh-CN" dirty="0">
                <a:solidFill>
                  <a:schemeClr val="tx1"/>
                </a:solidFill>
                <a:ea typeface="华文新魏" charset="-122"/>
              </a:rPr>
              <a:t>   </a:t>
            </a:r>
            <a:r>
              <a:rPr lang="zh-CN" altLang="en-US" dirty="0">
                <a:solidFill>
                  <a:schemeClr val="tx1"/>
                </a:solidFill>
                <a:ea typeface="华文新魏" charset="-122"/>
              </a:rPr>
              <a:t>累计在</a:t>
            </a:r>
            <a:r>
              <a:rPr lang="en-US" altLang="zh-CN" dirty="0">
                <a:solidFill>
                  <a:schemeClr val="tx1"/>
                </a:solidFill>
                <a:ea typeface="华文新魏" charset="-122"/>
              </a:rPr>
              <a:t>sum</a:t>
            </a:r>
            <a:r>
              <a:rPr lang="zh-CN" altLang="en-US" dirty="0">
                <a:solidFill>
                  <a:schemeClr val="tx1"/>
                </a:solidFill>
                <a:ea typeface="华文新魏" charset="-122"/>
              </a:rPr>
              <a:t>中</a:t>
            </a:r>
          </a:p>
          <a:p>
            <a:pPr algn="l">
              <a:lnSpc>
                <a:spcPts val="2860"/>
              </a:lnSpc>
              <a:spcBef>
                <a:spcPts val="0"/>
              </a:spcBef>
              <a:spcAft>
                <a:spcPts val="0"/>
              </a:spcAft>
            </a:pPr>
            <a:r>
              <a:rPr lang="en-US" altLang="zh-TW" dirty="0">
                <a:solidFill>
                  <a:schemeClr val="tx1"/>
                </a:solidFill>
                <a:ea typeface="华文新魏" charset="-122"/>
              </a:rPr>
              <a:t>I6:		</a:t>
            </a:r>
            <a:r>
              <a:rPr lang="en-US" altLang="zh-TW" dirty="0" err="1">
                <a:solidFill>
                  <a:schemeClr val="tx1"/>
                </a:solidFill>
                <a:ea typeface="华文新魏" charset="-122"/>
              </a:rPr>
              <a:t>ap</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err="1">
                <a:solidFill>
                  <a:schemeClr val="tx1"/>
                </a:solidFill>
                <a:ea typeface="华文新魏" charset="-122"/>
              </a:rPr>
              <a:t>ap</a:t>
            </a:r>
            <a:r>
              <a:rPr lang="en-US" altLang="zh-TW" dirty="0">
                <a:solidFill>
                  <a:schemeClr val="tx1"/>
                </a:solidFill>
                <a:ea typeface="华文新魏" charset="-122"/>
              </a:rPr>
              <a:t> + 4</a:t>
            </a:r>
            <a:r>
              <a:rPr lang="en-US" altLang="zh-CN" dirty="0">
                <a:solidFill>
                  <a:schemeClr val="tx1"/>
                </a:solidFill>
                <a:ea typeface="华文新魏" charset="-122"/>
              </a:rPr>
              <a:t>   </a:t>
            </a:r>
            <a:r>
              <a:rPr lang="zh-CN" altLang="en-US" dirty="0">
                <a:solidFill>
                  <a:schemeClr val="tx1"/>
                </a:solidFill>
                <a:ea typeface="华文新魏" charset="-122"/>
              </a:rPr>
              <a:t>计算下个元素地址</a:t>
            </a:r>
            <a:endParaRPr lang="zh-TW" altLang="en-US"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I7:		</a:t>
            </a:r>
            <a:r>
              <a:rPr lang="en-US" altLang="zh-TW" dirty="0" err="1">
                <a:solidFill>
                  <a:schemeClr val="tx1"/>
                </a:solidFill>
                <a:ea typeface="华文新魏" charset="-122"/>
              </a:rPr>
              <a:t>i</a:t>
            </a:r>
            <a:r>
              <a:rPr lang="en-US" altLang="zh-TW" dirty="0">
                <a:solidFill>
                  <a:schemeClr val="tx1"/>
                </a:solidFill>
                <a:ea typeface="华文新魏" charset="-122"/>
              </a:rPr>
              <a:t>   </a:t>
            </a:r>
            <a:r>
              <a:rPr lang="en-US" altLang="zh-TW" dirty="0">
                <a:solidFill>
                  <a:schemeClr val="tx1"/>
                </a:solidFill>
              </a:rPr>
              <a:t> </a:t>
            </a:r>
            <a:r>
              <a:rPr lang="en-US" altLang="zh-TW" dirty="0">
                <a:solidFill>
                  <a:schemeClr val="tx1"/>
                </a:solidFill>
                <a:ea typeface="华文新魏" charset="-122"/>
              </a:rPr>
              <a:t>←</a:t>
            </a:r>
            <a:r>
              <a:rPr lang="en-US" altLang="zh-CN" dirty="0">
                <a:solidFill>
                  <a:schemeClr val="tx1"/>
                </a:solidFill>
                <a:ea typeface="华文新魏" charset="-122"/>
              </a:rPr>
              <a:t> </a:t>
            </a:r>
            <a:r>
              <a:rPr lang="en-US" altLang="zh-TW" dirty="0">
                <a:solidFill>
                  <a:schemeClr val="tx1"/>
                </a:solidFill>
                <a:ea typeface="华文新魏" charset="-122"/>
              </a:rPr>
              <a:t> </a:t>
            </a:r>
            <a:r>
              <a:rPr lang="en-US" altLang="zh-TW" dirty="0" err="1">
                <a:solidFill>
                  <a:schemeClr val="tx1"/>
                </a:solidFill>
                <a:ea typeface="华文新魏" charset="-122"/>
              </a:rPr>
              <a:t>i</a:t>
            </a:r>
            <a:r>
              <a:rPr lang="en-US" altLang="zh-TW" dirty="0">
                <a:solidFill>
                  <a:schemeClr val="tx1"/>
                </a:solidFill>
                <a:ea typeface="华文新魏" charset="-122"/>
              </a:rPr>
              <a:t> + 1</a:t>
            </a:r>
            <a:r>
              <a:rPr lang="en-US" altLang="zh-CN" dirty="0">
                <a:solidFill>
                  <a:schemeClr val="tx1"/>
                </a:solidFill>
                <a:ea typeface="华文新魏" charset="-122"/>
              </a:rPr>
              <a:t>  </a:t>
            </a:r>
            <a:endParaRPr lang="en-US" altLang="zh-TW" dirty="0">
              <a:solidFill>
                <a:schemeClr val="tx1"/>
              </a:solidFill>
              <a:ea typeface="华文新魏" charset="-122"/>
            </a:endParaRPr>
          </a:p>
          <a:p>
            <a:pPr algn="l">
              <a:lnSpc>
                <a:spcPts val="2860"/>
              </a:lnSpc>
              <a:spcBef>
                <a:spcPts val="0"/>
              </a:spcBef>
              <a:spcAft>
                <a:spcPts val="0"/>
              </a:spcAft>
            </a:pPr>
            <a:r>
              <a:rPr lang="en-US" altLang="zh-TW" dirty="0">
                <a:solidFill>
                  <a:schemeClr val="tx1"/>
                </a:solidFill>
                <a:ea typeface="华文新魏" charset="-122"/>
              </a:rPr>
              <a:t>I8:		</a:t>
            </a:r>
            <a:r>
              <a:rPr lang="en-US" altLang="zh-TW" dirty="0">
                <a:ea typeface="华文新魏" charset="-122"/>
              </a:rPr>
              <a:t>if (</a:t>
            </a:r>
            <a:r>
              <a:rPr lang="en-US" altLang="zh-TW" dirty="0" err="1">
                <a:ea typeface="华文新魏" charset="-122"/>
              </a:rPr>
              <a:t>i</a:t>
            </a:r>
            <a:r>
              <a:rPr lang="en-US" altLang="zh-TW" dirty="0">
                <a:ea typeface="华文新魏" charset="-122"/>
              </a:rPr>
              <a:t> &lt; n) </a:t>
            </a:r>
            <a:r>
              <a:rPr lang="en-US" altLang="zh-TW" dirty="0" err="1">
                <a:ea typeface="华文新魏" charset="-122"/>
              </a:rPr>
              <a:t>goto</a:t>
            </a:r>
            <a:r>
              <a:rPr lang="en-US" altLang="zh-TW" dirty="0">
                <a:ea typeface="华文新魏" charset="-122"/>
              </a:rPr>
              <a:t> loop</a:t>
            </a:r>
          </a:p>
          <a:p>
            <a:pPr algn="l">
              <a:lnSpc>
                <a:spcPts val="2860"/>
              </a:lnSpc>
              <a:spcBef>
                <a:spcPts val="0"/>
              </a:spcBef>
              <a:spcAft>
                <a:spcPts val="0"/>
              </a:spcAft>
            </a:pPr>
            <a:r>
              <a:rPr lang="en-US" altLang="zh-TW" dirty="0">
                <a:solidFill>
                  <a:schemeClr val="tx1"/>
                </a:solidFill>
                <a:ea typeface="华文新魏" charset="-122"/>
              </a:rPr>
              <a:t>I9:	done:	</a:t>
            </a:r>
            <a:r>
              <a:rPr lang="en-US" altLang="zh-CN" dirty="0">
                <a:solidFill>
                  <a:schemeClr val="tx1"/>
                </a:solidFill>
                <a:ea typeface="华文新魏" charset="-122"/>
              </a:rPr>
              <a:t>V</a:t>
            </a:r>
            <a:r>
              <a:rPr lang="en-US" altLang="zh-TW" dirty="0">
                <a:solidFill>
                  <a:schemeClr val="tx1"/>
                </a:solidFill>
                <a:ea typeface="华文新魏" charset="-122"/>
              </a:rPr>
              <a:t>   ←</a:t>
            </a:r>
            <a:r>
              <a:rPr lang="en-US" altLang="zh-CN" dirty="0">
                <a:solidFill>
                  <a:schemeClr val="tx1"/>
                </a:solidFill>
                <a:ea typeface="华文新魏" charset="-122"/>
              </a:rPr>
              <a:t> </a:t>
            </a:r>
            <a:r>
              <a:rPr lang="en-US" altLang="zh-TW" dirty="0">
                <a:solidFill>
                  <a:schemeClr val="tx1"/>
                </a:solidFill>
                <a:ea typeface="华文新魏" charset="-122"/>
              </a:rPr>
              <a:t> sum</a:t>
            </a:r>
            <a:r>
              <a:rPr lang="en-US" altLang="zh-CN" dirty="0">
                <a:solidFill>
                  <a:schemeClr val="tx1"/>
                </a:solidFill>
                <a:ea typeface="华文新魏" charset="-122"/>
              </a:rPr>
              <a:t>   </a:t>
            </a:r>
            <a:r>
              <a:rPr lang="zh-CN" altLang="en-US" dirty="0">
                <a:solidFill>
                  <a:schemeClr val="tx1"/>
                </a:solidFill>
                <a:ea typeface="华文新魏" charset="-122"/>
              </a:rPr>
              <a:t>结果保存至地址</a:t>
            </a:r>
            <a:r>
              <a:rPr lang="en-US" altLang="zh-CN" dirty="0">
                <a:solidFill>
                  <a:schemeClr val="tx1"/>
                </a:solidFill>
                <a:ea typeface="华文新魏" charset="-122"/>
              </a:rPr>
              <a:t>V</a:t>
            </a:r>
            <a:endParaRPr lang="en-US" altLang="zh-TW" dirty="0">
              <a:solidFill>
                <a:schemeClr val="tx1"/>
              </a:solidFill>
              <a:ea typeface="华文新魏" charset="-122"/>
            </a:endParaRPr>
          </a:p>
        </p:txBody>
      </p:sp>
    </p:spTree>
    <p:extLst>
      <p:ext uri="{BB962C8B-B14F-4D97-AF65-F5344CB8AC3E}">
        <p14:creationId xmlns:p14="http://schemas.microsoft.com/office/powerpoint/2010/main" val="322242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animEffect transition="in" filter="blinds(horizontal)">
                                      <p:cBhvr>
                                        <p:cTn id="7" dur="500"/>
                                        <p:tgtEl>
                                          <p:spTgt spid="5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6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143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2" name="TextBox 51"/>
          <p:cNvSpPr txBox="1">
            <a:spLocks noChangeArrowheads="1"/>
          </p:cNvSpPr>
          <p:nvPr/>
        </p:nvSpPr>
        <p:spPr bwMode="auto">
          <a:xfrm>
            <a:off x="2968625" y="808038"/>
            <a:ext cx="6102350"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zh-CN" altLang="en-US" sz="3000" dirty="0">
                <a:solidFill>
                  <a:schemeClr val="bg1"/>
                </a:solidFill>
                <a:latin typeface="微软雅黑" charset="-122"/>
                <a:ea typeface="微软雅黑" charset="-122"/>
              </a:rPr>
              <a:t>程序局部性原理举例</a:t>
            </a:r>
            <a:r>
              <a:rPr lang="en-US" altLang="zh-CN" sz="3000" dirty="0">
                <a:solidFill>
                  <a:schemeClr val="bg1"/>
                </a:solidFill>
                <a:latin typeface="微软雅黑" charset="-122"/>
                <a:ea typeface="微软雅黑" charset="-122"/>
              </a:rPr>
              <a:t>2</a:t>
            </a:r>
            <a:endParaRPr lang="zh-CN" altLang="en-US" sz="3000" dirty="0">
              <a:solidFill>
                <a:schemeClr val="bg1"/>
              </a:solidFill>
              <a:latin typeface="微软雅黑" charset="-122"/>
              <a:ea typeface="微软雅黑" charset="-122"/>
            </a:endParaRPr>
          </a:p>
        </p:txBody>
      </p:sp>
      <p:sp>
        <p:nvSpPr>
          <p:cNvPr id="53" name="Rectangle 4"/>
          <p:cNvSpPr>
            <a:spLocks noChangeArrowheads="1"/>
          </p:cNvSpPr>
          <p:nvPr/>
        </p:nvSpPr>
        <p:spPr bwMode="auto">
          <a:xfrm>
            <a:off x="3217863" y="6224398"/>
            <a:ext cx="4895850" cy="48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20000"/>
              </a:spcBef>
              <a:buClr>
                <a:schemeClr val="accent1"/>
              </a:buClr>
              <a:buSzPct val="80000"/>
              <a:buFont typeface="Wingdings" charset="2"/>
              <a:buNone/>
            </a:pPr>
            <a:r>
              <a:rPr kumimoji="1" lang="zh-CN" altLang="en-US" sz="2200" dirty="0">
                <a:solidFill>
                  <a:srgbClr val="0000BF"/>
                </a:solidFill>
                <a:ea typeface="华文新魏" charset="-122"/>
              </a:rPr>
              <a:t>假定数组在存储器中按行优先顺序存放</a:t>
            </a:r>
          </a:p>
        </p:txBody>
      </p:sp>
      <p:sp>
        <p:nvSpPr>
          <p:cNvPr id="54" name="Rectangle 6"/>
          <p:cNvSpPr>
            <a:spLocks noChangeArrowheads="1"/>
          </p:cNvSpPr>
          <p:nvPr/>
        </p:nvSpPr>
        <p:spPr bwMode="auto">
          <a:xfrm>
            <a:off x="3581400" y="4057325"/>
            <a:ext cx="3883025" cy="2215991"/>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buClr>
                <a:schemeClr val="accent1"/>
              </a:buClr>
              <a:buSzPct val="80000"/>
              <a:buFont typeface="Wingdings" pitchFamily="2" charset="2"/>
              <a:buNone/>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B</a:t>
            </a:r>
            <a:r>
              <a:rPr kumimoji="1" lang="zh-CN" altLang="en-US" sz="2000" dirty="0">
                <a:solidFill>
                  <a:schemeClr val="tx1"/>
                </a:solidFill>
                <a:latin typeface="Times New Roman" pitchFamily="18" charset="0"/>
                <a:ea typeface="华文新魏" pitchFamily="2" charset="-122"/>
              </a:rPr>
              <a:t>：</a:t>
            </a:r>
          </a:p>
          <a:p>
            <a:pPr algn="l">
              <a:lnSpc>
                <a:spcPct val="80000"/>
              </a:lnSpc>
              <a:spcBef>
                <a:spcPts val="0"/>
              </a:spcBef>
              <a:buClr>
                <a:schemeClr val="accent1"/>
              </a:buClr>
              <a:buSzPct val="80000"/>
              <a:buFont typeface="Wingdings" pitchFamily="2" charset="2"/>
              <a:buNone/>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sumarraycols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=0;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&lt;M,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p:txBody>
      </p:sp>
      <p:sp>
        <p:nvSpPr>
          <p:cNvPr id="55" name="Rectangle 7"/>
          <p:cNvSpPr>
            <a:spLocks noChangeArrowheads="1"/>
          </p:cNvSpPr>
          <p:nvPr/>
        </p:nvSpPr>
        <p:spPr bwMode="auto">
          <a:xfrm>
            <a:off x="3587750" y="1697038"/>
            <a:ext cx="3883025" cy="2215991"/>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A</a:t>
            </a:r>
            <a:r>
              <a:rPr kumimoji="1" lang="zh-CN" altLang="en-US"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sumarrayrows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=0;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&lt;M,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solidFill>
                  <a:schemeClr val="accent3">
                    <a:lumMod val="75000"/>
                  </a:schemeClr>
                </a:solidFill>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sz="2000" dirty="0">
                <a:solidFill>
                  <a:schemeClr val="tx1"/>
                </a:solidFill>
                <a:latin typeface="Times New Roman" pitchFamily="18" charset="0"/>
                <a:ea typeface="华文新魏" pitchFamily="2" charset="-122"/>
              </a:rPr>
              <a:t> }</a:t>
            </a:r>
          </a:p>
        </p:txBody>
      </p:sp>
      <p:sp>
        <p:nvSpPr>
          <p:cNvPr id="56" name="Rectangle 8"/>
          <p:cNvSpPr>
            <a:spLocks noChangeArrowheads="1"/>
          </p:cNvSpPr>
          <p:nvPr/>
        </p:nvSpPr>
        <p:spPr bwMode="auto">
          <a:xfrm>
            <a:off x="8281988" y="1556792"/>
            <a:ext cx="2951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000" dirty="0">
                <a:ea typeface="华文新魏" charset="-122"/>
              </a:rPr>
              <a:t>M=N=2048</a:t>
            </a:r>
            <a:r>
              <a:rPr kumimoji="1" lang="zh-CN" altLang="en-US" sz="2000" dirty="0">
                <a:ea typeface="华文新魏" charset="-122"/>
              </a:rPr>
              <a:t>时，</a:t>
            </a:r>
            <a:r>
              <a:rPr lang="zh-CN" altLang="en-US" sz="2000" dirty="0">
                <a:ea typeface="华文新魏" charset="-122"/>
              </a:rPr>
              <a:t>主存布局</a:t>
            </a:r>
            <a:r>
              <a:rPr lang="en-US" altLang="zh-CN" sz="2000" dirty="0">
                <a:ea typeface="华文新魏" charset="-122"/>
              </a:rPr>
              <a:t> </a:t>
            </a:r>
          </a:p>
        </p:txBody>
      </p:sp>
      <p:grpSp>
        <p:nvGrpSpPr>
          <p:cNvPr id="2" name="Group 9"/>
          <p:cNvGrpSpPr>
            <a:grpSpLocks/>
          </p:cNvGrpSpPr>
          <p:nvPr/>
        </p:nvGrpSpPr>
        <p:grpSpPr bwMode="auto">
          <a:xfrm>
            <a:off x="7935913" y="2039938"/>
            <a:ext cx="3489325" cy="4370387"/>
            <a:chOff x="3453" y="1196"/>
            <a:chExt cx="2092" cy="2753"/>
          </a:xfrm>
        </p:grpSpPr>
        <p:sp>
          <p:nvSpPr>
            <p:cNvPr id="14350" name="Rectangle 10"/>
            <p:cNvSpPr>
              <a:spLocks noChangeArrowheads="1"/>
            </p:cNvSpPr>
            <p:nvPr/>
          </p:nvSpPr>
          <p:spPr bwMode="auto">
            <a:xfrm>
              <a:off x="3709" y="131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0x100</a:t>
              </a:r>
            </a:p>
          </p:txBody>
        </p:sp>
        <p:sp>
          <p:nvSpPr>
            <p:cNvPr id="14351" name="Rectangle 11"/>
            <p:cNvSpPr>
              <a:spLocks noChangeArrowheads="1"/>
            </p:cNvSpPr>
            <p:nvPr/>
          </p:nvSpPr>
          <p:spPr bwMode="auto">
            <a:xfrm>
              <a:off x="3702" y="176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7</a:t>
              </a:r>
              <a:r>
                <a:rPr lang="en-US" altLang="zh-TW" sz="1800">
                  <a:solidFill>
                    <a:schemeClr val="tx1"/>
                  </a:solidFill>
                  <a:ea typeface="华文新魏" charset="-122"/>
                </a:rPr>
                <a:t>C</a:t>
              </a:r>
            </a:p>
          </p:txBody>
        </p:sp>
        <p:sp>
          <p:nvSpPr>
            <p:cNvPr id="14352" name="Rectangle 12"/>
            <p:cNvSpPr>
              <a:spLocks noChangeArrowheads="1"/>
            </p:cNvSpPr>
            <p:nvPr/>
          </p:nvSpPr>
          <p:spPr bwMode="auto">
            <a:xfrm>
              <a:off x="3702" y="1913"/>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0</a:t>
              </a:r>
            </a:p>
          </p:txBody>
        </p:sp>
        <p:sp>
          <p:nvSpPr>
            <p:cNvPr id="14353" name="Rectangle 13"/>
            <p:cNvSpPr>
              <a:spLocks noChangeArrowheads="1"/>
            </p:cNvSpPr>
            <p:nvPr/>
          </p:nvSpPr>
          <p:spPr bwMode="auto">
            <a:xfrm>
              <a:off x="3702" y="2057"/>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4</a:t>
              </a:r>
            </a:p>
          </p:txBody>
        </p:sp>
        <p:sp>
          <p:nvSpPr>
            <p:cNvPr id="14354" name="Rectangle 14"/>
            <p:cNvSpPr>
              <a:spLocks noChangeArrowheads="1"/>
            </p:cNvSpPr>
            <p:nvPr/>
          </p:nvSpPr>
          <p:spPr bwMode="auto">
            <a:xfrm>
              <a:off x="3702" y="253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0x400</a:t>
              </a:r>
            </a:p>
          </p:txBody>
        </p:sp>
        <p:sp>
          <p:nvSpPr>
            <p:cNvPr id="14355" name="Rectangle 15"/>
            <p:cNvSpPr>
              <a:spLocks noChangeArrowheads="1"/>
            </p:cNvSpPr>
            <p:nvPr/>
          </p:nvSpPr>
          <p:spPr bwMode="auto">
            <a:xfrm>
              <a:off x="3702" y="2682"/>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0x404</a:t>
              </a:r>
            </a:p>
          </p:txBody>
        </p:sp>
        <p:sp>
          <p:nvSpPr>
            <p:cNvPr id="14356" name="Rectangle 16"/>
            <p:cNvSpPr>
              <a:spLocks noChangeArrowheads="1"/>
            </p:cNvSpPr>
            <p:nvPr/>
          </p:nvSpPr>
          <p:spPr bwMode="auto">
            <a:xfrm>
              <a:off x="3702" y="3114"/>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0</a:t>
              </a:r>
            </a:p>
          </p:txBody>
        </p:sp>
        <p:sp>
          <p:nvSpPr>
            <p:cNvPr id="14357" name="Rectangle 17"/>
            <p:cNvSpPr>
              <a:spLocks noChangeArrowheads="1"/>
            </p:cNvSpPr>
            <p:nvPr/>
          </p:nvSpPr>
          <p:spPr bwMode="auto">
            <a:xfrm>
              <a:off x="3702" y="3258"/>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4</a:t>
              </a:r>
            </a:p>
          </p:txBody>
        </p:sp>
        <p:sp>
          <p:nvSpPr>
            <p:cNvPr id="14358" name="Rectangle 18"/>
            <p:cNvSpPr>
              <a:spLocks noChangeArrowheads="1"/>
            </p:cNvSpPr>
            <p:nvPr/>
          </p:nvSpPr>
          <p:spPr bwMode="auto">
            <a:xfrm>
              <a:off x="3709" y="1196"/>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0x0FC</a:t>
              </a:r>
            </a:p>
          </p:txBody>
        </p:sp>
        <p:sp>
          <p:nvSpPr>
            <p:cNvPr id="14359" name="Text Box 19"/>
            <p:cNvSpPr txBox="1">
              <a:spLocks noChangeArrowheads="1"/>
            </p:cNvSpPr>
            <p:nvPr/>
          </p:nvSpPr>
          <p:spPr bwMode="auto">
            <a:xfrm>
              <a:off x="5251" y="1443"/>
              <a:ext cx="294"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a:solidFill>
                    <a:schemeClr val="tx1"/>
                  </a:solidFill>
                  <a:ea typeface="华文新魏" charset="-122"/>
                </a:rPr>
                <a:t>指  令                          数   据</a:t>
              </a:r>
            </a:p>
          </p:txBody>
        </p:sp>
        <p:sp>
          <p:nvSpPr>
            <p:cNvPr id="14360" name="Text Box 20"/>
            <p:cNvSpPr txBox="1">
              <a:spLocks noChangeArrowheads="1"/>
            </p:cNvSpPr>
            <p:nvPr/>
          </p:nvSpPr>
          <p:spPr bwMode="auto">
            <a:xfrm>
              <a:off x="4978" y="2539"/>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A</a:t>
              </a:r>
            </a:p>
          </p:txBody>
        </p:sp>
        <p:sp>
          <p:nvSpPr>
            <p:cNvPr id="14361" name="Text Box 21"/>
            <p:cNvSpPr txBox="1">
              <a:spLocks noChangeArrowheads="1"/>
            </p:cNvSpPr>
            <p:nvPr/>
          </p:nvSpPr>
          <p:spPr bwMode="auto">
            <a:xfrm>
              <a:off x="4978" y="3698"/>
              <a:ext cx="5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sum</a:t>
              </a:r>
            </a:p>
          </p:txBody>
        </p:sp>
        <p:sp>
          <p:nvSpPr>
            <p:cNvPr id="14362"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34</a:t>
              </a:r>
              <a:endParaRPr lang="en-US" altLang="zh-TW" sz="1800">
                <a:solidFill>
                  <a:schemeClr val="tx1"/>
                </a:solidFill>
                <a:ea typeface="华文新魏" charset="-122"/>
              </a:endParaRPr>
            </a:p>
          </p:txBody>
        </p:sp>
        <p:sp>
          <p:nvSpPr>
            <p:cNvPr id="14363"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35</a:t>
              </a:r>
              <a:endParaRPr lang="en-US" altLang="zh-TW" sz="1800">
                <a:solidFill>
                  <a:schemeClr val="tx1"/>
                </a:solidFill>
                <a:ea typeface="华文新魏" charset="-122"/>
              </a:endParaRPr>
            </a:p>
          </p:txBody>
        </p:sp>
        <p:sp>
          <p:nvSpPr>
            <p:cNvPr id="14364"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A</a:t>
              </a:r>
              <a:r>
                <a:rPr lang="en-US" altLang="zh-TW" sz="1800">
                  <a:solidFill>
                    <a:schemeClr val="tx1"/>
                  </a:solidFill>
                  <a:ea typeface="华文新魏" charset="-122"/>
                </a:rPr>
                <a:t>[0]</a:t>
              </a:r>
              <a:r>
                <a:rPr lang="en-US" altLang="zh-CN" sz="1800">
                  <a:solidFill>
                    <a:schemeClr val="tx1"/>
                  </a:solidFill>
                  <a:ea typeface="华文新魏" charset="-122"/>
                </a:rPr>
                <a:t>[0]</a:t>
              </a:r>
              <a:endParaRPr lang="en-US" altLang="zh-TW" sz="1800">
                <a:solidFill>
                  <a:schemeClr val="tx1"/>
                </a:solidFill>
                <a:ea typeface="华文新魏" charset="-122"/>
              </a:endParaRPr>
            </a:p>
          </p:txBody>
        </p:sp>
        <p:sp>
          <p:nvSpPr>
            <p:cNvPr id="14365"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[1]</a:t>
              </a:r>
            </a:p>
          </p:txBody>
        </p:sp>
        <p:sp>
          <p:nvSpPr>
            <p:cNvPr id="14366"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4367"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a:t>
              </a:r>
              <a:r>
                <a:rPr lang="en-US" altLang="zh-CN" sz="1800">
                  <a:solidFill>
                    <a:schemeClr val="tx1"/>
                  </a:solidFill>
                  <a:ea typeface="华文新魏" charset="-122"/>
                </a:rPr>
                <a:t>2047</a:t>
              </a:r>
              <a:r>
                <a:rPr lang="en-US" altLang="zh-TW" sz="1800">
                  <a:solidFill>
                    <a:schemeClr val="tx1"/>
                  </a:solidFill>
                  <a:ea typeface="华文新魏" charset="-122"/>
                </a:rPr>
                <a:t>]</a:t>
              </a:r>
            </a:p>
          </p:txBody>
        </p:sp>
        <p:sp>
          <p:nvSpPr>
            <p:cNvPr id="14368"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0</a:t>
              </a:r>
              <a:r>
                <a:rPr lang="en-US" altLang="zh-TW" sz="1800">
                  <a:solidFill>
                    <a:schemeClr val="tx1"/>
                  </a:solidFill>
                  <a:ea typeface="华文新魏" charset="-122"/>
                </a:rPr>
                <a:t>]</a:t>
              </a:r>
            </a:p>
          </p:txBody>
        </p:sp>
        <p:sp>
          <p:nvSpPr>
            <p:cNvPr id="14369"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1</a:t>
              </a:r>
              <a:r>
                <a:rPr lang="en-US" altLang="zh-TW" sz="1800">
                  <a:solidFill>
                    <a:schemeClr val="tx1"/>
                  </a:solidFill>
                  <a:ea typeface="华文新魏" charset="-122"/>
                </a:rPr>
                <a:t>]</a:t>
              </a:r>
            </a:p>
          </p:txBody>
        </p:sp>
        <p:sp>
          <p:nvSpPr>
            <p:cNvPr id="14370"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4371"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800">
                <a:solidFill>
                  <a:schemeClr val="tx1"/>
                </a:solidFill>
                <a:ea typeface="华文新魏" charset="-122"/>
              </a:endParaRPr>
            </a:p>
          </p:txBody>
        </p:sp>
        <p:sp>
          <p:nvSpPr>
            <p:cNvPr id="14372"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4373"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dirty="0">
                  <a:solidFill>
                    <a:schemeClr val="tx1"/>
                  </a:solidFill>
                  <a:ea typeface="华文新魏" charset="-122"/>
                </a:rPr>
                <a:t>I</a:t>
              </a:r>
              <a:r>
                <a:rPr lang="en-US" altLang="zh-CN" sz="1800" dirty="0">
                  <a:solidFill>
                    <a:schemeClr val="tx1"/>
                  </a:solidFill>
                  <a:ea typeface="华文新魏" charset="-122"/>
                </a:rPr>
                <a:t>1</a:t>
              </a:r>
              <a:endParaRPr lang="en-US" altLang="zh-TW" sz="1800" dirty="0">
                <a:solidFill>
                  <a:schemeClr val="tx1"/>
                </a:solidFill>
                <a:ea typeface="华文新魏" charset="-122"/>
              </a:endParaRPr>
            </a:p>
          </p:txBody>
        </p:sp>
        <p:sp>
          <p:nvSpPr>
            <p:cNvPr id="14374"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2</a:t>
              </a:r>
              <a:endParaRPr lang="en-US" altLang="zh-TW" sz="1800">
                <a:solidFill>
                  <a:schemeClr val="tx1"/>
                </a:solidFill>
                <a:ea typeface="华文新魏" charset="-122"/>
              </a:endParaRPr>
            </a:p>
          </p:txBody>
        </p:sp>
        <p:sp>
          <p:nvSpPr>
            <p:cNvPr id="14375"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I33</a:t>
              </a:r>
              <a:endParaRPr lang="en-US" altLang="zh-TW" sz="1800">
                <a:solidFill>
                  <a:schemeClr val="tx1"/>
                </a:solidFill>
                <a:ea typeface="华文新魏" charset="-122"/>
              </a:endParaRPr>
            </a:p>
          </p:txBody>
        </p:sp>
        <p:sp>
          <p:nvSpPr>
            <p:cNvPr id="14376"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grpSp>
          <p:nvGrpSpPr>
            <p:cNvPr id="14377" name="Group 37"/>
            <p:cNvGrpSpPr>
              <a:grpSpLocks/>
            </p:cNvGrpSpPr>
            <p:nvPr/>
          </p:nvGrpSpPr>
          <p:grpSpPr bwMode="auto">
            <a:xfrm>
              <a:off x="5023" y="1497"/>
              <a:ext cx="202" cy="416"/>
              <a:chOff x="5023" y="1497"/>
              <a:chExt cx="202" cy="416"/>
            </a:xfrm>
          </p:grpSpPr>
          <p:sp>
            <p:nvSpPr>
              <p:cNvPr id="14379" name="Line 38"/>
              <p:cNvSpPr>
                <a:spLocks noChangeShapeType="1"/>
              </p:cNvSpPr>
              <p:nvPr/>
            </p:nvSpPr>
            <p:spPr bwMode="auto">
              <a:xfrm>
                <a:off x="5023" y="1913"/>
                <a:ext cx="20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4380" name="Line 39"/>
              <p:cNvSpPr>
                <a:spLocks noChangeShapeType="1"/>
              </p:cNvSpPr>
              <p:nvPr/>
            </p:nvSpPr>
            <p:spPr bwMode="auto">
              <a:xfrm flipV="1">
                <a:off x="5225" y="1497"/>
                <a:ext cx="0" cy="41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4381"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4378" name="Text Box 41"/>
            <p:cNvSpPr txBox="1">
              <a:spLocks noChangeArrowheads="1"/>
            </p:cNvSpPr>
            <p:nvPr/>
          </p:nvSpPr>
          <p:spPr bwMode="auto">
            <a:xfrm>
              <a:off x="3453" y="1581"/>
              <a:ext cx="7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lang="en-US" altLang="zh-CN" sz="2000"/>
                <a:t>fo</a:t>
              </a:r>
              <a:r>
                <a:rPr kumimoji="1" lang="en-US" altLang="zh-CN" sz="2000"/>
                <a:t>r</a:t>
              </a:r>
              <a:r>
                <a:rPr kumimoji="1" lang="zh-CN" altLang="en-US" sz="2000">
                  <a:ea typeface="华文新魏" charset="-122"/>
                </a:rPr>
                <a:t>循环体</a:t>
              </a:r>
            </a:p>
          </p:txBody>
        </p:sp>
      </p:grpSp>
      <p:sp>
        <p:nvSpPr>
          <p:cNvPr id="90" name="AutoShape 14"/>
          <p:cNvSpPr>
            <a:spLocks noChangeArrowheads="1"/>
          </p:cNvSpPr>
          <p:nvPr/>
        </p:nvSpPr>
        <p:spPr bwMode="auto">
          <a:xfrm>
            <a:off x="327025" y="1789113"/>
            <a:ext cx="2813050" cy="3868737"/>
          </a:xfrm>
          <a:prstGeom prst="wedgeRoundRectCallout">
            <a:avLst>
              <a:gd name="adj1" fmla="val 62208"/>
              <a:gd name="adj2" fmla="val -2398"/>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algn="l"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sp>
        <p:nvSpPr>
          <p:cNvPr id="91" name="TextBox 90"/>
          <p:cNvSpPr txBox="1"/>
          <p:nvPr/>
        </p:nvSpPr>
        <p:spPr>
          <a:xfrm>
            <a:off x="334566" y="1927386"/>
            <a:ext cx="2808288" cy="3625850"/>
          </a:xfrm>
          <a:prstGeom prst="rect">
            <a:avLst/>
          </a:prstGeom>
          <a:noFill/>
        </p:spPr>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20000"/>
              </a:lnSpc>
              <a:defRPr/>
            </a:pPr>
            <a:r>
              <a:rPr lang="zh-CN" altLang="en-US" dirty="0">
                <a:solidFill>
                  <a:schemeClr val="tx1"/>
                </a:solidFill>
                <a:latin typeface="微软雅黑" charset="0"/>
                <a:ea typeface="微软雅黑" charset="0"/>
                <a:cs typeface="微软雅黑" charset="0"/>
              </a:rPr>
              <a:t>程序</a:t>
            </a:r>
            <a:r>
              <a:rPr lang="en-US" altLang="zh-CN" dirty="0">
                <a:solidFill>
                  <a:schemeClr val="tx1"/>
                </a:solidFill>
                <a:latin typeface="微软雅黑" charset="0"/>
                <a:ea typeface="微软雅黑" charset="0"/>
                <a:cs typeface="微软雅黑" charset="0"/>
              </a:rPr>
              <a:t>A</a:t>
            </a:r>
            <a:r>
              <a:rPr lang="zh-CN" altLang="en-US" dirty="0">
                <a:solidFill>
                  <a:schemeClr val="tx1"/>
                </a:solidFill>
                <a:latin typeface="微软雅黑" charset="0"/>
                <a:ea typeface="微软雅黑" charset="0"/>
                <a:cs typeface="微软雅黑" charset="0"/>
              </a:rPr>
              <a:t>和</a:t>
            </a:r>
            <a:r>
              <a:rPr lang="en-US" altLang="zh-CN" dirty="0">
                <a:solidFill>
                  <a:schemeClr val="tx1"/>
                </a:solidFill>
                <a:latin typeface="微软雅黑" charset="0"/>
                <a:ea typeface="微软雅黑" charset="0"/>
                <a:cs typeface="微软雅黑" charset="0"/>
              </a:rPr>
              <a:t>B</a:t>
            </a:r>
            <a:r>
              <a:rPr lang="zh-CN" altLang="en-US" dirty="0">
                <a:solidFill>
                  <a:schemeClr val="tx1"/>
                </a:solidFill>
                <a:latin typeface="微软雅黑" charset="0"/>
                <a:ea typeface="微软雅黑" charset="0"/>
                <a:cs typeface="微软雅黑" charset="0"/>
              </a:rPr>
              <a:t>中：</a:t>
            </a:r>
            <a:endParaRPr lang="en-US" altLang="zh-CN" dirty="0">
              <a:solidFill>
                <a:schemeClr val="tx1"/>
              </a:solidFill>
              <a:latin typeface="微软雅黑" charset="0"/>
              <a:ea typeface="微软雅黑" charset="0"/>
              <a:cs typeface="微软雅黑" charset="0"/>
            </a:endParaRPr>
          </a:p>
          <a:p>
            <a:pPr marL="342900" indent="-342900" algn="l">
              <a:lnSpc>
                <a:spcPct val="120000"/>
              </a:lnSpc>
              <a:buFont typeface="Wingdings" charset="2"/>
              <a:buChar char="u"/>
              <a:defRPr/>
            </a:pPr>
            <a:r>
              <a:rPr lang="zh-CN" altLang="en-US" dirty="0">
                <a:solidFill>
                  <a:schemeClr val="tx1"/>
                </a:solidFill>
                <a:latin typeface="微软雅黑" charset="0"/>
                <a:ea typeface="微软雅黑" charset="0"/>
                <a:cs typeface="微软雅黑" charset="0"/>
              </a:rPr>
              <a:t>对</a:t>
            </a:r>
            <a:r>
              <a:rPr lang="zh-CN" altLang="en-US" dirty="0">
                <a:solidFill>
                  <a:srgbClr val="0000FF"/>
                </a:solidFill>
                <a:latin typeface="微软雅黑" charset="0"/>
                <a:ea typeface="微软雅黑" charset="0"/>
                <a:cs typeface="微软雅黑" charset="0"/>
              </a:rPr>
              <a:t>数组</a:t>
            </a:r>
            <a:r>
              <a:rPr lang="en-US" altLang="zh-CN" dirty="0">
                <a:solidFill>
                  <a:srgbClr val="0000FF"/>
                </a:solidFill>
                <a:latin typeface="微软雅黑" charset="0"/>
                <a:ea typeface="微软雅黑" charset="0"/>
                <a:cs typeface="微软雅黑" charset="0"/>
              </a:rPr>
              <a:t>A</a:t>
            </a:r>
            <a:r>
              <a:rPr lang="zh-CN" altLang="en-US" dirty="0">
                <a:solidFill>
                  <a:schemeClr val="tx1"/>
                </a:solidFill>
                <a:latin typeface="微软雅黑" charset="0"/>
                <a:ea typeface="微软雅黑" charset="0"/>
                <a:cs typeface="微软雅黑" charset="0"/>
              </a:rPr>
              <a:t>引用的局部性？</a:t>
            </a:r>
            <a:endParaRPr lang="en-US" altLang="zh-CN" dirty="0">
              <a:solidFill>
                <a:schemeClr val="tx1"/>
              </a:solidFill>
              <a:latin typeface="微软雅黑" charset="0"/>
              <a:ea typeface="微软雅黑" charset="0"/>
              <a:cs typeface="微软雅黑" charset="0"/>
            </a:endParaRPr>
          </a:p>
          <a:p>
            <a:pPr marL="342900" indent="-342900" algn="l">
              <a:lnSpc>
                <a:spcPct val="120000"/>
              </a:lnSpc>
              <a:buFont typeface="Wingdings" charset="2"/>
              <a:buChar char="u"/>
              <a:defRPr/>
            </a:pPr>
            <a:r>
              <a:rPr lang="zh-CN" altLang="en-US" dirty="0">
                <a:solidFill>
                  <a:srgbClr val="0000FF"/>
                </a:solidFill>
                <a:latin typeface="微软雅黑" charset="0"/>
                <a:ea typeface="微软雅黑" charset="0"/>
                <a:cs typeface="微软雅黑" charset="0"/>
              </a:rPr>
              <a:t>变量</a:t>
            </a:r>
            <a:r>
              <a:rPr lang="en-US" altLang="zh-CN" dirty="0">
                <a:solidFill>
                  <a:srgbClr val="0000FF"/>
                </a:solidFill>
                <a:latin typeface="微软雅黑" charset="0"/>
                <a:ea typeface="微软雅黑" charset="0"/>
                <a:cs typeface="微软雅黑" charset="0"/>
              </a:rPr>
              <a:t>sum</a:t>
            </a:r>
            <a:r>
              <a:rPr lang="zh-CN" altLang="en-US" dirty="0">
                <a:solidFill>
                  <a:schemeClr val="tx1"/>
                </a:solidFill>
                <a:latin typeface="微软雅黑" charset="0"/>
                <a:ea typeface="微软雅黑" charset="0"/>
                <a:cs typeface="微软雅黑" charset="0"/>
              </a:rPr>
              <a:t>的局部性如何？</a:t>
            </a:r>
            <a:endParaRPr lang="en-US" altLang="zh-CN" dirty="0">
              <a:solidFill>
                <a:schemeClr val="tx1"/>
              </a:solidFill>
              <a:latin typeface="微软雅黑" charset="0"/>
              <a:ea typeface="微软雅黑" charset="0"/>
              <a:cs typeface="微软雅黑" charset="0"/>
            </a:endParaRPr>
          </a:p>
          <a:p>
            <a:pPr marL="342900" indent="-342900" algn="l">
              <a:lnSpc>
                <a:spcPct val="120000"/>
              </a:lnSpc>
              <a:buFont typeface="Wingdings" charset="2"/>
              <a:buChar char="u"/>
              <a:defRPr/>
            </a:pPr>
            <a:r>
              <a:rPr lang="zh-CN" altLang="en-US" dirty="0">
                <a:solidFill>
                  <a:schemeClr val="tx1"/>
                </a:solidFill>
                <a:latin typeface="微软雅黑" charset="0"/>
                <a:ea typeface="微软雅黑" charset="0"/>
                <a:cs typeface="微软雅黑" charset="0"/>
              </a:rPr>
              <a:t>对于指令，</a:t>
            </a:r>
            <a:r>
              <a:rPr lang="en-US" altLang="zh-CN" dirty="0">
                <a:solidFill>
                  <a:schemeClr val="accent3"/>
                </a:solidFill>
                <a:latin typeface="微软雅黑" charset="0"/>
                <a:ea typeface="微软雅黑" charset="0"/>
                <a:cs typeface="微软雅黑" charset="0"/>
              </a:rPr>
              <a:t>for</a:t>
            </a:r>
            <a:r>
              <a:rPr lang="zh-CN" altLang="en-US" dirty="0">
                <a:solidFill>
                  <a:schemeClr val="accent3"/>
                </a:solidFill>
                <a:latin typeface="微软雅黑" charset="0"/>
                <a:ea typeface="微软雅黑" charset="0"/>
                <a:cs typeface="微软雅黑" charset="0"/>
              </a:rPr>
              <a:t>循环体</a:t>
            </a:r>
            <a:r>
              <a:rPr lang="zh-CN" altLang="en-US" dirty="0">
                <a:solidFill>
                  <a:schemeClr val="tx1"/>
                </a:solidFill>
                <a:latin typeface="微软雅黑" charset="0"/>
                <a:ea typeface="微软雅黑" charset="0"/>
                <a:cs typeface="微软雅黑" charset="0"/>
              </a:rPr>
              <a:t>的局部性如何？</a:t>
            </a:r>
          </a:p>
        </p:txBody>
      </p:sp>
    </p:spTree>
    <p:extLst>
      <p:ext uri="{BB962C8B-B14F-4D97-AF65-F5344CB8AC3E}">
        <p14:creationId xmlns:p14="http://schemas.microsoft.com/office/powerpoint/2010/main" val="5619219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linds(horizontal)">
                                      <p:cBhvr>
                                        <p:cTn id="16" dur="500"/>
                                        <p:tgtEl>
                                          <p:spTgt spid="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linds(horizontal)">
                                      <p:cBhvr>
                                        <p:cTn id="21" dur="500"/>
                                        <p:tgtEl>
                                          <p:spTgt spid="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blinds(horizontal)">
                                      <p:cBhvr>
                                        <p:cTn id="31" dur="500"/>
                                        <p:tgtEl>
                                          <p:spTgt spid="9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blinds(horizontal)">
                                      <p:cBhvr>
                                        <p:cTn id="3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P spid="56" grpId="0"/>
      <p:bldP spid="90" grpId="0" animBg="1"/>
      <p:bldP spid="9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a:latin typeface="微软雅黑" charset="-122"/>
              </a:rPr>
              <a:t>程序访问局部性</a:t>
            </a:r>
            <a:endParaRPr kumimoji="0" lang="en-US" altLang="zh-CN" sz="3600" b="1">
              <a:latin typeface="微软雅黑" charset="-122"/>
            </a:endParaRPr>
          </a:p>
        </p:txBody>
      </p:sp>
      <p:sp>
        <p:nvSpPr>
          <p:cNvPr id="1638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38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38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38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5" name="Rectangle 7"/>
          <p:cNvSpPr>
            <a:spLocks noChangeArrowheads="1"/>
          </p:cNvSpPr>
          <p:nvPr/>
        </p:nvSpPr>
        <p:spPr bwMode="auto">
          <a:xfrm>
            <a:off x="788988" y="764704"/>
            <a:ext cx="5753100" cy="3102388"/>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defRPr/>
            </a:pPr>
            <a:r>
              <a:rPr kumimoji="1" lang="zh-CN" altLang="en-US" dirty="0">
                <a:solidFill>
                  <a:schemeClr val="tx1"/>
                </a:solidFill>
                <a:latin typeface="Times New Roman" pitchFamily="18" charset="0"/>
                <a:ea typeface="华文新魏" pitchFamily="2" charset="-122"/>
              </a:rPr>
              <a:t>程序段</a:t>
            </a:r>
            <a:r>
              <a:rPr kumimoji="1" lang="en-US" altLang="zh-CN" dirty="0">
                <a:solidFill>
                  <a:schemeClr val="tx1"/>
                </a:solidFill>
                <a:latin typeface="Times New Roman" pitchFamily="18" charset="0"/>
                <a:ea typeface="华文新魏" pitchFamily="2" charset="-122"/>
              </a:rPr>
              <a:t>A</a:t>
            </a:r>
            <a:r>
              <a:rPr kumimoji="1" lang="zh-CN" altLang="en-US"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sumarrayrows</a:t>
            </a:r>
            <a:r>
              <a:rPr kumimoji="1" lang="en-US" altLang="zh-CN" dirty="0">
                <a:solidFill>
                  <a:schemeClr val="tx1"/>
                </a:solidFill>
                <a:latin typeface="Times New Roman" pitchFamily="18" charset="0"/>
                <a:ea typeface="华文新魏" pitchFamily="2" charset="-122"/>
              </a:rPr>
              <a:t>(</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A[M][N])</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 j, sum=0;</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a:latin typeface="Times New Roman" pitchFamily="18" charset="0"/>
                <a:ea typeface="华文新魏" pitchFamily="2" charset="-122"/>
              </a:rPr>
              <a:t>(</a:t>
            </a:r>
            <a:r>
              <a:rPr kumimoji="1" lang="en-US" altLang="zh-CN" dirty="0" err="1">
                <a:latin typeface="Times New Roman" pitchFamily="18" charset="0"/>
                <a:ea typeface="华文新魏" pitchFamily="2" charset="-122"/>
              </a:rPr>
              <a:t>i</a:t>
            </a:r>
            <a:r>
              <a:rPr kumimoji="1" lang="en-US" altLang="zh-CN" dirty="0">
                <a:latin typeface="Times New Roman" pitchFamily="18" charset="0"/>
                <a:ea typeface="华文新魏" pitchFamily="2" charset="-122"/>
              </a:rPr>
              <a:t>=0; </a:t>
            </a:r>
            <a:r>
              <a:rPr kumimoji="1" lang="en-US" altLang="zh-CN" dirty="0" err="1">
                <a:latin typeface="Times New Roman" pitchFamily="18" charset="0"/>
                <a:ea typeface="华文新魏" pitchFamily="2" charset="-122"/>
              </a:rPr>
              <a:t>i</a:t>
            </a:r>
            <a:r>
              <a:rPr kumimoji="1" lang="en-US" altLang="zh-CN" dirty="0">
                <a:latin typeface="Times New Roman" pitchFamily="18" charset="0"/>
                <a:ea typeface="华文新魏" pitchFamily="2" charset="-122"/>
              </a:rPr>
              <a:t>&lt;M, </a:t>
            </a:r>
            <a:r>
              <a:rPr kumimoji="1" lang="en-US" altLang="zh-CN" dirty="0" err="1">
                <a:latin typeface="Times New Roman" pitchFamily="18" charset="0"/>
                <a:ea typeface="华文新魏" pitchFamily="2" charset="-122"/>
              </a:rPr>
              <a:t>i</a:t>
            </a:r>
            <a:r>
              <a:rPr kumimoji="1" lang="en-US" altLang="zh-CN" dirty="0">
                <a:latin typeface="Times New Roman" pitchFamily="18" charset="0"/>
                <a:ea typeface="华文新魏" pitchFamily="2" charset="-122"/>
              </a:rPr>
              <a:t>++</a:t>
            </a:r>
            <a:r>
              <a:rPr kumimoji="1" lang="en-US" altLang="zh-CN"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a:solidFill>
                  <a:schemeClr val="accent3">
                    <a:lumMod val="75000"/>
                  </a:schemeClr>
                </a:solidFill>
                <a:latin typeface="Times New Roman" pitchFamily="18" charset="0"/>
                <a:ea typeface="华文新魏" pitchFamily="2" charset="-122"/>
              </a:rPr>
              <a:t>j=0; j&lt;N, j++</a:t>
            </a:r>
            <a:r>
              <a:rPr kumimoji="1" lang="en-US" altLang="zh-CN" dirty="0">
                <a:solidFill>
                  <a:schemeClr val="tx1"/>
                </a:solidFill>
                <a:latin typeface="Times New Roman" pitchFamily="18" charset="0"/>
                <a:ea typeface="华文新魏" pitchFamily="2" charset="-122"/>
              </a:rPr>
              <a:t>)</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sum+=A[</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][j];</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p>
        </p:txBody>
      </p:sp>
      <p:sp>
        <p:nvSpPr>
          <p:cNvPr id="91" name="TextBox 90"/>
          <p:cNvSpPr txBox="1"/>
          <p:nvPr/>
        </p:nvSpPr>
        <p:spPr>
          <a:xfrm>
            <a:off x="92075" y="4007383"/>
            <a:ext cx="8721725" cy="2769989"/>
          </a:xfrm>
          <a:prstGeom prst="rect">
            <a:avLst/>
          </a:prstGeom>
          <a:noFill/>
        </p:spPr>
        <p:txBody>
          <a:bodyPr lIns="0" rIns="0">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just">
              <a:lnSpc>
                <a:spcPct val="100000"/>
              </a:lnSpc>
              <a:spcBef>
                <a:spcPts val="1200"/>
              </a:spcBef>
              <a:buFont typeface="Wingdings" charset="2"/>
              <a:buChar char="Ø"/>
            </a:pPr>
            <a:r>
              <a:rPr lang="zh-CN" altLang="en-US" sz="2200">
                <a:solidFill>
                  <a:srgbClr val="0000FF"/>
                </a:solidFill>
                <a:latin typeface="微软雅黑" charset="-122"/>
                <a:ea typeface="微软雅黑" charset="-122"/>
              </a:rPr>
              <a:t> 数组</a:t>
            </a:r>
            <a:r>
              <a:rPr lang="en-US" altLang="zh-CN" sz="2200" dirty="0">
                <a:solidFill>
                  <a:srgbClr val="0000FF"/>
                </a:solidFill>
                <a:latin typeface="微软雅黑" charset="-122"/>
                <a:ea typeface="微软雅黑" charset="-122"/>
              </a:rPr>
              <a:t>A</a:t>
            </a:r>
            <a:r>
              <a:rPr lang="zh-CN" altLang="en-US" sz="2200" dirty="0">
                <a:solidFill>
                  <a:schemeClr val="tx1"/>
                </a:solidFill>
                <a:latin typeface="微软雅黑" charset="-122"/>
                <a:ea typeface="微软雅黑" charset="-122"/>
              </a:rPr>
              <a:t>：访问顺序为</a:t>
            </a:r>
            <a:r>
              <a:rPr lang="en-US" altLang="zh-CN" sz="2200" dirty="0">
                <a:solidFill>
                  <a:schemeClr val="tx1"/>
                </a:solidFill>
                <a:latin typeface="微软雅黑" charset="-122"/>
                <a:ea typeface="微软雅黑" charset="-122"/>
              </a:rPr>
              <a:t>A[0][0], A[0][1] ,…,  A[0][2047];  A[1][0], A[1][1],…,A[1][2047]</a:t>
            </a:r>
            <a:r>
              <a:rPr lang="zh-CN" altLang="en-US" sz="2200" dirty="0">
                <a:solidFill>
                  <a:schemeClr val="tx1"/>
                </a:solidFill>
                <a:latin typeface="微软雅黑" charset="-122"/>
                <a:ea typeface="微软雅黑" charset="-122"/>
              </a:rPr>
              <a:t>，与存放顺序一致，</a:t>
            </a:r>
            <a:r>
              <a:rPr lang="zh-CN" altLang="en-US" sz="2200" dirty="0">
                <a:latin typeface="微软雅黑" charset="-122"/>
                <a:ea typeface="微软雅黑" charset="-122"/>
              </a:rPr>
              <a:t>空间局部性好！</a:t>
            </a:r>
            <a:r>
              <a:rPr lang="zh-CN" altLang="en-US" sz="2200" dirty="0">
                <a:solidFill>
                  <a:schemeClr val="tx1"/>
                </a:solidFill>
                <a:latin typeface="微软雅黑" charset="-122"/>
                <a:ea typeface="微软雅黑" charset="-122"/>
              </a:rPr>
              <a:t>而每个</a:t>
            </a:r>
            <a:r>
              <a:rPr lang="en-US" altLang="zh-CN" sz="2200" dirty="0">
                <a:solidFill>
                  <a:schemeClr val="tx1"/>
                </a:solidFill>
                <a:latin typeface="微软雅黑" charset="-122"/>
                <a:ea typeface="微软雅黑" charset="-122"/>
              </a:rPr>
              <a:t>A[</a:t>
            </a:r>
            <a:r>
              <a:rPr lang="en-US" altLang="zh-CN" sz="2200" dirty="0" err="1">
                <a:solidFill>
                  <a:schemeClr val="tx1"/>
                </a:solidFill>
                <a:latin typeface="微软雅黑" charset="-122"/>
                <a:ea typeface="微软雅黑" charset="-122"/>
              </a:rPr>
              <a:t>i</a:t>
            </a:r>
            <a:r>
              <a:rPr lang="en-US" altLang="zh-CN" sz="2200" dirty="0">
                <a:solidFill>
                  <a:schemeClr val="tx1"/>
                </a:solidFill>
                <a:latin typeface="微软雅黑" charset="-122"/>
                <a:ea typeface="微软雅黑" charset="-122"/>
              </a:rPr>
              <a:t>][j]</a:t>
            </a:r>
            <a:r>
              <a:rPr lang="zh-CN" altLang="en-US" sz="2200" dirty="0">
                <a:solidFill>
                  <a:schemeClr val="tx1"/>
                </a:solidFill>
                <a:latin typeface="微软雅黑" charset="-122"/>
                <a:ea typeface="微软雅黑" charset="-122"/>
              </a:rPr>
              <a:t>只被访问一次，故</a:t>
            </a:r>
            <a:r>
              <a:rPr lang="zh-CN" altLang="en-US" sz="2200" dirty="0">
                <a:latin typeface="微软雅黑" charset="-122"/>
                <a:ea typeface="微软雅黑" charset="-122"/>
              </a:rPr>
              <a:t>时间局部性差</a:t>
            </a:r>
          </a:p>
          <a:p>
            <a:pPr lvl="1" algn="just">
              <a:lnSpc>
                <a:spcPct val="100000"/>
              </a:lnSpc>
              <a:spcBef>
                <a:spcPts val="1200"/>
              </a:spcBef>
              <a:buFont typeface="Wingdings" charset="2"/>
              <a:buChar char="Ø"/>
            </a:pPr>
            <a:r>
              <a:rPr lang="zh-CN" altLang="en-US" sz="2200" dirty="0">
                <a:solidFill>
                  <a:schemeClr val="tx1"/>
                </a:solidFill>
                <a:latin typeface="微软雅黑" charset="-122"/>
                <a:ea typeface="微软雅黑" charset="-122"/>
              </a:rPr>
              <a:t> </a:t>
            </a:r>
            <a:r>
              <a:rPr lang="zh-CN" altLang="en-US" sz="2200" dirty="0">
                <a:solidFill>
                  <a:srgbClr val="0000FF"/>
                </a:solidFill>
                <a:latin typeface="微软雅黑" charset="-122"/>
                <a:ea typeface="微软雅黑" charset="-122"/>
              </a:rPr>
              <a:t>变量</a:t>
            </a:r>
            <a:r>
              <a:rPr lang="en-US" altLang="zh-CN" sz="2200" dirty="0">
                <a:solidFill>
                  <a:srgbClr val="0000FF"/>
                </a:solidFill>
                <a:latin typeface="微软雅黑" charset="-122"/>
                <a:ea typeface="微软雅黑" charset="-122"/>
              </a:rPr>
              <a:t>sum</a:t>
            </a:r>
            <a:r>
              <a:rPr lang="zh-CN" altLang="en-US" sz="2200" dirty="0">
                <a:solidFill>
                  <a:schemeClr val="tx1"/>
                </a:solidFill>
                <a:latin typeface="微软雅黑" charset="-122"/>
                <a:ea typeface="微软雅黑" charset="-122"/>
              </a:rPr>
              <a:t>：单个变量不考虑空间局部性；每次循环都访问</a:t>
            </a:r>
            <a:r>
              <a:rPr lang="en-US" altLang="zh-CN" sz="2200" dirty="0">
                <a:solidFill>
                  <a:schemeClr val="tx1"/>
                </a:solidFill>
                <a:latin typeface="微软雅黑" charset="-122"/>
                <a:ea typeface="微软雅黑" charset="-122"/>
              </a:rPr>
              <a:t>sum</a:t>
            </a:r>
            <a:r>
              <a:rPr lang="zh-CN" altLang="en-US" sz="2200" dirty="0">
                <a:solidFill>
                  <a:schemeClr val="tx1"/>
                </a:solidFill>
                <a:latin typeface="微软雅黑" charset="-122"/>
                <a:ea typeface="微软雅黑" charset="-122"/>
              </a:rPr>
              <a:t>，故其</a:t>
            </a:r>
            <a:r>
              <a:rPr lang="zh-CN" altLang="en-US" sz="2200" dirty="0">
                <a:latin typeface="微软雅黑" charset="-122"/>
                <a:ea typeface="微软雅黑" charset="-122"/>
              </a:rPr>
              <a:t>时间局部性好！</a:t>
            </a:r>
          </a:p>
          <a:p>
            <a:pPr lvl="1" algn="just">
              <a:lnSpc>
                <a:spcPct val="100000"/>
              </a:lnSpc>
              <a:spcBef>
                <a:spcPts val="1200"/>
              </a:spcBef>
              <a:buFont typeface="Wingdings" charset="2"/>
              <a:buChar char="Ø"/>
            </a:pPr>
            <a:r>
              <a:rPr lang="en-US" altLang="zh-CN" sz="2200" dirty="0">
                <a:solidFill>
                  <a:srgbClr val="0000FF"/>
                </a:solidFill>
                <a:latin typeface="微软雅黑" charset="-122"/>
                <a:ea typeface="微软雅黑" charset="-122"/>
              </a:rPr>
              <a:t> for</a:t>
            </a:r>
            <a:r>
              <a:rPr lang="zh-CN" altLang="en-US" sz="2200" dirty="0">
                <a:solidFill>
                  <a:srgbClr val="0000FF"/>
                </a:solidFill>
                <a:latin typeface="微软雅黑" charset="-122"/>
                <a:ea typeface="微软雅黑" charset="-122"/>
              </a:rPr>
              <a:t>循环体</a:t>
            </a:r>
            <a:r>
              <a:rPr lang="zh-CN" altLang="en-US" sz="2200" dirty="0">
                <a:solidFill>
                  <a:schemeClr val="tx1"/>
                </a:solidFill>
                <a:latin typeface="微软雅黑" charset="-122"/>
                <a:ea typeface="微软雅黑" charset="-122"/>
              </a:rPr>
              <a:t>：循环体内指令按序连续存放，</a:t>
            </a:r>
            <a:r>
              <a:rPr lang="zh-CN" altLang="en-US" sz="2200" dirty="0">
                <a:latin typeface="微软雅黑" charset="-122"/>
                <a:ea typeface="微软雅黑" charset="-122"/>
              </a:rPr>
              <a:t>空间局部性好！</a:t>
            </a:r>
            <a:r>
              <a:rPr lang="zh-CN" altLang="en-US" sz="2200" dirty="0">
                <a:solidFill>
                  <a:schemeClr val="tx1"/>
                </a:solidFill>
                <a:latin typeface="微软雅黑" charset="-122"/>
                <a:ea typeface="微软雅黑" charset="-122"/>
              </a:rPr>
              <a:t>循环体被连续重复执行</a:t>
            </a:r>
            <a:r>
              <a:rPr lang="en-US" altLang="zh-CN" sz="2200" dirty="0">
                <a:solidFill>
                  <a:schemeClr val="tx1"/>
                </a:solidFill>
                <a:latin typeface="微软雅黑" charset="-122"/>
                <a:ea typeface="微软雅黑" charset="-122"/>
              </a:rPr>
              <a:t>2048×2048</a:t>
            </a:r>
            <a:r>
              <a:rPr lang="zh-CN" altLang="en-US" sz="2200" dirty="0">
                <a:solidFill>
                  <a:schemeClr val="tx1"/>
                </a:solidFill>
                <a:latin typeface="微软雅黑" charset="-122"/>
                <a:ea typeface="微软雅黑" charset="-122"/>
              </a:rPr>
              <a:t>次，故</a:t>
            </a:r>
            <a:r>
              <a:rPr lang="zh-CN" altLang="en-US" sz="2200" dirty="0">
                <a:latin typeface="微软雅黑" charset="-122"/>
                <a:ea typeface="微软雅黑" charset="-122"/>
              </a:rPr>
              <a:t>时间局部性好！</a:t>
            </a:r>
          </a:p>
        </p:txBody>
      </p:sp>
      <p:sp>
        <p:nvSpPr>
          <p:cNvPr id="16392" name="Rectangle 8"/>
          <p:cNvSpPr>
            <a:spLocks noChangeArrowheads="1"/>
          </p:cNvSpPr>
          <p:nvPr/>
        </p:nvSpPr>
        <p:spPr bwMode="auto">
          <a:xfrm>
            <a:off x="8897938" y="944724"/>
            <a:ext cx="29511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000" dirty="0">
                <a:ea typeface="华文新魏" charset="-122"/>
              </a:rPr>
              <a:t>M=N=2048</a:t>
            </a:r>
            <a:r>
              <a:rPr kumimoji="1" lang="zh-CN" altLang="en-US" sz="2000" dirty="0">
                <a:ea typeface="华文新魏" charset="-122"/>
              </a:rPr>
              <a:t>时，</a:t>
            </a:r>
            <a:r>
              <a:rPr lang="zh-CN" altLang="en-US" sz="2000" dirty="0">
                <a:ea typeface="华文新魏" charset="-122"/>
              </a:rPr>
              <a:t>主存布局</a:t>
            </a:r>
            <a:r>
              <a:rPr lang="en-US" altLang="zh-CN" sz="2000" dirty="0">
                <a:ea typeface="华文新魏" charset="-122"/>
              </a:rPr>
              <a:t> </a:t>
            </a:r>
          </a:p>
        </p:txBody>
      </p:sp>
      <p:grpSp>
        <p:nvGrpSpPr>
          <p:cNvPr id="16393" name="Group 9"/>
          <p:cNvGrpSpPr>
            <a:grpSpLocks/>
          </p:cNvGrpSpPr>
          <p:nvPr/>
        </p:nvGrpSpPr>
        <p:grpSpPr bwMode="auto">
          <a:xfrm>
            <a:off x="8551863" y="1539875"/>
            <a:ext cx="3489325" cy="4370388"/>
            <a:chOff x="3453" y="1196"/>
            <a:chExt cx="2092" cy="2753"/>
          </a:xfrm>
        </p:grpSpPr>
        <p:sp>
          <p:nvSpPr>
            <p:cNvPr id="16394" name="Rectangle 10"/>
            <p:cNvSpPr>
              <a:spLocks noChangeArrowheads="1"/>
            </p:cNvSpPr>
            <p:nvPr/>
          </p:nvSpPr>
          <p:spPr bwMode="auto">
            <a:xfrm>
              <a:off x="3709" y="131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0x100</a:t>
              </a:r>
            </a:p>
          </p:txBody>
        </p:sp>
        <p:sp>
          <p:nvSpPr>
            <p:cNvPr id="16395" name="Rectangle 11"/>
            <p:cNvSpPr>
              <a:spLocks noChangeArrowheads="1"/>
            </p:cNvSpPr>
            <p:nvPr/>
          </p:nvSpPr>
          <p:spPr bwMode="auto">
            <a:xfrm>
              <a:off x="3702" y="176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7</a:t>
              </a:r>
              <a:r>
                <a:rPr lang="en-US" altLang="zh-TW" sz="1800">
                  <a:solidFill>
                    <a:schemeClr val="tx1"/>
                  </a:solidFill>
                  <a:ea typeface="华文新魏" charset="-122"/>
                </a:rPr>
                <a:t>C</a:t>
              </a:r>
            </a:p>
          </p:txBody>
        </p:sp>
        <p:sp>
          <p:nvSpPr>
            <p:cNvPr id="16396" name="Rectangle 12"/>
            <p:cNvSpPr>
              <a:spLocks noChangeArrowheads="1"/>
            </p:cNvSpPr>
            <p:nvPr/>
          </p:nvSpPr>
          <p:spPr bwMode="auto">
            <a:xfrm>
              <a:off x="3702" y="1913"/>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0</a:t>
              </a:r>
            </a:p>
          </p:txBody>
        </p:sp>
        <p:sp>
          <p:nvSpPr>
            <p:cNvPr id="16397" name="Rectangle 13"/>
            <p:cNvSpPr>
              <a:spLocks noChangeArrowheads="1"/>
            </p:cNvSpPr>
            <p:nvPr/>
          </p:nvSpPr>
          <p:spPr bwMode="auto">
            <a:xfrm>
              <a:off x="3702" y="2057"/>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4</a:t>
              </a:r>
            </a:p>
          </p:txBody>
        </p:sp>
        <p:sp>
          <p:nvSpPr>
            <p:cNvPr id="16398" name="Rectangle 14"/>
            <p:cNvSpPr>
              <a:spLocks noChangeArrowheads="1"/>
            </p:cNvSpPr>
            <p:nvPr/>
          </p:nvSpPr>
          <p:spPr bwMode="auto">
            <a:xfrm>
              <a:off x="3702" y="253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0x400</a:t>
              </a:r>
            </a:p>
          </p:txBody>
        </p:sp>
        <p:sp>
          <p:nvSpPr>
            <p:cNvPr id="16399" name="Rectangle 15"/>
            <p:cNvSpPr>
              <a:spLocks noChangeArrowheads="1"/>
            </p:cNvSpPr>
            <p:nvPr/>
          </p:nvSpPr>
          <p:spPr bwMode="auto">
            <a:xfrm>
              <a:off x="3702" y="2682"/>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0x404</a:t>
              </a:r>
            </a:p>
          </p:txBody>
        </p:sp>
        <p:sp>
          <p:nvSpPr>
            <p:cNvPr id="16400" name="Rectangle 16"/>
            <p:cNvSpPr>
              <a:spLocks noChangeArrowheads="1"/>
            </p:cNvSpPr>
            <p:nvPr/>
          </p:nvSpPr>
          <p:spPr bwMode="auto">
            <a:xfrm>
              <a:off x="3702" y="3114"/>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0</a:t>
              </a:r>
            </a:p>
          </p:txBody>
        </p:sp>
        <p:sp>
          <p:nvSpPr>
            <p:cNvPr id="16401" name="Rectangle 17"/>
            <p:cNvSpPr>
              <a:spLocks noChangeArrowheads="1"/>
            </p:cNvSpPr>
            <p:nvPr/>
          </p:nvSpPr>
          <p:spPr bwMode="auto">
            <a:xfrm>
              <a:off x="3702" y="3258"/>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4</a:t>
              </a:r>
            </a:p>
          </p:txBody>
        </p:sp>
        <p:sp>
          <p:nvSpPr>
            <p:cNvPr id="16402" name="Rectangle 18"/>
            <p:cNvSpPr>
              <a:spLocks noChangeArrowheads="1"/>
            </p:cNvSpPr>
            <p:nvPr/>
          </p:nvSpPr>
          <p:spPr bwMode="auto">
            <a:xfrm>
              <a:off x="3709" y="1196"/>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0x0FC</a:t>
              </a:r>
            </a:p>
          </p:txBody>
        </p:sp>
        <p:sp>
          <p:nvSpPr>
            <p:cNvPr id="16403" name="Text Box 19"/>
            <p:cNvSpPr txBox="1">
              <a:spLocks noChangeArrowheads="1"/>
            </p:cNvSpPr>
            <p:nvPr/>
          </p:nvSpPr>
          <p:spPr bwMode="auto">
            <a:xfrm>
              <a:off x="5251" y="1443"/>
              <a:ext cx="294"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a:solidFill>
                    <a:schemeClr val="tx1"/>
                  </a:solidFill>
                  <a:ea typeface="华文新魏" charset="-122"/>
                </a:rPr>
                <a:t>指  令                          数   据</a:t>
              </a:r>
            </a:p>
          </p:txBody>
        </p:sp>
        <p:sp>
          <p:nvSpPr>
            <p:cNvPr id="16404" name="Text Box 20"/>
            <p:cNvSpPr txBox="1">
              <a:spLocks noChangeArrowheads="1"/>
            </p:cNvSpPr>
            <p:nvPr/>
          </p:nvSpPr>
          <p:spPr bwMode="auto">
            <a:xfrm>
              <a:off x="4978" y="2539"/>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A</a:t>
              </a:r>
            </a:p>
          </p:txBody>
        </p:sp>
        <p:sp>
          <p:nvSpPr>
            <p:cNvPr id="16405" name="Text Box 21"/>
            <p:cNvSpPr txBox="1">
              <a:spLocks noChangeArrowheads="1"/>
            </p:cNvSpPr>
            <p:nvPr/>
          </p:nvSpPr>
          <p:spPr bwMode="auto">
            <a:xfrm>
              <a:off x="4978" y="3698"/>
              <a:ext cx="5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sum</a:t>
              </a:r>
            </a:p>
          </p:txBody>
        </p:sp>
        <p:sp>
          <p:nvSpPr>
            <p:cNvPr id="16406"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34</a:t>
              </a:r>
              <a:endParaRPr lang="en-US" altLang="zh-TW" sz="1800">
                <a:solidFill>
                  <a:schemeClr val="tx1"/>
                </a:solidFill>
                <a:ea typeface="华文新魏" charset="-122"/>
              </a:endParaRPr>
            </a:p>
          </p:txBody>
        </p:sp>
        <p:sp>
          <p:nvSpPr>
            <p:cNvPr id="16407"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35</a:t>
              </a:r>
              <a:endParaRPr lang="en-US" altLang="zh-TW" sz="1800">
                <a:solidFill>
                  <a:schemeClr val="tx1"/>
                </a:solidFill>
                <a:ea typeface="华文新魏" charset="-122"/>
              </a:endParaRPr>
            </a:p>
          </p:txBody>
        </p:sp>
        <p:sp>
          <p:nvSpPr>
            <p:cNvPr id="16408"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A</a:t>
              </a:r>
              <a:r>
                <a:rPr lang="en-US" altLang="zh-TW" sz="1800">
                  <a:solidFill>
                    <a:schemeClr val="tx1"/>
                  </a:solidFill>
                  <a:ea typeface="华文新魏" charset="-122"/>
                </a:rPr>
                <a:t>[0]</a:t>
              </a:r>
              <a:r>
                <a:rPr lang="en-US" altLang="zh-CN" sz="1800">
                  <a:solidFill>
                    <a:schemeClr val="tx1"/>
                  </a:solidFill>
                  <a:ea typeface="华文新魏" charset="-122"/>
                </a:rPr>
                <a:t>[0]</a:t>
              </a:r>
              <a:endParaRPr lang="en-US" altLang="zh-TW" sz="1800">
                <a:solidFill>
                  <a:schemeClr val="tx1"/>
                </a:solidFill>
                <a:ea typeface="华文新魏" charset="-122"/>
              </a:endParaRPr>
            </a:p>
          </p:txBody>
        </p:sp>
        <p:sp>
          <p:nvSpPr>
            <p:cNvPr id="16409"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[1]</a:t>
              </a:r>
            </a:p>
          </p:txBody>
        </p:sp>
        <p:sp>
          <p:nvSpPr>
            <p:cNvPr id="16410"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6411"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a:t>
              </a:r>
              <a:r>
                <a:rPr lang="en-US" altLang="zh-CN" sz="1800">
                  <a:solidFill>
                    <a:schemeClr val="tx1"/>
                  </a:solidFill>
                  <a:ea typeface="华文新魏" charset="-122"/>
                </a:rPr>
                <a:t>2047</a:t>
              </a:r>
              <a:r>
                <a:rPr lang="en-US" altLang="zh-TW" sz="1800">
                  <a:solidFill>
                    <a:schemeClr val="tx1"/>
                  </a:solidFill>
                  <a:ea typeface="华文新魏" charset="-122"/>
                </a:rPr>
                <a:t>]</a:t>
              </a:r>
            </a:p>
          </p:txBody>
        </p:sp>
        <p:sp>
          <p:nvSpPr>
            <p:cNvPr id="16412"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0</a:t>
              </a:r>
              <a:r>
                <a:rPr lang="en-US" altLang="zh-TW" sz="1800">
                  <a:solidFill>
                    <a:schemeClr val="tx1"/>
                  </a:solidFill>
                  <a:ea typeface="华文新魏" charset="-122"/>
                </a:rPr>
                <a:t>]</a:t>
              </a:r>
            </a:p>
          </p:txBody>
        </p:sp>
        <p:sp>
          <p:nvSpPr>
            <p:cNvPr id="16413"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1</a:t>
              </a:r>
              <a:r>
                <a:rPr lang="en-US" altLang="zh-TW" sz="1800">
                  <a:solidFill>
                    <a:schemeClr val="tx1"/>
                  </a:solidFill>
                  <a:ea typeface="华文新魏" charset="-122"/>
                </a:rPr>
                <a:t>]</a:t>
              </a:r>
            </a:p>
          </p:txBody>
        </p:sp>
        <p:sp>
          <p:nvSpPr>
            <p:cNvPr id="16414"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6415"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800">
                <a:solidFill>
                  <a:schemeClr val="tx1"/>
                </a:solidFill>
                <a:ea typeface="华文新魏" charset="-122"/>
              </a:endParaRPr>
            </a:p>
          </p:txBody>
        </p:sp>
        <p:sp>
          <p:nvSpPr>
            <p:cNvPr id="16416"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6417"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1</a:t>
              </a:r>
              <a:endParaRPr lang="en-US" altLang="zh-TW" sz="1800">
                <a:solidFill>
                  <a:schemeClr val="tx1"/>
                </a:solidFill>
                <a:ea typeface="华文新魏" charset="-122"/>
              </a:endParaRPr>
            </a:p>
          </p:txBody>
        </p:sp>
        <p:sp>
          <p:nvSpPr>
            <p:cNvPr id="16418"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2</a:t>
              </a:r>
              <a:endParaRPr lang="en-US" altLang="zh-TW" sz="1800">
                <a:solidFill>
                  <a:schemeClr val="tx1"/>
                </a:solidFill>
                <a:ea typeface="华文新魏" charset="-122"/>
              </a:endParaRPr>
            </a:p>
          </p:txBody>
        </p:sp>
        <p:sp>
          <p:nvSpPr>
            <p:cNvPr id="16419"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I33</a:t>
              </a:r>
              <a:endParaRPr lang="en-US" altLang="zh-TW" sz="1800">
                <a:solidFill>
                  <a:schemeClr val="tx1"/>
                </a:solidFill>
                <a:ea typeface="华文新魏" charset="-122"/>
              </a:endParaRPr>
            </a:p>
          </p:txBody>
        </p:sp>
        <p:sp>
          <p:nvSpPr>
            <p:cNvPr id="16420"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grpSp>
          <p:nvGrpSpPr>
            <p:cNvPr id="16421" name="Group 37"/>
            <p:cNvGrpSpPr>
              <a:grpSpLocks/>
            </p:cNvGrpSpPr>
            <p:nvPr/>
          </p:nvGrpSpPr>
          <p:grpSpPr bwMode="auto">
            <a:xfrm>
              <a:off x="5023" y="1497"/>
              <a:ext cx="202" cy="416"/>
              <a:chOff x="5023" y="1497"/>
              <a:chExt cx="202" cy="416"/>
            </a:xfrm>
          </p:grpSpPr>
          <p:sp>
            <p:nvSpPr>
              <p:cNvPr id="16423" name="Line 38"/>
              <p:cNvSpPr>
                <a:spLocks noChangeShapeType="1"/>
              </p:cNvSpPr>
              <p:nvPr/>
            </p:nvSpPr>
            <p:spPr bwMode="auto">
              <a:xfrm>
                <a:off x="5023" y="1913"/>
                <a:ext cx="20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6424" name="Line 39"/>
              <p:cNvSpPr>
                <a:spLocks noChangeShapeType="1"/>
              </p:cNvSpPr>
              <p:nvPr/>
            </p:nvSpPr>
            <p:spPr bwMode="auto">
              <a:xfrm flipV="1">
                <a:off x="5225" y="1497"/>
                <a:ext cx="0" cy="41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6425"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6422" name="Text Box 41"/>
            <p:cNvSpPr txBox="1">
              <a:spLocks noChangeArrowheads="1"/>
            </p:cNvSpPr>
            <p:nvPr/>
          </p:nvSpPr>
          <p:spPr bwMode="auto">
            <a:xfrm>
              <a:off x="3453" y="1581"/>
              <a:ext cx="7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lang="en-US" altLang="zh-CN" sz="2000"/>
                <a:t>fo</a:t>
              </a:r>
              <a:r>
                <a:rPr kumimoji="1" lang="en-US" altLang="zh-CN" sz="2000"/>
                <a:t>r</a:t>
              </a:r>
              <a:r>
                <a:rPr kumimoji="1" lang="zh-CN" altLang="en-US" sz="2000">
                  <a:ea typeface="华文新魏" charset="-122"/>
                </a:rPr>
                <a:t>循环体</a:t>
              </a:r>
            </a:p>
          </p:txBody>
        </p:sp>
      </p:grpSp>
    </p:spTree>
    <p:extLst>
      <p:ext uri="{BB962C8B-B14F-4D97-AF65-F5344CB8AC3E}">
        <p14:creationId xmlns:p14="http://schemas.microsoft.com/office/powerpoint/2010/main" val="1498595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blinds(horizontal)">
                                      <p:cBhvr>
                                        <p:cTn id="7" dur="500"/>
                                        <p:tgtEl>
                                          <p:spTgt spid="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Effect transition="in" filter="blinds(horizontal)">
                                      <p:cBhvr>
                                        <p:cTn id="12" dur="500"/>
                                        <p:tgtEl>
                                          <p:spTgt spid="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animEffect transition="in" filter="blinds(horizontal)">
                                      <p:cBhvr>
                                        <p:cTn id="17" dur="500"/>
                                        <p:tgtEl>
                                          <p:spTgt spid="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dirty="0">
                <a:latin typeface="微软雅黑" charset="-122"/>
              </a:rPr>
              <a:t>程序访问局部性</a:t>
            </a:r>
            <a:endParaRPr kumimoji="0" lang="en-US" altLang="zh-CN" sz="3600" b="1" dirty="0">
              <a:latin typeface="微软雅黑" charset="-122"/>
            </a:endParaRPr>
          </a:p>
        </p:txBody>
      </p:sp>
      <p:sp>
        <p:nvSpPr>
          <p:cNvPr id="1843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3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1" name="TextBox 90"/>
          <p:cNvSpPr txBox="1">
            <a:spLocks noChangeArrowheads="1"/>
          </p:cNvSpPr>
          <p:nvPr/>
        </p:nvSpPr>
        <p:spPr bwMode="auto">
          <a:xfrm>
            <a:off x="298562" y="4257092"/>
            <a:ext cx="8402823" cy="256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buFont typeface="Wingdings" charset="2"/>
              <a:buChar char="Ø"/>
            </a:pPr>
            <a:r>
              <a:rPr lang="zh-CN" altLang="en-US" sz="2200" dirty="0">
                <a:solidFill>
                  <a:schemeClr val="tx1"/>
                </a:solidFill>
                <a:latin typeface="微软雅黑" charset="-122"/>
                <a:ea typeface="微软雅黑" charset="-122"/>
              </a:rPr>
              <a:t> 数组</a:t>
            </a:r>
            <a:r>
              <a:rPr lang="en-US" altLang="zh-CN" sz="2200" dirty="0">
                <a:solidFill>
                  <a:schemeClr val="tx1"/>
                </a:solidFill>
                <a:latin typeface="微软雅黑" charset="-122"/>
                <a:ea typeface="微软雅黑" charset="-122"/>
              </a:rPr>
              <a:t>A</a:t>
            </a:r>
            <a:r>
              <a:rPr lang="zh-CN" altLang="en-US" sz="2200" dirty="0">
                <a:solidFill>
                  <a:schemeClr val="tx1"/>
                </a:solidFill>
                <a:latin typeface="微软雅黑" charset="-122"/>
                <a:ea typeface="微软雅黑" charset="-122"/>
              </a:rPr>
              <a:t>：访问顺序为</a:t>
            </a:r>
            <a:r>
              <a:rPr lang="en-US" altLang="zh-CN" sz="2000" dirty="0">
                <a:solidFill>
                  <a:schemeClr val="tx1"/>
                </a:solidFill>
                <a:latin typeface="微软雅黑" charset="-122"/>
                <a:ea typeface="微软雅黑" charset="-122"/>
              </a:rPr>
              <a:t>A[0][0], A[1][0] ,…,  A[2047][0]; A[0][1], A[1][1],… ,A[2047][1];… </a:t>
            </a:r>
            <a:r>
              <a:rPr lang="zh-CN" altLang="en-US" sz="2200" dirty="0">
                <a:solidFill>
                  <a:schemeClr val="tx1"/>
                </a:solidFill>
                <a:latin typeface="微软雅黑" charset="-122"/>
                <a:ea typeface="微软雅黑" charset="-122"/>
              </a:rPr>
              <a:t>与存放顺序不一致，每次跳过</a:t>
            </a:r>
            <a:r>
              <a:rPr lang="en-US" altLang="zh-CN" sz="2200" dirty="0">
                <a:solidFill>
                  <a:schemeClr val="tx1"/>
                </a:solidFill>
                <a:latin typeface="微软雅黑" charset="-122"/>
                <a:ea typeface="微软雅黑" charset="-122"/>
              </a:rPr>
              <a:t>2048</a:t>
            </a:r>
            <a:r>
              <a:rPr lang="zh-CN" altLang="en-US" sz="2200" dirty="0">
                <a:solidFill>
                  <a:schemeClr val="tx1"/>
                </a:solidFill>
                <a:latin typeface="微软雅黑" charset="-122"/>
                <a:ea typeface="微软雅黑" charset="-122"/>
              </a:rPr>
              <a:t>个单元，若</a:t>
            </a:r>
            <a:r>
              <a:rPr lang="en-US" altLang="zh-CN" sz="2200" dirty="0">
                <a:solidFill>
                  <a:schemeClr val="tx1"/>
                </a:solidFill>
                <a:latin typeface="微软雅黑" charset="-122"/>
                <a:ea typeface="微软雅黑" charset="-122"/>
              </a:rPr>
              <a:t>CPU</a:t>
            </a:r>
            <a:r>
              <a:rPr lang="zh-CN" altLang="en-US" sz="2200" dirty="0">
                <a:solidFill>
                  <a:schemeClr val="tx1"/>
                </a:solidFill>
                <a:latin typeface="微软雅黑" charset="-122"/>
                <a:ea typeface="微软雅黑" charset="-122"/>
              </a:rPr>
              <a:t>与</a:t>
            </a:r>
            <a:r>
              <a:rPr lang="en-US" altLang="zh-CN" sz="2200" dirty="0">
                <a:solidFill>
                  <a:schemeClr val="tx1"/>
                </a:solidFill>
                <a:latin typeface="微软雅黑" charset="-122"/>
                <a:ea typeface="微软雅黑" charset="-122"/>
              </a:rPr>
              <a:t>Cache</a:t>
            </a:r>
            <a:r>
              <a:rPr lang="zh-CN" altLang="en-US" sz="2200" dirty="0">
                <a:solidFill>
                  <a:schemeClr val="tx1"/>
                </a:solidFill>
                <a:latin typeface="微软雅黑" charset="-122"/>
                <a:ea typeface="微软雅黑" charset="-122"/>
              </a:rPr>
              <a:t>数据交换单位小于</a:t>
            </a:r>
            <a:r>
              <a:rPr lang="en-US" altLang="zh-CN" sz="2200" dirty="0">
                <a:solidFill>
                  <a:schemeClr val="tx1"/>
                </a:solidFill>
                <a:latin typeface="微软雅黑" charset="-122"/>
                <a:ea typeface="微软雅黑" charset="-122"/>
              </a:rPr>
              <a:t>2KB</a:t>
            </a:r>
            <a:r>
              <a:rPr lang="zh-CN" altLang="en-US" sz="2200" dirty="0">
                <a:solidFill>
                  <a:schemeClr val="tx1"/>
                </a:solidFill>
                <a:latin typeface="微软雅黑" charset="-122"/>
                <a:ea typeface="微软雅黑" charset="-122"/>
              </a:rPr>
              <a:t>，则</a:t>
            </a:r>
            <a:r>
              <a:rPr lang="zh-CN" altLang="en-US" sz="2200" dirty="0">
                <a:latin typeface="微软雅黑" charset="-122"/>
                <a:ea typeface="微软雅黑" charset="-122"/>
              </a:rPr>
              <a:t>没有空间局部性</a:t>
            </a:r>
            <a:r>
              <a:rPr lang="zh-CN" altLang="en-US" sz="2200" dirty="0">
                <a:solidFill>
                  <a:schemeClr val="tx1"/>
                </a:solidFill>
                <a:latin typeface="微软雅黑" charset="-122"/>
                <a:ea typeface="微软雅黑" charset="-122"/>
              </a:rPr>
              <a:t>！</a:t>
            </a:r>
            <a:r>
              <a:rPr lang="zh-CN" altLang="en-US" sz="2200" dirty="0">
                <a:latin typeface="微软雅黑" charset="-122"/>
                <a:ea typeface="微软雅黑" charset="-122"/>
              </a:rPr>
              <a:t>时间局部性差</a:t>
            </a:r>
            <a:endParaRPr lang="en-US" altLang="zh-CN" sz="2200" dirty="0">
              <a:solidFill>
                <a:srgbClr val="0000BF"/>
              </a:solidFill>
              <a:latin typeface="微软雅黑" charset="-122"/>
              <a:ea typeface="微软雅黑" charset="-122"/>
            </a:endParaRPr>
          </a:p>
          <a:p>
            <a:pPr lvl="1" algn="l">
              <a:lnSpc>
                <a:spcPct val="120000"/>
              </a:lnSpc>
              <a:buFont typeface="Wingdings" charset="2"/>
              <a:buChar char="Ø"/>
            </a:pPr>
            <a:r>
              <a:rPr lang="en-US" altLang="zh-CN" sz="2200" dirty="0">
                <a:solidFill>
                  <a:schemeClr val="tx1"/>
                </a:solidFill>
                <a:latin typeface="微软雅黑" charset="-122"/>
                <a:ea typeface="微软雅黑" charset="-122"/>
              </a:rPr>
              <a:t> </a:t>
            </a:r>
            <a:r>
              <a:rPr lang="zh-CN" altLang="en-US" sz="2200" dirty="0">
                <a:solidFill>
                  <a:schemeClr val="tx1"/>
                </a:solidFill>
                <a:latin typeface="微软雅黑" charset="-122"/>
                <a:ea typeface="微软雅黑" charset="-122"/>
              </a:rPr>
              <a:t>变量</a:t>
            </a:r>
            <a:r>
              <a:rPr lang="en-US" altLang="zh-CN" sz="2200" dirty="0">
                <a:solidFill>
                  <a:schemeClr val="tx1"/>
                </a:solidFill>
                <a:latin typeface="微软雅黑" charset="-122"/>
                <a:ea typeface="微软雅黑" charset="-122"/>
              </a:rPr>
              <a:t>sum</a:t>
            </a:r>
            <a:r>
              <a:rPr lang="zh-CN" altLang="en-US" sz="2200" dirty="0">
                <a:solidFill>
                  <a:schemeClr val="tx1"/>
                </a:solidFill>
                <a:latin typeface="微软雅黑" charset="-122"/>
                <a:ea typeface="微软雅黑" charset="-122"/>
              </a:rPr>
              <a:t>：</a:t>
            </a:r>
            <a:r>
              <a:rPr lang="en-US" altLang="zh-CN" sz="2200" dirty="0">
                <a:solidFill>
                  <a:srgbClr val="0000BF"/>
                </a:solidFill>
                <a:latin typeface="微软雅黑" charset="-122"/>
                <a:ea typeface="微软雅黑" charset="-122"/>
              </a:rPr>
              <a:t>(</a:t>
            </a:r>
            <a:r>
              <a:rPr lang="zh-CN" altLang="en-US" sz="2200" dirty="0">
                <a:solidFill>
                  <a:srgbClr val="0000BF"/>
                </a:solidFill>
                <a:latin typeface="微软雅黑" charset="-122"/>
                <a:ea typeface="微软雅黑" charset="-122"/>
              </a:rPr>
              <a:t>同程序</a:t>
            </a:r>
            <a:r>
              <a:rPr lang="en-US" altLang="zh-CN" sz="2200" dirty="0">
                <a:solidFill>
                  <a:srgbClr val="0000BF"/>
                </a:solidFill>
                <a:latin typeface="微软雅黑" charset="-122"/>
                <a:ea typeface="微软雅黑" charset="-122"/>
              </a:rPr>
              <a:t>A )</a:t>
            </a:r>
          </a:p>
          <a:p>
            <a:pPr lvl="1" algn="l">
              <a:lnSpc>
                <a:spcPct val="120000"/>
              </a:lnSpc>
              <a:buFont typeface="Wingdings" charset="2"/>
              <a:buChar char="Ø"/>
            </a:pPr>
            <a:r>
              <a:rPr lang="en-US" altLang="zh-CN" sz="2200" dirty="0">
                <a:solidFill>
                  <a:schemeClr val="tx1"/>
                </a:solidFill>
                <a:latin typeface="微软雅黑" charset="-122"/>
                <a:ea typeface="微软雅黑" charset="-122"/>
              </a:rPr>
              <a:t> for</a:t>
            </a:r>
            <a:r>
              <a:rPr lang="zh-CN" altLang="en-US" sz="2200" dirty="0">
                <a:solidFill>
                  <a:schemeClr val="tx1"/>
                </a:solidFill>
                <a:latin typeface="微软雅黑" charset="-122"/>
                <a:ea typeface="微软雅黑" charset="-122"/>
              </a:rPr>
              <a:t>循环体：</a:t>
            </a:r>
            <a:r>
              <a:rPr lang="en-US" altLang="zh-CN" sz="2200" dirty="0">
                <a:solidFill>
                  <a:srgbClr val="0000BF"/>
                </a:solidFill>
                <a:latin typeface="微软雅黑" charset="-122"/>
                <a:ea typeface="微软雅黑" charset="-122"/>
              </a:rPr>
              <a:t>(</a:t>
            </a:r>
            <a:r>
              <a:rPr lang="zh-CN" altLang="en-US" sz="2200" dirty="0">
                <a:solidFill>
                  <a:srgbClr val="0000BF"/>
                </a:solidFill>
                <a:latin typeface="微软雅黑" charset="-122"/>
                <a:ea typeface="微软雅黑" charset="-122"/>
              </a:rPr>
              <a:t>同程序</a:t>
            </a:r>
            <a:r>
              <a:rPr lang="en-US" altLang="zh-CN" sz="2200" dirty="0">
                <a:solidFill>
                  <a:srgbClr val="0000BF"/>
                </a:solidFill>
                <a:latin typeface="微软雅黑" charset="-122"/>
                <a:ea typeface="微软雅黑" charset="-122"/>
              </a:rPr>
              <a:t>A)</a:t>
            </a:r>
            <a:endParaRPr lang="zh-CN" altLang="en-US" sz="2200" dirty="0">
              <a:solidFill>
                <a:srgbClr val="0000BF"/>
              </a:solidFill>
              <a:latin typeface="微软雅黑" charset="-122"/>
              <a:ea typeface="微软雅黑" charset="-122"/>
            </a:endParaRPr>
          </a:p>
        </p:txBody>
      </p:sp>
      <p:sp>
        <p:nvSpPr>
          <p:cNvPr id="43" name="Rectangle 6"/>
          <p:cNvSpPr>
            <a:spLocks noChangeArrowheads="1"/>
          </p:cNvSpPr>
          <p:nvPr/>
        </p:nvSpPr>
        <p:spPr bwMode="auto">
          <a:xfrm>
            <a:off x="736600" y="764704"/>
            <a:ext cx="4400550" cy="3447098"/>
          </a:xfrm>
          <a:prstGeom prst="rect">
            <a:avLst/>
          </a:prstGeom>
          <a:noFill/>
          <a:ln w="9525">
            <a:solidFill>
              <a:schemeClr val="tx1"/>
            </a:solidFill>
            <a:miter lim="800000"/>
            <a:headEnd/>
            <a:tailEnd/>
          </a:ln>
        </p:spPr>
        <p:txBody>
          <a:bodyPr lIns="0" tIns="0" rIns="0" bIns="0">
            <a:spAutoFit/>
          </a:bodyPr>
          <a:lstStyle/>
          <a:p>
            <a:pPr algn="l">
              <a:lnSpc>
                <a:spcPct val="80000"/>
              </a:lnSpc>
              <a:spcBef>
                <a:spcPts val="0"/>
              </a:spcBef>
              <a:buClr>
                <a:schemeClr val="accent1"/>
              </a:buClr>
              <a:buSzPct val="80000"/>
              <a:buFont typeface="Wingdings" pitchFamily="2" charset="2"/>
              <a:buNone/>
              <a:defRPr/>
            </a:pPr>
            <a:r>
              <a:rPr kumimoji="1" lang="zh-CN" altLang="en-US" dirty="0">
                <a:solidFill>
                  <a:schemeClr val="tx1"/>
                </a:solidFill>
                <a:latin typeface="Times New Roman" pitchFamily="18" charset="0"/>
                <a:ea typeface="华文新魏" pitchFamily="2" charset="-122"/>
              </a:rPr>
              <a:t>程序段</a:t>
            </a:r>
            <a:r>
              <a:rPr kumimoji="1" lang="en-US" altLang="zh-CN" dirty="0">
                <a:solidFill>
                  <a:schemeClr val="tx1"/>
                </a:solidFill>
                <a:latin typeface="Times New Roman" pitchFamily="18" charset="0"/>
                <a:ea typeface="华文新魏" pitchFamily="2" charset="-122"/>
              </a:rPr>
              <a:t>B</a:t>
            </a:r>
            <a:r>
              <a:rPr kumimoji="1" lang="zh-CN" altLang="en-US" dirty="0">
                <a:solidFill>
                  <a:schemeClr val="tx1"/>
                </a:solidFill>
                <a:latin typeface="Times New Roman" pitchFamily="18" charset="0"/>
                <a:ea typeface="华文新魏" pitchFamily="2" charset="-122"/>
              </a:rPr>
              <a:t>：</a:t>
            </a:r>
          </a:p>
          <a:p>
            <a:pPr>
              <a:lnSpc>
                <a:spcPct val="80000"/>
              </a:lnSpc>
              <a:spcBef>
                <a:spcPts val="0"/>
              </a:spcBef>
              <a:buClr>
                <a:schemeClr val="accent1"/>
              </a:buClr>
              <a:buSzPct val="80000"/>
              <a:buFont typeface="Wingdings" pitchFamily="2" charset="2"/>
              <a:buNone/>
              <a:defRPr/>
            </a:pPr>
            <a:r>
              <a:rPr kumimoji="1" lang="en-US" altLang="zh-CN" dirty="0">
                <a:solidFill>
                  <a:schemeClr val="tx1"/>
                </a:solidFill>
                <a:latin typeface="Times New Roman" pitchFamily="18" charset="0"/>
                <a:ea typeface="华文新魏" pitchFamily="2" charset="-122"/>
              </a:rPr>
              <a:t> int </a:t>
            </a:r>
            <a:r>
              <a:rPr kumimoji="1" lang="en-US" altLang="zh-CN" dirty="0" err="1">
                <a:solidFill>
                  <a:schemeClr val="tx1"/>
                </a:solidFill>
                <a:latin typeface="Times New Roman" pitchFamily="18" charset="0"/>
                <a:ea typeface="华文新魏" pitchFamily="2" charset="-122"/>
              </a:rPr>
              <a:t>sumarraycols</a:t>
            </a:r>
            <a:r>
              <a:rPr kumimoji="1" lang="en-US" altLang="zh-CN" dirty="0">
                <a:solidFill>
                  <a:schemeClr val="tx1"/>
                </a:solidFill>
                <a:latin typeface="Times New Roman" pitchFamily="18" charset="0"/>
                <a:ea typeface="华文新魏" pitchFamily="2" charset="-122"/>
              </a:rPr>
              <a:t>(int A[M][N])</a:t>
            </a:r>
          </a:p>
          <a:p>
            <a:pPr algn="l">
              <a:lnSpc>
                <a:spcPct val="80000"/>
              </a:lnSpc>
              <a:spcBef>
                <a:spcPts val="0"/>
              </a:spcBef>
              <a:buClr>
                <a:schemeClr val="accent1"/>
              </a:buClr>
              <a:buSzPct val="80000"/>
              <a:buFont typeface="Wingdings" pitchFamily="2" charset="2"/>
              <a:buNone/>
              <a:defRPr/>
            </a:pPr>
            <a:r>
              <a:rPr kumimoji="1" lang="en-US" altLang="zh-CN" dirty="0">
                <a:solidFill>
                  <a:schemeClr val="tx1"/>
                </a:solidFill>
                <a:latin typeface="Times New Roman" pitchFamily="18" charset="0"/>
                <a:ea typeface="华文新魏" pitchFamily="2" charset="-122"/>
              </a:rPr>
              <a:t>       {</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int</a:t>
            </a:r>
            <a:r>
              <a:rPr kumimoji="1" lang="en-US" altLang="zh-CN" dirty="0">
                <a:solidFill>
                  <a:schemeClr val="tx1"/>
                </a:solidFill>
                <a:latin typeface="Times New Roman" pitchFamily="18" charset="0"/>
                <a:ea typeface="华文新魏" pitchFamily="2" charset="-122"/>
              </a:rPr>
              <a:t> </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 j, sum=0;</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a:latin typeface="Times New Roman" pitchFamily="18" charset="0"/>
                <a:ea typeface="华文新魏" pitchFamily="2" charset="-122"/>
              </a:rPr>
              <a:t>j=0; j&lt;N, j++</a:t>
            </a:r>
            <a:r>
              <a:rPr kumimoji="1" lang="en-US" altLang="zh-CN" dirty="0">
                <a:solidFill>
                  <a:schemeClr val="tx1"/>
                </a:solidFill>
                <a:latin typeface="Times New Roman" pitchFamily="18" charset="0"/>
                <a:ea typeface="华文新魏" pitchFamily="2" charset="-122"/>
              </a:rPr>
              <a:t>)</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for (</a:t>
            </a:r>
            <a:r>
              <a:rPr kumimoji="1" lang="en-US" altLang="zh-CN" dirty="0" err="1">
                <a:solidFill>
                  <a:schemeClr val="accent3">
                    <a:lumMod val="75000"/>
                  </a:schemeClr>
                </a:solidFill>
                <a:latin typeface="Times New Roman" pitchFamily="18" charset="0"/>
                <a:ea typeface="华文新魏" pitchFamily="2" charset="-122"/>
              </a:rPr>
              <a:t>i</a:t>
            </a:r>
            <a:r>
              <a:rPr kumimoji="1" lang="en-US" altLang="zh-CN" dirty="0">
                <a:solidFill>
                  <a:schemeClr val="accent3">
                    <a:lumMod val="75000"/>
                  </a:schemeClr>
                </a:solidFill>
                <a:latin typeface="Times New Roman" pitchFamily="18" charset="0"/>
                <a:ea typeface="华文新魏" pitchFamily="2" charset="-122"/>
              </a:rPr>
              <a:t>=0; </a:t>
            </a:r>
            <a:r>
              <a:rPr kumimoji="1" lang="en-US" altLang="zh-CN" dirty="0" err="1">
                <a:solidFill>
                  <a:schemeClr val="accent3">
                    <a:lumMod val="75000"/>
                  </a:schemeClr>
                </a:solidFill>
                <a:latin typeface="Times New Roman" pitchFamily="18" charset="0"/>
                <a:ea typeface="华文新魏" pitchFamily="2" charset="-122"/>
              </a:rPr>
              <a:t>i</a:t>
            </a:r>
            <a:r>
              <a:rPr kumimoji="1" lang="en-US" altLang="zh-CN" dirty="0">
                <a:solidFill>
                  <a:schemeClr val="accent3">
                    <a:lumMod val="75000"/>
                  </a:schemeClr>
                </a:solidFill>
                <a:latin typeface="Times New Roman" pitchFamily="18" charset="0"/>
                <a:ea typeface="华文新魏" pitchFamily="2" charset="-122"/>
              </a:rPr>
              <a:t>&lt;M, </a:t>
            </a:r>
            <a:r>
              <a:rPr kumimoji="1" lang="en-US" altLang="zh-CN" dirty="0" err="1">
                <a:solidFill>
                  <a:schemeClr val="accent3">
                    <a:lumMod val="75000"/>
                  </a:schemeClr>
                </a:solidFill>
                <a:latin typeface="Times New Roman" pitchFamily="18" charset="0"/>
                <a:ea typeface="华文新魏" pitchFamily="2" charset="-122"/>
              </a:rPr>
              <a:t>i</a:t>
            </a:r>
            <a:r>
              <a:rPr kumimoji="1" lang="en-US" altLang="zh-CN" dirty="0">
                <a:solidFill>
                  <a:schemeClr val="accent3">
                    <a:lumMod val="75000"/>
                  </a:schemeClr>
                </a:solidFill>
                <a:latin typeface="Times New Roman" pitchFamily="18" charset="0"/>
                <a:ea typeface="华文新魏" pitchFamily="2" charset="-122"/>
              </a:rPr>
              <a:t>++</a:t>
            </a:r>
            <a:r>
              <a:rPr kumimoji="1" lang="en-US" altLang="zh-CN" dirty="0">
                <a:solidFill>
                  <a:schemeClr val="tx1"/>
                </a:solidFill>
                <a:latin typeface="Times New Roman" pitchFamily="18" charset="0"/>
                <a:ea typeface="华文新魏" pitchFamily="2" charset="-122"/>
              </a:rPr>
              <a:t>)</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sum+=A[</a:t>
            </a:r>
            <a:r>
              <a:rPr kumimoji="1" lang="en-US" altLang="zh-CN" dirty="0" err="1">
                <a:solidFill>
                  <a:schemeClr val="tx1"/>
                </a:solidFill>
                <a:latin typeface="Times New Roman" pitchFamily="18" charset="0"/>
                <a:ea typeface="华文新魏" pitchFamily="2" charset="-122"/>
              </a:rPr>
              <a:t>i</a:t>
            </a:r>
            <a:r>
              <a:rPr kumimoji="1" lang="en-US" altLang="zh-CN" dirty="0">
                <a:solidFill>
                  <a:schemeClr val="tx1"/>
                </a:solidFill>
                <a:latin typeface="Times New Roman" pitchFamily="18" charset="0"/>
                <a:ea typeface="华文新魏" pitchFamily="2" charset="-122"/>
              </a:rPr>
              <a:t>][j];</a:t>
            </a:r>
          </a:p>
          <a:p>
            <a:pPr>
              <a:lnSpc>
                <a:spcPct val="80000"/>
              </a:lnSpc>
              <a:spcBef>
                <a:spcPts val="0"/>
              </a:spcBef>
              <a:defRPr/>
            </a:pPr>
            <a:r>
              <a:rPr kumimoji="1" lang="en-US" altLang="zh-CN" dirty="0">
                <a:solidFill>
                  <a:schemeClr val="tx1"/>
                </a:solidFill>
                <a:latin typeface="Times New Roman" pitchFamily="18" charset="0"/>
                <a:ea typeface="华文新魏" pitchFamily="2" charset="-122"/>
              </a:rPr>
              <a:t>           return sum;</a:t>
            </a:r>
          </a:p>
          <a:p>
            <a:pPr algn="l">
              <a:lnSpc>
                <a:spcPct val="80000"/>
              </a:lnSpc>
              <a:spcBef>
                <a:spcPts val="0"/>
              </a:spcBef>
              <a:defRPr/>
            </a:pPr>
            <a:r>
              <a:rPr kumimoji="1" lang="en-US" altLang="zh-CN" dirty="0">
                <a:solidFill>
                  <a:schemeClr val="tx1"/>
                </a:solidFill>
                <a:latin typeface="Times New Roman" pitchFamily="18" charset="0"/>
                <a:ea typeface="华文新魏" pitchFamily="2" charset="-122"/>
              </a:rPr>
              <a:t>         }</a:t>
            </a:r>
          </a:p>
        </p:txBody>
      </p:sp>
      <p:sp>
        <p:nvSpPr>
          <p:cNvPr id="18440" name="Rectangle 8"/>
          <p:cNvSpPr>
            <a:spLocks noChangeArrowheads="1"/>
          </p:cNvSpPr>
          <p:nvPr/>
        </p:nvSpPr>
        <p:spPr bwMode="auto">
          <a:xfrm>
            <a:off x="8897938" y="908720"/>
            <a:ext cx="29511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000" dirty="0">
                <a:ea typeface="华文新魏" charset="-122"/>
              </a:rPr>
              <a:t>M=N=2048</a:t>
            </a:r>
            <a:r>
              <a:rPr kumimoji="1" lang="zh-CN" altLang="en-US" sz="2000" dirty="0">
                <a:ea typeface="华文新魏" charset="-122"/>
              </a:rPr>
              <a:t>时，</a:t>
            </a:r>
            <a:r>
              <a:rPr lang="zh-CN" altLang="en-US" sz="2000" dirty="0">
                <a:ea typeface="华文新魏" charset="-122"/>
              </a:rPr>
              <a:t>主存布局</a:t>
            </a:r>
            <a:r>
              <a:rPr lang="en-US" altLang="zh-CN" sz="2000" dirty="0">
                <a:ea typeface="华文新魏" charset="-122"/>
              </a:rPr>
              <a:t> </a:t>
            </a:r>
          </a:p>
        </p:txBody>
      </p:sp>
      <p:grpSp>
        <p:nvGrpSpPr>
          <p:cNvPr id="18441" name="Group 9"/>
          <p:cNvGrpSpPr>
            <a:grpSpLocks/>
          </p:cNvGrpSpPr>
          <p:nvPr/>
        </p:nvGrpSpPr>
        <p:grpSpPr bwMode="auto">
          <a:xfrm>
            <a:off x="8551863" y="1539875"/>
            <a:ext cx="3489325" cy="4370388"/>
            <a:chOff x="3453" y="1196"/>
            <a:chExt cx="2092" cy="2753"/>
          </a:xfrm>
        </p:grpSpPr>
        <p:sp>
          <p:nvSpPr>
            <p:cNvPr id="18442" name="Rectangle 10"/>
            <p:cNvSpPr>
              <a:spLocks noChangeArrowheads="1"/>
            </p:cNvSpPr>
            <p:nvPr/>
          </p:nvSpPr>
          <p:spPr bwMode="auto">
            <a:xfrm>
              <a:off x="3709" y="131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0x100</a:t>
              </a:r>
            </a:p>
          </p:txBody>
        </p:sp>
        <p:sp>
          <p:nvSpPr>
            <p:cNvPr id="18443" name="Rectangle 11"/>
            <p:cNvSpPr>
              <a:spLocks noChangeArrowheads="1"/>
            </p:cNvSpPr>
            <p:nvPr/>
          </p:nvSpPr>
          <p:spPr bwMode="auto">
            <a:xfrm>
              <a:off x="3702" y="176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7</a:t>
              </a:r>
              <a:r>
                <a:rPr lang="en-US" altLang="zh-TW" sz="1800">
                  <a:solidFill>
                    <a:schemeClr val="tx1"/>
                  </a:solidFill>
                  <a:ea typeface="华文新魏" charset="-122"/>
                </a:rPr>
                <a:t>C</a:t>
              </a:r>
            </a:p>
          </p:txBody>
        </p:sp>
        <p:sp>
          <p:nvSpPr>
            <p:cNvPr id="18444" name="Rectangle 12"/>
            <p:cNvSpPr>
              <a:spLocks noChangeArrowheads="1"/>
            </p:cNvSpPr>
            <p:nvPr/>
          </p:nvSpPr>
          <p:spPr bwMode="auto">
            <a:xfrm>
              <a:off x="3702" y="1913"/>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0</a:t>
              </a:r>
            </a:p>
          </p:txBody>
        </p:sp>
        <p:sp>
          <p:nvSpPr>
            <p:cNvPr id="18445" name="Rectangle 13"/>
            <p:cNvSpPr>
              <a:spLocks noChangeArrowheads="1"/>
            </p:cNvSpPr>
            <p:nvPr/>
          </p:nvSpPr>
          <p:spPr bwMode="auto">
            <a:xfrm>
              <a:off x="3702" y="2057"/>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0x1</a:t>
              </a:r>
              <a:r>
                <a:rPr lang="en-US" altLang="zh-CN" sz="1800">
                  <a:solidFill>
                    <a:schemeClr val="tx1"/>
                  </a:solidFill>
                  <a:ea typeface="华文新魏" charset="-122"/>
                </a:rPr>
                <a:t>8</a:t>
              </a:r>
              <a:r>
                <a:rPr lang="en-US" altLang="zh-TW" sz="1800">
                  <a:solidFill>
                    <a:schemeClr val="tx1"/>
                  </a:solidFill>
                  <a:ea typeface="华文新魏" charset="-122"/>
                </a:rPr>
                <a:t>4</a:t>
              </a:r>
            </a:p>
          </p:txBody>
        </p:sp>
        <p:sp>
          <p:nvSpPr>
            <p:cNvPr id="18446" name="Rectangle 14"/>
            <p:cNvSpPr>
              <a:spLocks noChangeArrowheads="1"/>
            </p:cNvSpPr>
            <p:nvPr/>
          </p:nvSpPr>
          <p:spPr bwMode="auto">
            <a:xfrm>
              <a:off x="3702" y="2538"/>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0x400</a:t>
              </a:r>
            </a:p>
          </p:txBody>
        </p:sp>
        <p:sp>
          <p:nvSpPr>
            <p:cNvPr id="18447" name="Rectangle 15"/>
            <p:cNvSpPr>
              <a:spLocks noChangeArrowheads="1"/>
            </p:cNvSpPr>
            <p:nvPr/>
          </p:nvSpPr>
          <p:spPr bwMode="auto">
            <a:xfrm>
              <a:off x="3702" y="2682"/>
              <a:ext cx="4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0x404</a:t>
              </a:r>
            </a:p>
          </p:txBody>
        </p:sp>
        <p:sp>
          <p:nvSpPr>
            <p:cNvPr id="18448" name="Rectangle 16"/>
            <p:cNvSpPr>
              <a:spLocks noChangeArrowheads="1"/>
            </p:cNvSpPr>
            <p:nvPr/>
          </p:nvSpPr>
          <p:spPr bwMode="auto">
            <a:xfrm>
              <a:off x="3702" y="3114"/>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0</a:t>
              </a:r>
            </a:p>
          </p:txBody>
        </p:sp>
        <p:sp>
          <p:nvSpPr>
            <p:cNvPr id="18449" name="Rectangle 17"/>
            <p:cNvSpPr>
              <a:spLocks noChangeArrowheads="1"/>
            </p:cNvSpPr>
            <p:nvPr/>
          </p:nvSpPr>
          <p:spPr bwMode="auto">
            <a:xfrm>
              <a:off x="3702" y="3258"/>
              <a:ext cx="4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a:t>
              </a:r>
              <a:r>
                <a:rPr lang="en-US" altLang="zh-CN" sz="1800">
                  <a:solidFill>
                    <a:schemeClr val="tx1"/>
                  </a:solidFill>
                  <a:ea typeface="华文新魏" charset="-122"/>
                </a:rPr>
                <a:t>c0</a:t>
              </a:r>
              <a:r>
                <a:rPr lang="en-US" altLang="zh-TW" sz="1800">
                  <a:solidFill>
                    <a:schemeClr val="tx1"/>
                  </a:solidFill>
                  <a:ea typeface="华文新魏" charset="-122"/>
                </a:rPr>
                <a:t>4</a:t>
              </a:r>
            </a:p>
          </p:txBody>
        </p:sp>
        <p:sp>
          <p:nvSpPr>
            <p:cNvPr id="18450" name="Rectangle 18"/>
            <p:cNvSpPr>
              <a:spLocks noChangeArrowheads="1"/>
            </p:cNvSpPr>
            <p:nvPr/>
          </p:nvSpPr>
          <p:spPr bwMode="auto">
            <a:xfrm>
              <a:off x="3709" y="1196"/>
              <a:ext cx="5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TW" sz="1800">
                  <a:solidFill>
                    <a:schemeClr val="tx1"/>
                  </a:solidFill>
                  <a:ea typeface="华文新魏" charset="-122"/>
                </a:rPr>
                <a:t>0x0FC</a:t>
              </a:r>
            </a:p>
          </p:txBody>
        </p:sp>
        <p:sp>
          <p:nvSpPr>
            <p:cNvPr id="18451" name="Text Box 19"/>
            <p:cNvSpPr txBox="1">
              <a:spLocks noChangeArrowheads="1"/>
            </p:cNvSpPr>
            <p:nvPr/>
          </p:nvSpPr>
          <p:spPr bwMode="auto">
            <a:xfrm>
              <a:off x="5251" y="1443"/>
              <a:ext cx="294"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zh-CN" altLang="en-US" sz="2000">
                  <a:solidFill>
                    <a:schemeClr val="tx1"/>
                  </a:solidFill>
                  <a:ea typeface="华文新魏" charset="-122"/>
                </a:rPr>
                <a:t>指  令                          数   据</a:t>
              </a:r>
            </a:p>
          </p:txBody>
        </p:sp>
        <p:sp>
          <p:nvSpPr>
            <p:cNvPr id="18452" name="Text Box 20"/>
            <p:cNvSpPr txBox="1">
              <a:spLocks noChangeArrowheads="1"/>
            </p:cNvSpPr>
            <p:nvPr/>
          </p:nvSpPr>
          <p:spPr bwMode="auto">
            <a:xfrm>
              <a:off x="4978" y="2539"/>
              <a:ext cx="1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A</a:t>
              </a:r>
            </a:p>
          </p:txBody>
        </p:sp>
        <p:sp>
          <p:nvSpPr>
            <p:cNvPr id="18453" name="Text Box 21"/>
            <p:cNvSpPr txBox="1">
              <a:spLocks noChangeArrowheads="1"/>
            </p:cNvSpPr>
            <p:nvPr/>
          </p:nvSpPr>
          <p:spPr bwMode="auto">
            <a:xfrm>
              <a:off x="4978" y="3698"/>
              <a:ext cx="5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a:solidFill>
                    <a:schemeClr val="tx1"/>
                  </a:solidFill>
                  <a:ea typeface="华文新魏" charset="-122"/>
                </a:rPr>
                <a:t>sum</a:t>
              </a:r>
            </a:p>
          </p:txBody>
        </p:sp>
        <p:sp>
          <p:nvSpPr>
            <p:cNvPr id="18454"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34</a:t>
              </a:r>
              <a:endParaRPr lang="en-US" altLang="zh-TW" sz="1800">
                <a:solidFill>
                  <a:schemeClr val="tx1"/>
                </a:solidFill>
                <a:ea typeface="华文新魏" charset="-122"/>
              </a:endParaRPr>
            </a:p>
          </p:txBody>
        </p:sp>
        <p:sp>
          <p:nvSpPr>
            <p:cNvPr id="18455"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35</a:t>
              </a:r>
              <a:endParaRPr lang="en-US" altLang="zh-TW" sz="1800">
                <a:solidFill>
                  <a:schemeClr val="tx1"/>
                </a:solidFill>
                <a:ea typeface="华文新魏" charset="-122"/>
              </a:endParaRPr>
            </a:p>
          </p:txBody>
        </p:sp>
        <p:sp>
          <p:nvSpPr>
            <p:cNvPr id="18456"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A</a:t>
              </a:r>
              <a:r>
                <a:rPr lang="en-US" altLang="zh-TW" sz="1800">
                  <a:solidFill>
                    <a:schemeClr val="tx1"/>
                  </a:solidFill>
                  <a:ea typeface="华文新魏" charset="-122"/>
                </a:rPr>
                <a:t>[0]</a:t>
              </a:r>
              <a:r>
                <a:rPr lang="en-US" altLang="zh-CN" sz="1800">
                  <a:solidFill>
                    <a:schemeClr val="tx1"/>
                  </a:solidFill>
                  <a:ea typeface="华文新魏" charset="-122"/>
                </a:rPr>
                <a:t>[0]</a:t>
              </a:r>
              <a:endParaRPr lang="en-US" altLang="zh-TW" sz="1800">
                <a:solidFill>
                  <a:schemeClr val="tx1"/>
                </a:solidFill>
                <a:ea typeface="华文新魏" charset="-122"/>
              </a:endParaRPr>
            </a:p>
          </p:txBody>
        </p:sp>
        <p:sp>
          <p:nvSpPr>
            <p:cNvPr id="18457"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[1]</a:t>
              </a:r>
            </a:p>
          </p:txBody>
        </p:sp>
        <p:sp>
          <p:nvSpPr>
            <p:cNvPr id="18458"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8459"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[0]</a:t>
              </a:r>
              <a:r>
                <a:rPr lang="en-US" altLang="zh-TW" sz="1800">
                  <a:solidFill>
                    <a:schemeClr val="tx1"/>
                  </a:solidFill>
                  <a:ea typeface="华文新魏" charset="-122"/>
                </a:rPr>
                <a:t>[</a:t>
              </a:r>
              <a:r>
                <a:rPr lang="en-US" altLang="zh-CN" sz="1800">
                  <a:solidFill>
                    <a:schemeClr val="tx1"/>
                  </a:solidFill>
                  <a:ea typeface="华文新魏" charset="-122"/>
                </a:rPr>
                <a:t>2047</a:t>
              </a:r>
              <a:r>
                <a:rPr lang="en-US" altLang="zh-TW" sz="1800">
                  <a:solidFill>
                    <a:schemeClr val="tx1"/>
                  </a:solidFill>
                  <a:ea typeface="华文新魏" charset="-122"/>
                </a:rPr>
                <a:t>]</a:t>
              </a:r>
            </a:p>
          </p:txBody>
        </p:sp>
        <p:sp>
          <p:nvSpPr>
            <p:cNvPr id="18460"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0</a:t>
              </a:r>
              <a:r>
                <a:rPr lang="en-US" altLang="zh-TW" sz="1800">
                  <a:solidFill>
                    <a:schemeClr val="tx1"/>
                  </a:solidFill>
                  <a:ea typeface="华文新魏" charset="-122"/>
                </a:rPr>
                <a:t>]</a:t>
              </a:r>
            </a:p>
          </p:txBody>
        </p:sp>
        <p:sp>
          <p:nvSpPr>
            <p:cNvPr id="18461"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A</a:t>
              </a:r>
              <a:r>
                <a:rPr lang="en-US" altLang="zh-CN" sz="1800">
                  <a:solidFill>
                    <a:schemeClr val="tx1"/>
                  </a:solidFill>
                  <a:ea typeface="华文新魏" charset="-122"/>
                </a:rPr>
                <a:t>[1]</a:t>
              </a:r>
              <a:r>
                <a:rPr lang="en-US" altLang="zh-TW" sz="1800">
                  <a:solidFill>
                    <a:schemeClr val="tx1"/>
                  </a:solidFill>
                  <a:ea typeface="华文新魏" charset="-122"/>
                </a:rPr>
                <a:t>[</a:t>
              </a:r>
              <a:r>
                <a:rPr lang="en-US" altLang="zh-CN" sz="1800">
                  <a:solidFill>
                    <a:schemeClr val="tx1"/>
                  </a:solidFill>
                  <a:ea typeface="华文新魏" charset="-122"/>
                </a:rPr>
                <a:t>1</a:t>
              </a:r>
              <a:r>
                <a:rPr lang="en-US" altLang="zh-TW" sz="1800">
                  <a:solidFill>
                    <a:schemeClr val="tx1"/>
                  </a:solidFill>
                  <a:ea typeface="华文新魏" charset="-122"/>
                </a:rPr>
                <a:t>]</a:t>
              </a:r>
            </a:p>
          </p:txBody>
        </p:sp>
        <p:sp>
          <p:nvSpPr>
            <p:cNvPr id="18462"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8463"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endParaRPr lang="zh-CN" altLang="en-US" sz="1800">
                <a:solidFill>
                  <a:schemeClr val="tx1"/>
                </a:solidFill>
                <a:ea typeface="华文新魏" charset="-122"/>
              </a:endParaRPr>
            </a:p>
          </p:txBody>
        </p:sp>
        <p:sp>
          <p:nvSpPr>
            <p:cNvPr id="18464"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sp>
          <p:nvSpPr>
            <p:cNvPr id="18465"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I</a:t>
              </a:r>
              <a:r>
                <a:rPr lang="en-US" altLang="zh-CN" sz="1800">
                  <a:solidFill>
                    <a:schemeClr val="tx1"/>
                  </a:solidFill>
                  <a:ea typeface="华文新魏" charset="-122"/>
                </a:rPr>
                <a:t>1</a:t>
              </a:r>
              <a:endParaRPr lang="en-US" altLang="zh-TW" sz="1800">
                <a:solidFill>
                  <a:schemeClr val="tx1"/>
                </a:solidFill>
                <a:ea typeface="华文新魏" charset="-122"/>
              </a:endParaRPr>
            </a:p>
          </p:txBody>
        </p:sp>
        <p:sp>
          <p:nvSpPr>
            <p:cNvPr id="18466"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dirty="0">
                  <a:solidFill>
                    <a:schemeClr val="tx1"/>
                  </a:solidFill>
                  <a:ea typeface="华文新魏" charset="-122"/>
                </a:rPr>
                <a:t>I</a:t>
              </a:r>
              <a:r>
                <a:rPr lang="en-US" altLang="zh-CN" sz="1800" dirty="0">
                  <a:solidFill>
                    <a:schemeClr val="tx1"/>
                  </a:solidFill>
                  <a:ea typeface="华文新魏" charset="-122"/>
                </a:rPr>
                <a:t>2</a:t>
              </a:r>
              <a:endParaRPr lang="en-US" altLang="zh-TW" sz="1800" dirty="0">
                <a:solidFill>
                  <a:schemeClr val="tx1"/>
                </a:solidFill>
                <a:ea typeface="华文新魏" charset="-122"/>
              </a:endParaRPr>
            </a:p>
          </p:txBody>
        </p:sp>
        <p:sp>
          <p:nvSpPr>
            <p:cNvPr id="18467"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CN" sz="1800">
                  <a:solidFill>
                    <a:schemeClr val="tx1"/>
                  </a:solidFill>
                  <a:ea typeface="华文新魏" charset="-122"/>
                </a:rPr>
                <a:t>I33</a:t>
              </a:r>
              <a:endParaRPr lang="en-US" altLang="zh-TW" sz="1800">
                <a:solidFill>
                  <a:schemeClr val="tx1"/>
                </a:solidFill>
                <a:ea typeface="华文新魏" charset="-122"/>
              </a:endParaRPr>
            </a:p>
          </p:txBody>
        </p:sp>
        <p:sp>
          <p:nvSpPr>
            <p:cNvPr id="18468"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pPr>
              <a:r>
                <a:rPr lang="en-US" altLang="zh-TW" sz="1800">
                  <a:solidFill>
                    <a:schemeClr val="tx1"/>
                  </a:solidFill>
                  <a:ea typeface="华文新魏" charset="-122"/>
                </a:rPr>
                <a:t>• • •</a:t>
              </a:r>
            </a:p>
          </p:txBody>
        </p:sp>
        <p:grpSp>
          <p:nvGrpSpPr>
            <p:cNvPr id="18469" name="Group 37"/>
            <p:cNvGrpSpPr>
              <a:grpSpLocks/>
            </p:cNvGrpSpPr>
            <p:nvPr/>
          </p:nvGrpSpPr>
          <p:grpSpPr bwMode="auto">
            <a:xfrm>
              <a:off x="5023" y="1497"/>
              <a:ext cx="202" cy="416"/>
              <a:chOff x="5023" y="1497"/>
              <a:chExt cx="202" cy="416"/>
            </a:xfrm>
          </p:grpSpPr>
          <p:sp>
            <p:nvSpPr>
              <p:cNvPr id="18471" name="Line 38"/>
              <p:cNvSpPr>
                <a:spLocks noChangeShapeType="1"/>
              </p:cNvSpPr>
              <p:nvPr/>
            </p:nvSpPr>
            <p:spPr bwMode="auto">
              <a:xfrm>
                <a:off x="5023" y="1913"/>
                <a:ext cx="20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8472" name="Line 39"/>
              <p:cNvSpPr>
                <a:spLocks noChangeShapeType="1"/>
              </p:cNvSpPr>
              <p:nvPr/>
            </p:nvSpPr>
            <p:spPr bwMode="auto">
              <a:xfrm flipV="1">
                <a:off x="5225" y="1497"/>
                <a:ext cx="0" cy="41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8473"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8470" name="Text Box 41"/>
            <p:cNvSpPr txBox="1">
              <a:spLocks noChangeArrowheads="1"/>
            </p:cNvSpPr>
            <p:nvPr/>
          </p:nvSpPr>
          <p:spPr bwMode="auto">
            <a:xfrm>
              <a:off x="3453" y="1581"/>
              <a:ext cx="7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lang="en-US" altLang="zh-CN" sz="2000"/>
                <a:t>fo</a:t>
              </a:r>
              <a:r>
                <a:rPr kumimoji="1" lang="en-US" altLang="zh-CN" sz="2000"/>
                <a:t>r</a:t>
              </a:r>
              <a:r>
                <a:rPr kumimoji="1" lang="zh-CN" altLang="en-US" sz="2000">
                  <a:ea typeface="华文新魏" charset="-122"/>
                </a:rPr>
                <a:t>循环体</a:t>
              </a:r>
            </a:p>
          </p:txBody>
        </p:sp>
      </p:grpSp>
    </p:spTree>
    <p:extLst>
      <p:ext uri="{BB962C8B-B14F-4D97-AF65-F5344CB8AC3E}">
        <p14:creationId xmlns:p14="http://schemas.microsoft.com/office/powerpoint/2010/main" val="16995884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7"/>
          <p:cNvSpPr>
            <a:spLocks noChangeArrowheads="1"/>
          </p:cNvSpPr>
          <p:nvPr/>
        </p:nvSpPr>
        <p:spPr bwMode="auto">
          <a:xfrm>
            <a:off x="334963" y="944724"/>
            <a:ext cx="3883025" cy="2448157"/>
          </a:xfrm>
          <a:prstGeom prst="rect">
            <a:avLst/>
          </a:prstGeom>
          <a:noFill/>
          <a:ln w="9525">
            <a:solidFill>
              <a:schemeClr val="tx1"/>
            </a:solidFill>
            <a:miter lim="800000"/>
            <a:headEnd/>
            <a:tailEnd/>
          </a:ln>
        </p:spPr>
        <p:txBody>
          <a:bodyPr lIns="0" tIns="108000" rIns="0" bIns="0">
            <a:spAutoFit/>
          </a:bodyPr>
          <a:lstStyle/>
          <a:p>
            <a:pPr algn="l">
              <a:lnSpc>
                <a:spcPct val="80000"/>
              </a:lnSpc>
              <a:spcBef>
                <a:spcPts val="600"/>
              </a:spcBef>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A</a:t>
            </a:r>
            <a:r>
              <a:rPr kumimoji="1" lang="zh-CN" altLang="en-US"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sumarrayrows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a:p>
            <a:pPr algn="l">
              <a:lnSpc>
                <a:spcPct val="80000"/>
              </a:lnSpc>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=0;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&lt;M, </a:t>
            </a:r>
            <a:r>
              <a:rPr kumimoji="1" lang="en-US" altLang="zh-CN" sz="2000" dirty="0" err="1">
                <a:latin typeface="Times New Roman" pitchFamily="18" charset="0"/>
                <a:ea typeface="华文新魏" pitchFamily="2" charset="-122"/>
              </a:rPr>
              <a:t>i</a:t>
            </a:r>
            <a:r>
              <a:rPr kumimoji="1" lang="en-US" altLang="zh-CN" sz="2000" dirty="0">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solidFill>
                  <a:schemeClr val="accent3">
                    <a:lumMod val="75000"/>
                  </a:schemeClr>
                </a:solidFill>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p:txBody>
      </p:sp>
      <p:sp>
        <p:nvSpPr>
          <p:cNvPr id="46" name="Rectangle 6"/>
          <p:cNvSpPr>
            <a:spLocks noChangeArrowheads="1"/>
          </p:cNvSpPr>
          <p:nvPr/>
        </p:nvSpPr>
        <p:spPr bwMode="auto">
          <a:xfrm>
            <a:off x="4659313" y="980728"/>
            <a:ext cx="3883025" cy="2448157"/>
          </a:xfrm>
          <a:prstGeom prst="rect">
            <a:avLst/>
          </a:prstGeom>
          <a:noFill/>
          <a:ln w="9525">
            <a:solidFill>
              <a:schemeClr val="tx1"/>
            </a:solidFill>
            <a:miter lim="800000"/>
            <a:headEnd/>
            <a:tailEnd/>
          </a:ln>
        </p:spPr>
        <p:txBody>
          <a:bodyPr lIns="0" tIns="108000" rIns="0" bIns="0">
            <a:spAutoFit/>
          </a:bodyPr>
          <a:lstStyle/>
          <a:p>
            <a:pPr algn="l">
              <a:lnSpc>
                <a:spcPct val="80000"/>
              </a:lnSpc>
              <a:buClr>
                <a:schemeClr val="accent1"/>
              </a:buClr>
              <a:buSzPct val="80000"/>
              <a:buFont typeface="Wingdings" pitchFamily="2" charset="2"/>
              <a:buNone/>
              <a:defRPr/>
            </a:pPr>
            <a:r>
              <a:rPr kumimoji="1" lang="zh-CN" altLang="en-US" sz="2000" dirty="0">
                <a:solidFill>
                  <a:schemeClr val="tx1"/>
                </a:solidFill>
                <a:latin typeface="Times New Roman" pitchFamily="18" charset="0"/>
                <a:ea typeface="华文新魏" pitchFamily="2" charset="-122"/>
              </a:rPr>
              <a:t>程序段</a:t>
            </a:r>
            <a:r>
              <a:rPr kumimoji="1" lang="en-US" altLang="zh-CN" sz="2000" dirty="0">
                <a:solidFill>
                  <a:schemeClr val="tx1"/>
                </a:solidFill>
                <a:latin typeface="Times New Roman" pitchFamily="18" charset="0"/>
                <a:ea typeface="华文新魏" pitchFamily="2" charset="-122"/>
              </a:rPr>
              <a:t>B</a:t>
            </a:r>
            <a:r>
              <a:rPr kumimoji="1" lang="zh-CN" altLang="en-US" sz="2000" dirty="0">
                <a:solidFill>
                  <a:schemeClr val="tx1"/>
                </a:solidFill>
                <a:latin typeface="Times New Roman" pitchFamily="18" charset="0"/>
                <a:ea typeface="华文新魏" pitchFamily="2" charset="-122"/>
              </a:rPr>
              <a:t>：</a:t>
            </a:r>
          </a:p>
          <a:p>
            <a:pPr algn="l">
              <a:lnSpc>
                <a:spcPct val="80000"/>
              </a:lnSpc>
              <a:buClr>
                <a:schemeClr val="accent1"/>
              </a:buClr>
              <a:buSzPct val="80000"/>
              <a:buFont typeface="Wingdings" pitchFamily="2" charset="2"/>
              <a:buNone/>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sumarraycols</a:t>
            </a:r>
            <a:r>
              <a:rPr kumimoji="1" lang="en-US" altLang="zh-CN" sz="2000" dirty="0">
                <a:solidFill>
                  <a:schemeClr val="tx1"/>
                </a:solidFill>
                <a:latin typeface="Times New Roman" pitchFamily="18" charset="0"/>
                <a:ea typeface="华文新魏" pitchFamily="2" charset="-122"/>
              </a:rPr>
              <a:t>(</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A[M][N])</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a:p>
            <a:pPr algn="l">
              <a:lnSpc>
                <a:spcPct val="80000"/>
              </a:lnSpc>
              <a:defRPr/>
            </a:pP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int</a:t>
            </a:r>
            <a:r>
              <a:rPr kumimoji="1" lang="en-US" altLang="zh-CN" sz="2000" dirty="0">
                <a:solidFill>
                  <a:schemeClr val="tx1"/>
                </a:solidFill>
                <a:latin typeface="Times New Roman" pitchFamily="18" charset="0"/>
                <a:ea typeface="华文新魏" pitchFamily="2" charset="-122"/>
              </a:rPr>
              <a:t> </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 j, sum=0;</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a:latin typeface="Times New Roman" pitchFamily="18" charset="0"/>
                <a:ea typeface="华文新魏" pitchFamily="2" charset="-122"/>
              </a:rPr>
              <a:t>j=0; j&lt;N, j++</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for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=0;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&lt;M, </a:t>
            </a:r>
            <a:r>
              <a:rPr kumimoji="1" lang="en-US" altLang="zh-CN" sz="2000" dirty="0" err="1">
                <a:solidFill>
                  <a:schemeClr val="accent3">
                    <a:lumMod val="75000"/>
                  </a:schemeClr>
                </a:solidFill>
                <a:latin typeface="Times New Roman" pitchFamily="18" charset="0"/>
                <a:ea typeface="华文新魏" pitchFamily="2" charset="-122"/>
              </a:rPr>
              <a:t>i</a:t>
            </a:r>
            <a:r>
              <a:rPr kumimoji="1" lang="en-US" altLang="zh-CN" sz="2000" dirty="0">
                <a:solidFill>
                  <a:schemeClr val="accent3">
                    <a:lumMod val="75000"/>
                  </a:schemeClr>
                </a:solidFill>
                <a:latin typeface="Times New Roman" pitchFamily="18" charset="0"/>
                <a:ea typeface="华文新魏" pitchFamily="2" charset="-122"/>
              </a:rPr>
              <a:t>++</a:t>
            </a:r>
            <a:r>
              <a:rPr kumimoji="1" lang="en-US" altLang="zh-CN" sz="2000" dirty="0">
                <a:solidFill>
                  <a:schemeClr val="tx1"/>
                </a:solidFill>
                <a:latin typeface="Times New Roman" pitchFamily="18" charset="0"/>
                <a:ea typeface="华文新魏" pitchFamily="2" charset="-122"/>
              </a:rPr>
              <a:t>)</a:t>
            </a:r>
          </a:p>
          <a:p>
            <a:pPr algn="l">
              <a:lnSpc>
                <a:spcPct val="80000"/>
              </a:lnSpc>
              <a:defRPr/>
            </a:pPr>
            <a:r>
              <a:rPr kumimoji="1" lang="en-US" altLang="zh-CN" sz="2000" dirty="0">
                <a:solidFill>
                  <a:schemeClr val="tx1"/>
                </a:solidFill>
                <a:latin typeface="Times New Roman" pitchFamily="18" charset="0"/>
                <a:ea typeface="华文新魏" pitchFamily="2" charset="-122"/>
              </a:rPr>
              <a:t>	        sum+=A[</a:t>
            </a:r>
            <a:r>
              <a:rPr kumimoji="1" lang="en-US" altLang="zh-CN" sz="2000" dirty="0" err="1">
                <a:solidFill>
                  <a:schemeClr val="tx1"/>
                </a:solidFill>
                <a:latin typeface="Times New Roman" pitchFamily="18" charset="0"/>
                <a:ea typeface="华文新魏" pitchFamily="2" charset="-122"/>
              </a:rPr>
              <a:t>i</a:t>
            </a:r>
            <a:r>
              <a:rPr kumimoji="1" lang="en-US" altLang="zh-CN" sz="2000" dirty="0">
                <a:solidFill>
                  <a:schemeClr val="tx1"/>
                </a:solidFill>
                <a:latin typeface="Times New Roman" pitchFamily="18" charset="0"/>
                <a:ea typeface="华文新魏" pitchFamily="2" charset="-122"/>
              </a:rPr>
              <a:t>][j];</a:t>
            </a:r>
          </a:p>
          <a:p>
            <a:pPr algn="l">
              <a:lnSpc>
                <a:spcPct val="80000"/>
              </a:lnSpc>
              <a:defRPr/>
            </a:pPr>
            <a:r>
              <a:rPr kumimoji="1" lang="en-US" altLang="zh-CN" sz="2000" dirty="0">
                <a:solidFill>
                  <a:schemeClr val="tx1"/>
                </a:solidFill>
                <a:latin typeface="Times New Roman" pitchFamily="18" charset="0"/>
                <a:ea typeface="华文新魏" pitchFamily="2" charset="-122"/>
              </a:rPr>
              <a:t>           return sum;</a:t>
            </a:r>
          </a:p>
          <a:p>
            <a:pPr algn="l">
              <a:lnSpc>
                <a:spcPct val="80000"/>
              </a:lnSpc>
              <a:defRPr/>
            </a:pPr>
            <a:r>
              <a:rPr kumimoji="1" lang="en-US" altLang="zh-CN" sz="2000" dirty="0">
                <a:solidFill>
                  <a:schemeClr val="tx1"/>
                </a:solidFill>
                <a:latin typeface="Times New Roman" pitchFamily="18" charset="0"/>
                <a:ea typeface="华文新魏" pitchFamily="2" charset="-122"/>
              </a:rPr>
              <a:t> }</a:t>
            </a:r>
          </a:p>
        </p:txBody>
      </p:sp>
      <p:sp>
        <p:nvSpPr>
          <p:cNvPr id="2048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5.3.1 </a:t>
            </a:r>
            <a:r>
              <a:rPr kumimoji="0" lang="zh-CN" altLang="en-US" sz="3600" b="1" dirty="0">
                <a:latin typeface="微软雅黑" charset="-122"/>
              </a:rPr>
              <a:t>程序访问局部性</a:t>
            </a:r>
            <a:endParaRPr kumimoji="0" lang="en-US" altLang="zh-CN" sz="3600" b="1" dirty="0">
              <a:latin typeface="微软雅黑" charset="-122"/>
            </a:endParaRPr>
          </a:p>
        </p:txBody>
      </p:sp>
      <p:sp>
        <p:nvSpPr>
          <p:cNvPr id="2048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48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4" name="Text Box 39"/>
          <p:cNvSpPr txBox="1">
            <a:spLocks noChangeArrowheads="1"/>
          </p:cNvSpPr>
          <p:nvPr/>
        </p:nvSpPr>
        <p:spPr bwMode="auto">
          <a:xfrm>
            <a:off x="8615486" y="1423988"/>
            <a:ext cx="3262313" cy="2362363"/>
          </a:xfrm>
          <a:prstGeom prst="rect">
            <a:avLst/>
          </a:prstGeom>
          <a:ln>
            <a:noFill/>
            <a:headEnd/>
            <a:tailEnd type="none" w="sm" len="sm"/>
          </a:ln>
        </p:spPr>
        <p:style>
          <a:lnRef idx="2">
            <a:schemeClr val="accent6"/>
          </a:lnRef>
          <a:fillRef idx="1">
            <a:schemeClr val="lt1"/>
          </a:fillRef>
          <a:effectRef idx="0">
            <a:schemeClr val="accent6"/>
          </a:effectRef>
          <a:fontRef idx="minor">
            <a:schemeClr val="dk1"/>
          </a:fontRef>
        </p:style>
        <p:txBody>
          <a:bodyPr lIns="45046" tIns="45046" rIns="45046" bIns="45046">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00000"/>
              </a:lnSpc>
              <a:defRPr/>
            </a:pPr>
            <a:r>
              <a:rPr lang="en-US" altLang="zh-CN" dirty="0">
                <a:latin typeface="+mj-lt"/>
                <a:ea typeface="华文新魏"/>
                <a:cs typeface="华文新魏"/>
              </a:rPr>
              <a:t> </a:t>
            </a:r>
            <a:r>
              <a:rPr lang="zh-CN" altLang="en-US" dirty="0">
                <a:latin typeface="+mj-lt"/>
                <a:ea typeface="华文新魏"/>
                <a:cs typeface="华文新魏"/>
              </a:rPr>
              <a:t>实际运行结果</a:t>
            </a:r>
            <a:endParaRPr lang="en-US" altLang="zh-CN" dirty="0">
              <a:latin typeface="+mj-lt"/>
              <a:ea typeface="华文新魏"/>
              <a:cs typeface="华文新魏"/>
            </a:endParaRPr>
          </a:p>
          <a:p>
            <a:pPr algn="l">
              <a:lnSpc>
                <a:spcPct val="100000"/>
              </a:lnSpc>
              <a:defRPr/>
            </a:pPr>
            <a:r>
              <a:rPr lang="en-US" altLang="zh-CN" dirty="0">
                <a:latin typeface="+mj-lt"/>
                <a:ea typeface="华文新魏"/>
                <a:cs typeface="华文新魏"/>
              </a:rPr>
              <a:t>(2GHz Intel Pentium 4)</a:t>
            </a:r>
          </a:p>
          <a:p>
            <a:pPr algn="l">
              <a:lnSpc>
                <a:spcPct val="100000"/>
              </a:lnSpc>
              <a:defRPr/>
            </a:pPr>
            <a:r>
              <a:rPr lang="en-US" altLang="zh-CN" dirty="0">
                <a:solidFill>
                  <a:srgbClr val="0000CC"/>
                </a:solidFill>
                <a:latin typeface="+mj-lt"/>
                <a:ea typeface="华文新魏"/>
                <a:cs typeface="华文新魏"/>
              </a:rPr>
              <a:t>  </a:t>
            </a:r>
            <a:r>
              <a:rPr lang="zh-CN" altLang="en-US" dirty="0">
                <a:solidFill>
                  <a:srgbClr val="0000CC"/>
                </a:solidFill>
                <a:latin typeface="+mj-lt"/>
                <a:ea typeface="华文新魏"/>
                <a:cs typeface="华文新魏"/>
              </a:rPr>
              <a:t>程序</a:t>
            </a:r>
            <a:r>
              <a:rPr lang="en-US" altLang="zh-CN" dirty="0">
                <a:solidFill>
                  <a:srgbClr val="0000CC"/>
                </a:solidFill>
                <a:latin typeface="+mj-lt"/>
                <a:ea typeface="华文新魏"/>
                <a:cs typeface="华文新魏"/>
              </a:rPr>
              <a:t>A</a:t>
            </a:r>
            <a:r>
              <a:rPr lang="zh-CN" altLang="en-US" dirty="0">
                <a:solidFill>
                  <a:srgbClr val="0000CC"/>
                </a:solidFill>
                <a:latin typeface="+mj-lt"/>
                <a:ea typeface="华文新魏"/>
                <a:cs typeface="华文新魏"/>
              </a:rPr>
              <a:t>：</a:t>
            </a:r>
            <a:r>
              <a:rPr lang="en-US" altLang="zh-CN" dirty="0">
                <a:solidFill>
                  <a:srgbClr val="0000CC"/>
                </a:solidFill>
                <a:latin typeface="+mj-lt"/>
                <a:ea typeface="华文新魏"/>
                <a:cs typeface="华文新魏"/>
              </a:rPr>
              <a:t>59,393,288 </a:t>
            </a:r>
            <a:r>
              <a:rPr lang="zh-CN" altLang="en-US" dirty="0">
                <a:solidFill>
                  <a:srgbClr val="0000CC"/>
                </a:solidFill>
                <a:latin typeface="+mj-lt"/>
                <a:ea typeface="华文新魏"/>
                <a:cs typeface="华文新魏"/>
              </a:rPr>
              <a:t>时钟周期</a:t>
            </a:r>
            <a:endParaRPr lang="en-US" altLang="zh-CN" dirty="0">
              <a:solidFill>
                <a:srgbClr val="0000CC"/>
              </a:solidFill>
              <a:latin typeface="+mj-lt"/>
              <a:ea typeface="华文新魏"/>
              <a:cs typeface="华文新魏"/>
            </a:endParaRPr>
          </a:p>
          <a:p>
            <a:pPr algn="l">
              <a:lnSpc>
                <a:spcPct val="100000"/>
              </a:lnSpc>
              <a:defRPr/>
            </a:pPr>
            <a:r>
              <a:rPr lang="zh-CN" altLang="en-US" dirty="0">
                <a:solidFill>
                  <a:srgbClr val="0000CC"/>
                </a:solidFill>
                <a:latin typeface="+mj-lt"/>
                <a:ea typeface="华文新魏"/>
                <a:cs typeface="华文新魏"/>
              </a:rPr>
              <a:t>  程序</a:t>
            </a:r>
            <a:r>
              <a:rPr lang="en-US" altLang="zh-CN" dirty="0">
                <a:solidFill>
                  <a:srgbClr val="0000CC"/>
                </a:solidFill>
                <a:latin typeface="+mj-lt"/>
                <a:ea typeface="华文新魏"/>
                <a:cs typeface="华文新魏"/>
              </a:rPr>
              <a:t>B</a:t>
            </a:r>
            <a:r>
              <a:rPr lang="zh-CN" altLang="en-US" dirty="0">
                <a:solidFill>
                  <a:srgbClr val="0000CC"/>
                </a:solidFill>
                <a:latin typeface="+mj-lt"/>
                <a:ea typeface="华文新魏"/>
                <a:cs typeface="华文新魏"/>
              </a:rPr>
              <a:t>：</a:t>
            </a:r>
            <a:r>
              <a:rPr lang="en-US" altLang="zh-CN" dirty="0">
                <a:solidFill>
                  <a:srgbClr val="0000CC"/>
                </a:solidFill>
                <a:latin typeface="+mj-lt"/>
                <a:ea typeface="华文新魏"/>
                <a:cs typeface="华文新魏"/>
              </a:rPr>
              <a:t>1,277,877,876 </a:t>
            </a:r>
            <a:r>
              <a:rPr lang="zh-CN" altLang="en-US" dirty="0">
                <a:solidFill>
                  <a:srgbClr val="0000CC"/>
                </a:solidFill>
                <a:latin typeface="+mj-lt"/>
                <a:ea typeface="华文新魏"/>
                <a:cs typeface="华文新魏"/>
              </a:rPr>
              <a:t>时钟周期</a:t>
            </a:r>
            <a:endParaRPr lang="en-US" altLang="zh-CN" dirty="0">
              <a:solidFill>
                <a:srgbClr val="0000CC"/>
              </a:solidFill>
              <a:latin typeface="+mj-lt"/>
              <a:ea typeface="华文新魏"/>
              <a:cs typeface="华文新魏"/>
            </a:endParaRPr>
          </a:p>
        </p:txBody>
      </p:sp>
      <p:sp>
        <p:nvSpPr>
          <p:cNvPr id="2" name="矩形 1"/>
          <p:cNvSpPr>
            <a:spLocks noChangeArrowheads="1"/>
          </p:cNvSpPr>
          <p:nvPr/>
        </p:nvSpPr>
        <p:spPr bwMode="auto">
          <a:xfrm>
            <a:off x="258763" y="4584700"/>
            <a:ext cx="11383962" cy="1992148"/>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gn="l">
              <a:lnSpc>
                <a:spcPct val="120000"/>
              </a:lnSpc>
              <a:defRPr/>
            </a:pPr>
            <a:r>
              <a:rPr lang="en-US" altLang="zh-CN" sz="2600" dirty="0">
                <a:solidFill>
                  <a:schemeClr val="tx1"/>
                </a:solidFill>
                <a:latin typeface="+mn-ea"/>
                <a:ea typeface="+mn-ea"/>
                <a:cs typeface="华文新魏" charset="0"/>
              </a:rPr>
              <a:t>       </a:t>
            </a:r>
            <a:r>
              <a:rPr lang="zh-CN" altLang="en-US" sz="2600" dirty="0">
                <a:solidFill>
                  <a:schemeClr val="tx1"/>
                </a:solidFill>
                <a:latin typeface="+mn-ea"/>
                <a:ea typeface="+mn-ea"/>
                <a:cs typeface="华文新魏" charset="0"/>
              </a:rPr>
              <a:t>在评估机器性能时，</a:t>
            </a:r>
            <a:r>
              <a:rPr lang="zh-CN" altLang="en-US" sz="2600" dirty="0">
                <a:latin typeface="+mn-ea"/>
                <a:ea typeface="+mn-ea"/>
                <a:cs typeface="华文新魏" charset="0"/>
              </a:rPr>
              <a:t>存储器系统性能</a:t>
            </a:r>
            <a:r>
              <a:rPr lang="zh-CN" altLang="en-US" sz="2600" dirty="0">
                <a:solidFill>
                  <a:schemeClr val="tx1"/>
                </a:solidFill>
                <a:latin typeface="+mn-ea"/>
                <a:ea typeface="+mn-ea"/>
                <a:cs typeface="华文新魏" charset="0"/>
              </a:rPr>
              <a:t>是一个重要指标。</a:t>
            </a:r>
            <a:endParaRPr lang="en-US" altLang="zh-CN" sz="2600" dirty="0">
              <a:solidFill>
                <a:schemeClr val="tx1"/>
              </a:solidFill>
              <a:latin typeface="+mn-ea"/>
              <a:ea typeface="+mn-ea"/>
              <a:cs typeface="华文新魏" charset="0"/>
            </a:endParaRPr>
          </a:p>
          <a:p>
            <a:pPr algn="l">
              <a:lnSpc>
                <a:spcPct val="120000"/>
              </a:lnSpc>
              <a:defRPr/>
            </a:pPr>
            <a:r>
              <a:rPr lang="en-US" altLang="zh-CN" sz="2600" dirty="0">
                <a:latin typeface="+mn-ea"/>
                <a:ea typeface="+mn-ea"/>
                <a:cs typeface="华文新魏" charset="0"/>
              </a:rPr>
              <a:t>       </a:t>
            </a:r>
            <a:r>
              <a:rPr lang="zh-CN" altLang="en-US" sz="2600" dirty="0">
                <a:solidFill>
                  <a:schemeClr val="tx1"/>
                </a:solidFill>
                <a:latin typeface="+mn-ea"/>
                <a:ea typeface="+mn-ea"/>
                <a:cs typeface="华文新魏" charset="0"/>
              </a:rPr>
              <a:t>利用存储器的层次结构能够提高性能，意味着过去程序员可以把存储器看作是一个平面的随机访问存储设备，而现在必须理解</a:t>
            </a:r>
            <a:r>
              <a:rPr lang="zh-CN" altLang="en-US" sz="2600" dirty="0">
                <a:latin typeface="+mn-ea"/>
                <a:ea typeface="+mn-ea"/>
                <a:cs typeface="华文新魏" charset="0"/>
              </a:rPr>
              <a:t>存储层次结构</a:t>
            </a:r>
            <a:r>
              <a:rPr lang="zh-CN" altLang="en-US" sz="2600" dirty="0">
                <a:solidFill>
                  <a:schemeClr val="tx1"/>
                </a:solidFill>
                <a:latin typeface="+mn-ea"/>
                <a:ea typeface="+mn-ea"/>
                <a:cs typeface="华文新魏" charset="0"/>
              </a:rPr>
              <a:t>如何工作才能使系统达到良好的性能。</a:t>
            </a:r>
          </a:p>
        </p:txBody>
      </p:sp>
      <p:sp>
        <p:nvSpPr>
          <p:cNvPr id="47" name="爆炸形 2 46"/>
          <p:cNvSpPr/>
          <p:nvPr/>
        </p:nvSpPr>
        <p:spPr>
          <a:xfrm rot="457913">
            <a:off x="2065699" y="3079647"/>
            <a:ext cx="4594225" cy="1435100"/>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p>
        </p:txBody>
      </p:sp>
      <p:sp>
        <p:nvSpPr>
          <p:cNvPr id="45" name="Text Box 40"/>
          <p:cNvSpPr txBox="1">
            <a:spLocks noChangeArrowheads="1"/>
          </p:cNvSpPr>
          <p:nvPr/>
        </p:nvSpPr>
        <p:spPr bwMode="auto">
          <a:xfrm>
            <a:off x="2638822" y="3574851"/>
            <a:ext cx="3076575" cy="430213"/>
          </a:xfrm>
          <a:prstGeom prst="rect">
            <a:avLst/>
          </a:prstGeom>
          <a:noFill/>
          <a:ln w="19050">
            <a:noFill/>
            <a:miter lim="800000"/>
            <a:headEnd/>
            <a:tailEnd type="none" w="sm" len="sm"/>
          </a:ln>
        </p:spPr>
        <p:txBody>
          <a:bodyPr lIns="45046" tIns="45046" rIns="45046" bIns="45046">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lang="zh-CN" altLang="en-US" dirty="0">
                <a:solidFill>
                  <a:srgbClr val="0000FF"/>
                </a:solidFill>
                <a:latin typeface="微软雅黑" charset="-122"/>
                <a:ea typeface="微软雅黑" charset="-122"/>
              </a:rPr>
              <a:t>程序</a:t>
            </a:r>
            <a:r>
              <a:rPr lang="en-US" altLang="zh-CN" dirty="0">
                <a:solidFill>
                  <a:srgbClr val="0000FF"/>
                </a:solidFill>
                <a:latin typeface="微软雅黑" charset="-122"/>
                <a:ea typeface="微软雅黑" charset="-122"/>
              </a:rPr>
              <a:t>A</a:t>
            </a:r>
            <a:r>
              <a:rPr lang="zh-CN" altLang="en-US" dirty="0">
                <a:solidFill>
                  <a:srgbClr val="0000FF"/>
                </a:solidFill>
                <a:latin typeface="微软雅黑" charset="-122"/>
                <a:ea typeface="微软雅黑" charset="-122"/>
              </a:rPr>
              <a:t>比</a:t>
            </a:r>
            <a:r>
              <a:rPr lang="en-US" altLang="zh-CN" dirty="0">
                <a:solidFill>
                  <a:srgbClr val="0000FF"/>
                </a:solidFill>
                <a:latin typeface="微软雅黑" charset="-122"/>
                <a:ea typeface="微软雅黑" charset="-122"/>
              </a:rPr>
              <a:t>B</a:t>
            </a:r>
            <a:r>
              <a:rPr lang="zh-CN" altLang="en-US" dirty="0">
                <a:solidFill>
                  <a:srgbClr val="0000FF"/>
                </a:solidFill>
                <a:latin typeface="微软雅黑" charset="-122"/>
                <a:ea typeface="微软雅黑" charset="-122"/>
              </a:rPr>
              <a:t>快</a:t>
            </a:r>
            <a:r>
              <a:rPr lang="en-US" altLang="zh-CN" dirty="0">
                <a:solidFill>
                  <a:srgbClr val="0000FF"/>
                </a:solidFill>
                <a:latin typeface="微软雅黑" charset="-122"/>
                <a:ea typeface="微软雅黑" charset="-122"/>
              </a:rPr>
              <a:t>21.5 </a:t>
            </a:r>
            <a:r>
              <a:rPr lang="zh-CN" altLang="en-US" dirty="0">
                <a:solidFill>
                  <a:srgbClr val="0000FF"/>
                </a:solidFill>
                <a:latin typeface="微软雅黑" charset="-122"/>
                <a:ea typeface="微软雅黑" charset="-122"/>
              </a:rPr>
              <a:t>倍</a:t>
            </a:r>
            <a:r>
              <a:rPr lang="en-US" altLang="zh-CN" dirty="0">
                <a:solidFill>
                  <a:srgbClr val="0000FF"/>
                </a:solidFill>
                <a:latin typeface="微软雅黑" charset="-122"/>
                <a:ea typeface="微软雅黑" charset="-122"/>
              </a:rPr>
              <a:t>!!</a:t>
            </a:r>
          </a:p>
        </p:txBody>
      </p:sp>
      <p:pic>
        <p:nvPicPr>
          <p:cNvPr id="49" name="图片 12" descr="u=207606497,4036238559&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72788" y="1047750"/>
            <a:ext cx="7651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65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1"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1000" fill="hold"/>
                                        <p:tgtEl>
                                          <p:spTgt spid="47"/>
                                        </p:tgtEl>
                                        <p:attrNameLst>
                                          <p:attrName>ppt_w</p:attrName>
                                        </p:attrNameLst>
                                      </p:cBhvr>
                                      <p:tavLst>
                                        <p:tav tm="0">
                                          <p:val>
                                            <p:strVal val="#ppt_w*0.70"/>
                                          </p:val>
                                        </p:tav>
                                        <p:tav tm="100000">
                                          <p:val>
                                            <p:strVal val="#ppt_w"/>
                                          </p:val>
                                        </p:tav>
                                      </p:tavLst>
                                    </p:anim>
                                    <p:anim calcmode="lin" valueType="num">
                                      <p:cBhvr>
                                        <p:cTn id="15" dur="1000" fill="hold"/>
                                        <p:tgtEl>
                                          <p:spTgt spid="47"/>
                                        </p:tgtEl>
                                        <p:attrNameLst>
                                          <p:attrName>ppt_h</p:attrName>
                                        </p:attrNameLst>
                                      </p:cBhvr>
                                      <p:tavLst>
                                        <p:tav tm="0">
                                          <p:val>
                                            <p:strVal val="#ppt_h"/>
                                          </p:val>
                                        </p:tav>
                                        <p:tav tm="100000">
                                          <p:val>
                                            <p:strVal val="#ppt_h"/>
                                          </p:val>
                                        </p:tav>
                                      </p:tavLst>
                                    </p:anim>
                                    <p:animEffect transition="in" filter="fade">
                                      <p:cBhvr>
                                        <p:cTn id="16" dur="1000"/>
                                        <p:tgtEl>
                                          <p:spTgt spid="47"/>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1000" fill="hold"/>
                                        <p:tgtEl>
                                          <p:spTgt spid="45"/>
                                        </p:tgtEl>
                                        <p:attrNameLst>
                                          <p:attrName>ppt_w</p:attrName>
                                        </p:attrNameLst>
                                      </p:cBhvr>
                                      <p:tavLst>
                                        <p:tav tm="0">
                                          <p:val>
                                            <p:strVal val="#ppt_w*0.70"/>
                                          </p:val>
                                        </p:tav>
                                        <p:tav tm="100000">
                                          <p:val>
                                            <p:strVal val="#ppt_w"/>
                                          </p:val>
                                        </p:tav>
                                      </p:tavLst>
                                    </p:anim>
                                    <p:anim calcmode="lin" valueType="num">
                                      <p:cBhvr>
                                        <p:cTn id="20" dur="1000" fill="hold"/>
                                        <p:tgtEl>
                                          <p:spTgt spid="45"/>
                                        </p:tgtEl>
                                        <p:attrNameLst>
                                          <p:attrName>ppt_h</p:attrName>
                                        </p:attrNameLst>
                                      </p:cBhvr>
                                      <p:tavLst>
                                        <p:tav tm="0">
                                          <p:val>
                                            <p:strVal val="#ppt_h"/>
                                          </p:val>
                                        </p:tav>
                                        <p:tav tm="100000">
                                          <p:val>
                                            <p:strVal val="#ppt_h"/>
                                          </p:val>
                                        </p:tav>
                                      </p:tavLst>
                                    </p:anim>
                                    <p:animEffect transition="in" filter="fade">
                                      <p:cBhvr>
                                        <p:cTn id="21" dur="1000"/>
                                        <p:tgtEl>
                                          <p:spTgt spid="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 grpId="0" animBg="1"/>
      <p:bldP spid="47" grpId="0" animBg="1"/>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48880"/>
            <a:ext cx="10560050"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r>
              <a:rPr lang="en-US" altLang="zh-CN" sz="4000">
                <a:solidFill>
                  <a:schemeClr val="bg1"/>
                </a:solidFill>
                <a:latin typeface="微软雅黑" charset="-122"/>
                <a:ea typeface="微软雅黑" charset="-122"/>
              </a:rPr>
              <a:t>5.3.2 Cache(</a:t>
            </a:r>
            <a:r>
              <a:rPr lang="zh-CN" altLang="en-US" sz="4000" dirty="0">
                <a:solidFill>
                  <a:schemeClr val="bg1"/>
                </a:solidFill>
                <a:latin typeface="微软雅黑" charset="-122"/>
                <a:ea typeface="微软雅黑" charset="-122"/>
              </a:rPr>
              <a:t>高速缓存</a:t>
            </a:r>
            <a:r>
              <a:rPr lang="en-US" altLang="zh-CN" sz="4000" dirty="0">
                <a:solidFill>
                  <a:schemeClr val="bg1"/>
                </a:solidFill>
                <a:latin typeface="微软雅黑" charset="-122"/>
                <a:ea typeface="微软雅黑" charset="-122"/>
              </a:rPr>
              <a:t>)</a:t>
            </a:r>
            <a:r>
              <a:rPr lang="zh-CN" altLang="en-US" sz="4000" dirty="0">
                <a:solidFill>
                  <a:schemeClr val="bg1"/>
                </a:solidFill>
                <a:latin typeface="微软雅黑" charset="-122"/>
                <a:ea typeface="微软雅黑" charset="-122"/>
              </a:rPr>
              <a:t>是什么样的？</a:t>
            </a:r>
            <a:endParaRPr lang="en-US" altLang="zh-CN" sz="40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921888838"/>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0"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1"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2"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3" name="TextBox 10"/>
          <p:cNvSpPr txBox="1">
            <a:spLocks noChangeArrowheads="1"/>
          </p:cNvSpPr>
          <p:nvPr/>
        </p:nvSpPr>
        <p:spPr bwMode="auto">
          <a:xfrm>
            <a:off x="2998788" y="952500"/>
            <a:ext cx="6102350"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加速访存措施一：引入</a:t>
            </a:r>
            <a:r>
              <a:rPr lang="en-US" altLang="zh-CN" sz="3000">
                <a:solidFill>
                  <a:schemeClr val="bg1"/>
                </a:solidFill>
                <a:latin typeface="微软雅黑" charset="-122"/>
                <a:ea typeface="微软雅黑" charset="-122"/>
              </a:rPr>
              <a:t>Cache</a:t>
            </a:r>
            <a:endParaRPr lang="zh-CN" altLang="en-US" sz="3000">
              <a:solidFill>
                <a:schemeClr val="bg1"/>
              </a:solidFill>
              <a:latin typeface="微软雅黑" charset="-122"/>
              <a:ea typeface="微软雅黑" charset="-122"/>
            </a:endParaRPr>
          </a:p>
        </p:txBody>
      </p:sp>
      <p:sp>
        <p:nvSpPr>
          <p:cNvPr id="28" name="TextBox 27"/>
          <p:cNvSpPr txBox="1">
            <a:spLocks noChangeArrowheads="1"/>
          </p:cNvSpPr>
          <p:nvPr/>
        </p:nvSpPr>
        <p:spPr bwMode="auto">
          <a:xfrm>
            <a:off x="357188" y="3636963"/>
            <a:ext cx="74739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20000"/>
              </a:lnSpc>
              <a:buFont typeface="Wingdings" panose="05000000000000000000" pitchFamily="2" charset="2"/>
              <a:buChar char="u"/>
            </a:pPr>
            <a:r>
              <a:rPr lang="zh-CN" altLang="en-US" sz="2600" dirty="0">
                <a:solidFill>
                  <a:schemeClr val="tx1"/>
                </a:solidFill>
                <a:latin typeface="微软雅黑" charset="-122"/>
                <a:ea typeface="微软雅黑" charset="-122"/>
              </a:rPr>
              <a:t> 早期的计算机，</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用来代表存储层次结构中处理器和主存之间的特殊层次</a:t>
            </a:r>
          </a:p>
        </p:txBody>
      </p:sp>
      <p:grpSp>
        <p:nvGrpSpPr>
          <p:cNvPr id="7175" name="Group 3"/>
          <p:cNvGrpSpPr>
            <a:grpSpLocks/>
          </p:cNvGrpSpPr>
          <p:nvPr/>
        </p:nvGrpSpPr>
        <p:grpSpPr bwMode="auto">
          <a:xfrm>
            <a:off x="7571627" y="1695450"/>
            <a:ext cx="4618786" cy="2955925"/>
            <a:chOff x="806" y="611"/>
            <a:chExt cx="4614" cy="3099"/>
          </a:xfrm>
        </p:grpSpPr>
        <p:sp>
          <p:nvSpPr>
            <p:cNvPr id="7179" name="Line 4"/>
            <p:cNvSpPr>
              <a:spLocks noChangeShapeType="1"/>
            </p:cNvSpPr>
            <p:nvPr/>
          </p:nvSpPr>
          <p:spPr bwMode="auto">
            <a:xfrm>
              <a:off x="1129" y="3688"/>
              <a:ext cx="4291" cy="9"/>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7180" name="Line 5"/>
            <p:cNvSpPr>
              <a:spLocks noChangeShapeType="1"/>
            </p:cNvSpPr>
            <p:nvPr/>
          </p:nvSpPr>
          <p:spPr bwMode="auto">
            <a:xfrm flipV="1">
              <a:off x="1109" y="709"/>
              <a:ext cx="2038" cy="298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7181" name="Line 6"/>
            <p:cNvSpPr>
              <a:spLocks noChangeShapeType="1"/>
            </p:cNvSpPr>
            <p:nvPr/>
          </p:nvSpPr>
          <p:spPr bwMode="auto">
            <a:xfrm>
              <a:off x="3166" y="725"/>
              <a:ext cx="2223" cy="2967"/>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7182" name="Line 7"/>
            <p:cNvSpPr>
              <a:spLocks noChangeShapeType="1"/>
            </p:cNvSpPr>
            <p:nvPr/>
          </p:nvSpPr>
          <p:spPr bwMode="auto">
            <a:xfrm>
              <a:off x="1414" y="3266"/>
              <a:ext cx="3653" cy="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19" name="Text Box 8"/>
            <p:cNvSpPr txBox="1">
              <a:spLocks noChangeArrowheads="1"/>
            </p:cNvSpPr>
            <p:nvPr/>
          </p:nvSpPr>
          <p:spPr bwMode="auto">
            <a:xfrm>
              <a:off x="2545" y="3322"/>
              <a:ext cx="1581" cy="388"/>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800" dirty="0">
                  <a:effectLst>
                    <a:outerShdw blurRad="38100" dist="38100" dir="2700000" algn="tl">
                      <a:srgbClr val="DDDDDD"/>
                    </a:outerShdw>
                  </a:effectLst>
                  <a:latin typeface="Times New Roman" charset="0"/>
                  <a:ea typeface="华文中宋" charset="0"/>
                  <a:cs typeface="华文中宋" charset="0"/>
                </a:rPr>
                <a:t>远程二级存储</a:t>
              </a:r>
            </a:p>
          </p:txBody>
        </p:sp>
        <p:sp>
          <p:nvSpPr>
            <p:cNvPr id="7184" name="Line 9"/>
            <p:cNvSpPr>
              <a:spLocks noChangeShapeType="1"/>
            </p:cNvSpPr>
            <p:nvPr/>
          </p:nvSpPr>
          <p:spPr bwMode="auto">
            <a:xfrm flipV="1">
              <a:off x="1737" y="2816"/>
              <a:ext cx="2988" cy="11"/>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21" name="Text Box 10"/>
            <p:cNvSpPr txBox="1">
              <a:spLocks noChangeArrowheads="1"/>
            </p:cNvSpPr>
            <p:nvPr/>
          </p:nvSpPr>
          <p:spPr bwMode="auto">
            <a:xfrm>
              <a:off x="1758" y="2916"/>
              <a:ext cx="2952" cy="387"/>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800">
                  <a:effectLst>
                    <a:outerShdw blurRad="38100" dist="38100" dir="2700000" algn="tl">
                      <a:srgbClr val="DDDDDD"/>
                    </a:outerShdw>
                  </a:effectLst>
                  <a:latin typeface="Times New Roman" charset="0"/>
                  <a:ea typeface="华文中宋" charset="0"/>
                  <a:cs typeface="华文中宋" charset="0"/>
                </a:rPr>
                <a:t>本地二级存储（本地磁盘）</a:t>
              </a:r>
            </a:p>
          </p:txBody>
        </p:sp>
        <p:sp>
          <p:nvSpPr>
            <p:cNvPr id="7186" name="Line 11"/>
            <p:cNvSpPr>
              <a:spLocks noChangeShapeType="1"/>
            </p:cNvSpPr>
            <p:nvPr/>
          </p:nvSpPr>
          <p:spPr bwMode="auto">
            <a:xfrm>
              <a:off x="1999" y="2393"/>
              <a:ext cx="2441" cy="1"/>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23" name="Text Box 12"/>
            <p:cNvSpPr txBox="1">
              <a:spLocks noChangeArrowheads="1"/>
            </p:cNvSpPr>
            <p:nvPr/>
          </p:nvSpPr>
          <p:spPr bwMode="auto">
            <a:xfrm>
              <a:off x="2054" y="2470"/>
              <a:ext cx="2285" cy="387"/>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800">
                  <a:effectLst>
                    <a:outerShdw blurRad="38100" dist="38100" dir="2700000" algn="tl">
                      <a:srgbClr val="DDDDDD"/>
                    </a:outerShdw>
                  </a:effectLst>
                  <a:latin typeface="Times New Roman" charset="0"/>
                  <a:ea typeface="华文中宋" charset="0"/>
                  <a:cs typeface="华文中宋" charset="0"/>
                </a:rPr>
                <a:t>主存储器（</a:t>
              </a:r>
              <a:r>
                <a:rPr lang="en-US" altLang="zh-CN" sz="1800">
                  <a:effectLst>
                    <a:outerShdw blurRad="38100" dist="38100" dir="2700000" algn="tl">
                      <a:srgbClr val="DDDDDD"/>
                    </a:outerShdw>
                  </a:effectLst>
                  <a:latin typeface="Times New Roman" charset="0"/>
                  <a:ea typeface="华文中宋" charset="0"/>
                  <a:cs typeface="华文中宋" charset="0"/>
                </a:rPr>
                <a:t>DRAM</a:t>
              </a:r>
              <a:r>
                <a:rPr lang="zh-CN" altLang="en-US" sz="1800">
                  <a:effectLst>
                    <a:outerShdw blurRad="38100" dist="38100" dir="2700000" algn="tl">
                      <a:srgbClr val="DDDDDD"/>
                    </a:outerShdw>
                  </a:effectLst>
                  <a:latin typeface="Times New Roman" charset="0"/>
                  <a:ea typeface="华文中宋" charset="0"/>
                  <a:cs typeface="华文中宋" charset="0"/>
                </a:rPr>
                <a:t>）</a:t>
              </a:r>
            </a:p>
          </p:txBody>
        </p:sp>
        <p:sp>
          <p:nvSpPr>
            <p:cNvPr id="7188" name="Line 13"/>
            <p:cNvSpPr>
              <a:spLocks noChangeShapeType="1"/>
            </p:cNvSpPr>
            <p:nvPr/>
          </p:nvSpPr>
          <p:spPr bwMode="auto">
            <a:xfrm>
              <a:off x="2382" y="1867"/>
              <a:ext cx="1618"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26" name="Text Box 14"/>
            <p:cNvSpPr txBox="1">
              <a:spLocks noChangeArrowheads="1"/>
            </p:cNvSpPr>
            <p:nvPr/>
          </p:nvSpPr>
          <p:spPr bwMode="auto">
            <a:xfrm>
              <a:off x="2182" y="1812"/>
              <a:ext cx="2016" cy="626"/>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芯片外的</a:t>
              </a:r>
              <a:endParaRPr lang="en-US" altLang="zh-CN" sz="1600" baseline="-25000" dirty="0">
                <a:latin typeface="Times New Roman" charset="0"/>
                <a:ea typeface="华文中宋" charset="0"/>
                <a:cs typeface="华文中宋" charset="0"/>
              </a:endParaRPr>
            </a:p>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高速缓存（</a:t>
              </a:r>
              <a:r>
                <a:rPr lang="en-US" altLang="zh-CN" sz="1600" dirty="0">
                  <a:effectLst>
                    <a:outerShdw blurRad="38100" dist="38100" dir="2700000" algn="tl">
                      <a:srgbClr val="DDDDDD"/>
                    </a:outerShdw>
                  </a:effectLst>
                  <a:latin typeface="Times New Roman" charset="0"/>
                  <a:ea typeface="华文中宋" charset="0"/>
                  <a:cs typeface="华文中宋" charset="0"/>
                </a:rPr>
                <a:t>SRAM</a:t>
              </a:r>
              <a:r>
                <a:rPr lang="zh-CN" altLang="en-US" sz="1600" dirty="0">
                  <a:effectLst>
                    <a:outerShdw blurRad="38100" dist="38100" dir="2700000" algn="tl">
                      <a:srgbClr val="DDDDDD"/>
                    </a:outerShdw>
                  </a:effectLst>
                  <a:latin typeface="Times New Roman" charset="0"/>
                  <a:ea typeface="华文中宋" charset="0"/>
                  <a:cs typeface="华文中宋" charset="0"/>
                </a:rPr>
                <a:t>）</a:t>
              </a:r>
            </a:p>
          </p:txBody>
        </p:sp>
        <p:sp>
          <p:nvSpPr>
            <p:cNvPr id="27" name="Text Box 15"/>
            <p:cNvSpPr txBox="1">
              <a:spLocks noChangeArrowheads="1"/>
            </p:cNvSpPr>
            <p:nvPr/>
          </p:nvSpPr>
          <p:spPr bwMode="auto">
            <a:xfrm>
              <a:off x="2280" y="1258"/>
              <a:ext cx="2016" cy="626"/>
            </a:xfrm>
            <a:prstGeom prst="rect">
              <a:avLst/>
            </a:prstGeom>
            <a:noFill/>
            <a:ln>
              <a:noFill/>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芯片上的</a:t>
              </a:r>
              <a:endParaRPr lang="en-US" altLang="zh-CN" sz="1600" dirty="0">
                <a:effectLst>
                  <a:outerShdw blurRad="38100" dist="38100" dir="2700000" algn="tl">
                    <a:srgbClr val="DDDDDD"/>
                  </a:outerShdw>
                </a:effectLst>
                <a:latin typeface="Times New Roman" charset="0"/>
                <a:ea typeface="华文中宋" charset="0"/>
                <a:cs typeface="华文中宋" charset="0"/>
              </a:endParaRPr>
            </a:p>
            <a:p>
              <a:pPr algn="ctr" eaLnBrk="1" hangingPunct="1">
                <a:lnSpc>
                  <a:spcPct val="100000"/>
                </a:lnSpc>
                <a:defRPr/>
              </a:pPr>
              <a:r>
                <a:rPr lang="zh-CN" altLang="en-US" sz="1600" dirty="0">
                  <a:effectLst>
                    <a:outerShdw blurRad="38100" dist="38100" dir="2700000" algn="tl">
                      <a:srgbClr val="DDDDDD"/>
                    </a:outerShdw>
                  </a:effectLst>
                  <a:latin typeface="Times New Roman" charset="0"/>
                  <a:ea typeface="华文中宋" charset="0"/>
                  <a:cs typeface="华文中宋" charset="0"/>
                </a:rPr>
                <a:t>高速缓存（</a:t>
              </a:r>
              <a:r>
                <a:rPr lang="en-US" altLang="zh-CN" sz="1600" dirty="0">
                  <a:effectLst>
                    <a:outerShdw blurRad="38100" dist="38100" dir="2700000" algn="tl">
                      <a:srgbClr val="DDDDDD"/>
                    </a:outerShdw>
                  </a:effectLst>
                  <a:latin typeface="Times New Roman" charset="0"/>
                  <a:ea typeface="华文中宋" charset="0"/>
                  <a:cs typeface="华文中宋" charset="0"/>
                </a:rPr>
                <a:t>SRAM</a:t>
              </a:r>
              <a:r>
                <a:rPr lang="zh-CN" altLang="en-US" sz="1600" dirty="0">
                  <a:effectLst>
                    <a:outerShdw blurRad="38100" dist="38100" dir="2700000" algn="tl">
                      <a:srgbClr val="DDDDDD"/>
                    </a:outerShdw>
                  </a:effectLst>
                  <a:latin typeface="Times New Roman" charset="0"/>
                  <a:ea typeface="华文中宋" charset="0"/>
                  <a:cs typeface="华文中宋" charset="0"/>
                </a:rPr>
                <a:t>）</a:t>
              </a:r>
            </a:p>
          </p:txBody>
        </p:sp>
        <p:sp>
          <p:nvSpPr>
            <p:cNvPr id="7191" name="Line 16"/>
            <p:cNvSpPr>
              <a:spLocks noChangeShapeType="1"/>
            </p:cNvSpPr>
            <p:nvPr/>
          </p:nvSpPr>
          <p:spPr bwMode="auto">
            <a:xfrm flipV="1">
              <a:off x="2755" y="1306"/>
              <a:ext cx="822" cy="11"/>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30" name="Text Box 17"/>
            <p:cNvSpPr txBox="1">
              <a:spLocks noChangeArrowheads="1"/>
            </p:cNvSpPr>
            <p:nvPr/>
          </p:nvSpPr>
          <p:spPr bwMode="auto">
            <a:xfrm>
              <a:off x="2775" y="921"/>
              <a:ext cx="799" cy="355"/>
            </a:xfrm>
            <a:prstGeom prst="rect">
              <a:avLst/>
            </a:prstGeom>
            <a:noFill/>
            <a:ln>
              <a:noFill/>
            </a:ln>
            <a:effectLst/>
          </p:spPr>
          <p:txBody>
            <a:bodyPr wrap="none">
              <a:spAutoFit/>
            </a:bodyPr>
            <a:lstStyle/>
            <a:p>
              <a:pPr algn="ctr">
                <a:lnSpc>
                  <a:spcPct val="100000"/>
                </a:lnSpc>
                <a:defRPr/>
              </a:pPr>
              <a:r>
                <a:rPr lang="zh-CN" altLang="en-US" sz="1600" dirty="0">
                  <a:effectLst>
                    <a:outerShdw blurRad="38100" dist="38100" dir="2700000" algn="tl">
                      <a:srgbClr val="C0C0C0"/>
                    </a:outerShdw>
                  </a:effectLst>
                  <a:latin typeface="Arial" pitchFamily="34" charset="0"/>
                  <a:ea typeface="华文中宋" pitchFamily="2" charset="-122"/>
                </a:rPr>
                <a:t>寄存器</a:t>
              </a:r>
            </a:p>
          </p:txBody>
        </p:sp>
        <p:sp>
          <p:nvSpPr>
            <p:cNvPr id="31" name="Text Box 18"/>
            <p:cNvSpPr txBox="1">
              <a:spLocks noChangeArrowheads="1"/>
            </p:cNvSpPr>
            <p:nvPr/>
          </p:nvSpPr>
          <p:spPr bwMode="auto">
            <a:xfrm>
              <a:off x="2388" y="914"/>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0</a:t>
              </a:r>
            </a:p>
          </p:txBody>
        </p:sp>
        <p:sp>
          <p:nvSpPr>
            <p:cNvPr id="32" name="Text Box 19"/>
            <p:cNvSpPr txBox="1">
              <a:spLocks noChangeArrowheads="1"/>
            </p:cNvSpPr>
            <p:nvPr/>
          </p:nvSpPr>
          <p:spPr bwMode="auto">
            <a:xfrm>
              <a:off x="1957" y="1433"/>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1</a:t>
              </a:r>
            </a:p>
          </p:txBody>
        </p:sp>
        <p:sp>
          <p:nvSpPr>
            <p:cNvPr id="33" name="Text Box 20"/>
            <p:cNvSpPr txBox="1">
              <a:spLocks noChangeArrowheads="1"/>
            </p:cNvSpPr>
            <p:nvPr/>
          </p:nvSpPr>
          <p:spPr bwMode="auto">
            <a:xfrm>
              <a:off x="1705" y="1964"/>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2</a:t>
              </a:r>
            </a:p>
          </p:txBody>
        </p:sp>
        <p:sp>
          <p:nvSpPr>
            <p:cNvPr id="34" name="Text Box 21"/>
            <p:cNvSpPr txBox="1">
              <a:spLocks noChangeArrowheads="1"/>
            </p:cNvSpPr>
            <p:nvPr/>
          </p:nvSpPr>
          <p:spPr bwMode="auto">
            <a:xfrm>
              <a:off x="1417" y="2385"/>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a:solidFill>
                    <a:srgbClr val="D71501"/>
                  </a:solidFill>
                  <a:effectLst>
                    <a:outerShdw blurRad="38100" dist="38100" dir="2700000" algn="tl">
                      <a:srgbClr val="C0C0C0"/>
                    </a:outerShdw>
                  </a:effectLst>
                  <a:ea typeface="宋体" charset="-122"/>
                </a:rPr>
                <a:t>L</a:t>
              </a:r>
              <a:r>
                <a:rPr lang="en-US" altLang="zh-CN" sz="1800" baseline="-25000">
                  <a:solidFill>
                    <a:srgbClr val="D71501"/>
                  </a:solidFill>
                  <a:effectLst>
                    <a:outerShdw blurRad="38100" dist="38100" dir="2700000" algn="tl">
                      <a:srgbClr val="C0C0C0"/>
                    </a:outerShdw>
                  </a:effectLst>
                  <a:ea typeface="宋体" charset="-122"/>
                </a:rPr>
                <a:t>3</a:t>
              </a:r>
            </a:p>
          </p:txBody>
        </p:sp>
        <p:sp>
          <p:nvSpPr>
            <p:cNvPr id="35" name="Text Box 22"/>
            <p:cNvSpPr txBox="1">
              <a:spLocks noChangeArrowheads="1"/>
            </p:cNvSpPr>
            <p:nvPr/>
          </p:nvSpPr>
          <p:spPr bwMode="auto">
            <a:xfrm>
              <a:off x="1129" y="2796"/>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dirty="0">
                  <a:solidFill>
                    <a:srgbClr val="D71501"/>
                  </a:solidFill>
                  <a:effectLst>
                    <a:outerShdw blurRad="38100" dist="38100" dir="2700000" algn="tl">
                      <a:srgbClr val="C0C0C0"/>
                    </a:outerShdw>
                  </a:effectLst>
                  <a:ea typeface="宋体" charset="-122"/>
                </a:rPr>
                <a:t>L</a:t>
              </a:r>
              <a:r>
                <a:rPr lang="en-US" altLang="zh-CN" sz="1800" baseline="-25000" dirty="0">
                  <a:solidFill>
                    <a:srgbClr val="D71501"/>
                  </a:solidFill>
                  <a:effectLst>
                    <a:outerShdw blurRad="38100" dist="38100" dir="2700000" algn="tl">
                      <a:srgbClr val="C0C0C0"/>
                    </a:outerShdw>
                  </a:effectLst>
                  <a:ea typeface="宋体" charset="-122"/>
                </a:rPr>
                <a:t>4</a:t>
              </a:r>
            </a:p>
          </p:txBody>
        </p:sp>
        <p:sp>
          <p:nvSpPr>
            <p:cNvPr id="36" name="Text Box 23"/>
            <p:cNvSpPr txBox="1">
              <a:spLocks noChangeArrowheads="1"/>
            </p:cNvSpPr>
            <p:nvPr/>
          </p:nvSpPr>
          <p:spPr bwMode="auto">
            <a:xfrm>
              <a:off x="806" y="3292"/>
              <a:ext cx="415" cy="387"/>
            </a:xfrm>
            <a:prstGeom prst="rect">
              <a:avLst/>
            </a:prstGeom>
            <a:noFill/>
            <a:ln>
              <a:noFill/>
            </a:ln>
            <a:effec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eaLnBrk="1" hangingPunct="1">
                <a:lnSpc>
                  <a:spcPct val="100000"/>
                </a:lnSpc>
              </a:pPr>
              <a:r>
                <a:rPr lang="en-US" altLang="zh-CN" sz="1800">
                  <a:solidFill>
                    <a:srgbClr val="D71501"/>
                  </a:solidFill>
                  <a:effectLst>
                    <a:outerShdw blurRad="38100" dist="38100" dir="2700000" algn="tl">
                      <a:srgbClr val="C0C0C0"/>
                    </a:outerShdw>
                  </a:effectLst>
                  <a:ea typeface="宋体" charset="-122"/>
                </a:rPr>
                <a:t>L</a:t>
              </a:r>
              <a:r>
                <a:rPr lang="en-US" altLang="zh-CN" sz="1800" baseline="-25000">
                  <a:solidFill>
                    <a:srgbClr val="D71501"/>
                  </a:solidFill>
                  <a:effectLst>
                    <a:outerShdw blurRad="38100" dist="38100" dir="2700000" algn="tl">
                      <a:srgbClr val="C0C0C0"/>
                    </a:outerShdw>
                  </a:effectLst>
                  <a:ea typeface="宋体" charset="-122"/>
                </a:rPr>
                <a:t>5</a:t>
              </a:r>
            </a:p>
          </p:txBody>
        </p:sp>
        <p:sp>
          <p:nvSpPr>
            <p:cNvPr id="7199" name="Line 24"/>
            <p:cNvSpPr>
              <a:spLocks noChangeShapeType="1"/>
            </p:cNvSpPr>
            <p:nvPr/>
          </p:nvSpPr>
          <p:spPr bwMode="auto">
            <a:xfrm>
              <a:off x="1064" y="2138"/>
              <a:ext cx="0" cy="1219"/>
            </a:xfrm>
            <a:prstGeom prst="line">
              <a:avLst/>
            </a:prstGeom>
            <a:noFill/>
            <a:ln w="57150">
              <a:solidFill>
                <a:srgbClr val="D71501"/>
              </a:solidFill>
              <a:round/>
              <a:headEnd/>
              <a:tailEnd type="triangle" w="med" len="me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sp>
          <p:nvSpPr>
            <p:cNvPr id="7200" name="Line 26"/>
            <p:cNvSpPr>
              <a:spLocks noChangeShapeType="1"/>
            </p:cNvSpPr>
            <p:nvPr/>
          </p:nvSpPr>
          <p:spPr bwMode="auto">
            <a:xfrm flipV="1">
              <a:off x="1055" y="611"/>
              <a:ext cx="0" cy="1306"/>
            </a:xfrm>
            <a:prstGeom prst="line">
              <a:avLst/>
            </a:prstGeom>
            <a:noFill/>
            <a:ln w="57150">
              <a:solidFill>
                <a:srgbClr val="D71501"/>
              </a:solidFill>
              <a:round/>
              <a:headEnd/>
              <a:tailEnd type="triangle" w="med" len="med"/>
            </a:ln>
            <a:extLst>
              <a:ext uri="{909E8E84-426E-40DD-AFC4-6F175D3DCCD1}">
                <a14:hiddenFill xmlns:a14="http://schemas.microsoft.com/office/drawing/2010/main">
                  <a:noFill/>
                </a14:hiddenFill>
              </a:ext>
            </a:extLst>
          </p:spPr>
          <p:txBody>
            <a:bodyPr>
              <a:spAutoFit/>
            </a:bodyPr>
            <a:lstStyle/>
            <a:p>
              <a:pPr>
                <a:lnSpc>
                  <a:spcPct val="100000"/>
                </a:lnSpc>
              </a:pPr>
              <a:endParaRPr lang="zh-CN" altLang="en-US"/>
            </a:p>
          </p:txBody>
        </p:sp>
      </p:grpSp>
      <p:sp>
        <p:nvSpPr>
          <p:cNvPr id="13321" name="矩形 2"/>
          <p:cNvSpPr>
            <a:spLocks noChangeArrowheads="1"/>
          </p:cNvSpPr>
          <p:nvPr/>
        </p:nvSpPr>
        <p:spPr bwMode="auto">
          <a:xfrm>
            <a:off x="354013" y="1878013"/>
            <a:ext cx="6938962"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20000"/>
              </a:lnSpc>
              <a:buFont typeface="Wingdings" panose="05000000000000000000" pitchFamily="2" charset="2"/>
              <a:buChar char="u"/>
            </a:pPr>
            <a:r>
              <a:rPr lang="zh-CN" altLang="en-US" sz="2600" dirty="0">
                <a:solidFill>
                  <a:schemeClr val="tx1"/>
                </a:solidFill>
                <a:latin typeface="微软雅黑" charset="-122"/>
                <a:ea typeface="微软雅黑" charset="-122"/>
              </a:rPr>
              <a:t> 在</a:t>
            </a:r>
            <a:r>
              <a:rPr lang="en-US" altLang="zh-CN" sz="2600" dirty="0">
                <a:solidFill>
                  <a:schemeClr val="tx1"/>
                </a:solidFill>
                <a:latin typeface="微软雅黑" charset="-122"/>
                <a:ea typeface="微软雅黑" charset="-122"/>
              </a:rPr>
              <a:t>CPU</a:t>
            </a:r>
            <a:r>
              <a:rPr lang="zh-CN" altLang="en-US" sz="2600" dirty="0">
                <a:solidFill>
                  <a:schemeClr val="tx1"/>
                </a:solidFill>
                <a:latin typeface="微软雅黑" charset="-122"/>
                <a:ea typeface="微软雅黑" charset="-122"/>
              </a:rPr>
              <a:t>和主存之间设置一个快速、小容量的存储器，总是存放最活跃</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即，被频繁访问</a:t>
            </a:r>
            <a:r>
              <a:rPr lang="en-US"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的程序块和数据</a:t>
            </a:r>
          </a:p>
        </p:txBody>
      </p:sp>
      <p:sp>
        <p:nvSpPr>
          <p:cNvPr id="13322" name="TextBox 23"/>
          <p:cNvSpPr txBox="1">
            <a:spLocks noChangeArrowheads="1"/>
          </p:cNvSpPr>
          <p:nvPr/>
        </p:nvSpPr>
        <p:spPr bwMode="auto">
          <a:xfrm>
            <a:off x="336550" y="4852988"/>
            <a:ext cx="11479213"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457200" indent="-457200" algn="l">
              <a:lnSpc>
                <a:spcPct val="120000"/>
              </a:lnSpc>
              <a:buFont typeface="Wingdings" panose="05000000000000000000" pitchFamily="2" charset="2"/>
              <a:buChar char="u"/>
            </a:pPr>
            <a:r>
              <a:rPr lang="zh-CN" altLang="en-US" sz="2600" dirty="0">
                <a:solidFill>
                  <a:schemeClr val="tx1"/>
                </a:solidFill>
                <a:latin typeface="微软雅黑" charset="-122"/>
                <a:ea typeface="微软雅黑" charset="-122"/>
              </a:rPr>
              <a:t> 存储器是一个塔式层次结构</a:t>
            </a:r>
          </a:p>
          <a:p>
            <a:pPr marL="800054" lvl="1"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 数据只有在第</a:t>
            </a:r>
            <a:r>
              <a:rPr lang="en-US" altLang="zh-CN" dirty="0">
                <a:solidFill>
                  <a:schemeClr val="tx1"/>
                </a:solidFill>
                <a:latin typeface="微软雅黑" charset="-122"/>
                <a:ea typeface="微软雅黑" charset="-122"/>
              </a:rPr>
              <a:t>i+1</a:t>
            </a:r>
            <a:r>
              <a:rPr lang="zh-CN" altLang="en-US" dirty="0">
                <a:solidFill>
                  <a:schemeClr val="tx1"/>
                </a:solidFill>
                <a:latin typeface="微软雅黑" charset="-122"/>
                <a:ea typeface="微软雅黑" charset="-122"/>
              </a:rPr>
              <a:t>层存在，才能在第</a:t>
            </a:r>
            <a:r>
              <a:rPr lang="en-US" altLang="zh-CN" dirty="0" err="1">
                <a:solidFill>
                  <a:schemeClr val="tx1"/>
                </a:solidFill>
                <a:latin typeface="微软雅黑" charset="-122"/>
                <a:ea typeface="微软雅黑" charset="-122"/>
              </a:rPr>
              <a:t>i</a:t>
            </a:r>
            <a:r>
              <a:rPr lang="zh-CN" altLang="en-US" dirty="0">
                <a:solidFill>
                  <a:schemeClr val="tx1"/>
                </a:solidFill>
                <a:latin typeface="微软雅黑" charset="-122"/>
                <a:ea typeface="微软雅黑" charset="-122"/>
              </a:rPr>
              <a:t>层被访问到</a:t>
            </a:r>
          </a:p>
          <a:p>
            <a:pPr marL="800054" lvl="1" indent="-342900" algn="l">
              <a:lnSpc>
                <a:spcPct val="120000"/>
              </a:lnSpc>
              <a:buFont typeface="Wingdings" panose="05000000000000000000" pitchFamily="2" charset="2"/>
              <a:buChar char="u"/>
            </a:pPr>
            <a:r>
              <a:rPr lang="zh-CN" altLang="en-US" dirty="0">
                <a:solidFill>
                  <a:schemeClr val="tx1"/>
                </a:solidFill>
                <a:latin typeface="微软雅黑" charset="-122"/>
                <a:ea typeface="微软雅黑" charset="-122"/>
              </a:rPr>
              <a:t> 处理器的访存时间主要由层次</a:t>
            </a:r>
            <a:r>
              <a:rPr lang="en-US" altLang="zh-CN" dirty="0">
                <a:solidFill>
                  <a:schemeClr val="tx1"/>
                </a:solidFill>
                <a:latin typeface="微软雅黑" charset="-122"/>
                <a:ea typeface="微软雅黑" charset="-122"/>
              </a:rPr>
              <a:t>1</a:t>
            </a:r>
            <a:r>
              <a:rPr lang="zh-CN" altLang="en-US" dirty="0">
                <a:solidFill>
                  <a:schemeClr val="tx1"/>
                </a:solidFill>
                <a:latin typeface="微软雅黑" charset="-122"/>
                <a:ea typeface="微软雅黑" charset="-122"/>
              </a:rPr>
              <a:t>决定，而整个存储器的容量却和层次</a:t>
            </a:r>
            <a:r>
              <a:rPr lang="en-US" altLang="zh-CN" dirty="0">
                <a:solidFill>
                  <a:schemeClr val="tx1"/>
                </a:solidFill>
                <a:latin typeface="微软雅黑" charset="-122"/>
                <a:ea typeface="微软雅黑" charset="-122"/>
              </a:rPr>
              <a:t>n</a:t>
            </a:r>
            <a:r>
              <a:rPr lang="zh-CN" altLang="en-US" dirty="0">
                <a:solidFill>
                  <a:schemeClr val="tx1"/>
                </a:solidFill>
                <a:latin typeface="微软雅黑" charset="-122"/>
                <a:ea typeface="微软雅黑" charset="-122"/>
              </a:rPr>
              <a:t>一样大</a:t>
            </a:r>
          </a:p>
        </p:txBody>
      </p:sp>
      <p:sp>
        <p:nvSpPr>
          <p:cNvPr id="37" name="Rectangle 2"/>
          <p:cNvSpPr>
            <a:spLocks noGrp="1" noChangeArrowheads="1"/>
          </p:cNvSpPr>
          <p:nvPr>
            <p:ph type="title"/>
          </p:nvPr>
        </p:nvSpPr>
        <p:spPr bwMode="auto">
          <a:xfrm>
            <a:off x="1462088" y="63500"/>
            <a:ext cx="10631487"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r>
              <a:rPr lang="en-US" altLang="zh-CN" sz="3200"/>
              <a:t>5.3.2 Cache(</a:t>
            </a:r>
            <a:r>
              <a:rPr lang="zh-CN" altLang="en-US" sz="3200"/>
              <a:t>高速缓存</a:t>
            </a:r>
            <a:r>
              <a:rPr lang="en-US" altLang="zh-CN" sz="3200"/>
              <a:t>)</a:t>
            </a:r>
            <a:r>
              <a:rPr lang="zh-CN" altLang="en-US" sz="3200"/>
              <a:t>是什么样的？</a:t>
            </a:r>
          </a:p>
        </p:txBody>
      </p:sp>
    </p:spTree>
    <p:extLst>
      <p:ext uri="{BB962C8B-B14F-4D97-AF65-F5344CB8AC3E}">
        <p14:creationId xmlns:p14="http://schemas.microsoft.com/office/powerpoint/2010/main" val="304405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linds(horizontal)">
                                      <p:cBhvr>
                                        <p:cTn id="11" dur="500"/>
                                        <p:tgtEl>
                                          <p:spTgt spid="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3321" grpId="0"/>
      <p:bldP spid="133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bwMode="auto">
          <a:xfrm>
            <a:off x="1462088" y="63500"/>
            <a:ext cx="10631487"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r>
              <a:rPr lang="en-US" altLang="zh-CN" sz="3200"/>
              <a:t>5.3.2 Cache(</a:t>
            </a:r>
            <a:r>
              <a:rPr lang="zh-CN" altLang="en-US" sz="3200"/>
              <a:t>高速缓存</a:t>
            </a:r>
            <a:r>
              <a:rPr lang="en-US" altLang="zh-CN" sz="3200"/>
              <a:t>)</a:t>
            </a:r>
            <a:r>
              <a:rPr lang="zh-CN" altLang="en-US" sz="3200"/>
              <a:t>是什么样的？</a:t>
            </a:r>
          </a:p>
        </p:txBody>
      </p:sp>
      <p:sp>
        <p:nvSpPr>
          <p:cNvPr id="9218" name="Text Box 37"/>
          <p:cNvSpPr txBox="1">
            <a:spLocks noChangeArrowheads="1"/>
          </p:cNvSpPr>
          <p:nvPr/>
        </p:nvSpPr>
        <p:spPr bwMode="auto">
          <a:xfrm>
            <a:off x="844550" y="952500"/>
            <a:ext cx="9858375"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zh-CN" altLang="en-US" sz="2800">
                <a:ea typeface="华文新魏" charset="-122"/>
              </a:rPr>
              <a:t>思考</a:t>
            </a:r>
            <a:r>
              <a:rPr kumimoji="1" lang="en-US" altLang="zh-CN" sz="2800">
                <a:ea typeface="华文新魏" charset="-122"/>
              </a:rPr>
              <a:t>1</a:t>
            </a:r>
            <a:r>
              <a:rPr kumimoji="1" lang="zh-CN" altLang="en-US" sz="2800">
                <a:ea typeface="华文新魏" charset="-122"/>
              </a:rPr>
              <a:t>：实现</a:t>
            </a:r>
            <a:r>
              <a:rPr kumimoji="1" lang="en-US" altLang="zh-CN" sz="2800">
                <a:ea typeface="华文新魏" charset="-122"/>
              </a:rPr>
              <a:t>Cache</a:t>
            </a:r>
            <a:r>
              <a:rPr kumimoji="1" lang="zh-CN" altLang="en-US" sz="2800">
                <a:ea typeface="华文新魏" charset="-122"/>
              </a:rPr>
              <a:t>机制需解决哪些问题？</a:t>
            </a:r>
          </a:p>
        </p:txBody>
      </p:sp>
      <p:sp>
        <p:nvSpPr>
          <p:cNvPr id="970790" name="Text Box 38"/>
          <p:cNvSpPr txBox="1">
            <a:spLocks noChangeArrowheads="1"/>
          </p:cNvSpPr>
          <p:nvPr/>
        </p:nvSpPr>
        <p:spPr bwMode="auto">
          <a:xfrm>
            <a:off x="1487488" y="1528763"/>
            <a:ext cx="101758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如何分块？</a:t>
            </a:r>
          </a:p>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主存块和</a:t>
            </a:r>
            <a:r>
              <a:rPr kumimoji="1" lang="en-US" altLang="zh-CN" dirty="0">
                <a:solidFill>
                  <a:srgbClr val="0000FF"/>
                </a:solidFill>
                <a:ea typeface="华文新魏" charset="-122"/>
              </a:rPr>
              <a:t>Cache</a:t>
            </a:r>
            <a:r>
              <a:rPr kumimoji="1" lang="zh-CN" altLang="en-US" dirty="0">
                <a:solidFill>
                  <a:srgbClr val="0000FF"/>
                </a:solidFill>
                <a:ea typeface="华文新魏" charset="-122"/>
              </a:rPr>
              <a:t>之间如何映射</a:t>
            </a:r>
            <a:r>
              <a:rPr kumimoji="1" lang="en-US" altLang="zh-CN" dirty="0">
                <a:solidFill>
                  <a:srgbClr val="0000FF"/>
                </a:solidFill>
                <a:ea typeface="华文新魏" charset="-122"/>
              </a:rPr>
              <a:t>?</a:t>
            </a:r>
          </a:p>
          <a:p>
            <a:pPr algn="l">
              <a:lnSpc>
                <a:spcPct val="120000"/>
              </a:lnSpc>
              <a:spcBef>
                <a:spcPts val="600"/>
              </a:spcBef>
              <a:buClr>
                <a:schemeClr val="tx1"/>
              </a:buClr>
              <a:buFont typeface="Wingdings" charset="2"/>
              <a:buChar char="n"/>
            </a:pPr>
            <a:r>
              <a:rPr kumimoji="1" lang="en-US" altLang="zh-CN" dirty="0">
                <a:solidFill>
                  <a:srgbClr val="0000FF"/>
                </a:solidFill>
                <a:ea typeface="华文新魏" charset="-122"/>
              </a:rPr>
              <a:t>Cache</a:t>
            </a:r>
            <a:r>
              <a:rPr kumimoji="1" lang="zh-CN" altLang="en-US" dirty="0">
                <a:solidFill>
                  <a:srgbClr val="0000FF"/>
                </a:solidFill>
                <a:ea typeface="华文新魏" charset="-122"/>
              </a:rPr>
              <a:t>已满时，怎么办？</a:t>
            </a:r>
          </a:p>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写数据时，怎样保证</a:t>
            </a:r>
            <a:r>
              <a:rPr kumimoji="1" lang="en-US" altLang="zh-CN" dirty="0">
                <a:solidFill>
                  <a:srgbClr val="0000FF"/>
                </a:solidFill>
                <a:ea typeface="华文新魏" charset="-122"/>
              </a:rPr>
              <a:t>Cache</a:t>
            </a:r>
            <a:r>
              <a:rPr kumimoji="1" lang="zh-CN" altLang="en-US" dirty="0">
                <a:solidFill>
                  <a:srgbClr val="0000FF"/>
                </a:solidFill>
                <a:ea typeface="华文新魏" charset="-122"/>
              </a:rPr>
              <a:t>和</a:t>
            </a:r>
            <a:r>
              <a:rPr kumimoji="1" lang="en-US" altLang="zh-CN" dirty="0">
                <a:solidFill>
                  <a:srgbClr val="0000FF"/>
                </a:solidFill>
                <a:ea typeface="华文新魏" charset="-122"/>
              </a:rPr>
              <a:t>MM</a:t>
            </a:r>
            <a:r>
              <a:rPr kumimoji="1" lang="zh-CN" altLang="en-US" dirty="0">
                <a:solidFill>
                  <a:srgbClr val="0000FF"/>
                </a:solidFill>
                <a:ea typeface="华文新魏" charset="-122"/>
              </a:rPr>
              <a:t>一致性？</a:t>
            </a:r>
          </a:p>
          <a:p>
            <a:pPr algn="l">
              <a:lnSpc>
                <a:spcPct val="120000"/>
              </a:lnSpc>
              <a:spcBef>
                <a:spcPts val="600"/>
              </a:spcBef>
              <a:buClr>
                <a:schemeClr val="tx1"/>
              </a:buClr>
              <a:buFont typeface="Wingdings" charset="2"/>
              <a:buChar char="n"/>
            </a:pPr>
            <a:r>
              <a:rPr kumimoji="1" lang="zh-CN" altLang="en-US" dirty="0">
                <a:solidFill>
                  <a:srgbClr val="0000FF"/>
                </a:solidFill>
                <a:ea typeface="华文新魏" charset="-122"/>
              </a:rPr>
              <a:t>给出的主存地址怎么样转换为</a:t>
            </a:r>
            <a:r>
              <a:rPr kumimoji="1" lang="en-US" altLang="zh-CN" dirty="0">
                <a:solidFill>
                  <a:srgbClr val="0000FF"/>
                </a:solidFill>
                <a:ea typeface="华文新魏" charset="-122"/>
              </a:rPr>
              <a:t>Cache</a:t>
            </a:r>
            <a:r>
              <a:rPr kumimoji="1" lang="zh-CN" altLang="en-US" dirty="0">
                <a:solidFill>
                  <a:srgbClr val="0000FF"/>
                </a:solidFill>
                <a:ea typeface="华文新魏" charset="-122"/>
              </a:rPr>
              <a:t>地址？</a:t>
            </a:r>
            <a:endParaRPr kumimoji="1" lang="en-US" altLang="zh-CN" dirty="0">
              <a:solidFill>
                <a:srgbClr val="0000FF"/>
              </a:solidFill>
              <a:ea typeface="华文新魏" charset="-122"/>
            </a:endParaRPr>
          </a:p>
        </p:txBody>
      </p:sp>
      <p:sp>
        <p:nvSpPr>
          <p:cNvPr id="970791" name="Text Box 39"/>
          <p:cNvSpPr txBox="1">
            <a:spLocks noChangeArrowheads="1"/>
          </p:cNvSpPr>
          <p:nvPr/>
        </p:nvSpPr>
        <p:spPr bwMode="auto">
          <a:xfrm>
            <a:off x="1020763" y="4359275"/>
            <a:ext cx="11037887"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pPr>
            <a:r>
              <a:rPr kumimoji="1" lang="zh-CN" altLang="en-US" sz="2800">
                <a:ea typeface="华文新魏" charset="-122"/>
              </a:rPr>
              <a:t>思考</a:t>
            </a:r>
            <a:r>
              <a:rPr kumimoji="1" lang="en-US" altLang="zh-CN" sz="2800">
                <a:ea typeface="华文新魏" charset="-122"/>
              </a:rPr>
              <a:t>2</a:t>
            </a:r>
            <a:r>
              <a:rPr kumimoji="1" lang="zh-CN" altLang="en-US" sz="2800">
                <a:ea typeface="华文新魏" charset="-122"/>
              </a:rPr>
              <a:t>：</a:t>
            </a:r>
            <a:r>
              <a:rPr kumimoji="1" lang="en-US" altLang="zh-CN" sz="2800">
                <a:ea typeface="华文新魏" charset="-122"/>
              </a:rPr>
              <a:t>Cache</a:t>
            </a:r>
            <a:r>
              <a:rPr kumimoji="1" lang="zh-CN" altLang="en-US" sz="2800">
                <a:ea typeface="华文新魏" charset="-122"/>
              </a:rPr>
              <a:t>对程序员</a:t>
            </a:r>
            <a:r>
              <a:rPr kumimoji="1" lang="en-US" altLang="zh-CN" sz="2800">
                <a:ea typeface="华文新魏" charset="-122"/>
              </a:rPr>
              <a:t>(</a:t>
            </a:r>
            <a:r>
              <a:rPr kumimoji="1" lang="zh-CN" altLang="en-US" sz="2800">
                <a:ea typeface="华文新魏" charset="-122"/>
              </a:rPr>
              <a:t>编译器</a:t>
            </a:r>
            <a:r>
              <a:rPr kumimoji="1" lang="en-US" altLang="zh-CN" sz="2800">
                <a:ea typeface="华文新魏" charset="-122"/>
              </a:rPr>
              <a:t>)</a:t>
            </a:r>
            <a:r>
              <a:rPr kumimoji="1" lang="zh-CN" altLang="en-US" sz="2800">
                <a:ea typeface="华文新魏" charset="-122"/>
              </a:rPr>
              <a:t>是否透明？</a:t>
            </a:r>
          </a:p>
        </p:txBody>
      </p:sp>
      <p:sp>
        <p:nvSpPr>
          <p:cNvPr id="970792" name="Text Box 40"/>
          <p:cNvSpPr txBox="1">
            <a:spLocks noChangeArrowheads="1"/>
          </p:cNvSpPr>
          <p:nvPr/>
        </p:nvSpPr>
        <p:spPr bwMode="auto">
          <a:xfrm>
            <a:off x="1487488" y="4945063"/>
            <a:ext cx="101758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spcBef>
                <a:spcPts val="600"/>
              </a:spcBef>
              <a:buFont typeface="Wingdings" charset="2"/>
              <a:buChar char="n"/>
            </a:pPr>
            <a:r>
              <a:rPr kumimoji="1" lang="zh-CN" altLang="en-US">
                <a:solidFill>
                  <a:schemeClr val="tx1"/>
                </a:solidFill>
                <a:ea typeface="华文新魏" charset="-122"/>
              </a:rPr>
              <a:t>透明的。程序员</a:t>
            </a:r>
            <a:r>
              <a:rPr kumimoji="1" lang="en-US" altLang="zh-CN">
                <a:solidFill>
                  <a:schemeClr val="tx1"/>
                </a:solidFill>
                <a:ea typeface="华文新魏" charset="-122"/>
              </a:rPr>
              <a:t>(</a:t>
            </a:r>
            <a:r>
              <a:rPr kumimoji="1" lang="zh-CN" altLang="en-US">
                <a:solidFill>
                  <a:schemeClr val="tx1"/>
                </a:solidFill>
                <a:ea typeface="华文新魏" charset="-122"/>
              </a:rPr>
              <a:t>编译器</a:t>
            </a:r>
            <a:r>
              <a:rPr kumimoji="1" lang="en-US" altLang="zh-CN">
                <a:solidFill>
                  <a:schemeClr val="tx1"/>
                </a:solidFill>
                <a:ea typeface="华文新魏" charset="-122"/>
              </a:rPr>
              <a:t>)</a:t>
            </a:r>
            <a:r>
              <a:rPr kumimoji="1" lang="zh-CN" altLang="en-US">
                <a:solidFill>
                  <a:schemeClr val="tx1"/>
                </a:solidFill>
                <a:ea typeface="华文新魏" charset="-122"/>
              </a:rPr>
              <a:t>在编写</a:t>
            </a:r>
            <a:r>
              <a:rPr kumimoji="1" lang="en-US" altLang="zh-CN">
                <a:solidFill>
                  <a:schemeClr val="tx1"/>
                </a:solidFill>
                <a:ea typeface="华文新魏" charset="-122"/>
              </a:rPr>
              <a:t>/</a:t>
            </a:r>
            <a:r>
              <a:rPr kumimoji="1" lang="zh-CN" altLang="en-US">
                <a:solidFill>
                  <a:schemeClr val="tx1"/>
                </a:solidFill>
                <a:ea typeface="华文新魏" charset="-122"/>
              </a:rPr>
              <a:t>生成低级语言程序时，无需了解</a:t>
            </a:r>
            <a:r>
              <a:rPr kumimoji="1" lang="en-US" altLang="zh-CN">
                <a:solidFill>
                  <a:schemeClr val="tx1"/>
                </a:solidFill>
                <a:ea typeface="华文新魏" charset="-122"/>
              </a:rPr>
              <a:t>Cache</a:t>
            </a:r>
            <a:r>
              <a:rPr kumimoji="1" lang="zh-CN" altLang="en-US">
                <a:solidFill>
                  <a:schemeClr val="tx1"/>
                </a:solidFill>
                <a:ea typeface="华文新魏" charset="-122"/>
              </a:rPr>
              <a:t>是否存在或如何设置</a:t>
            </a:r>
          </a:p>
        </p:txBody>
      </p:sp>
      <p:sp>
        <p:nvSpPr>
          <p:cNvPr id="970793" name="Text Box 41"/>
          <p:cNvSpPr txBox="1">
            <a:spLocks noChangeArrowheads="1"/>
          </p:cNvSpPr>
          <p:nvPr/>
        </p:nvSpPr>
        <p:spPr bwMode="auto">
          <a:xfrm>
            <a:off x="1528763" y="5857875"/>
            <a:ext cx="8335962" cy="52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spcBef>
                <a:spcPct val="50000"/>
              </a:spcBef>
              <a:buClr>
                <a:schemeClr val="tx2"/>
              </a:buClr>
              <a:buFont typeface="Wingdings" charset="2"/>
              <a:buChar char="n"/>
            </a:pPr>
            <a:r>
              <a:rPr kumimoji="1" lang="zh-CN" altLang="en-US" u="sng">
                <a:solidFill>
                  <a:srgbClr val="0000CC"/>
                </a:solidFill>
                <a:ea typeface="华文新魏" charset="-122"/>
              </a:rPr>
              <a:t>了解</a:t>
            </a:r>
            <a:r>
              <a:rPr kumimoji="1" lang="en-US" altLang="zh-CN" u="sng">
                <a:solidFill>
                  <a:srgbClr val="0000CC"/>
                </a:solidFill>
                <a:ea typeface="华文新魏" charset="-122"/>
              </a:rPr>
              <a:t>Cache</a:t>
            </a:r>
            <a:r>
              <a:rPr kumimoji="1" lang="zh-CN" altLang="en-US" u="sng">
                <a:solidFill>
                  <a:srgbClr val="0000CC"/>
                </a:solidFill>
                <a:ea typeface="华文新魏" charset="-122"/>
              </a:rPr>
              <a:t>有助编写出高效程序！</a:t>
            </a:r>
          </a:p>
        </p:txBody>
      </p:sp>
    </p:spTree>
    <p:extLst>
      <p:ext uri="{BB962C8B-B14F-4D97-AF65-F5344CB8AC3E}">
        <p14:creationId xmlns:p14="http://schemas.microsoft.com/office/powerpoint/2010/main" val="5665811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0790">
                                            <p:txEl>
                                              <p:pRg st="0" end="0"/>
                                            </p:txEl>
                                          </p:spTgt>
                                        </p:tgtEl>
                                        <p:attrNameLst>
                                          <p:attrName>style.visibility</p:attrName>
                                        </p:attrNameLst>
                                      </p:cBhvr>
                                      <p:to>
                                        <p:strVal val="visible"/>
                                      </p:to>
                                    </p:set>
                                    <p:animEffect transition="in" filter="blinds(horizontal)">
                                      <p:cBhvr>
                                        <p:cTn id="7" dur="500"/>
                                        <p:tgtEl>
                                          <p:spTgt spid="9707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0790">
                                            <p:txEl>
                                              <p:pRg st="1" end="1"/>
                                            </p:txEl>
                                          </p:spTgt>
                                        </p:tgtEl>
                                        <p:attrNameLst>
                                          <p:attrName>style.visibility</p:attrName>
                                        </p:attrNameLst>
                                      </p:cBhvr>
                                      <p:to>
                                        <p:strVal val="visible"/>
                                      </p:to>
                                    </p:set>
                                    <p:animEffect transition="in" filter="blinds(horizontal)">
                                      <p:cBhvr>
                                        <p:cTn id="12" dur="500"/>
                                        <p:tgtEl>
                                          <p:spTgt spid="9707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0790">
                                            <p:txEl>
                                              <p:pRg st="2" end="2"/>
                                            </p:txEl>
                                          </p:spTgt>
                                        </p:tgtEl>
                                        <p:attrNameLst>
                                          <p:attrName>style.visibility</p:attrName>
                                        </p:attrNameLst>
                                      </p:cBhvr>
                                      <p:to>
                                        <p:strVal val="visible"/>
                                      </p:to>
                                    </p:set>
                                    <p:animEffect transition="in" filter="blinds(horizontal)">
                                      <p:cBhvr>
                                        <p:cTn id="17" dur="500"/>
                                        <p:tgtEl>
                                          <p:spTgt spid="9707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70790">
                                            <p:txEl>
                                              <p:pRg st="3" end="3"/>
                                            </p:txEl>
                                          </p:spTgt>
                                        </p:tgtEl>
                                        <p:attrNameLst>
                                          <p:attrName>style.visibility</p:attrName>
                                        </p:attrNameLst>
                                      </p:cBhvr>
                                      <p:to>
                                        <p:strVal val="visible"/>
                                      </p:to>
                                    </p:set>
                                    <p:animEffect transition="in" filter="blinds(horizontal)">
                                      <p:cBhvr>
                                        <p:cTn id="22" dur="500"/>
                                        <p:tgtEl>
                                          <p:spTgt spid="9707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70790">
                                            <p:txEl>
                                              <p:pRg st="4" end="4"/>
                                            </p:txEl>
                                          </p:spTgt>
                                        </p:tgtEl>
                                        <p:attrNameLst>
                                          <p:attrName>style.visibility</p:attrName>
                                        </p:attrNameLst>
                                      </p:cBhvr>
                                      <p:to>
                                        <p:strVal val="visible"/>
                                      </p:to>
                                    </p:set>
                                    <p:animEffect transition="in" filter="blinds(horizontal)">
                                      <p:cBhvr>
                                        <p:cTn id="27" dur="500"/>
                                        <p:tgtEl>
                                          <p:spTgt spid="9707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0791"/>
                                        </p:tgtEl>
                                        <p:attrNameLst>
                                          <p:attrName>style.visibility</p:attrName>
                                        </p:attrNameLst>
                                      </p:cBhvr>
                                      <p:to>
                                        <p:strVal val="visible"/>
                                      </p:to>
                                    </p:set>
                                    <p:animEffect transition="in" filter="blinds(horizontal)">
                                      <p:cBhvr>
                                        <p:cTn id="32" dur="500"/>
                                        <p:tgtEl>
                                          <p:spTgt spid="9707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70792">
                                            <p:txEl>
                                              <p:pRg st="0" end="0"/>
                                            </p:txEl>
                                          </p:spTgt>
                                        </p:tgtEl>
                                        <p:attrNameLst>
                                          <p:attrName>style.visibility</p:attrName>
                                        </p:attrNameLst>
                                      </p:cBhvr>
                                      <p:to>
                                        <p:strVal val="visible"/>
                                      </p:to>
                                    </p:set>
                                    <p:animEffect transition="in" filter="blinds(horizontal)">
                                      <p:cBhvr>
                                        <p:cTn id="37" dur="500"/>
                                        <p:tgtEl>
                                          <p:spTgt spid="97079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70793"/>
                                        </p:tgtEl>
                                        <p:attrNameLst>
                                          <p:attrName>style.visibility</p:attrName>
                                        </p:attrNameLst>
                                      </p:cBhvr>
                                      <p:to>
                                        <p:strVal val="visible"/>
                                      </p:to>
                                    </p:set>
                                    <p:animEffect transition="in" filter="blinds(horizontal)">
                                      <p:cBhvr>
                                        <p:cTn id="42" dur="500"/>
                                        <p:tgtEl>
                                          <p:spTgt spid="970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91" grpId="0"/>
      <p:bldP spid="9707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9" name="TextBox 51"/>
          <p:cNvSpPr txBox="1">
            <a:spLocks noChangeArrowheads="1"/>
          </p:cNvSpPr>
          <p:nvPr/>
        </p:nvSpPr>
        <p:spPr bwMode="auto">
          <a:xfrm>
            <a:off x="584200" y="973138"/>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Cache</a:t>
            </a:r>
            <a:r>
              <a:rPr lang="zh-CN" altLang="en-US" sz="3000">
                <a:solidFill>
                  <a:schemeClr val="bg1"/>
                </a:solidFill>
                <a:latin typeface="微软雅黑" charset="-122"/>
                <a:ea typeface="微软雅黑" charset="-122"/>
              </a:rPr>
              <a:t>结构</a:t>
            </a:r>
          </a:p>
        </p:txBody>
      </p:sp>
      <p:sp>
        <p:nvSpPr>
          <p:cNvPr id="17" name="TextBox 16"/>
          <p:cNvSpPr txBox="1">
            <a:spLocks noChangeArrowheads="1"/>
          </p:cNvSpPr>
          <p:nvPr/>
        </p:nvSpPr>
        <p:spPr bwMode="auto">
          <a:xfrm>
            <a:off x="750888" y="1914525"/>
            <a:ext cx="10717212"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800">
                <a:solidFill>
                  <a:schemeClr val="tx1"/>
                </a:solidFill>
                <a:latin typeface="微软雅黑" charset="-122"/>
                <a:ea typeface="微软雅黑" charset="-122"/>
              </a:rPr>
              <a:t> </a:t>
            </a:r>
            <a:r>
              <a:rPr lang="en-US" altLang="zh-CN" sz="2800">
                <a:solidFill>
                  <a:schemeClr val="tx1"/>
                </a:solidFill>
                <a:latin typeface="微软雅黑" charset="-122"/>
                <a:ea typeface="微软雅黑" charset="-122"/>
              </a:rPr>
              <a:t>Cache</a:t>
            </a:r>
            <a:r>
              <a:rPr lang="zh-CN" altLang="en-US" sz="2800">
                <a:solidFill>
                  <a:schemeClr val="tx1"/>
                </a:solidFill>
                <a:latin typeface="微软雅黑" charset="-122"/>
                <a:ea typeface="微软雅黑" charset="-122"/>
              </a:rPr>
              <a:t>是小容量、高速缓冲存储器，由</a:t>
            </a:r>
            <a:r>
              <a:rPr lang="en-US" altLang="zh-CN" sz="2800">
                <a:solidFill>
                  <a:schemeClr val="tx1"/>
                </a:solidFill>
                <a:latin typeface="微软雅黑" charset="-122"/>
                <a:ea typeface="微软雅黑" charset="-122"/>
              </a:rPr>
              <a:t>SRAM</a:t>
            </a:r>
            <a:r>
              <a:rPr lang="zh-CN" altLang="en-US" sz="2800">
                <a:solidFill>
                  <a:schemeClr val="tx1"/>
                </a:solidFill>
                <a:latin typeface="微软雅黑" charset="-122"/>
                <a:ea typeface="微软雅黑" charset="-122"/>
              </a:rPr>
              <a:t>组成</a:t>
            </a:r>
          </a:p>
          <a:p>
            <a:pPr algn="l">
              <a:lnSpc>
                <a:spcPct val="120000"/>
              </a:lnSpc>
              <a:buFont typeface="Wingdings" charset="2"/>
              <a:buChar char="Ø"/>
            </a:pPr>
            <a:r>
              <a:rPr lang="en-US" altLang="zh-CN" sz="2800">
                <a:solidFill>
                  <a:schemeClr val="tx1"/>
                </a:solidFill>
                <a:latin typeface="微软雅黑" charset="-122"/>
                <a:ea typeface="微软雅黑" charset="-122"/>
              </a:rPr>
              <a:t> Cache</a:t>
            </a:r>
            <a:r>
              <a:rPr lang="zh-CN" altLang="en-US" sz="2800">
                <a:solidFill>
                  <a:schemeClr val="tx1"/>
                </a:solidFill>
                <a:latin typeface="微软雅黑" charset="-122"/>
                <a:ea typeface="微软雅黑" charset="-122"/>
              </a:rPr>
              <a:t>直接制作在</a:t>
            </a:r>
            <a:r>
              <a:rPr lang="en-US" altLang="zh-CN" sz="2800">
                <a:solidFill>
                  <a:schemeClr val="tx1"/>
                </a:solidFill>
                <a:latin typeface="微软雅黑" charset="-122"/>
                <a:ea typeface="微软雅黑" charset="-122"/>
              </a:rPr>
              <a:t>CPU</a:t>
            </a:r>
            <a:r>
              <a:rPr lang="zh-CN" altLang="en-US" sz="2800">
                <a:solidFill>
                  <a:schemeClr val="tx1"/>
                </a:solidFill>
                <a:latin typeface="微软雅黑" charset="-122"/>
                <a:ea typeface="微软雅黑" charset="-122"/>
              </a:rPr>
              <a:t>芯片内，速度几乎与</a:t>
            </a:r>
            <a:r>
              <a:rPr lang="en-US" altLang="zh-CN" sz="2800">
                <a:solidFill>
                  <a:schemeClr val="tx1"/>
                </a:solidFill>
                <a:latin typeface="微软雅黑" charset="-122"/>
                <a:ea typeface="微软雅黑" charset="-122"/>
              </a:rPr>
              <a:t>CPU</a:t>
            </a:r>
            <a:r>
              <a:rPr lang="zh-CN" altLang="en-US" sz="2800">
                <a:solidFill>
                  <a:schemeClr val="tx1"/>
                </a:solidFill>
                <a:latin typeface="微软雅黑" charset="-122"/>
                <a:ea typeface="微软雅黑" charset="-122"/>
              </a:rPr>
              <a:t>一样快</a:t>
            </a:r>
            <a:endParaRPr lang="en-US" altLang="zh-CN" sz="2800">
              <a:solidFill>
                <a:schemeClr val="tx1"/>
              </a:solidFill>
              <a:latin typeface="微软雅黑" charset="-122"/>
              <a:ea typeface="微软雅黑" charset="-122"/>
            </a:endParaRPr>
          </a:p>
          <a:p>
            <a:pPr algn="l">
              <a:lnSpc>
                <a:spcPct val="120000"/>
              </a:lnSpc>
              <a:buFont typeface="Wingdings" charset="2"/>
              <a:buChar char="Ø"/>
            </a:pPr>
            <a:r>
              <a:rPr lang="en-US" altLang="zh-CN" sz="2800">
                <a:solidFill>
                  <a:schemeClr val="tx1"/>
                </a:solidFill>
                <a:latin typeface="微软雅黑" charset="-122"/>
                <a:ea typeface="微软雅黑" charset="-122"/>
              </a:rPr>
              <a:t> </a:t>
            </a:r>
            <a:r>
              <a:rPr lang="zh-CN" altLang="en-US" sz="2800">
                <a:solidFill>
                  <a:schemeClr val="tx1"/>
                </a:solidFill>
                <a:latin typeface="微软雅黑" charset="-122"/>
                <a:ea typeface="微软雅黑" charset="-122"/>
              </a:rPr>
              <a:t>一般将</a:t>
            </a:r>
            <a:r>
              <a:rPr lang="en-US" altLang="zh-CN" sz="2800">
                <a:solidFill>
                  <a:schemeClr val="tx1"/>
                </a:solidFill>
                <a:latin typeface="微软雅黑" charset="-122"/>
                <a:ea typeface="微软雅黑" charset="-122"/>
              </a:rPr>
              <a:t>Cache</a:t>
            </a:r>
            <a:r>
              <a:rPr lang="zh-CN" altLang="en-US" sz="2800">
                <a:solidFill>
                  <a:schemeClr val="tx1"/>
                </a:solidFill>
                <a:latin typeface="微软雅黑" charset="-122"/>
                <a:ea typeface="微软雅黑" charset="-122"/>
              </a:rPr>
              <a:t>和主存的存储空间都划分为若干大小相同的块（主存中称为：块</a:t>
            </a:r>
            <a:r>
              <a:rPr lang="en-US" altLang="zh-CN" sz="2800">
                <a:solidFill>
                  <a:schemeClr val="tx1"/>
                </a:solidFill>
                <a:latin typeface="微软雅黑" charset="-122"/>
                <a:ea typeface="微软雅黑" charset="-122"/>
              </a:rPr>
              <a:t>Block</a:t>
            </a:r>
            <a:r>
              <a:rPr lang="zh-CN" altLang="en-US" sz="2800">
                <a:solidFill>
                  <a:schemeClr val="tx1"/>
                </a:solidFill>
                <a:latin typeface="微软雅黑" charset="-122"/>
                <a:ea typeface="微软雅黑" charset="-122"/>
              </a:rPr>
              <a:t>、</a:t>
            </a:r>
            <a:r>
              <a:rPr lang="en-US" altLang="zh-CN" sz="2800">
                <a:solidFill>
                  <a:schemeClr val="tx1"/>
                </a:solidFill>
                <a:latin typeface="微软雅黑" charset="-122"/>
                <a:ea typeface="微软雅黑" charset="-122"/>
              </a:rPr>
              <a:t>Cache</a:t>
            </a:r>
            <a:r>
              <a:rPr lang="zh-CN" altLang="en-US" sz="2800">
                <a:solidFill>
                  <a:schemeClr val="tx1"/>
                </a:solidFill>
                <a:latin typeface="微软雅黑" charset="-122"/>
                <a:ea typeface="微软雅黑" charset="-122"/>
              </a:rPr>
              <a:t>中称为：行</a:t>
            </a:r>
            <a:r>
              <a:rPr lang="en-US" altLang="zh-CN" sz="2800">
                <a:solidFill>
                  <a:schemeClr val="tx1"/>
                </a:solidFill>
                <a:latin typeface="微软雅黑" charset="-122"/>
                <a:ea typeface="微软雅黑" charset="-122"/>
              </a:rPr>
              <a:t>line</a:t>
            </a:r>
            <a:r>
              <a:rPr lang="zh-CN" altLang="en-US" sz="2800">
                <a:solidFill>
                  <a:schemeClr val="tx1"/>
                </a:solidFill>
                <a:latin typeface="微软雅黑" charset="-122"/>
                <a:ea typeface="微软雅黑" charset="-122"/>
              </a:rPr>
              <a:t>）</a:t>
            </a:r>
          </a:p>
        </p:txBody>
      </p:sp>
      <p:sp>
        <p:nvSpPr>
          <p:cNvPr id="48" name="Rectangle 2"/>
          <p:cNvSpPr>
            <a:spLocks noGrp="1" noChangeArrowheads="1"/>
          </p:cNvSpPr>
          <p:nvPr>
            <p:ph type="title"/>
          </p:nvPr>
        </p:nvSpPr>
        <p:spPr bwMode="auto">
          <a:xfrm>
            <a:off x="1462088" y="63500"/>
            <a:ext cx="10237787"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r>
              <a:rPr lang="en-US" altLang="zh-CN" sz="3200"/>
              <a:t>5.3.2 Cache(</a:t>
            </a:r>
            <a:r>
              <a:rPr lang="zh-CN" altLang="en-US" sz="3200"/>
              <a:t>高速缓存</a:t>
            </a:r>
            <a:r>
              <a:rPr lang="en-US" altLang="zh-CN" sz="3200"/>
              <a:t>)</a:t>
            </a:r>
            <a:r>
              <a:rPr lang="zh-CN" altLang="en-US" sz="3200"/>
              <a:t>是什么样的？</a:t>
            </a:r>
          </a:p>
        </p:txBody>
      </p:sp>
    </p:spTree>
    <p:extLst>
      <p:ext uri="{BB962C8B-B14F-4D97-AF65-F5344CB8AC3E}">
        <p14:creationId xmlns:p14="http://schemas.microsoft.com/office/powerpoint/2010/main" val="13826696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blinds(horizontal)">
                                      <p:cBhvr>
                                        <p:cTn id="7" dur="500"/>
                                        <p:tgtEl>
                                          <p:spTgt spid="1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blinds(horizontal)">
                                      <p:cBhvr>
                                        <p:cTn id="12"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4"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5"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6"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7" name="TextBox 51"/>
          <p:cNvSpPr txBox="1">
            <a:spLocks noChangeArrowheads="1"/>
          </p:cNvSpPr>
          <p:nvPr/>
        </p:nvSpPr>
        <p:spPr bwMode="auto">
          <a:xfrm>
            <a:off x="584200" y="973138"/>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Cache</a:t>
            </a:r>
            <a:r>
              <a:rPr lang="zh-CN" altLang="en-US" sz="3000">
                <a:solidFill>
                  <a:schemeClr val="bg1"/>
                </a:solidFill>
                <a:latin typeface="微软雅黑" charset="-122"/>
                <a:ea typeface="微软雅黑" charset="-122"/>
              </a:rPr>
              <a:t>原理</a:t>
            </a:r>
          </a:p>
        </p:txBody>
      </p:sp>
      <p:sp>
        <p:nvSpPr>
          <p:cNvPr id="17" name="TextBox 16"/>
          <p:cNvSpPr txBox="1">
            <a:spLocks noChangeArrowheads="1"/>
          </p:cNvSpPr>
          <p:nvPr/>
        </p:nvSpPr>
        <p:spPr bwMode="auto">
          <a:xfrm>
            <a:off x="269875" y="1914525"/>
            <a:ext cx="7921625" cy="415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1085850"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800" dirty="0">
                <a:solidFill>
                  <a:schemeClr val="tx1"/>
                </a:solidFill>
                <a:latin typeface="微软雅黑" charset="-122"/>
                <a:ea typeface="微软雅黑" charset="-122"/>
              </a:rPr>
              <a:t>程序运行时，</a:t>
            </a:r>
            <a:r>
              <a:rPr lang="en-US" altLang="zh-CN" sz="2800" dirty="0">
                <a:solidFill>
                  <a:schemeClr val="tx1"/>
                </a:solidFill>
                <a:latin typeface="微软雅黑" charset="-122"/>
                <a:ea typeface="微软雅黑" charset="-122"/>
              </a:rPr>
              <a:t>CPU</a:t>
            </a:r>
            <a:r>
              <a:rPr lang="zh-CN" altLang="en-US" sz="2800" dirty="0">
                <a:solidFill>
                  <a:schemeClr val="tx1"/>
                </a:solidFill>
                <a:latin typeface="微软雅黑" charset="-122"/>
                <a:ea typeface="微软雅黑" charset="-122"/>
              </a:rPr>
              <a:t>使用的一部分数据</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指令会预先成批拷贝到</a:t>
            </a: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中，</a:t>
            </a:r>
            <a:r>
              <a:rPr lang="en-US" altLang="zh-CN" sz="2800" dirty="0">
                <a:solidFill>
                  <a:schemeClr val="tx1"/>
                </a:solidFill>
                <a:latin typeface="微软雅黑" charset="-122"/>
                <a:ea typeface="微软雅黑" charset="-122"/>
              </a:rPr>
              <a:t>Cache</a:t>
            </a:r>
            <a:r>
              <a:rPr lang="zh-CN" altLang="en-US" sz="2800" dirty="0">
                <a:solidFill>
                  <a:schemeClr val="tx1"/>
                </a:solidFill>
                <a:latin typeface="微软雅黑" charset="-122"/>
                <a:ea typeface="微软雅黑" charset="-122"/>
              </a:rPr>
              <a:t>的内容是主存储器中部分内容的映象</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副本</a:t>
            </a:r>
            <a:r>
              <a:rPr lang="en-US" altLang="zh-CN" sz="2800" dirty="0">
                <a:solidFill>
                  <a:schemeClr val="tx1"/>
                </a:solidFill>
                <a:latin typeface="微软雅黑" charset="-122"/>
                <a:ea typeface="微软雅黑" charset="-122"/>
              </a:rPr>
              <a:t>)</a:t>
            </a:r>
          </a:p>
          <a:p>
            <a:pPr algn="l">
              <a:lnSpc>
                <a:spcPct val="120000"/>
              </a:lnSpc>
              <a:buFont typeface="Wingdings" charset="2"/>
              <a:buChar char="Ø"/>
            </a:pPr>
            <a:r>
              <a:rPr lang="zh-CN" altLang="en-US" sz="2800" dirty="0">
                <a:solidFill>
                  <a:schemeClr val="tx1"/>
                </a:solidFill>
                <a:latin typeface="微软雅黑" charset="-122"/>
                <a:ea typeface="微软雅黑" charset="-122"/>
              </a:rPr>
              <a:t>当</a:t>
            </a:r>
            <a:r>
              <a:rPr lang="en-US" altLang="zh-CN" sz="2800" dirty="0">
                <a:solidFill>
                  <a:schemeClr val="tx1"/>
                </a:solidFill>
                <a:latin typeface="微软雅黑" charset="-122"/>
                <a:ea typeface="微软雅黑" charset="-122"/>
              </a:rPr>
              <a:t>CPU</a:t>
            </a:r>
            <a:r>
              <a:rPr lang="zh-CN" altLang="en-US" sz="2800" dirty="0">
                <a:solidFill>
                  <a:schemeClr val="tx1"/>
                </a:solidFill>
                <a:latin typeface="微软雅黑" charset="-122"/>
                <a:ea typeface="微软雅黑" charset="-122"/>
              </a:rPr>
              <a:t>需从主存读</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写</a:t>
            </a:r>
            <a:r>
              <a:rPr lang="en-US" altLang="zh-CN" sz="2800" dirty="0">
                <a:solidFill>
                  <a:schemeClr val="tx1"/>
                </a:solidFill>
                <a:latin typeface="微软雅黑" charset="-122"/>
                <a:ea typeface="微软雅黑" charset="-122"/>
              </a:rPr>
              <a:t>)</a:t>
            </a:r>
            <a:r>
              <a:rPr lang="zh-CN" altLang="en-US" sz="2800" dirty="0">
                <a:solidFill>
                  <a:schemeClr val="tx1"/>
                </a:solidFill>
                <a:latin typeface="微软雅黑" charset="-122"/>
                <a:ea typeface="微软雅黑" charset="-122"/>
              </a:rPr>
              <a:t>数据或指令时，先查看</a:t>
            </a:r>
            <a:r>
              <a:rPr lang="en-US" altLang="zh-CN" sz="2800" dirty="0">
                <a:solidFill>
                  <a:schemeClr val="tx1"/>
                </a:solidFill>
                <a:latin typeface="微软雅黑" charset="-122"/>
                <a:ea typeface="微软雅黑" charset="-122"/>
              </a:rPr>
              <a:t>Cache</a:t>
            </a:r>
          </a:p>
          <a:p>
            <a:pPr lvl="1" algn="l">
              <a:lnSpc>
                <a:spcPct val="120000"/>
              </a:lnSpc>
              <a:buFont typeface="Wingdings" charset="2"/>
              <a:buChar char="Ø"/>
            </a:pPr>
            <a:r>
              <a:rPr lang="zh-CN" altLang="en-US" sz="2600" dirty="0">
                <a:solidFill>
                  <a:schemeClr val="tx1"/>
                </a:solidFill>
                <a:latin typeface="微软雅黑" charset="-122"/>
                <a:ea typeface="微软雅黑" charset="-122"/>
              </a:rPr>
              <a:t>若有，则直接从</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中取，不用访问主存</a:t>
            </a:r>
            <a:endParaRPr lang="en-US" altLang="zh-CN" sz="2600" dirty="0">
              <a:solidFill>
                <a:schemeClr val="tx1"/>
              </a:solidFill>
              <a:latin typeface="微软雅黑" charset="-122"/>
              <a:ea typeface="微软雅黑" charset="-122"/>
            </a:endParaRPr>
          </a:p>
          <a:p>
            <a:pPr lvl="1" algn="l">
              <a:lnSpc>
                <a:spcPct val="120000"/>
              </a:lnSpc>
              <a:buFont typeface="Wingdings" charset="2"/>
              <a:buChar char="Ø"/>
            </a:pPr>
            <a:r>
              <a:rPr lang="zh-CN" altLang="en-US" sz="2600" dirty="0">
                <a:solidFill>
                  <a:schemeClr val="tx1"/>
                </a:solidFill>
                <a:latin typeface="微软雅黑" charset="-122"/>
                <a:ea typeface="微软雅黑" charset="-122"/>
              </a:rPr>
              <a:t>若没有，则直接访问主存</a:t>
            </a:r>
            <a:endParaRPr lang="en-US" altLang="zh-CN" sz="2600" dirty="0">
              <a:solidFill>
                <a:schemeClr val="tx1"/>
              </a:solidFill>
              <a:latin typeface="微软雅黑" charset="-122"/>
              <a:ea typeface="微软雅黑" charset="-122"/>
            </a:endParaRPr>
          </a:p>
          <a:p>
            <a:pPr lvl="1" algn="l">
              <a:lnSpc>
                <a:spcPct val="120000"/>
              </a:lnSpc>
              <a:buFont typeface="Wingdings" charset="2"/>
              <a:buChar char="Ø"/>
            </a:pPr>
            <a:endParaRPr lang="zh-CN" altLang="en-US" sz="2600" dirty="0">
              <a:solidFill>
                <a:schemeClr val="tx1"/>
              </a:solidFill>
              <a:latin typeface="微软雅黑" charset="-122"/>
              <a:ea typeface="微软雅黑" charset="-122"/>
            </a:endParaRPr>
          </a:p>
        </p:txBody>
      </p:sp>
      <p:sp>
        <p:nvSpPr>
          <p:cNvPr id="13319" name="Rectangle 4"/>
          <p:cNvSpPr>
            <a:spLocks noChangeArrowheads="1"/>
          </p:cNvSpPr>
          <p:nvPr/>
        </p:nvSpPr>
        <p:spPr bwMode="auto">
          <a:xfrm>
            <a:off x="8162925" y="3609975"/>
            <a:ext cx="3671888" cy="2141538"/>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3320" name="Rectangle 5"/>
          <p:cNvSpPr>
            <a:spLocks noChangeArrowheads="1"/>
          </p:cNvSpPr>
          <p:nvPr/>
        </p:nvSpPr>
        <p:spPr bwMode="auto">
          <a:xfrm>
            <a:off x="8424863" y="3879850"/>
            <a:ext cx="687387"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0</a:t>
            </a:r>
          </a:p>
        </p:txBody>
      </p:sp>
      <p:sp>
        <p:nvSpPr>
          <p:cNvPr id="13321" name="Rectangle 6"/>
          <p:cNvSpPr>
            <a:spLocks noChangeArrowheads="1"/>
          </p:cNvSpPr>
          <p:nvPr/>
        </p:nvSpPr>
        <p:spPr bwMode="auto">
          <a:xfrm>
            <a:off x="92646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a:t>
            </a:r>
          </a:p>
        </p:txBody>
      </p:sp>
      <p:sp>
        <p:nvSpPr>
          <p:cNvPr id="13322" name="Rectangle 7"/>
          <p:cNvSpPr>
            <a:spLocks noChangeArrowheads="1"/>
          </p:cNvSpPr>
          <p:nvPr/>
        </p:nvSpPr>
        <p:spPr bwMode="auto">
          <a:xfrm>
            <a:off x="101028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2</a:t>
            </a:r>
          </a:p>
        </p:txBody>
      </p:sp>
      <p:sp>
        <p:nvSpPr>
          <p:cNvPr id="13323" name="Rectangle 8"/>
          <p:cNvSpPr>
            <a:spLocks noChangeArrowheads="1"/>
          </p:cNvSpPr>
          <p:nvPr/>
        </p:nvSpPr>
        <p:spPr bwMode="auto">
          <a:xfrm>
            <a:off x="109410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13324" name="Rectangle 9"/>
          <p:cNvSpPr>
            <a:spLocks noChangeArrowheads="1"/>
          </p:cNvSpPr>
          <p:nvPr/>
        </p:nvSpPr>
        <p:spPr bwMode="auto">
          <a:xfrm>
            <a:off x="8424863" y="43354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3325" name="Rectangle 10"/>
          <p:cNvSpPr>
            <a:spLocks noChangeArrowheads="1"/>
          </p:cNvSpPr>
          <p:nvPr/>
        </p:nvSpPr>
        <p:spPr bwMode="auto">
          <a:xfrm>
            <a:off x="92646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5</a:t>
            </a:r>
          </a:p>
        </p:txBody>
      </p:sp>
      <p:sp>
        <p:nvSpPr>
          <p:cNvPr id="13326" name="Rectangle 11"/>
          <p:cNvSpPr>
            <a:spLocks noChangeArrowheads="1"/>
          </p:cNvSpPr>
          <p:nvPr/>
        </p:nvSpPr>
        <p:spPr bwMode="auto">
          <a:xfrm>
            <a:off x="101028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6</a:t>
            </a:r>
          </a:p>
        </p:txBody>
      </p:sp>
      <p:sp>
        <p:nvSpPr>
          <p:cNvPr id="13327" name="Rectangle 12"/>
          <p:cNvSpPr>
            <a:spLocks noChangeArrowheads="1"/>
          </p:cNvSpPr>
          <p:nvPr/>
        </p:nvSpPr>
        <p:spPr bwMode="auto">
          <a:xfrm>
            <a:off x="109410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7</a:t>
            </a:r>
          </a:p>
        </p:txBody>
      </p:sp>
      <p:sp>
        <p:nvSpPr>
          <p:cNvPr id="13328" name="Rectangle 13"/>
          <p:cNvSpPr>
            <a:spLocks noChangeArrowheads="1"/>
          </p:cNvSpPr>
          <p:nvPr/>
        </p:nvSpPr>
        <p:spPr bwMode="auto">
          <a:xfrm>
            <a:off x="8424863" y="47926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3329" name="Rectangle 14"/>
          <p:cNvSpPr>
            <a:spLocks noChangeArrowheads="1"/>
          </p:cNvSpPr>
          <p:nvPr/>
        </p:nvSpPr>
        <p:spPr bwMode="auto">
          <a:xfrm>
            <a:off x="92646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3330" name="Rectangle 15"/>
          <p:cNvSpPr>
            <a:spLocks noChangeArrowheads="1"/>
          </p:cNvSpPr>
          <p:nvPr/>
        </p:nvSpPr>
        <p:spPr bwMode="auto">
          <a:xfrm>
            <a:off x="101028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13331" name="Rectangle 16"/>
          <p:cNvSpPr>
            <a:spLocks noChangeArrowheads="1"/>
          </p:cNvSpPr>
          <p:nvPr/>
        </p:nvSpPr>
        <p:spPr bwMode="auto">
          <a:xfrm>
            <a:off x="109410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11</a:t>
            </a:r>
          </a:p>
        </p:txBody>
      </p:sp>
      <p:sp>
        <p:nvSpPr>
          <p:cNvPr id="13332" name="Rectangle 17"/>
          <p:cNvSpPr>
            <a:spLocks noChangeArrowheads="1"/>
          </p:cNvSpPr>
          <p:nvPr/>
        </p:nvSpPr>
        <p:spPr bwMode="auto">
          <a:xfrm>
            <a:off x="8424863" y="5249863"/>
            <a:ext cx="687387"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12</a:t>
            </a:r>
          </a:p>
        </p:txBody>
      </p:sp>
      <p:sp>
        <p:nvSpPr>
          <p:cNvPr id="13333" name="Rectangle 18"/>
          <p:cNvSpPr>
            <a:spLocks noChangeArrowheads="1"/>
          </p:cNvSpPr>
          <p:nvPr/>
        </p:nvSpPr>
        <p:spPr bwMode="auto">
          <a:xfrm>
            <a:off x="92646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13</a:t>
            </a:r>
          </a:p>
        </p:txBody>
      </p:sp>
      <p:sp>
        <p:nvSpPr>
          <p:cNvPr id="13334" name="Rectangle 19"/>
          <p:cNvSpPr>
            <a:spLocks noChangeArrowheads="1"/>
          </p:cNvSpPr>
          <p:nvPr/>
        </p:nvSpPr>
        <p:spPr bwMode="auto">
          <a:xfrm>
            <a:off x="101028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3335" name="Rectangle 20"/>
          <p:cNvSpPr>
            <a:spLocks noChangeArrowheads="1"/>
          </p:cNvSpPr>
          <p:nvPr/>
        </p:nvSpPr>
        <p:spPr bwMode="auto">
          <a:xfrm>
            <a:off x="109410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15</a:t>
            </a:r>
          </a:p>
        </p:txBody>
      </p:sp>
      <p:sp>
        <p:nvSpPr>
          <p:cNvPr id="13336" name="Rectangle 21"/>
          <p:cNvSpPr>
            <a:spLocks noChangeArrowheads="1"/>
          </p:cNvSpPr>
          <p:nvPr/>
        </p:nvSpPr>
        <p:spPr bwMode="auto">
          <a:xfrm>
            <a:off x="8199438" y="2262188"/>
            <a:ext cx="3579812" cy="609600"/>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3337" name="Rectangle 22"/>
          <p:cNvSpPr>
            <a:spLocks noChangeArrowheads="1"/>
          </p:cNvSpPr>
          <p:nvPr/>
        </p:nvSpPr>
        <p:spPr bwMode="auto">
          <a:xfrm>
            <a:off x="8339138" y="24066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3338" name="Rectangle 23"/>
          <p:cNvSpPr>
            <a:spLocks noChangeArrowheads="1"/>
          </p:cNvSpPr>
          <p:nvPr/>
        </p:nvSpPr>
        <p:spPr bwMode="auto">
          <a:xfrm>
            <a:off x="91884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3339" name="Rectangle 24"/>
          <p:cNvSpPr>
            <a:spLocks noChangeArrowheads="1"/>
          </p:cNvSpPr>
          <p:nvPr/>
        </p:nvSpPr>
        <p:spPr bwMode="auto">
          <a:xfrm>
            <a:off x="100266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3340" name="Rectangle 25"/>
          <p:cNvSpPr>
            <a:spLocks noChangeArrowheads="1"/>
          </p:cNvSpPr>
          <p:nvPr/>
        </p:nvSpPr>
        <p:spPr bwMode="auto">
          <a:xfrm>
            <a:off x="10864850" y="2416175"/>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40" name="Rectangle 26"/>
          <p:cNvSpPr>
            <a:spLocks noChangeArrowheads="1"/>
          </p:cNvSpPr>
          <p:nvPr/>
        </p:nvSpPr>
        <p:spPr bwMode="auto">
          <a:xfrm>
            <a:off x="8428038" y="4335463"/>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41" name="Rectangle 27"/>
          <p:cNvSpPr>
            <a:spLocks noChangeArrowheads="1"/>
          </p:cNvSpPr>
          <p:nvPr/>
        </p:nvSpPr>
        <p:spPr bwMode="auto">
          <a:xfrm>
            <a:off x="9183688" y="306863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42" name="Rectangle 28"/>
          <p:cNvSpPr>
            <a:spLocks noChangeArrowheads="1"/>
          </p:cNvSpPr>
          <p:nvPr/>
        </p:nvSpPr>
        <p:spPr bwMode="auto">
          <a:xfrm>
            <a:off x="8328025" y="2411413"/>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3344" name="Line 32"/>
          <p:cNvSpPr>
            <a:spLocks noChangeShapeType="1"/>
          </p:cNvSpPr>
          <p:nvPr/>
        </p:nvSpPr>
        <p:spPr bwMode="auto">
          <a:xfrm>
            <a:off x="9963150" y="2871788"/>
            <a:ext cx="0" cy="71913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nSpc>
                <a:spcPct val="100000"/>
              </a:lnSpc>
            </a:pPr>
            <a:endParaRPr lang="zh-CN" altLang="en-US"/>
          </a:p>
        </p:txBody>
      </p:sp>
      <p:sp>
        <p:nvSpPr>
          <p:cNvPr id="47" name="Text Box 33"/>
          <p:cNvSpPr txBox="1">
            <a:spLocks noChangeArrowheads="1"/>
          </p:cNvSpPr>
          <p:nvPr/>
        </p:nvSpPr>
        <p:spPr bwMode="auto">
          <a:xfrm>
            <a:off x="9979025" y="2870156"/>
            <a:ext cx="2249488" cy="7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dirty="0">
                <a:solidFill>
                  <a:schemeClr val="tx1"/>
                </a:solidFill>
                <a:ea typeface="华文新魏" charset="-122"/>
              </a:rPr>
              <a:t>主存中部分信息拷贝到</a:t>
            </a:r>
            <a:r>
              <a:rPr lang="en-US" altLang="zh-CN" sz="2000" dirty="0">
                <a:solidFill>
                  <a:schemeClr val="tx1"/>
                </a:solidFill>
                <a:ea typeface="华文新魏" charset="-122"/>
              </a:rPr>
              <a:t>Cache</a:t>
            </a:r>
            <a:r>
              <a:rPr lang="zh-CN" altLang="en-US" sz="2000" dirty="0">
                <a:solidFill>
                  <a:schemeClr val="tx1"/>
                </a:solidFill>
                <a:ea typeface="华文新魏" charset="-122"/>
              </a:rPr>
              <a:t>中</a:t>
            </a:r>
          </a:p>
        </p:txBody>
      </p:sp>
      <p:sp>
        <p:nvSpPr>
          <p:cNvPr id="13346" name="Text Box 34"/>
          <p:cNvSpPr txBox="1">
            <a:spLocks noChangeArrowheads="1"/>
          </p:cNvSpPr>
          <p:nvPr/>
        </p:nvSpPr>
        <p:spPr bwMode="auto">
          <a:xfrm>
            <a:off x="10142538" y="1863582"/>
            <a:ext cx="1635850"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ea typeface="华文新魏" charset="-122"/>
              </a:rPr>
              <a:t>Cache</a:t>
            </a:r>
            <a:r>
              <a:rPr lang="zh-CN" altLang="en-US" sz="2000">
                <a:ea typeface="华文新魏" charset="-122"/>
              </a:rPr>
              <a:t>存储器</a:t>
            </a:r>
          </a:p>
        </p:txBody>
      </p:sp>
      <p:sp>
        <p:nvSpPr>
          <p:cNvPr id="13347" name="Text Box 35"/>
          <p:cNvSpPr txBox="1">
            <a:spLocks noChangeArrowheads="1"/>
          </p:cNvSpPr>
          <p:nvPr/>
        </p:nvSpPr>
        <p:spPr bwMode="auto">
          <a:xfrm>
            <a:off x="8013700" y="3216132"/>
            <a:ext cx="1207847"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a:ea typeface="华文新魏" charset="-122"/>
              </a:rPr>
              <a:t>主存储器</a:t>
            </a:r>
          </a:p>
        </p:txBody>
      </p:sp>
      <p:sp>
        <p:nvSpPr>
          <p:cNvPr id="50" name="Text Box 36"/>
          <p:cNvSpPr txBox="1">
            <a:spLocks noChangeArrowheads="1"/>
          </p:cNvSpPr>
          <p:nvPr/>
        </p:nvSpPr>
        <p:spPr bwMode="auto">
          <a:xfrm>
            <a:off x="8089900" y="1430338"/>
            <a:ext cx="2870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buClr>
                <a:schemeClr val="tx2"/>
              </a:buClr>
            </a:pPr>
            <a:r>
              <a:rPr kumimoji="1" lang="zh-CN" altLang="en-US" sz="2800">
                <a:solidFill>
                  <a:srgbClr val="0000FF"/>
                </a:solidFill>
                <a:ea typeface="华文新魏" charset="-122"/>
              </a:rPr>
              <a:t>数据访问过程：</a:t>
            </a:r>
          </a:p>
        </p:txBody>
      </p:sp>
      <p:sp>
        <p:nvSpPr>
          <p:cNvPr id="48" name="Rectangle 2"/>
          <p:cNvSpPr>
            <a:spLocks noGrp="1" noChangeArrowheads="1"/>
          </p:cNvSpPr>
          <p:nvPr>
            <p:ph type="title"/>
          </p:nvPr>
        </p:nvSpPr>
        <p:spPr bwMode="auto">
          <a:xfrm>
            <a:off x="1462088" y="63500"/>
            <a:ext cx="10237787"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r>
              <a:rPr lang="en-US" altLang="zh-CN" sz="3200"/>
              <a:t>5.3.2 Cache(</a:t>
            </a:r>
            <a:r>
              <a:rPr lang="zh-CN" altLang="en-US" sz="3200"/>
              <a:t>高速缓存</a:t>
            </a:r>
            <a:r>
              <a:rPr lang="en-US" altLang="zh-CN" sz="3200"/>
              <a:t>)</a:t>
            </a:r>
            <a:r>
              <a:rPr lang="zh-CN" altLang="en-US" sz="3200"/>
              <a:t>是什么样的？</a:t>
            </a:r>
          </a:p>
        </p:txBody>
      </p:sp>
    </p:spTree>
    <p:extLst>
      <p:ext uri="{BB962C8B-B14F-4D97-AF65-F5344CB8AC3E}">
        <p14:creationId xmlns:p14="http://schemas.microsoft.com/office/powerpoint/2010/main" val="42599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blinds(horizontal)">
                                      <p:cBhvr>
                                        <p:cTn id="17" dur="500"/>
                                        <p:tgtEl>
                                          <p:spTgt spid="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blinds(horizontal)">
                                      <p:cBhvr>
                                        <p:cTn id="22" dur="500"/>
                                        <p:tgtEl>
                                          <p:spTgt spid="1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linds(horizontal)">
                                      <p:cBhvr>
                                        <p:cTn id="27" dur="500"/>
                                        <p:tgtEl>
                                          <p:spTgt spid="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linds(horizontal)">
                                      <p:cBhvr>
                                        <p:cTn id="36" dur="500"/>
                                        <p:tgtEl>
                                          <p:spTgt spid="4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P spid="41" grpId="0" animBg="1" autoUpdateAnimBg="0"/>
      <p:bldP spid="42" grpId="0" animBg="1" autoUpdateAnimBg="0"/>
      <p:bldP spid="47"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414686" y="1916832"/>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4400" dirty="0">
                <a:solidFill>
                  <a:schemeClr val="bg1"/>
                </a:solidFill>
                <a:latin typeface="微软雅黑" charset="-122"/>
                <a:ea typeface="微软雅黑" charset="-122"/>
              </a:rPr>
              <a:t>5.2.3 </a:t>
            </a:r>
            <a:r>
              <a:rPr lang="zh-CN" altLang="en-US" sz="4400" dirty="0">
                <a:solidFill>
                  <a:schemeClr val="bg1"/>
                </a:solidFill>
                <a:latin typeface="微软雅黑" charset="-122"/>
                <a:ea typeface="微软雅黑" charset="-122"/>
              </a:rPr>
              <a:t> </a:t>
            </a:r>
            <a:r>
              <a:rPr lang="en-US" altLang="zh-CN" sz="4400" dirty="0">
                <a:solidFill>
                  <a:schemeClr val="bg1"/>
                </a:solidFill>
                <a:latin typeface="微软雅黑" charset="-122"/>
                <a:ea typeface="微软雅黑" charset="-122"/>
              </a:rPr>
              <a:t>DRAM</a:t>
            </a:r>
            <a:r>
              <a:rPr lang="zh-CN" altLang="en-US" sz="4400" dirty="0">
                <a:solidFill>
                  <a:schemeClr val="bg1"/>
                </a:solidFill>
                <a:latin typeface="微软雅黑" charset="-122"/>
                <a:ea typeface="微软雅黑" charset="-122"/>
              </a:rPr>
              <a:t>的刷新</a:t>
            </a:r>
            <a:endParaRPr lang="en-US" altLang="zh-CN" sz="4400" dirty="0">
              <a:solidFill>
                <a:schemeClr val="bg1"/>
              </a:solidFill>
              <a:latin typeface="微软雅黑" charset="-122"/>
              <a:ea typeface="微软雅黑" charset="-122"/>
            </a:endParaRPr>
          </a:p>
          <a:p>
            <a:pPr>
              <a:lnSpc>
                <a:spcPct val="150000"/>
              </a:lnSpc>
            </a:pPr>
            <a:r>
              <a:rPr lang="en-US" altLang="zh-CN" sz="4000" dirty="0">
                <a:solidFill>
                  <a:schemeClr val="bg1">
                    <a:lumMod val="85000"/>
                  </a:schemeClr>
                </a:solidFill>
                <a:latin typeface="微软雅黑" charset="-122"/>
                <a:ea typeface="微软雅黑" charset="-122"/>
              </a:rPr>
              <a:t>Why</a:t>
            </a:r>
            <a:r>
              <a:rPr lang="zh-CN" altLang="en-US" sz="4000" dirty="0">
                <a:solidFill>
                  <a:schemeClr val="bg1">
                    <a:lumMod val="85000"/>
                  </a:schemeClr>
                </a:solidFill>
                <a:latin typeface="微软雅黑" charset="-122"/>
                <a:ea typeface="微软雅黑" charset="-122"/>
              </a:rPr>
              <a:t> </a:t>
            </a:r>
            <a:r>
              <a:rPr lang="en-US" altLang="zh-CN" sz="4000" dirty="0">
                <a:solidFill>
                  <a:schemeClr val="bg1">
                    <a:lumMod val="85000"/>
                  </a:schemeClr>
                </a:solidFill>
                <a:latin typeface="微软雅黑" charset="-122"/>
                <a:ea typeface="微软雅黑" charset="-122"/>
              </a:rPr>
              <a:t>&amp;</a:t>
            </a:r>
            <a:r>
              <a:rPr lang="zh-CN" altLang="en-US" sz="4000" dirty="0">
                <a:solidFill>
                  <a:schemeClr val="bg1">
                    <a:lumMod val="85000"/>
                  </a:schemeClr>
                </a:solidFill>
                <a:latin typeface="微软雅黑" charset="-122"/>
                <a:ea typeface="微软雅黑" charset="-122"/>
              </a:rPr>
              <a:t> </a:t>
            </a:r>
            <a:r>
              <a:rPr lang="en-US" altLang="zh-CN" sz="4000" dirty="0">
                <a:solidFill>
                  <a:schemeClr val="bg1">
                    <a:lumMod val="85000"/>
                  </a:schemeClr>
                </a:solidFill>
                <a:latin typeface="微软雅黑" charset="-122"/>
                <a:ea typeface="微软雅黑" charset="-122"/>
              </a:rPr>
              <a:t>How</a:t>
            </a:r>
            <a:r>
              <a:rPr lang="zh-CN" altLang="en-US" sz="4000" dirty="0">
                <a:solidFill>
                  <a:schemeClr val="bg1">
                    <a:lumMod val="85000"/>
                  </a:schemeClr>
                </a:solidFill>
                <a:latin typeface="微软雅黑" charset="-122"/>
                <a:ea typeface="微软雅黑" charset="-122"/>
              </a:rPr>
              <a:t> </a:t>
            </a:r>
            <a:r>
              <a:rPr lang="en-US" altLang="zh-CN" sz="4000" dirty="0">
                <a:solidFill>
                  <a:schemeClr val="bg1">
                    <a:lumMod val="85000"/>
                  </a:schemeClr>
                </a:solidFill>
                <a:latin typeface="微软雅黑" charset="-122"/>
                <a:ea typeface="微软雅黑" charset="-122"/>
              </a:rPr>
              <a:t>?</a:t>
            </a:r>
            <a:endParaRPr lang="zh-CN" altLang="en-US" sz="4000" dirty="0">
              <a:solidFill>
                <a:schemeClr val="bg1">
                  <a:lumMod val="85000"/>
                </a:schemeClr>
              </a:solidFill>
              <a:latin typeface="微软雅黑" charset="-122"/>
              <a:ea typeface="微软雅黑" charset="-122"/>
            </a:endParaRPr>
          </a:p>
        </p:txBody>
      </p:sp>
    </p:spTree>
    <p:extLst>
      <p:ext uri="{BB962C8B-B14F-4D97-AF65-F5344CB8AC3E}">
        <p14:creationId xmlns:p14="http://schemas.microsoft.com/office/powerpoint/2010/main" val="1321469436"/>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2"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3"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4"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5" name="TextBox 51"/>
          <p:cNvSpPr txBox="1">
            <a:spLocks noChangeArrowheads="1"/>
          </p:cNvSpPr>
          <p:nvPr/>
        </p:nvSpPr>
        <p:spPr bwMode="auto">
          <a:xfrm>
            <a:off x="584200" y="973138"/>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Cache</a:t>
            </a:r>
            <a:r>
              <a:rPr lang="zh-CN" altLang="en-US" sz="3000" dirty="0">
                <a:solidFill>
                  <a:schemeClr val="bg1"/>
                </a:solidFill>
                <a:latin typeface="微软雅黑" charset="-122"/>
                <a:ea typeface="微软雅黑" charset="-122"/>
              </a:rPr>
              <a:t>原理</a:t>
            </a:r>
          </a:p>
        </p:txBody>
      </p:sp>
      <p:sp>
        <p:nvSpPr>
          <p:cNvPr id="15366" name="TextBox 16"/>
          <p:cNvSpPr txBox="1">
            <a:spLocks noChangeArrowheads="1"/>
          </p:cNvSpPr>
          <p:nvPr/>
        </p:nvSpPr>
        <p:spPr bwMode="auto">
          <a:xfrm>
            <a:off x="269875" y="1914525"/>
            <a:ext cx="7921625" cy="415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1085850"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800">
                <a:solidFill>
                  <a:schemeClr val="tx1"/>
                </a:solidFill>
                <a:latin typeface="微软雅黑" charset="-122"/>
                <a:ea typeface="微软雅黑" charset="-122"/>
              </a:rPr>
              <a:t>程序运行时，</a:t>
            </a:r>
            <a:r>
              <a:rPr lang="en-US" altLang="zh-CN" sz="2800">
                <a:solidFill>
                  <a:schemeClr val="tx1"/>
                </a:solidFill>
                <a:latin typeface="微软雅黑" charset="-122"/>
                <a:ea typeface="微软雅黑" charset="-122"/>
              </a:rPr>
              <a:t>CPU</a:t>
            </a:r>
            <a:r>
              <a:rPr lang="zh-CN" altLang="en-US" sz="2800">
                <a:solidFill>
                  <a:schemeClr val="tx1"/>
                </a:solidFill>
                <a:latin typeface="微软雅黑" charset="-122"/>
                <a:ea typeface="微软雅黑" charset="-122"/>
              </a:rPr>
              <a:t>使用的一部分数据</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指令会预先成批拷贝到</a:t>
            </a:r>
            <a:r>
              <a:rPr lang="en-US" altLang="zh-CN" sz="2800">
                <a:solidFill>
                  <a:schemeClr val="tx1"/>
                </a:solidFill>
                <a:latin typeface="微软雅黑" charset="-122"/>
                <a:ea typeface="微软雅黑" charset="-122"/>
              </a:rPr>
              <a:t>Cache</a:t>
            </a:r>
            <a:r>
              <a:rPr lang="zh-CN" altLang="en-US" sz="2800">
                <a:solidFill>
                  <a:schemeClr val="tx1"/>
                </a:solidFill>
                <a:latin typeface="微软雅黑" charset="-122"/>
                <a:ea typeface="微软雅黑" charset="-122"/>
              </a:rPr>
              <a:t>中，</a:t>
            </a:r>
            <a:r>
              <a:rPr lang="en-US" altLang="zh-CN" sz="2800">
                <a:solidFill>
                  <a:schemeClr val="tx1"/>
                </a:solidFill>
                <a:latin typeface="微软雅黑" charset="-122"/>
                <a:ea typeface="微软雅黑" charset="-122"/>
              </a:rPr>
              <a:t>Cache</a:t>
            </a:r>
            <a:r>
              <a:rPr lang="zh-CN" altLang="en-US" sz="2800">
                <a:solidFill>
                  <a:schemeClr val="tx1"/>
                </a:solidFill>
                <a:latin typeface="微软雅黑" charset="-122"/>
                <a:ea typeface="微软雅黑" charset="-122"/>
              </a:rPr>
              <a:t>的内容是主存储器中部分内容的映象</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副本</a:t>
            </a:r>
            <a:r>
              <a:rPr lang="en-US" altLang="zh-CN" sz="2800">
                <a:solidFill>
                  <a:schemeClr val="tx1"/>
                </a:solidFill>
                <a:latin typeface="微软雅黑" charset="-122"/>
                <a:ea typeface="微软雅黑" charset="-122"/>
              </a:rPr>
              <a:t>)</a:t>
            </a:r>
          </a:p>
          <a:p>
            <a:pPr algn="l">
              <a:lnSpc>
                <a:spcPct val="120000"/>
              </a:lnSpc>
              <a:buFont typeface="Wingdings" charset="2"/>
              <a:buChar char="Ø"/>
            </a:pPr>
            <a:r>
              <a:rPr lang="zh-CN" altLang="en-US" sz="2800">
                <a:solidFill>
                  <a:schemeClr val="tx1"/>
                </a:solidFill>
                <a:latin typeface="微软雅黑" charset="-122"/>
                <a:ea typeface="微软雅黑" charset="-122"/>
              </a:rPr>
              <a:t>当</a:t>
            </a:r>
            <a:r>
              <a:rPr lang="en-US" altLang="zh-CN" sz="2800">
                <a:solidFill>
                  <a:schemeClr val="tx1"/>
                </a:solidFill>
                <a:latin typeface="微软雅黑" charset="-122"/>
                <a:ea typeface="微软雅黑" charset="-122"/>
              </a:rPr>
              <a:t>CPU</a:t>
            </a:r>
            <a:r>
              <a:rPr lang="zh-CN" altLang="en-US" sz="2800">
                <a:solidFill>
                  <a:schemeClr val="tx1"/>
                </a:solidFill>
                <a:latin typeface="微软雅黑" charset="-122"/>
                <a:ea typeface="微软雅黑" charset="-122"/>
              </a:rPr>
              <a:t>需从主存读</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写</a:t>
            </a:r>
            <a:r>
              <a:rPr lang="en-US" altLang="zh-CN" sz="2800">
                <a:solidFill>
                  <a:schemeClr val="tx1"/>
                </a:solidFill>
                <a:latin typeface="微软雅黑" charset="-122"/>
                <a:ea typeface="微软雅黑" charset="-122"/>
              </a:rPr>
              <a:t>)</a:t>
            </a:r>
            <a:r>
              <a:rPr lang="zh-CN" altLang="en-US" sz="2800">
                <a:solidFill>
                  <a:schemeClr val="tx1"/>
                </a:solidFill>
                <a:latin typeface="微软雅黑" charset="-122"/>
                <a:ea typeface="微软雅黑" charset="-122"/>
              </a:rPr>
              <a:t>数据或指令时，先查看</a:t>
            </a:r>
            <a:r>
              <a:rPr lang="en-US" altLang="zh-CN" sz="2800">
                <a:solidFill>
                  <a:schemeClr val="tx1"/>
                </a:solidFill>
                <a:latin typeface="微软雅黑" charset="-122"/>
                <a:ea typeface="微软雅黑" charset="-122"/>
              </a:rPr>
              <a:t>Cache</a:t>
            </a:r>
          </a:p>
          <a:p>
            <a:pPr lvl="1" algn="l">
              <a:lnSpc>
                <a:spcPct val="120000"/>
              </a:lnSpc>
              <a:buFont typeface="Wingdings" charset="2"/>
              <a:buChar char="Ø"/>
            </a:pPr>
            <a:r>
              <a:rPr lang="zh-CN" altLang="en-US" sz="2600">
                <a:solidFill>
                  <a:schemeClr val="tx1"/>
                </a:solidFill>
                <a:latin typeface="微软雅黑" charset="-122"/>
                <a:ea typeface="微软雅黑" charset="-122"/>
              </a:rPr>
              <a:t>若有，则直接从</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中取，不用访问主存</a:t>
            </a:r>
            <a:endParaRPr lang="en-US" altLang="zh-CN" sz="2600">
              <a:solidFill>
                <a:schemeClr val="tx1"/>
              </a:solidFill>
              <a:latin typeface="微软雅黑" charset="-122"/>
              <a:ea typeface="微软雅黑" charset="-122"/>
            </a:endParaRPr>
          </a:p>
          <a:p>
            <a:pPr lvl="1" algn="l">
              <a:lnSpc>
                <a:spcPct val="120000"/>
              </a:lnSpc>
              <a:buFont typeface="Wingdings" charset="2"/>
              <a:buChar char="Ø"/>
            </a:pPr>
            <a:r>
              <a:rPr lang="zh-CN" altLang="en-US" sz="2600">
                <a:solidFill>
                  <a:schemeClr val="tx1"/>
                </a:solidFill>
                <a:latin typeface="微软雅黑" charset="-122"/>
                <a:ea typeface="微软雅黑" charset="-122"/>
              </a:rPr>
              <a:t>若没有，则直接访问主存</a:t>
            </a:r>
            <a:endParaRPr lang="en-US" altLang="zh-CN" sz="2600">
              <a:solidFill>
                <a:schemeClr val="tx1"/>
              </a:solidFill>
              <a:latin typeface="微软雅黑" charset="-122"/>
              <a:ea typeface="微软雅黑" charset="-122"/>
            </a:endParaRPr>
          </a:p>
          <a:p>
            <a:pPr lvl="1" algn="l">
              <a:lnSpc>
                <a:spcPct val="120000"/>
              </a:lnSpc>
              <a:buFont typeface="Wingdings" charset="2"/>
              <a:buChar char="Ø"/>
            </a:pPr>
            <a:endParaRPr lang="zh-CN" altLang="en-US" sz="2600">
              <a:solidFill>
                <a:schemeClr val="tx1"/>
              </a:solidFill>
              <a:latin typeface="微软雅黑" charset="-122"/>
              <a:ea typeface="微软雅黑" charset="-122"/>
            </a:endParaRPr>
          </a:p>
        </p:txBody>
      </p:sp>
      <p:sp>
        <p:nvSpPr>
          <p:cNvPr id="15367" name="Rectangle 4"/>
          <p:cNvSpPr>
            <a:spLocks noChangeArrowheads="1"/>
          </p:cNvSpPr>
          <p:nvPr/>
        </p:nvSpPr>
        <p:spPr bwMode="auto">
          <a:xfrm>
            <a:off x="8162925" y="3609975"/>
            <a:ext cx="3671888" cy="2141538"/>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5368" name="Rectangle 5"/>
          <p:cNvSpPr>
            <a:spLocks noChangeArrowheads="1"/>
          </p:cNvSpPr>
          <p:nvPr/>
        </p:nvSpPr>
        <p:spPr bwMode="auto">
          <a:xfrm>
            <a:off x="8424863" y="3879850"/>
            <a:ext cx="687387"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0</a:t>
            </a:r>
          </a:p>
        </p:txBody>
      </p:sp>
      <p:sp>
        <p:nvSpPr>
          <p:cNvPr id="15369" name="Rectangle 6"/>
          <p:cNvSpPr>
            <a:spLocks noChangeArrowheads="1"/>
          </p:cNvSpPr>
          <p:nvPr/>
        </p:nvSpPr>
        <p:spPr bwMode="auto">
          <a:xfrm>
            <a:off x="92646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a:t>
            </a:r>
          </a:p>
        </p:txBody>
      </p:sp>
      <p:sp>
        <p:nvSpPr>
          <p:cNvPr id="15370" name="Rectangle 7"/>
          <p:cNvSpPr>
            <a:spLocks noChangeArrowheads="1"/>
          </p:cNvSpPr>
          <p:nvPr/>
        </p:nvSpPr>
        <p:spPr bwMode="auto">
          <a:xfrm>
            <a:off x="101028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2</a:t>
            </a:r>
          </a:p>
        </p:txBody>
      </p:sp>
      <p:sp>
        <p:nvSpPr>
          <p:cNvPr id="15371" name="Rectangle 8"/>
          <p:cNvSpPr>
            <a:spLocks noChangeArrowheads="1"/>
          </p:cNvSpPr>
          <p:nvPr/>
        </p:nvSpPr>
        <p:spPr bwMode="auto">
          <a:xfrm>
            <a:off x="10941050" y="3879850"/>
            <a:ext cx="685800" cy="303213"/>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15372" name="Rectangle 9"/>
          <p:cNvSpPr>
            <a:spLocks noChangeArrowheads="1"/>
          </p:cNvSpPr>
          <p:nvPr/>
        </p:nvSpPr>
        <p:spPr bwMode="auto">
          <a:xfrm>
            <a:off x="8424863" y="43354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5373" name="Rectangle 10"/>
          <p:cNvSpPr>
            <a:spLocks noChangeArrowheads="1"/>
          </p:cNvSpPr>
          <p:nvPr/>
        </p:nvSpPr>
        <p:spPr bwMode="auto">
          <a:xfrm>
            <a:off x="92646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5</a:t>
            </a:r>
          </a:p>
        </p:txBody>
      </p:sp>
      <p:sp>
        <p:nvSpPr>
          <p:cNvPr id="15374" name="Rectangle 11"/>
          <p:cNvSpPr>
            <a:spLocks noChangeArrowheads="1"/>
          </p:cNvSpPr>
          <p:nvPr/>
        </p:nvSpPr>
        <p:spPr bwMode="auto">
          <a:xfrm>
            <a:off x="101028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6</a:t>
            </a:r>
          </a:p>
        </p:txBody>
      </p:sp>
      <p:sp>
        <p:nvSpPr>
          <p:cNvPr id="15375" name="Rectangle 12"/>
          <p:cNvSpPr>
            <a:spLocks noChangeArrowheads="1"/>
          </p:cNvSpPr>
          <p:nvPr/>
        </p:nvSpPr>
        <p:spPr bwMode="auto">
          <a:xfrm>
            <a:off x="10941050" y="43354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7</a:t>
            </a:r>
          </a:p>
        </p:txBody>
      </p:sp>
      <p:sp>
        <p:nvSpPr>
          <p:cNvPr id="15376" name="Rectangle 13"/>
          <p:cNvSpPr>
            <a:spLocks noChangeArrowheads="1"/>
          </p:cNvSpPr>
          <p:nvPr/>
        </p:nvSpPr>
        <p:spPr bwMode="auto">
          <a:xfrm>
            <a:off x="8424863" y="4792663"/>
            <a:ext cx="687387"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5377" name="Rectangle 14"/>
          <p:cNvSpPr>
            <a:spLocks noChangeArrowheads="1"/>
          </p:cNvSpPr>
          <p:nvPr/>
        </p:nvSpPr>
        <p:spPr bwMode="auto">
          <a:xfrm>
            <a:off x="92646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5378" name="Rectangle 15"/>
          <p:cNvSpPr>
            <a:spLocks noChangeArrowheads="1"/>
          </p:cNvSpPr>
          <p:nvPr/>
        </p:nvSpPr>
        <p:spPr bwMode="auto">
          <a:xfrm>
            <a:off x="101028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15379" name="Rectangle 16"/>
          <p:cNvSpPr>
            <a:spLocks noChangeArrowheads="1"/>
          </p:cNvSpPr>
          <p:nvPr/>
        </p:nvSpPr>
        <p:spPr bwMode="auto">
          <a:xfrm>
            <a:off x="10941050" y="479266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11</a:t>
            </a:r>
          </a:p>
        </p:txBody>
      </p:sp>
      <p:sp>
        <p:nvSpPr>
          <p:cNvPr id="15380" name="Rectangle 17"/>
          <p:cNvSpPr>
            <a:spLocks noChangeArrowheads="1"/>
          </p:cNvSpPr>
          <p:nvPr/>
        </p:nvSpPr>
        <p:spPr bwMode="auto">
          <a:xfrm>
            <a:off x="8424863" y="5249863"/>
            <a:ext cx="687387"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12</a:t>
            </a:r>
          </a:p>
        </p:txBody>
      </p:sp>
      <p:sp>
        <p:nvSpPr>
          <p:cNvPr id="15381" name="Rectangle 18"/>
          <p:cNvSpPr>
            <a:spLocks noChangeArrowheads="1"/>
          </p:cNvSpPr>
          <p:nvPr/>
        </p:nvSpPr>
        <p:spPr bwMode="auto">
          <a:xfrm>
            <a:off x="92646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13</a:t>
            </a:r>
          </a:p>
        </p:txBody>
      </p:sp>
      <p:sp>
        <p:nvSpPr>
          <p:cNvPr id="15382" name="Rectangle 19"/>
          <p:cNvSpPr>
            <a:spLocks noChangeArrowheads="1"/>
          </p:cNvSpPr>
          <p:nvPr/>
        </p:nvSpPr>
        <p:spPr bwMode="auto">
          <a:xfrm>
            <a:off x="101028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5383" name="Rectangle 20"/>
          <p:cNvSpPr>
            <a:spLocks noChangeArrowheads="1"/>
          </p:cNvSpPr>
          <p:nvPr/>
        </p:nvSpPr>
        <p:spPr bwMode="auto">
          <a:xfrm>
            <a:off x="10941050" y="5249863"/>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15</a:t>
            </a:r>
          </a:p>
        </p:txBody>
      </p:sp>
      <p:sp>
        <p:nvSpPr>
          <p:cNvPr id="15384" name="Rectangle 21"/>
          <p:cNvSpPr>
            <a:spLocks noChangeArrowheads="1"/>
          </p:cNvSpPr>
          <p:nvPr/>
        </p:nvSpPr>
        <p:spPr bwMode="auto">
          <a:xfrm>
            <a:off x="8199438" y="2262188"/>
            <a:ext cx="3579812" cy="609600"/>
          </a:xfrm>
          <a:prstGeom prst="rect">
            <a:avLst/>
          </a:prstGeom>
          <a:solidFill>
            <a:srgbClr val="FF99CC"/>
          </a:solidFill>
          <a:ln w="12700">
            <a:solidFill>
              <a:schemeClr val="tx1"/>
            </a:solidFill>
            <a:miter lim="800000"/>
            <a:headEnd/>
            <a:tailEnd/>
          </a:ln>
        </p:spPr>
        <p:txBody>
          <a:bodyPr wrap="none"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endParaRPr lang="zh-CN" altLang="en-US">
              <a:solidFill>
                <a:schemeClr val="tx1"/>
              </a:solidFill>
            </a:endParaRPr>
          </a:p>
        </p:txBody>
      </p:sp>
      <p:sp>
        <p:nvSpPr>
          <p:cNvPr id="15385" name="Rectangle 22"/>
          <p:cNvSpPr>
            <a:spLocks noChangeArrowheads="1"/>
          </p:cNvSpPr>
          <p:nvPr/>
        </p:nvSpPr>
        <p:spPr bwMode="auto">
          <a:xfrm>
            <a:off x="8339138" y="24066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8</a:t>
            </a:r>
          </a:p>
        </p:txBody>
      </p:sp>
      <p:sp>
        <p:nvSpPr>
          <p:cNvPr id="15386" name="Rectangle 23"/>
          <p:cNvSpPr>
            <a:spLocks noChangeArrowheads="1"/>
          </p:cNvSpPr>
          <p:nvPr/>
        </p:nvSpPr>
        <p:spPr bwMode="auto">
          <a:xfrm>
            <a:off x="91884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9</a:t>
            </a:r>
          </a:p>
        </p:txBody>
      </p:sp>
      <p:sp>
        <p:nvSpPr>
          <p:cNvPr id="15387" name="Rectangle 24"/>
          <p:cNvSpPr>
            <a:spLocks noChangeArrowheads="1"/>
          </p:cNvSpPr>
          <p:nvPr/>
        </p:nvSpPr>
        <p:spPr bwMode="auto">
          <a:xfrm>
            <a:off x="10026650" y="2416175"/>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14</a:t>
            </a:r>
          </a:p>
        </p:txBody>
      </p:sp>
      <p:sp>
        <p:nvSpPr>
          <p:cNvPr id="15388" name="Rectangle 25"/>
          <p:cNvSpPr>
            <a:spLocks noChangeArrowheads="1"/>
          </p:cNvSpPr>
          <p:nvPr/>
        </p:nvSpPr>
        <p:spPr bwMode="auto">
          <a:xfrm>
            <a:off x="10864850" y="2416175"/>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3</a:t>
            </a:r>
          </a:p>
        </p:txBody>
      </p:sp>
      <p:sp>
        <p:nvSpPr>
          <p:cNvPr id="15389" name="Rectangle 26"/>
          <p:cNvSpPr>
            <a:spLocks noChangeArrowheads="1"/>
          </p:cNvSpPr>
          <p:nvPr/>
        </p:nvSpPr>
        <p:spPr bwMode="auto">
          <a:xfrm>
            <a:off x="8428038" y="4335463"/>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15390" name="Rectangle 28"/>
          <p:cNvSpPr>
            <a:spLocks noChangeArrowheads="1"/>
          </p:cNvSpPr>
          <p:nvPr/>
        </p:nvSpPr>
        <p:spPr bwMode="auto">
          <a:xfrm>
            <a:off x="8328025" y="2411413"/>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4</a:t>
            </a:r>
          </a:p>
        </p:txBody>
      </p:sp>
      <p:sp>
        <p:nvSpPr>
          <p:cNvPr id="43" name="Rectangle 29"/>
          <p:cNvSpPr>
            <a:spLocks noChangeArrowheads="1"/>
          </p:cNvSpPr>
          <p:nvPr/>
        </p:nvSpPr>
        <p:spPr bwMode="auto">
          <a:xfrm>
            <a:off x="10023475" y="2420938"/>
            <a:ext cx="685800" cy="306387"/>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44" name="Rectangle 30"/>
          <p:cNvSpPr>
            <a:spLocks noChangeArrowheads="1"/>
          </p:cNvSpPr>
          <p:nvPr/>
        </p:nvSpPr>
        <p:spPr bwMode="auto">
          <a:xfrm>
            <a:off x="9178925" y="3071813"/>
            <a:ext cx="684213" cy="303212"/>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45" name="Rectangle 31"/>
          <p:cNvSpPr>
            <a:spLocks noChangeArrowheads="1"/>
          </p:cNvSpPr>
          <p:nvPr/>
        </p:nvSpPr>
        <p:spPr bwMode="auto">
          <a:xfrm>
            <a:off x="10102850" y="4792663"/>
            <a:ext cx="684213" cy="304800"/>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a:solidFill>
                  <a:schemeClr val="tx1"/>
                </a:solidFill>
                <a:ea typeface="华文新魏" charset="-122"/>
              </a:rPr>
              <a:t>10</a:t>
            </a:r>
          </a:p>
        </p:txBody>
      </p:sp>
      <p:sp>
        <p:nvSpPr>
          <p:cNvPr id="15394" name="Line 32"/>
          <p:cNvSpPr>
            <a:spLocks noChangeShapeType="1"/>
          </p:cNvSpPr>
          <p:nvPr/>
        </p:nvSpPr>
        <p:spPr bwMode="auto">
          <a:xfrm>
            <a:off x="9963150" y="2871788"/>
            <a:ext cx="0" cy="71913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lnSpc>
                <a:spcPct val="100000"/>
              </a:lnSpc>
            </a:pPr>
            <a:endParaRPr lang="zh-CN" altLang="en-US"/>
          </a:p>
        </p:txBody>
      </p:sp>
      <p:sp>
        <p:nvSpPr>
          <p:cNvPr id="15395" name="Text Box 33"/>
          <p:cNvSpPr txBox="1">
            <a:spLocks noChangeArrowheads="1"/>
          </p:cNvSpPr>
          <p:nvPr/>
        </p:nvSpPr>
        <p:spPr bwMode="auto">
          <a:xfrm>
            <a:off x="9979025" y="2870156"/>
            <a:ext cx="2249488" cy="7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a:solidFill>
                  <a:schemeClr val="tx1"/>
                </a:solidFill>
                <a:ea typeface="华文新魏" charset="-122"/>
              </a:rPr>
              <a:t>主存中部分信息拷贝到</a:t>
            </a:r>
            <a:r>
              <a:rPr lang="en-US" altLang="zh-CN" sz="2000">
                <a:solidFill>
                  <a:schemeClr val="tx1"/>
                </a:solidFill>
                <a:ea typeface="华文新魏" charset="-122"/>
              </a:rPr>
              <a:t>Cache</a:t>
            </a:r>
            <a:r>
              <a:rPr lang="zh-CN" altLang="en-US" sz="2000">
                <a:solidFill>
                  <a:schemeClr val="tx1"/>
                </a:solidFill>
                <a:ea typeface="华文新魏" charset="-122"/>
              </a:rPr>
              <a:t>中</a:t>
            </a:r>
          </a:p>
        </p:txBody>
      </p:sp>
      <p:sp>
        <p:nvSpPr>
          <p:cNvPr id="15396" name="Text Box 34"/>
          <p:cNvSpPr txBox="1">
            <a:spLocks noChangeArrowheads="1"/>
          </p:cNvSpPr>
          <p:nvPr/>
        </p:nvSpPr>
        <p:spPr bwMode="auto">
          <a:xfrm>
            <a:off x="10142176" y="1863582"/>
            <a:ext cx="1635850"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en-US" altLang="zh-CN" sz="2000">
                <a:ea typeface="华文新魏" charset="-122"/>
              </a:rPr>
              <a:t>Cache</a:t>
            </a:r>
            <a:r>
              <a:rPr lang="zh-CN" altLang="en-US" sz="2000">
                <a:ea typeface="华文新魏" charset="-122"/>
              </a:rPr>
              <a:t>存储器</a:t>
            </a:r>
          </a:p>
        </p:txBody>
      </p:sp>
      <p:sp>
        <p:nvSpPr>
          <p:cNvPr id="15397" name="Text Box 35"/>
          <p:cNvSpPr txBox="1">
            <a:spLocks noChangeArrowheads="1"/>
          </p:cNvSpPr>
          <p:nvPr/>
        </p:nvSpPr>
        <p:spPr bwMode="auto">
          <a:xfrm>
            <a:off x="8013700" y="3216132"/>
            <a:ext cx="1207847"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sz="2000">
                <a:ea typeface="华文新魏" charset="-122"/>
              </a:rPr>
              <a:t>主存储器</a:t>
            </a:r>
          </a:p>
        </p:txBody>
      </p:sp>
      <p:sp>
        <p:nvSpPr>
          <p:cNvPr id="15398" name="Text Box 36"/>
          <p:cNvSpPr txBox="1">
            <a:spLocks noChangeArrowheads="1"/>
          </p:cNvSpPr>
          <p:nvPr/>
        </p:nvSpPr>
        <p:spPr bwMode="auto">
          <a:xfrm>
            <a:off x="8089900" y="1430338"/>
            <a:ext cx="2870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buClr>
                <a:schemeClr val="tx2"/>
              </a:buClr>
            </a:pPr>
            <a:r>
              <a:rPr kumimoji="1" lang="zh-CN" altLang="en-US" sz="2800">
                <a:solidFill>
                  <a:srgbClr val="0000FF"/>
                </a:solidFill>
                <a:ea typeface="华文新魏" charset="-122"/>
              </a:rPr>
              <a:t>数据访问过程：</a:t>
            </a:r>
          </a:p>
        </p:txBody>
      </p:sp>
      <p:sp>
        <p:nvSpPr>
          <p:cNvPr id="48" name="Rectangle 2"/>
          <p:cNvSpPr>
            <a:spLocks noGrp="1" noChangeArrowheads="1"/>
          </p:cNvSpPr>
          <p:nvPr>
            <p:ph type="title"/>
          </p:nvPr>
        </p:nvSpPr>
        <p:spPr bwMode="auto">
          <a:xfrm>
            <a:off x="1462088" y="63500"/>
            <a:ext cx="10237787"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r>
              <a:rPr lang="en-US" altLang="zh-CN" sz="3200"/>
              <a:t>5.3.2 Cache(</a:t>
            </a:r>
            <a:r>
              <a:rPr lang="zh-CN" altLang="en-US" sz="3200"/>
              <a:t>高速缓存</a:t>
            </a:r>
            <a:r>
              <a:rPr lang="en-US" altLang="zh-CN" sz="3200"/>
              <a:t>)</a:t>
            </a:r>
            <a:r>
              <a:rPr lang="zh-CN" altLang="en-US" sz="3200"/>
              <a:t>是什么样的？</a:t>
            </a:r>
          </a:p>
        </p:txBody>
      </p:sp>
    </p:spTree>
    <p:extLst>
      <p:ext uri="{BB962C8B-B14F-4D97-AF65-F5344CB8AC3E}">
        <p14:creationId xmlns:p14="http://schemas.microsoft.com/office/powerpoint/2010/main" val="4588098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utoUpdateAnimBg="0"/>
      <p:bldP spid="44" grpId="0" animBg="1" autoUpdateAnimBg="0"/>
      <p:bldP spid="4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0"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1"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7412"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788" y="1782763"/>
            <a:ext cx="6653212"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AutoShape 5"/>
          <p:cNvSpPr>
            <a:spLocks noChangeArrowheads="1"/>
          </p:cNvSpPr>
          <p:nvPr/>
        </p:nvSpPr>
        <p:spPr bwMode="auto">
          <a:xfrm flipH="1">
            <a:off x="423863" y="4024313"/>
            <a:ext cx="2600325" cy="1152525"/>
          </a:xfrm>
          <a:prstGeom prst="wedgeRoundRectCallout">
            <a:avLst>
              <a:gd name="adj1" fmla="val -83884"/>
              <a:gd name="adj2" fmla="val -67995"/>
              <a:gd name="adj3" fmla="val 16667"/>
            </a:avLst>
          </a:prstGeom>
          <a:solidFill>
            <a:srgbClr val="FFFF00"/>
          </a:solidFill>
          <a:ln w="9525">
            <a:solidFill>
              <a:srgbClr val="996600"/>
            </a:solidFill>
            <a:miter lim="800000"/>
            <a:headEnd/>
            <a:tailEnd/>
          </a:ln>
        </p:spPr>
        <p:txBody>
          <a:bodyPr lIns="90083" tIns="45046" rIns="90083" bIns="45046"/>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kumimoji="1" lang="zh-CN" altLang="en-US">
                <a:solidFill>
                  <a:schemeClr val="tx2"/>
                </a:solidFill>
                <a:ea typeface="华文新魏" charset="-122"/>
              </a:rPr>
              <a:t>如果被访问信息在</a:t>
            </a:r>
            <a:r>
              <a:rPr kumimoji="1" lang="en-US" altLang="zh-CN">
                <a:solidFill>
                  <a:schemeClr val="tx2"/>
                </a:solidFill>
                <a:ea typeface="华文新魏" charset="-122"/>
              </a:rPr>
              <a:t>cache</a:t>
            </a:r>
            <a:r>
              <a:rPr kumimoji="1" lang="zh-CN" altLang="en-US">
                <a:solidFill>
                  <a:schemeClr val="tx2"/>
                </a:solidFill>
                <a:ea typeface="华文新魏" charset="-122"/>
              </a:rPr>
              <a:t>中，称为命中</a:t>
            </a:r>
            <a:r>
              <a:rPr kumimoji="1" lang="en-US" altLang="zh-CN">
                <a:solidFill>
                  <a:schemeClr val="tx2"/>
                </a:solidFill>
                <a:ea typeface="华文新魏" charset="-122"/>
              </a:rPr>
              <a:t>(hit)</a:t>
            </a:r>
            <a:endParaRPr kumimoji="1" lang="zh-CN" altLang="en-US">
              <a:solidFill>
                <a:schemeClr val="tx2"/>
              </a:solidFill>
              <a:ea typeface="华文新魏" charset="-122"/>
            </a:endParaRPr>
          </a:p>
        </p:txBody>
      </p:sp>
      <p:grpSp>
        <p:nvGrpSpPr>
          <p:cNvPr id="2" name="Group 6"/>
          <p:cNvGrpSpPr>
            <a:grpSpLocks/>
          </p:cNvGrpSpPr>
          <p:nvPr/>
        </p:nvGrpSpPr>
        <p:grpSpPr bwMode="auto">
          <a:xfrm>
            <a:off x="5021263" y="2889250"/>
            <a:ext cx="6240462" cy="3219450"/>
            <a:chOff x="1873" y="1137"/>
            <a:chExt cx="4875" cy="972"/>
          </a:xfrm>
        </p:grpSpPr>
        <p:sp>
          <p:nvSpPr>
            <p:cNvPr id="17420" name="Freeform 7"/>
            <p:cNvSpPr>
              <a:spLocks/>
            </p:cNvSpPr>
            <p:nvPr/>
          </p:nvSpPr>
          <p:spPr bwMode="auto">
            <a:xfrm>
              <a:off x="1873" y="1191"/>
              <a:ext cx="3816" cy="918"/>
            </a:xfrm>
            <a:custGeom>
              <a:avLst/>
              <a:gdLst>
                <a:gd name="T0" fmla="*/ 531 w 3808"/>
                <a:gd name="T1" fmla="*/ 0 h 2655"/>
                <a:gd name="T2" fmla="*/ 205 w 3808"/>
                <a:gd name="T3" fmla="*/ 0 h 2655"/>
                <a:gd name="T4" fmla="*/ 27 w 3808"/>
                <a:gd name="T5" fmla="*/ 0 h 2655"/>
                <a:gd name="T6" fmla="*/ 365 w 3808"/>
                <a:gd name="T7" fmla="*/ 0 h 2655"/>
                <a:gd name="T8" fmla="*/ 970 w 3808"/>
                <a:gd name="T9" fmla="*/ 0 h 2655"/>
                <a:gd name="T10" fmla="*/ 1429 w 3808"/>
                <a:gd name="T11" fmla="*/ 0 h 2655"/>
                <a:gd name="T12" fmla="*/ 1438 w 3808"/>
                <a:gd name="T13" fmla="*/ 0 h 2655"/>
                <a:gd name="T14" fmla="*/ 1328 w 3808"/>
                <a:gd name="T15" fmla="*/ 0 h 2655"/>
                <a:gd name="T16" fmla="*/ 1101 w 3808"/>
                <a:gd name="T17" fmla="*/ 0 h 2655"/>
                <a:gd name="T18" fmla="*/ 531 w 3808"/>
                <a:gd name="T19" fmla="*/ 0 h 26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08"/>
                <a:gd name="T31" fmla="*/ 0 h 2655"/>
                <a:gd name="T32" fmla="*/ 3808 w 3808"/>
                <a:gd name="T33" fmla="*/ 2655 h 26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08" h="2655">
                  <a:moveTo>
                    <a:pt x="1342" y="113"/>
                  </a:moveTo>
                  <a:cubicBezTo>
                    <a:pt x="964" y="193"/>
                    <a:pt x="733" y="255"/>
                    <a:pt x="520" y="567"/>
                  </a:cubicBezTo>
                  <a:cubicBezTo>
                    <a:pt x="307" y="879"/>
                    <a:pt x="0" y="1653"/>
                    <a:pt x="66" y="1984"/>
                  </a:cubicBezTo>
                  <a:cubicBezTo>
                    <a:pt x="132" y="2315"/>
                    <a:pt x="520" y="2447"/>
                    <a:pt x="917" y="2551"/>
                  </a:cubicBezTo>
                  <a:cubicBezTo>
                    <a:pt x="1314" y="2655"/>
                    <a:pt x="1999" y="2650"/>
                    <a:pt x="2448" y="2608"/>
                  </a:cubicBezTo>
                  <a:cubicBezTo>
                    <a:pt x="2897" y="2566"/>
                    <a:pt x="3412" y="2537"/>
                    <a:pt x="3610" y="2296"/>
                  </a:cubicBezTo>
                  <a:cubicBezTo>
                    <a:pt x="3808" y="2055"/>
                    <a:pt x="3680" y="1441"/>
                    <a:pt x="3638" y="1162"/>
                  </a:cubicBezTo>
                  <a:cubicBezTo>
                    <a:pt x="3596" y="883"/>
                    <a:pt x="3497" y="803"/>
                    <a:pt x="3355" y="624"/>
                  </a:cubicBezTo>
                  <a:cubicBezTo>
                    <a:pt x="3213" y="445"/>
                    <a:pt x="3124" y="170"/>
                    <a:pt x="2788" y="85"/>
                  </a:cubicBezTo>
                  <a:cubicBezTo>
                    <a:pt x="2452" y="0"/>
                    <a:pt x="1720" y="33"/>
                    <a:pt x="1342" y="113"/>
                  </a:cubicBezTo>
                  <a:close/>
                </a:path>
              </a:pathLst>
            </a:custGeom>
            <a:solidFill>
              <a:srgbClr val="FF99CC">
                <a:alpha val="21960"/>
              </a:srgbClr>
            </a:solidFill>
            <a:ln w="9525">
              <a:solidFill>
                <a:schemeClr val="tx1"/>
              </a:solidFill>
              <a:round/>
              <a:headEnd/>
              <a:tailEnd/>
            </a:ln>
          </p:spPr>
          <p:txBody>
            <a:bodyPr lIns="0" tIns="0" rIns="0" bIns="0">
              <a:spAutoFit/>
            </a:bodyPr>
            <a:lstStyle/>
            <a:p>
              <a:endParaRPr lang="zh-CN" altLang="en-US"/>
            </a:p>
          </p:txBody>
        </p:sp>
        <p:sp>
          <p:nvSpPr>
            <p:cNvPr id="17421" name="Text Box 8"/>
            <p:cNvSpPr txBox="1">
              <a:spLocks noChangeArrowheads="1"/>
            </p:cNvSpPr>
            <p:nvPr/>
          </p:nvSpPr>
          <p:spPr bwMode="auto">
            <a:xfrm>
              <a:off x="5504" y="1137"/>
              <a:ext cx="124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zh-CN" altLang="en-US" sz="2800">
                  <a:ea typeface="华文新魏" charset="-122"/>
                </a:rPr>
                <a:t>失效处理</a:t>
              </a:r>
            </a:p>
          </p:txBody>
        </p:sp>
        <p:sp>
          <p:nvSpPr>
            <p:cNvPr id="17422" name="Line 9"/>
            <p:cNvSpPr>
              <a:spLocks noChangeShapeType="1"/>
            </p:cNvSpPr>
            <p:nvPr/>
          </p:nvSpPr>
          <p:spPr bwMode="auto">
            <a:xfrm flipH="1">
              <a:off x="4802" y="1221"/>
              <a:ext cx="673" cy="89"/>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58" name="Text Box 11"/>
          <p:cNvSpPr txBox="1">
            <a:spLocks noChangeArrowheads="1"/>
          </p:cNvSpPr>
          <p:nvPr/>
        </p:nvSpPr>
        <p:spPr bwMode="auto">
          <a:xfrm>
            <a:off x="5519142" y="1196752"/>
            <a:ext cx="6294438" cy="45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spcBef>
                <a:spcPct val="50000"/>
              </a:spcBef>
            </a:pPr>
            <a:r>
              <a:rPr kumimoji="1" lang="zh-CN" altLang="en-US" sz="2800" dirty="0">
                <a:solidFill>
                  <a:srgbClr val="0000FF"/>
                </a:solidFill>
                <a:ea typeface="华文新魏" charset="-122"/>
              </a:rPr>
              <a:t>执行程序过程中，会取指令和读写数据！</a:t>
            </a:r>
          </a:p>
        </p:txBody>
      </p:sp>
      <p:sp>
        <p:nvSpPr>
          <p:cNvPr id="59" name="AutoShape 4"/>
          <p:cNvSpPr>
            <a:spLocks noChangeArrowheads="1"/>
          </p:cNvSpPr>
          <p:nvPr/>
        </p:nvSpPr>
        <p:spPr bwMode="auto">
          <a:xfrm>
            <a:off x="5578475" y="1893888"/>
            <a:ext cx="3003550" cy="1201737"/>
          </a:xfrm>
          <a:prstGeom prst="wedgeRoundRectCallout">
            <a:avLst>
              <a:gd name="adj1" fmla="val -53287"/>
              <a:gd name="adj2" fmla="val 65764"/>
              <a:gd name="adj3" fmla="val 16667"/>
            </a:avLst>
          </a:prstGeom>
          <a:solidFill>
            <a:srgbClr val="FFFF00"/>
          </a:solidFill>
          <a:ln w="9525">
            <a:solidFill>
              <a:srgbClr val="996600"/>
            </a:solidFill>
            <a:miter lim="800000"/>
            <a:headEnd/>
            <a:tailEnd/>
          </a:ln>
        </p:spPr>
        <p:txBody>
          <a:bodyPr lIns="90083" tIns="45046" rIns="90083" bIns="45046"/>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90000"/>
              </a:lnSpc>
            </a:pPr>
            <a:r>
              <a:rPr kumimoji="1" lang="zh-CN" altLang="en-US" dirty="0">
                <a:solidFill>
                  <a:schemeClr val="tx2"/>
                </a:solidFill>
                <a:ea typeface="华文新魏" charset="-122"/>
              </a:rPr>
              <a:t>如果被访问信息不在</a:t>
            </a:r>
            <a:r>
              <a:rPr kumimoji="1" lang="en-US" altLang="zh-CN" dirty="0">
                <a:solidFill>
                  <a:schemeClr val="tx2"/>
                </a:solidFill>
                <a:ea typeface="华文新魏" charset="-122"/>
              </a:rPr>
              <a:t>cache</a:t>
            </a:r>
            <a:r>
              <a:rPr kumimoji="1" lang="zh-CN" altLang="en-US" dirty="0">
                <a:solidFill>
                  <a:schemeClr val="tx2"/>
                </a:solidFill>
                <a:ea typeface="华文新魏" charset="-122"/>
              </a:rPr>
              <a:t>中，称为失效或缺失</a:t>
            </a:r>
            <a:r>
              <a:rPr kumimoji="1" lang="en-US" altLang="zh-CN" dirty="0">
                <a:solidFill>
                  <a:schemeClr val="tx2"/>
                </a:solidFill>
                <a:ea typeface="华文新魏" charset="-122"/>
              </a:rPr>
              <a:t>(miss)</a:t>
            </a:r>
            <a:endParaRPr kumimoji="1" lang="zh-CN" altLang="en-US" dirty="0">
              <a:solidFill>
                <a:schemeClr val="tx2"/>
              </a:solidFill>
              <a:ea typeface="华文新魏" charset="-122"/>
            </a:endParaRPr>
          </a:p>
        </p:txBody>
      </p:sp>
      <p:sp>
        <p:nvSpPr>
          <p:cNvPr id="17418" name="TextBox 51"/>
          <p:cNvSpPr txBox="1">
            <a:spLocks noChangeArrowheads="1"/>
          </p:cNvSpPr>
          <p:nvPr/>
        </p:nvSpPr>
        <p:spPr bwMode="auto">
          <a:xfrm>
            <a:off x="603250" y="973138"/>
            <a:ext cx="4676775" cy="677862"/>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Cache</a:t>
            </a:r>
            <a:r>
              <a:rPr lang="zh-CN" altLang="en-US" sz="3000">
                <a:solidFill>
                  <a:schemeClr val="bg1"/>
                </a:solidFill>
                <a:latin typeface="微软雅黑" charset="-122"/>
                <a:ea typeface="微软雅黑" charset="-122"/>
              </a:rPr>
              <a:t>操作过程</a:t>
            </a:r>
          </a:p>
        </p:txBody>
      </p:sp>
      <p:sp>
        <p:nvSpPr>
          <p:cNvPr id="17" name="Rectangle 2"/>
          <p:cNvSpPr>
            <a:spLocks noGrp="1" noChangeArrowheads="1"/>
          </p:cNvSpPr>
          <p:nvPr>
            <p:ph type="title"/>
          </p:nvPr>
        </p:nvSpPr>
        <p:spPr bwMode="auto">
          <a:xfrm>
            <a:off x="1462088" y="63500"/>
            <a:ext cx="10391775"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r>
              <a:rPr lang="en-US" altLang="zh-CN" sz="3200"/>
              <a:t>5.3.2 Cache(</a:t>
            </a:r>
            <a:r>
              <a:rPr lang="zh-CN" altLang="en-US" sz="3200"/>
              <a:t>高速缓存</a:t>
            </a:r>
            <a:r>
              <a:rPr lang="en-US" altLang="zh-CN" sz="3200"/>
              <a:t>)</a:t>
            </a:r>
            <a:r>
              <a:rPr lang="zh-CN" altLang="en-US" sz="3200"/>
              <a:t>是什么样的？</a:t>
            </a:r>
          </a:p>
        </p:txBody>
      </p:sp>
    </p:spTree>
    <p:extLst>
      <p:ext uri="{BB962C8B-B14F-4D97-AF65-F5344CB8AC3E}">
        <p14:creationId xmlns:p14="http://schemas.microsoft.com/office/powerpoint/2010/main" val="8598142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linds(horizontal)">
                                      <p:cBhvr>
                                        <p:cTn id="15" dur="500"/>
                                        <p:tgtEl>
                                          <p:spTgt spid="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blinds(horizontal)">
                                      <p:cBhvr>
                                        <p:cTn id="20" dur="500"/>
                                        <p:tgtEl>
                                          <p:spTgt spid="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p:bldP spid="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58"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59"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60"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9461" name="TextBox 88"/>
          <p:cNvSpPr txBox="1">
            <a:spLocks noChangeArrowheads="1"/>
          </p:cNvSpPr>
          <p:nvPr/>
        </p:nvSpPr>
        <p:spPr bwMode="auto">
          <a:xfrm>
            <a:off x="3133725" y="1219200"/>
            <a:ext cx="875823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30000"/>
              </a:lnSpc>
            </a:pPr>
            <a:r>
              <a:rPr lang="zh-CN" altLang="en-US" dirty="0">
                <a:solidFill>
                  <a:srgbClr val="0000BF"/>
                </a:solidFill>
                <a:latin typeface="微软雅黑" charset="-122"/>
                <a:ea typeface="微软雅黑" charset="-122"/>
              </a:rPr>
              <a:t>系统加电启动后，</a:t>
            </a:r>
            <a:r>
              <a:rPr lang="en-US" altLang="zh-CN" dirty="0">
                <a:solidFill>
                  <a:srgbClr val="0000BF"/>
                </a:solidFill>
                <a:latin typeface="微软雅黑" charset="-122"/>
                <a:ea typeface="微软雅黑" charset="-122"/>
              </a:rPr>
              <a:t>Cache</a:t>
            </a:r>
            <a:r>
              <a:rPr lang="zh-CN" altLang="en-US" dirty="0">
                <a:solidFill>
                  <a:srgbClr val="0000BF"/>
                </a:solidFill>
                <a:latin typeface="微软雅黑" charset="-122"/>
                <a:ea typeface="微软雅黑" charset="-122"/>
              </a:rPr>
              <a:t>内无有效信息，如何标识？</a:t>
            </a:r>
          </a:p>
          <a:p>
            <a:pPr>
              <a:lnSpc>
                <a:spcPct val="130000"/>
              </a:lnSpc>
            </a:pPr>
            <a:r>
              <a:rPr lang="zh-CN" altLang="en-US" dirty="0">
                <a:solidFill>
                  <a:srgbClr val="0000BF"/>
                </a:solidFill>
                <a:latin typeface="微软雅黑" charset="-122"/>
                <a:ea typeface="微软雅黑" charset="-122"/>
              </a:rPr>
              <a:t>信息从主存复制到</a:t>
            </a:r>
            <a:r>
              <a:rPr lang="en-US" altLang="zh-CN" dirty="0">
                <a:solidFill>
                  <a:srgbClr val="0000BF"/>
                </a:solidFill>
                <a:latin typeface="微软雅黑" charset="-122"/>
                <a:ea typeface="微软雅黑" charset="-122"/>
              </a:rPr>
              <a:t>Cache</a:t>
            </a:r>
            <a:r>
              <a:rPr lang="zh-CN" altLang="en-US" dirty="0">
                <a:solidFill>
                  <a:srgbClr val="0000BF"/>
                </a:solidFill>
                <a:latin typeface="微软雅黑" charset="-122"/>
                <a:ea typeface="微软雅黑" charset="-122"/>
              </a:rPr>
              <a:t>时，</a:t>
            </a:r>
            <a:r>
              <a:rPr lang="en-US" altLang="zh-CN" dirty="0">
                <a:solidFill>
                  <a:srgbClr val="0000BF"/>
                </a:solidFill>
                <a:latin typeface="微软雅黑" charset="-122"/>
                <a:ea typeface="微软雅黑" charset="-122"/>
              </a:rPr>
              <a:t>Cache</a:t>
            </a:r>
            <a:r>
              <a:rPr lang="zh-CN" altLang="en-US" dirty="0">
                <a:solidFill>
                  <a:srgbClr val="0000BF"/>
                </a:solidFill>
                <a:latin typeface="微软雅黑" charset="-122"/>
                <a:ea typeface="微软雅黑" charset="-122"/>
              </a:rPr>
              <a:t>中的有效信息，如何标识？</a:t>
            </a:r>
          </a:p>
        </p:txBody>
      </p:sp>
      <p:pic>
        <p:nvPicPr>
          <p:cNvPr id="19462" name="图片 94" descr="20121221135452_zNUGC.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38" y="942975"/>
            <a:ext cx="14398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14"/>
          <p:cNvSpPr>
            <a:spLocks noChangeArrowheads="1"/>
          </p:cNvSpPr>
          <p:nvPr/>
        </p:nvSpPr>
        <p:spPr bwMode="auto">
          <a:xfrm>
            <a:off x="2924175" y="1057275"/>
            <a:ext cx="8967788" cy="1344613"/>
          </a:xfrm>
          <a:prstGeom prst="wedgeRoundRectCallout">
            <a:avLst>
              <a:gd name="adj1" fmla="val -56505"/>
              <a:gd name="adj2" fmla="val -19833"/>
              <a:gd name="adj3" fmla="val 16667"/>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89309" tIns="44655" rIns="89309" bIns="44655"/>
          <a:lstStyle>
            <a:lvl1pPr defTabSz="1182688">
              <a:defRPr sz="2400" b="1">
                <a:solidFill>
                  <a:srgbClr val="FF0000"/>
                </a:solidFill>
                <a:latin typeface="Times New Roman" charset="0"/>
                <a:ea typeface="黑体" charset="-122"/>
              </a:defRPr>
            </a:lvl1pPr>
            <a:lvl2pPr marL="742950" indent="-285750" defTabSz="1182688">
              <a:defRPr sz="2400" b="1">
                <a:solidFill>
                  <a:srgbClr val="FF0000"/>
                </a:solidFill>
                <a:latin typeface="Times New Roman" charset="0"/>
                <a:ea typeface="黑体" charset="-122"/>
              </a:defRPr>
            </a:lvl2pPr>
            <a:lvl3pPr marL="1143000" indent="-228600" defTabSz="1182688">
              <a:defRPr sz="2400" b="1">
                <a:solidFill>
                  <a:srgbClr val="FF0000"/>
                </a:solidFill>
                <a:latin typeface="Times New Roman" charset="0"/>
                <a:ea typeface="黑体" charset="-122"/>
              </a:defRPr>
            </a:lvl3pPr>
            <a:lvl4pPr marL="1600200" indent="-228600" defTabSz="1182688">
              <a:defRPr sz="2400" b="1">
                <a:solidFill>
                  <a:srgbClr val="FF0000"/>
                </a:solidFill>
                <a:latin typeface="Times New Roman" charset="0"/>
                <a:ea typeface="黑体" charset="-122"/>
              </a:defRPr>
            </a:lvl4pPr>
            <a:lvl5pPr marL="2057400" indent="-228600" defTabSz="1182688">
              <a:defRPr sz="2400" b="1">
                <a:solidFill>
                  <a:srgbClr val="FF0000"/>
                </a:solidFill>
                <a:latin typeface="Times New Roman" charset="0"/>
                <a:ea typeface="黑体" charset="-122"/>
              </a:defRPr>
            </a:lvl5pPr>
            <a:lvl6pPr marL="2514600" indent="-228600" defTabSz="1182688"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182688"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182688"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182688" eaLnBrk="0" fontAlgn="base" hangingPunct="0">
              <a:spcBef>
                <a:spcPct val="0"/>
              </a:spcBef>
              <a:spcAft>
                <a:spcPct val="0"/>
              </a:spcAft>
              <a:defRPr sz="2400" b="1">
                <a:solidFill>
                  <a:srgbClr val="FF0000"/>
                </a:solidFill>
                <a:latin typeface="Times New Roman" charset="0"/>
                <a:ea typeface="黑体" charset="-122"/>
              </a:defRPr>
            </a:lvl9pPr>
          </a:lstStyle>
          <a:p>
            <a:pPr eaLnBrk="1" hangingPunct="1">
              <a:lnSpc>
                <a:spcPct val="85000"/>
              </a:lnSpc>
              <a:spcBef>
                <a:spcPct val="25000"/>
              </a:spcBef>
              <a:buClr>
                <a:schemeClr val="tx2"/>
              </a:buClr>
              <a:buFont typeface="Wingdings" charset="2"/>
              <a:buNone/>
            </a:pPr>
            <a:endParaRPr kumimoji="1" lang="zh-CN" altLang="en-US" sz="2300">
              <a:solidFill>
                <a:schemeClr val="tx1"/>
              </a:solidFill>
            </a:endParaRPr>
          </a:p>
        </p:txBody>
      </p:sp>
      <p:pic>
        <p:nvPicPr>
          <p:cNvPr id="1741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242" y="3645024"/>
            <a:ext cx="5644539" cy="238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Rectangle 3"/>
          <p:cNvSpPr txBox="1">
            <a:spLocks noChangeArrowheads="1"/>
          </p:cNvSpPr>
          <p:nvPr/>
        </p:nvSpPr>
        <p:spPr bwMode="auto">
          <a:xfrm>
            <a:off x="982638" y="2667000"/>
            <a:ext cx="6772275" cy="381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3500" tIns="25400" rIns="63500" bIns="25400">
            <a:spAutoFit/>
          </a:bodyPr>
          <a:lstStyle>
            <a:lvl1pPr marL="179388" indent="-179388">
              <a:defRPr sz="2400" b="1">
                <a:solidFill>
                  <a:srgbClr val="FF0000"/>
                </a:solidFill>
                <a:latin typeface="Times New Roman" charset="0"/>
                <a:ea typeface="黑体" charset="-122"/>
              </a:defRPr>
            </a:lvl1pPr>
            <a:lvl2pPr marL="449263" indent="-90488">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marL="342900" indent="-342900" algn="l">
              <a:lnSpc>
                <a:spcPct val="110000"/>
              </a:lnSpc>
              <a:spcBef>
                <a:spcPts val="600"/>
              </a:spcBef>
              <a:spcAft>
                <a:spcPts val="600"/>
              </a:spcAft>
              <a:buFont typeface="Wingdings" panose="05000000000000000000" pitchFamily="2" charset="2"/>
              <a:buChar char="u"/>
            </a:pPr>
            <a:r>
              <a:rPr lang="zh-CN" altLang="en-US" dirty="0">
                <a:latin typeface="微软雅黑" charset="-122"/>
                <a:ea typeface="微软雅黑" charset="-122"/>
              </a:rPr>
              <a:t> 解决方法</a:t>
            </a:r>
            <a:endParaRPr lang="en-US" altLang="zh-CN" dirty="0">
              <a:latin typeface="微软雅黑" charset="-122"/>
              <a:ea typeface="微软雅黑" charset="-122"/>
            </a:endParaRPr>
          </a:p>
          <a:p>
            <a:pPr lvl="1">
              <a:lnSpc>
                <a:spcPct val="110000"/>
              </a:lnSpc>
              <a:spcBef>
                <a:spcPts val="600"/>
              </a:spcBef>
              <a:spcAft>
                <a:spcPts val="600"/>
              </a:spcAft>
              <a:buFont typeface="Wingdings" charset="2"/>
              <a:buChar char="Ø"/>
            </a:pPr>
            <a:r>
              <a:rPr lang="zh-CN" altLang="en-US" dirty="0">
                <a:solidFill>
                  <a:schemeClr val="tx1"/>
                </a:solidFill>
                <a:latin typeface="微软雅黑" charset="-122"/>
                <a:ea typeface="微软雅黑" charset="-122"/>
              </a:rPr>
              <a:t> 每个</a:t>
            </a:r>
            <a:r>
              <a:rPr lang="en-US" altLang="zh-CN" dirty="0">
                <a:solidFill>
                  <a:schemeClr val="tx1"/>
                </a:solidFill>
                <a:latin typeface="微软雅黑" charset="-122"/>
                <a:ea typeface="微软雅黑" charset="-122"/>
              </a:rPr>
              <a:t>TAG</a:t>
            </a:r>
            <a:r>
              <a:rPr lang="zh-CN" altLang="en-US" dirty="0">
                <a:solidFill>
                  <a:schemeClr val="tx1"/>
                </a:solidFill>
                <a:latin typeface="微软雅黑" charset="-122"/>
                <a:ea typeface="微软雅黑" charset="-122"/>
              </a:rPr>
              <a:t>域增加</a:t>
            </a:r>
            <a:r>
              <a:rPr lang="en-US" altLang="zh-CN" dirty="0">
                <a:solidFill>
                  <a:schemeClr val="tx1"/>
                </a:solidFill>
                <a:latin typeface="微软雅黑" charset="-122"/>
                <a:ea typeface="微软雅黑" charset="-122"/>
              </a:rPr>
              <a:t>1</a:t>
            </a:r>
            <a:r>
              <a:rPr lang="zh-CN" altLang="en-US" dirty="0">
                <a:solidFill>
                  <a:schemeClr val="tx1"/>
                </a:solidFill>
                <a:latin typeface="微软雅黑" charset="-122"/>
                <a:ea typeface="微软雅黑" charset="-122"/>
              </a:rPr>
              <a:t>位</a:t>
            </a:r>
            <a:r>
              <a:rPr lang="zh-CN" altLang="en-US" dirty="0">
                <a:solidFill>
                  <a:schemeClr val="tx1"/>
                </a:solidFill>
                <a:latin typeface="微软雅黑" charset="-122"/>
                <a:ea typeface="微软雅黑" charset="-122"/>
                <a:sym typeface="Symbol" charset="2"/>
              </a:rPr>
              <a:t></a:t>
            </a:r>
            <a:r>
              <a:rPr lang="zh-CN" altLang="en-US" dirty="0">
                <a:latin typeface="微软雅黑" charset="-122"/>
                <a:ea typeface="微软雅黑" charset="-122"/>
                <a:sym typeface="Symbol" charset="2"/>
              </a:rPr>
              <a:t>有效位</a:t>
            </a:r>
            <a:r>
              <a:rPr lang="en-US" altLang="zh-CN" dirty="0">
                <a:latin typeface="微软雅黑" charset="-122"/>
                <a:ea typeface="微软雅黑" charset="-122"/>
                <a:sym typeface="Symbol" charset="2"/>
              </a:rPr>
              <a:t>V(Valid Bit)</a:t>
            </a:r>
          </a:p>
          <a:p>
            <a:pPr lvl="1">
              <a:lnSpc>
                <a:spcPct val="110000"/>
              </a:lnSpc>
              <a:spcBef>
                <a:spcPts val="600"/>
              </a:spcBef>
              <a:spcAft>
                <a:spcPts val="600"/>
              </a:spcAft>
              <a:buFont typeface="Wingdings" charset="2"/>
              <a:buChar char="Ø"/>
            </a:pPr>
            <a:r>
              <a:rPr kumimoji="1" lang="zh-CN" altLang="en-US" dirty="0">
                <a:solidFill>
                  <a:schemeClr val="tx1"/>
                </a:solidFill>
                <a:latin typeface="微软雅黑" charset="-122"/>
                <a:ea typeface="微软雅黑" charset="-122"/>
              </a:rPr>
              <a:t>开机或复位时，</a:t>
            </a:r>
            <a:r>
              <a:rPr kumimoji="1" lang="en-US" altLang="zh-CN" dirty="0">
                <a:solidFill>
                  <a:schemeClr val="tx1"/>
                </a:solidFill>
                <a:latin typeface="微软雅黑" charset="-122"/>
                <a:ea typeface="微软雅黑" charset="-122"/>
              </a:rPr>
              <a:t> All  V=0</a:t>
            </a:r>
          </a:p>
          <a:p>
            <a:pPr lvl="1">
              <a:lnSpc>
                <a:spcPct val="110000"/>
              </a:lnSpc>
              <a:spcBef>
                <a:spcPts val="600"/>
              </a:spcBef>
              <a:spcAft>
                <a:spcPts val="600"/>
              </a:spcAft>
              <a:buFont typeface="Wingdings" charset="2"/>
              <a:buChar char="Ø"/>
            </a:pPr>
            <a:r>
              <a:rPr kumimoji="1" lang="zh-CN" altLang="en-US" dirty="0">
                <a:solidFill>
                  <a:schemeClr val="tx1"/>
                </a:solidFill>
                <a:latin typeface="微软雅黑" charset="-122"/>
                <a:ea typeface="微软雅黑" charset="-122"/>
              </a:rPr>
              <a:t>命中的</a:t>
            </a:r>
            <a:r>
              <a:rPr kumimoji="1" lang="en-US" altLang="zh-CN" dirty="0">
                <a:solidFill>
                  <a:schemeClr val="tx1"/>
                </a:solidFill>
                <a:latin typeface="微软雅黑" charset="-122"/>
                <a:ea typeface="微软雅黑" charset="-122"/>
              </a:rPr>
              <a:t>Cache</a:t>
            </a:r>
            <a:r>
              <a:rPr kumimoji="1" lang="zh-CN" altLang="en-US" dirty="0">
                <a:solidFill>
                  <a:schemeClr val="tx1"/>
                </a:solidFill>
                <a:latin typeface="微软雅黑" charset="-122"/>
                <a:ea typeface="微软雅黑" charset="-122"/>
              </a:rPr>
              <a:t>行，</a:t>
            </a:r>
            <a:r>
              <a:rPr kumimoji="1" lang="en-US" altLang="zh-CN" dirty="0">
                <a:solidFill>
                  <a:schemeClr val="tx1"/>
                </a:solidFill>
                <a:latin typeface="微软雅黑" charset="-122"/>
              </a:rPr>
              <a:t>V=1</a:t>
            </a:r>
          </a:p>
          <a:p>
            <a:pPr lvl="1">
              <a:lnSpc>
                <a:spcPct val="110000"/>
              </a:lnSpc>
              <a:spcBef>
                <a:spcPts val="600"/>
              </a:spcBef>
              <a:spcAft>
                <a:spcPts val="600"/>
              </a:spcAft>
              <a:buFont typeface="Wingdings" charset="2"/>
              <a:buChar char="Ø"/>
            </a:pPr>
            <a:r>
              <a:rPr kumimoji="1" lang="en-US" altLang="zh-CN" dirty="0">
                <a:solidFill>
                  <a:schemeClr val="tx1"/>
                </a:solidFill>
                <a:latin typeface="微软雅黑" charset="-122"/>
                <a:ea typeface="微软雅黑" charset="-122"/>
              </a:rPr>
              <a:t>Flush Cache</a:t>
            </a:r>
            <a:r>
              <a:rPr kumimoji="1" lang="zh-CN" altLang="en-US" dirty="0">
                <a:solidFill>
                  <a:schemeClr val="tx1"/>
                </a:solidFill>
                <a:latin typeface="微软雅黑" charset="-122"/>
                <a:ea typeface="微软雅黑" charset="-122"/>
              </a:rPr>
              <a:t>行，</a:t>
            </a:r>
            <a:r>
              <a:rPr kumimoji="1" lang="en-US" altLang="zh-CN" dirty="0">
                <a:solidFill>
                  <a:schemeClr val="tx1"/>
                </a:solidFill>
                <a:latin typeface="微软雅黑" charset="-122"/>
                <a:ea typeface="微软雅黑" charset="-122"/>
              </a:rPr>
              <a:t>V=0</a:t>
            </a:r>
          </a:p>
          <a:p>
            <a:pPr lvl="1">
              <a:lnSpc>
                <a:spcPct val="110000"/>
              </a:lnSpc>
              <a:spcBef>
                <a:spcPts val="600"/>
              </a:spcBef>
              <a:spcAft>
                <a:spcPts val="600"/>
              </a:spcAft>
              <a:buFont typeface="Wingdings" charset="2"/>
              <a:buChar char="Ø"/>
            </a:pPr>
            <a:r>
              <a:rPr kumimoji="1" lang="zh-CN" altLang="en-US" dirty="0">
                <a:solidFill>
                  <a:schemeClr val="tx1"/>
                </a:solidFill>
                <a:latin typeface="微软雅黑" charset="-122"/>
                <a:ea typeface="微软雅黑" charset="-122"/>
              </a:rPr>
              <a:t>新装入</a:t>
            </a:r>
            <a:r>
              <a:rPr kumimoji="1" lang="en-US" altLang="zh-CN" dirty="0">
                <a:solidFill>
                  <a:schemeClr val="tx1"/>
                </a:solidFill>
                <a:latin typeface="微软雅黑" charset="-122"/>
                <a:ea typeface="微软雅黑" charset="-122"/>
              </a:rPr>
              <a:t>Cache</a:t>
            </a:r>
            <a:r>
              <a:rPr kumimoji="1" lang="zh-CN" altLang="en-US" dirty="0">
                <a:solidFill>
                  <a:schemeClr val="tx1"/>
                </a:solidFill>
                <a:latin typeface="微软雅黑" charset="-122"/>
                <a:ea typeface="微软雅黑" charset="-122"/>
              </a:rPr>
              <a:t>行，</a:t>
            </a:r>
            <a:r>
              <a:rPr kumimoji="1" lang="en-US" altLang="zh-CN" dirty="0">
                <a:solidFill>
                  <a:schemeClr val="tx1"/>
                </a:solidFill>
                <a:latin typeface="微软雅黑" charset="-122"/>
                <a:ea typeface="微软雅黑" charset="-122"/>
              </a:rPr>
              <a:t>V=1</a:t>
            </a:r>
          </a:p>
          <a:p>
            <a:pPr lvl="1">
              <a:lnSpc>
                <a:spcPct val="110000"/>
              </a:lnSpc>
              <a:spcBef>
                <a:spcPts val="600"/>
              </a:spcBef>
              <a:spcAft>
                <a:spcPts val="600"/>
              </a:spcAft>
            </a:pPr>
            <a:endParaRPr lang="en-US" altLang="zh-CN" dirty="0">
              <a:solidFill>
                <a:schemeClr val="tx1"/>
              </a:solidFill>
              <a:latin typeface="微软雅黑" charset="-122"/>
              <a:ea typeface="微软雅黑" charset="-122"/>
            </a:endParaRPr>
          </a:p>
        </p:txBody>
      </p:sp>
      <p:sp>
        <p:nvSpPr>
          <p:cNvPr id="12" name="Rectangle 2"/>
          <p:cNvSpPr>
            <a:spLocks noGrp="1" noChangeArrowheads="1"/>
          </p:cNvSpPr>
          <p:nvPr>
            <p:ph type="title"/>
          </p:nvPr>
        </p:nvSpPr>
        <p:spPr bwMode="auto">
          <a:xfrm>
            <a:off x="1462088" y="63500"/>
            <a:ext cx="10391775"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r>
              <a:rPr lang="en-US" altLang="zh-CN" sz="3200"/>
              <a:t>5.3.2 Cache(</a:t>
            </a:r>
            <a:r>
              <a:rPr lang="zh-CN" altLang="en-US" sz="3200"/>
              <a:t>高速缓存</a:t>
            </a:r>
            <a:r>
              <a:rPr lang="en-US" altLang="zh-CN" sz="3200"/>
              <a:t>)</a:t>
            </a:r>
            <a:r>
              <a:rPr lang="zh-CN" altLang="en-US" sz="3200"/>
              <a:t>是什么样的？</a:t>
            </a:r>
          </a:p>
        </p:txBody>
      </p:sp>
    </p:spTree>
    <p:extLst>
      <p:ext uri="{BB962C8B-B14F-4D97-AF65-F5344CB8AC3E}">
        <p14:creationId xmlns:p14="http://schemas.microsoft.com/office/powerpoint/2010/main" val="3975561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blinds(horizontal)">
                                      <p:cBhvr>
                                        <p:cTn id="7" dur="500"/>
                                        <p:tgtEl>
                                          <p:spTgt spid="10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animEffect transition="in" filter="blinds(horizontal)">
                                      <p:cBhvr>
                                        <p:cTn id="11" dur="500"/>
                                        <p:tgtEl>
                                          <p:spTgt spid="105">
                                            <p:txEl>
                                              <p:pRg st="1" end="1"/>
                                            </p:txEl>
                                          </p:spTgt>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174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05">
                                            <p:txEl>
                                              <p:pRg st="2" end="2"/>
                                            </p:txEl>
                                          </p:spTgt>
                                        </p:tgtEl>
                                        <p:attrNameLst>
                                          <p:attrName>style.visibility</p:attrName>
                                        </p:attrNameLst>
                                      </p:cBhvr>
                                      <p:to>
                                        <p:strVal val="visible"/>
                                      </p:to>
                                    </p:set>
                                    <p:animEffect transition="in" filter="blinds(horizontal)">
                                      <p:cBhvr>
                                        <p:cTn id="19" dur="500"/>
                                        <p:tgtEl>
                                          <p:spTgt spid="10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05">
                                            <p:txEl>
                                              <p:pRg st="3" end="3"/>
                                            </p:txEl>
                                          </p:spTgt>
                                        </p:tgtEl>
                                        <p:attrNameLst>
                                          <p:attrName>style.visibility</p:attrName>
                                        </p:attrNameLst>
                                      </p:cBhvr>
                                      <p:to>
                                        <p:strVal val="visible"/>
                                      </p:to>
                                    </p:set>
                                    <p:animEffect transition="in" filter="blinds(horizontal)">
                                      <p:cBhvr>
                                        <p:cTn id="24" dur="500"/>
                                        <p:tgtEl>
                                          <p:spTgt spid="10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05">
                                            <p:txEl>
                                              <p:pRg st="4" end="4"/>
                                            </p:txEl>
                                          </p:spTgt>
                                        </p:tgtEl>
                                        <p:attrNameLst>
                                          <p:attrName>style.visibility</p:attrName>
                                        </p:attrNameLst>
                                      </p:cBhvr>
                                      <p:to>
                                        <p:strVal val="visible"/>
                                      </p:to>
                                    </p:set>
                                    <p:animEffect transition="in" filter="blinds(horizontal)">
                                      <p:cBhvr>
                                        <p:cTn id="29" dur="500"/>
                                        <p:tgtEl>
                                          <p:spTgt spid="10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05">
                                            <p:txEl>
                                              <p:pRg st="5" end="5"/>
                                            </p:txEl>
                                          </p:spTgt>
                                        </p:tgtEl>
                                        <p:attrNameLst>
                                          <p:attrName>style.visibility</p:attrName>
                                        </p:attrNameLst>
                                      </p:cBhvr>
                                      <p:to>
                                        <p:strVal val="visible"/>
                                      </p:to>
                                    </p:set>
                                    <p:animEffect transition="in" filter="blinds(horizontal)">
                                      <p:cBhvr>
                                        <p:cTn id="34" dur="500"/>
                                        <p:tgtEl>
                                          <p:spTgt spid="1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Rectangle 4"/>
          <p:cNvSpPr>
            <a:spLocks noChangeArrowheads="1"/>
          </p:cNvSpPr>
          <p:nvPr/>
        </p:nvSpPr>
        <p:spPr bwMode="auto">
          <a:xfrm>
            <a:off x="365125" y="836712"/>
            <a:ext cx="1163002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9388" indent="-179388">
              <a:defRPr sz="2400" b="1">
                <a:solidFill>
                  <a:srgbClr val="FF0000"/>
                </a:solidFill>
                <a:latin typeface="Times New Roman" charset="0"/>
                <a:ea typeface="黑体" charset="-122"/>
              </a:defRPr>
            </a:lvl1pPr>
            <a:lvl2pPr marL="635000" indent="-179388">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Char char="p"/>
            </a:pPr>
            <a:r>
              <a:rPr lang="zh-CN" altLang="en-US" sz="2600" dirty="0">
                <a:solidFill>
                  <a:schemeClr val="tx1"/>
                </a:solidFill>
                <a:latin typeface="微软雅黑" charset="-122"/>
                <a:ea typeface="微软雅黑" charset="-122"/>
              </a:rPr>
              <a:t>命中（</a:t>
            </a:r>
            <a:r>
              <a:rPr lang="en-US" altLang="zh-CN" sz="2600" dirty="0">
                <a:solidFill>
                  <a:schemeClr val="tx1"/>
                </a:solidFill>
                <a:latin typeface="微软雅黑" charset="-122"/>
                <a:ea typeface="微软雅黑" charset="-122"/>
              </a:rPr>
              <a:t>Hit</a:t>
            </a:r>
            <a:r>
              <a:rPr lang="zh-CN" altLang="en-US" sz="2600" dirty="0">
                <a:solidFill>
                  <a:schemeClr val="tx1"/>
                </a:solidFill>
                <a:latin typeface="微软雅黑" charset="-122"/>
                <a:ea typeface="微软雅黑" charset="-122"/>
              </a:rPr>
              <a:t>）：要访问的信息在</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中 </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Hit Rate(</a:t>
            </a:r>
            <a:r>
              <a:rPr lang="zh-CN" altLang="en-US" dirty="0">
                <a:latin typeface="微软雅黑" charset="-122"/>
                <a:ea typeface="微软雅黑" charset="-122"/>
              </a:rPr>
              <a:t>命中率</a:t>
            </a:r>
            <a:r>
              <a:rPr lang="en-US" altLang="zh-CN" dirty="0">
                <a:latin typeface="微软雅黑" charset="-122"/>
                <a:ea typeface="微软雅黑" charset="-122"/>
              </a:rPr>
              <a:t> </a:t>
            </a:r>
            <a:r>
              <a:rPr lang="en-US" altLang="zh-CN" i="1" dirty="0">
                <a:solidFill>
                  <a:srgbClr val="000000"/>
                </a:solidFill>
                <a:latin typeface="微软雅黑" charset="-122"/>
                <a:ea typeface="微软雅黑" charset="-122"/>
              </a:rPr>
              <a:t>p </a:t>
            </a:r>
            <a:r>
              <a:rPr lang="en-US" altLang="zh-CN" dirty="0">
                <a:latin typeface="微软雅黑" charset="-122"/>
                <a:ea typeface="微软雅黑" charset="-122"/>
              </a:rPr>
              <a:t>)</a:t>
            </a:r>
            <a:r>
              <a:rPr lang="zh-CN" altLang="en-US" dirty="0">
                <a:solidFill>
                  <a:schemeClr val="tx1"/>
                </a:solidFill>
                <a:latin typeface="微软雅黑" charset="-122"/>
                <a:ea typeface="微软雅黑" charset="-122"/>
              </a:rPr>
              <a:t>： 在</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中的概率</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Hit Time (</a:t>
            </a:r>
            <a:r>
              <a:rPr lang="zh-CN" altLang="en-US" dirty="0">
                <a:latin typeface="微软雅黑" charset="-122"/>
                <a:ea typeface="微软雅黑" charset="-122"/>
              </a:rPr>
              <a:t>命中时间</a:t>
            </a:r>
            <a:r>
              <a:rPr lang="en-US" altLang="zh-CN" dirty="0">
                <a:latin typeface="微软雅黑" charset="-122"/>
                <a:ea typeface="微软雅黑" charset="-122"/>
              </a:rPr>
              <a:t> </a:t>
            </a:r>
            <a:r>
              <a:rPr lang="en-US" altLang="zh-CN" dirty="0">
                <a:solidFill>
                  <a:srgbClr val="000000"/>
                </a:solidFill>
                <a:latin typeface="微软雅黑" charset="-122"/>
                <a:ea typeface="微软雅黑" charset="-122"/>
              </a:rPr>
              <a:t>Tc</a:t>
            </a:r>
            <a:r>
              <a:rPr lang="en-US" altLang="zh-CN" dirty="0">
                <a:latin typeface="微软雅黑" charset="-122"/>
                <a:ea typeface="微软雅黑" charset="-122"/>
              </a:rPr>
              <a:t>) </a:t>
            </a:r>
            <a:r>
              <a:rPr lang="zh-CN" altLang="en-US" dirty="0">
                <a:solidFill>
                  <a:schemeClr val="tx1"/>
                </a:solidFill>
                <a:latin typeface="微软雅黑" charset="-122"/>
                <a:ea typeface="微软雅黑" charset="-122"/>
              </a:rPr>
              <a:t>：访问</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所需时间，包括：判断时间 </a:t>
            </a:r>
            <a:r>
              <a:rPr lang="en-US" altLang="zh-CN" dirty="0">
                <a:solidFill>
                  <a:schemeClr val="tx1"/>
                </a:solidFill>
                <a:latin typeface="微软雅黑" charset="-122"/>
                <a:ea typeface="微软雅黑" charset="-122"/>
              </a:rPr>
              <a:t>+ Cache</a:t>
            </a:r>
            <a:r>
              <a:rPr lang="zh-CN" altLang="en-US" dirty="0">
                <a:solidFill>
                  <a:schemeClr val="tx1"/>
                </a:solidFill>
                <a:latin typeface="微软雅黑" charset="-122"/>
                <a:ea typeface="微软雅黑" charset="-122"/>
              </a:rPr>
              <a:t>访问</a:t>
            </a:r>
            <a:endParaRPr lang="en-US" altLang="zh-CN" dirty="0">
              <a:solidFill>
                <a:schemeClr val="tx1"/>
              </a:solidFill>
              <a:latin typeface="微软雅黑" charset="-122"/>
              <a:ea typeface="微软雅黑" charset="-122"/>
            </a:endParaRPr>
          </a:p>
          <a:p>
            <a:pPr algn="l">
              <a:lnSpc>
                <a:spcPct val="100000"/>
              </a:lnSpc>
              <a:spcBef>
                <a:spcPts val="600"/>
              </a:spcBef>
              <a:buFont typeface="Wingdings" charset="2"/>
              <a:buChar char="p"/>
            </a:pPr>
            <a:r>
              <a:rPr lang="zh-CN" altLang="en-US" sz="2600" dirty="0">
                <a:solidFill>
                  <a:schemeClr val="tx1"/>
                </a:solidFill>
                <a:latin typeface="微软雅黑" charset="-122"/>
                <a:ea typeface="微软雅黑" charset="-122"/>
              </a:rPr>
              <a:t>失效（</a:t>
            </a:r>
            <a:r>
              <a:rPr lang="en-US" altLang="zh-CN" sz="2600" dirty="0">
                <a:solidFill>
                  <a:schemeClr val="tx1"/>
                </a:solidFill>
                <a:latin typeface="微软雅黑" charset="-122"/>
                <a:ea typeface="微软雅黑" charset="-122"/>
              </a:rPr>
              <a:t>Miss</a:t>
            </a:r>
            <a:r>
              <a:rPr lang="zh-CN" altLang="en-US" sz="2600" dirty="0">
                <a:solidFill>
                  <a:schemeClr val="tx1"/>
                </a:solidFill>
                <a:latin typeface="微软雅黑" charset="-122"/>
                <a:ea typeface="微软雅黑" charset="-122"/>
              </a:rPr>
              <a:t>）：要访问的信息不在</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中</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Miss Rate (</a:t>
            </a:r>
            <a:r>
              <a:rPr lang="zh-CN" altLang="en-US" dirty="0">
                <a:latin typeface="微软雅黑" charset="-122"/>
                <a:ea typeface="微软雅黑" charset="-122"/>
              </a:rPr>
              <a:t>缺失率</a:t>
            </a:r>
            <a:r>
              <a:rPr lang="en-US" altLang="zh-CN" dirty="0">
                <a:latin typeface="微软雅黑" charset="-122"/>
                <a:ea typeface="微软雅黑" charset="-122"/>
              </a:rPr>
              <a:t>/</a:t>
            </a:r>
            <a:r>
              <a:rPr lang="zh-CN" altLang="en-US" dirty="0">
                <a:latin typeface="微软雅黑" charset="-122"/>
                <a:ea typeface="微软雅黑" charset="-122"/>
              </a:rPr>
              <a:t>失效率</a:t>
            </a:r>
            <a:r>
              <a:rPr lang="en-US" altLang="zh-CN" dirty="0">
                <a:latin typeface="微软雅黑" charset="-122"/>
                <a:ea typeface="微软雅黑" charset="-122"/>
              </a:rPr>
              <a:t> </a:t>
            </a:r>
            <a:r>
              <a:rPr lang="en-US" altLang="zh-CN" i="1" dirty="0">
                <a:solidFill>
                  <a:srgbClr val="000000"/>
                </a:solidFill>
                <a:latin typeface="微软雅黑" charset="-122"/>
                <a:ea typeface="微软雅黑" charset="-122"/>
              </a:rPr>
              <a:t>1</a:t>
            </a:r>
            <a:r>
              <a:rPr lang="zh-CN" altLang="en-US" i="1" dirty="0">
                <a:solidFill>
                  <a:srgbClr val="000000"/>
                </a:solidFill>
                <a:latin typeface="微软雅黑" charset="-122"/>
                <a:ea typeface="微软雅黑" charset="-122"/>
              </a:rPr>
              <a:t>－</a:t>
            </a:r>
            <a:r>
              <a:rPr lang="en-US" altLang="zh-CN" i="1" dirty="0">
                <a:solidFill>
                  <a:srgbClr val="000000"/>
                </a:solidFill>
                <a:latin typeface="微软雅黑" charset="-122"/>
                <a:ea typeface="微软雅黑" charset="-122"/>
              </a:rPr>
              <a:t>p</a:t>
            </a:r>
            <a:r>
              <a:rPr lang="en-US" altLang="zh-CN" dirty="0">
                <a:latin typeface="微软雅黑" charset="-122"/>
                <a:ea typeface="微软雅黑" charset="-122"/>
              </a:rPr>
              <a:t>) </a:t>
            </a:r>
            <a:r>
              <a:rPr lang="en-US" altLang="zh-CN" dirty="0">
                <a:solidFill>
                  <a:schemeClr val="tx1"/>
                </a:solidFill>
                <a:latin typeface="微软雅黑" charset="-122"/>
                <a:ea typeface="微软雅黑" charset="-122"/>
              </a:rPr>
              <a:t>= 1 - (Hit Rate)</a:t>
            </a:r>
          </a:p>
          <a:p>
            <a:pPr lvl="1" algn="l">
              <a:lnSpc>
                <a:spcPct val="100000"/>
              </a:lnSpc>
              <a:spcBef>
                <a:spcPts val="600"/>
              </a:spcBef>
              <a:buFont typeface="Wingdings" charset="2"/>
              <a:buChar char="Ø"/>
            </a:pPr>
            <a:r>
              <a:rPr lang="en-US" altLang="zh-CN" dirty="0">
                <a:solidFill>
                  <a:schemeClr val="tx1"/>
                </a:solidFill>
                <a:latin typeface="微软雅黑" charset="-122"/>
                <a:ea typeface="微软雅黑" charset="-122"/>
              </a:rPr>
              <a:t> </a:t>
            </a:r>
            <a:r>
              <a:rPr lang="en-US" altLang="zh-CN" dirty="0">
                <a:latin typeface="微软雅黑" charset="-122"/>
                <a:ea typeface="微软雅黑" charset="-122"/>
              </a:rPr>
              <a:t>Miss Penalty (</a:t>
            </a:r>
            <a:r>
              <a:rPr lang="zh-CN" altLang="en-US" dirty="0">
                <a:latin typeface="微软雅黑" charset="-122"/>
                <a:ea typeface="微软雅黑" charset="-122"/>
              </a:rPr>
              <a:t>失效损失</a:t>
            </a:r>
            <a:r>
              <a:rPr lang="en-US" altLang="zh-CN" dirty="0">
                <a:latin typeface="微软雅黑" charset="-122"/>
                <a:ea typeface="微软雅黑" charset="-122"/>
              </a:rPr>
              <a:t> </a:t>
            </a:r>
            <a:r>
              <a:rPr lang="en-US" altLang="zh-CN" dirty="0">
                <a:solidFill>
                  <a:schemeClr val="tx1"/>
                </a:solidFill>
                <a:latin typeface="微软雅黑" charset="-122"/>
                <a:ea typeface="微软雅黑" charset="-122"/>
              </a:rPr>
              <a:t>Tm</a:t>
            </a:r>
            <a:r>
              <a:rPr lang="en-US" altLang="zh-CN" dirty="0">
                <a:latin typeface="微软雅黑" charset="-122"/>
                <a:ea typeface="微软雅黑" charset="-122"/>
              </a:rPr>
              <a:t>)</a:t>
            </a:r>
            <a:r>
              <a:rPr lang="zh-CN" altLang="en-US" dirty="0">
                <a:solidFill>
                  <a:schemeClr val="tx1"/>
                </a:solidFill>
                <a:latin typeface="微软雅黑" charset="-122"/>
                <a:ea typeface="微软雅黑" charset="-122"/>
              </a:rPr>
              <a:t>：从主存将一块信息替换到</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所需时间，包括访问主存块，向上逐层传输块直至将数据块放入发生缺失的那一层所需时间。</a:t>
            </a:r>
          </a:p>
          <a:p>
            <a:pPr algn="l">
              <a:lnSpc>
                <a:spcPct val="100000"/>
              </a:lnSpc>
              <a:spcBef>
                <a:spcPts val="600"/>
              </a:spcBef>
              <a:buFont typeface="Wingdings" charset="2"/>
              <a:buChar char="p"/>
            </a:pPr>
            <a:endParaRPr lang="en-US" altLang="zh-CN" dirty="0">
              <a:solidFill>
                <a:schemeClr val="tx1"/>
              </a:solidFill>
              <a:latin typeface="微软雅黑" charset="-122"/>
              <a:ea typeface="微软雅黑" charset="-122"/>
            </a:endParaRPr>
          </a:p>
          <a:p>
            <a:pPr algn="l">
              <a:lnSpc>
                <a:spcPct val="100000"/>
              </a:lnSpc>
              <a:spcBef>
                <a:spcPts val="600"/>
              </a:spcBef>
              <a:buFont typeface="Wingdings" charset="2"/>
              <a:buChar char="p"/>
            </a:pPr>
            <a:endParaRPr lang="en-US" altLang="zh-CN" dirty="0">
              <a:solidFill>
                <a:schemeClr val="tx1"/>
              </a:solidFill>
              <a:latin typeface="微软雅黑" charset="-122"/>
              <a:ea typeface="微软雅黑" charset="-122"/>
            </a:endParaRPr>
          </a:p>
          <a:p>
            <a:pPr algn="l">
              <a:lnSpc>
                <a:spcPct val="100000"/>
              </a:lnSpc>
              <a:spcBef>
                <a:spcPts val="1800"/>
              </a:spcBef>
              <a:buFont typeface="Wingdings" charset="2"/>
              <a:buChar char="p"/>
            </a:pPr>
            <a:r>
              <a:rPr lang="zh-CN" altLang="en-US" dirty="0">
                <a:solidFill>
                  <a:schemeClr val="tx1"/>
                </a:solidFill>
                <a:latin typeface="微软雅黑" charset="-122"/>
                <a:ea typeface="微软雅黑" charset="-122"/>
              </a:rPr>
              <a:t>平均访问时间</a:t>
            </a:r>
            <a:r>
              <a:rPr lang="en-US" altLang="zh-CN" dirty="0">
                <a:latin typeface="微软雅黑" charset="-122"/>
                <a:ea typeface="微软雅黑" charset="-122"/>
              </a:rPr>
              <a:t> </a:t>
            </a:r>
            <a:r>
              <a:rPr lang="en-US" altLang="zh-CN" dirty="0">
                <a:solidFill>
                  <a:schemeClr val="tx1"/>
                </a:solidFill>
                <a:latin typeface="微软雅黑" charset="-122"/>
                <a:ea typeface="微软雅黑" charset="-122"/>
              </a:rPr>
              <a:t>= </a:t>
            </a:r>
            <a:r>
              <a:rPr lang="en-US" altLang="zh-CN" i="1" dirty="0">
                <a:solidFill>
                  <a:schemeClr val="tx1"/>
                </a:solidFill>
                <a:latin typeface="微软雅黑" charset="-122"/>
                <a:ea typeface="微软雅黑" charset="-122"/>
              </a:rPr>
              <a:t>p</a:t>
            </a:r>
            <a:r>
              <a:rPr lang="en-US" altLang="zh-CN" dirty="0">
                <a:solidFill>
                  <a:schemeClr val="tx1"/>
                </a:solidFill>
                <a:latin typeface="微软雅黑" charset="-122"/>
                <a:ea typeface="微软雅黑" charset="-122"/>
              </a:rPr>
              <a:t>× Tc+ (1-</a:t>
            </a:r>
            <a:r>
              <a:rPr lang="en-US" altLang="zh-CN" i="1" dirty="0">
                <a:solidFill>
                  <a:schemeClr val="tx1"/>
                </a:solidFill>
                <a:latin typeface="微软雅黑" charset="-122"/>
                <a:ea typeface="微软雅黑" charset="-122"/>
              </a:rPr>
              <a:t>p</a:t>
            </a:r>
            <a:r>
              <a:rPr lang="en-US" altLang="zh-CN" dirty="0">
                <a:solidFill>
                  <a:schemeClr val="tx1"/>
                </a:solidFill>
                <a:latin typeface="微软雅黑" charset="-122"/>
                <a:ea typeface="微软雅黑" charset="-122"/>
              </a:rPr>
              <a:t>) ×(</a:t>
            </a:r>
            <a:r>
              <a:rPr lang="en-US" altLang="zh-CN" dirty="0" err="1">
                <a:solidFill>
                  <a:schemeClr val="tx1"/>
                </a:solidFill>
                <a:latin typeface="微软雅黑" charset="-122"/>
                <a:ea typeface="微软雅黑" charset="-122"/>
              </a:rPr>
              <a:t>Tm+Tc</a:t>
            </a:r>
            <a:r>
              <a:rPr lang="en-US" altLang="zh-CN" dirty="0">
                <a:solidFill>
                  <a:schemeClr val="tx1"/>
                </a:solidFill>
                <a:latin typeface="微软雅黑" charset="-122"/>
                <a:ea typeface="微软雅黑" charset="-122"/>
              </a:rPr>
              <a:t>)=Tc+ (1-</a:t>
            </a:r>
            <a:r>
              <a:rPr lang="en-US" altLang="zh-CN" i="1" dirty="0">
                <a:solidFill>
                  <a:schemeClr val="tx1"/>
                </a:solidFill>
                <a:latin typeface="微软雅黑" charset="-122"/>
                <a:ea typeface="微软雅黑" charset="-122"/>
              </a:rPr>
              <a:t>p</a:t>
            </a:r>
            <a:r>
              <a:rPr lang="en-US" altLang="zh-CN" dirty="0">
                <a:solidFill>
                  <a:schemeClr val="tx1"/>
                </a:solidFill>
                <a:latin typeface="微软雅黑" charset="-122"/>
                <a:ea typeface="微软雅黑" charset="-122"/>
              </a:rPr>
              <a:t>) ×Tm</a:t>
            </a:r>
          </a:p>
        </p:txBody>
      </p:sp>
      <p:sp>
        <p:nvSpPr>
          <p:cNvPr id="8" name="Text Box 5"/>
          <p:cNvSpPr txBox="1">
            <a:spLocks noChangeArrowheads="1"/>
          </p:cNvSpPr>
          <p:nvPr/>
        </p:nvSpPr>
        <p:spPr bwMode="auto">
          <a:xfrm>
            <a:off x="1808163" y="5868988"/>
            <a:ext cx="7832725" cy="466725"/>
          </a:xfrm>
          <a:prstGeom prst="rect">
            <a:avLst/>
          </a:prstGeom>
          <a:solidFill>
            <a:srgbClr val="0000BF"/>
          </a:solidFill>
          <a:ln w="38100">
            <a:solidFill>
              <a:schemeClr val="bg1"/>
            </a:solidFill>
            <a:miter lim="800000"/>
            <a:headEnd/>
            <a:tailEnd/>
          </a:ln>
          <a:effectLst>
            <a:outerShdw blurRad="40000" dist="20000" dir="5400000" rotWithShape="0">
              <a:srgbClr val="000000">
                <a:alpha val="37999"/>
              </a:srgbClr>
            </a:outerShdw>
          </a:effec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10000"/>
              </a:lnSpc>
              <a:spcBef>
                <a:spcPct val="50000"/>
              </a:spcBef>
              <a:defRPr/>
            </a:pPr>
            <a:r>
              <a:rPr kumimoji="1" lang="zh-CN" altLang="en-US" sz="2800" dirty="0">
                <a:solidFill>
                  <a:schemeClr val="bg1"/>
                </a:solidFill>
                <a:latin typeface="华文新魏"/>
                <a:ea typeface="华文新魏"/>
                <a:cs typeface="华文新魏"/>
              </a:rPr>
              <a:t>提高平均访问速度，必须提高命中率！</a:t>
            </a:r>
          </a:p>
        </p:txBody>
      </p:sp>
      <p:pic>
        <p:nvPicPr>
          <p:cNvPr id="12"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9563" y="4541838"/>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云形标注 12"/>
          <p:cNvSpPr/>
          <p:nvPr/>
        </p:nvSpPr>
        <p:spPr>
          <a:xfrm>
            <a:off x="2638822" y="4288009"/>
            <a:ext cx="6696075" cy="904875"/>
          </a:xfrm>
          <a:prstGeom prst="cloudCallout">
            <a:avLst>
              <a:gd name="adj1" fmla="val 69309"/>
              <a:gd name="adj2" fmla="val 30058"/>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a:solidFill>
                  <a:srgbClr val="002060"/>
                </a:solidFill>
                <a:latin typeface="Verdana" charset="0"/>
                <a:ea typeface="微软雅黑" charset="-122"/>
              </a:rPr>
              <a:t>命中时间</a:t>
            </a:r>
            <a:r>
              <a:rPr lang="en-US" altLang="zh-CN">
                <a:solidFill>
                  <a:srgbClr val="002060"/>
                </a:solidFill>
                <a:latin typeface="Verdana" charset="0"/>
                <a:ea typeface="微软雅黑" charset="-122"/>
              </a:rPr>
              <a:t>&lt;&lt;</a:t>
            </a:r>
            <a:r>
              <a:rPr lang="zh-CN" altLang="en-US">
                <a:solidFill>
                  <a:srgbClr val="002060"/>
                </a:solidFill>
                <a:latin typeface="Verdana" charset="0"/>
                <a:ea typeface="微软雅黑" charset="-122"/>
              </a:rPr>
              <a:t>失效损失</a:t>
            </a:r>
          </a:p>
        </p:txBody>
      </p:sp>
      <p:sp>
        <p:nvSpPr>
          <p:cNvPr id="14" name="Rectangle 2"/>
          <p:cNvSpPr>
            <a:spLocks noGrp="1" noChangeArrowheads="1"/>
          </p:cNvSpPr>
          <p:nvPr>
            <p:ph type="title"/>
          </p:nvPr>
        </p:nvSpPr>
        <p:spPr bwMode="auto">
          <a:xfrm>
            <a:off x="1462088" y="63500"/>
            <a:ext cx="10391775" cy="584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defTabSz="717550">
              <a:defRPr/>
            </a:pPr>
            <a:r>
              <a:rPr lang="en-US" altLang="zh-CN" sz="3200" dirty="0"/>
              <a:t>Cache</a:t>
            </a:r>
            <a:r>
              <a:rPr lang="zh-CN" altLang="en-US" sz="3200" dirty="0"/>
              <a:t>－主存层次的平均访问时间</a:t>
            </a:r>
          </a:p>
        </p:txBody>
      </p:sp>
    </p:spTree>
    <p:extLst>
      <p:ext uri="{BB962C8B-B14F-4D97-AF65-F5344CB8AC3E}">
        <p14:creationId xmlns:p14="http://schemas.microsoft.com/office/powerpoint/2010/main" val="5747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nodeType="afterGroup">
                            <p:stCondLst>
                              <p:cond delay="0"/>
                            </p:stCondLst>
                            <p:childTnLst>
                              <p:par>
                                <p:cTn id="38" presetID="9"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animEffect transition="in" filter="blinds(horizontal)">
                                      <p:cBhvr>
                                        <p:cTn id="45" dur="500"/>
                                        <p:tgtEl>
                                          <p:spTgt spid="1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1000" fill="hold"/>
                                        <p:tgtEl>
                                          <p:spTgt spid="8"/>
                                        </p:tgtEl>
                                        <p:attrNameLst>
                                          <p:attrName>ppt_w</p:attrName>
                                        </p:attrNameLst>
                                      </p:cBhvr>
                                      <p:tavLst>
                                        <p:tav tm="0">
                                          <p:val>
                                            <p:strVal val="#ppt_w*0.70"/>
                                          </p:val>
                                        </p:tav>
                                        <p:tav tm="100000">
                                          <p:val>
                                            <p:strVal val="#ppt_w"/>
                                          </p:val>
                                        </p:tav>
                                      </p:tavLst>
                                    </p:anim>
                                    <p:anim calcmode="lin" valueType="num">
                                      <p:cBhvr>
                                        <p:cTn id="51" dur="1000" fill="hold"/>
                                        <p:tgtEl>
                                          <p:spTgt spid="8"/>
                                        </p:tgtEl>
                                        <p:attrNameLst>
                                          <p:attrName>ppt_h</p:attrName>
                                        </p:attrNameLst>
                                      </p:cBhvr>
                                      <p:tavLst>
                                        <p:tav tm="0">
                                          <p:val>
                                            <p:strVal val="#ppt_h"/>
                                          </p:val>
                                        </p:tav>
                                        <p:tav tm="100000">
                                          <p:val>
                                            <p:strVal val="#ppt_h"/>
                                          </p:val>
                                        </p:tav>
                                      </p:tavLst>
                                    </p:anim>
                                    <p:animEffect transition="in" filter="fade">
                                      <p:cBhvr>
                                        <p:cTn id="5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600" b="1">
                <a:latin typeface="微软雅黑" charset="-122"/>
              </a:rPr>
              <a:t>命中率对平均访问时间的影响</a:t>
            </a:r>
            <a:endParaRPr kumimoji="0" lang="en-US" altLang="zh-CN" sz="3600" b="1" dirty="0">
              <a:latin typeface="微软雅黑" charset="-122"/>
            </a:endParaRPr>
          </a:p>
        </p:txBody>
      </p:sp>
      <p:sp>
        <p:nvSpPr>
          <p:cNvPr id="2355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9" name="Rectangle 8"/>
          <p:cNvSpPr txBox="1">
            <a:spLocks noChangeArrowheads="1"/>
          </p:cNvSpPr>
          <p:nvPr/>
        </p:nvSpPr>
        <p:spPr bwMode="auto">
          <a:xfrm>
            <a:off x="517525" y="836712"/>
            <a:ext cx="10566400"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365125" indent="-63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Char char="p"/>
            </a:pPr>
            <a:r>
              <a:rPr kumimoji="1" lang="zh-CN" altLang="en-US" sz="2800" dirty="0">
                <a:solidFill>
                  <a:schemeClr val="tx1"/>
                </a:solidFill>
                <a:latin typeface="微软雅黑" charset="-122"/>
                <a:ea typeface="微软雅黑" charset="-122"/>
              </a:rPr>
              <a:t>平均访问时间</a:t>
            </a:r>
            <a:r>
              <a:rPr kumimoji="1" lang="en-US" altLang="zh-CN" sz="2800" dirty="0">
                <a:solidFill>
                  <a:schemeClr val="tx1"/>
                </a:solidFill>
                <a:latin typeface="微软雅黑" charset="-122"/>
                <a:ea typeface="微软雅黑" charset="-122"/>
              </a:rPr>
              <a:t> (average memory access time, AMAT)</a:t>
            </a:r>
            <a:endParaRPr kumimoji="1" lang="zh-CN" altLang="en-US" sz="2800" dirty="0">
              <a:solidFill>
                <a:schemeClr val="tx1"/>
              </a:solidFill>
              <a:latin typeface="微软雅黑" charset="-122"/>
              <a:ea typeface="微软雅黑" charset="-122"/>
            </a:endParaRPr>
          </a:p>
          <a:p>
            <a:pPr lvl="1" algn="l" eaLnBrk="1" hangingPunct="1">
              <a:lnSpc>
                <a:spcPct val="100000"/>
              </a:lnSpc>
              <a:spcBef>
                <a:spcPts val="600"/>
              </a:spcBef>
              <a:buFont typeface="Wingdings" charset="2"/>
              <a:buNone/>
            </a:pPr>
            <a:r>
              <a:rPr kumimoji="1" lang="en-US" altLang="zh-CN" sz="2800" dirty="0">
                <a:solidFill>
                  <a:schemeClr val="tx1"/>
                </a:solidFill>
                <a:latin typeface="微软雅黑" charset="-122"/>
                <a:ea typeface="微软雅黑" charset="-122"/>
              </a:rPr>
              <a:t>T = </a:t>
            </a:r>
            <a:r>
              <a:rPr kumimoji="1" lang="en-US" altLang="zh-CN" sz="2800" i="1" dirty="0" err="1">
                <a:solidFill>
                  <a:schemeClr val="tx1"/>
                </a:solidFill>
                <a:latin typeface="微软雅黑" charset="-122"/>
                <a:ea typeface="微软雅黑" charset="-122"/>
              </a:rPr>
              <a:t>p</a:t>
            </a:r>
            <a:r>
              <a:rPr lang="en-US" altLang="zh-CN" sz="2800" dirty="0" err="1">
                <a:solidFill>
                  <a:schemeClr val="tx1"/>
                </a:solidFill>
                <a:latin typeface="微软雅黑" charset="-122"/>
                <a:ea typeface="微软雅黑" charset="-122"/>
              </a:rPr>
              <a:t>×</a:t>
            </a:r>
            <a:r>
              <a:rPr kumimoji="1" lang="en-US" altLang="zh-CN" sz="2800" dirty="0" err="1">
                <a:solidFill>
                  <a:schemeClr val="tx1"/>
                </a:solidFill>
                <a:latin typeface="微软雅黑" charset="-122"/>
                <a:ea typeface="微软雅黑" charset="-122"/>
              </a:rPr>
              <a:t>T</a:t>
            </a:r>
            <a:r>
              <a:rPr kumimoji="1" lang="en-US" altLang="zh-CN" sz="2800" baseline="-25000" dirty="0" err="1">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T</a:t>
            </a:r>
            <a:r>
              <a:rPr kumimoji="1" lang="en-US" altLang="zh-CN" sz="2800" baseline="-25000" dirty="0">
                <a:solidFill>
                  <a:schemeClr val="tx1"/>
                </a:solidFill>
                <a:latin typeface="微软雅黑" charset="-122"/>
                <a:ea typeface="微软雅黑" charset="-122"/>
              </a:rPr>
              <a:t>M</a:t>
            </a:r>
            <a:r>
              <a:rPr kumimoji="1" lang="en-US" altLang="zh-CN" sz="2800" dirty="0">
                <a:solidFill>
                  <a:schemeClr val="tx1"/>
                </a:solidFill>
                <a:latin typeface="微软雅黑" charset="-122"/>
                <a:ea typeface="微软雅黑" charset="-122"/>
              </a:rPr>
              <a:t>) = 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M</a:t>
            </a:r>
          </a:p>
        </p:txBody>
      </p:sp>
      <p:sp>
        <p:nvSpPr>
          <p:cNvPr id="2" name="矩形 1"/>
          <p:cNvSpPr/>
          <p:nvPr/>
        </p:nvSpPr>
        <p:spPr>
          <a:xfrm>
            <a:off x="584199" y="1982788"/>
            <a:ext cx="11360151" cy="13858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lnSpc>
                <a:spcPct val="150000"/>
              </a:lnSpc>
              <a:spcBef>
                <a:spcPts val="600"/>
              </a:spcBef>
              <a:buFont typeface="Wingdings" charset="0"/>
              <a:buNone/>
              <a:defRPr/>
            </a:pP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例</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1. </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若命中率</a:t>
            </a:r>
            <a:r>
              <a:rPr kumimoji="1" lang="en-US" altLang="zh-CN" i="1" dirty="0">
                <a:solidFill>
                  <a:schemeClr val="tx1"/>
                </a:solidFill>
                <a:latin typeface="华文新魏" panose="02010800040101010101" pitchFamily="2" charset="-122"/>
                <a:ea typeface="华文新魏" panose="02010800040101010101" pitchFamily="2" charset="-122"/>
                <a:cs typeface="微软雅黑" charset="0"/>
              </a:rPr>
              <a:t>p</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=0.85</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 T</a:t>
            </a:r>
            <a:r>
              <a:rPr kumimoji="1" lang="en-US" altLang="zh-CN" baseline="-25000" dirty="0">
                <a:solidFill>
                  <a:schemeClr val="tx1"/>
                </a:solidFill>
                <a:latin typeface="华文新魏" panose="02010800040101010101" pitchFamily="2" charset="-122"/>
                <a:ea typeface="华文新魏" panose="02010800040101010101" pitchFamily="2" charset="-122"/>
                <a:cs typeface="微软雅黑" charset="0"/>
              </a:rPr>
              <a:t>C</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=1 ns</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T</a:t>
            </a:r>
            <a:r>
              <a:rPr kumimoji="1" lang="en-US" altLang="zh-CN" baseline="-25000" dirty="0">
                <a:solidFill>
                  <a:schemeClr val="tx1"/>
                </a:solidFill>
                <a:latin typeface="华文新魏" panose="02010800040101010101" pitchFamily="2" charset="-122"/>
                <a:ea typeface="华文新魏" panose="02010800040101010101" pitchFamily="2" charset="-122"/>
                <a:cs typeface="微软雅黑" charset="0"/>
              </a:rPr>
              <a:t>M</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 =20ns</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，则平均访问时间</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T</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为多少？</a:t>
            </a:r>
          </a:p>
          <a:p>
            <a:pPr lvl="1" algn="l" eaLnBrk="1" hangingPunct="1">
              <a:lnSpc>
                <a:spcPct val="150000"/>
              </a:lnSpc>
              <a:spcBef>
                <a:spcPts val="600"/>
              </a:spcBef>
              <a:buFont typeface="Wingdings" charset="0"/>
              <a:buNone/>
              <a:defRPr/>
            </a:pPr>
            <a:r>
              <a:rPr kumimoji="1" lang="zh-CN" altLang="en-US" dirty="0">
                <a:solidFill>
                  <a:schemeClr val="tx1"/>
                </a:solidFill>
                <a:latin typeface="微软雅黑" charset="0"/>
                <a:cs typeface="微软雅黑" charset="0"/>
              </a:rPr>
              <a:t>	 答： </a:t>
            </a:r>
            <a:r>
              <a:rPr kumimoji="1" lang="en-US" altLang="zh-CN" dirty="0">
                <a:solidFill>
                  <a:schemeClr val="tx1"/>
                </a:solidFill>
                <a:latin typeface="微软雅黑" charset="0"/>
                <a:cs typeface="微软雅黑" charset="0"/>
              </a:rPr>
              <a:t>T = 4ns  </a:t>
            </a:r>
          </a:p>
        </p:txBody>
      </p:sp>
      <p:sp>
        <p:nvSpPr>
          <p:cNvPr id="3" name="矩形 2"/>
          <p:cNvSpPr/>
          <p:nvPr/>
        </p:nvSpPr>
        <p:spPr>
          <a:xfrm>
            <a:off x="584200" y="3429000"/>
            <a:ext cx="11360150" cy="13858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lnSpc>
                <a:spcPct val="150000"/>
              </a:lnSpc>
              <a:spcBef>
                <a:spcPts val="600"/>
              </a:spcBef>
              <a:buFont typeface="Wingdings" charset="0"/>
              <a:buNone/>
              <a:defRPr/>
            </a:pP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例</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2. </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若命中率</a:t>
            </a:r>
            <a:r>
              <a:rPr kumimoji="1" lang="en-US" altLang="zh-CN" i="1" dirty="0">
                <a:solidFill>
                  <a:schemeClr val="tx1"/>
                </a:solidFill>
                <a:latin typeface="华文新魏" panose="02010800040101010101" pitchFamily="2" charset="-122"/>
                <a:ea typeface="华文新魏" panose="02010800040101010101" pitchFamily="2" charset="-122"/>
                <a:cs typeface="微软雅黑" charset="0"/>
              </a:rPr>
              <a:t>p </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提高到</a:t>
            </a:r>
            <a:r>
              <a:rPr kumimoji="1" lang="en-US" altLang="zh-CN" dirty="0">
                <a:solidFill>
                  <a:schemeClr val="tx1"/>
                </a:solidFill>
                <a:latin typeface="华文新魏" panose="02010800040101010101" pitchFamily="2" charset="-122"/>
                <a:ea typeface="华文新魏" panose="02010800040101010101" pitchFamily="2" charset="-122"/>
                <a:cs typeface="微软雅黑" charset="0"/>
              </a:rPr>
              <a:t>0.95</a:t>
            </a:r>
            <a:r>
              <a:rPr kumimoji="1" lang="zh-CN" altLang="en-US" dirty="0">
                <a:solidFill>
                  <a:schemeClr val="tx1"/>
                </a:solidFill>
                <a:latin typeface="华文新魏" panose="02010800040101010101" pitchFamily="2" charset="-122"/>
                <a:ea typeface="华文新魏" panose="02010800040101010101" pitchFamily="2" charset="-122"/>
                <a:cs typeface="微软雅黑" charset="0"/>
              </a:rPr>
              <a:t>，结果如何？ </a:t>
            </a:r>
          </a:p>
          <a:p>
            <a:pPr lvl="1" algn="l" eaLnBrk="1" hangingPunct="1">
              <a:lnSpc>
                <a:spcPct val="150000"/>
              </a:lnSpc>
              <a:spcBef>
                <a:spcPts val="600"/>
              </a:spcBef>
              <a:buFont typeface="Wingdings" charset="0"/>
              <a:buNone/>
              <a:defRPr/>
            </a:pPr>
            <a:r>
              <a:rPr kumimoji="1" lang="zh-CN" altLang="en-US" dirty="0">
                <a:solidFill>
                  <a:schemeClr val="tx1"/>
                </a:solidFill>
                <a:latin typeface="微软雅黑" charset="0"/>
                <a:cs typeface="微软雅黑" charset="0"/>
              </a:rPr>
              <a:t>	 答： </a:t>
            </a:r>
            <a:r>
              <a:rPr kumimoji="1" lang="en-US" altLang="zh-CN" dirty="0">
                <a:solidFill>
                  <a:schemeClr val="tx1"/>
                </a:solidFill>
                <a:latin typeface="微软雅黑" charset="0"/>
                <a:cs typeface="微软雅黑" charset="0"/>
              </a:rPr>
              <a:t>T = 2ns</a:t>
            </a:r>
          </a:p>
        </p:txBody>
      </p:sp>
      <p:sp>
        <p:nvSpPr>
          <p:cNvPr id="4" name="矩形 3"/>
          <p:cNvSpPr/>
          <p:nvPr/>
        </p:nvSpPr>
        <p:spPr>
          <a:xfrm>
            <a:off x="604838" y="4905995"/>
            <a:ext cx="11360150" cy="1304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lvl1pPr>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50000"/>
              </a:lnSpc>
              <a:spcBef>
                <a:spcPts val="600"/>
              </a:spcBef>
              <a:buFont typeface="Wingdings" charset="2"/>
              <a:buNone/>
            </a:pPr>
            <a:r>
              <a:rPr kumimoji="1" lang="zh-CN" altLang="en-US" sz="2800" dirty="0">
                <a:solidFill>
                  <a:schemeClr val="tx1"/>
                </a:solidFill>
                <a:latin typeface="华文新魏" panose="02010800040101010101" pitchFamily="2" charset="-122"/>
                <a:ea typeface="华文新魏" panose="02010800040101010101" pitchFamily="2" charset="-122"/>
              </a:rPr>
              <a:t>例</a:t>
            </a:r>
            <a:r>
              <a:rPr kumimoji="1" lang="en-US" altLang="zh-CN" sz="2800" dirty="0">
                <a:solidFill>
                  <a:schemeClr val="tx1"/>
                </a:solidFill>
                <a:latin typeface="华文新魏" panose="02010800040101010101" pitchFamily="2" charset="-122"/>
                <a:ea typeface="华文新魏" panose="02010800040101010101" pitchFamily="2" charset="-122"/>
              </a:rPr>
              <a:t>3. </a:t>
            </a:r>
            <a:r>
              <a:rPr kumimoji="1" lang="zh-CN" altLang="en-US" sz="2800" dirty="0">
                <a:solidFill>
                  <a:schemeClr val="tx1"/>
                </a:solidFill>
                <a:latin typeface="华文新魏" panose="02010800040101010101" pitchFamily="2" charset="-122"/>
                <a:ea typeface="华文新魏" panose="02010800040101010101" pitchFamily="2" charset="-122"/>
              </a:rPr>
              <a:t>若命中率为</a:t>
            </a:r>
            <a:r>
              <a:rPr kumimoji="1" lang="en-US" altLang="zh-CN" sz="2800" dirty="0">
                <a:solidFill>
                  <a:schemeClr val="tx1"/>
                </a:solidFill>
                <a:latin typeface="华文新魏" panose="02010800040101010101" pitchFamily="2" charset="-122"/>
                <a:ea typeface="华文新魏" panose="02010800040101010101" pitchFamily="2" charset="-122"/>
              </a:rPr>
              <a:t>0.99</a:t>
            </a:r>
            <a:r>
              <a:rPr kumimoji="1" lang="zh-CN" altLang="en-US" sz="2800" dirty="0">
                <a:solidFill>
                  <a:schemeClr val="tx1"/>
                </a:solidFill>
                <a:latin typeface="华文新魏" panose="02010800040101010101" pitchFamily="2" charset="-122"/>
                <a:ea typeface="华文新魏" panose="02010800040101010101" pitchFamily="2" charset="-122"/>
              </a:rPr>
              <a:t>？ </a:t>
            </a:r>
          </a:p>
          <a:p>
            <a:pPr lvl="1" algn="l" eaLnBrk="1" hangingPunct="1">
              <a:lnSpc>
                <a:spcPct val="150000"/>
              </a:lnSpc>
              <a:spcBef>
                <a:spcPts val="600"/>
              </a:spcBef>
              <a:buFont typeface="Wingdings" charset="2"/>
              <a:buNone/>
            </a:pPr>
            <a:r>
              <a:rPr kumimoji="1" lang="zh-CN" altLang="en-US" dirty="0">
                <a:solidFill>
                  <a:schemeClr val="tx1"/>
                </a:solidFill>
                <a:latin typeface="微软雅黑" charset="-122"/>
                <a:ea typeface="微软雅黑" charset="-122"/>
              </a:rPr>
              <a:t>  答</a:t>
            </a:r>
            <a:r>
              <a:rPr kumimoji="1" lang="en-US" altLang="zh-CN" dirty="0">
                <a:solidFill>
                  <a:schemeClr val="tx1"/>
                </a:solidFill>
                <a:latin typeface="微软雅黑" charset="-122"/>
                <a:ea typeface="微软雅黑" charset="-122"/>
              </a:rPr>
              <a:t>:   T = 1.2ns</a:t>
            </a:r>
            <a:endParaRPr kumimoji="1" lang="zh-CN" altLang="en-US" dirty="0">
              <a:solidFill>
                <a:schemeClr val="tx1"/>
              </a:solidFill>
              <a:latin typeface="微软雅黑" charset="-122"/>
              <a:ea typeface="微软雅黑" charset="-122"/>
            </a:endParaRPr>
          </a:p>
        </p:txBody>
      </p:sp>
      <p:sp>
        <p:nvSpPr>
          <p:cNvPr id="5" name="矩形 4"/>
          <p:cNvSpPr/>
          <p:nvPr/>
        </p:nvSpPr>
        <p:spPr>
          <a:xfrm>
            <a:off x="1110750" y="2905125"/>
            <a:ext cx="3204356" cy="41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390273" y="4345285"/>
            <a:ext cx="3204356" cy="41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018642" y="5733256"/>
            <a:ext cx="3204356" cy="41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 Box 9"/>
          <p:cNvSpPr txBox="1">
            <a:spLocks noChangeArrowheads="1"/>
          </p:cNvSpPr>
          <p:nvPr/>
        </p:nvSpPr>
        <p:spPr bwMode="auto">
          <a:xfrm>
            <a:off x="5969239" y="5421158"/>
            <a:ext cx="54991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pPr>
            <a:r>
              <a:rPr kumimoji="1" lang="zh-CN" altLang="en-US" sz="2800" dirty="0">
                <a:ea typeface="华文新魏" charset="-122"/>
              </a:rPr>
              <a:t>访问速度与命中率的关系非常大！</a:t>
            </a:r>
          </a:p>
        </p:txBody>
      </p:sp>
    </p:spTree>
    <p:extLst>
      <p:ext uri="{BB962C8B-B14F-4D97-AF65-F5344CB8AC3E}">
        <p14:creationId xmlns:p14="http://schemas.microsoft.com/office/powerpoint/2010/main" val="9645079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hidden"/>
                                      </p:to>
                                    </p:set>
                                  </p:childTnLst>
                                </p:cTn>
                              </p:par>
                            </p:childTnLst>
                          </p:cTn>
                        </p:par>
                        <p:par>
                          <p:cTn id="28" fill="hold">
                            <p:stCondLst>
                              <p:cond delay="0"/>
                            </p:stCondLst>
                            <p:childTnLst>
                              <p:par>
                                <p:cTn id="29" presetID="3"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6" grpId="0" animBg="1"/>
      <p:bldP spid="17"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734" y="2384885"/>
            <a:ext cx="10018259" cy="416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600" b="1">
                <a:latin typeface="微软雅黑" charset="-122"/>
              </a:rPr>
              <a:t>命中率对平均访问时间的影响</a:t>
            </a:r>
            <a:endParaRPr kumimoji="0" lang="en-US" altLang="zh-CN" sz="3600" b="1" dirty="0">
              <a:latin typeface="微软雅黑" charset="-122"/>
            </a:endParaRPr>
          </a:p>
        </p:txBody>
      </p:sp>
      <p:sp>
        <p:nvSpPr>
          <p:cNvPr id="2355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3559" name="Rectangle 8"/>
          <p:cNvSpPr txBox="1">
            <a:spLocks noChangeArrowheads="1"/>
          </p:cNvSpPr>
          <p:nvPr/>
        </p:nvSpPr>
        <p:spPr bwMode="auto">
          <a:xfrm>
            <a:off x="517525" y="836712"/>
            <a:ext cx="1165225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rgbClr val="FF0000"/>
                </a:solidFill>
                <a:latin typeface="Times New Roman" charset="0"/>
                <a:ea typeface="黑体" charset="-122"/>
              </a:defRPr>
            </a:lvl1pPr>
            <a:lvl2pPr marL="365125" indent="-63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Char char="p"/>
            </a:pPr>
            <a:r>
              <a:rPr kumimoji="1" lang="zh-CN" altLang="en-US" sz="2800" dirty="0">
                <a:solidFill>
                  <a:schemeClr val="tx1"/>
                </a:solidFill>
                <a:latin typeface="微软雅黑" charset="-122"/>
                <a:ea typeface="微软雅黑" charset="-122"/>
              </a:rPr>
              <a:t>平均访问时间</a:t>
            </a:r>
            <a:r>
              <a:rPr kumimoji="1" lang="en-US" altLang="zh-CN" sz="2800" dirty="0">
                <a:solidFill>
                  <a:schemeClr val="tx1"/>
                </a:solidFill>
                <a:latin typeface="微软雅黑" charset="-122"/>
                <a:ea typeface="微软雅黑" charset="-122"/>
              </a:rPr>
              <a:t> (average memory access time, AMAT)</a:t>
            </a:r>
            <a:endParaRPr kumimoji="1" lang="zh-CN" altLang="en-US" sz="2800" dirty="0">
              <a:solidFill>
                <a:schemeClr val="tx1"/>
              </a:solidFill>
              <a:latin typeface="微软雅黑" charset="-122"/>
              <a:ea typeface="微软雅黑" charset="-122"/>
            </a:endParaRPr>
          </a:p>
          <a:p>
            <a:pPr lvl="1" algn="l" eaLnBrk="1" hangingPunct="1">
              <a:lnSpc>
                <a:spcPct val="100000"/>
              </a:lnSpc>
              <a:spcBef>
                <a:spcPts val="600"/>
              </a:spcBef>
              <a:buFont typeface="Wingdings" charset="2"/>
              <a:buNone/>
            </a:pPr>
            <a:r>
              <a:rPr kumimoji="1" lang="en-US" altLang="zh-CN" sz="2800" dirty="0">
                <a:solidFill>
                  <a:schemeClr val="tx1"/>
                </a:solidFill>
                <a:latin typeface="微软雅黑" charset="-122"/>
                <a:ea typeface="微软雅黑" charset="-122"/>
              </a:rPr>
              <a:t>T = </a:t>
            </a:r>
            <a:r>
              <a:rPr kumimoji="1" lang="en-US" altLang="zh-CN" sz="2800" i="1" dirty="0" err="1">
                <a:solidFill>
                  <a:schemeClr val="tx1"/>
                </a:solidFill>
                <a:latin typeface="微软雅黑" charset="-122"/>
                <a:ea typeface="微软雅黑" charset="-122"/>
              </a:rPr>
              <a:t>p</a:t>
            </a:r>
            <a:r>
              <a:rPr lang="en-US" altLang="zh-CN" sz="2800" dirty="0" err="1">
                <a:solidFill>
                  <a:schemeClr val="tx1"/>
                </a:solidFill>
                <a:latin typeface="微软雅黑" charset="-122"/>
                <a:ea typeface="微软雅黑" charset="-122"/>
              </a:rPr>
              <a:t>×</a:t>
            </a:r>
            <a:r>
              <a:rPr kumimoji="1" lang="en-US" altLang="zh-CN" sz="2800" dirty="0" err="1">
                <a:solidFill>
                  <a:schemeClr val="tx1"/>
                </a:solidFill>
                <a:latin typeface="微软雅黑" charset="-122"/>
                <a:ea typeface="微软雅黑" charset="-122"/>
              </a:rPr>
              <a:t>T</a:t>
            </a:r>
            <a:r>
              <a:rPr kumimoji="1" lang="en-US" altLang="zh-CN" sz="2800" baseline="-25000" dirty="0" err="1">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T</a:t>
            </a:r>
            <a:r>
              <a:rPr kumimoji="1" lang="en-US" altLang="zh-CN" sz="2800" baseline="-25000" dirty="0">
                <a:solidFill>
                  <a:schemeClr val="tx1"/>
                </a:solidFill>
                <a:latin typeface="微软雅黑" charset="-122"/>
                <a:ea typeface="微软雅黑" charset="-122"/>
              </a:rPr>
              <a:t>M</a:t>
            </a:r>
            <a:r>
              <a:rPr kumimoji="1" lang="en-US" altLang="zh-CN" sz="2800" dirty="0">
                <a:solidFill>
                  <a:schemeClr val="tx1"/>
                </a:solidFill>
                <a:latin typeface="微软雅黑" charset="-122"/>
                <a:ea typeface="微软雅黑" charset="-122"/>
              </a:rPr>
              <a:t>) = T</a:t>
            </a:r>
            <a:r>
              <a:rPr kumimoji="1" lang="en-US" altLang="zh-CN" sz="2800" baseline="-25000" dirty="0">
                <a:solidFill>
                  <a:schemeClr val="tx1"/>
                </a:solidFill>
                <a:latin typeface="微软雅黑" charset="-122"/>
                <a:ea typeface="微软雅黑" charset="-122"/>
              </a:rPr>
              <a:t>C</a:t>
            </a:r>
            <a:r>
              <a:rPr kumimoji="1" lang="en-US" altLang="zh-CN" sz="2800" dirty="0">
                <a:solidFill>
                  <a:schemeClr val="tx1"/>
                </a:solidFill>
                <a:latin typeface="微软雅黑" charset="-122"/>
                <a:ea typeface="微软雅黑" charset="-122"/>
              </a:rPr>
              <a:t>+ (1 - </a:t>
            </a:r>
            <a:r>
              <a:rPr kumimoji="1" lang="en-US" altLang="zh-CN" sz="2800" i="1" dirty="0">
                <a:solidFill>
                  <a:schemeClr val="tx1"/>
                </a:solidFill>
                <a:latin typeface="微软雅黑" charset="-122"/>
                <a:ea typeface="微软雅黑" charset="-122"/>
              </a:rPr>
              <a:t>p</a:t>
            </a:r>
            <a:r>
              <a:rPr kumimoji="1" lang="en-US" altLang="zh-CN" sz="2800" dirty="0">
                <a:solidFill>
                  <a:schemeClr val="tx1"/>
                </a:solidFill>
                <a:latin typeface="微软雅黑" charset="-122"/>
                <a:ea typeface="微软雅黑" charset="-122"/>
              </a:rPr>
              <a:t>)T</a:t>
            </a:r>
            <a:r>
              <a:rPr kumimoji="1" lang="en-US" altLang="zh-CN" sz="2800" baseline="-25000" dirty="0">
                <a:solidFill>
                  <a:schemeClr val="tx1"/>
                </a:solidFill>
                <a:latin typeface="微软雅黑" charset="-122"/>
                <a:ea typeface="微软雅黑" charset="-122"/>
              </a:rPr>
              <a:t>M</a:t>
            </a:r>
          </a:p>
        </p:txBody>
      </p:sp>
      <p:sp>
        <p:nvSpPr>
          <p:cNvPr id="23564" name="Text Box 9"/>
          <p:cNvSpPr txBox="1">
            <a:spLocks noChangeArrowheads="1"/>
          </p:cNvSpPr>
          <p:nvPr/>
        </p:nvSpPr>
        <p:spPr bwMode="auto">
          <a:xfrm>
            <a:off x="2082012" y="6021288"/>
            <a:ext cx="9541060" cy="527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pPr>
            <a:endParaRPr kumimoji="1" lang="zh-CN" altLang="en-US" sz="2800">
              <a:ea typeface="华文新魏" charset="-122"/>
            </a:endParaRPr>
          </a:p>
        </p:txBody>
      </p:sp>
      <p:sp>
        <p:nvSpPr>
          <p:cNvPr id="19" name="Text Box 9">
            <a:extLst>
              <a:ext uri="{FF2B5EF4-FFF2-40B4-BE49-F238E27FC236}">
                <a16:creationId xmlns:a16="http://schemas.microsoft.com/office/drawing/2014/main" id="{B2DA7BF2-32A6-4819-A625-5F2256ED16FE}"/>
              </a:ext>
            </a:extLst>
          </p:cNvPr>
          <p:cNvSpPr txBox="1">
            <a:spLocks noChangeArrowheads="1"/>
          </p:cNvSpPr>
          <p:nvPr/>
        </p:nvSpPr>
        <p:spPr bwMode="auto">
          <a:xfrm>
            <a:off x="2323933" y="5068545"/>
            <a:ext cx="9541060" cy="8920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250000"/>
              </a:lnSpc>
              <a:spcBef>
                <a:spcPts val="600"/>
              </a:spcBef>
            </a:pPr>
            <a:endParaRPr kumimoji="1" lang="zh-CN" altLang="en-US" sz="2800" dirty="0">
              <a:ea typeface="华文新魏" charset="-122"/>
            </a:endParaRPr>
          </a:p>
        </p:txBody>
      </p:sp>
    </p:spTree>
    <p:extLst>
      <p:ext uri="{BB962C8B-B14F-4D97-AF65-F5344CB8AC3E}">
        <p14:creationId xmlns:p14="http://schemas.microsoft.com/office/powerpoint/2010/main" val="1684923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Rectangle 5"/>
          <p:cNvSpPr txBox="1">
            <a:spLocks noChangeArrowheads="1"/>
          </p:cNvSpPr>
          <p:nvPr/>
        </p:nvSpPr>
        <p:spPr bwMode="auto">
          <a:xfrm>
            <a:off x="1130045" y="2348880"/>
            <a:ext cx="10560050" cy="96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4000" dirty="0">
                <a:solidFill>
                  <a:schemeClr val="bg1"/>
                </a:solidFill>
                <a:latin typeface="微软雅黑" charset="-122"/>
                <a:ea typeface="微软雅黑" charset="-122"/>
              </a:rPr>
              <a:t>5.3.3 Cache</a:t>
            </a:r>
            <a:r>
              <a:rPr lang="zh-CN" altLang="en-US" sz="4000" dirty="0">
                <a:solidFill>
                  <a:schemeClr val="bg1"/>
                </a:solidFill>
                <a:latin typeface="微软雅黑" charset="-122"/>
                <a:ea typeface="微软雅黑" charset="-122"/>
              </a:rPr>
              <a:t>和主存之间如何映射？</a:t>
            </a:r>
          </a:p>
        </p:txBody>
      </p:sp>
    </p:spTree>
    <p:extLst>
      <p:ext uri="{BB962C8B-B14F-4D97-AF65-F5344CB8AC3E}">
        <p14:creationId xmlns:p14="http://schemas.microsoft.com/office/powerpoint/2010/main" val="1424846861"/>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71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6" name="TextBox 15"/>
          <p:cNvSpPr txBox="1">
            <a:spLocks noChangeArrowheads="1"/>
          </p:cNvSpPr>
          <p:nvPr/>
        </p:nvSpPr>
        <p:spPr bwMode="auto">
          <a:xfrm>
            <a:off x="1751013" y="1978025"/>
            <a:ext cx="1014888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Ø"/>
            </a:pPr>
            <a:r>
              <a:rPr lang="zh-CN" altLang="en-US" sz="2600" dirty="0">
                <a:solidFill>
                  <a:srgbClr val="002060"/>
                </a:solidFill>
                <a:latin typeface="微软雅黑" charset="-122"/>
                <a:ea typeface="微软雅黑" charset="-122"/>
              </a:rPr>
              <a:t> 将要访问的局部主存数据取到</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中，应该放到</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的何处？</a:t>
            </a:r>
          </a:p>
          <a:p>
            <a:pPr algn="l">
              <a:lnSpc>
                <a:spcPct val="120000"/>
              </a:lnSpc>
              <a:buFont typeface="Wingdings" charset="2"/>
              <a:buChar char="Ø"/>
            </a:pPr>
            <a:r>
              <a:rPr lang="en-US" altLang="zh-CN" sz="2600" dirty="0">
                <a:solidFill>
                  <a:srgbClr val="002060"/>
                </a:solidFill>
                <a:latin typeface="微软雅黑" charset="-122"/>
                <a:ea typeface="微软雅黑" charset="-122"/>
              </a:rPr>
              <a:t> Cache</a:t>
            </a:r>
            <a:r>
              <a:rPr lang="zh-CN" altLang="en-US" sz="2600" dirty="0">
                <a:solidFill>
                  <a:srgbClr val="002060"/>
                </a:solidFill>
                <a:latin typeface="微软雅黑" charset="-122"/>
                <a:ea typeface="微软雅黑" charset="-122"/>
              </a:rPr>
              <a:t>行比主存块少，多个主存块会映射到同一个</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行中，如何建立</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地址与主存地址的对应关系？</a:t>
            </a:r>
          </a:p>
          <a:p>
            <a:pPr algn="l">
              <a:lnSpc>
                <a:spcPct val="120000"/>
              </a:lnSpc>
            </a:pPr>
            <a:endParaRPr lang="zh-CN" altLang="en-US" sz="2600" dirty="0">
              <a:solidFill>
                <a:srgbClr val="002060"/>
              </a:solidFill>
              <a:latin typeface="微软雅黑" charset="-122"/>
              <a:ea typeface="微软雅黑" charset="-122"/>
            </a:endParaRPr>
          </a:p>
        </p:txBody>
      </p:sp>
      <p:sp>
        <p:nvSpPr>
          <p:cNvPr id="17" name="五边形 16"/>
          <p:cNvSpPr/>
          <p:nvPr/>
        </p:nvSpPr>
        <p:spPr>
          <a:xfrm>
            <a:off x="1739900" y="1101725"/>
            <a:ext cx="5207000" cy="749300"/>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cs typeface="微软雅黑" charset="0"/>
              </a:rPr>
              <a:t>Cache</a:t>
            </a:r>
            <a:r>
              <a:rPr lang="zh-CN" altLang="en-US" sz="2800">
                <a:solidFill>
                  <a:srgbClr val="FFFFFF"/>
                </a:solidFill>
                <a:cs typeface="微软雅黑" charset="0"/>
              </a:rPr>
              <a:t>映射解决什么问题？</a:t>
            </a:r>
          </a:p>
        </p:txBody>
      </p:sp>
      <p:sp>
        <p:nvSpPr>
          <p:cNvPr id="18" name="TextBox 17"/>
          <p:cNvSpPr txBox="1">
            <a:spLocks noChangeArrowheads="1"/>
          </p:cNvSpPr>
          <p:nvPr/>
        </p:nvSpPr>
        <p:spPr bwMode="auto">
          <a:xfrm>
            <a:off x="1674813" y="4516438"/>
            <a:ext cx="10515600" cy="235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buFont typeface="Wingdings" charset="2"/>
              <a:buChar char="Ø"/>
            </a:pPr>
            <a:r>
              <a:rPr lang="zh-CN" altLang="en-US" sz="2600" dirty="0">
                <a:solidFill>
                  <a:srgbClr val="002060"/>
                </a:solidFill>
                <a:latin typeface="微软雅黑" charset="-122"/>
                <a:ea typeface="微软雅黑" charset="-122"/>
              </a:rPr>
              <a:t>把主存划分成大小相等的主存块</a:t>
            </a:r>
            <a:r>
              <a:rPr lang="en-US" altLang="zh-CN" sz="2600" dirty="0">
                <a:solidFill>
                  <a:srgbClr val="002060"/>
                </a:solidFill>
                <a:latin typeface="微软雅黑" charset="-122"/>
                <a:ea typeface="微软雅黑" charset="-122"/>
              </a:rPr>
              <a:t>(Block)</a:t>
            </a:r>
          </a:p>
          <a:p>
            <a:pPr algn="l">
              <a:lnSpc>
                <a:spcPct val="110000"/>
              </a:lnSpc>
              <a:buFont typeface="Wingdings" charset="2"/>
              <a:buChar char="Ø"/>
            </a:pP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中存放一个主存块的对应单位称为行</a:t>
            </a:r>
            <a:r>
              <a:rPr lang="en-US" altLang="zh-CN" sz="2600" dirty="0">
                <a:solidFill>
                  <a:srgbClr val="002060"/>
                </a:solidFill>
                <a:latin typeface="微软雅黑" charset="-122"/>
                <a:ea typeface="微软雅黑" charset="-122"/>
              </a:rPr>
              <a:t>(line)</a:t>
            </a:r>
            <a:r>
              <a:rPr lang="zh-CN" altLang="en-US" sz="2600" dirty="0">
                <a:solidFill>
                  <a:srgbClr val="002060"/>
                </a:solidFill>
                <a:latin typeface="微软雅黑" charset="-122"/>
                <a:ea typeface="微软雅黑" charset="-122"/>
              </a:rPr>
              <a:t> 或槽</a:t>
            </a:r>
            <a:r>
              <a:rPr lang="en-US" altLang="zh-CN" sz="2600" dirty="0">
                <a:solidFill>
                  <a:srgbClr val="002060"/>
                </a:solidFill>
                <a:latin typeface="微软雅黑" charset="-122"/>
                <a:ea typeface="微软雅黑" charset="-122"/>
              </a:rPr>
              <a:t>(Slot)</a:t>
            </a:r>
            <a:r>
              <a:rPr lang="zh-CN" altLang="en-US" sz="2600" dirty="0">
                <a:solidFill>
                  <a:srgbClr val="002060"/>
                </a:solidFill>
                <a:latin typeface="微软雅黑" charset="-122"/>
                <a:ea typeface="微软雅黑" charset="-122"/>
              </a:rPr>
              <a:t>或项</a:t>
            </a:r>
            <a:r>
              <a:rPr lang="en-US" altLang="zh-CN" sz="2600" dirty="0">
                <a:solidFill>
                  <a:srgbClr val="002060"/>
                </a:solidFill>
                <a:latin typeface="微软雅黑" charset="-122"/>
                <a:ea typeface="微软雅黑" charset="-122"/>
              </a:rPr>
              <a:t>(Entry)</a:t>
            </a:r>
            <a:r>
              <a:rPr lang="zh-CN" altLang="en-US" sz="2600" dirty="0">
                <a:solidFill>
                  <a:srgbClr val="002060"/>
                </a:solidFill>
                <a:latin typeface="微软雅黑" charset="-122"/>
                <a:ea typeface="微软雅黑" charset="-122"/>
              </a:rPr>
              <a:t>或块</a:t>
            </a:r>
            <a:r>
              <a:rPr lang="en-US" altLang="zh-CN" sz="2600" dirty="0">
                <a:solidFill>
                  <a:srgbClr val="002060"/>
                </a:solidFill>
                <a:latin typeface="微软雅黑" charset="-122"/>
                <a:ea typeface="微软雅黑" charset="-122"/>
              </a:rPr>
              <a:t>(Block)</a:t>
            </a:r>
          </a:p>
          <a:p>
            <a:pPr algn="l">
              <a:lnSpc>
                <a:spcPct val="110000"/>
              </a:lnSpc>
              <a:buFont typeface="Wingdings" charset="2"/>
              <a:buChar char="Ø"/>
            </a:pPr>
            <a:r>
              <a:rPr lang="zh-CN" altLang="en-US" sz="2600" dirty="0">
                <a:solidFill>
                  <a:srgbClr val="002060"/>
                </a:solidFill>
                <a:latin typeface="微软雅黑" charset="-122"/>
                <a:ea typeface="微软雅黑" charset="-122"/>
              </a:rPr>
              <a:t>主存块和</a:t>
            </a:r>
            <a:r>
              <a:rPr lang="en-US" altLang="zh-CN" sz="2600" dirty="0">
                <a:solidFill>
                  <a:srgbClr val="002060"/>
                </a:solidFill>
                <a:latin typeface="微软雅黑" charset="-122"/>
                <a:ea typeface="微软雅黑" charset="-122"/>
              </a:rPr>
              <a:t>Cache</a:t>
            </a:r>
            <a:r>
              <a:rPr lang="zh-CN" altLang="en-US" sz="2600" dirty="0">
                <a:solidFill>
                  <a:srgbClr val="002060"/>
                </a:solidFill>
                <a:latin typeface="微软雅黑" charset="-122"/>
                <a:ea typeface="微软雅黑" charset="-122"/>
              </a:rPr>
              <a:t>行可按三种方式进行映射：直接、全相联、组相联</a:t>
            </a:r>
          </a:p>
          <a:p>
            <a:pPr lvl="1" algn="l">
              <a:lnSpc>
                <a:spcPct val="120000"/>
              </a:lnSpc>
              <a:buFont typeface="Wingdings" charset="2"/>
              <a:buChar char="Ø"/>
            </a:pPr>
            <a:endParaRPr lang="zh-CN" altLang="en-US" sz="2600" dirty="0">
              <a:solidFill>
                <a:srgbClr val="002060"/>
              </a:solidFill>
              <a:latin typeface="微软雅黑" charset="-122"/>
              <a:ea typeface="微软雅黑" charset="-122"/>
            </a:endParaRPr>
          </a:p>
        </p:txBody>
      </p:sp>
      <p:sp>
        <p:nvSpPr>
          <p:cNvPr id="19" name="五边形 18"/>
          <p:cNvSpPr/>
          <p:nvPr/>
        </p:nvSpPr>
        <p:spPr>
          <a:xfrm>
            <a:off x="1727200" y="3632200"/>
            <a:ext cx="4038600" cy="749300"/>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a:solidFill>
                  <a:srgbClr val="FFFFFF"/>
                </a:solidFill>
                <a:cs typeface="微软雅黑" charset="0"/>
              </a:rPr>
              <a:t>如何进行映射？</a:t>
            </a:r>
          </a:p>
        </p:txBody>
      </p:sp>
      <p:pic>
        <p:nvPicPr>
          <p:cNvPr id="7178" name="图片 19"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9874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268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linds(horizontal)">
                                      <p:cBhvr>
                                        <p:cTn id="12" dur="500"/>
                                        <p:tgtEl>
                                          <p:spTgt spid="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18" grpId="0"/>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143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2" name="TextBox 51"/>
          <p:cNvSpPr txBox="1"/>
          <p:nvPr/>
        </p:nvSpPr>
        <p:spPr>
          <a:xfrm>
            <a:off x="4294188" y="97313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16" name="TextBox 15"/>
          <p:cNvSpPr txBox="1">
            <a:spLocks noChangeArrowheads="1"/>
          </p:cNvSpPr>
          <p:nvPr/>
        </p:nvSpPr>
        <p:spPr bwMode="auto">
          <a:xfrm>
            <a:off x="488950" y="1670050"/>
            <a:ext cx="11701463" cy="244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10000"/>
              </a:lnSpc>
              <a:spcBef>
                <a:spcPts val="600"/>
              </a:spcBef>
              <a:buFont typeface="Wingdings" charset="2"/>
              <a:buChar char="p"/>
            </a:pPr>
            <a:r>
              <a:rPr lang="zh-CN" altLang="en-US" sz="2600">
                <a:solidFill>
                  <a:schemeClr val="tx1"/>
                </a:solidFill>
                <a:latin typeface="微软雅黑" charset="-122"/>
                <a:ea typeface="微软雅黑" charset="-122"/>
              </a:rPr>
              <a:t> 把主存的每一块映射到一个固定的</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行中。即每个主存地址对应于高速缓存中唯一的地址，也称模映射</a:t>
            </a:r>
            <a:endParaRPr lang="en-US" altLang="zh-CN" sz="2600">
              <a:solidFill>
                <a:schemeClr val="tx1"/>
              </a:solidFill>
              <a:latin typeface="微软雅黑" charset="-122"/>
              <a:ea typeface="微软雅黑" charset="-122"/>
            </a:endParaRPr>
          </a:p>
          <a:p>
            <a:pPr lvl="1" algn="l">
              <a:lnSpc>
                <a:spcPct val="110000"/>
              </a:lnSpc>
              <a:spcBef>
                <a:spcPts val="600"/>
              </a:spcBef>
              <a:buFont typeface="Wingdings" charset="2"/>
              <a:buChar char="p"/>
            </a:pPr>
            <a:r>
              <a:rPr lang="zh-CN" altLang="en-US" sz="2600">
                <a:solidFill>
                  <a:schemeClr val="tx1"/>
                </a:solidFill>
                <a:latin typeface="微软雅黑" charset="-122"/>
                <a:ea typeface="微软雅黑" charset="-122"/>
              </a:rPr>
              <a:t> 映射关系为：</a:t>
            </a:r>
            <a:r>
              <a:rPr lang="en-US" altLang="zh-CN" sz="2600">
                <a:solidFill>
                  <a:srgbClr val="0000BF"/>
                </a:solidFill>
                <a:latin typeface="微软雅黑" charset="-122"/>
                <a:ea typeface="微软雅黑" charset="-122"/>
              </a:rPr>
              <a:t>Cache</a:t>
            </a:r>
            <a:r>
              <a:rPr lang="zh-CN" altLang="en-US" sz="2600">
                <a:solidFill>
                  <a:srgbClr val="0000BF"/>
                </a:solidFill>
                <a:latin typeface="微软雅黑" charset="-122"/>
                <a:ea typeface="微软雅黑" charset="-122"/>
              </a:rPr>
              <a:t>行号 </a:t>
            </a:r>
            <a:r>
              <a:rPr lang="en-US" altLang="zh-CN" sz="2600">
                <a:solidFill>
                  <a:srgbClr val="0000BF"/>
                </a:solidFill>
                <a:latin typeface="微软雅黑" charset="-122"/>
                <a:ea typeface="微软雅黑" charset="-122"/>
              </a:rPr>
              <a:t>=</a:t>
            </a:r>
            <a:r>
              <a:rPr lang="zh-CN" altLang="en-US" sz="2600">
                <a:solidFill>
                  <a:srgbClr val="0000BF"/>
                </a:solidFill>
                <a:latin typeface="微软雅黑" charset="-122"/>
                <a:ea typeface="微软雅黑" charset="-122"/>
              </a:rPr>
              <a:t>主存块号 </a:t>
            </a:r>
            <a:r>
              <a:rPr lang="en-US" altLang="zh-CN" sz="2600">
                <a:solidFill>
                  <a:srgbClr val="0000BF"/>
                </a:solidFill>
                <a:latin typeface="微软雅黑" charset="-122"/>
                <a:ea typeface="微软雅黑" charset="-122"/>
              </a:rPr>
              <a:t>mod </a:t>
            </a:r>
            <a:r>
              <a:rPr lang="en-US" altLang="zh-CN" sz="2600">
                <a:latin typeface="微软雅黑" charset="-122"/>
                <a:ea typeface="微软雅黑" charset="-122"/>
              </a:rPr>
              <a:t>Cache</a:t>
            </a:r>
            <a:r>
              <a:rPr lang="zh-CN" altLang="en-US" sz="2600">
                <a:latin typeface="微软雅黑" charset="-122"/>
                <a:ea typeface="微软雅黑" charset="-122"/>
              </a:rPr>
              <a:t>行数</a:t>
            </a:r>
          </a:p>
          <a:p>
            <a:pPr lvl="1" algn="l">
              <a:lnSpc>
                <a:spcPct val="110000"/>
              </a:lnSpc>
              <a:spcBef>
                <a:spcPts val="600"/>
              </a:spcBef>
            </a:pPr>
            <a:r>
              <a:rPr lang="zh-CN" altLang="en-US">
                <a:solidFill>
                  <a:srgbClr val="0000BF"/>
                </a:solidFill>
                <a:latin typeface="微软雅黑" charset="-122"/>
                <a:ea typeface="微软雅黑" charset="-122"/>
              </a:rPr>
              <a:t>例：</a:t>
            </a:r>
            <a:r>
              <a:rPr lang="en-US" altLang="zh-CN">
                <a:solidFill>
                  <a:schemeClr val="tx1"/>
                </a:solidFill>
                <a:latin typeface="微软雅黑" charset="-122"/>
                <a:ea typeface="微软雅黑" charset="-122"/>
              </a:rPr>
              <a:t> </a:t>
            </a:r>
            <a:r>
              <a:rPr lang="zh-CN" altLang="en-US">
                <a:solidFill>
                  <a:schemeClr val="tx1"/>
                </a:solidFill>
                <a:latin typeface="微软雅黑" charset="-122"/>
                <a:ea typeface="微软雅黑" charset="-122"/>
              </a:rPr>
              <a:t>假定</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共有</a:t>
            </a:r>
            <a:r>
              <a:rPr lang="en-US" altLang="zh-CN">
                <a:solidFill>
                  <a:schemeClr val="tx1"/>
                </a:solidFill>
                <a:latin typeface="微软雅黑" charset="-122"/>
                <a:ea typeface="微软雅黑" charset="-122"/>
              </a:rPr>
              <a:t>16</a:t>
            </a:r>
            <a:r>
              <a:rPr lang="zh-CN" altLang="en-US">
                <a:solidFill>
                  <a:schemeClr val="tx1"/>
                </a:solidFill>
                <a:latin typeface="微软雅黑" charset="-122"/>
                <a:ea typeface="微软雅黑" charset="-122"/>
              </a:rPr>
              <a:t>行</a:t>
            </a:r>
            <a:r>
              <a:rPr lang="zh-CN" altLang="zh-CN">
                <a:solidFill>
                  <a:schemeClr val="tx1"/>
                </a:solidFill>
                <a:latin typeface="微软雅黑" charset="-122"/>
                <a:ea typeface="微软雅黑" charset="-122"/>
              </a:rPr>
              <a:t>，</a:t>
            </a:r>
            <a:r>
              <a:rPr lang="zh-CN" altLang="en-US">
                <a:solidFill>
                  <a:schemeClr val="tx1"/>
                </a:solidFill>
                <a:latin typeface="微软雅黑" charset="-122"/>
                <a:ea typeface="微软雅黑" charset="-122"/>
              </a:rPr>
              <a:t>主存中的第</a:t>
            </a:r>
            <a:r>
              <a:rPr lang="en-US" altLang="zh-CN">
                <a:solidFill>
                  <a:schemeClr val="tx1"/>
                </a:solidFill>
                <a:latin typeface="微软雅黑" charset="-122"/>
                <a:ea typeface="微软雅黑" charset="-122"/>
              </a:rPr>
              <a:t>100</a:t>
            </a:r>
            <a:r>
              <a:rPr lang="zh-CN" altLang="en-US">
                <a:solidFill>
                  <a:schemeClr val="tx1"/>
                </a:solidFill>
                <a:latin typeface="微软雅黑" charset="-122"/>
                <a:ea typeface="微软雅黑" charset="-122"/>
              </a:rPr>
              <a:t>块，应该映射到</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的哪个位置？</a:t>
            </a:r>
            <a:endParaRPr lang="en-US" altLang="zh-CN">
              <a:solidFill>
                <a:schemeClr val="tx1"/>
              </a:solidFill>
              <a:latin typeface="微软雅黑" charset="-122"/>
              <a:ea typeface="微软雅黑" charset="-122"/>
            </a:endParaRPr>
          </a:p>
          <a:p>
            <a:pPr lvl="1" algn="l">
              <a:lnSpc>
                <a:spcPct val="110000"/>
              </a:lnSpc>
              <a:spcBef>
                <a:spcPts val="600"/>
              </a:spcBef>
            </a:pPr>
            <a:r>
              <a:rPr lang="en-US" altLang="zh-CN">
                <a:solidFill>
                  <a:srgbClr val="0000BF"/>
                </a:solidFill>
                <a:latin typeface="微软雅黑" charset="-122"/>
                <a:ea typeface="微软雅黑" charset="-122"/>
              </a:rPr>
              <a:t>        </a:t>
            </a:r>
            <a:r>
              <a:rPr lang="zh-CN" altLang="en-US">
                <a:solidFill>
                  <a:srgbClr val="0000BF"/>
                </a:solidFill>
                <a:latin typeface="微软雅黑" charset="-122"/>
                <a:ea typeface="微软雅黑" charset="-122"/>
              </a:rPr>
              <a:t>求解：</a:t>
            </a:r>
            <a:r>
              <a:rPr lang="en-US" altLang="zh-CN">
                <a:solidFill>
                  <a:srgbClr val="0000BF"/>
                </a:solidFill>
                <a:latin typeface="微软雅黑" charset="-122"/>
                <a:ea typeface="微软雅黑" charset="-122"/>
              </a:rPr>
              <a:t>4 = 100 mod </a:t>
            </a:r>
            <a:r>
              <a:rPr lang="en-US" altLang="zh-CN">
                <a:latin typeface="微软雅黑" charset="-122"/>
                <a:ea typeface="微软雅黑" charset="-122"/>
              </a:rPr>
              <a:t>16 </a:t>
            </a:r>
          </a:p>
        </p:txBody>
      </p:sp>
      <p:sp>
        <p:nvSpPr>
          <p:cNvPr id="2" name="矩形 1"/>
          <p:cNvSpPr>
            <a:spLocks noChangeArrowheads="1"/>
          </p:cNvSpPr>
          <p:nvPr/>
        </p:nvSpPr>
        <p:spPr bwMode="auto">
          <a:xfrm>
            <a:off x="796925" y="5453063"/>
            <a:ext cx="10594975" cy="830997"/>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华文新魏" charset="-122"/>
                <a:ea typeface="华文新魏" charset="-122"/>
              </a:rPr>
              <a:t>由于它们都映射到</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第0行，即使</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中其它行空闲，也有一个主存块不能写入</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，这样就会产生频繁的 </a:t>
            </a:r>
            <a:r>
              <a:rPr lang="en-US" altLang="zh-CN" dirty="0">
                <a:solidFill>
                  <a:schemeClr val="tx1"/>
                </a:solidFill>
                <a:latin typeface="华文新魏" charset="-122"/>
                <a:ea typeface="华文新魏" charset="-122"/>
              </a:rPr>
              <a:t>Cache</a:t>
            </a:r>
            <a:r>
              <a:rPr lang="zh-CN" altLang="en-US" dirty="0">
                <a:solidFill>
                  <a:schemeClr val="tx1"/>
                </a:solidFill>
                <a:latin typeface="华文新魏" charset="-122"/>
                <a:ea typeface="华文新魏" charset="-122"/>
              </a:rPr>
              <a:t>替换，称之为</a:t>
            </a:r>
            <a:r>
              <a:rPr lang="en-US" altLang="zh-CN" dirty="0">
                <a:solidFill>
                  <a:srgbClr val="0000FF"/>
                </a:solidFill>
                <a:latin typeface="华文新魏" charset="-122"/>
                <a:ea typeface="华文新魏" charset="-122"/>
              </a:rPr>
              <a:t>Cache</a:t>
            </a:r>
            <a:r>
              <a:rPr lang="zh-CN" altLang="en-US" dirty="0">
                <a:solidFill>
                  <a:srgbClr val="0000FF"/>
                </a:solidFill>
                <a:latin typeface="华文新魏" charset="-122"/>
                <a:ea typeface="华文新魏" charset="-122"/>
              </a:rPr>
              <a:t>抖动</a:t>
            </a:r>
          </a:p>
        </p:txBody>
      </p:sp>
      <p:sp>
        <p:nvSpPr>
          <p:cNvPr id="12" name="云形标注 11"/>
          <p:cNvSpPr/>
          <p:nvPr/>
        </p:nvSpPr>
        <p:spPr>
          <a:xfrm>
            <a:off x="796925" y="4098925"/>
            <a:ext cx="8940800" cy="1185863"/>
          </a:xfrm>
          <a:prstGeom prst="cloudCallout">
            <a:avLst>
              <a:gd name="adj1" fmla="val 60762"/>
              <a:gd name="adj2" fmla="val -26473"/>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lang="zh-CN" altLang="en-US" dirty="0">
                <a:solidFill>
                  <a:schemeClr val="tx1"/>
                </a:solidFill>
                <a:latin typeface="微软雅黑" charset="-122"/>
                <a:ea typeface="微软雅黑" charset="-122"/>
                <a:cs typeface="华文新魏" charset="-122"/>
              </a:rPr>
              <a:t>如果将主存第0</a:t>
            </a:r>
            <a:r>
              <a:rPr lang="en-US" altLang="zh-CN" dirty="0">
                <a:solidFill>
                  <a:schemeClr val="tx1"/>
                </a:solidFill>
                <a:latin typeface="微软雅黑" charset="-122"/>
                <a:ea typeface="微软雅黑" charset="-122"/>
              </a:rPr>
              <a:t>(00000)</a:t>
            </a:r>
            <a:r>
              <a:rPr lang="zh-CN" altLang="en-US" dirty="0">
                <a:solidFill>
                  <a:schemeClr val="tx1"/>
                </a:solidFill>
                <a:latin typeface="微软雅黑" charset="-122"/>
                <a:ea typeface="微软雅黑" charset="-122"/>
                <a:cs typeface="华文新魏" charset="-122"/>
              </a:rPr>
              <a:t>块与第16</a:t>
            </a:r>
            <a:r>
              <a:rPr lang="en-US" altLang="zh-CN" dirty="0">
                <a:solidFill>
                  <a:schemeClr val="tx1"/>
                </a:solidFill>
                <a:latin typeface="微软雅黑" charset="-122"/>
                <a:ea typeface="微软雅黑" charset="-122"/>
              </a:rPr>
              <a:t>(10000</a:t>
            </a:r>
            <a:r>
              <a:rPr lang="zh-CN" altLang="en-US"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cs typeface="华文新魏" charset="-122"/>
              </a:rPr>
              <a:t>块同时复制到这个</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cs typeface="华文新魏" charset="-122"/>
              </a:rPr>
              <a:t>中，会有什么问题</a:t>
            </a:r>
            <a:r>
              <a:rPr lang="zh-CN" altLang="en-US" dirty="0">
                <a:solidFill>
                  <a:srgbClr val="002060"/>
                </a:solidFill>
                <a:latin typeface="微软雅黑" charset="-122"/>
                <a:ea typeface="微软雅黑" charset="-122"/>
              </a:rPr>
              <a:t>？</a:t>
            </a:r>
          </a:p>
        </p:txBody>
      </p:sp>
      <p:pic>
        <p:nvPicPr>
          <p:cNvPr id="13"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0700" y="3984625"/>
            <a:ext cx="12525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7869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linds(horizontal)">
                                      <p:cBhvr>
                                        <p:cTn id="12" dur="500"/>
                                        <p:tgtEl>
                                          <p:spTgt spid="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blinds(horizontal)">
                                      <p:cBhvr>
                                        <p:cTn id="17" dur="500"/>
                                        <p:tgtEl>
                                          <p:spTgt spid="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blinds(horizontal)">
                                      <p:cBhvr>
                                        <p:cTn id="22" dur="500"/>
                                        <p:tgtEl>
                                          <p:spTgt spid="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nodeType="afterGroup">
                            <p:stCondLst>
                              <p:cond delay="0"/>
                            </p:stCondLst>
                            <p:childTnLst>
                              <p:par>
                                <p:cTn id="28" presetID="9"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2"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2867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28678" name="Picture 3" descr="直接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1533525"/>
            <a:ext cx="6119812" cy="50593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13319" name="Rectangle 4"/>
          <p:cNvSpPr>
            <a:spLocks noChangeArrowheads="1"/>
          </p:cNvSpPr>
          <p:nvPr/>
        </p:nvSpPr>
        <p:spPr bwMode="auto">
          <a:xfrm>
            <a:off x="261938" y="1614488"/>
            <a:ext cx="562927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chemeClr val="tx1"/>
                </a:solidFill>
                <a:latin typeface="微软雅黑" charset="-122"/>
                <a:ea typeface="微软雅黑" charset="-122"/>
              </a:rPr>
              <a:t>若数据在主存和</a:t>
            </a:r>
            <a:r>
              <a:rPr kumimoji="1" lang="en-US" altLang="zh-CN">
                <a:solidFill>
                  <a:schemeClr val="tx1"/>
                </a:solidFill>
                <a:latin typeface="微软雅黑" charset="-122"/>
              </a:rPr>
              <a:t>Cache</a:t>
            </a:r>
            <a:r>
              <a:rPr kumimoji="1" lang="zh-CN" altLang="en-US">
                <a:solidFill>
                  <a:schemeClr val="tx1"/>
                </a:solidFill>
                <a:latin typeface="微软雅黑" charset="-122"/>
                <a:ea typeface="微软雅黑" charset="-122"/>
              </a:rPr>
              <a:t>之间按块传送单位为512字节。</a:t>
            </a:r>
            <a:r>
              <a:rPr kumimoji="1" lang="en-US" altLang="zh-CN">
                <a:solidFill>
                  <a:schemeClr val="tx1"/>
                </a:solidFill>
                <a:latin typeface="微软雅黑" charset="-122"/>
                <a:ea typeface="微软雅黑" charset="-122"/>
              </a:rPr>
              <a:t>Cache</a:t>
            </a:r>
            <a:r>
              <a:rPr kumimoji="1" lang="zh-CN" altLang="en-US">
                <a:solidFill>
                  <a:schemeClr val="tx1"/>
                </a:solidFill>
                <a:latin typeface="微软雅黑" charset="-122"/>
                <a:ea typeface="微软雅黑" charset="-122"/>
              </a:rPr>
              <a:t>大小为</a:t>
            </a:r>
            <a:r>
              <a:rPr kumimoji="1" lang="en-US" altLang="zh-CN">
                <a:solidFill>
                  <a:schemeClr val="tx1"/>
                </a:solidFill>
                <a:latin typeface="微软雅黑" charset="-122"/>
                <a:ea typeface="微软雅黑" charset="-122"/>
              </a:rPr>
              <a:t>8KB</a:t>
            </a:r>
            <a:r>
              <a:rPr kumimoji="1" lang="zh-CN" altLang="en-US">
                <a:solidFill>
                  <a:schemeClr val="tx1"/>
                </a:solidFill>
                <a:latin typeface="微软雅黑" charset="-122"/>
                <a:ea typeface="微软雅黑" charset="-122"/>
              </a:rPr>
              <a:t>，主存容量为</a:t>
            </a:r>
            <a:r>
              <a:rPr kumimoji="1" lang="en-US" altLang="zh-CN">
                <a:solidFill>
                  <a:schemeClr val="tx1"/>
                </a:solidFill>
                <a:latin typeface="微软雅黑" charset="-122"/>
                <a:ea typeface="微软雅黑" charset="-122"/>
              </a:rPr>
              <a:t>1MB</a:t>
            </a:r>
            <a:endParaRPr kumimoji="1" lang="zh-CN" altLang="en-US">
              <a:solidFill>
                <a:schemeClr val="tx1"/>
              </a:solidFill>
              <a:latin typeface="微软雅黑" charset="-122"/>
              <a:ea typeface="微软雅黑" charset="-122"/>
            </a:endParaRPr>
          </a:p>
          <a:p>
            <a:pPr algn="l">
              <a:lnSpc>
                <a:spcPct val="110000"/>
              </a:lnSpc>
            </a:pPr>
            <a:r>
              <a:rPr kumimoji="1" lang="en-US" altLang="zh-CN">
                <a:solidFill>
                  <a:schemeClr val="tx1"/>
                </a:solidFill>
                <a:latin typeface="微软雅黑" charset="-122"/>
              </a:rPr>
              <a:t>  Cache</a:t>
            </a:r>
            <a:r>
              <a:rPr kumimoji="1" lang="zh-CN" altLang="en-US">
                <a:solidFill>
                  <a:schemeClr val="tx1"/>
                </a:solidFill>
                <a:latin typeface="微软雅黑" charset="-122"/>
                <a:ea typeface="微软雅黑" charset="-122"/>
              </a:rPr>
              <a:t>：</a:t>
            </a:r>
            <a:r>
              <a:rPr kumimoji="1" lang="en-US" altLang="zh-CN">
                <a:solidFill>
                  <a:schemeClr val="tx1"/>
                </a:solidFill>
                <a:latin typeface="微软雅黑" charset="-122"/>
              </a:rPr>
              <a:t>8KB=</a:t>
            </a:r>
            <a:r>
              <a:rPr kumimoji="1" lang="zh-CN" altLang="en-US">
                <a:solidFill>
                  <a:schemeClr val="tx1"/>
                </a:solidFill>
                <a:latin typeface="微软雅黑" charset="-122"/>
                <a:ea typeface="微软雅黑" charset="-122"/>
              </a:rPr>
              <a:t> 2</a:t>
            </a:r>
            <a:r>
              <a:rPr kumimoji="1" lang="zh-CN" altLang="en-US" baseline="30000">
                <a:solidFill>
                  <a:schemeClr val="tx1"/>
                </a:solidFill>
                <a:latin typeface="微软雅黑" charset="-122"/>
                <a:ea typeface="微软雅黑" charset="-122"/>
              </a:rPr>
              <a:t>13</a:t>
            </a:r>
            <a:r>
              <a:rPr kumimoji="1" lang="en-US" altLang="zh-CN">
                <a:solidFill>
                  <a:schemeClr val="tx1"/>
                </a:solidFill>
                <a:latin typeface="微软雅黑" charset="-122"/>
              </a:rPr>
              <a:t>B =16</a:t>
            </a:r>
            <a:r>
              <a:rPr kumimoji="1" lang="zh-CN" altLang="en-US">
                <a:solidFill>
                  <a:schemeClr val="tx1"/>
                </a:solidFill>
                <a:latin typeface="微软雅黑" charset="-122"/>
                <a:ea typeface="微软雅黑" charset="-122"/>
              </a:rPr>
              <a:t>槽</a:t>
            </a:r>
            <a:r>
              <a:rPr kumimoji="1" lang="en-US" altLang="zh-CN">
                <a:solidFill>
                  <a:schemeClr val="tx1"/>
                </a:solidFill>
                <a:latin typeface="微软雅黑" charset="-122"/>
              </a:rPr>
              <a:t>×512B/</a:t>
            </a:r>
            <a:r>
              <a:rPr kumimoji="1" lang="zh-CN" altLang="en-US">
                <a:solidFill>
                  <a:schemeClr val="tx1"/>
                </a:solidFill>
                <a:latin typeface="微软雅黑" charset="-122"/>
                <a:ea typeface="微软雅黑" charset="-122"/>
              </a:rPr>
              <a:t>槽</a:t>
            </a:r>
          </a:p>
          <a:p>
            <a:pPr algn="l">
              <a:lnSpc>
                <a:spcPct val="90000"/>
              </a:lnSpc>
            </a:pPr>
            <a:r>
              <a:rPr kumimoji="1" lang="en-US" altLang="zh-CN">
                <a:solidFill>
                  <a:schemeClr val="tx1"/>
                </a:solidFill>
                <a:latin typeface="微软雅黑" charset="-122"/>
                <a:ea typeface="微软雅黑" charset="-122"/>
              </a:rPr>
              <a:t>  </a:t>
            </a:r>
            <a:r>
              <a:rPr kumimoji="1" lang="zh-CN" altLang="en-US">
                <a:solidFill>
                  <a:schemeClr val="tx1"/>
                </a:solidFill>
                <a:latin typeface="微软雅黑" charset="-122"/>
                <a:ea typeface="微软雅黑" charset="-122"/>
              </a:rPr>
              <a:t>主存大小： </a:t>
            </a:r>
            <a:endParaRPr kumimoji="1" lang="en-US" altLang="zh-CN">
              <a:solidFill>
                <a:schemeClr val="tx1"/>
              </a:solidFill>
              <a:latin typeface="微软雅黑" charset="-122"/>
            </a:endParaRPr>
          </a:p>
          <a:p>
            <a:pPr algn="l">
              <a:lnSpc>
                <a:spcPct val="90000"/>
              </a:lnSpc>
            </a:pPr>
            <a:r>
              <a:rPr kumimoji="1" lang="en-US" altLang="zh-CN">
                <a:solidFill>
                  <a:schemeClr val="tx1"/>
                </a:solidFill>
                <a:latin typeface="微软雅黑" charset="-122"/>
              </a:rPr>
              <a:t>   1024KB=</a:t>
            </a:r>
            <a:r>
              <a:rPr kumimoji="1" lang="zh-CN" altLang="en-US">
                <a:solidFill>
                  <a:schemeClr val="tx1"/>
                </a:solidFill>
                <a:latin typeface="微软雅黑" charset="-122"/>
                <a:ea typeface="微软雅黑" charset="-122"/>
              </a:rPr>
              <a:t>2</a:t>
            </a:r>
            <a:r>
              <a:rPr kumimoji="1" lang="zh-CN" altLang="en-US" baseline="30000">
                <a:solidFill>
                  <a:schemeClr val="tx1"/>
                </a:solidFill>
                <a:latin typeface="微软雅黑" charset="-122"/>
                <a:ea typeface="微软雅黑" charset="-122"/>
              </a:rPr>
              <a:t>20</a:t>
            </a:r>
            <a:r>
              <a:rPr kumimoji="1" lang="en-US" altLang="zh-CN">
                <a:solidFill>
                  <a:schemeClr val="tx1"/>
                </a:solidFill>
                <a:latin typeface="微软雅黑" charset="-122"/>
              </a:rPr>
              <a:t>B=2</a:t>
            </a:r>
            <a:r>
              <a:rPr kumimoji="1" lang="en-US" altLang="zh-CN" baseline="30000">
                <a:solidFill>
                  <a:schemeClr val="tx1"/>
                </a:solidFill>
                <a:latin typeface="微软雅黑" charset="-122"/>
              </a:rPr>
              <a:t>11</a:t>
            </a:r>
            <a:r>
              <a:rPr kumimoji="1" lang="zh-CN" altLang="en-US">
                <a:solidFill>
                  <a:schemeClr val="tx1"/>
                </a:solidFill>
                <a:latin typeface="微软雅黑" charset="-122"/>
                <a:ea typeface="微软雅黑" charset="-122"/>
              </a:rPr>
              <a:t>块 </a:t>
            </a:r>
            <a:r>
              <a:rPr kumimoji="1" lang="en-US" altLang="zh-CN">
                <a:solidFill>
                  <a:schemeClr val="tx1"/>
                </a:solidFill>
                <a:latin typeface="微软雅黑" charset="-122"/>
              </a:rPr>
              <a:t>× 512B/ </a:t>
            </a:r>
            <a:r>
              <a:rPr kumimoji="1" lang="zh-CN" altLang="en-US">
                <a:solidFill>
                  <a:schemeClr val="tx1"/>
                </a:solidFill>
                <a:latin typeface="微软雅黑" charset="-122"/>
                <a:ea typeface="微软雅黑" charset="-122"/>
              </a:rPr>
              <a:t>块</a:t>
            </a:r>
            <a:endParaRPr kumimoji="1" lang="en-US" altLang="zh-CN">
              <a:solidFill>
                <a:schemeClr val="tx1"/>
              </a:solidFill>
              <a:latin typeface="微软雅黑" charset="-122"/>
              <a:ea typeface="微软雅黑" charset="-122"/>
            </a:endParaRPr>
          </a:p>
          <a:p>
            <a:pPr algn="l">
              <a:lnSpc>
                <a:spcPct val="90000"/>
              </a:lnSpc>
            </a:pPr>
            <a:r>
              <a:rPr kumimoji="1" lang="en-US" altLang="zh-CN">
                <a:solidFill>
                  <a:schemeClr val="tx1"/>
                </a:solidFill>
                <a:latin typeface="微软雅黑" charset="-122"/>
                <a:ea typeface="微软雅黑" charset="-122"/>
              </a:rPr>
              <a:t>                         =</a:t>
            </a:r>
            <a:r>
              <a:rPr kumimoji="1" lang="zh-CN" altLang="en-US">
                <a:solidFill>
                  <a:schemeClr val="tx1"/>
                </a:solidFill>
                <a:latin typeface="微软雅黑" charset="-122"/>
                <a:ea typeface="微软雅黑" charset="-122"/>
              </a:rPr>
              <a:t>2</a:t>
            </a:r>
            <a:r>
              <a:rPr kumimoji="1" lang="en-US" altLang="zh-CN" baseline="30000">
                <a:solidFill>
                  <a:schemeClr val="tx1"/>
                </a:solidFill>
                <a:latin typeface="微软雅黑" charset="-122"/>
                <a:ea typeface="微软雅黑" charset="-122"/>
              </a:rPr>
              <a:t>7</a:t>
            </a:r>
            <a:r>
              <a:rPr kumimoji="1" lang="en-US" altLang="zh-CN">
                <a:solidFill>
                  <a:schemeClr val="tx1"/>
                </a:solidFill>
                <a:latin typeface="微软雅黑" charset="-122"/>
              </a:rPr>
              <a:t>×2</a:t>
            </a:r>
            <a:r>
              <a:rPr kumimoji="1" lang="en-US" altLang="zh-CN" baseline="30000">
                <a:solidFill>
                  <a:schemeClr val="tx1"/>
                </a:solidFill>
                <a:latin typeface="微软雅黑" charset="-122"/>
              </a:rPr>
              <a:t>4</a:t>
            </a:r>
            <a:r>
              <a:rPr kumimoji="1" lang="en-US" altLang="zh-CN">
                <a:solidFill>
                  <a:schemeClr val="tx1"/>
                </a:solidFill>
                <a:latin typeface="微软雅黑" charset="-122"/>
              </a:rPr>
              <a:t>×512B/ </a:t>
            </a:r>
            <a:r>
              <a:rPr kumimoji="1" lang="zh-CN" altLang="en-US">
                <a:solidFill>
                  <a:schemeClr val="tx1"/>
                </a:solidFill>
                <a:latin typeface="微软雅黑" charset="-122"/>
                <a:ea typeface="微软雅黑" charset="-122"/>
              </a:rPr>
              <a:t>块</a:t>
            </a:r>
            <a:endParaRPr kumimoji="1" lang="en-US" altLang="zh-CN">
              <a:solidFill>
                <a:schemeClr val="tx1"/>
              </a:solidFill>
              <a:latin typeface="微软雅黑" charset="-122"/>
              <a:ea typeface="微软雅黑" charset="-122"/>
            </a:endParaRPr>
          </a:p>
          <a:p>
            <a:pPr algn="l">
              <a:lnSpc>
                <a:spcPct val="90000"/>
              </a:lnSpc>
            </a:pPr>
            <a:endParaRPr kumimoji="1" lang="zh-CN" altLang="en-US">
              <a:solidFill>
                <a:schemeClr val="tx1"/>
              </a:solidFill>
              <a:latin typeface="微软雅黑" charset="-122"/>
              <a:ea typeface="微软雅黑" charset="-122"/>
            </a:endParaRPr>
          </a:p>
        </p:txBody>
      </p:sp>
      <p:sp>
        <p:nvSpPr>
          <p:cNvPr id="13" name="Text Box 5"/>
          <p:cNvSpPr txBox="1">
            <a:spLocks noChangeArrowheads="1"/>
          </p:cNvSpPr>
          <p:nvPr/>
        </p:nvSpPr>
        <p:spPr bwMode="auto">
          <a:xfrm>
            <a:off x="414338" y="4370388"/>
            <a:ext cx="456882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buFont typeface="Wingdings" charset="2"/>
              <a:buChar char="l"/>
            </a:pPr>
            <a:r>
              <a:rPr kumimoji="1" lang="en-US" altLang="zh-CN" dirty="0">
                <a:solidFill>
                  <a:srgbClr val="0000CC"/>
                </a:solidFill>
                <a:latin typeface="微软雅黑" charset="-122"/>
              </a:rPr>
              <a:t>Cache</a:t>
            </a:r>
            <a:r>
              <a:rPr kumimoji="1" lang="zh-CN" altLang="en-US" dirty="0">
                <a:solidFill>
                  <a:srgbClr val="0000CC"/>
                </a:solidFill>
                <a:latin typeface="微软雅黑" charset="-122"/>
                <a:ea typeface="微软雅黑" charset="-122"/>
              </a:rPr>
              <a:t>标记</a:t>
            </a:r>
            <a:r>
              <a:rPr kumimoji="1" lang="en-US" altLang="zh-CN" dirty="0">
                <a:solidFill>
                  <a:srgbClr val="0000CC"/>
                </a:solidFill>
                <a:latin typeface="微软雅黑" charset="-122"/>
              </a:rPr>
              <a:t>(tag)</a:t>
            </a:r>
            <a:r>
              <a:rPr kumimoji="1" lang="zh-CN" altLang="en-US" dirty="0">
                <a:solidFill>
                  <a:srgbClr val="0000CC"/>
                </a:solidFill>
                <a:latin typeface="微软雅黑" charset="-122"/>
                <a:ea typeface="微软雅黑" charset="-122"/>
              </a:rPr>
              <a:t>指出对应槽取自哪个主存块群</a:t>
            </a:r>
            <a:endParaRPr kumimoji="1" lang="en-US" altLang="zh-CN" dirty="0">
              <a:solidFill>
                <a:srgbClr val="0000CC"/>
              </a:solidFill>
              <a:latin typeface="微软雅黑" charset="-122"/>
              <a:ea typeface="微软雅黑" charset="-122"/>
            </a:endParaRPr>
          </a:p>
          <a:p>
            <a:pPr algn="l">
              <a:lnSpc>
                <a:spcPct val="120000"/>
              </a:lnSpc>
              <a:buFont typeface="Wingdings" charset="2"/>
              <a:buChar char="l"/>
            </a:pPr>
            <a:r>
              <a:rPr kumimoji="1" lang="zh-CN" altLang="en-US" dirty="0">
                <a:solidFill>
                  <a:srgbClr val="0000CC"/>
                </a:solidFill>
                <a:latin typeface="微软雅黑" charset="-122"/>
                <a:ea typeface="微软雅黑" charset="-122"/>
              </a:rPr>
              <a:t>主存</a:t>
            </a:r>
            <a:r>
              <a:rPr kumimoji="1" lang="en-US" altLang="zh-CN" dirty="0">
                <a:solidFill>
                  <a:srgbClr val="0000CC"/>
                </a:solidFill>
                <a:latin typeface="微软雅黑" charset="-122"/>
              </a:rPr>
              <a:t>tag</a:t>
            </a:r>
            <a:r>
              <a:rPr kumimoji="1" lang="zh-CN" altLang="en-US" dirty="0">
                <a:solidFill>
                  <a:srgbClr val="0000CC"/>
                </a:solidFill>
                <a:latin typeface="微软雅黑" charset="-122"/>
                <a:ea typeface="微软雅黑" charset="-122"/>
              </a:rPr>
              <a:t>指出对应地址位于哪个块群</a:t>
            </a:r>
          </a:p>
        </p:txBody>
      </p:sp>
      <p:sp>
        <p:nvSpPr>
          <p:cNvPr id="14" name="Line 6"/>
          <p:cNvSpPr>
            <a:spLocks noChangeShapeType="1"/>
          </p:cNvSpPr>
          <p:nvPr/>
        </p:nvSpPr>
        <p:spPr bwMode="auto">
          <a:xfrm flipV="1">
            <a:off x="4772025" y="2801938"/>
            <a:ext cx="1425575" cy="1951037"/>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5" name="Line 7"/>
          <p:cNvSpPr>
            <a:spLocks noChangeShapeType="1"/>
          </p:cNvSpPr>
          <p:nvPr/>
        </p:nvSpPr>
        <p:spPr bwMode="auto">
          <a:xfrm>
            <a:off x="4983163" y="5561013"/>
            <a:ext cx="1141412" cy="26987"/>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28683" name="Text Box 10"/>
          <p:cNvSpPr txBox="1">
            <a:spLocks noChangeArrowheads="1"/>
          </p:cNvSpPr>
          <p:nvPr/>
        </p:nvSpPr>
        <p:spPr bwMode="auto">
          <a:xfrm>
            <a:off x="8694738" y="3332163"/>
            <a:ext cx="866775" cy="5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endParaRPr kumimoji="1" lang="zh-CN" altLang="en-US" i="1">
              <a:solidFill>
                <a:srgbClr val="666699"/>
              </a:solidFill>
              <a:ea typeface="华文新魏" charset="-122"/>
            </a:endParaRPr>
          </a:p>
        </p:txBody>
      </p:sp>
      <p:sp>
        <p:nvSpPr>
          <p:cNvPr id="26" name="TextBox 25"/>
          <p:cNvSpPr txBox="1"/>
          <p:nvPr/>
        </p:nvSpPr>
        <p:spPr>
          <a:xfrm>
            <a:off x="4294188" y="81438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2" name="椭圆 1"/>
          <p:cNvSpPr>
            <a:spLocks noChangeArrowheads="1"/>
          </p:cNvSpPr>
          <p:nvPr/>
        </p:nvSpPr>
        <p:spPr bwMode="auto">
          <a:xfrm>
            <a:off x="5772150" y="4618038"/>
            <a:ext cx="3522663" cy="1597025"/>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472706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par>
                          <p:cTn id="23" fill="hold" nodeType="afterGroup">
                            <p:stCondLst>
                              <p:cond delay="0"/>
                            </p:stCondLst>
                            <p:childTnLst>
                              <p:par>
                                <p:cTn id="24" presetID="3" presetClass="entr" presetSubtype="10" fill="hold" nodeType="after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blinds(horizontal)">
                                      <p:cBhvr>
                                        <p:cTn id="26" dur="500"/>
                                        <p:tgtEl>
                                          <p:spTgt spid="13">
                                            <p:txEl>
                                              <p:pRg st="1" end="1"/>
                                            </p:txEl>
                                          </p:spTgt>
                                        </p:tgtEl>
                                      </p:cBhvr>
                                    </p:animEffect>
                                  </p:childTnLst>
                                </p:cTn>
                              </p:par>
                            </p:childTnLst>
                          </p:cTn>
                        </p:par>
                        <p:par>
                          <p:cTn id="27" fill="hold" nodeType="afterGroup">
                            <p:stCondLst>
                              <p:cond delay="500"/>
                            </p:stCondLst>
                            <p:childTnLst>
                              <p:par>
                                <p:cTn id="28" presetID="3" presetClass="entr" presetSubtype="5"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vertical)">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blinds(horizontal)">
                                      <p:cBhvr>
                                        <p:cTn id="35" dur="500"/>
                                        <p:tgtEl>
                                          <p:spTgt spid="13">
                                            <p:txEl>
                                              <p:pRg st="0" end="0"/>
                                            </p:txEl>
                                          </p:spTgt>
                                        </p:tgtEl>
                                      </p:cBhvr>
                                    </p:animEffect>
                                  </p:childTnLst>
                                </p:cTn>
                              </p:par>
                            </p:childTnLst>
                          </p:cTn>
                        </p:par>
                        <p:par>
                          <p:cTn id="36" fill="hold" nodeType="afterGroup">
                            <p:stCondLst>
                              <p:cond delay="500"/>
                            </p:stCondLst>
                            <p:childTnLst>
                              <p:par>
                                <p:cTn id="37" presetID="3" presetClass="entr" presetSubtype="5"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vertic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 grpId="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a:latin typeface="微软雅黑" charset="-122"/>
              </a:rPr>
              <a:t>的刷新</a:t>
            </a:r>
            <a:endParaRPr kumimoji="0" lang="en-US" altLang="zh-CN" sz="3600" b="1">
              <a:latin typeface="微软雅黑" charset="-122"/>
            </a:endParaRPr>
          </a:p>
        </p:txBody>
      </p:sp>
      <p:sp>
        <p:nvSpPr>
          <p:cNvPr id="717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717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p:nvPr/>
        </p:nvSpPr>
        <p:spPr>
          <a:xfrm>
            <a:off x="2138363" y="1778000"/>
            <a:ext cx="9715500" cy="2514600"/>
          </a:xfrm>
          <a:prstGeom prst="rect">
            <a:avLst/>
          </a:prstGeom>
          <a:noFill/>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indent="0" algn="l">
              <a:lnSpc>
                <a:spcPct val="130000"/>
              </a:lnSpc>
            </a:pPr>
            <a:r>
              <a:rPr lang="en-US" altLang="zh-CN" sz="2600" dirty="0">
                <a:solidFill>
                  <a:srgbClr val="0000BF"/>
                </a:solidFill>
                <a:latin typeface="微软雅黑" charset="-122"/>
                <a:ea typeface="微软雅黑" charset="-122"/>
              </a:rPr>
              <a:t>DRAM</a:t>
            </a:r>
            <a:r>
              <a:rPr lang="zh-CN" altLang="en-US" sz="2600" dirty="0">
                <a:solidFill>
                  <a:srgbClr val="0000BF"/>
                </a:solidFill>
                <a:latin typeface="微软雅黑" charset="-122"/>
                <a:ea typeface="微软雅黑" charset="-122"/>
              </a:rPr>
              <a:t>存储位元的特点</a:t>
            </a:r>
            <a:endParaRPr lang="en-US" altLang="zh-CN" sz="2600" dirty="0">
              <a:solidFill>
                <a:srgbClr val="0000BF"/>
              </a:solidFill>
              <a:latin typeface="微软雅黑" charset="-122"/>
              <a:ea typeface="微软雅黑" charset="-122"/>
            </a:endParaRPr>
          </a:p>
          <a:p>
            <a:pPr lvl="1" indent="0" algn="l">
              <a:lnSpc>
                <a:spcPct val="130000"/>
              </a:lnSpc>
              <a:buFont typeface="Arial" charset="0"/>
              <a:buChar char="•"/>
            </a:pPr>
            <a:r>
              <a:rPr lang="zh-CN" altLang="en-US" dirty="0">
                <a:solidFill>
                  <a:srgbClr val="000000"/>
                </a:solidFill>
                <a:latin typeface="微软雅黑" charset="-122"/>
                <a:ea typeface="微软雅黑" charset="-122"/>
              </a:rPr>
              <a:t>靠电容上的电荷存储效应记忆信息，虽然有</a:t>
            </a:r>
            <a:r>
              <a:rPr lang="en-US" altLang="zh-CN" dirty="0">
                <a:solidFill>
                  <a:srgbClr val="000000"/>
                </a:solidFill>
                <a:latin typeface="微软雅黑" charset="-122"/>
                <a:ea typeface="微软雅黑" charset="-122"/>
              </a:rPr>
              <a:t>MOS</a:t>
            </a:r>
            <a:r>
              <a:rPr lang="zh-CN" altLang="en-US" dirty="0">
                <a:solidFill>
                  <a:srgbClr val="000000"/>
                </a:solidFill>
                <a:latin typeface="微软雅黑" charset="-122"/>
                <a:ea typeface="微软雅黑" charset="-122"/>
              </a:rPr>
              <a:t>高电阻</a:t>
            </a:r>
            <a:r>
              <a:rPr lang="zh-CN" altLang="en-US" dirty="0">
                <a:solidFill>
                  <a:srgbClr val="000000"/>
                </a:solidFill>
                <a:ea typeface="华文新魏" charset="-122"/>
              </a:rPr>
              <a:t>(10</a:t>
            </a:r>
            <a:r>
              <a:rPr lang="zh-CN" altLang="en-US" baseline="30000" dirty="0">
                <a:solidFill>
                  <a:srgbClr val="000000"/>
                </a:solidFill>
                <a:ea typeface="华文新魏" charset="-122"/>
              </a:rPr>
              <a:t>12</a:t>
            </a:r>
            <a:r>
              <a:rPr lang="zh-CN" altLang="en-US" dirty="0">
                <a:solidFill>
                  <a:srgbClr val="000000"/>
                </a:solidFill>
                <a:ea typeface="华文新魏" charset="-122"/>
              </a:rPr>
              <a:t>~10</a:t>
            </a:r>
            <a:r>
              <a:rPr lang="zh-CN" altLang="en-US" baseline="30000" dirty="0">
                <a:solidFill>
                  <a:srgbClr val="000000"/>
                </a:solidFill>
                <a:ea typeface="华文新魏" charset="-122"/>
              </a:rPr>
              <a:t>15</a:t>
            </a:r>
            <a:r>
              <a:rPr lang="zh-CN" altLang="en-US" dirty="0">
                <a:solidFill>
                  <a:srgbClr val="000000"/>
                </a:solidFill>
                <a:ea typeface="华文新魏" charset="-122"/>
                <a:sym typeface="Symbol" charset="2"/>
              </a:rPr>
              <a:t></a:t>
            </a:r>
            <a:r>
              <a:rPr lang="zh-CN" altLang="en-US" dirty="0">
                <a:solidFill>
                  <a:srgbClr val="000000"/>
                </a:solidFill>
                <a:ea typeface="华文新魏" charset="-122"/>
              </a:rPr>
              <a:t>)</a:t>
            </a:r>
            <a:r>
              <a:rPr lang="zh-CN" altLang="en-US" dirty="0">
                <a:solidFill>
                  <a:srgbClr val="000000"/>
                </a:solidFill>
                <a:latin typeface="微软雅黑" charset="-122"/>
                <a:ea typeface="微软雅黑" charset="-122"/>
              </a:rPr>
              <a:t>，仍会泄漏电荷</a:t>
            </a:r>
            <a:endParaRPr lang="en-US" altLang="zh-CN" dirty="0">
              <a:solidFill>
                <a:srgbClr val="000000"/>
              </a:solidFill>
              <a:latin typeface="微软雅黑" charset="-122"/>
              <a:ea typeface="微软雅黑" charset="-122"/>
            </a:endParaRPr>
          </a:p>
          <a:p>
            <a:pPr lvl="1" indent="0" algn="l">
              <a:lnSpc>
                <a:spcPct val="130000"/>
              </a:lnSpc>
              <a:buFont typeface="Arial" charset="0"/>
              <a:buChar char="•"/>
            </a:pPr>
            <a:r>
              <a:rPr lang="zh-CN" altLang="en-US" dirty="0">
                <a:solidFill>
                  <a:srgbClr val="000000"/>
                </a:solidFill>
                <a:latin typeface="微软雅黑" charset="-122"/>
                <a:ea typeface="微软雅黑" charset="-122"/>
              </a:rPr>
              <a:t>为保证所存信息的正确性，需要用充电的方法及时使所有位元的电容上电荷恢复到泄漏前的状态</a:t>
            </a:r>
            <a:endParaRPr lang="en-US" altLang="zh-CN" dirty="0">
              <a:solidFill>
                <a:srgbClr val="000000"/>
              </a:solidFill>
              <a:latin typeface="微软雅黑" charset="-122"/>
              <a:ea typeface="微软雅黑" charset="-122"/>
            </a:endParaRPr>
          </a:p>
        </p:txBody>
      </p:sp>
      <p:sp>
        <p:nvSpPr>
          <p:cNvPr id="15" name="五边形 14"/>
          <p:cNvSpPr/>
          <p:nvPr/>
        </p:nvSpPr>
        <p:spPr>
          <a:xfrm>
            <a:off x="1592263" y="901700"/>
            <a:ext cx="4038600" cy="749300"/>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sz="2800">
                <a:solidFill>
                  <a:srgbClr val="FFFFFF"/>
                </a:solidFill>
                <a:cs typeface="微软雅黑" charset="0"/>
              </a:rPr>
              <a:t>为什么要刷新？</a:t>
            </a:r>
          </a:p>
        </p:txBody>
      </p:sp>
      <p:pic>
        <p:nvPicPr>
          <p:cNvPr id="7176" name="图片 15"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889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1"/>
          <p:cNvSpPr txBox="1">
            <a:spLocks noChangeArrowheads="1"/>
          </p:cNvSpPr>
          <p:nvPr/>
        </p:nvSpPr>
        <p:spPr bwMode="auto">
          <a:xfrm>
            <a:off x="2166938" y="5384800"/>
            <a:ext cx="7988300" cy="65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r>
              <a:rPr lang="zh-CN" altLang="en-US" sz="2600">
                <a:solidFill>
                  <a:srgbClr val="0000BF"/>
                </a:solidFill>
                <a:latin typeface="微软雅黑" charset="-122"/>
                <a:ea typeface="微软雅黑" charset="-122"/>
              </a:rPr>
              <a:t>按一定时间间隔为记忆电容补充电荷的过程</a:t>
            </a:r>
          </a:p>
        </p:txBody>
      </p:sp>
      <p:sp>
        <p:nvSpPr>
          <p:cNvPr id="18" name="五边形 17"/>
          <p:cNvSpPr/>
          <p:nvPr/>
        </p:nvSpPr>
        <p:spPr>
          <a:xfrm>
            <a:off x="1620838" y="4508500"/>
            <a:ext cx="4038600" cy="749300"/>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FFFFFF"/>
                </a:solidFill>
                <a:cs typeface="微软雅黑" charset="0"/>
              </a:rPr>
              <a:t>什么是刷新？</a:t>
            </a:r>
          </a:p>
        </p:txBody>
      </p:sp>
      <p:sp>
        <p:nvSpPr>
          <p:cNvPr id="19" name="云形标注 18"/>
          <p:cNvSpPr/>
          <p:nvPr/>
        </p:nvSpPr>
        <p:spPr>
          <a:xfrm>
            <a:off x="8435466" y="4335463"/>
            <a:ext cx="3418397" cy="1187450"/>
          </a:xfrm>
          <a:prstGeom prst="cloudCallout">
            <a:avLst>
              <a:gd name="adj1" fmla="val 17630"/>
              <a:gd name="adj2" fmla="val -93833"/>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l">
              <a:lnSpc>
                <a:spcPct val="100000"/>
              </a:lnSpc>
              <a:defRPr/>
            </a:pPr>
            <a:r>
              <a:rPr lang="zh-CN" altLang="en-US" dirty="0">
                <a:solidFill>
                  <a:srgbClr val="000000"/>
                </a:solidFill>
                <a:latin typeface="微软雅黑" charset="0"/>
                <a:cs typeface="微软雅黑" charset="0"/>
              </a:rPr>
              <a:t>必须设置专门的刷新逻辑</a:t>
            </a:r>
            <a:endParaRPr lang="zh-CN" altLang="en-US" dirty="0"/>
          </a:p>
        </p:txBody>
      </p:sp>
      <p:cxnSp>
        <p:nvCxnSpPr>
          <p:cNvPr id="4" name="直线连接符 3"/>
          <p:cNvCxnSpPr>
            <a:cxnSpLocks noChangeShapeType="1"/>
          </p:cNvCxnSpPr>
          <p:nvPr/>
        </p:nvCxnSpPr>
        <p:spPr bwMode="auto">
          <a:xfrm>
            <a:off x="9767614" y="3776663"/>
            <a:ext cx="1371600" cy="0"/>
          </a:xfrm>
          <a:prstGeom prst="line">
            <a:avLst/>
          </a:prstGeom>
          <a:noFill/>
          <a:ln w="25400">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0621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a:latin typeface="微软雅黑" charset="-122"/>
              </a:rPr>
              <a:t>和主存之间的映射方式</a:t>
            </a:r>
            <a:endParaRPr kumimoji="0" lang="en-US" altLang="zh-CN" sz="3600" b="1">
              <a:latin typeface="微软雅黑" charset="-122"/>
            </a:endParaRPr>
          </a:p>
        </p:txBody>
      </p:sp>
      <p:sp>
        <p:nvSpPr>
          <p:cNvPr id="378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78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78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78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37894" name="Picture 3" descr="直接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1533525"/>
            <a:ext cx="6119812" cy="50593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37895" name="Text Box 10"/>
          <p:cNvSpPr txBox="1">
            <a:spLocks noChangeArrowheads="1"/>
          </p:cNvSpPr>
          <p:nvPr/>
        </p:nvSpPr>
        <p:spPr bwMode="auto">
          <a:xfrm>
            <a:off x="8694738" y="3332163"/>
            <a:ext cx="866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kumimoji="1" lang="zh-CN" altLang="en-US" i="1">
              <a:solidFill>
                <a:srgbClr val="666699"/>
              </a:solidFill>
              <a:ea typeface="华文新魏" charset="-122"/>
            </a:endParaRPr>
          </a:p>
        </p:txBody>
      </p:sp>
      <p:sp>
        <p:nvSpPr>
          <p:cNvPr id="21" name="Text Box 11"/>
          <p:cNvSpPr txBox="1">
            <a:spLocks noChangeArrowheads="1"/>
          </p:cNvSpPr>
          <p:nvPr/>
        </p:nvSpPr>
        <p:spPr bwMode="auto">
          <a:xfrm>
            <a:off x="9097963" y="3741738"/>
            <a:ext cx="1185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kumimoji="1" lang="en-US" altLang="zh-CN" sz="2200">
                <a:ea typeface="华文新魏" charset="-122"/>
              </a:rPr>
              <a:t>0220CH</a:t>
            </a:r>
          </a:p>
        </p:txBody>
      </p:sp>
      <p:sp>
        <p:nvSpPr>
          <p:cNvPr id="23" name="Rectangle 13"/>
          <p:cNvSpPr>
            <a:spLocks noChangeArrowheads="1"/>
          </p:cNvSpPr>
          <p:nvPr/>
        </p:nvSpPr>
        <p:spPr bwMode="auto">
          <a:xfrm>
            <a:off x="10302875" y="3657600"/>
            <a:ext cx="693738" cy="307975"/>
          </a:xfrm>
          <a:prstGeom prst="rect">
            <a:avLst/>
          </a:prstGeom>
          <a:solidFill>
            <a:srgbClr val="008000">
              <a:alpha val="39999"/>
            </a:srgbClr>
          </a:solidFill>
          <a:ln>
            <a:noFill/>
          </a:ln>
        </p:spPr>
        <p:txBody>
          <a:bodyPr lIns="0" tIns="0" rIns="0" bIns="0" anchor="ctr"/>
          <a:lstStyle/>
          <a:p>
            <a:pPr>
              <a:defRPr/>
            </a:pPr>
            <a:endParaRPr lang="zh-CN" altLang="en-US" dirty="0">
              <a:latin typeface="+mn-lt"/>
              <a:ea typeface="华文新魏" pitchFamily="2" charset="-122"/>
            </a:endParaRPr>
          </a:p>
        </p:txBody>
      </p:sp>
      <p:sp>
        <p:nvSpPr>
          <p:cNvPr id="24" name="Rectangle 14"/>
          <p:cNvSpPr>
            <a:spLocks noChangeArrowheads="1"/>
          </p:cNvSpPr>
          <p:nvPr/>
        </p:nvSpPr>
        <p:spPr bwMode="auto">
          <a:xfrm>
            <a:off x="6770688" y="3124200"/>
            <a:ext cx="685800" cy="323850"/>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endParaRPr lang="zh-CN" altLang="en-US"/>
          </a:p>
        </p:txBody>
      </p:sp>
      <p:sp>
        <p:nvSpPr>
          <p:cNvPr id="25" name="Rectangle 15"/>
          <p:cNvSpPr>
            <a:spLocks noChangeArrowheads="1"/>
          </p:cNvSpPr>
          <p:nvPr/>
        </p:nvSpPr>
        <p:spPr bwMode="auto">
          <a:xfrm>
            <a:off x="6059202" y="3104964"/>
            <a:ext cx="71814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en-US" altLang="zh-CN" sz="1600" dirty="0">
                <a:ea typeface="华文新魏" charset="-122"/>
              </a:rPr>
              <a:t>0000001</a:t>
            </a:r>
            <a:endParaRPr kumimoji="1" lang="zh-CN" altLang="en-US" sz="1600" dirty="0">
              <a:ea typeface="华文新魏" charset="-122"/>
            </a:endParaRPr>
          </a:p>
        </p:txBody>
      </p:sp>
      <p:sp>
        <p:nvSpPr>
          <p:cNvPr id="26" name="TextBox 25"/>
          <p:cNvSpPr txBox="1"/>
          <p:nvPr/>
        </p:nvSpPr>
        <p:spPr>
          <a:xfrm>
            <a:off x="4294188" y="81438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18" name="Text Box 9"/>
          <p:cNvSpPr txBox="1">
            <a:spLocks noChangeArrowheads="1"/>
          </p:cNvSpPr>
          <p:nvPr/>
        </p:nvSpPr>
        <p:spPr bwMode="auto">
          <a:xfrm>
            <a:off x="292100" y="4303713"/>
            <a:ext cx="451802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sz="2800" dirty="0">
                <a:solidFill>
                  <a:schemeClr val="tx1"/>
                </a:solidFill>
                <a:ea typeface="华文新魏" charset="-122"/>
              </a:rPr>
              <a:t>例：若</a:t>
            </a:r>
            <a:r>
              <a:rPr kumimoji="1" lang="en-US" altLang="zh-CN" sz="2800" dirty="0">
                <a:solidFill>
                  <a:schemeClr val="tx1"/>
                </a:solidFill>
              </a:rPr>
              <a:t>Cache</a:t>
            </a:r>
            <a:r>
              <a:rPr kumimoji="1" lang="zh-CN" altLang="en-US" sz="2800" dirty="0">
                <a:solidFill>
                  <a:schemeClr val="tx1"/>
                </a:solidFill>
                <a:ea typeface="华文新魏" charset="-122"/>
              </a:rPr>
              <a:t>为空，如何对</a:t>
            </a:r>
            <a:r>
              <a:rPr kumimoji="1" lang="en-US" altLang="zh-CN" sz="2800" dirty="0">
                <a:solidFill>
                  <a:schemeClr val="tx1"/>
                </a:solidFill>
              </a:rPr>
              <a:t>0220CH</a:t>
            </a:r>
            <a:r>
              <a:rPr kumimoji="1" lang="zh-CN" altLang="en-US" sz="2800" dirty="0">
                <a:solidFill>
                  <a:schemeClr val="tx1"/>
                </a:solidFill>
                <a:ea typeface="华文新魏" charset="-122"/>
              </a:rPr>
              <a:t>单元进行访问？</a:t>
            </a:r>
          </a:p>
        </p:txBody>
      </p:sp>
      <p:sp>
        <p:nvSpPr>
          <p:cNvPr id="19" name="Text Box 12"/>
          <p:cNvSpPr txBox="1">
            <a:spLocks noChangeArrowheads="1"/>
          </p:cNvSpPr>
          <p:nvPr/>
        </p:nvSpPr>
        <p:spPr bwMode="auto">
          <a:xfrm>
            <a:off x="314325" y="5308600"/>
            <a:ext cx="5824538" cy="5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en-US" altLang="zh-CN" u="sng">
                <a:solidFill>
                  <a:srgbClr val="9900CC"/>
                </a:solidFill>
                <a:ea typeface="华文新魏" charset="-122"/>
              </a:rPr>
              <a:t>0000 001</a:t>
            </a:r>
            <a:r>
              <a:rPr kumimoji="1" lang="en-US" altLang="zh-CN">
                <a:solidFill>
                  <a:srgbClr val="9900CC"/>
                </a:solidFill>
                <a:ea typeface="华文新魏" charset="-122"/>
              </a:rPr>
              <a:t> </a:t>
            </a:r>
            <a:r>
              <a:rPr kumimoji="1" lang="en-US" altLang="zh-CN" u="sng">
                <a:ea typeface="华文新魏" charset="-122"/>
              </a:rPr>
              <a:t>0001</a:t>
            </a:r>
            <a:r>
              <a:rPr kumimoji="1" lang="en-US" altLang="zh-CN">
                <a:ea typeface="华文新魏" charset="-122"/>
              </a:rPr>
              <a:t> </a:t>
            </a:r>
            <a:r>
              <a:rPr kumimoji="1" lang="en-US" altLang="zh-CN">
                <a:solidFill>
                  <a:schemeClr val="tx1"/>
                </a:solidFill>
                <a:ea typeface="华文新魏" charset="-122"/>
              </a:rPr>
              <a:t>0 0000 1100B</a:t>
            </a:r>
          </a:p>
        </p:txBody>
      </p:sp>
      <p:sp>
        <p:nvSpPr>
          <p:cNvPr id="37903" name="Rectangle 4"/>
          <p:cNvSpPr>
            <a:spLocks noChangeArrowheads="1"/>
          </p:cNvSpPr>
          <p:nvPr/>
        </p:nvSpPr>
        <p:spPr bwMode="auto">
          <a:xfrm>
            <a:off x="261938" y="1614488"/>
            <a:ext cx="562927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rgbClr val="595959"/>
                </a:solidFill>
                <a:latin typeface="微软雅黑" charset="-122"/>
                <a:ea typeface="微软雅黑" charset="-122"/>
              </a:rPr>
              <a:t>若数据在主存和</a:t>
            </a:r>
            <a:r>
              <a:rPr kumimoji="1" lang="en-US" altLang="zh-CN">
                <a:solidFill>
                  <a:srgbClr val="595959"/>
                </a:solidFill>
                <a:latin typeface="微软雅黑" charset="-122"/>
              </a:rPr>
              <a:t>Cache</a:t>
            </a:r>
            <a:r>
              <a:rPr kumimoji="1" lang="zh-CN" altLang="en-US">
                <a:solidFill>
                  <a:srgbClr val="595959"/>
                </a:solidFill>
                <a:latin typeface="微软雅黑" charset="-122"/>
                <a:ea typeface="微软雅黑" charset="-122"/>
              </a:rPr>
              <a:t>之间按块传送单位为512字节。</a:t>
            </a:r>
            <a:r>
              <a:rPr kumimoji="1" lang="en-US" altLang="zh-CN">
                <a:solidFill>
                  <a:srgbClr val="595959"/>
                </a:solidFill>
                <a:latin typeface="微软雅黑" charset="-122"/>
                <a:ea typeface="微软雅黑" charset="-122"/>
              </a:rPr>
              <a:t>Cache</a:t>
            </a:r>
            <a:r>
              <a:rPr kumimoji="1" lang="zh-CN" altLang="en-US">
                <a:solidFill>
                  <a:srgbClr val="595959"/>
                </a:solidFill>
                <a:latin typeface="微软雅黑" charset="-122"/>
                <a:ea typeface="微软雅黑" charset="-122"/>
              </a:rPr>
              <a:t>大小为</a:t>
            </a:r>
            <a:r>
              <a:rPr kumimoji="1" lang="en-US" altLang="zh-CN">
                <a:solidFill>
                  <a:srgbClr val="595959"/>
                </a:solidFill>
                <a:latin typeface="微软雅黑" charset="-122"/>
                <a:ea typeface="微软雅黑" charset="-122"/>
              </a:rPr>
              <a:t>8KB</a:t>
            </a:r>
            <a:r>
              <a:rPr kumimoji="1" lang="zh-CN" altLang="en-US">
                <a:solidFill>
                  <a:srgbClr val="595959"/>
                </a:solidFill>
                <a:latin typeface="微软雅黑" charset="-122"/>
                <a:ea typeface="微软雅黑" charset="-122"/>
              </a:rPr>
              <a:t>，主存容量为</a:t>
            </a:r>
            <a:r>
              <a:rPr kumimoji="1" lang="en-US" altLang="zh-CN">
                <a:solidFill>
                  <a:srgbClr val="595959"/>
                </a:solidFill>
                <a:latin typeface="微软雅黑" charset="-122"/>
                <a:ea typeface="微软雅黑" charset="-122"/>
              </a:rPr>
              <a:t>1MB</a:t>
            </a:r>
            <a:endParaRPr kumimoji="1" lang="zh-CN" altLang="en-US">
              <a:solidFill>
                <a:srgbClr val="595959"/>
              </a:solidFill>
              <a:latin typeface="微软雅黑" charset="-122"/>
              <a:ea typeface="微软雅黑" charset="-122"/>
            </a:endParaRPr>
          </a:p>
          <a:p>
            <a:pPr algn="l">
              <a:lnSpc>
                <a:spcPct val="110000"/>
              </a:lnSpc>
            </a:pPr>
            <a:r>
              <a:rPr kumimoji="1" lang="en-US" altLang="zh-CN">
                <a:solidFill>
                  <a:srgbClr val="595959"/>
                </a:solidFill>
                <a:latin typeface="微软雅黑" charset="-122"/>
              </a:rPr>
              <a:t>  Cache</a:t>
            </a:r>
            <a:r>
              <a:rPr kumimoji="1" lang="zh-CN" altLang="en-US">
                <a:solidFill>
                  <a:srgbClr val="595959"/>
                </a:solidFill>
                <a:latin typeface="微软雅黑" charset="-122"/>
                <a:ea typeface="微软雅黑" charset="-122"/>
              </a:rPr>
              <a:t>：</a:t>
            </a:r>
            <a:r>
              <a:rPr kumimoji="1" lang="en-US" altLang="zh-CN">
                <a:solidFill>
                  <a:srgbClr val="595959"/>
                </a:solidFill>
                <a:latin typeface="微软雅黑" charset="-122"/>
              </a:rPr>
              <a:t>8KB=</a:t>
            </a:r>
            <a:r>
              <a:rPr kumimoji="1" lang="zh-CN" altLang="en-US">
                <a:solidFill>
                  <a:srgbClr val="595959"/>
                </a:solidFill>
                <a:latin typeface="微软雅黑" charset="-122"/>
                <a:ea typeface="微软雅黑" charset="-122"/>
              </a:rPr>
              <a:t> 2</a:t>
            </a:r>
            <a:r>
              <a:rPr kumimoji="1" lang="zh-CN" altLang="en-US" baseline="30000">
                <a:solidFill>
                  <a:srgbClr val="595959"/>
                </a:solidFill>
                <a:latin typeface="微软雅黑" charset="-122"/>
                <a:ea typeface="微软雅黑" charset="-122"/>
              </a:rPr>
              <a:t>13</a:t>
            </a:r>
            <a:r>
              <a:rPr kumimoji="1" lang="en-US" altLang="zh-CN">
                <a:solidFill>
                  <a:srgbClr val="595959"/>
                </a:solidFill>
                <a:latin typeface="微软雅黑" charset="-122"/>
              </a:rPr>
              <a:t>B =16</a:t>
            </a:r>
            <a:r>
              <a:rPr kumimoji="1" lang="zh-CN" altLang="en-US">
                <a:solidFill>
                  <a:srgbClr val="595959"/>
                </a:solidFill>
                <a:latin typeface="微软雅黑" charset="-122"/>
                <a:ea typeface="微软雅黑" charset="-122"/>
              </a:rPr>
              <a:t>槽</a:t>
            </a:r>
            <a:r>
              <a:rPr kumimoji="1" lang="en-US" altLang="zh-CN">
                <a:solidFill>
                  <a:srgbClr val="595959"/>
                </a:solidFill>
                <a:latin typeface="微软雅黑" charset="-122"/>
              </a:rPr>
              <a:t>×512B/</a:t>
            </a:r>
            <a:r>
              <a:rPr kumimoji="1" lang="zh-CN" altLang="en-US">
                <a:solidFill>
                  <a:srgbClr val="595959"/>
                </a:solidFill>
                <a:latin typeface="微软雅黑" charset="-122"/>
                <a:ea typeface="微软雅黑" charset="-122"/>
              </a:rPr>
              <a:t>槽</a:t>
            </a:r>
          </a:p>
          <a:p>
            <a:pPr algn="l">
              <a:lnSpc>
                <a:spcPct val="90000"/>
              </a:lnSpc>
            </a:pPr>
            <a:r>
              <a:rPr kumimoji="1" lang="en-US" altLang="zh-CN">
                <a:solidFill>
                  <a:srgbClr val="595959"/>
                </a:solidFill>
                <a:latin typeface="微软雅黑" charset="-122"/>
                <a:ea typeface="微软雅黑" charset="-122"/>
              </a:rPr>
              <a:t>  </a:t>
            </a:r>
            <a:r>
              <a:rPr kumimoji="1" lang="zh-CN" altLang="en-US">
                <a:solidFill>
                  <a:srgbClr val="595959"/>
                </a:solidFill>
                <a:latin typeface="微软雅黑" charset="-122"/>
                <a:ea typeface="微软雅黑" charset="-122"/>
              </a:rPr>
              <a:t>主存大小： </a:t>
            </a:r>
            <a:endParaRPr kumimoji="1" lang="en-US" altLang="zh-CN">
              <a:solidFill>
                <a:srgbClr val="595959"/>
              </a:solidFill>
              <a:latin typeface="微软雅黑" charset="-122"/>
            </a:endParaRPr>
          </a:p>
          <a:p>
            <a:pPr algn="l">
              <a:lnSpc>
                <a:spcPct val="90000"/>
              </a:lnSpc>
            </a:pPr>
            <a:r>
              <a:rPr kumimoji="1" lang="en-US" altLang="zh-CN">
                <a:solidFill>
                  <a:srgbClr val="595959"/>
                </a:solidFill>
                <a:latin typeface="微软雅黑" charset="-122"/>
              </a:rPr>
              <a:t>   1024KB=</a:t>
            </a:r>
            <a:r>
              <a:rPr kumimoji="1" lang="zh-CN" altLang="en-US">
                <a:solidFill>
                  <a:srgbClr val="595959"/>
                </a:solidFill>
                <a:latin typeface="微软雅黑" charset="-122"/>
                <a:ea typeface="微软雅黑" charset="-122"/>
              </a:rPr>
              <a:t>2</a:t>
            </a:r>
            <a:r>
              <a:rPr kumimoji="1" lang="zh-CN" altLang="en-US" baseline="30000">
                <a:solidFill>
                  <a:srgbClr val="595959"/>
                </a:solidFill>
                <a:latin typeface="微软雅黑" charset="-122"/>
                <a:ea typeface="微软雅黑" charset="-122"/>
              </a:rPr>
              <a:t>20</a:t>
            </a:r>
            <a:r>
              <a:rPr kumimoji="1" lang="en-US" altLang="zh-CN">
                <a:solidFill>
                  <a:srgbClr val="595959"/>
                </a:solidFill>
                <a:latin typeface="微软雅黑" charset="-122"/>
              </a:rPr>
              <a:t>B=2</a:t>
            </a:r>
            <a:r>
              <a:rPr kumimoji="1" lang="en-US" altLang="zh-CN" baseline="30000">
                <a:solidFill>
                  <a:srgbClr val="595959"/>
                </a:solidFill>
                <a:latin typeface="微软雅黑" charset="-122"/>
              </a:rPr>
              <a:t>11</a:t>
            </a:r>
            <a:r>
              <a:rPr kumimoji="1" lang="zh-CN" altLang="en-US">
                <a:solidFill>
                  <a:srgbClr val="595959"/>
                </a:solidFill>
                <a:latin typeface="微软雅黑" charset="-122"/>
                <a:ea typeface="微软雅黑" charset="-122"/>
              </a:rPr>
              <a:t>块 </a:t>
            </a:r>
            <a:r>
              <a:rPr kumimoji="1" lang="en-US" altLang="zh-CN">
                <a:solidFill>
                  <a:srgbClr val="595959"/>
                </a:solidFill>
                <a:latin typeface="微软雅黑" charset="-122"/>
              </a:rPr>
              <a:t>× 512B/ </a:t>
            </a:r>
            <a:r>
              <a:rPr kumimoji="1" lang="zh-CN" altLang="en-US">
                <a:solidFill>
                  <a:srgbClr val="595959"/>
                </a:solidFill>
                <a:latin typeface="微软雅黑" charset="-122"/>
                <a:ea typeface="微软雅黑" charset="-122"/>
              </a:rPr>
              <a:t>块</a:t>
            </a:r>
            <a:endParaRPr kumimoji="1" lang="en-US" altLang="zh-CN">
              <a:solidFill>
                <a:srgbClr val="595959"/>
              </a:solidFill>
              <a:latin typeface="微软雅黑" charset="-122"/>
              <a:ea typeface="微软雅黑" charset="-122"/>
            </a:endParaRPr>
          </a:p>
          <a:p>
            <a:pPr algn="l">
              <a:lnSpc>
                <a:spcPct val="90000"/>
              </a:lnSpc>
            </a:pPr>
            <a:r>
              <a:rPr kumimoji="1" lang="en-US" altLang="zh-CN">
                <a:solidFill>
                  <a:srgbClr val="595959"/>
                </a:solidFill>
                <a:latin typeface="微软雅黑" charset="-122"/>
                <a:ea typeface="微软雅黑" charset="-122"/>
              </a:rPr>
              <a:t>                         =</a:t>
            </a:r>
            <a:r>
              <a:rPr kumimoji="1" lang="zh-CN" altLang="en-US">
                <a:solidFill>
                  <a:srgbClr val="595959"/>
                </a:solidFill>
                <a:latin typeface="微软雅黑" charset="-122"/>
                <a:ea typeface="微软雅黑" charset="-122"/>
              </a:rPr>
              <a:t>2</a:t>
            </a:r>
            <a:r>
              <a:rPr kumimoji="1" lang="en-US" altLang="zh-CN" baseline="30000">
                <a:solidFill>
                  <a:srgbClr val="595959"/>
                </a:solidFill>
                <a:latin typeface="微软雅黑" charset="-122"/>
                <a:ea typeface="微软雅黑" charset="-122"/>
              </a:rPr>
              <a:t>7</a:t>
            </a:r>
            <a:r>
              <a:rPr kumimoji="1" lang="en-US" altLang="zh-CN">
                <a:solidFill>
                  <a:srgbClr val="595959"/>
                </a:solidFill>
                <a:latin typeface="微软雅黑" charset="-122"/>
              </a:rPr>
              <a:t>×2</a:t>
            </a:r>
            <a:r>
              <a:rPr kumimoji="1" lang="en-US" altLang="zh-CN" baseline="30000">
                <a:solidFill>
                  <a:srgbClr val="595959"/>
                </a:solidFill>
                <a:latin typeface="微软雅黑" charset="-122"/>
              </a:rPr>
              <a:t>4</a:t>
            </a:r>
            <a:r>
              <a:rPr kumimoji="1" lang="en-US" altLang="zh-CN">
                <a:solidFill>
                  <a:srgbClr val="595959"/>
                </a:solidFill>
                <a:latin typeface="微软雅黑" charset="-122"/>
              </a:rPr>
              <a:t>×512B/ </a:t>
            </a:r>
            <a:r>
              <a:rPr kumimoji="1" lang="zh-CN" altLang="en-US">
                <a:solidFill>
                  <a:srgbClr val="595959"/>
                </a:solidFill>
                <a:latin typeface="微软雅黑" charset="-122"/>
                <a:ea typeface="微软雅黑" charset="-122"/>
              </a:rPr>
              <a:t>块</a:t>
            </a:r>
            <a:endParaRPr kumimoji="1" lang="en-US" altLang="zh-CN">
              <a:solidFill>
                <a:srgbClr val="595959"/>
              </a:solidFill>
              <a:latin typeface="微软雅黑" charset="-122"/>
              <a:ea typeface="微软雅黑" charset="-122"/>
            </a:endParaRPr>
          </a:p>
          <a:p>
            <a:pPr algn="l">
              <a:lnSpc>
                <a:spcPct val="90000"/>
              </a:lnSpc>
            </a:pPr>
            <a:endParaRPr kumimoji="1" lang="zh-CN" altLang="en-US">
              <a:solidFill>
                <a:srgbClr val="595959"/>
              </a:solidFill>
              <a:latin typeface="微软雅黑" charset="-122"/>
              <a:ea typeface="微软雅黑" charset="-122"/>
            </a:endParaRPr>
          </a:p>
        </p:txBody>
      </p:sp>
      <p:sp>
        <p:nvSpPr>
          <p:cNvPr id="2" name="矩形 1"/>
          <p:cNvSpPr>
            <a:spLocks noChangeArrowheads="1"/>
          </p:cNvSpPr>
          <p:nvPr/>
        </p:nvSpPr>
        <p:spPr bwMode="auto">
          <a:xfrm>
            <a:off x="127000" y="5834063"/>
            <a:ext cx="5775940" cy="61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zh-CN" altLang="en-US">
                <a:solidFill>
                  <a:schemeClr val="tx1"/>
                </a:solidFill>
                <a:ea typeface="华文新魏" charset="-122"/>
              </a:rPr>
              <a:t>第</a:t>
            </a:r>
            <a:r>
              <a:rPr kumimoji="1" lang="en-US" altLang="zh-CN">
                <a:solidFill>
                  <a:schemeClr val="tx1"/>
                </a:solidFill>
                <a:ea typeface="华文新魏" charset="-122"/>
              </a:rPr>
              <a:t>1</a:t>
            </a:r>
            <a:r>
              <a:rPr kumimoji="1" lang="zh-CN" altLang="en-US">
                <a:solidFill>
                  <a:schemeClr val="tx1"/>
                </a:solidFill>
                <a:ea typeface="华文新魏" charset="-122"/>
              </a:rPr>
              <a:t>块群中</a:t>
            </a:r>
            <a:r>
              <a:rPr kumimoji="1" lang="en-US" altLang="zh-CN">
                <a:solidFill>
                  <a:schemeClr val="tx1"/>
                </a:solidFill>
                <a:ea typeface="华文新魏" charset="-122"/>
              </a:rPr>
              <a:t>0001</a:t>
            </a:r>
            <a:r>
              <a:rPr kumimoji="1" lang="zh-CN" altLang="en-US">
                <a:solidFill>
                  <a:schemeClr val="tx1"/>
                </a:solidFill>
                <a:ea typeface="华文新魏" charset="-122"/>
              </a:rPr>
              <a:t>块</a:t>
            </a:r>
            <a:r>
              <a:rPr kumimoji="1" lang="en-US" altLang="zh-CN">
                <a:solidFill>
                  <a:schemeClr val="tx1"/>
                </a:solidFill>
                <a:ea typeface="华文新魏" charset="-122"/>
              </a:rPr>
              <a:t>(</a:t>
            </a:r>
            <a:r>
              <a:rPr kumimoji="1" lang="zh-CN" altLang="en-US">
                <a:solidFill>
                  <a:schemeClr val="tx1"/>
                </a:solidFill>
                <a:ea typeface="华文新魏" charset="-122"/>
              </a:rPr>
              <a:t>第</a:t>
            </a:r>
            <a:r>
              <a:rPr kumimoji="1" lang="en-US" altLang="zh-CN">
                <a:solidFill>
                  <a:schemeClr val="tx1"/>
                </a:solidFill>
                <a:ea typeface="华文新魏" charset="-122"/>
              </a:rPr>
              <a:t>17</a:t>
            </a:r>
            <a:r>
              <a:rPr kumimoji="1" lang="zh-CN" altLang="en-US">
                <a:solidFill>
                  <a:schemeClr val="tx1"/>
                </a:solidFill>
                <a:ea typeface="华文新魏" charset="-122"/>
              </a:rPr>
              <a:t>块</a:t>
            </a:r>
            <a:r>
              <a:rPr kumimoji="1" lang="en-US" altLang="zh-CN">
                <a:solidFill>
                  <a:schemeClr val="tx1"/>
                </a:solidFill>
                <a:ea typeface="华文新魏" charset="-122"/>
              </a:rPr>
              <a:t>)</a:t>
            </a:r>
            <a:r>
              <a:rPr kumimoji="1" lang="zh-CN" altLang="en-US">
                <a:solidFill>
                  <a:schemeClr val="tx1"/>
                </a:solidFill>
                <a:ea typeface="华文新魏" charset="-122"/>
              </a:rPr>
              <a:t>的第</a:t>
            </a:r>
            <a:r>
              <a:rPr kumimoji="1" lang="en-US" altLang="zh-CN">
                <a:solidFill>
                  <a:schemeClr val="tx1"/>
                </a:solidFill>
                <a:ea typeface="华文新魏" charset="-122"/>
              </a:rPr>
              <a:t>12</a:t>
            </a:r>
            <a:r>
              <a:rPr kumimoji="1" lang="zh-CN" altLang="en-US">
                <a:solidFill>
                  <a:schemeClr val="tx1"/>
                </a:solidFill>
                <a:ea typeface="华文新魏" charset="-122"/>
              </a:rPr>
              <a:t>号单元！</a:t>
            </a:r>
          </a:p>
        </p:txBody>
      </p:sp>
      <p:sp>
        <p:nvSpPr>
          <p:cNvPr id="22" name="椭圆 21"/>
          <p:cNvSpPr>
            <a:spLocks noChangeArrowheads="1"/>
          </p:cNvSpPr>
          <p:nvPr/>
        </p:nvSpPr>
        <p:spPr bwMode="auto">
          <a:xfrm>
            <a:off x="2135188" y="5215346"/>
            <a:ext cx="1674812" cy="769938"/>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5768604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4" grpId="0" animBg="1"/>
      <p:bldP spid="25" grpId="0"/>
      <p:bldP spid="18" grpId="0"/>
      <p:bldP spid="19" grpId="0"/>
      <p:bldP spid="2" grpId="0"/>
      <p:bldP spid="2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2253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253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253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253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2" name="TextBox 51"/>
          <p:cNvSpPr txBox="1"/>
          <p:nvPr/>
        </p:nvSpPr>
        <p:spPr>
          <a:xfrm>
            <a:off x="4294188" y="973138"/>
            <a:ext cx="3179762" cy="677862"/>
          </a:xfrm>
          <a:prstGeom prst="rect">
            <a:avLst/>
          </a:prstGeom>
          <a:solidFill>
            <a:srgbClr val="C00000"/>
          </a:solidFill>
          <a:ln>
            <a:solidFill>
              <a:srgbClr val="A50021"/>
            </a:solidFill>
          </a:ln>
        </p:spPr>
        <p:txBody>
          <a:bodyPr anchor="ctr"/>
          <a:lstStyle/>
          <a:p>
            <a:pPr algn="ctr">
              <a:defRPr/>
            </a:pPr>
            <a:r>
              <a:rPr lang="zh-CN" altLang="en-US" sz="3000" dirty="0">
                <a:solidFill>
                  <a:schemeClr val="bg1"/>
                </a:solidFill>
                <a:latin typeface="+mn-ea"/>
                <a:ea typeface="+mn-ea"/>
              </a:rPr>
              <a:t>直接映射</a:t>
            </a:r>
          </a:p>
        </p:txBody>
      </p:sp>
      <p:sp>
        <p:nvSpPr>
          <p:cNvPr id="16" name="TextBox 15"/>
          <p:cNvSpPr txBox="1">
            <a:spLocks noChangeArrowheads="1"/>
          </p:cNvSpPr>
          <p:nvPr/>
        </p:nvSpPr>
        <p:spPr bwMode="auto">
          <a:xfrm>
            <a:off x="488950" y="1670050"/>
            <a:ext cx="11701463" cy="451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10000"/>
              </a:lnSpc>
              <a:spcBef>
                <a:spcPts val="600"/>
              </a:spcBef>
              <a:buFont typeface="Wingdings" charset="2"/>
              <a:buChar char="p"/>
            </a:pPr>
            <a:r>
              <a:rPr lang="zh-CN" altLang="en-US" sz="2600">
                <a:solidFill>
                  <a:srgbClr val="7F7F7F"/>
                </a:solidFill>
                <a:latin typeface="微软雅黑" charset="-122"/>
                <a:ea typeface="微软雅黑" charset="-122"/>
              </a:rPr>
              <a:t> 把主存的每一块映射到一个固定的</a:t>
            </a:r>
            <a:r>
              <a:rPr lang="en-US" altLang="zh-CN" sz="2600">
                <a:solidFill>
                  <a:srgbClr val="7F7F7F"/>
                </a:solidFill>
                <a:latin typeface="微软雅黑" charset="-122"/>
                <a:ea typeface="微软雅黑" charset="-122"/>
              </a:rPr>
              <a:t>Cache</a:t>
            </a:r>
            <a:r>
              <a:rPr lang="zh-CN" altLang="en-US" sz="2600">
                <a:solidFill>
                  <a:srgbClr val="7F7F7F"/>
                </a:solidFill>
                <a:latin typeface="微软雅黑" charset="-122"/>
                <a:ea typeface="微软雅黑" charset="-122"/>
              </a:rPr>
              <a:t>行中。即每个主存地址对应于高速缓存中唯一的地址，也称模映射</a:t>
            </a:r>
            <a:endParaRPr lang="en-US" altLang="zh-CN" sz="2600">
              <a:solidFill>
                <a:srgbClr val="7F7F7F"/>
              </a:solidFill>
              <a:latin typeface="微软雅黑" charset="-122"/>
              <a:ea typeface="微软雅黑" charset="-122"/>
            </a:endParaRPr>
          </a:p>
          <a:p>
            <a:pPr lvl="1" algn="l">
              <a:lnSpc>
                <a:spcPct val="110000"/>
              </a:lnSpc>
              <a:spcBef>
                <a:spcPts val="600"/>
              </a:spcBef>
              <a:buFont typeface="Wingdings" charset="2"/>
              <a:buChar char="p"/>
            </a:pPr>
            <a:r>
              <a:rPr lang="zh-CN" altLang="en-US" sz="2600">
                <a:solidFill>
                  <a:srgbClr val="7F7F7F"/>
                </a:solidFill>
                <a:latin typeface="微软雅黑" charset="-122"/>
                <a:ea typeface="微软雅黑" charset="-122"/>
              </a:rPr>
              <a:t> 映射关系为：</a:t>
            </a:r>
            <a:r>
              <a:rPr lang="en-US" altLang="zh-CN" sz="2600">
                <a:solidFill>
                  <a:srgbClr val="7F7F7F"/>
                </a:solidFill>
                <a:latin typeface="微软雅黑" charset="-122"/>
                <a:ea typeface="微软雅黑" charset="-122"/>
              </a:rPr>
              <a:t>Cache</a:t>
            </a:r>
            <a:r>
              <a:rPr lang="zh-CN" altLang="en-US" sz="2600">
                <a:solidFill>
                  <a:srgbClr val="7F7F7F"/>
                </a:solidFill>
                <a:latin typeface="微软雅黑" charset="-122"/>
                <a:ea typeface="微软雅黑" charset="-122"/>
              </a:rPr>
              <a:t>行号 </a:t>
            </a:r>
            <a:r>
              <a:rPr lang="en-US" altLang="zh-CN" sz="2600">
                <a:solidFill>
                  <a:srgbClr val="7F7F7F"/>
                </a:solidFill>
                <a:latin typeface="微软雅黑" charset="-122"/>
                <a:ea typeface="微软雅黑" charset="-122"/>
              </a:rPr>
              <a:t>=</a:t>
            </a:r>
            <a:r>
              <a:rPr lang="zh-CN" altLang="en-US" sz="2600">
                <a:solidFill>
                  <a:srgbClr val="7F7F7F"/>
                </a:solidFill>
                <a:latin typeface="微软雅黑" charset="-122"/>
                <a:ea typeface="微软雅黑" charset="-122"/>
              </a:rPr>
              <a:t>主存块号 </a:t>
            </a:r>
            <a:r>
              <a:rPr lang="en-US" altLang="zh-CN" sz="2600">
                <a:solidFill>
                  <a:srgbClr val="7F7F7F"/>
                </a:solidFill>
                <a:latin typeface="微软雅黑" charset="-122"/>
                <a:ea typeface="微软雅黑" charset="-122"/>
              </a:rPr>
              <a:t>mod Cache</a:t>
            </a:r>
            <a:r>
              <a:rPr lang="zh-CN" altLang="en-US" sz="2600">
                <a:solidFill>
                  <a:srgbClr val="7F7F7F"/>
                </a:solidFill>
                <a:latin typeface="微软雅黑" charset="-122"/>
                <a:ea typeface="微软雅黑" charset="-122"/>
              </a:rPr>
              <a:t>行数</a:t>
            </a:r>
          </a:p>
          <a:p>
            <a:pPr lvl="1" algn="l">
              <a:lnSpc>
                <a:spcPct val="110000"/>
              </a:lnSpc>
              <a:spcBef>
                <a:spcPts val="600"/>
              </a:spcBef>
            </a:pPr>
            <a:r>
              <a:rPr lang="zh-CN" altLang="en-US">
                <a:solidFill>
                  <a:srgbClr val="7F7F7F"/>
                </a:solidFill>
                <a:latin typeface="微软雅黑" charset="-122"/>
                <a:ea typeface="微软雅黑" charset="-122"/>
              </a:rPr>
              <a:t>例：</a:t>
            </a:r>
            <a:r>
              <a:rPr lang="en-US" altLang="zh-CN">
                <a:solidFill>
                  <a:srgbClr val="7F7F7F"/>
                </a:solidFill>
                <a:latin typeface="微软雅黑" charset="-122"/>
                <a:ea typeface="微软雅黑" charset="-122"/>
              </a:rPr>
              <a:t> </a:t>
            </a:r>
            <a:r>
              <a:rPr lang="zh-CN" altLang="en-US">
                <a:solidFill>
                  <a:srgbClr val="7F7F7F"/>
                </a:solidFill>
                <a:latin typeface="微软雅黑" charset="-122"/>
                <a:ea typeface="微软雅黑" charset="-122"/>
              </a:rPr>
              <a:t>假定</a:t>
            </a:r>
            <a:r>
              <a:rPr lang="en-US" altLang="zh-CN">
                <a:solidFill>
                  <a:srgbClr val="7F7F7F"/>
                </a:solidFill>
                <a:latin typeface="微软雅黑" charset="-122"/>
                <a:ea typeface="微软雅黑" charset="-122"/>
              </a:rPr>
              <a:t>Cache</a:t>
            </a:r>
            <a:r>
              <a:rPr lang="zh-CN" altLang="en-US">
                <a:solidFill>
                  <a:srgbClr val="7F7F7F"/>
                </a:solidFill>
                <a:latin typeface="微软雅黑" charset="-122"/>
                <a:ea typeface="微软雅黑" charset="-122"/>
              </a:rPr>
              <a:t>共有</a:t>
            </a:r>
            <a:r>
              <a:rPr lang="en-US" altLang="zh-CN">
                <a:solidFill>
                  <a:srgbClr val="7F7F7F"/>
                </a:solidFill>
                <a:latin typeface="微软雅黑" charset="-122"/>
                <a:ea typeface="微软雅黑" charset="-122"/>
              </a:rPr>
              <a:t>16</a:t>
            </a:r>
            <a:r>
              <a:rPr lang="zh-CN" altLang="en-US">
                <a:solidFill>
                  <a:srgbClr val="7F7F7F"/>
                </a:solidFill>
                <a:latin typeface="微软雅黑" charset="-122"/>
                <a:ea typeface="微软雅黑" charset="-122"/>
              </a:rPr>
              <a:t>行</a:t>
            </a:r>
            <a:r>
              <a:rPr lang="zh-CN" altLang="zh-CN">
                <a:solidFill>
                  <a:srgbClr val="7F7F7F"/>
                </a:solidFill>
                <a:latin typeface="微软雅黑" charset="-122"/>
                <a:ea typeface="微软雅黑" charset="-122"/>
              </a:rPr>
              <a:t>，</a:t>
            </a:r>
            <a:r>
              <a:rPr lang="zh-CN" altLang="en-US">
                <a:solidFill>
                  <a:srgbClr val="7F7F7F"/>
                </a:solidFill>
                <a:latin typeface="微软雅黑" charset="-122"/>
                <a:ea typeface="微软雅黑" charset="-122"/>
              </a:rPr>
              <a:t>主存中的第</a:t>
            </a:r>
            <a:r>
              <a:rPr lang="en-US" altLang="zh-CN">
                <a:solidFill>
                  <a:srgbClr val="7F7F7F"/>
                </a:solidFill>
                <a:latin typeface="微软雅黑" charset="-122"/>
                <a:ea typeface="微软雅黑" charset="-122"/>
              </a:rPr>
              <a:t>100</a:t>
            </a:r>
            <a:r>
              <a:rPr lang="zh-CN" altLang="en-US">
                <a:solidFill>
                  <a:srgbClr val="7F7F7F"/>
                </a:solidFill>
                <a:latin typeface="微软雅黑" charset="-122"/>
                <a:ea typeface="微软雅黑" charset="-122"/>
              </a:rPr>
              <a:t>块，应该映射到</a:t>
            </a:r>
            <a:r>
              <a:rPr lang="en-US" altLang="zh-CN">
                <a:solidFill>
                  <a:srgbClr val="7F7F7F"/>
                </a:solidFill>
                <a:latin typeface="微软雅黑" charset="-122"/>
                <a:ea typeface="微软雅黑" charset="-122"/>
              </a:rPr>
              <a:t>Cache</a:t>
            </a:r>
            <a:r>
              <a:rPr lang="zh-CN" altLang="en-US">
                <a:solidFill>
                  <a:srgbClr val="7F7F7F"/>
                </a:solidFill>
                <a:latin typeface="微软雅黑" charset="-122"/>
                <a:ea typeface="微软雅黑" charset="-122"/>
              </a:rPr>
              <a:t>的哪个位置？</a:t>
            </a:r>
            <a:endParaRPr lang="en-US" altLang="zh-CN">
              <a:solidFill>
                <a:srgbClr val="7F7F7F"/>
              </a:solidFill>
              <a:latin typeface="微软雅黑" charset="-122"/>
              <a:ea typeface="微软雅黑" charset="-122"/>
            </a:endParaRPr>
          </a:p>
          <a:p>
            <a:pPr lvl="1" algn="l">
              <a:lnSpc>
                <a:spcPct val="110000"/>
              </a:lnSpc>
              <a:spcBef>
                <a:spcPts val="600"/>
              </a:spcBef>
            </a:pPr>
            <a:r>
              <a:rPr lang="en-US" altLang="zh-CN">
                <a:solidFill>
                  <a:srgbClr val="7F7F7F"/>
                </a:solidFill>
                <a:latin typeface="微软雅黑" charset="-122"/>
                <a:ea typeface="微软雅黑" charset="-122"/>
              </a:rPr>
              <a:t>        </a:t>
            </a:r>
            <a:r>
              <a:rPr lang="zh-CN" altLang="en-US">
                <a:solidFill>
                  <a:srgbClr val="7F7F7F"/>
                </a:solidFill>
                <a:latin typeface="微软雅黑" charset="-122"/>
                <a:ea typeface="微软雅黑" charset="-122"/>
              </a:rPr>
              <a:t>求解：</a:t>
            </a:r>
            <a:r>
              <a:rPr lang="en-US" altLang="zh-CN">
                <a:solidFill>
                  <a:srgbClr val="7F7F7F"/>
                </a:solidFill>
                <a:latin typeface="微软雅黑" charset="-122"/>
                <a:ea typeface="微软雅黑" charset="-122"/>
              </a:rPr>
              <a:t>4 = 100 mod 16 </a:t>
            </a:r>
          </a:p>
          <a:p>
            <a:pPr lvl="1" algn="l">
              <a:lnSpc>
                <a:spcPct val="110000"/>
              </a:lnSpc>
              <a:spcBef>
                <a:spcPts val="600"/>
              </a:spcBef>
              <a:buFont typeface="Wingdings" charset="2"/>
              <a:buChar char="p"/>
            </a:pPr>
            <a:r>
              <a:rPr lang="zh-CN" altLang="en-US" sz="2600">
                <a:solidFill>
                  <a:schemeClr val="tx1"/>
                </a:solidFill>
                <a:latin typeface="微软雅黑" charset="-122"/>
                <a:ea typeface="微软雅黑" charset="-122"/>
              </a:rPr>
              <a:t> 特点</a:t>
            </a:r>
          </a:p>
          <a:p>
            <a:pPr lvl="2" algn="l">
              <a:lnSpc>
                <a:spcPct val="110000"/>
              </a:lnSpc>
              <a:spcBef>
                <a:spcPts val="600"/>
              </a:spcBef>
              <a:buFont typeface="Wingdings" charset="2"/>
              <a:buChar char="Ø"/>
            </a:pPr>
            <a:r>
              <a:rPr lang="zh-CN" altLang="en-US" sz="2600">
                <a:solidFill>
                  <a:schemeClr val="tx1"/>
                </a:solidFill>
                <a:latin typeface="微软雅黑" charset="-122"/>
                <a:ea typeface="微软雅黑" charset="-122"/>
              </a:rPr>
              <a:t>易实现，命中时间短</a:t>
            </a:r>
          </a:p>
          <a:p>
            <a:pPr lvl="2" algn="l">
              <a:lnSpc>
                <a:spcPct val="110000"/>
              </a:lnSpc>
              <a:spcBef>
                <a:spcPts val="600"/>
              </a:spcBef>
              <a:buFont typeface="Wingdings" charset="2"/>
              <a:buChar char="Ø"/>
            </a:pPr>
            <a:r>
              <a:rPr lang="zh-CN" altLang="en-US" sz="2600">
                <a:solidFill>
                  <a:schemeClr val="tx1"/>
                </a:solidFill>
                <a:latin typeface="微软雅黑" charset="-122"/>
                <a:ea typeface="微软雅黑" charset="-122"/>
              </a:rPr>
              <a:t>淘汰</a:t>
            </a:r>
            <a:r>
              <a:rPr lang="en-US" altLang="zh-CN" sz="2600">
                <a:solidFill>
                  <a:schemeClr val="tx1"/>
                </a:solidFill>
                <a:latin typeface="微软雅黑" charset="-122"/>
                <a:ea typeface="微软雅黑" charset="-122"/>
              </a:rPr>
              <a:t>/</a:t>
            </a:r>
            <a:r>
              <a:rPr lang="zh-CN" altLang="en-US" sz="2600">
                <a:solidFill>
                  <a:schemeClr val="tx1"/>
                </a:solidFill>
                <a:latin typeface="微软雅黑" charset="-122"/>
                <a:ea typeface="微软雅黑" charset="-122"/>
              </a:rPr>
              <a:t>替换策略简单</a:t>
            </a:r>
            <a:endParaRPr lang="en-US" altLang="zh-CN" sz="2600">
              <a:solidFill>
                <a:schemeClr val="tx1"/>
              </a:solidFill>
              <a:latin typeface="微软雅黑" charset="-122"/>
              <a:ea typeface="微软雅黑" charset="-122"/>
            </a:endParaRPr>
          </a:p>
          <a:p>
            <a:pPr lvl="2" algn="l">
              <a:lnSpc>
                <a:spcPct val="110000"/>
              </a:lnSpc>
              <a:spcBef>
                <a:spcPts val="600"/>
              </a:spcBef>
              <a:buFont typeface="Wingdings" charset="2"/>
              <a:buChar char="Ø"/>
            </a:pPr>
            <a:r>
              <a:rPr lang="zh-CN" altLang="en-US" sz="2600">
                <a:solidFill>
                  <a:schemeClr val="tx1"/>
                </a:solidFill>
                <a:latin typeface="微软雅黑" charset="-122"/>
                <a:ea typeface="微软雅黑" charset="-122"/>
              </a:rPr>
              <a:t>不灵活，</a:t>
            </a:r>
            <a:r>
              <a:rPr lang="en-US" altLang="zh-CN" sz="2600">
                <a:solidFill>
                  <a:schemeClr val="tx1"/>
                </a:solidFill>
                <a:latin typeface="微软雅黑" charset="-122"/>
                <a:ea typeface="微软雅黑" charset="-122"/>
              </a:rPr>
              <a:t>Cache</a:t>
            </a:r>
            <a:r>
              <a:rPr lang="zh-CN" altLang="en-US" sz="2600">
                <a:solidFill>
                  <a:schemeClr val="tx1"/>
                </a:solidFill>
                <a:latin typeface="微软雅黑" charset="-122"/>
                <a:ea typeface="微软雅黑" charset="-122"/>
              </a:rPr>
              <a:t>存储空间得不到充分利用，命中率低</a:t>
            </a:r>
            <a:endParaRPr lang="en-US" altLang="zh-CN" sz="2600">
              <a:latin typeface="微软雅黑" charset="-122"/>
              <a:ea typeface="微软雅黑" charset="-122"/>
            </a:endParaRPr>
          </a:p>
        </p:txBody>
      </p:sp>
    </p:spTree>
    <p:extLst>
      <p:ext uri="{BB962C8B-B14F-4D97-AF65-F5344CB8AC3E}">
        <p14:creationId xmlns:p14="http://schemas.microsoft.com/office/powerpoint/2010/main" val="6936020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xEl>
                                              <p:pRg st="5" end="5"/>
                                            </p:txEl>
                                          </p:spTgt>
                                        </p:tgtEl>
                                        <p:attrNameLst>
                                          <p:attrName>style.visibility</p:attrName>
                                        </p:attrNameLst>
                                      </p:cBhvr>
                                      <p:to>
                                        <p:strVal val="visible"/>
                                      </p:to>
                                    </p:set>
                                    <p:animEffect transition="in" filter="blinds(horizontal)">
                                      <p:cBhvr>
                                        <p:cTn id="7" dur="500"/>
                                        <p:tgtEl>
                                          <p:spTgt spid="16">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xEl>
                                              <p:pRg st="6" end="6"/>
                                            </p:txEl>
                                          </p:spTgt>
                                        </p:tgtEl>
                                        <p:attrNameLst>
                                          <p:attrName>style.visibility</p:attrName>
                                        </p:attrNameLst>
                                      </p:cBhvr>
                                      <p:to>
                                        <p:strVal val="visible"/>
                                      </p:to>
                                    </p:set>
                                    <p:animEffect transition="in" filter="blinds(horizontal)">
                                      <p:cBhvr>
                                        <p:cTn id="12" dur="500"/>
                                        <p:tgtEl>
                                          <p:spTgt spid="16">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xEl>
                                              <p:pRg st="7" end="7"/>
                                            </p:txEl>
                                          </p:spTgt>
                                        </p:tgtEl>
                                        <p:attrNameLst>
                                          <p:attrName>style.visibility</p:attrName>
                                        </p:attrNameLst>
                                      </p:cBhvr>
                                      <p:to>
                                        <p:strVal val="visible"/>
                                      </p:to>
                                    </p:set>
                                    <p:animEffect transition="in" filter="blinds(horizontal)">
                                      <p:cBhvr>
                                        <p:cTn id="17"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200" b="1">
                <a:latin typeface="微软雅黑" charset="-122"/>
              </a:rPr>
              <a:t>5.3.3 Cache</a:t>
            </a:r>
            <a:r>
              <a:rPr kumimoji="0" lang="zh-CN" altLang="en-US" sz="3200" b="1">
                <a:latin typeface="微软雅黑" charset="-122"/>
              </a:rPr>
              <a:t>和主存之间的映射方式</a:t>
            </a:r>
            <a:r>
              <a:rPr kumimoji="0" lang="en-US" altLang="zh-CN" sz="3200" b="1">
                <a:latin typeface="微软雅黑" charset="-122"/>
              </a:rPr>
              <a:t>——</a:t>
            </a:r>
            <a:r>
              <a:rPr kumimoji="0" lang="zh-CN" altLang="en-US" sz="3200" b="1">
                <a:latin typeface="微软雅黑" charset="-122"/>
              </a:rPr>
              <a:t>直接映射</a:t>
            </a:r>
            <a:endParaRPr kumimoji="0" lang="en-US" altLang="zh-CN" sz="3200" b="1">
              <a:latin typeface="微软雅黑" charset="-122"/>
            </a:endParaRPr>
          </a:p>
        </p:txBody>
      </p:sp>
      <p:sp>
        <p:nvSpPr>
          <p:cNvPr id="4608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6086" name="Text Box 53"/>
          <p:cNvSpPr txBox="1">
            <a:spLocks noChangeArrowheads="1"/>
          </p:cNvSpPr>
          <p:nvPr/>
        </p:nvSpPr>
        <p:spPr bwMode="auto">
          <a:xfrm>
            <a:off x="8323263" y="4630738"/>
            <a:ext cx="55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ct val="50000"/>
              </a:spcBef>
            </a:pPr>
            <a:endParaRPr kumimoji="1" lang="zh-CN" altLang="en-US" sz="1800" i="1">
              <a:solidFill>
                <a:srgbClr val="666699"/>
              </a:solidFill>
              <a:ea typeface="华文新魏" charset="-122"/>
            </a:endParaRPr>
          </a:p>
        </p:txBody>
      </p:sp>
      <p:sp>
        <p:nvSpPr>
          <p:cNvPr id="85" name="Rectangle 64"/>
          <p:cNvSpPr>
            <a:spLocks noChangeArrowheads="1"/>
          </p:cNvSpPr>
          <p:nvPr/>
        </p:nvSpPr>
        <p:spPr bwMode="auto">
          <a:xfrm>
            <a:off x="904875" y="2640013"/>
            <a:ext cx="10361613" cy="208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168275"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1200"/>
              </a:spcBef>
              <a:buClr>
                <a:schemeClr val="tx2"/>
              </a:buClr>
              <a:buFont typeface="Wingdings" charset="2"/>
              <a:buChar char="n"/>
            </a:pPr>
            <a:r>
              <a:rPr lang="zh-CN" altLang="en-US" sz="2800">
                <a:solidFill>
                  <a:srgbClr val="000000"/>
                </a:solidFill>
                <a:ea typeface="华文新魏" charset="-122"/>
              </a:rPr>
              <a:t>利用时间局部性：某字节不久又可能被使用</a:t>
            </a:r>
            <a:endParaRPr lang="en-US" altLang="zh-CN" sz="2800">
              <a:solidFill>
                <a:srgbClr val="000000"/>
              </a:solidFill>
              <a:ea typeface="华文新魏" charset="-122"/>
            </a:endParaRPr>
          </a:p>
          <a:p>
            <a:pPr algn="l">
              <a:lnSpc>
                <a:spcPct val="100000"/>
              </a:lnSpc>
              <a:spcBef>
                <a:spcPts val="1200"/>
              </a:spcBef>
              <a:buClr>
                <a:schemeClr val="tx2"/>
              </a:buClr>
              <a:buFont typeface="Wingdings" charset="2"/>
              <a:buChar char="n"/>
            </a:pPr>
            <a:r>
              <a:rPr lang="zh-CN" altLang="en-US" sz="2800">
                <a:solidFill>
                  <a:srgbClr val="0000FF"/>
                </a:solidFill>
                <a:ea typeface="华文新魏" charset="-122"/>
              </a:rPr>
              <a:t>没有空间局部性：</a:t>
            </a:r>
            <a:r>
              <a:rPr lang="zh-CN" altLang="en-US" sz="2800">
                <a:solidFill>
                  <a:srgbClr val="000000"/>
                </a:solidFill>
                <a:ea typeface="华文新魏" charset="-122"/>
              </a:rPr>
              <a:t>虽然某字节的邻近字节不久可能被访问，但没有被调到</a:t>
            </a:r>
            <a:r>
              <a:rPr lang="en-US" altLang="zh-CN" sz="2800">
                <a:solidFill>
                  <a:srgbClr val="000000"/>
                </a:solidFill>
                <a:ea typeface="华文新魏" charset="-122"/>
              </a:rPr>
              <a:t>Cache(</a:t>
            </a:r>
            <a:r>
              <a:rPr lang="zh-CN" altLang="en-US" sz="2800">
                <a:solidFill>
                  <a:srgbClr val="000000"/>
                </a:solidFill>
                <a:ea typeface="华文新魏" charset="-122"/>
              </a:rPr>
              <a:t>因为每次只调入一个字节！</a:t>
            </a:r>
            <a:r>
              <a:rPr lang="en-US" altLang="zh-CN" sz="2800">
                <a:solidFill>
                  <a:srgbClr val="000000"/>
                </a:solidFill>
                <a:ea typeface="华文新魏" charset="-122"/>
              </a:rPr>
              <a:t>)</a:t>
            </a:r>
          </a:p>
          <a:p>
            <a:pPr algn="l">
              <a:lnSpc>
                <a:spcPct val="100000"/>
              </a:lnSpc>
              <a:spcBef>
                <a:spcPts val="1200"/>
              </a:spcBef>
              <a:buClr>
                <a:schemeClr val="tx2"/>
              </a:buClr>
              <a:buFont typeface="Wingdings" charset="2"/>
              <a:buChar char="n"/>
            </a:pPr>
            <a:r>
              <a:rPr lang="zh-CN" altLang="en-US" sz="2800">
                <a:solidFill>
                  <a:srgbClr val="0000FF"/>
                </a:solidFill>
                <a:ea typeface="华文新魏" charset="-122"/>
              </a:rPr>
              <a:t>块太小，无法利用空间局部性，发生缺失的概率增大</a:t>
            </a:r>
          </a:p>
        </p:txBody>
      </p:sp>
      <p:sp>
        <p:nvSpPr>
          <p:cNvPr id="72" name="云形标注 71"/>
          <p:cNvSpPr/>
          <p:nvPr/>
        </p:nvSpPr>
        <p:spPr>
          <a:xfrm>
            <a:off x="1990751" y="1250950"/>
            <a:ext cx="7264374" cy="1185863"/>
          </a:xfrm>
          <a:prstGeom prst="cloudCallout">
            <a:avLst>
              <a:gd name="adj1" fmla="val 59182"/>
              <a:gd name="adj2" fmla="val 36816"/>
            </a:avLst>
          </a:prstGeom>
          <a:ln/>
        </p:spPr>
        <p:style>
          <a:lnRef idx="2">
            <a:schemeClr val="accent6"/>
          </a:lnRef>
          <a:fillRef idx="1">
            <a:schemeClr val="lt1"/>
          </a:fillRef>
          <a:effectRef idx="0">
            <a:schemeClr val="accent6"/>
          </a:effectRef>
          <a:fontRef idx="minor">
            <a:schemeClr val="dk1"/>
          </a:fontRef>
        </p:style>
        <p:txBody>
          <a:bodyPr anchor="ctr"/>
          <a:lstStyle/>
          <a:p>
            <a:pPr algn="l">
              <a:lnSpc>
                <a:spcPct val="100000"/>
              </a:lnSpc>
              <a:defRPr/>
            </a:pPr>
            <a:r>
              <a:rPr lang="zh-CN" altLang="en-US" dirty="0">
                <a:solidFill>
                  <a:schemeClr val="tx1"/>
                </a:solidFill>
                <a:latin typeface="+mn-ea"/>
              </a:rPr>
              <a:t>块大小设置为</a:t>
            </a:r>
            <a:r>
              <a:rPr lang="en-US" altLang="zh-CN" dirty="0">
                <a:solidFill>
                  <a:schemeClr val="tx1"/>
                </a:solidFill>
                <a:latin typeface="+mn-ea"/>
              </a:rPr>
              <a:t>1</a:t>
            </a:r>
            <a:r>
              <a:rPr lang="zh-CN" altLang="en-US" dirty="0">
                <a:solidFill>
                  <a:schemeClr val="tx1"/>
                </a:solidFill>
                <a:latin typeface="+mn-ea"/>
              </a:rPr>
              <a:t>个字节如何？</a:t>
            </a:r>
          </a:p>
        </p:txBody>
      </p:sp>
      <p:pic>
        <p:nvPicPr>
          <p:cNvPr id="73"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1520825"/>
            <a:ext cx="12525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矩形 75"/>
          <p:cNvSpPr>
            <a:spLocks noChangeArrowheads="1"/>
          </p:cNvSpPr>
          <p:nvPr/>
        </p:nvSpPr>
        <p:spPr bwMode="auto">
          <a:xfrm>
            <a:off x="1809750" y="5292725"/>
            <a:ext cx="7599363" cy="523220"/>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gn="l">
              <a:lnSpc>
                <a:spcPct val="100000"/>
              </a:lnSpc>
              <a:defRPr/>
            </a:pPr>
            <a:r>
              <a:rPr lang="zh-CN" altLang="en-US" sz="2800" dirty="0">
                <a:solidFill>
                  <a:schemeClr val="dk1"/>
                </a:solidFill>
                <a:latin typeface="+mn-lt"/>
                <a:ea typeface="华文新魏" charset="0"/>
                <a:cs typeface="华文新魏" charset="0"/>
              </a:rPr>
              <a:t>增大块的大小，从而利用空间局部性！</a:t>
            </a:r>
          </a:p>
        </p:txBody>
      </p:sp>
      <p:pic>
        <p:nvPicPr>
          <p:cNvPr id="77" name="图片 12" descr="u=207606497,4036238559&amp;fm=21&amp;gp=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938" y="5165725"/>
            <a:ext cx="7651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846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200" b="1">
                <a:latin typeface="微软雅黑" charset="-122"/>
              </a:rPr>
              <a:t>5.3.3 Cache</a:t>
            </a:r>
            <a:r>
              <a:rPr kumimoji="0" lang="zh-CN" altLang="en-US" sz="3200" b="1">
                <a:latin typeface="微软雅黑" charset="-122"/>
              </a:rPr>
              <a:t>和主存之间的映射方式</a:t>
            </a:r>
            <a:r>
              <a:rPr kumimoji="0" lang="en-US" altLang="zh-CN" sz="3200" b="1">
                <a:latin typeface="微软雅黑" charset="-122"/>
              </a:rPr>
              <a:t>——</a:t>
            </a:r>
            <a:r>
              <a:rPr kumimoji="0" lang="zh-CN" altLang="en-US" sz="3200" b="1">
                <a:latin typeface="微软雅黑" charset="-122"/>
              </a:rPr>
              <a:t>全相联</a:t>
            </a:r>
            <a:endParaRPr kumimoji="0" lang="en-US" altLang="zh-CN" sz="3200" b="1">
              <a:latin typeface="微软雅黑" charset="-122"/>
            </a:endParaRPr>
          </a:p>
        </p:txBody>
      </p:sp>
      <p:sp>
        <p:nvSpPr>
          <p:cNvPr id="61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50" name="TextBox 25"/>
          <p:cNvSpPr txBox="1">
            <a:spLocks noChangeArrowheads="1"/>
          </p:cNvSpPr>
          <p:nvPr/>
        </p:nvSpPr>
        <p:spPr bwMode="auto">
          <a:xfrm>
            <a:off x="4294188" y="814388"/>
            <a:ext cx="3179762" cy="677862"/>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lang="zh-CN" altLang="en-US" sz="3000">
                <a:solidFill>
                  <a:schemeClr val="bg1"/>
                </a:solidFill>
                <a:latin typeface="微软雅黑" charset="-122"/>
                <a:ea typeface="微软雅黑" charset="-122"/>
              </a:rPr>
              <a:t>全相联映射</a:t>
            </a:r>
          </a:p>
        </p:txBody>
      </p:sp>
      <p:pic>
        <p:nvPicPr>
          <p:cNvPr id="9" name="Picture 2" descr="全相联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650" y="2127250"/>
            <a:ext cx="5213350"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4"/>
          <p:cNvSpPr>
            <a:spLocks noChangeArrowheads="1"/>
          </p:cNvSpPr>
          <p:nvPr/>
        </p:nvSpPr>
        <p:spPr bwMode="auto">
          <a:xfrm>
            <a:off x="269875" y="2312988"/>
            <a:ext cx="6581775"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chemeClr val="tx1"/>
                </a:solidFill>
                <a:latin typeface="微软雅黑" charset="-122"/>
                <a:ea typeface="微软雅黑" charset="-122"/>
              </a:rPr>
              <a:t>如果数据在主存和</a:t>
            </a:r>
            <a:r>
              <a:rPr kumimoji="1" lang="en-US" altLang="zh-CN">
                <a:solidFill>
                  <a:schemeClr val="tx1"/>
                </a:solidFill>
                <a:latin typeface="微软雅黑" charset="-122"/>
              </a:rPr>
              <a:t>Cache</a:t>
            </a:r>
            <a:r>
              <a:rPr kumimoji="1" lang="zh-CN" altLang="en-US">
                <a:solidFill>
                  <a:schemeClr val="tx1"/>
                </a:solidFill>
                <a:latin typeface="微软雅黑" charset="-122"/>
                <a:ea typeface="微软雅黑" charset="-122"/>
              </a:rPr>
              <a:t>之间块传送单位为512</a:t>
            </a:r>
            <a:r>
              <a:rPr kumimoji="1" lang="en-US" altLang="zh-CN">
                <a:solidFill>
                  <a:schemeClr val="tx1"/>
                </a:solidFill>
                <a:latin typeface="微软雅黑" charset="-122"/>
              </a:rPr>
              <a:t>B</a:t>
            </a:r>
            <a:endParaRPr kumimoji="1" lang="zh-CN" altLang="en-US">
              <a:solidFill>
                <a:schemeClr val="tx1"/>
              </a:solidFill>
              <a:latin typeface="微软雅黑" charset="-122"/>
              <a:ea typeface="微软雅黑" charset="-122"/>
            </a:endParaRPr>
          </a:p>
          <a:p>
            <a:pPr algn="l">
              <a:lnSpc>
                <a:spcPct val="90000"/>
              </a:lnSpc>
            </a:pPr>
            <a:r>
              <a:rPr kumimoji="1" lang="en-US" altLang="zh-CN">
                <a:solidFill>
                  <a:schemeClr val="tx1"/>
                </a:solidFill>
                <a:latin typeface="微软雅黑" charset="-122"/>
              </a:rPr>
              <a:t>Cache</a:t>
            </a:r>
            <a:r>
              <a:rPr kumimoji="1" lang="zh-CN" altLang="en-US">
                <a:solidFill>
                  <a:schemeClr val="tx1"/>
                </a:solidFill>
                <a:latin typeface="微软雅黑" charset="-122"/>
                <a:ea typeface="微软雅黑" charset="-122"/>
              </a:rPr>
              <a:t>大小：</a:t>
            </a:r>
            <a:endParaRPr kumimoji="1" lang="en-US" altLang="zh-CN">
              <a:solidFill>
                <a:schemeClr val="tx1"/>
              </a:solidFill>
              <a:latin typeface="微软雅黑" charset="-122"/>
            </a:endParaRPr>
          </a:p>
          <a:p>
            <a:pPr algn="l">
              <a:lnSpc>
                <a:spcPct val="90000"/>
              </a:lnSpc>
            </a:pPr>
            <a:r>
              <a:rPr kumimoji="1" lang="en-US" altLang="zh-CN">
                <a:solidFill>
                  <a:schemeClr val="tx1"/>
                </a:solidFill>
                <a:latin typeface="微软雅黑" charset="-122"/>
              </a:rPr>
              <a:t>       8KB=</a:t>
            </a:r>
            <a:r>
              <a:rPr kumimoji="1" lang="zh-CN" altLang="en-US">
                <a:solidFill>
                  <a:schemeClr val="tx1"/>
                </a:solidFill>
                <a:latin typeface="微软雅黑" charset="-122"/>
                <a:ea typeface="微软雅黑" charset="-122"/>
              </a:rPr>
              <a:t>2</a:t>
            </a:r>
            <a:r>
              <a:rPr kumimoji="1" lang="zh-CN" altLang="en-US" baseline="30000">
                <a:solidFill>
                  <a:schemeClr val="tx1"/>
                </a:solidFill>
                <a:latin typeface="微软雅黑" charset="-122"/>
                <a:ea typeface="微软雅黑" charset="-122"/>
              </a:rPr>
              <a:t>13</a:t>
            </a:r>
            <a:r>
              <a:rPr kumimoji="1" lang="en-US" altLang="zh-CN">
                <a:solidFill>
                  <a:schemeClr val="tx1"/>
                </a:solidFill>
                <a:latin typeface="微软雅黑" charset="-122"/>
              </a:rPr>
              <a:t>B=16</a:t>
            </a:r>
            <a:r>
              <a:rPr kumimoji="1" lang="zh-CN" altLang="en-US">
                <a:solidFill>
                  <a:schemeClr val="tx1"/>
                </a:solidFill>
                <a:latin typeface="微软雅黑" charset="-122"/>
                <a:ea typeface="微软雅黑" charset="-122"/>
              </a:rPr>
              <a:t>槽</a:t>
            </a:r>
            <a:r>
              <a:rPr kumimoji="1" lang="en-US" altLang="zh-CN">
                <a:solidFill>
                  <a:schemeClr val="tx1"/>
                </a:solidFill>
                <a:latin typeface="微软雅黑" charset="-122"/>
              </a:rPr>
              <a:t>× 512B/ </a:t>
            </a:r>
            <a:r>
              <a:rPr kumimoji="1" lang="zh-CN" altLang="en-US">
                <a:solidFill>
                  <a:schemeClr val="tx1"/>
                </a:solidFill>
                <a:latin typeface="微软雅黑" charset="-122"/>
                <a:ea typeface="微软雅黑" charset="-122"/>
              </a:rPr>
              <a:t>槽</a:t>
            </a:r>
          </a:p>
          <a:p>
            <a:pPr algn="l">
              <a:lnSpc>
                <a:spcPct val="90000"/>
              </a:lnSpc>
            </a:pPr>
            <a:r>
              <a:rPr kumimoji="1" lang="zh-CN" altLang="en-US">
                <a:solidFill>
                  <a:schemeClr val="tx1"/>
                </a:solidFill>
                <a:latin typeface="微软雅黑" charset="-122"/>
                <a:ea typeface="微软雅黑" charset="-122"/>
              </a:rPr>
              <a:t>主存大小：</a:t>
            </a:r>
            <a:endParaRPr kumimoji="1" lang="en-US" altLang="zh-CN">
              <a:solidFill>
                <a:schemeClr val="tx1"/>
              </a:solidFill>
              <a:latin typeface="微软雅黑" charset="-122"/>
            </a:endParaRPr>
          </a:p>
          <a:p>
            <a:pPr algn="l">
              <a:lnSpc>
                <a:spcPct val="90000"/>
              </a:lnSpc>
            </a:pPr>
            <a:r>
              <a:rPr kumimoji="1" lang="en-US" altLang="zh-CN">
                <a:solidFill>
                  <a:schemeClr val="tx1"/>
                </a:solidFill>
                <a:latin typeface="微软雅黑" charset="-122"/>
              </a:rPr>
              <a:t>       1MB=</a:t>
            </a:r>
            <a:r>
              <a:rPr kumimoji="1" lang="zh-CN" altLang="en-US">
                <a:solidFill>
                  <a:schemeClr val="tx1"/>
                </a:solidFill>
                <a:latin typeface="微软雅黑" charset="-122"/>
                <a:ea typeface="微软雅黑" charset="-122"/>
              </a:rPr>
              <a:t>2</a:t>
            </a:r>
            <a:r>
              <a:rPr kumimoji="1" lang="zh-CN" altLang="en-US" baseline="30000">
                <a:solidFill>
                  <a:schemeClr val="tx1"/>
                </a:solidFill>
                <a:latin typeface="微软雅黑" charset="-122"/>
                <a:ea typeface="微软雅黑" charset="-122"/>
              </a:rPr>
              <a:t>20</a:t>
            </a:r>
            <a:r>
              <a:rPr kumimoji="1" lang="en-US" altLang="zh-CN">
                <a:solidFill>
                  <a:schemeClr val="tx1"/>
                </a:solidFill>
                <a:latin typeface="微软雅黑" charset="-122"/>
              </a:rPr>
              <a:t>B=2</a:t>
            </a:r>
            <a:r>
              <a:rPr kumimoji="1" lang="en-US" altLang="zh-CN" baseline="30000">
                <a:solidFill>
                  <a:schemeClr val="tx1"/>
                </a:solidFill>
                <a:latin typeface="微软雅黑" charset="-122"/>
              </a:rPr>
              <a:t>11</a:t>
            </a:r>
            <a:r>
              <a:rPr kumimoji="1" lang="zh-CN" altLang="en-US">
                <a:solidFill>
                  <a:schemeClr val="tx1"/>
                </a:solidFill>
                <a:latin typeface="微软雅黑" charset="-122"/>
                <a:ea typeface="微软雅黑" charset="-122"/>
              </a:rPr>
              <a:t>块 </a:t>
            </a:r>
            <a:r>
              <a:rPr kumimoji="1" lang="en-US" altLang="zh-CN">
                <a:solidFill>
                  <a:schemeClr val="tx1"/>
                </a:solidFill>
                <a:latin typeface="微软雅黑" charset="-122"/>
              </a:rPr>
              <a:t>× 512B/ </a:t>
            </a:r>
            <a:r>
              <a:rPr kumimoji="1" lang="zh-CN" altLang="en-US">
                <a:solidFill>
                  <a:schemeClr val="tx1"/>
                </a:solidFill>
                <a:latin typeface="微软雅黑" charset="-122"/>
                <a:ea typeface="微软雅黑" charset="-122"/>
              </a:rPr>
              <a:t>块</a:t>
            </a:r>
          </a:p>
        </p:txBody>
      </p:sp>
      <p:sp>
        <p:nvSpPr>
          <p:cNvPr id="11" name="Text Box 5"/>
          <p:cNvSpPr txBox="1">
            <a:spLocks noChangeArrowheads="1"/>
          </p:cNvSpPr>
          <p:nvPr/>
        </p:nvSpPr>
        <p:spPr bwMode="auto">
          <a:xfrm>
            <a:off x="201613" y="4116388"/>
            <a:ext cx="6494462"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buFont typeface="Wingdings" charset="2"/>
              <a:buChar char="l"/>
            </a:pPr>
            <a:r>
              <a:rPr kumimoji="1" lang="en-US" altLang="zh-CN">
                <a:solidFill>
                  <a:srgbClr val="0000BF"/>
                </a:solidFill>
                <a:latin typeface="微软雅黑" charset="-122"/>
              </a:rPr>
              <a:t>Cache</a:t>
            </a:r>
            <a:r>
              <a:rPr kumimoji="1" lang="zh-CN" altLang="en-US">
                <a:solidFill>
                  <a:srgbClr val="0000BF"/>
                </a:solidFill>
                <a:latin typeface="微软雅黑" charset="-122"/>
                <a:ea typeface="微软雅黑" charset="-122"/>
              </a:rPr>
              <a:t>标记</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指出对应槽取自哪个主存块</a:t>
            </a:r>
            <a:endParaRPr kumimoji="1" lang="en-US" altLang="zh-CN">
              <a:solidFill>
                <a:srgbClr val="0000BF"/>
              </a:solidFill>
              <a:latin typeface="微软雅黑" charset="-122"/>
              <a:ea typeface="微软雅黑" charset="-122"/>
            </a:endParaRPr>
          </a:p>
          <a:p>
            <a:pPr algn="l">
              <a:lnSpc>
                <a:spcPct val="110000"/>
              </a:lnSpc>
              <a:buFont typeface="Wingdings" charset="2"/>
              <a:buChar char="l"/>
            </a:pPr>
            <a:r>
              <a:rPr kumimoji="1" lang="zh-CN" altLang="en-US">
                <a:solidFill>
                  <a:srgbClr val="0000BF"/>
                </a:solidFill>
                <a:latin typeface="微软雅黑" charset="-122"/>
                <a:ea typeface="微软雅黑" charset="-122"/>
              </a:rPr>
              <a:t>主存</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指出对应地址位于哪个主存块</a:t>
            </a:r>
          </a:p>
        </p:txBody>
      </p:sp>
      <p:sp>
        <p:nvSpPr>
          <p:cNvPr id="12" name="Line 6"/>
          <p:cNvSpPr>
            <a:spLocks noChangeShapeType="1"/>
          </p:cNvSpPr>
          <p:nvPr/>
        </p:nvSpPr>
        <p:spPr bwMode="auto">
          <a:xfrm flipV="1">
            <a:off x="4964113" y="3376613"/>
            <a:ext cx="2192337" cy="87630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3" name="Line 7"/>
          <p:cNvSpPr>
            <a:spLocks noChangeShapeType="1"/>
          </p:cNvSpPr>
          <p:nvPr/>
        </p:nvSpPr>
        <p:spPr bwMode="auto">
          <a:xfrm>
            <a:off x="4522788" y="5138738"/>
            <a:ext cx="2865437" cy="9207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6" name="Rectangle 11"/>
          <p:cNvSpPr>
            <a:spLocks noChangeArrowheads="1"/>
          </p:cNvSpPr>
          <p:nvPr/>
        </p:nvSpPr>
        <p:spPr bwMode="auto">
          <a:xfrm>
            <a:off x="10471150" y="4903788"/>
            <a:ext cx="792163" cy="258762"/>
          </a:xfrm>
          <a:prstGeom prst="rect">
            <a:avLst/>
          </a:prstGeom>
          <a:solidFill>
            <a:srgbClr val="008000">
              <a:alpha val="39999"/>
            </a:srgbClr>
          </a:solidFill>
          <a:ln>
            <a:noFill/>
          </a:ln>
        </p:spPr>
        <p:txBody>
          <a:bodyPr lIns="0" tIns="0" rIns="0" bIns="0" anchor="ctr">
            <a:spAutoFit/>
          </a:bodyPr>
          <a:lstStyle/>
          <a:p>
            <a:pPr algn="l">
              <a:lnSpc>
                <a:spcPct val="120000"/>
              </a:lnSpc>
              <a:defRPr/>
            </a:pPr>
            <a:r>
              <a:rPr lang="en-US" altLang="zh-CN" sz="1500" dirty="0">
                <a:latin typeface="+mn-lt"/>
                <a:ea typeface="+mn-ea"/>
              </a:rPr>
              <a:t>17</a:t>
            </a:r>
            <a:r>
              <a:rPr lang="zh-CN" altLang="en-US" sz="1500" dirty="0">
                <a:latin typeface="+mn-lt"/>
                <a:ea typeface="+mn-ea"/>
              </a:rPr>
              <a:t>块</a:t>
            </a:r>
          </a:p>
        </p:txBody>
      </p:sp>
      <p:sp>
        <p:nvSpPr>
          <p:cNvPr id="6157" name="Rectangle 14"/>
          <p:cNvSpPr>
            <a:spLocks noChangeArrowheads="1"/>
          </p:cNvSpPr>
          <p:nvPr/>
        </p:nvSpPr>
        <p:spPr bwMode="auto">
          <a:xfrm>
            <a:off x="790575" y="1558925"/>
            <a:ext cx="8701088" cy="55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buClr>
                <a:schemeClr val="tx1"/>
              </a:buClr>
              <a:buFont typeface="Wingdings" charset="2"/>
              <a:buChar char="p"/>
            </a:pPr>
            <a:r>
              <a:rPr kumimoji="1" lang="zh-CN" altLang="en-US" sz="2600" dirty="0">
                <a:solidFill>
                  <a:schemeClr val="tx1"/>
                </a:solidFill>
                <a:latin typeface="微软雅黑" charset="-122"/>
                <a:ea typeface="微软雅黑" charset="-122"/>
              </a:rPr>
              <a:t>主存块可装到</a:t>
            </a:r>
            <a:r>
              <a:rPr kumimoji="1" lang="en-US" altLang="zh-CN" sz="2600" dirty="0">
                <a:solidFill>
                  <a:schemeClr val="tx1"/>
                </a:solidFill>
                <a:latin typeface="微软雅黑" charset="-122"/>
                <a:ea typeface="微软雅黑" charset="-122"/>
              </a:rPr>
              <a:t>Cache</a:t>
            </a:r>
            <a:r>
              <a:rPr kumimoji="1" lang="zh-CN" altLang="en-US" sz="2600" dirty="0">
                <a:solidFill>
                  <a:schemeClr val="tx1"/>
                </a:solidFill>
                <a:latin typeface="微软雅黑" charset="-122"/>
                <a:ea typeface="微软雅黑" charset="-122"/>
              </a:rPr>
              <a:t>任一行</a:t>
            </a:r>
            <a:r>
              <a:rPr kumimoji="1" lang="en-US" altLang="zh-CN" sz="2600" dirty="0">
                <a:solidFill>
                  <a:schemeClr val="tx1"/>
                </a:solidFill>
                <a:latin typeface="微软雅黑" charset="-122"/>
                <a:ea typeface="微软雅黑" charset="-122"/>
              </a:rPr>
              <a:t>/</a:t>
            </a:r>
            <a:r>
              <a:rPr kumimoji="1" lang="zh-CN" altLang="en-US" sz="2600" dirty="0">
                <a:solidFill>
                  <a:schemeClr val="tx1"/>
                </a:solidFill>
                <a:latin typeface="微软雅黑" charset="-122"/>
                <a:ea typeface="微软雅黑" charset="-122"/>
              </a:rPr>
              <a:t>槽中，称为全相联映射</a:t>
            </a:r>
          </a:p>
        </p:txBody>
      </p:sp>
      <p:sp>
        <p:nvSpPr>
          <p:cNvPr id="19" name="圆角矩形标注 18"/>
          <p:cNvSpPr/>
          <p:nvPr/>
        </p:nvSpPr>
        <p:spPr>
          <a:xfrm>
            <a:off x="609600" y="5278438"/>
            <a:ext cx="4278313" cy="1096962"/>
          </a:xfrm>
          <a:prstGeom prst="wedgeRoundRectCallout">
            <a:avLst>
              <a:gd name="adj1" fmla="val -150"/>
              <a:gd name="adj2" fmla="val -77067"/>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sz="2600" dirty="0">
              <a:solidFill>
                <a:schemeClr val="tx1"/>
              </a:solidFill>
            </a:endParaRPr>
          </a:p>
        </p:txBody>
      </p:sp>
      <p:sp>
        <p:nvSpPr>
          <p:cNvPr id="14" name="Text Box 8"/>
          <p:cNvSpPr txBox="1">
            <a:spLocks noChangeArrowheads="1"/>
          </p:cNvSpPr>
          <p:nvPr/>
        </p:nvSpPr>
        <p:spPr bwMode="auto">
          <a:xfrm>
            <a:off x="722313" y="5273675"/>
            <a:ext cx="422275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sz="2600" dirty="0">
                <a:solidFill>
                  <a:srgbClr val="000000"/>
                </a:solidFill>
                <a:ea typeface="华文新魏" charset="-122"/>
              </a:rPr>
              <a:t>两个标记相等，说明要找的地址在对应槽中。比较所有标记都不等，则缺失</a:t>
            </a:r>
          </a:p>
        </p:txBody>
      </p:sp>
      <p:sp>
        <p:nvSpPr>
          <p:cNvPr id="17" name="椭圆 16"/>
          <p:cNvSpPr>
            <a:spLocks noChangeArrowheads="1"/>
          </p:cNvSpPr>
          <p:nvPr/>
        </p:nvSpPr>
        <p:spPr bwMode="auto">
          <a:xfrm>
            <a:off x="6945313" y="5260975"/>
            <a:ext cx="3522662" cy="1223963"/>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666875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childTnLst>
                          </p:cTn>
                        </p:par>
                        <p:par>
                          <p:cTn id="16" fill="hold" nodeType="afterGroup">
                            <p:stCondLst>
                              <p:cond delay="0"/>
                            </p:stCondLst>
                            <p:childTnLst>
                              <p:par>
                                <p:cTn id="17" presetID="3" presetClass="entr" presetSubtype="10" fill="hold" nodeType="after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blinds(horizontal)">
                                      <p:cBhvr>
                                        <p:cTn id="19" dur="500"/>
                                        <p:tgtEl>
                                          <p:spTgt spid="11">
                                            <p:txEl>
                                              <p:pRg st="1" end="1"/>
                                            </p:txEl>
                                          </p:spTgt>
                                        </p:tgtEl>
                                      </p:cBhvr>
                                    </p:animEffect>
                                  </p:childTnLst>
                                </p:cTn>
                              </p:par>
                            </p:childTnLst>
                          </p:cTn>
                        </p:par>
                        <p:par>
                          <p:cTn id="20" fill="hold" nodeType="afterGroup">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blinds(horizontal)">
                                      <p:cBhvr>
                                        <p:cTn id="28" dur="500"/>
                                        <p:tgtEl>
                                          <p:spTgt spid="11">
                                            <p:txEl>
                                              <p:pRg st="0" end="0"/>
                                            </p:txEl>
                                          </p:spTgt>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9" grpId="0" animBg="1"/>
      <p:bldP spid="14" grpId="0"/>
      <p:bldP spid="17" grpId="0" animBg="1"/>
      <p:bldP spid="17"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200" b="1">
                <a:latin typeface="微软雅黑" charset="-122"/>
              </a:rPr>
              <a:t>5.3.3 Cache</a:t>
            </a:r>
            <a:r>
              <a:rPr kumimoji="0" lang="zh-CN" altLang="en-US" sz="3200" b="1">
                <a:latin typeface="微软雅黑" charset="-122"/>
              </a:rPr>
              <a:t>和主存之间的映射方式</a:t>
            </a:r>
            <a:r>
              <a:rPr kumimoji="0" lang="en-US" altLang="zh-CN" sz="3200" b="1">
                <a:latin typeface="微软雅黑" charset="-122"/>
              </a:rPr>
              <a:t>——</a:t>
            </a:r>
            <a:r>
              <a:rPr kumimoji="0" lang="zh-CN" altLang="en-US" sz="3200" b="1">
                <a:latin typeface="微软雅黑" charset="-122"/>
              </a:rPr>
              <a:t>全相联</a:t>
            </a:r>
            <a:endParaRPr kumimoji="0" lang="en-US" altLang="zh-CN" sz="3200" b="1">
              <a:latin typeface="微软雅黑" charset="-122"/>
            </a:endParaRPr>
          </a:p>
        </p:txBody>
      </p:sp>
      <p:sp>
        <p:nvSpPr>
          <p:cNvPr id="1433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3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342" name="TextBox 25"/>
          <p:cNvSpPr txBox="1">
            <a:spLocks noChangeArrowheads="1"/>
          </p:cNvSpPr>
          <p:nvPr/>
        </p:nvSpPr>
        <p:spPr bwMode="auto">
          <a:xfrm>
            <a:off x="4294188" y="814388"/>
            <a:ext cx="3179762" cy="677862"/>
          </a:xfrm>
          <a:prstGeom prst="rect">
            <a:avLst/>
          </a:prstGeom>
          <a:solidFill>
            <a:srgbClr val="00B050"/>
          </a:solidFill>
          <a:ln w="9525">
            <a:solidFill>
              <a:srgbClr val="00B05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全相联映射</a:t>
            </a:r>
          </a:p>
        </p:txBody>
      </p:sp>
      <p:pic>
        <p:nvPicPr>
          <p:cNvPr id="14343" name="Picture 2" descr="全相联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650" y="2127250"/>
            <a:ext cx="5281613"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p:nvSpPr>
        <p:spPr bwMode="auto">
          <a:xfrm>
            <a:off x="10987088" y="4903788"/>
            <a:ext cx="792162" cy="258762"/>
          </a:xfrm>
          <a:prstGeom prst="rect">
            <a:avLst/>
          </a:prstGeom>
          <a:solidFill>
            <a:srgbClr val="008000">
              <a:alpha val="39999"/>
            </a:srgbClr>
          </a:solidFill>
          <a:ln>
            <a:noFill/>
          </a:ln>
        </p:spPr>
        <p:txBody>
          <a:bodyPr lIns="0" tIns="0" rIns="0" bIns="0" anchor="ctr">
            <a:spAutoFit/>
          </a:bodyPr>
          <a:lstStyle/>
          <a:p>
            <a:pPr algn="ctr">
              <a:lnSpc>
                <a:spcPct val="120000"/>
              </a:lnSpc>
              <a:defRPr/>
            </a:pPr>
            <a:r>
              <a:rPr lang="en-US" altLang="zh-CN" sz="1500" dirty="0">
                <a:latin typeface="+mn-lt"/>
                <a:ea typeface="+mn-ea"/>
              </a:rPr>
              <a:t>17</a:t>
            </a:r>
            <a:r>
              <a:rPr lang="zh-CN" altLang="en-US" sz="1500" dirty="0">
                <a:latin typeface="+mn-lt"/>
                <a:ea typeface="+mn-ea"/>
              </a:rPr>
              <a:t>块</a:t>
            </a:r>
          </a:p>
        </p:txBody>
      </p:sp>
      <p:sp>
        <p:nvSpPr>
          <p:cNvPr id="14345" name="Rectangle 14"/>
          <p:cNvSpPr>
            <a:spLocks noChangeArrowheads="1"/>
          </p:cNvSpPr>
          <p:nvPr/>
        </p:nvSpPr>
        <p:spPr bwMode="auto">
          <a:xfrm>
            <a:off x="790575" y="1558925"/>
            <a:ext cx="8701088" cy="55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buClr>
                <a:schemeClr val="tx1"/>
              </a:buClr>
              <a:buFont typeface="Wingdings" charset="2"/>
              <a:buChar char="p"/>
            </a:pPr>
            <a:r>
              <a:rPr kumimoji="1" lang="zh-CN" altLang="en-US" sz="2600">
                <a:solidFill>
                  <a:schemeClr val="tx1"/>
                </a:solidFill>
                <a:latin typeface="微软雅黑" charset="-122"/>
                <a:ea typeface="微软雅黑" charset="-122"/>
              </a:rPr>
              <a:t>主存块可装到</a:t>
            </a:r>
            <a:r>
              <a:rPr kumimoji="1" lang="en-US" altLang="zh-CN" sz="2600">
                <a:solidFill>
                  <a:schemeClr val="tx1"/>
                </a:solidFill>
                <a:latin typeface="微软雅黑" charset="-122"/>
                <a:ea typeface="微软雅黑" charset="-122"/>
              </a:rPr>
              <a:t>Cache</a:t>
            </a:r>
            <a:r>
              <a:rPr kumimoji="1" lang="zh-CN" altLang="en-US" sz="2600">
                <a:solidFill>
                  <a:schemeClr val="tx1"/>
                </a:solidFill>
                <a:latin typeface="微软雅黑" charset="-122"/>
                <a:ea typeface="微软雅黑" charset="-122"/>
              </a:rPr>
              <a:t>任一槽</a:t>
            </a:r>
            <a:r>
              <a:rPr kumimoji="1" lang="en-US" altLang="zh-CN" sz="2600">
                <a:solidFill>
                  <a:schemeClr val="tx1"/>
                </a:solidFill>
                <a:latin typeface="微软雅黑" charset="-122"/>
                <a:ea typeface="微软雅黑" charset="-122"/>
              </a:rPr>
              <a:t>Slot</a:t>
            </a:r>
            <a:r>
              <a:rPr kumimoji="1" lang="zh-CN" altLang="en-US" sz="2600">
                <a:solidFill>
                  <a:schemeClr val="tx1"/>
                </a:solidFill>
                <a:latin typeface="微软雅黑" charset="-122"/>
                <a:ea typeface="微软雅黑" charset="-122"/>
              </a:rPr>
              <a:t>中，称为全相联映射</a:t>
            </a:r>
          </a:p>
        </p:txBody>
      </p:sp>
      <p:sp>
        <p:nvSpPr>
          <p:cNvPr id="18" name="Text Box 10"/>
          <p:cNvSpPr txBox="1">
            <a:spLocks noChangeArrowheads="1"/>
          </p:cNvSpPr>
          <p:nvPr/>
        </p:nvSpPr>
        <p:spPr bwMode="auto">
          <a:xfrm>
            <a:off x="265113" y="6030913"/>
            <a:ext cx="6276975" cy="40005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l">
              <a:lnSpc>
                <a:spcPct val="110000"/>
              </a:lnSpc>
              <a:defRPr/>
            </a:pPr>
            <a:r>
              <a:rPr lang="zh-CN" altLang="en-US" dirty="0">
                <a:solidFill>
                  <a:srgbClr val="0000FF"/>
                </a:solidFill>
                <a:latin typeface="Times New Roman" charset="0"/>
                <a:ea typeface="华文新魏" charset="0"/>
                <a:cs typeface="华文新魏" charset="0"/>
              </a:rPr>
              <a:t>第</a:t>
            </a:r>
            <a:r>
              <a:rPr lang="en-US" altLang="zh-CN" dirty="0">
                <a:solidFill>
                  <a:srgbClr val="0000FF"/>
                </a:solidFill>
                <a:latin typeface="Times New Roman" charset="0"/>
                <a:ea typeface="华文新魏" charset="0"/>
                <a:cs typeface="华文新魏" charset="0"/>
              </a:rPr>
              <a:t>17</a:t>
            </a:r>
            <a:r>
              <a:rPr lang="zh-CN" altLang="en-US" dirty="0">
                <a:solidFill>
                  <a:srgbClr val="0000FF"/>
                </a:solidFill>
                <a:latin typeface="Times New Roman" charset="0"/>
                <a:ea typeface="华文新魏" charset="0"/>
                <a:cs typeface="华文新魏" charset="0"/>
              </a:rPr>
              <a:t>块的第</a:t>
            </a:r>
            <a:r>
              <a:rPr lang="en-US" altLang="zh-CN" dirty="0">
                <a:solidFill>
                  <a:srgbClr val="0000FF"/>
                </a:solidFill>
                <a:latin typeface="Times New Roman" charset="0"/>
                <a:ea typeface="华文新魏" charset="0"/>
                <a:cs typeface="华文新魏" charset="0"/>
              </a:rPr>
              <a:t>12</a:t>
            </a:r>
            <a:r>
              <a:rPr lang="zh-CN" altLang="en-US" dirty="0">
                <a:solidFill>
                  <a:srgbClr val="0000FF"/>
                </a:solidFill>
                <a:latin typeface="Times New Roman" charset="0"/>
                <a:ea typeface="华文新魏" charset="0"/>
                <a:cs typeface="华文新魏" charset="0"/>
              </a:rPr>
              <a:t>个单元！可映射到任意</a:t>
            </a:r>
            <a:r>
              <a:rPr lang="en-US" altLang="zh-CN" dirty="0">
                <a:solidFill>
                  <a:srgbClr val="0000FF"/>
                </a:solidFill>
                <a:latin typeface="Times New Roman" charset="0"/>
                <a:ea typeface="华文新魏" charset="0"/>
                <a:cs typeface="华文新魏" charset="0"/>
              </a:rPr>
              <a:t>cache</a:t>
            </a:r>
            <a:r>
              <a:rPr lang="zh-CN" altLang="en-US" dirty="0">
                <a:solidFill>
                  <a:srgbClr val="0000FF"/>
                </a:solidFill>
                <a:latin typeface="Times New Roman" charset="0"/>
                <a:ea typeface="华文新魏" charset="0"/>
                <a:cs typeface="华文新魏" charset="0"/>
              </a:rPr>
              <a:t>槽</a:t>
            </a:r>
          </a:p>
        </p:txBody>
      </p:sp>
      <p:sp>
        <p:nvSpPr>
          <p:cNvPr id="15" name="Rectangle 4"/>
          <p:cNvSpPr>
            <a:spLocks noChangeArrowheads="1"/>
          </p:cNvSpPr>
          <p:nvPr/>
        </p:nvSpPr>
        <p:spPr bwMode="auto">
          <a:xfrm>
            <a:off x="269875" y="2312988"/>
            <a:ext cx="6581775" cy="1735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90000"/>
              </a:lnSpc>
            </a:pPr>
            <a:r>
              <a:rPr kumimoji="1" lang="zh-CN" altLang="en-US">
                <a:solidFill>
                  <a:srgbClr val="595959"/>
                </a:solidFill>
                <a:latin typeface="微软雅黑" charset="-122"/>
                <a:ea typeface="微软雅黑" charset="-122"/>
              </a:rPr>
              <a:t>如果数据在主存和</a:t>
            </a:r>
            <a:r>
              <a:rPr kumimoji="1" lang="en-US" altLang="zh-CN">
                <a:solidFill>
                  <a:srgbClr val="595959"/>
                </a:solidFill>
                <a:latin typeface="微软雅黑" charset="-122"/>
              </a:rPr>
              <a:t>Cache</a:t>
            </a:r>
            <a:r>
              <a:rPr kumimoji="1" lang="zh-CN" altLang="en-US">
                <a:solidFill>
                  <a:srgbClr val="595959"/>
                </a:solidFill>
                <a:latin typeface="微软雅黑" charset="-122"/>
                <a:ea typeface="微软雅黑" charset="-122"/>
              </a:rPr>
              <a:t>之间块传送单位为512</a:t>
            </a:r>
            <a:r>
              <a:rPr kumimoji="1" lang="en-US" altLang="zh-CN">
                <a:solidFill>
                  <a:srgbClr val="595959"/>
                </a:solidFill>
                <a:latin typeface="微软雅黑" charset="-122"/>
              </a:rPr>
              <a:t>B</a:t>
            </a:r>
            <a:endParaRPr kumimoji="1" lang="zh-CN" altLang="en-US">
              <a:solidFill>
                <a:srgbClr val="595959"/>
              </a:solidFill>
              <a:latin typeface="微软雅黑" charset="-122"/>
              <a:ea typeface="微软雅黑" charset="-122"/>
            </a:endParaRPr>
          </a:p>
          <a:p>
            <a:pPr algn="l">
              <a:lnSpc>
                <a:spcPct val="90000"/>
              </a:lnSpc>
            </a:pPr>
            <a:r>
              <a:rPr kumimoji="1" lang="en-US" altLang="zh-CN">
                <a:solidFill>
                  <a:srgbClr val="595959"/>
                </a:solidFill>
                <a:latin typeface="微软雅黑" charset="-122"/>
              </a:rPr>
              <a:t>Cache</a:t>
            </a:r>
            <a:r>
              <a:rPr kumimoji="1" lang="zh-CN" altLang="en-US">
                <a:solidFill>
                  <a:srgbClr val="595959"/>
                </a:solidFill>
                <a:latin typeface="微软雅黑" charset="-122"/>
                <a:ea typeface="微软雅黑" charset="-122"/>
              </a:rPr>
              <a:t>大小：</a:t>
            </a:r>
            <a:endParaRPr kumimoji="1" lang="en-US" altLang="zh-CN">
              <a:solidFill>
                <a:srgbClr val="595959"/>
              </a:solidFill>
              <a:latin typeface="微软雅黑" charset="-122"/>
            </a:endParaRPr>
          </a:p>
          <a:p>
            <a:pPr algn="l">
              <a:lnSpc>
                <a:spcPct val="90000"/>
              </a:lnSpc>
            </a:pPr>
            <a:r>
              <a:rPr kumimoji="1" lang="en-US" altLang="zh-CN">
                <a:solidFill>
                  <a:srgbClr val="595959"/>
                </a:solidFill>
                <a:latin typeface="微软雅黑" charset="-122"/>
              </a:rPr>
              <a:t>       8KB=</a:t>
            </a:r>
            <a:r>
              <a:rPr kumimoji="1" lang="zh-CN" altLang="en-US">
                <a:solidFill>
                  <a:srgbClr val="595959"/>
                </a:solidFill>
                <a:latin typeface="微软雅黑" charset="-122"/>
                <a:ea typeface="微软雅黑" charset="-122"/>
              </a:rPr>
              <a:t>2</a:t>
            </a:r>
            <a:r>
              <a:rPr kumimoji="1" lang="zh-CN" altLang="en-US" baseline="30000">
                <a:solidFill>
                  <a:srgbClr val="595959"/>
                </a:solidFill>
                <a:latin typeface="微软雅黑" charset="-122"/>
                <a:ea typeface="微软雅黑" charset="-122"/>
              </a:rPr>
              <a:t>13</a:t>
            </a:r>
            <a:r>
              <a:rPr kumimoji="1" lang="en-US" altLang="zh-CN">
                <a:solidFill>
                  <a:srgbClr val="595959"/>
                </a:solidFill>
                <a:latin typeface="微软雅黑" charset="-122"/>
              </a:rPr>
              <a:t>B=16</a:t>
            </a:r>
            <a:r>
              <a:rPr kumimoji="1" lang="zh-CN" altLang="en-US">
                <a:solidFill>
                  <a:srgbClr val="595959"/>
                </a:solidFill>
                <a:latin typeface="微软雅黑" charset="-122"/>
                <a:ea typeface="微软雅黑" charset="-122"/>
              </a:rPr>
              <a:t>槽</a:t>
            </a:r>
            <a:r>
              <a:rPr kumimoji="1" lang="en-US" altLang="zh-CN">
                <a:solidFill>
                  <a:srgbClr val="595959"/>
                </a:solidFill>
                <a:latin typeface="微软雅黑" charset="-122"/>
              </a:rPr>
              <a:t>× 512B/ </a:t>
            </a:r>
            <a:r>
              <a:rPr kumimoji="1" lang="zh-CN" altLang="en-US">
                <a:solidFill>
                  <a:srgbClr val="595959"/>
                </a:solidFill>
                <a:latin typeface="微软雅黑" charset="-122"/>
                <a:ea typeface="微软雅黑" charset="-122"/>
              </a:rPr>
              <a:t>槽</a:t>
            </a:r>
          </a:p>
          <a:p>
            <a:pPr algn="l">
              <a:lnSpc>
                <a:spcPct val="90000"/>
              </a:lnSpc>
            </a:pPr>
            <a:r>
              <a:rPr kumimoji="1" lang="zh-CN" altLang="en-US">
                <a:solidFill>
                  <a:srgbClr val="595959"/>
                </a:solidFill>
                <a:latin typeface="微软雅黑" charset="-122"/>
                <a:ea typeface="微软雅黑" charset="-122"/>
              </a:rPr>
              <a:t>主存大小：</a:t>
            </a:r>
            <a:endParaRPr kumimoji="1" lang="en-US" altLang="zh-CN">
              <a:solidFill>
                <a:srgbClr val="595959"/>
              </a:solidFill>
              <a:latin typeface="微软雅黑" charset="-122"/>
            </a:endParaRPr>
          </a:p>
          <a:p>
            <a:pPr algn="l">
              <a:lnSpc>
                <a:spcPct val="90000"/>
              </a:lnSpc>
            </a:pPr>
            <a:r>
              <a:rPr kumimoji="1" lang="en-US" altLang="zh-CN">
                <a:solidFill>
                  <a:srgbClr val="595959"/>
                </a:solidFill>
                <a:latin typeface="微软雅黑" charset="-122"/>
              </a:rPr>
              <a:t>       1MB=</a:t>
            </a:r>
            <a:r>
              <a:rPr kumimoji="1" lang="zh-CN" altLang="en-US">
                <a:solidFill>
                  <a:srgbClr val="595959"/>
                </a:solidFill>
                <a:latin typeface="微软雅黑" charset="-122"/>
                <a:ea typeface="微软雅黑" charset="-122"/>
              </a:rPr>
              <a:t>2</a:t>
            </a:r>
            <a:r>
              <a:rPr kumimoji="1" lang="zh-CN" altLang="en-US" baseline="30000">
                <a:solidFill>
                  <a:srgbClr val="595959"/>
                </a:solidFill>
                <a:latin typeface="微软雅黑" charset="-122"/>
                <a:ea typeface="微软雅黑" charset="-122"/>
              </a:rPr>
              <a:t>20</a:t>
            </a:r>
            <a:r>
              <a:rPr kumimoji="1" lang="en-US" altLang="zh-CN">
                <a:solidFill>
                  <a:srgbClr val="595959"/>
                </a:solidFill>
                <a:latin typeface="微软雅黑" charset="-122"/>
              </a:rPr>
              <a:t>B=2</a:t>
            </a:r>
            <a:r>
              <a:rPr kumimoji="1" lang="en-US" altLang="zh-CN" baseline="30000">
                <a:solidFill>
                  <a:srgbClr val="595959"/>
                </a:solidFill>
                <a:latin typeface="微软雅黑" charset="-122"/>
              </a:rPr>
              <a:t>11</a:t>
            </a:r>
            <a:r>
              <a:rPr kumimoji="1" lang="zh-CN" altLang="en-US">
                <a:solidFill>
                  <a:srgbClr val="595959"/>
                </a:solidFill>
                <a:latin typeface="微软雅黑" charset="-122"/>
                <a:ea typeface="微软雅黑" charset="-122"/>
              </a:rPr>
              <a:t>块 </a:t>
            </a:r>
            <a:r>
              <a:rPr kumimoji="1" lang="en-US" altLang="zh-CN">
                <a:solidFill>
                  <a:srgbClr val="595959"/>
                </a:solidFill>
                <a:latin typeface="微软雅黑" charset="-122"/>
              </a:rPr>
              <a:t>× 512B/ </a:t>
            </a:r>
            <a:r>
              <a:rPr kumimoji="1" lang="zh-CN" altLang="en-US">
                <a:solidFill>
                  <a:srgbClr val="595959"/>
                </a:solidFill>
                <a:latin typeface="微软雅黑" charset="-122"/>
                <a:ea typeface="微软雅黑" charset="-122"/>
              </a:rPr>
              <a:t>块</a:t>
            </a:r>
          </a:p>
        </p:txBody>
      </p:sp>
      <p:sp>
        <p:nvSpPr>
          <p:cNvPr id="19" name="Text Box 5"/>
          <p:cNvSpPr txBox="1">
            <a:spLocks noChangeArrowheads="1"/>
          </p:cNvSpPr>
          <p:nvPr/>
        </p:nvSpPr>
        <p:spPr bwMode="auto">
          <a:xfrm>
            <a:off x="201613" y="4116388"/>
            <a:ext cx="6494462"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buFont typeface="Wingdings" charset="2"/>
              <a:buChar char="l"/>
            </a:pPr>
            <a:r>
              <a:rPr kumimoji="1" lang="en-US" altLang="zh-CN">
                <a:solidFill>
                  <a:srgbClr val="0000BF"/>
                </a:solidFill>
                <a:latin typeface="微软雅黑" charset="-122"/>
              </a:rPr>
              <a:t>Cache</a:t>
            </a:r>
            <a:r>
              <a:rPr kumimoji="1" lang="zh-CN" altLang="en-US">
                <a:solidFill>
                  <a:srgbClr val="0000BF"/>
                </a:solidFill>
                <a:latin typeface="微软雅黑" charset="-122"/>
                <a:ea typeface="微软雅黑" charset="-122"/>
              </a:rPr>
              <a:t>标记</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指出对应槽取自哪个主存块</a:t>
            </a:r>
            <a:endParaRPr kumimoji="1" lang="en-US" altLang="zh-CN">
              <a:solidFill>
                <a:srgbClr val="0000BF"/>
              </a:solidFill>
              <a:latin typeface="微软雅黑" charset="-122"/>
              <a:ea typeface="微软雅黑" charset="-122"/>
            </a:endParaRPr>
          </a:p>
          <a:p>
            <a:pPr algn="l">
              <a:lnSpc>
                <a:spcPct val="110000"/>
              </a:lnSpc>
              <a:buFont typeface="Wingdings" charset="2"/>
              <a:buChar char="l"/>
            </a:pPr>
            <a:r>
              <a:rPr kumimoji="1" lang="zh-CN" altLang="en-US">
                <a:solidFill>
                  <a:srgbClr val="0000BF"/>
                </a:solidFill>
                <a:latin typeface="微软雅黑" charset="-122"/>
                <a:ea typeface="微软雅黑" charset="-122"/>
              </a:rPr>
              <a:t>主存</a:t>
            </a:r>
            <a:r>
              <a:rPr kumimoji="1" lang="en-US" altLang="zh-CN">
                <a:solidFill>
                  <a:srgbClr val="0000BF"/>
                </a:solidFill>
                <a:latin typeface="微软雅黑" charset="-122"/>
              </a:rPr>
              <a:t>tag</a:t>
            </a:r>
            <a:r>
              <a:rPr kumimoji="1" lang="zh-CN" altLang="en-US">
                <a:solidFill>
                  <a:srgbClr val="0000BF"/>
                </a:solidFill>
                <a:latin typeface="微软雅黑" charset="-122"/>
                <a:ea typeface="微软雅黑" charset="-122"/>
              </a:rPr>
              <a:t>指出对应地址位于哪个主存块</a:t>
            </a:r>
          </a:p>
        </p:txBody>
      </p:sp>
      <p:sp>
        <p:nvSpPr>
          <p:cNvPr id="14349" name="Line 6"/>
          <p:cNvSpPr>
            <a:spLocks noChangeShapeType="1"/>
          </p:cNvSpPr>
          <p:nvPr/>
        </p:nvSpPr>
        <p:spPr bwMode="auto">
          <a:xfrm flipV="1">
            <a:off x="4964113" y="3376613"/>
            <a:ext cx="2192337" cy="87630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4350" name="Line 7"/>
          <p:cNvSpPr>
            <a:spLocks noChangeShapeType="1"/>
          </p:cNvSpPr>
          <p:nvPr/>
        </p:nvSpPr>
        <p:spPr bwMode="auto">
          <a:xfrm>
            <a:off x="4522788" y="5138738"/>
            <a:ext cx="2865437" cy="9207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17" name="Text Box 9"/>
          <p:cNvSpPr txBox="1">
            <a:spLocks noChangeArrowheads="1"/>
          </p:cNvSpPr>
          <p:nvPr/>
        </p:nvSpPr>
        <p:spPr bwMode="auto">
          <a:xfrm>
            <a:off x="246063" y="5003800"/>
            <a:ext cx="6257925" cy="523875"/>
          </a:xfrm>
          <a:prstGeom prst="rect">
            <a:avLst/>
          </a:prstGeom>
          <a:solidFill>
            <a:srgbClr val="00B050"/>
          </a:solidFill>
          <a:ln w="38100">
            <a:solidFill>
              <a:schemeClr val="bg1"/>
            </a:solidFill>
            <a:miter lim="800000"/>
            <a:headEnd/>
            <a:tailEnd/>
          </a:ln>
          <a:effectLst>
            <a:outerShdw blurRad="40000" dist="20000" dir="5400000" rotWithShape="0">
              <a:srgbClr val="000000">
                <a:alpha val="37999"/>
              </a:srgbClr>
            </a:outerShdw>
          </a:effectLst>
        </p:spPr>
        <p:txBody>
          <a:bodyPr lIns="0" tIns="0" rIns="0" bIns="9144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l">
              <a:lnSpc>
                <a:spcPct val="120000"/>
              </a:lnSpc>
              <a:defRPr/>
            </a:pPr>
            <a:r>
              <a:rPr lang="zh-CN" altLang="en-US" dirty="0">
                <a:solidFill>
                  <a:schemeClr val="bg1"/>
                </a:solidFill>
                <a:latin typeface="Times New Roman" charset="0"/>
                <a:ea typeface="华文新魏" charset="0"/>
                <a:cs typeface="华文新魏" charset="0"/>
              </a:rPr>
              <a:t>例：</a:t>
            </a:r>
            <a:r>
              <a:rPr lang="en-US" altLang="zh-CN" dirty="0">
                <a:solidFill>
                  <a:schemeClr val="bg1"/>
                </a:solidFill>
                <a:latin typeface="Times New Roman" charset="0"/>
                <a:ea typeface="华文新魏" charset="0"/>
                <a:cs typeface="华文新魏" charset="0"/>
              </a:rPr>
              <a:t>CPU</a:t>
            </a:r>
            <a:r>
              <a:rPr lang="zh-CN" altLang="en-US" dirty="0">
                <a:solidFill>
                  <a:schemeClr val="bg1"/>
                </a:solidFill>
                <a:latin typeface="Times New Roman" charset="0"/>
                <a:ea typeface="华文新魏" charset="0"/>
                <a:cs typeface="华文新魏" charset="0"/>
              </a:rPr>
              <a:t>如何访问</a:t>
            </a:r>
            <a:r>
              <a:rPr lang="en-US" altLang="zh-CN" dirty="0">
                <a:solidFill>
                  <a:schemeClr val="bg1"/>
                </a:solidFill>
                <a:latin typeface="Times New Roman" charset="0"/>
                <a:cs typeface="Arial" charset="0"/>
              </a:rPr>
              <a:t>0220CH</a:t>
            </a:r>
            <a:r>
              <a:rPr lang="zh-CN" altLang="en-US" dirty="0">
                <a:solidFill>
                  <a:schemeClr val="bg1"/>
                </a:solidFill>
                <a:latin typeface="Times New Roman" charset="0"/>
                <a:ea typeface="华文新魏" charset="0"/>
                <a:cs typeface="华文新魏" charset="0"/>
              </a:rPr>
              <a:t>单元？</a:t>
            </a:r>
          </a:p>
        </p:txBody>
      </p:sp>
      <p:sp>
        <p:nvSpPr>
          <p:cNvPr id="22" name="Text Box 12"/>
          <p:cNvSpPr txBox="1">
            <a:spLocks noChangeArrowheads="1"/>
          </p:cNvSpPr>
          <p:nvPr/>
        </p:nvSpPr>
        <p:spPr bwMode="auto">
          <a:xfrm>
            <a:off x="295275" y="5445224"/>
            <a:ext cx="5824538" cy="51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en-US" altLang="zh-CN" u="sng">
                <a:ea typeface="华文新魏" charset="-122"/>
              </a:rPr>
              <a:t>000 0001 0001</a:t>
            </a:r>
            <a:r>
              <a:rPr kumimoji="1" lang="en-US" altLang="zh-CN">
                <a:ea typeface="华文新魏" charset="-122"/>
              </a:rPr>
              <a:t> </a:t>
            </a:r>
            <a:r>
              <a:rPr kumimoji="1" lang="en-US" altLang="zh-CN">
                <a:solidFill>
                  <a:schemeClr val="tx1"/>
                </a:solidFill>
                <a:ea typeface="华文新魏" charset="-122"/>
              </a:rPr>
              <a:t>0 0000 1100B</a:t>
            </a:r>
          </a:p>
        </p:txBody>
      </p:sp>
    </p:spTree>
    <p:extLst>
      <p:ext uri="{BB962C8B-B14F-4D97-AF65-F5344CB8AC3E}">
        <p14:creationId xmlns:p14="http://schemas.microsoft.com/office/powerpoint/2010/main" val="9176383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200" b="1">
                <a:latin typeface="微软雅黑" charset="-122"/>
              </a:rPr>
              <a:t>5.3.3 Cache</a:t>
            </a:r>
            <a:r>
              <a:rPr kumimoji="0" lang="zh-CN" altLang="en-US" sz="3200" b="1">
                <a:latin typeface="微软雅黑" charset="-122"/>
              </a:rPr>
              <a:t>和主存之间的映射方式</a:t>
            </a:r>
            <a:r>
              <a:rPr kumimoji="0" lang="en-US" altLang="zh-CN" sz="3200" b="1">
                <a:latin typeface="微软雅黑" charset="-122"/>
              </a:rPr>
              <a:t>——</a:t>
            </a:r>
            <a:r>
              <a:rPr kumimoji="0" lang="zh-CN" altLang="en-US" sz="3200" b="1">
                <a:latin typeface="微软雅黑" charset="-122"/>
              </a:rPr>
              <a:t>全相联映射</a:t>
            </a:r>
            <a:endParaRPr kumimoji="0" lang="en-US" altLang="zh-CN" sz="3200" b="1">
              <a:latin typeface="微软雅黑" charset="-122"/>
            </a:endParaRPr>
          </a:p>
        </p:txBody>
      </p:sp>
      <p:sp>
        <p:nvSpPr>
          <p:cNvPr id="2150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150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0" name="云形标注 19"/>
          <p:cNvSpPr/>
          <p:nvPr/>
        </p:nvSpPr>
        <p:spPr>
          <a:xfrm>
            <a:off x="2011363" y="750888"/>
            <a:ext cx="7504223" cy="792162"/>
          </a:xfrm>
          <a:prstGeom prst="cloudCallout">
            <a:avLst>
              <a:gd name="adj1" fmla="val -53156"/>
              <a:gd name="adj2" fmla="val 42892"/>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0000"/>
              </a:lnSpc>
              <a:defRPr/>
            </a:pPr>
            <a:r>
              <a:rPr lang="zh-CN" altLang="en-US" dirty="0">
                <a:solidFill>
                  <a:srgbClr val="0000BF"/>
                </a:solidFill>
                <a:cs typeface="微软雅黑" charset="0"/>
              </a:rPr>
              <a:t>怎么没有</a:t>
            </a:r>
            <a:r>
              <a:rPr lang="en-US" altLang="zh-CN" dirty="0">
                <a:solidFill>
                  <a:srgbClr val="0000BF"/>
                </a:solidFill>
                <a:cs typeface="微软雅黑" charset="0"/>
              </a:rPr>
              <a:t>Cache Index</a:t>
            </a:r>
            <a:r>
              <a:rPr lang="zh-CN" altLang="en-US" dirty="0">
                <a:solidFill>
                  <a:srgbClr val="0000BF"/>
                </a:solidFill>
                <a:cs typeface="微软雅黑" charset="0"/>
              </a:rPr>
              <a:t>？</a:t>
            </a:r>
          </a:p>
        </p:txBody>
      </p:sp>
      <p:sp>
        <p:nvSpPr>
          <p:cNvPr id="21" name="TextBox 20"/>
          <p:cNvSpPr txBox="1">
            <a:spLocks noChangeArrowheads="1"/>
          </p:cNvSpPr>
          <p:nvPr/>
        </p:nvSpPr>
        <p:spPr bwMode="auto">
          <a:xfrm>
            <a:off x="2449513" y="1664804"/>
            <a:ext cx="5843587" cy="4762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00000"/>
              </a:lnSpc>
              <a:defRPr/>
            </a:pPr>
            <a:r>
              <a:rPr lang="zh-CN" altLang="en-US" dirty="0">
                <a:solidFill>
                  <a:schemeClr val="tx1"/>
                </a:solidFill>
                <a:latin typeface="微软雅黑" charset="0"/>
                <a:ea typeface="微软雅黑" charset="0"/>
                <a:cs typeface="微软雅黑" charset="0"/>
              </a:rPr>
              <a:t>因为同时比较所有</a:t>
            </a:r>
            <a:r>
              <a:rPr lang="en-US" altLang="zh-CN" dirty="0">
                <a:solidFill>
                  <a:schemeClr val="tx1"/>
                </a:solidFill>
                <a:latin typeface="微软雅黑" charset="0"/>
                <a:ea typeface="微软雅黑" charset="0"/>
                <a:cs typeface="微软雅黑" charset="0"/>
              </a:rPr>
              <a:t>Cache</a:t>
            </a:r>
            <a:r>
              <a:rPr lang="zh-CN" altLang="en-US" dirty="0">
                <a:solidFill>
                  <a:schemeClr val="tx1"/>
                </a:solidFill>
                <a:latin typeface="微软雅黑" charset="0"/>
                <a:ea typeface="微软雅黑" charset="0"/>
                <a:cs typeface="微软雅黑" charset="0"/>
              </a:rPr>
              <a:t>行的</a:t>
            </a:r>
            <a:r>
              <a:rPr lang="en-US" altLang="zh-CN" dirty="0">
                <a:solidFill>
                  <a:schemeClr val="tx1"/>
                </a:solidFill>
                <a:latin typeface="微软雅黑" charset="0"/>
                <a:ea typeface="微软雅黑" charset="0"/>
                <a:cs typeface="微软雅黑" charset="0"/>
              </a:rPr>
              <a:t>tag</a:t>
            </a:r>
            <a:r>
              <a:rPr lang="zh-CN" altLang="en-US" dirty="0">
                <a:solidFill>
                  <a:schemeClr val="tx1"/>
                </a:solidFill>
                <a:latin typeface="微软雅黑" charset="0"/>
                <a:ea typeface="微软雅黑" charset="0"/>
                <a:cs typeface="微软雅黑" charset="0"/>
              </a:rPr>
              <a:t>标记</a:t>
            </a:r>
          </a:p>
        </p:txBody>
      </p:sp>
      <p:sp>
        <p:nvSpPr>
          <p:cNvPr id="22" name="TextBox 21"/>
          <p:cNvSpPr txBox="1">
            <a:spLocks noChangeArrowheads="1"/>
          </p:cNvSpPr>
          <p:nvPr/>
        </p:nvSpPr>
        <p:spPr bwMode="auto">
          <a:xfrm>
            <a:off x="1162050" y="2249488"/>
            <a:ext cx="10248900" cy="8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buFont typeface="Wingdings" charset="2"/>
              <a:buChar char="Ø"/>
            </a:pPr>
            <a:r>
              <a:rPr lang="zh-CN" altLang="en-US" dirty="0">
                <a:solidFill>
                  <a:schemeClr val="tx1"/>
                </a:solidFill>
                <a:latin typeface="微软雅黑" charset="-122"/>
                <a:ea typeface="微软雅黑" charset="-122"/>
              </a:rPr>
              <a:t>块冲突概率低：只要有空闲</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块，都不会发生冲突</a:t>
            </a:r>
            <a:endParaRPr lang="en-US" altLang="zh-CN" dirty="0">
              <a:solidFill>
                <a:schemeClr val="tx1"/>
              </a:solidFill>
              <a:latin typeface="微软雅黑" charset="-122"/>
              <a:ea typeface="微软雅黑" charset="-122"/>
            </a:endParaRPr>
          </a:p>
          <a:p>
            <a:pPr>
              <a:lnSpc>
                <a:spcPct val="100000"/>
              </a:lnSpc>
              <a:buFont typeface="Wingdings" charset="2"/>
              <a:buChar char="Ø"/>
            </a:pPr>
            <a:r>
              <a:rPr lang="zh-CN" altLang="en-US" dirty="0">
                <a:solidFill>
                  <a:srgbClr val="000000"/>
                </a:solidFill>
                <a:latin typeface="微软雅黑" charset="-122"/>
                <a:ea typeface="微软雅黑" charset="-122"/>
              </a:rPr>
              <a:t>实现复杂</a:t>
            </a:r>
            <a:r>
              <a:rPr lang="en-US" altLang="zh-CN" dirty="0">
                <a:latin typeface="微软雅黑" charset="-122"/>
                <a:ea typeface="微软雅黑" charset="-122"/>
              </a:rPr>
              <a:t>(</a:t>
            </a:r>
            <a:r>
              <a:rPr lang="zh-CN" altLang="en-US" dirty="0">
                <a:latin typeface="微软雅黑" charset="-122"/>
                <a:ea typeface="微软雅黑" charset="-122"/>
              </a:rPr>
              <a:t>比较逻辑的硬件代价大</a:t>
            </a:r>
            <a:r>
              <a:rPr lang="en-US" altLang="zh-CN" dirty="0">
                <a:latin typeface="微软雅黑" charset="-122"/>
                <a:ea typeface="微软雅黑" charset="-122"/>
              </a:rPr>
              <a:t>)</a:t>
            </a:r>
            <a:r>
              <a:rPr lang="zh-CN" altLang="en-US" dirty="0">
                <a:latin typeface="微软雅黑" charset="-122"/>
                <a:ea typeface="微软雅黑" charset="-122"/>
              </a:rPr>
              <a:t>、速度慢</a:t>
            </a:r>
            <a:endParaRPr lang="en-US" altLang="zh-CN" dirty="0">
              <a:latin typeface="微软雅黑" charset="-122"/>
              <a:ea typeface="微软雅黑" charset="-122"/>
            </a:endParaRPr>
          </a:p>
        </p:txBody>
      </p:sp>
      <p:sp>
        <p:nvSpPr>
          <p:cNvPr id="24" name="TextBox 23"/>
          <p:cNvSpPr txBox="1">
            <a:spLocks noChangeArrowheads="1"/>
          </p:cNvSpPr>
          <p:nvPr/>
        </p:nvSpPr>
        <p:spPr bwMode="auto">
          <a:xfrm>
            <a:off x="614363" y="3279775"/>
            <a:ext cx="12123737"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pPr>
            <a:r>
              <a:rPr lang="zh-CN" altLang="en-US" dirty="0">
                <a:solidFill>
                  <a:schemeClr val="tx1"/>
                </a:solidFill>
                <a:latin typeface="微软雅黑" charset="-122"/>
                <a:ea typeface="微软雅黑" charset="-122"/>
              </a:rPr>
              <a:t>例：若主存地址</a:t>
            </a:r>
            <a:r>
              <a:rPr lang="en-US" altLang="zh-CN" dirty="0">
                <a:solidFill>
                  <a:schemeClr val="tx1"/>
                </a:solidFill>
                <a:latin typeface="微软雅黑" charset="-122"/>
                <a:ea typeface="微软雅黑" charset="-122"/>
              </a:rPr>
              <a:t>32</a:t>
            </a:r>
            <a:r>
              <a:rPr lang="zh-CN" altLang="en-US" dirty="0">
                <a:solidFill>
                  <a:schemeClr val="tx1"/>
                </a:solidFill>
                <a:latin typeface="微软雅黑" charset="-122"/>
                <a:ea typeface="微软雅黑" charset="-122"/>
              </a:rPr>
              <a:t>位，</a:t>
            </a:r>
            <a:r>
              <a:rPr lang="en-US" altLang="zh-CN" dirty="0">
                <a:solidFill>
                  <a:schemeClr val="tx1"/>
                </a:solidFill>
                <a:latin typeface="微软雅黑" charset="-122"/>
                <a:ea typeface="微软雅黑" charset="-122"/>
              </a:rPr>
              <a:t>Cache</a:t>
            </a:r>
            <a:r>
              <a:rPr lang="zh-CN" altLang="en-US" dirty="0">
                <a:solidFill>
                  <a:schemeClr val="tx1"/>
                </a:solidFill>
                <a:latin typeface="微软雅黑" charset="-122"/>
                <a:ea typeface="微软雅黑" charset="-122"/>
              </a:rPr>
              <a:t>块大小</a:t>
            </a:r>
            <a:r>
              <a:rPr lang="en-US" altLang="zh-CN" dirty="0">
                <a:solidFill>
                  <a:schemeClr val="tx1"/>
                </a:solidFill>
                <a:latin typeface="微软雅黑" charset="-122"/>
                <a:ea typeface="微软雅黑" charset="-122"/>
              </a:rPr>
              <a:t>32B </a:t>
            </a:r>
            <a:r>
              <a:rPr lang="zh-CN" altLang="en-US" dirty="0">
                <a:solidFill>
                  <a:schemeClr val="tx1"/>
                </a:solidFill>
                <a:latin typeface="微软雅黑" charset="-122"/>
                <a:ea typeface="微软雅黑" charset="-122"/>
              </a:rPr>
              <a:t>。比较器位数多长？</a:t>
            </a:r>
            <a:r>
              <a:rPr lang="zh-CN" altLang="en-US" dirty="0">
                <a:latin typeface="微软雅黑" charset="-122"/>
                <a:ea typeface="微软雅黑" charset="-122"/>
              </a:rPr>
              <a:t>          </a:t>
            </a:r>
            <a:endParaRPr lang="en-US" altLang="zh-CN" dirty="0">
              <a:latin typeface="微软雅黑" charset="-122"/>
              <a:ea typeface="微软雅黑" charset="-122"/>
            </a:endParaRPr>
          </a:p>
          <a:p>
            <a:pPr>
              <a:lnSpc>
                <a:spcPct val="100000"/>
              </a:lnSpc>
            </a:pPr>
            <a:endParaRPr lang="en-US" altLang="zh-CN" dirty="0">
              <a:latin typeface="微软雅黑" charset="-122"/>
              <a:ea typeface="微软雅黑" charset="-122"/>
            </a:endParaRPr>
          </a:p>
          <a:p>
            <a:pPr>
              <a:lnSpc>
                <a:spcPct val="100000"/>
              </a:lnSpc>
            </a:pPr>
            <a:r>
              <a:rPr lang="en-US" altLang="zh-CN" dirty="0">
                <a:latin typeface="微软雅黑" charset="-122"/>
                <a:ea typeface="微软雅黑" charset="-122"/>
              </a:rPr>
              <a:t>32B=2</a:t>
            </a:r>
            <a:r>
              <a:rPr lang="en-US" altLang="zh-CN" baseline="30000" dirty="0">
                <a:latin typeface="微软雅黑" charset="-122"/>
                <a:ea typeface="微软雅黑" charset="-122"/>
              </a:rPr>
              <a:t>5</a:t>
            </a:r>
            <a:r>
              <a:rPr lang="en-US" altLang="zh-CN" dirty="0">
                <a:latin typeface="微软雅黑" charset="-122"/>
                <a:ea typeface="微软雅黑" charset="-122"/>
              </a:rPr>
              <a:t>B</a:t>
            </a:r>
          </a:p>
          <a:p>
            <a:pPr>
              <a:lnSpc>
                <a:spcPct val="100000"/>
              </a:lnSpc>
            </a:pPr>
            <a:r>
              <a:rPr lang="en-US" altLang="zh-CN" dirty="0">
                <a:latin typeface="微软雅黑" charset="-122"/>
                <a:ea typeface="微软雅黑" charset="-122"/>
              </a:rPr>
              <a:t>32 – 5 =27</a:t>
            </a:r>
          </a:p>
          <a:p>
            <a:pPr>
              <a:lnSpc>
                <a:spcPct val="100000"/>
              </a:lnSpc>
            </a:pPr>
            <a:r>
              <a:rPr lang="zh-CN" altLang="en-US" dirty="0">
                <a:latin typeface="微软雅黑" charset="-122"/>
                <a:ea typeface="微软雅黑" charset="-122"/>
              </a:rPr>
              <a:t>需要</a:t>
            </a:r>
            <a:r>
              <a:rPr lang="en-US" altLang="zh-CN" dirty="0">
                <a:latin typeface="微软雅黑" charset="-122"/>
                <a:ea typeface="微软雅黑" charset="-122"/>
              </a:rPr>
              <a:t>N=27bit</a:t>
            </a:r>
            <a:r>
              <a:rPr lang="zh-CN" altLang="en-US" dirty="0">
                <a:latin typeface="微软雅黑" charset="-122"/>
                <a:ea typeface="微软雅黑" charset="-122"/>
              </a:rPr>
              <a:t>的比较器</a:t>
            </a:r>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3714750"/>
            <a:ext cx="74914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6" name="Picture 4" descr="http://img.qoocc.com/news/picture/22b3319720530cfb10af237b34f69f8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5" y="846138"/>
            <a:ext cx="125095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2820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blinds(horizontal)">
                                      <p:cBhvr>
                                        <p:cTn id="9" dur="500"/>
                                        <p:tgtEl>
                                          <p:spTgt spid="2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blinds(horizontal)">
                                      <p:cBhvr>
                                        <p:cTn id="24" dur="500"/>
                                        <p:tgtEl>
                                          <p:spTgt spid="2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4">
                                            <p:txEl>
                                              <p:pRg st="2" end="2"/>
                                            </p:txEl>
                                          </p:spTgt>
                                        </p:tgtEl>
                                        <p:attrNameLst>
                                          <p:attrName>style.visibility</p:attrName>
                                        </p:attrNameLst>
                                      </p:cBhvr>
                                      <p:to>
                                        <p:strVal val="visible"/>
                                      </p:to>
                                    </p:set>
                                    <p:animEffect transition="in" filter="wipe(down)">
                                      <p:cBhvr>
                                        <p:cTn id="29" dur="500"/>
                                        <p:tgtEl>
                                          <p:spTgt spid="24">
                                            <p:txEl>
                                              <p:pRg st="2" end="2"/>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4">
                                            <p:txEl>
                                              <p:pRg st="3" end="3"/>
                                            </p:txEl>
                                          </p:spTgt>
                                        </p:tgtEl>
                                        <p:attrNameLst>
                                          <p:attrName>style.visibility</p:attrName>
                                        </p:attrNameLst>
                                      </p:cBhvr>
                                      <p:to>
                                        <p:strVal val="visible"/>
                                      </p:to>
                                    </p:set>
                                    <p:animEffect transition="in" filter="wipe(down)">
                                      <p:cBhvr>
                                        <p:cTn id="32" dur="500"/>
                                        <p:tgtEl>
                                          <p:spTgt spid="24">
                                            <p:txEl>
                                              <p:pRg st="3" end="3"/>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4">
                                            <p:txEl>
                                              <p:pRg st="4" end="4"/>
                                            </p:txEl>
                                          </p:spTgt>
                                        </p:tgtEl>
                                        <p:attrNameLst>
                                          <p:attrName>style.visibility</p:attrName>
                                        </p:attrNameLst>
                                      </p:cBhvr>
                                      <p:to>
                                        <p:strVal val="visible"/>
                                      </p:to>
                                    </p:set>
                                    <p:animEffect transition="in" filter="wipe(down)">
                                      <p:cBhvr>
                                        <p:cTn id="35" dur="500"/>
                                        <p:tgtEl>
                                          <p:spTgt spid="24">
                                            <p:txEl>
                                              <p:pRg st="4" end="4"/>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6323"/>
                                        </p:tgtEl>
                                        <p:attrNameLst>
                                          <p:attrName>style.visibility</p:attrName>
                                        </p:attrNameLst>
                                      </p:cBhvr>
                                      <p:to>
                                        <p:strVal val="visible"/>
                                      </p:to>
                                    </p:set>
                                    <p:animEffect transition="in" filter="blinds(horizontal)">
                                      <p:cBhvr>
                                        <p:cTn id="38"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0" y="1731963"/>
            <a:ext cx="5840413"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a:latin typeface="微软雅黑" charset="-122"/>
              </a:rPr>
              <a:t>和主存之间的映射方式</a:t>
            </a:r>
            <a:endParaRPr kumimoji="0" lang="en-US" altLang="zh-CN" sz="3600" b="1">
              <a:latin typeface="微软雅黑" charset="-122"/>
            </a:endParaRPr>
          </a:p>
        </p:txBody>
      </p:sp>
      <p:sp>
        <p:nvSpPr>
          <p:cNvPr id="28675"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6"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7"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8"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8679" name="TextBox 25"/>
          <p:cNvSpPr txBox="1">
            <a:spLocks noChangeArrowheads="1"/>
          </p:cNvSpPr>
          <p:nvPr/>
        </p:nvSpPr>
        <p:spPr bwMode="auto">
          <a:xfrm>
            <a:off x="4294188" y="814388"/>
            <a:ext cx="3179762" cy="677862"/>
          </a:xfrm>
          <a:prstGeom prst="rect">
            <a:avLst/>
          </a:prstGeom>
          <a:solidFill>
            <a:srgbClr val="00B0F0"/>
          </a:solidFill>
          <a:ln w="9525">
            <a:solidFill>
              <a:srgbClr val="00B0F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组相联映射</a:t>
            </a:r>
          </a:p>
        </p:txBody>
      </p:sp>
      <p:sp>
        <p:nvSpPr>
          <p:cNvPr id="9" name="矩形 8"/>
          <p:cNvSpPr>
            <a:spLocks noChangeArrowheads="1"/>
          </p:cNvSpPr>
          <p:nvPr/>
        </p:nvSpPr>
        <p:spPr bwMode="auto">
          <a:xfrm>
            <a:off x="292100" y="1935163"/>
            <a:ext cx="6889750" cy="174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1800"/>
              </a:spcBef>
            </a:pPr>
            <a:r>
              <a:rPr lang="zh-CN" altLang="en-US">
                <a:solidFill>
                  <a:schemeClr val="tx1"/>
                </a:solidFill>
                <a:latin typeface="微软雅黑" charset="-122"/>
                <a:ea typeface="微软雅黑" charset="-122"/>
              </a:rPr>
              <a:t>将</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所有行分组，把主存块映射到</a:t>
            </a:r>
            <a:r>
              <a:rPr lang="en-US" altLang="zh-CN">
                <a:solidFill>
                  <a:schemeClr val="tx1"/>
                </a:solidFill>
                <a:latin typeface="微软雅黑" charset="-122"/>
                <a:ea typeface="微软雅黑" charset="-122"/>
              </a:rPr>
              <a:t>Cache</a:t>
            </a:r>
            <a:r>
              <a:rPr lang="zh-CN" altLang="en-US">
                <a:solidFill>
                  <a:schemeClr val="tx1"/>
                </a:solidFill>
                <a:latin typeface="微软雅黑" charset="-122"/>
                <a:ea typeface="微软雅黑" charset="-122"/>
              </a:rPr>
              <a:t>固定</a:t>
            </a:r>
            <a:endParaRPr lang="en-US" altLang="zh-CN">
              <a:solidFill>
                <a:schemeClr val="tx1"/>
              </a:solidFill>
              <a:latin typeface="微软雅黑" charset="-122"/>
              <a:ea typeface="微软雅黑" charset="-122"/>
            </a:endParaRPr>
          </a:p>
          <a:p>
            <a:pPr algn="l">
              <a:lnSpc>
                <a:spcPct val="100000"/>
              </a:lnSpc>
            </a:pPr>
            <a:r>
              <a:rPr lang="zh-CN" altLang="en-US">
                <a:solidFill>
                  <a:schemeClr val="tx1"/>
                </a:solidFill>
                <a:latin typeface="微软雅黑" charset="-122"/>
                <a:ea typeface="微软雅黑" charset="-122"/>
              </a:rPr>
              <a:t>组的任一行中。即：</a:t>
            </a:r>
            <a:r>
              <a:rPr lang="zh-CN" altLang="en-US">
                <a:latin typeface="微软雅黑" charset="-122"/>
                <a:ea typeface="微软雅黑" charset="-122"/>
              </a:rPr>
              <a:t>组间模映射、组内全映射</a:t>
            </a:r>
            <a:endParaRPr lang="en-US" altLang="zh-CN">
              <a:solidFill>
                <a:schemeClr val="tx1"/>
              </a:solidFill>
              <a:latin typeface="微软雅黑" charset="-122"/>
              <a:ea typeface="微软雅黑" charset="-122"/>
            </a:endParaRPr>
          </a:p>
          <a:p>
            <a:pPr algn="l">
              <a:lnSpc>
                <a:spcPct val="100000"/>
              </a:lnSpc>
              <a:spcBef>
                <a:spcPts val="600"/>
              </a:spcBef>
            </a:pPr>
            <a:r>
              <a:rPr lang="zh-CN" altLang="en-US">
                <a:solidFill>
                  <a:srgbClr val="0000BF"/>
                </a:solidFill>
                <a:latin typeface="微软雅黑" charset="-122"/>
                <a:ea typeface="微软雅黑" charset="-122"/>
              </a:rPr>
              <a:t>     映射关系为：</a:t>
            </a:r>
            <a:endParaRPr lang="en-US" altLang="zh-CN">
              <a:solidFill>
                <a:srgbClr val="0000BF"/>
              </a:solidFill>
              <a:latin typeface="微软雅黑" charset="-122"/>
              <a:ea typeface="微软雅黑" charset="-122"/>
            </a:endParaRPr>
          </a:p>
          <a:p>
            <a:pPr algn="l">
              <a:lnSpc>
                <a:spcPct val="100000"/>
              </a:lnSpc>
              <a:spcBef>
                <a:spcPts val="600"/>
              </a:spcBef>
            </a:pPr>
            <a:r>
              <a:rPr lang="en-US" altLang="zh-CN">
                <a:solidFill>
                  <a:srgbClr val="0000BF"/>
                </a:solidFill>
                <a:latin typeface="微软雅黑" charset="-122"/>
                <a:ea typeface="微软雅黑" charset="-122"/>
              </a:rPr>
              <a:t>     Cache</a:t>
            </a:r>
            <a:r>
              <a:rPr lang="zh-CN" altLang="en-US">
                <a:solidFill>
                  <a:srgbClr val="0000BF"/>
                </a:solidFill>
                <a:latin typeface="微软雅黑" charset="-122"/>
                <a:ea typeface="微软雅黑" charset="-122"/>
              </a:rPr>
              <a:t>组号</a:t>
            </a:r>
            <a:r>
              <a:rPr lang="en-US" altLang="zh-CN">
                <a:solidFill>
                  <a:srgbClr val="0000BF"/>
                </a:solidFill>
                <a:latin typeface="微软雅黑" charset="-122"/>
                <a:ea typeface="微软雅黑" charset="-122"/>
              </a:rPr>
              <a:t>=</a:t>
            </a:r>
            <a:r>
              <a:rPr lang="zh-CN" altLang="en-US">
                <a:solidFill>
                  <a:srgbClr val="0000BF"/>
                </a:solidFill>
                <a:latin typeface="微软雅黑" charset="-122"/>
                <a:ea typeface="微软雅黑" charset="-122"/>
              </a:rPr>
              <a:t>主存块号 </a:t>
            </a:r>
            <a:r>
              <a:rPr lang="en-US" altLang="zh-CN">
                <a:solidFill>
                  <a:srgbClr val="0000BF"/>
                </a:solidFill>
                <a:latin typeface="微软雅黑" charset="-122"/>
                <a:ea typeface="微软雅黑" charset="-122"/>
              </a:rPr>
              <a:t>mod Cache</a:t>
            </a:r>
            <a:r>
              <a:rPr lang="zh-CN" altLang="en-US">
                <a:solidFill>
                  <a:srgbClr val="0000BF"/>
                </a:solidFill>
                <a:latin typeface="微软雅黑" charset="-122"/>
                <a:ea typeface="微软雅黑" charset="-122"/>
              </a:rPr>
              <a:t>组数</a:t>
            </a:r>
          </a:p>
        </p:txBody>
      </p:sp>
      <p:sp>
        <p:nvSpPr>
          <p:cNvPr id="2" name="矩形 1"/>
          <p:cNvSpPr/>
          <p:nvPr/>
        </p:nvSpPr>
        <p:spPr>
          <a:xfrm>
            <a:off x="211138" y="4337050"/>
            <a:ext cx="6716712" cy="1800493"/>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266700" indent="-2667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600"/>
              </a:spcBef>
              <a:buFont typeface="Wingdings" charset="2"/>
              <a:buNone/>
            </a:pPr>
            <a:r>
              <a:rPr lang="zh-CN" altLang="en-US">
                <a:solidFill>
                  <a:srgbClr val="000000"/>
                </a:solidFill>
                <a:latin typeface="Verdana" charset="0"/>
                <a:ea typeface="华文新魏" charset="-122"/>
              </a:rPr>
              <a:t>例：若</a:t>
            </a:r>
            <a:r>
              <a:rPr lang="en-US" altLang="zh-CN">
                <a:solidFill>
                  <a:srgbClr val="000000"/>
                </a:solidFill>
                <a:latin typeface="Verdana" charset="0"/>
                <a:ea typeface="华文新魏" charset="-122"/>
              </a:rPr>
              <a:t>Cache</a:t>
            </a:r>
            <a:r>
              <a:rPr lang="zh-CN" altLang="en-US">
                <a:solidFill>
                  <a:srgbClr val="000000"/>
                </a:solidFill>
                <a:latin typeface="Verdana" charset="0"/>
                <a:ea typeface="华文新魏" charset="-122"/>
              </a:rPr>
              <a:t>划分为：</a:t>
            </a:r>
            <a:endParaRPr lang="en-US" altLang="zh-CN">
              <a:solidFill>
                <a:srgbClr val="000000"/>
              </a:solidFill>
              <a:latin typeface="Verdana" charset="0"/>
              <a:ea typeface="华文新魏" charset="-122"/>
            </a:endParaRPr>
          </a:p>
          <a:p>
            <a:pPr algn="l">
              <a:lnSpc>
                <a:spcPct val="100000"/>
              </a:lnSpc>
              <a:spcBef>
                <a:spcPts val="600"/>
              </a:spcBef>
              <a:buFont typeface="Wingdings" charset="2"/>
              <a:buNone/>
            </a:pPr>
            <a:r>
              <a:rPr lang="en-US" altLang="zh-CN">
                <a:solidFill>
                  <a:srgbClr val="000000"/>
                </a:solidFill>
                <a:latin typeface="Verdana" charset="0"/>
                <a:ea typeface="华文新魏" charset="-122"/>
              </a:rPr>
              <a:t>      </a:t>
            </a:r>
            <a:r>
              <a:rPr lang="zh-CN" altLang="en-US">
                <a:solidFill>
                  <a:srgbClr val="000000"/>
                </a:solidFill>
                <a:latin typeface="Verdana" charset="0"/>
                <a:ea typeface="华文新魏" charset="-122"/>
              </a:rPr>
              <a:t>8</a:t>
            </a:r>
            <a:r>
              <a:rPr lang="en-US" altLang="zh-CN">
                <a:solidFill>
                  <a:srgbClr val="000000"/>
                </a:solidFill>
                <a:latin typeface="Verdana" charset="0"/>
                <a:ea typeface="华文新魏" charset="-122"/>
              </a:rPr>
              <a:t>K</a:t>
            </a:r>
            <a:r>
              <a:rPr lang="zh-CN" altLang="en-US">
                <a:solidFill>
                  <a:srgbClr val="000000"/>
                </a:solidFill>
                <a:latin typeface="Verdana" charset="0"/>
                <a:ea typeface="华文新魏" charset="-122"/>
              </a:rPr>
              <a:t>字=8组</a:t>
            </a:r>
            <a:r>
              <a:rPr lang="en-US" altLang="zh-CN">
                <a:solidFill>
                  <a:srgbClr val="000000"/>
                </a:solidFill>
                <a:latin typeface="Verdana" charset="0"/>
                <a:ea typeface="华文新魏" charset="-122"/>
              </a:rPr>
              <a:t>×2</a:t>
            </a:r>
            <a:r>
              <a:rPr lang="zh-CN" altLang="en-US">
                <a:solidFill>
                  <a:srgbClr val="000000"/>
                </a:solidFill>
                <a:latin typeface="Verdana" charset="0"/>
                <a:ea typeface="华文新魏" charset="-122"/>
              </a:rPr>
              <a:t>行/组</a:t>
            </a:r>
            <a:r>
              <a:rPr lang="en-US" altLang="zh-CN">
                <a:solidFill>
                  <a:srgbClr val="000000"/>
                </a:solidFill>
                <a:latin typeface="Verdana" charset="0"/>
                <a:ea typeface="华文新魏" charset="-122"/>
              </a:rPr>
              <a:t>×</a:t>
            </a:r>
            <a:r>
              <a:rPr lang="en-US" altLang="zh-TW">
                <a:solidFill>
                  <a:srgbClr val="000000"/>
                </a:solidFill>
                <a:latin typeface="Verdana" charset="0"/>
                <a:ea typeface="华文新魏" charset="-122"/>
              </a:rPr>
              <a:t>512</a:t>
            </a:r>
            <a:r>
              <a:rPr lang="zh-TW" altLang="en-US">
                <a:solidFill>
                  <a:srgbClr val="000000"/>
                </a:solidFill>
                <a:latin typeface="Verdana" charset="0"/>
                <a:ea typeface="华文新魏" charset="-122"/>
              </a:rPr>
              <a:t>字节</a:t>
            </a:r>
            <a:r>
              <a:rPr lang="zh-CN" altLang="en-US">
                <a:solidFill>
                  <a:srgbClr val="000000"/>
                </a:solidFill>
                <a:latin typeface="Verdana" charset="0"/>
                <a:ea typeface="华文新魏" charset="-122"/>
              </a:rPr>
              <a:t>/行</a:t>
            </a:r>
            <a:r>
              <a:rPr lang="en-US" altLang="zh-CN">
                <a:solidFill>
                  <a:srgbClr val="000000"/>
                </a:solidFill>
                <a:latin typeface="Verdana" charset="0"/>
                <a:ea typeface="华文新魏" charset="-122"/>
              </a:rPr>
              <a:t>                  </a:t>
            </a:r>
          </a:p>
          <a:p>
            <a:pPr algn="l">
              <a:lnSpc>
                <a:spcPct val="100000"/>
              </a:lnSpc>
              <a:spcBef>
                <a:spcPts val="600"/>
              </a:spcBef>
              <a:buFont typeface="Wingdings" charset="2"/>
              <a:buNone/>
            </a:pPr>
            <a:r>
              <a:rPr lang="en-US" altLang="zh-CN">
                <a:solidFill>
                  <a:srgbClr val="0033CC"/>
                </a:solidFill>
                <a:latin typeface="Verdana" charset="0"/>
                <a:ea typeface="华文新魏" charset="-122"/>
              </a:rPr>
              <a:t>	</a:t>
            </a:r>
            <a:r>
              <a:rPr lang="en-US" altLang="zh-CN">
                <a:solidFill>
                  <a:srgbClr val="0000FF"/>
                </a:solidFill>
                <a:latin typeface="Verdana" charset="0"/>
                <a:ea typeface="华文新魏" charset="-122"/>
              </a:rPr>
              <a:t>100 mod </a:t>
            </a:r>
            <a:r>
              <a:rPr lang="en-US" altLang="zh-CN">
                <a:solidFill>
                  <a:srgbClr val="000000"/>
                </a:solidFill>
                <a:latin typeface="Verdana" charset="0"/>
                <a:ea typeface="华文新魏" charset="-122"/>
              </a:rPr>
              <a:t>8 = 4</a:t>
            </a:r>
          </a:p>
          <a:p>
            <a:pPr algn="l">
              <a:lnSpc>
                <a:spcPct val="100000"/>
              </a:lnSpc>
              <a:spcBef>
                <a:spcPts val="600"/>
              </a:spcBef>
              <a:buFont typeface="Wingdings" charset="2"/>
              <a:buNone/>
            </a:pPr>
            <a:r>
              <a:rPr lang="en-US" altLang="zh-CN">
                <a:solidFill>
                  <a:srgbClr val="000000"/>
                </a:solidFill>
                <a:latin typeface="Verdana" charset="0"/>
                <a:ea typeface="华文新魏" charset="-122"/>
              </a:rPr>
              <a:t> </a:t>
            </a:r>
            <a:r>
              <a:rPr lang="en-US" altLang="zh-CN">
                <a:solidFill>
                  <a:srgbClr val="0000FF"/>
                </a:solidFill>
                <a:latin typeface="Verdana" charset="0"/>
                <a:ea typeface="华文新魏" charset="-122"/>
              </a:rPr>
              <a:t>(</a:t>
            </a:r>
            <a:r>
              <a:rPr lang="zh-CN" altLang="en-US">
                <a:solidFill>
                  <a:srgbClr val="0000FF"/>
                </a:solidFill>
                <a:latin typeface="Verdana" charset="0"/>
                <a:ea typeface="华文新魏" charset="-122"/>
              </a:rPr>
              <a:t>主存第100块映射到</a:t>
            </a:r>
            <a:r>
              <a:rPr lang="en-US" altLang="zh-CN">
                <a:solidFill>
                  <a:srgbClr val="0000FF"/>
                </a:solidFill>
                <a:latin typeface="Verdana" charset="0"/>
                <a:ea typeface="华文新魏" charset="-122"/>
              </a:rPr>
              <a:t>Cache</a:t>
            </a:r>
            <a:r>
              <a:rPr lang="zh-CN" altLang="en-US">
                <a:solidFill>
                  <a:srgbClr val="0000FF"/>
                </a:solidFill>
                <a:latin typeface="Verdana" charset="0"/>
                <a:ea typeface="华文新魏" charset="-122"/>
              </a:rPr>
              <a:t>组</a:t>
            </a:r>
            <a:r>
              <a:rPr lang="en-US" altLang="zh-CN">
                <a:solidFill>
                  <a:srgbClr val="0000FF"/>
                </a:solidFill>
                <a:latin typeface="Verdana" charset="0"/>
                <a:ea typeface="华文新魏" charset="-122"/>
              </a:rPr>
              <a:t>4</a:t>
            </a:r>
            <a:r>
              <a:rPr lang="zh-CN" altLang="en-US">
                <a:solidFill>
                  <a:srgbClr val="0000FF"/>
                </a:solidFill>
                <a:latin typeface="Verdana" charset="0"/>
                <a:ea typeface="华文新魏" charset="-122"/>
              </a:rPr>
              <a:t>中的任意一行)</a:t>
            </a:r>
          </a:p>
        </p:txBody>
      </p:sp>
      <p:sp>
        <p:nvSpPr>
          <p:cNvPr id="11" name="椭圆 10"/>
          <p:cNvSpPr>
            <a:spLocks noChangeArrowheads="1"/>
          </p:cNvSpPr>
          <p:nvPr/>
        </p:nvSpPr>
        <p:spPr bwMode="auto">
          <a:xfrm>
            <a:off x="6137275" y="3656013"/>
            <a:ext cx="1271588" cy="712787"/>
          </a:xfrm>
          <a:prstGeom prst="ellipse">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l">
              <a:lnSpc>
                <a:spcPct val="100000"/>
              </a:lnSpc>
              <a:defRPr/>
            </a:pPr>
            <a:endParaRPr kumimoji="1" lang="zh-CN" altLang="en-US">
              <a:solidFill>
                <a:schemeClr val="lt1"/>
              </a:solidFill>
              <a:latin typeface="+mn-lt"/>
              <a:ea typeface="+mn-ea"/>
            </a:endParaRPr>
          </a:p>
        </p:txBody>
      </p:sp>
      <p:sp>
        <p:nvSpPr>
          <p:cNvPr id="12" name="椭圆 11"/>
          <p:cNvSpPr>
            <a:spLocks noChangeArrowheads="1"/>
          </p:cNvSpPr>
          <p:nvPr/>
        </p:nvSpPr>
        <p:spPr bwMode="auto">
          <a:xfrm>
            <a:off x="10937875" y="2462213"/>
            <a:ext cx="1271588" cy="711200"/>
          </a:xfrm>
          <a:prstGeom prst="ellipse">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15337786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500"/>
                                        <p:tgtEl>
                                          <p:spTgt spid="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blinds(horizontal)">
                                      <p:cBhvr>
                                        <p:cTn id="18" dur="500"/>
                                        <p:tgtEl>
                                          <p:spTgt spid="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blinds(horizontal)">
                                      <p:cBhvr>
                                        <p:cTn id="21" dur="500"/>
                                        <p:tgtEl>
                                          <p:spTgt spid="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368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6870" name="TextBox 25"/>
          <p:cNvSpPr txBox="1">
            <a:spLocks noChangeArrowheads="1"/>
          </p:cNvSpPr>
          <p:nvPr/>
        </p:nvSpPr>
        <p:spPr bwMode="auto">
          <a:xfrm>
            <a:off x="4294188" y="814388"/>
            <a:ext cx="3179762" cy="677862"/>
          </a:xfrm>
          <a:prstGeom prst="rect">
            <a:avLst/>
          </a:prstGeom>
          <a:solidFill>
            <a:srgbClr val="00B0F0"/>
          </a:solidFill>
          <a:ln w="9525">
            <a:solidFill>
              <a:srgbClr val="00B0F0"/>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zh-CN" altLang="en-US" sz="3000">
                <a:solidFill>
                  <a:schemeClr val="bg1"/>
                </a:solidFill>
                <a:latin typeface="微软雅黑" charset="-122"/>
                <a:ea typeface="微软雅黑" charset="-122"/>
              </a:rPr>
              <a:t>组相联映射</a:t>
            </a:r>
          </a:p>
        </p:txBody>
      </p:sp>
      <p:sp>
        <p:nvSpPr>
          <p:cNvPr id="11" name="Rectangle 4"/>
          <p:cNvSpPr>
            <a:spLocks noChangeArrowheads="1"/>
          </p:cNvSpPr>
          <p:nvPr/>
        </p:nvSpPr>
        <p:spPr bwMode="auto">
          <a:xfrm>
            <a:off x="358775" y="1570038"/>
            <a:ext cx="5895975" cy="2732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79388" indent="-179388">
              <a:defRPr sz="2400" b="1">
                <a:solidFill>
                  <a:srgbClr val="FF0000"/>
                </a:solidFill>
                <a:latin typeface="Times New Roman" charset="0"/>
                <a:ea typeface="黑体" charset="-122"/>
              </a:defRPr>
            </a:lvl1pPr>
            <a:lvl2pPr marL="625475" indent="-2667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spcBef>
                <a:spcPts val="600"/>
              </a:spcBef>
              <a:buFont typeface="Wingdings" charset="2"/>
              <a:buChar char="p"/>
            </a:pPr>
            <a:r>
              <a:rPr lang="zh-CN" altLang="en-US" sz="2800" dirty="0">
                <a:latin typeface="微软雅黑" charset="-122"/>
                <a:ea typeface="微软雅黑" charset="-122"/>
              </a:rPr>
              <a:t> 特点</a:t>
            </a:r>
          </a:p>
          <a:p>
            <a:pPr lvl="1" algn="l">
              <a:lnSpc>
                <a:spcPct val="120000"/>
              </a:lnSpc>
              <a:spcBef>
                <a:spcPts val="600"/>
              </a:spcBef>
              <a:buFont typeface="Wingdings" charset="2"/>
              <a:buChar char="n"/>
            </a:pPr>
            <a:r>
              <a:rPr lang="zh-CN" altLang="en-US" sz="2600" dirty="0">
                <a:solidFill>
                  <a:srgbClr val="0000FF"/>
                </a:solidFill>
                <a:latin typeface="微软雅黑" charset="-122"/>
                <a:ea typeface="微软雅黑" charset="-122"/>
              </a:rPr>
              <a:t>结合直接映射和全相联映射的优点</a:t>
            </a:r>
            <a:r>
              <a:rPr lang="zh-CN" altLang="en-US" sz="2600" dirty="0">
                <a:solidFill>
                  <a:schemeClr val="tx1"/>
                </a:solidFill>
                <a:latin typeface="微软雅黑" charset="-122"/>
                <a:ea typeface="微软雅黑" charset="-122"/>
              </a:rPr>
              <a:t>。当</a:t>
            </a:r>
            <a:r>
              <a:rPr lang="en-US" altLang="zh-CN" sz="2600" dirty="0">
                <a:solidFill>
                  <a:schemeClr val="tx1"/>
                </a:solidFill>
                <a:latin typeface="微软雅黑" charset="-122"/>
                <a:ea typeface="微软雅黑" charset="-122"/>
              </a:rPr>
              <a:t>Cache</a:t>
            </a:r>
            <a:r>
              <a:rPr lang="zh-CN" altLang="en-US" sz="2600" dirty="0">
                <a:solidFill>
                  <a:schemeClr val="tx1"/>
                </a:solidFill>
                <a:latin typeface="微软雅黑" charset="-122"/>
                <a:ea typeface="微软雅黑" charset="-122"/>
              </a:rPr>
              <a:t>的组数为1时，则为全相联映射；当每组只有一行时，则为直接映射</a:t>
            </a:r>
          </a:p>
          <a:p>
            <a:pPr lvl="1" algn="l">
              <a:lnSpc>
                <a:spcPct val="120000"/>
              </a:lnSpc>
              <a:spcBef>
                <a:spcPts val="600"/>
              </a:spcBef>
              <a:buFont typeface="Wingdings" charset="2"/>
              <a:buChar char="n"/>
            </a:pPr>
            <a:r>
              <a:rPr lang="zh-CN" altLang="en-US" sz="2600" dirty="0">
                <a:solidFill>
                  <a:schemeClr val="tx1"/>
                </a:solidFill>
                <a:latin typeface="微软雅黑" charset="-122"/>
                <a:ea typeface="微软雅黑" charset="-122"/>
              </a:rPr>
              <a:t>每组两个行</a:t>
            </a:r>
            <a:r>
              <a:rPr lang="zh-CN"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2路组相联</a:t>
            </a:r>
            <a:r>
              <a:rPr lang="zh-CN" altLang="zh-CN" sz="2600" dirty="0">
                <a:solidFill>
                  <a:schemeClr val="tx1"/>
                </a:solidFill>
                <a:latin typeface="微软雅黑" charset="-122"/>
                <a:ea typeface="微软雅黑" charset="-122"/>
              </a:rPr>
              <a:t>）</a:t>
            </a:r>
            <a:r>
              <a:rPr lang="zh-CN" altLang="en-US" sz="2600" dirty="0">
                <a:solidFill>
                  <a:schemeClr val="tx1"/>
                </a:solidFill>
                <a:latin typeface="微软雅黑" charset="-122"/>
                <a:ea typeface="微软雅黑" charset="-122"/>
              </a:rPr>
              <a:t>较常用。在较大容量的</a:t>
            </a:r>
            <a:r>
              <a:rPr lang="en-US" altLang="zh-CN" sz="2600" dirty="0">
                <a:solidFill>
                  <a:schemeClr val="tx1"/>
                </a:solidFill>
                <a:latin typeface="微软雅黑" charset="-122"/>
                <a:ea typeface="微软雅黑" charset="-122"/>
              </a:rPr>
              <a:t>L2 </a:t>
            </a:r>
            <a:r>
              <a:rPr lang="en-US" altLang="zh-CN" sz="2600" dirty="0" err="1">
                <a:solidFill>
                  <a:schemeClr val="tx1"/>
                </a:solidFill>
                <a:latin typeface="微软雅黑" charset="-122"/>
                <a:ea typeface="微软雅黑" charset="-122"/>
              </a:rPr>
              <a:t>Cahce</a:t>
            </a:r>
            <a:r>
              <a:rPr lang="zh-CN" altLang="en-US" sz="2600" dirty="0">
                <a:solidFill>
                  <a:schemeClr val="tx1"/>
                </a:solidFill>
                <a:latin typeface="微软雅黑" charset="-122"/>
                <a:ea typeface="微软雅黑" charset="-122"/>
              </a:rPr>
              <a:t>和</a:t>
            </a:r>
            <a:r>
              <a:rPr lang="en-US" altLang="zh-CN" sz="2600" dirty="0">
                <a:solidFill>
                  <a:schemeClr val="tx1"/>
                </a:solidFill>
                <a:latin typeface="微软雅黑" charset="-122"/>
                <a:ea typeface="微软雅黑" charset="-122"/>
              </a:rPr>
              <a:t>L3 </a:t>
            </a:r>
            <a:r>
              <a:rPr lang="en-US" altLang="zh-CN" sz="2600" dirty="0" err="1">
                <a:solidFill>
                  <a:schemeClr val="tx1"/>
                </a:solidFill>
                <a:latin typeface="微软雅黑" charset="-122"/>
                <a:ea typeface="微软雅黑" charset="-122"/>
              </a:rPr>
              <a:t>Cahce</a:t>
            </a:r>
            <a:r>
              <a:rPr lang="zh-CN" altLang="en-US" sz="2600" dirty="0">
                <a:solidFill>
                  <a:schemeClr val="tx1"/>
                </a:solidFill>
                <a:latin typeface="微软雅黑" charset="-122"/>
                <a:ea typeface="微软雅黑" charset="-122"/>
              </a:rPr>
              <a:t>中使用</a:t>
            </a:r>
            <a:r>
              <a:rPr lang="en-US" altLang="zh-CN" sz="2600" dirty="0">
                <a:solidFill>
                  <a:schemeClr val="tx1"/>
                </a:solidFill>
                <a:latin typeface="微软雅黑" charset="-122"/>
                <a:ea typeface="微软雅黑" charset="-122"/>
              </a:rPr>
              <a:t>4</a:t>
            </a:r>
            <a:r>
              <a:rPr lang="zh-CN" altLang="en-US" sz="2600" dirty="0">
                <a:solidFill>
                  <a:schemeClr val="tx1"/>
                </a:solidFill>
                <a:latin typeface="微软雅黑" charset="-122"/>
                <a:ea typeface="微软雅黑" charset="-122"/>
              </a:rPr>
              <a:t>路以上</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0" y="1731963"/>
            <a:ext cx="5840413"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82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1533525"/>
            <a:ext cx="5500688" cy="5065713"/>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sp>
        <p:nvSpPr>
          <p:cNvPr id="25" name="Line 7"/>
          <p:cNvSpPr>
            <a:spLocks noChangeShapeType="1"/>
          </p:cNvSpPr>
          <p:nvPr/>
        </p:nvSpPr>
        <p:spPr bwMode="auto">
          <a:xfrm>
            <a:off x="4425950" y="4257204"/>
            <a:ext cx="2489200" cy="1325562"/>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4096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200" b="1">
                <a:latin typeface="微软雅黑" charset="-122"/>
              </a:rPr>
              <a:t>5.3.3 Cache</a:t>
            </a:r>
            <a:r>
              <a:rPr kumimoji="0" lang="zh-CN" altLang="en-US" sz="3200" b="1" dirty="0">
                <a:latin typeface="微软雅黑" charset="-122"/>
              </a:rPr>
              <a:t>和主存之间的映射方式</a:t>
            </a:r>
            <a:r>
              <a:rPr kumimoji="0" lang="en-US" altLang="zh-CN" sz="3200" b="1" dirty="0">
                <a:latin typeface="微软雅黑" charset="-122"/>
              </a:rPr>
              <a:t>——</a:t>
            </a:r>
            <a:r>
              <a:rPr kumimoji="0" lang="zh-CN" altLang="en-US" sz="3200" b="1" dirty="0">
                <a:latin typeface="微软雅黑" charset="-122"/>
              </a:rPr>
              <a:t>组相联</a:t>
            </a:r>
            <a:endParaRPr kumimoji="0" lang="en-US" altLang="zh-CN" sz="3200" b="1" dirty="0">
              <a:latin typeface="微软雅黑" charset="-122"/>
            </a:endParaRPr>
          </a:p>
        </p:txBody>
      </p:sp>
      <p:sp>
        <p:nvSpPr>
          <p:cNvPr id="4096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40968" name="Rectangle 4"/>
          <p:cNvSpPr>
            <a:spLocks noChangeArrowheads="1"/>
          </p:cNvSpPr>
          <p:nvPr/>
        </p:nvSpPr>
        <p:spPr bwMode="auto">
          <a:xfrm>
            <a:off x="476250" y="764704"/>
            <a:ext cx="5741988"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dirty="0">
                <a:solidFill>
                  <a:schemeClr val="tx1"/>
                </a:solidFill>
                <a:latin typeface="微软雅黑" charset="-122"/>
                <a:ea typeface="微软雅黑" charset="-122"/>
              </a:rPr>
              <a:t>如果数据在主存和</a:t>
            </a:r>
            <a:r>
              <a:rPr kumimoji="1" lang="en-US" altLang="zh-CN" dirty="0">
                <a:solidFill>
                  <a:schemeClr val="tx1"/>
                </a:solidFill>
                <a:latin typeface="微软雅黑" charset="-122"/>
              </a:rPr>
              <a:t>Cache</a:t>
            </a:r>
            <a:r>
              <a:rPr kumimoji="1" lang="zh-CN" altLang="en-US" dirty="0">
                <a:solidFill>
                  <a:schemeClr val="tx1"/>
                </a:solidFill>
                <a:latin typeface="微软雅黑" charset="-122"/>
                <a:ea typeface="微软雅黑" charset="-122"/>
              </a:rPr>
              <a:t>间按块传送单位为</a:t>
            </a:r>
            <a:r>
              <a:rPr kumimoji="1" lang="en-US" altLang="zh-TW" dirty="0">
                <a:solidFill>
                  <a:schemeClr val="tx1"/>
                </a:solidFill>
                <a:latin typeface="微软雅黑" charset="-122"/>
                <a:ea typeface="微软雅黑" charset="-122"/>
              </a:rPr>
              <a:t>512</a:t>
            </a:r>
            <a:r>
              <a:rPr kumimoji="1" lang="zh-TW" altLang="en-US" dirty="0">
                <a:solidFill>
                  <a:schemeClr val="tx1"/>
                </a:solidFill>
                <a:latin typeface="微软雅黑" charset="-122"/>
                <a:ea typeface="微软雅黑" charset="-122"/>
              </a:rPr>
              <a:t>字节</a:t>
            </a:r>
            <a:r>
              <a:rPr kumimoji="1" lang="zh-CN" altLang="en-US" dirty="0">
                <a:solidFill>
                  <a:schemeClr val="tx1"/>
                </a:solidFill>
                <a:latin typeface="微软雅黑" charset="-122"/>
                <a:ea typeface="微软雅黑" charset="-122"/>
              </a:rPr>
              <a:t>节</a:t>
            </a:r>
          </a:p>
          <a:p>
            <a:pPr algn="l">
              <a:lnSpc>
                <a:spcPct val="100000"/>
              </a:lnSpc>
            </a:pPr>
            <a:r>
              <a:rPr kumimoji="1" lang="en-US" altLang="zh-CN" dirty="0">
                <a:solidFill>
                  <a:schemeClr val="tx1"/>
                </a:solidFill>
                <a:latin typeface="微软雅黑" charset="-122"/>
              </a:rPr>
              <a:t>Cache</a:t>
            </a:r>
            <a:r>
              <a:rPr kumimoji="1" lang="zh-CN" altLang="en-US" dirty="0">
                <a:solidFill>
                  <a:schemeClr val="tx1"/>
                </a:solidFill>
                <a:latin typeface="微软雅黑" charset="-122"/>
                <a:ea typeface="微软雅黑" charset="-122"/>
              </a:rPr>
              <a:t>大小：</a:t>
            </a:r>
            <a:endParaRPr kumimoji="1" lang="en-US" altLang="zh-CN" dirty="0">
              <a:solidFill>
                <a:schemeClr val="tx1"/>
              </a:solidFill>
              <a:latin typeface="微软雅黑" charset="-122"/>
            </a:endParaRPr>
          </a:p>
          <a:p>
            <a:pPr algn="l">
              <a:lnSpc>
                <a:spcPct val="100000"/>
              </a:lnSpc>
            </a:pPr>
            <a:r>
              <a:rPr kumimoji="1" lang="zh-CN" altLang="en-US" dirty="0">
                <a:solidFill>
                  <a:schemeClr val="tx1"/>
                </a:solidFill>
                <a:latin typeface="微软雅黑" charset="-122"/>
                <a:ea typeface="微软雅黑" charset="-122"/>
              </a:rPr>
              <a:t>      </a:t>
            </a:r>
            <a:r>
              <a:rPr kumimoji="1" lang="en-US" altLang="zh-CN" dirty="0">
                <a:solidFill>
                  <a:schemeClr val="tx1"/>
                </a:solidFill>
                <a:latin typeface="微软雅黑" charset="-122"/>
              </a:rPr>
              <a:t>8KB=</a:t>
            </a:r>
            <a:r>
              <a:rPr kumimoji="1" lang="zh-CN" altLang="en-US" dirty="0">
                <a:solidFill>
                  <a:schemeClr val="tx1"/>
                </a:solidFill>
                <a:latin typeface="微软雅黑" charset="-122"/>
                <a:ea typeface="微软雅黑" charset="-122"/>
              </a:rPr>
              <a:t>2</a:t>
            </a:r>
            <a:r>
              <a:rPr kumimoji="1" lang="zh-CN" altLang="en-US" baseline="30000" dirty="0">
                <a:solidFill>
                  <a:schemeClr val="tx1"/>
                </a:solidFill>
                <a:latin typeface="微软雅黑" charset="-122"/>
                <a:ea typeface="微软雅黑" charset="-122"/>
              </a:rPr>
              <a:t>13</a:t>
            </a:r>
            <a:r>
              <a:rPr kumimoji="1" lang="en-US" altLang="zh-CN" dirty="0">
                <a:solidFill>
                  <a:schemeClr val="tx1"/>
                </a:solidFill>
                <a:latin typeface="微软雅黑" charset="-122"/>
              </a:rPr>
              <a:t>B=16</a:t>
            </a:r>
            <a:r>
              <a:rPr kumimoji="1" lang="zh-CN" altLang="en-US" dirty="0">
                <a:solidFill>
                  <a:schemeClr val="tx1"/>
                </a:solidFill>
                <a:latin typeface="微软雅黑" charset="-122"/>
                <a:ea typeface="微软雅黑" charset="-122"/>
              </a:rPr>
              <a:t>槽</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槽</a:t>
            </a:r>
          </a:p>
          <a:p>
            <a:pPr algn="l">
              <a:lnSpc>
                <a:spcPct val="100000"/>
              </a:lnSpc>
            </a:pPr>
            <a:r>
              <a:rPr kumimoji="1" lang="en-US" altLang="zh-CN" dirty="0">
                <a:solidFill>
                  <a:schemeClr val="tx1"/>
                </a:solidFill>
                <a:latin typeface="微软雅黑" charset="-122"/>
              </a:rPr>
              <a:t>              =8</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×2</a:t>
            </a:r>
            <a:r>
              <a:rPr kumimoji="1" lang="zh-CN" altLang="en-US" dirty="0">
                <a:solidFill>
                  <a:schemeClr val="tx1"/>
                </a:solidFill>
                <a:latin typeface="微软雅黑" charset="-122"/>
                <a:ea typeface="微软雅黑" charset="-122"/>
              </a:rPr>
              <a:t>槽</a:t>
            </a:r>
            <a:r>
              <a:rPr kumimoji="1" lang="en-US" altLang="zh-CN" dirty="0">
                <a:solidFill>
                  <a:schemeClr val="tx1"/>
                </a:solidFill>
                <a:latin typeface="微软雅黑" charset="-122"/>
              </a:rPr>
              <a:t>/</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槽</a:t>
            </a:r>
          </a:p>
          <a:p>
            <a:pPr algn="l">
              <a:lnSpc>
                <a:spcPct val="100000"/>
              </a:lnSpc>
            </a:pPr>
            <a:r>
              <a:rPr kumimoji="1" lang="zh-CN" altLang="en-US" dirty="0">
                <a:solidFill>
                  <a:schemeClr val="tx1"/>
                </a:solidFill>
                <a:latin typeface="微软雅黑" charset="-122"/>
                <a:ea typeface="微软雅黑" charset="-122"/>
              </a:rPr>
              <a:t>主存大小：</a:t>
            </a:r>
            <a:endParaRPr kumimoji="1" lang="en-US" altLang="zh-CN" dirty="0">
              <a:solidFill>
                <a:schemeClr val="tx1"/>
              </a:solidFill>
              <a:latin typeface="微软雅黑" charset="-122"/>
            </a:endParaRPr>
          </a:p>
          <a:p>
            <a:pPr algn="l">
              <a:lnSpc>
                <a:spcPct val="100000"/>
              </a:lnSpc>
            </a:pPr>
            <a:r>
              <a:rPr kumimoji="1" lang="zh-CN" altLang="en-US" dirty="0">
                <a:solidFill>
                  <a:schemeClr val="tx1"/>
                </a:solidFill>
                <a:latin typeface="微软雅黑" charset="-122"/>
                <a:ea typeface="微软雅黑" charset="-122"/>
              </a:rPr>
              <a:t>      </a:t>
            </a:r>
            <a:r>
              <a:rPr kumimoji="1" lang="en-US" altLang="zh-CN" dirty="0">
                <a:solidFill>
                  <a:schemeClr val="tx1"/>
                </a:solidFill>
                <a:latin typeface="微软雅黑" charset="-122"/>
              </a:rPr>
              <a:t>1MB=</a:t>
            </a:r>
            <a:r>
              <a:rPr kumimoji="1" lang="zh-CN" altLang="en-US" dirty="0">
                <a:solidFill>
                  <a:schemeClr val="tx1"/>
                </a:solidFill>
                <a:latin typeface="微软雅黑" charset="-122"/>
                <a:ea typeface="微软雅黑" charset="-122"/>
              </a:rPr>
              <a:t>2</a:t>
            </a:r>
            <a:r>
              <a:rPr kumimoji="1" lang="zh-CN" altLang="en-US" baseline="30000" dirty="0">
                <a:solidFill>
                  <a:schemeClr val="tx1"/>
                </a:solidFill>
                <a:latin typeface="微软雅黑" charset="-122"/>
                <a:ea typeface="微软雅黑" charset="-122"/>
              </a:rPr>
              <a:t>20</a:t>
            </a:r>
            <a:r>
              <a:rPr kumimoji="1" lang="en-US" altLang="zh-CN" dirty="0">
                <a:solidFill>
                  <a:schemeClr val="tx1"/>
                </a:solidFill>
                <a:latin typeface="微软雅黑" charset="-122"/>
              </a:rPr>
              <a:t>B=2</a:t>
            </a:r>
            <a:r>
              <a:rPr kumimoji="1" lang="en-US" altLang="zh-CN" baseline="30000" dirty="0">
                <a:solidFill>
                  <a:schemeClr val="tx1"/>
                </a:solidFill>
                <a:latin typeface="微软雅黑" charset="-122"/>
              </a:rPr>
              <a:t>11</a:t>
            </a:r>
            <a:r>
              <a:rPr kumimoji="1" lang="zh-CN" altLang="en-US" dirty="0">
                <a:solidFill>
                  <a:schemeClr val="tx1"/>
                </a:solidFill>
                <a:latin typeface="微软雅黑" charset="-122"/>
                <a:ea typeface="微软雅黑" charset="-122"/>
              </a:rPr>
              <a:t>块</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块</a:t>
            </a:r>
            <a:endParaRPr kumimoji="1" lang="en-US" altLang="zh-CN" dirty="0">
              <a:solidFill>
                <a:schemeClr val="tx1"/>
              </a:solidFill>
              <a:latin typeface="微软雅黑" charset="-122"/>
              <a:ea typeface="微软雅黑" charset="-122"/>
            </a:endParaRPr>
          </a:p>
          <a:p>
            <a:pPr algn="l">
              <a:lnSpc>
                <a:spcPct val="100000"/>
              </a:lnSpc>
            </a:pPr>
            <a:r>
              <a:rPr kumimoji="1" lang="en-US" altLang="zh-CN" dirty="0">
                <a:solidFill>
                  <a:schemeClr val="tx1"/>
                </a:solidFill>
                <a:latin typeface="微软雅黑" charset="-122"/>
              </a:rPr>
              <a:t>              =2</a:t>
            </a:r>
            <a:r>
              <a:rPr kumimoji="1" lang="en-US" altLang="zh-CN" baseline="30000" dirty="0">
                <a:solidFill>
                  <a:schemeClr val="tx1"/>
                </a:solidFill>
                <a:latin typeface="微软雅黑" charset="-122"/>
              </a:rPr>
              <a:t>8</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×8</a:t>
            </a:r>
            <a:r>
              <a:rPr kumimoji="1" lang="zh-CN" altLang="en-US" dirty="0">
                <a:solidFill>
                  <a:schemeClr val="tx1"/>
                </a:solidFill>
                <a:latin typeface="微软雅黑" charset="-122"/>
              </a:rPr>
              <a:t>块</a:t>
            </a:r>
            <a:r>
              <a:rPr kumimoji="1" lang="en-US" altLang="zh-CN" dirty="0">
                <a:solidFill>
                  <a:schemeClr val="tx1"/>
                </a:solidFill>
                <a:latin typeface="微软雅黑" charset="-122"/>
              </a:rPr>
              <a:t>/</a:t>
            </a:r>
            <a:r>
              <a:rPr kumimoji="1" lang="zh-CN" altLang="en-US" dirty="0">
                <a:solidFill>
                  <a:schemeClr val="tx1"/>
                </a:solidFill>
                <a:latin typeface="微软雅黑" charset="-122"/>
                <a:ea typeface="微软雅黑" charset="-122"/>
              </a:rPr>
              <a:t>组</a:t>
            </a:r>
            <a:r>
              <a:rPr kumimoji="1" lang="en-US" altLang="zh-CN" dirty="0">
                <a:solidFill>
                  <a:schemeClr val="tx1"/>
                </a:solidFill>
                <a:latin typeface="微软雅黑" charset="-122"/>
              </a:rPr>
              <a:t>×512B/</a:t>
            </a:r>
            <a:r>
              <a:rPr kumimoji="1" lang="zh-CN" altLang="en-US" dirty="0">
                <a:solidFill>
                  <a:schemeClr val="tx1"/>
                </a:solidFill>
                <a:latin typeface="微软雅黑" charset="-122"/>
                <a:ea typeface="微软雅黑" charset="-122"/>
              </a:rPr>
              <a:t>块</a:t>
            </a:r>
          </a:p>
          <a:p>
            <a:pPr algn="l">
              <a:lnSpc>
                <a:spcPct val="100000"/>
              </a:lnSpc>
            </a:pPr>
            <a:endParaRPr kumimoji="1" lang="zh-CN" altLang="en-US" dirty="0">
              <a:solidFill>
                <a:schemeClr val="tx1"/>
              </a:solidFill>
              <a:latin typeface="微软雅黑" charset="-122"/>
              <a:ea typeface="微软雅黑" charset="-122"/>
            </a:endParaRPr>
          </a:p>
        </p:txBody>
      </p:sp>
      <p:sp>
        <p:nvSpPr>
          <p:cNvPr id="23" name="Text Box 5"/>
          <p:cNvSpPr txBox="1">
            <a:spLocks noChangeArrowheads="1"/>
          </p:cNvSpPr>
          <p:nvPr/>
        </p:nvSpPr>
        <p:spPr bwMode="auto">
          <a:xfrm>
            <a:off x="273050" y="3779179"/>
            <a:ext cx="6184900" cy="6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Char char="Ø"/>
            </a:pPr>
            <a:r>
              <a:rPr kumimoji="1" lang="en-US" altLang="zh-CN" sz="2200" dirty="0">
                <a:latin typeface="微软雅黑" charset="-122"/>
              </a:rPr>
              <a:t>Cache</a:t>
            </a:r>
            <a:r>
              <a:rPr kumimoji="1" lang="zh-CN" altLang="en-US" sz="2200" dirty="0">
                <a:latin typeface="微软雅黑" charset="-122"/>
                <a:ea typeface="微软雅黑" charset="-122"/>
              </a:rPr>
              <a:t>标记</a:t>
            </a:r>
            <a:r>
              <a:rPr kumimoji="1" lang="en-US" altLang="zh-CN" sz="2200" dirty="0">
                <a:latin typeface="微软雅黑" charset="-122"/>
              </a:rPr>
              <a:t>(tag)</a:t>
            </a:r>
            <a:r>
              <a:rPr kumimoji="1" lang="zh-CN" altLang="en-US" sz="2200" dirty="0">
                <a:latin typeface="微软雅黑" charset="-122"/>
                <a:ea typeface="微软雅黑" charset="-122"/>
              </a:rPr>
              <a:t>指出对应槽取自哪个主存组群</a:t>
            </a:r>
            <a:endParaRPr kumimoji="1" lang="en-US" altLang="zh-CN" sz="2200" dirty="0">
              <a:latin typeface="微软雅黑" charset="-122"/>
              <a:ea typeface="微软雅黑" charset="-122"/>
            </a:endParaRPr>
          </a:p>
          <a:p>
            <a:pPr algn="l">
              <a:lnSpc>
                <a:spcPct val="100000"/>
              </a:lnSpc>
              <a:buFont typeface="Wingdings" charset="2"/>
              <a:buChar char="Ø"/>
            </a:pPr>
            <a:r>
              <a:rPr kumimoji="1" lang="zh-CN" altLang="en-US" sz="2200" dirty="0">
                <a:latin typeface="微软雅黑" charset="-122"/>
                <a:ea typeface="微软雅黑" charset="-122"/>
              </a:rPr>
              <a:t>主存</a:t>
            </a:r>
            <a:r>
              <a:rPr kumimoji="1" lang="en-US" altLang="zh-CN" sz="2200" dirty="0">
                <a:latin typeface="微软雅黑" charset="-122"/>
              </a:rPr>
              <a:t>tag</a:t>
            </a:r>
            <a:r>
              <a:rPr kumimoji="1" lang="zh-CN" altLang="en-US" sz="2200" dirty="0">
                <a:latin typeface="微软雅黑" charset="-122"/>
                <a:ea typeface="微软雅黑" charset="-122"/>
              </a:rPr>
              <a:t>指出对应地址位于哪个主存组群中</a:t>
            </a:r>
          </a:p>
        </p:txBody>
      </p:sp>
      <p:sp>
        <p:nvSpPr>
          <p:cNvPr id="24" name="Line 6"/>
          <p:cNvSpPr>
            <a:spLocks noChangeShapeType="1"/>
          </p:cNvSpPr>
          <p:nvPr/>
        </p:nvSpPr>
        <p:spPr bwMode="auto">
          <a:xfrm flipV="1">
            <a:off x="4425950" y="2792413"/>
            <a:ext cx="2828925" cy="7683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40971" name="Rectangle 14"/>
          <p:cNvSpPr>
            <a:spLocks noChangeArrowheads="1"/>
          </p:cNvSpPr>
          <p:nvPr/>
        </p:nvSpPr>
        <p:spPr bwMode="auto">
          <a:xfrm>
            <a:off x="7631113" y="3099871"/>
            <a:ext cx="619125" cy="36933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endParaRPr lang="zh-CN" altLang="en-US"/>
          </a:p>
        </p:txBody>
      </p:sp>
      <p:sp>
        <p:nvSpPr>
          <p:cNvPr id="40972" name="Rectangle 15"/>
          <p:cNvSpPr>
            <a:spLocks noChangeArrowheads="1"/>
          </p:cNvSpPr>
          <p:nvPr/>
        </p:nvSpPr>
        <p:spPr bwMode="auto">
          <a:xfrm>
            <a:off x="7616825" y="3449121"/>
            <a:ext cx="619125" cy="36933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endParaRPr lang="zh-CN" altLang="en-US"/>
          </a:p>
        </p:txBody>
      </p:sp>
      <p:sp>
        <p:nvSpPr>
          <p:cNvPr id="2" name="矩形 1"/>
          <p:cNvSpPr/>
          <p:nvPr/>
        </p:nvSpPr>
        <p:spPr>
          <a:xfrm>
            <a:off x="546416" y="4509219"/>
            <a:ext cx="4533724" cy="2268313"/>
          </a:xfrm>
          <a:prstGeom prst="rect">
            <a:avLst/>
          </a:prstGeom>
        </p:spPr>
        <p:style>
          <a:lnRef idx="2">
            <a:schemeClr val="accent6"/>
          </a:lnRef>
          <a:fillRef idx="1">
            <a:schemeClr val="lt1"/>
          </a:fillRef>
          <a:effectRef idx="0">
            <a:schemeClr val="accent6"/>
          </a:effectRef>
          <a:fontRef idx="minor">
            <a:schemeClr val="dk1"/>
          </a:fontRef>
        </p:style>
        <p:txBody>
          <a:bodyPr lIns="0" rIns="0">
            <a:spAutoFit/>
          </a:bodyPr>
          <a:lstStyle/>
          <a:p>
            <a:pPr algn="l">
              <a:lnSpc>
                <a:spcPct val="100000"/>
              </a:lnSpc>
              <a:spcBef>
                <a:spcPts val="0"/>
              </a:spcBef>
              <a:defRPr/>
            </a:pPr>
            <a:r>
              <a:rPr kumimoji="1" lang="zh-CN" altLang="en-US" dirty="0">
                <a:solidFill>
                  <a:srgbClr val="0000BF"/>
                </a:solidFill>
                <a:ea typeface="华文新魏" charset="0"/>
                <a:cs typeface="华文新魏" charset="0"/>
              </a:rPr>
              <a:t>将主存地址标记和对应</a:t>
            </a:r>
            <a:r>
              <a:rPr kumimoji="1" lang="en-US" altLang="zh-CN" dirty="0">
                <a:solidFill>
                  <a:srgbClr val="0000BF"/>
                </a:solidFill>
                <a:cs typeface="Arial" charset="0"/>
              </a:rPr>
              <a:t>Cache</a:t>
            </a:r>
            <a:r>
              <a:rPr kumimoji="1" lang="zh-CN" altLang="en-US" dirty="0">
                <a:solidFill>
                  <a:srgbClr val="0000BF"/>
                </a:solidFill>
                <a:ea typeface="华文新魏" charset="0"/>
                <a:cs typeface="华文新魏" charset="0"/>
              </a:rPr>
              <a:t>组中每个</a:t>
            </a:r>
            <a:r>
              <a:rPr kumimoji="1" lang="en-US" altLang="zh-CN" dirty="0">
                <a:solidFill>
                  <a:srgbClr val="0000BF"/>
                </a:solidFill>
                <a:cs typeface="Arial" charset="0"/>
              </a:rPr>
              <a:t>Cache</a:t>
            </a:r>
            <a:r>
              <a:rPr kumimoji="1" lang="zh-CN" altLang="en-US" dirty="0">
                <a:solidFill>
                  <a:srgbClr val="0000BF"/>
                </a:solidFill>
                <a:ea typeface="华文新魏" charset="0"/>
                <a:cs typeface="华文新魏" charset="0"/>
              </a:rPr>
              <a:t>标记比较：</a:t>
            </a:r>
            <a:endParaRPr kumimoji="1" lang="en-US" altLang="zh-CN" dirty="0">
              <a:solidFill>
                <a:srgbClr val="0000BF"/>
              </a:solidFill>
              <a:ea typeface="华文新魏" charset="0"/>
              <a:cs typeface="华文新魏" charset="0"/>
            </a:endParaRPr>
          </a:p>
          <a:p>
            <a:pPr algn="l">
              <a:lnSpc>
                <a:spcPct val="100000"/>
              </a:lnSpc>
              <a:spcBef>
                <a:spcPts val="0"/>
              </a:spcBef>
              <a:defRPr/>
            </a:pPr>
            <a:r>
              <a:rPr kumimoji="1" lang="zh-CN" altLang="en-US" dirty="0">
                <a:ln>
                  <a:solidFill>
                    <a:srgbClr val="FF0000"/>
                  </a:solidFill>
                </a:ln>
                <a:solidFill>
                  <a:srgbClr val="0000BF"/>
                </a:solidFill>
                <a:ea typeface="华文新魏" charset="0"/>
                <a:cs typeface="华文新魏" charset="0"/>
              </a:rPr>
              <a:t>两个标记相等时，说明要找的地址在对应槽中</a:t>
            </a:r>
          </a:p>
        </p:txBody>
      </p:sp>
      <p:sp>
        <p:nvSpPr>
          <p:cNvPr id="17" name="椭圆 16"/>
          <p:cNvSpPr>
            <a:spLocks noChangeArrowheads="1"/>
          </p:cNvSpPr>
          <p:nvPr/>
        </p:nvSpPr>
        <p:spPr bwMode="auto">
          <a:xfrm>
            <a:off x="6194425" y="5272088"/>
            <a:ext cx="3522663" cy="1039812"/>
          </a:xfrm>
          <a:prstGeom prst="ellipse">
            <a:avLst/>
          </a:prstGeom>
          <a:noFill/>
          <a:ln w="38100">
            <a:solidFill>
              <a:srgbClr val="0000FF"/>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
        <p:nvSpPr>
          <p:cNvPr id="16" name="椭圆 15"/>
          <p:cNvSpPr>
            <a:spLocks noChangeArrowheads="1"/>
          </p:cNvSpPr>
          <p:nvPr/>
        </p:nvSpPr>
        <p:spPr bwMode="auto">
          <a:xfrm>
            <a:off x="11083925" y="1422400"/>
            <a:ext cx="865188" cy="5062538"/>
          </a:xfrm>
          <a:prstGeom prst="ellipse">
            <a:avLst/>
          </a:prstGeom>
          <a:noFill/>
          <a:ln w="38100">
            <a:solidFill>
              <a:srgbClr val="FF0000"/>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kumimoji="1" lang="zh-CN" altLang="en-US">
              <a:solidFill>
                <a:schemeClr val="lt1"/>
              </a:solidFill>
              <a:latin typeface="+mn-lt"/>
              <a:ea typeface="+mn-ea"/>
            </a:endParaRPr>
          </a:p>
        </p:txBody>
      </p:sp>
    </p:spTree>
    <p:extLst>
      <p:ext uri="{BB962C8B-B14F-4D97-AF65-F5344CB8AC3E}">
        <p14:creationId xmlns:p14="http://schemas.microsoft.com/office/powerpoint/2010/main" val="9816590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par>
                          <p:cTn id="11" fill="hold" nodeType="afterGroup">
                            <p:stCondLst>
                              <p:cond delay="0"/>
                            </p:stCondLst>
                            <p:childTnLst>
                              <p:par>
                                <p:cTn id="12" presetID="3" presetClass="entr" presetSubtype="10" fill="hold" nodeType="afterEffect">
                                  <p:stCondLst>
                                    <p:cond delay="0"/>
                                  </p:stCondLst>
                                  <p:childTnLst>
                                    <p:set>
                                      <p:cBhvr>
                                        <p:cTn id="13" dur="1" fill="hold">
                                          <p:stCondLst>
                                            <p:cond delay="0"/>
                                          </p:stCondLst>
                                        </p:cTn>
                                        <p:tgtEl>
                                          <p:spTgt spid="23">
                                            <p:txEl>
                                              <p:pRg st="1" end="1"/>
                                            </p:txEl>
                                          </p:spTgt>
                                        </p:tgtEl>
                                        <p:attrNameLst>
                                          <p:attrName>style.visibility</p:attrName>
                                        </p:attrNameLst>
                                      </p:cBhvr>
                                      <p:to>
                                        <p:strVal val="visible"/>
                                      </p:to>
                                    </p:set>
                                    <p:animEffect transition="in" filter="blinds(horizontal)">
                                      <p:cBhvr>
                                        <p:cTn id="14" dur="500"/>
                                        <p:tgtEl>
                                          <p:spTgt spid="23">
                                            <p:txEl>
                                              <p:pRg st="1" end="1"/>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3" presetClass="entr" presetSubtype="10" fill="hold"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blinds(horizontal)">
                                      <p:cBhvr>
                                        <p:cTn id="25" dur="500"/>
                                        <p:tgtEl>
                                          <p:spTgt spid="2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17" grpId="0" animBg="1"/>
      <p:bldP spid="17" grpId="1" animBg="1"/>
      <p:bldP spid="16" grpId="0" animBg="1"/>
      <p:bldP spid="16"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050" y="1533525"/>
            <a:ext cx="5500688" cy="5065713"/>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sp>
        <p:nvSpPr>
          <p:cNvPr id="50178" name="Line 7"/>
          <p:cNvSpPr>
            <a:spLocks noChangeShapeType="1"/>
          </p:cNvSpPr>
          <p:nvPr/>
        </p:nvSpPr>
        <p:spPr bwMode="auto">
          <a:xfrm>
            <a:off x="4425950" y="4329113"/>
            <a:ext cx="2489200" cy="1325562"/>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lnSpc>
                <a:spcPct val="100000"/>
              </a:lnSpc>
            </a:pPr>
            <a:endParaRPr lang="zh-CN" altLang="en-US"/>
          </a:p>
        </p:txBody>
      </p:sp>
      <p:sp>
        <p:nvSpPr>
          <p:cNvPr id="5017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200" b="1">
                <a:latin typeface="微软雅黑" charset="-122"/>
              </a:rPr>
              <a:t>5.3.3 Cache</a:t>
            </a:r>
            <a:r>
              <a:rPr kumimoji="0" lang="zh-CN" altLang="en-US" sz="3200" b="1" dirty="0">
                <a:latin typeface="微软雅黑" charset="-122"/>
              </a:rPr>
              <a:t>和主存之间的映射方式</a:t>
            </a:r>
            <a:r>
              <a:rPr kumimoji="0" lang="en-US" altLang="zh-CN" sz="3200" b="1" dirty="0">
                <a:latin typeface="微软雅黑" charset="-122"/>
              </a:rPr>
              <a:t>——</a:t>
            </a:r>
            <a:r>
              <a:rPr kumimoji="0" lang="zh-CN" altLang="en-US" sz="3200" b="1" dirty="0">
                <a:latin typeface="微软雅黑" charset="-122"/>
              </a:rPr>
              <a:t>组相联</a:t>
            </a:r>
            <a:endParaRPr kumimoji="0" lang="en-US" altLang="zh-CN" sz="3200" b="1" dirty="0">
              <a:latin typeface="微软雅黑" charset="-122"/>
            </a:endParaRPr>
          </a:p>
        </p:txBody>
      </p:sp>
      <p:sp>
        <p:nvSpPr>
          <p:cNvPr id="5018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018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018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5018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8440" name="Rectangle 4"/>
          <p:cNvSpPr>
            <a:spLocks noChangeArrowheads="1"/>
          </p:cNvSpPr>
          <p:nvPr/>
        </p:nvSpPr>
        <p:spPr bwMode="auto">
          <a:xfrm>
            <a:off x="522287" y="650205"/>
            <a:ext cx="5741988" cy="3453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spcBef>
                <a:spcPts val="0"/>
              </a:spcBef>
            </a:pPr>
            <a:r>
              <a:rPr kumimoji="1" lang="zh-CN" altLang="en-US">
                <a:solidFill>
                  <a:srgbClr val="595959"/>
                </a:solidFill>
                <a:latin typeface="微软雅黑" charset="-122"/>
                <a:ea typeface="微软雅黑" charset="-122"/>
              </a:rPr>
              <a:t>如果数据在主存和</a:t>
            </a:r>
            <a:r>
              <a:rPr kumimoji="1" lang="en-US" altLang="zh-CN" dirty="0">
                <a:solidFill>
                  <a:srgbClr val="595959"/>
                </a:solidFill>
                <a:latin typeface="微软雅黑" charset="-122"/>
              </a:rPr>
              <a:t>Cache</a:t>
            </a:r>
            <a:r>
              <a:rPr kumimoji="1" lang="zh-CN" altLang="en-US" dirty="0">
                <a:solidFill>
                  <a:srgbClr val="595959"/>
                </a:solidFill>
                <a:latin typeface="微软雅黑" charset="-122"/>
                <a:ea typeface="微软雅黑" charset="-122"/>
              </a:rPr>
              <a:t>间按块传送单位为</a:t>
            </a:r>
            <a:r>
              <a:rPr kumimoji="1" lang="en-US" altLang="zh-TW" dirty="0">
                <a:solidFill>
                  <a:srgbClr val="595959"/>
                </a:solidFill>
                <a:latin typeface="微软雅黑" charset="-122"/>
                <a:ea typeface="微软雅黑" charset="-122"/>
              </a:rPr>
              <a:t>512</a:t>
            </a:r>
            <a:r>
              <a:rPr kumimoji="1" lang="zh-TW" altLang="en-US" dirty="0">
                <a:solidFill>
                  <a:srgbClr val="595959"/>
                </a:solidFill>
                <a:latin typeface="微软雅黑" charset="-122"/>
                <a:ea typeface="微软雅黑" charset="-122"/>
              </a:rPr>
              <a:t>字节</a:t>
            </a:r>
            <a:r>
              <a:rPr kumimoji="1" lang="zh-CN" altLang="en-US" dirty="0">
                <a:solidFill>
                  <a:srgbClr val="595959"/>
                </a:solidFill>
                <a:latin typeface="微软雅黑" charset="-122"/>
                <a:ea typeface="微软雅黑" charset="-122"/>
              </a:rPr>
              <a:t>节</a:t>
            </a:r>
          </a:p>
          <a:p>
            <a:pPr algn="l">
              <a:lnSpc>
                <a:spcPct val="100000"/>
              </a:lnSpc>
              <a:spcBef>
                <a:spcPts val="0"/>
              </a:spcBef>
            </a:pPr>
            <a:r>
              <a:rPr kumimoji="1" lang="en-US" altLang="zh-CN" dirty="0">
                <a:solidFill>
                  <a:srgbClr val="595959"/>
                </a:solidFill>
                <a:latin typeface="微软雅黑" charset="-122"/>
              </a:rPr>
              <a:t>Cache</a:t>
            </a:r>
            <a:r>
              <a:rPr kumimoji="1" lang="zh-CN" altLang="en-US" dirty="0">
                <a:solidFill>
                  <a:srgbClr val="595959"/>
                </a:solidFill>
                <a:latin typeface="微软雅黑" charset="-122"/>
                <a:ea typeface="微软雅黑" charset="-122"/>
              </a:rPr>
              <a:t>大小：</a:t>
            </a:r>
            <a:endParaRPr kumimoji="1" lang="en-US" altLang="zh-CN" dirty="0">
              <a:solidFill>
                <a:srgbClr val="595959"/>
              </a:solidFill>
              <a:latin typeface="微软雅黑" charset="-122"/>
            </a:endParaRPr>
          </a:p>
          <a:p>
            <a:pPr algn="l">
              <a:lnSpc>
                <a:spcPct val="100000"/>
              </a:lnSpc>
              <a:spcBef>
                <a:spcPts val="0"/>
              </a:spcBef>
            </a:pPr>
            <a:r>
              <a:rPr kumimoji="1" lang="zh-CN" altLang="en-US" dirty="0">
                <a:solidFill>
                  <a:srgbClr val="595959"/>
                </a:solidFill>
                <a:latin typeface="微软雅黑" charset="-122"/>
                <a:ea typeface="微软雅黑" charset="-122"/>
              </a:rPr>
              <a:t>      </a:t>
            </a:r>
            <a:r>
              <a:rPr kumimoji="1" lang="en-US" altLang="zh-CN" dirty="0">
                <a:solidFill>
                  <a:srgbClr val="595959"/>
                </a:solidFill>
                <a:latin typeface="微软雅黑" charset="-122"/>
              </a:rPr>
              <a:t>8KB=</a:t>
            </a:r>
            <a:r>
              <a:rPr kumimoji="1" lang="zh-CN" altLang="en-US" dirty="0">
                <a:solidFill>
                  <a:srgbClr val="595959"/>
                </a:solidFill>
                <a:latin typeface="微软雅黑" charset="-122"/>
                <a:ea typeface="微软雅黑" charset="-122"/>
              </a:rPr>
              <a:t>2</a:t>
            </a:r>
            <a:r>
              <a:rPr kumimoji="1" lang="zh-CN" altLang="en-US" baseline="30000" dirty="0">
                <a:solidFill>
                  <a:srgbClr val="595959"/>
                </a:solidFill>
                <a:latin typeface="微软雅黑" charset="-122"/>
                <a:ea typeface="微软雅黑" charset="-122"/>
              </a:rPr>
              <a:t>13</a:t>
            </a:r>
            <a:r>
              <a:rPr kumimoji="1" lang="en-US" altLang="zh-CN" dirty="0">
                <a:solidFill>
                  <a:srgbClr val="595959"/>
                </a:solidFill>
                <a:latin typeface="微软雅黑" charset="-122"/>
              </a:rPr>
              <a:t>B=16</a:t>
            </a:r>
            <a:r>
              <a:rPr kumimoji="1" lang="zh-CN" altLang="en-US" dirty="0">
                <a:solidFill>
                  <a:srgbClr val="595959"/>
                </a:solidFill>
                <a:latin typeface="微软雅黑" charset="-122"/>
                <a:ea typeface="微软雅黑" charset="-122"/>
              </a:rPr>
              <a:t>槽</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槽</a:t>
            </a:r>
          </a:p>
          <a:p>
            <a:pPr algn="l">
              <a:lnSpc>
                <a:spcPct val="100000"/>
              </a:lnSpc>
              <a:spcBef>
                <a:spcPts val="0"/>
              </a:spcBef>
            </a:pPr>
            <a:r>
              <a:rPr kumimoji="1" lang="en-US" altLang="zh-CN" dirty="0">
                <a:solidFill>
                  <a:srgbClr val="595959"/>
                </a:solidFill>
                <a:latin typeface="微软雅黑" charset="-122"/>
              </a:rPr>
              <a:t>              =8</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×2</a:t>
            </a:r>
            <a:r>
              <a:rPr kumimoji="1" lang="zh-CN" altLang="en-US" dirty="0">
                <a:solidFill>
                  <a:srgbClr val="595959"/>
                </a:solidFill>
                <a:latin typeface="微软雅黑" charset="-122"/>
                <a:ea typeface="微软雅黑" charset="-122"/>
              </a:rPr>
              <a:t>槽</a:t>
            </a:r>
            <a:r>
              <a:rPr kumimoji="1" lang="en-US" altLang="zh-CN" dirty="0">
                <a:solidFill>
                  <a:srgbClr val="595959"/>
                </a:solidFill>
                <a:latin typeface="微软雅黑" charset="-122"/>
              </a:rPr>
              <a:t>/</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槽</a:t>
            </a:r>
          </a:p>
          <a:p>
            <a:pPr algn="l">
              <a:lnSpc>
                <a:spcPct val="100000"/>
              </a:lnSpc>
              <a:spcBef>
                <a:spcPts val="0"/>
              </a:spcBef>
            </a:pPr>
            <a:r>
              <a:rPr kumimoji="1" lang="zh-CN" altLang="en-US" dirty="0">
                <a:solidFill>
                  <a:srgbClr val="595959"/>
                </a:solidFill>
                <a:latin typeface="微软雅黑" charset="-122"/>
                <a:ea typeface="微软雅黑" charset="-122"/>
              </a:rPr>
              <a:t>主存大小：</a:t>
            </a:r>
            <a:endParaRPr kumimoji="1" lang="en-US" altLang="zh-CN" dirty="0">
              <a:solidFill>
                <a:srgbClr val="595959"/>
              </a:solidFill>
              <a:latin typeface="微软雅黑" charset="-122"/>
            </a:endParaRPr>
          </a:p>
          <a:p>
            <a:pPr algn="l">
              <a:lnSpc>
                <a:spcPct val="100000"/>
              </a:lnSpc>
              <a:spcBef>
                <a:spcPts val="0"/>
              </a:spcBef>
            </a:pPr>
            <a:r>
              <a:rPr kumimoji="1" lang="zh-CN" altLang="en-US" dirty="0">
                <a:solidFill>
                  <a:srgbClr val="595959"/>
                </a:solidFill>
                <a:latin typeface="微软雅黑" charset="-122"/>
                <a:ea typeface="微软雅黑" charset="-122"/>
              </a:rPr>
              <a:t>      </a:t>
            </a:r>
            <a:r>
              <a:rPr kumimoji="1" lang="en-US" altLang="zh-CN" dirty="0">
                <a:solidFill>
                  <a:srgbClr val="595959"/>
                </a:solidFill>
                <a:latin typeface="微软雅黑" charset="-122"/>
              </a:rPr>
              <a:t>1MB=</a:t>
            </a:r>
            <a:r>
              <a:rPr kumimoji="1" lang="zh-CN" altLang="en-US" dirty="0">
                <a:solidFill>
                  <a:srgbClr val="595959"/>
                </a:solidFill>
                <a:latin typeface="微软雅黑" charset="-122"/>
                <a:ea typeface="微软雅黑" charset="-122"/>
              </a:rPr>
              <a:t>2</a:t>
            </a:r>
            <a:r>
              <a:rPr kumimoji="1" lang="zh-CN" altLang="en-US" baseline="30000" dirty="0">
                <a:solidFill>
                  <a:srgbClr val="595959"/>
                </a:solidFill>
                <a:latin typeface="微软雅黑" charset="-122"/>
                <a:ea typeface="微软雅黑" charset="-122"/>
              </a:rPr>
              <a:t>20</a:t>
            </a:r>
            <a:r>
              <a:rPr kumimoji="1" lang="en-US" altLang="zh-CN" dirty="0">
                <a:solidFill>
                  <a:srgbClr val="595959"/>
                </a:solidFill>
                <a:latin typeface="微软雅黑" charset="-122"/>
              </a:rPr>
              <a:t>B=2</a:t>
            </a:r>
            <a:r>
              <a:rPr kumimoji="1" lang="en-US" altLang="zh-CN" baseline="30000" dirty="0">
                <a:solidFill>
                  <a:srgbClr val="595959"/>
                </a:solidFill>
                <a:latin typeface="微软雅黑" charset="-122"/>
              </a:rPr>
              <a:t>11</a:t>
            </a:r>
            <a:r>
              <a:rPr kumimoji="1" lang="zh-CN" altLang="en-US" dirty="0">
                <a:solidFill>
                  <a:srgbClr val="595959"/>
                </a:solidFill>
                <a:latin typeface="微软雅黑" charset="-122"/>
                <a:ea typeface="微软雅黑" charset="-122"/>
              </a:rPr>
              <a:t>块</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块</a:t>
            </a:r>
            <a:endParaRPr kumimoji="1" lang="en-US" altLang="zh-CN" dirty="0">
              <a:solidFill>
                <a:srgbClr val="595959"/>
              </a:solidFill>
              <a:latin typeface="微软雅黑" charset="-122"/>
              <a:ea typeface="微软雅黑" charset="-122"/>
            </a:endParaRPr>
          </a:p>
          <a:p>
            <a:pPr algn="l">
              <a:lnSpc>
                <a:spcPct val="100000"/>
              </a:lnSpc>
              <a:spcBef>
                <a:spcPts val="0"/>
              </a:spcBef>
            </a:pPr>
            <a:r>
              <a:rPr kumimoji="1" lang="en-US" altLang="zh-CN" dirty="0">
                <a:solidFill>
                  <a:srgbClr val="595959"/>
                </a:solidFill>
                <a:latin typeface="微软雅黑" charset="-122"/>
              </a:rPr>
              <a:t>              =2</a:t>
            </a:r>
            <a:r>
              <a:rPr kumimoji="1" lang="en-US" altLang="zh-CN" baseline="30000" dirty="0">
                <a:solidFill>
                  <a:srgbClr val="595959"/>
                </a:solidFill>
                <a:latin typeface="微软雅黑" charset="-122"/>
              </a:rPr>
              <a:t>8</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×8</a:t>
            </a:r>
            <a:r>
              <a:rPr kumimoji="1" lang="zh-CN" altLang="en-US" dirty="0">
                <a:solidFill>
                  <a:srgbClr val="595959"/>
                </a:solidFill>
                <a:latin typeface="微软雅黑" charset="-122"/>
              </a:rPr>
              <a:t>块</a:t>
            </a:r>
            <a:r>
              <a:rPr kumimoji="1" lang="en-US" altLang="zh-CN" dirty="0">
                <a:solidFill>
                  <a:srgbClr val="595959"/>
                </a:solidFill>
                <a:latin typeface="微软雅黑" charset="-122"/>
              </a:rPr>
              <a:t>/</a:t>
            </a:r>
            <a:r>
              <a:rPr kumimoji="1" lang="zh-CN" altLang="en-US" dirty="0">
                <a:solidFill>
                  <a:srgbClr val="595959"/>
                </a:solidFill>
                <a:latin typeface="微软雅黑" charset="-122"/>
                <a:ea typeface="微软雅黑" charset="-122"/>
              </a:rPr>
              <a:t>组</a:t>
            </a:r>
            <a:r>
              <a:rPr kumimoji="1" lang="en-US" altLang="zh-CN" dirty="0">
                <a:solidFill>
                  <a:srgbClr val="595959"/>
                </a:solidFill>
                <a:latin typeface="微软雅黑" charset="-122"/>
              </a:rPr>
              <a:t>×512B/</a:t>
            </a:r>
            <a:r>
              <a:rPr kumimoji="1" lang="zh-CN" altLang="en-US" dirty="0">
                <a:solidFill>
                  <a:srgbClr val="595959"/>
                </a:solidFill>
                <a:latin typeface="微软雅黑" charset="-122"/>
                <a:ea typeface="微软雅黑" charset="-122"/>
              </a:rPr>
              <a:t>块</a:t>
            </a:r>
          </a:p>
          <a:p>
            <a:pPr algn="l">
              <a:lnSpc>
                <a:spcPct val="100000"/>
              </a:lnSpc>
              <a:spcBef>
                <a:spcPts val="0"/>
              </a:spcBef>
            </a:pPr>
            <a:endParaRPr kumimoji="1" lang="zh-CN" altLang="en-US" dirty="0">
              <a:solidFill>
                <a:srgbClr val="595959"/>
              </a:solidFill>
              <a:latin typeface="微软雅黑" charset="-122"/>
              <a:ea typeface="微软雅黑" charset="-122"/>
            </a:endParaRPr>
          </a:p>
        </p:txBody>
      </p:sp>
      <p:sp>
        <p:nvSpPr>
          <p:cNvPr id="50185" name="Text Box 5"/>
          <p:cNvSpPr txBox="1">
            <a:spLocks noChangeArrowheads="1"/>
          </p:cNvSpPr>
          <p:nvPr/>
        </p:nvSpPr>
        <p:spPr bwMode="auto">
          <a:xfrm>
            <a:off x="273050" y="3635064"/>
            <a:ext cx="6202362" cy="6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Char char="Ø"/>
            </a:pPr>
            <a:r>
              <a:rPr kumimoji="1" lang="en-US" altLang="zh-CN" sz="2200" dirty="0">
                <a:latin typeface="微软雅黑" charset="-122"/>
              </a:rPr>
              <a:t>Cache</a:t>
            </a:r>
            <a:r>
              <a:rPr kumimoji="1" lang="zh-CN" altLang="en-US" sz="2200" dirty="0">
                <a:latin typeface="微软雅黑" charset="-122"/>
                <a:ea typeface="微软雅黑" charset="-122"/>
              </a:rPr>
              <a:t>标记</a:t>
            </a:r>
            <a:r>
              <a:rPr kumimoji="1" lang="en-US" altLang="zh-CN" sz="2200" dirty="0">
                <a:latin typeface="微软雅黑" charset="-122"/>
              </a:rPr>
              <a:t>(tag)</a:t>
            </a:r>
            <a:r>
              <a:rPr kumimoji="1" lang="zh-CN" altLang="en-US" sz="2200" dirty="0">
                <a:latin typeface="微软雅黑" charset="-122"/>
                <a:ea typeface="微软雅黑" charset="-122"/>
              </a:rPr>
              <a:t>指出对应槽取自哪个主存组群</a:t>
            </a:r>
            <a:endParaRPr kumimoji="1" lang="en-US" altLang="zh-CN" sz="2200" dirty="0">
              <a:latin typeface="微软雅黑" charset="-122"/>
              <a:ea typeface="微软雅黑" charset="-122"/>
            </a:endParaRPr>
          </a:p>
          <a:p>
            <a:pPr algn="l">
              <a:lnSpc>
                <a:spcPct val="100000"/>
              </a:lnSpc>
              <a:buFont typeface="Wingdings" charset="2"/>
              <a:buChar char="Ø"/>
            </a:pPr>
            <a:r>
              <a:rPr kumimoji="1" lang="zh-CN" altLang="en-US" sz="2200" dirty="0">
                <a:latin typeface="微软雅黑" charset="-122"/>
                <a:ea typeface="微软雅黑" charset="-122"/>
              </a:rPr>
              <a:t>主存</a:t>
            </a:r>
            <a:r>
              <a:rPr kumimoji="1" lang="en-US" altLang="zh-CN" sz="2200" dirty="0">
                <a:latin typeface="微软雅黑" charset="-122"/>
              </a:rPr>
              <a:t>tag</a:t>
            </a:r>
            <a:r>
              <a:rPr kumimoji="1" lang="zh-CN" altLang="en-US" sz="2200" dirty="0">
                <a:latin typeface="微软雅黑" charset="-122"/>
                <a:ea typeface="微软雅黑" charset="-122"/>
              </a:rPr>
              <a:t>指出对应地址位于哪个主存组群中</a:t>
            </a:r>
          </a:p>
        </p:txBody>
      </p:sp>
      <p:sp>
        <p:nvSpPr>
          <p:cNvPr id="50186" name="Line 6"/>
          <p:cNvSpPr>
            <a:spLocks noChangeShapeType="1"/>
          </p:cNvSpPr>
          <p:nvPr/>
        </p:nvSpPr>
        <p:spPr bwMode="auto">
          <a:xfrm flipV="1">
            <a:off x="4425950" y="2792413"/>
            <a:ext cx="2828925" cy="768350"/>
          </a:xfrm>
          <a:prstGeom prst="line">
            <a:avLst/>
          </a:prstGeom>
          <a:noFill/>
          <a:ln w="31750">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9" name="Rectangle 12"/>
          <p:cNvSpPr>
            <a:spLocks noChangeArrowheads="1"/>
          </p:cNvSpPr>
          <p:nvPr/>
        </p:nvSpPr>
        <p:spPr bwMode="auto">
          <a:xfrm>
            <a:off x="10564813" y="4806950"/>
            <a:ext cx="685800" cy="258763"/>
          </a:xfrm>
          <a:prstGeom prst="rect">
            <a:avLst/>
          </a:prstGeom>
          <a:solidFill>
            <a:srgbClr val="008000">
              <a:alpha val="39999"/>
            </a:srgbClr>
          </a:solidFill>
          <a:ln>
            <a:noFill/>
          </a:ln>
        </p:spPr>
        <p:txBody>
          <a:bodyPr lIns="0" tIns="0" rIns="0" bIns="0" anchor="ctr">
            <a:spAutoFit/>
          </a:bodyPr>
          <a:lstStyle/>
          <a:p>
            <a:pPr algn="ctr">
              <a:lnSpc>
                <a:spcPct val="120000"/>
              </a:lnSpc>
              <a:defRPr/>
            </a:pPr>
            <a:r>
              <a:rPr lang="en-US" altLang="zh-CN" sz="1400">
                <a:latin typeface="+mn-lt"/>
                <a:ea typeface="+mn-ea"/>
              </a:rPr>
              <a:t>17</a:t>
            </a:r>
            <a:r>
              <a:rPr lang="zh-CN" altLang="en-US" sz="1400">
                <a:latin typeface="+mn-lt"/>
                <a:ea typeface="+mn-ea"/>
              </a:rPr>
              <a:t>块</a:t>
            </a:r>
          </a:p>
        </p:txBody>
      </p:sp>
      <p:sp>
        <p:nvSpPr>
          <p:cNvPr id="30" name="Line 13"/>
          <p:cNvSpPr>
            <a:spLocks noChangeShapeType="1"/>
          </p:cNvSpPr>
          <p:nvPr/>
        </p:nvSpPr>
        <p:spPr bwMode="auto">
          <a:xfrm flipH="1" flipV="1">
            <a:off x="8391525" y="3497263"/>
            <a:ext cx="2152650" cy="14192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1" name="Rectangle 14"/>
          <p:cNvSpPr>
            <a:spLocks noChangeArrowheads="1"/>
          </p:cNvSpPr>
          <p:nvPr/>
        </p:nvSpPr>
        <p:spPr bwMode="auto">
          <a:xfrm>
            <a:off x="7631113" y="3146425"/>
            <a:ext cx="619125" cy="27622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2" name="Rectangle 15"/>
          <p:cNvSpPr>
            <a:spLocks noChangeArrowheads="1"/>
          </p:cNvSpPr>
          <p:nvPr/>
        </p:nvSpPr>
        <p:spPr bwMode="auto">
          <a:xfrm>
            <a:off x="7616825" y="3495675"/>
            <a:ext cx="619125" cy="27622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3" name="矩形 2"/>
          <p:cNvSpPr>
            <a:spLocks noChangeArrowheads="1"/>
          </p:cNvSpPr>
          <p:nvPr/>
        </p:nvSpPr>
        <p:spPr bwMode="auto">
          <a:xfrm>
            <a:off x="315913" y="4437112"/>
            <a:ext cx="5591175" cy="954107"/>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p>
            <a:pPr algn="l">
              <a:lnSpc>
                <a:spcPct val="100000"/>
              </a:lnSpc>
              <a:spcBef>
                <a:spcPts val="0"/>
              </a:spcBef>
              <a:defRPr/>
            </a:pPr>
            <a:r>
              <a:rPr lang="zh-CN" altLang="en-US" dirty="0">
                <a:solidFill>
                  <a:schemeClr val="dk1"/>
                </a:solidFill>
                <a:latin typeface="+mn-lt"/>
                <a:ea typeface="华文新魏" charset="0"/>
                <a:cs typeface="华文新魏" charset="0"/>
              </a:rPr>
              <a:t>例：</a:t>
            </a:r>
            <a:r>
              <a:rPr lang="en-US" altLang="zh-CN" dirty="0">
                <a:solidFill>
                  <a:schemeClr val="dk1"/>
                </a:solidFill>
                <a:latin typeface="+mn-lt"/>
                <a:ea typeface="华文新魏" charset="0"/>
                <a:cs typeface="华文新魏" charset="0"/>
              </a:rPr>
              <a:t>CPU</a:t>
            </a:r>
            <a:r>
              <a:rPr lang="zh-CN" altLang="en-US" dirty="0">
                <a:solidFill>
                  <a:schemeClr val="dk1"/>
                </a:solidFill>
                <a:latin typeface="+mn-lt"/>
                <a:ea typeface="华文新魏" charset="0"/>
                <a:cs typeface="华文新魏" charset="0"/>
              </a:rPr>
              <a:t>如何对</a:t>
            </a:r>
            <a:r>
              <a:rPr lang="en-US" altLang="zh-CN" dirty="0">
                <a:solidFill>
                  <a:schemeClr val="dk1"/>
                </a:solidFill>
                <a:latin typeface="+mn-lt"/>
                <a:ea typeface="+mn-ea"/>
                <a:cs typeface="Arial" charset="0"/>
              </a:rPr>
              <a:t>0220CH</a:t>
            </a:r>
            <a:r>
              <a:rPr lang="zh-CN" altLang="en-US" dirty="0">
                <a:solidFill>
                  <a:schemeClr val="dk1"/>
                </a:solidFill>
                <a:latin typeface="+mn-lt"/>
                <a:ea typeface="华文新魏" charset="0"/>
                <a:cs typeface="华文新魏" charset="0"/>
              </a:rPr>
              <a:t>单元进行访问？</a:t>
            </a:r>
          </a:p>
        </p:txBody>
      </p:sp>
      <p:sp>
        <p:nvSpPr>
          <p:cNvPr id="18" name="Text Box 11"/>
          <p:cNvSpPr txBox="1">
            <a:spLocks noChangeArrowheads="1"/>
          </p:cNvSpPr>
          <p:nvPr/>
        </p:nvSpPr>
        <p:spPr bwMode="auto">
          <a:xfrm>
            <a:off x="347663" y="5481228"/>
            <a:ext cx="5616575" cy="369888"/>
          </a:xfrm>
          <a:prstGeom prst="rect">
            <a:avLst/>
          </a:prstGeom>
          <a:ln>
            <a:noFill/>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l">
              <a:lnSpc>
                <a:spcPct val="100000"/>
              </a:lnSpc>
              <a:defRPr/>
            </a:pPr>
            <a:r>
              <a:rPr lang="en-US" altLang="zh-CN" dirty="0">
                <a:latin typeface="+mn-lt"/>
                <a:ea typeface="华文新魏"/>
                <a:cs typeface="华文新魏"/>
              </a:rPr>
              <a:t>0000 0010</a:t>
            </a:r>
            <a:r>
              <a:rPr lang="en-US" altLang="zh-CN" dirty="0">
                <a:solidFill>
                  <a:srgbClr val="CC0000"/>
                </a:solidFill>
                <a:latin typeface="+mn-lt"/>
                <a:ea typeface="华文新魏"/>
                <a:cs typeface="华文新魏"/>
              </a:rPr>
              <a:t> 001</a:t>
            </a:r>
            <a:r>
              <a:rPr lang="en-US" altLang="zh-CN" dirty="0">
                <a:solidFill>
                  <a:srgbClr val="0000FF"/>
                </a:solidFill>
                <a:latin typeface="+mn-lt"/>
                <a:ea typeface="华文新魏"/>
                <a:cs typeface="华文新魏"/>
              </a:rPr>
              <a:t>0 0000 1100B</a:t>
            </a:r>
          </a:p>
        </p:txBody>
      </p:sp>
      <p:sp>
        <p:nvSpPr>
          <p:cNvPr id="19" name="Text Box 11"/>
          <p:cNvSpPr txBox="1">
            <a:spLocks noChangeArrowheads="1"/>
          </p:cNvSpPr>
          <p:nvPr/>
        </p:nvSpPr>
        <p:spPr bwMode="auto">
          <a:xfrm>
            <a:off x="328613" y="5909270"/>
            <a:ext cx="5616575" cy="400050"/>
          </a:xfrm>
          <a:prstGeom prst="rect">
            <a:avLst/>
          </a:prstGeom>
          <a:ln>
            <a:noFill/>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pPr>
            <a:r>
              <a:rPr kumimoji="1" lang="zh-CN" altLang="en-US" sz="2600" dirty="0">
                <a:solidFill>
                  <a:srgbClr val="0000FF"/>
                </a:solidFill>
                <a:latin typeface="华文新魏" charset="-122"/>
                <a:ea typeface="华文新魏" charset="-122"/>
              </a:rPr>
              <a:t>第</a:t>
            </a:r>
            <a:r>
              <a:rPr kumimoji="1" lang="en-US" altLang="zh-CN" sz="2600" dirty="0">
                <a:solidFill>
                  <a:srgbClr val="0000FF"/>
                </a:solidFill>
                <a:latin typeface="华文新魏" charset="-122"/>
                <a:ea typeface="华文新魏" charset="-122"/>
              </a:rPr>
              <a:t>2</a:t>
            </a:r>
            <a:r>
              <a:rPr kumimoji="1" lang="zh-CN" altLang="en-US" sz="2600" dirty="0">
                <a:solidFill>
                  <a:srgbClr val="0000FF"/>
                </a:solidFill>
                <a:latin typeface="华文新魏" charset="-122"/>
                <a:ea typeface="华文新魏" charset="-122"/>
              </a:rPr>
              <a:t>组群中</a:t>
            </a:r>
            <a:r>
              <a:rPr kumimoji="1" lang="en-US" altLang="zh-CN" sz="2600" dirty="0">
                <a:solidFill>
                  <a:srgbClr val="0000FF"/>
                </a:solidFill>
                <a:latin typeface="华文新魏" charset="-122"/>
                <a:ea typeface="华文新魏" charset="-122"/>
              </a:rPr>
              <a:t>001</a:t>
            </a:r>
            <a:r>
              <a:rPr kumimoji="1" lang="zh-CN" altLang="en-US" sz="2600" dirty="0">
                <a:solidFill>
                  <a:srgbClr val="0000FF"/>
                </a:solidFill>
                <a:latin typeface="华文新魏" charset="-122"/>
                <a:ea typeface="华文新魏" charset="-122"/>
              </a:rPr>
              <a:t>块</a:t>
            </a:r>
            <a:r>
              <a:rPr kumimoji="1" lang="en-US" altLang="zh-CN" sz="2600" dirty="0">
                <a:solidFill>
                  <a:srgbClr val="0000FF"/>
                </a:solidFill>
                <a:latin typeface="华文新魏" charset="-122"/>
                <a:ea typeface="华文新魏" charset="-122"/>
              </a:rPr>
              <a:t>(</a:t>
            </a:r>
            <a:r>
              <a:rPr kumimoji="1" lang="zh-CN" altLang="en-US" sz="2600" dirty="0">
                <a:solidFill>
                  <a:srgbClr val="0000FF"/>
                </a:solidFill>
                <a:latin typeface="华文新魏" charset="-122"/>
                <a:ea typeface="华文新魏" charset="-122"/>
              </a:rPr>
              <a:t>第</a:t>
            </a:r>
            <a:r>
              <a:rPr kumimoji="1" lang="en-US" altLang="zh-CN" sz="2600" dirty="0">
                <a:solidFill>
                  <a:srgbClr val="0000FF"/>
                </a:solidFill>
                <a:latin typeface="华文新魏" charset="-122"/>
                <a:ea typeface="华文新魏" charset="-122"/>
              </a:rPr>
              <a:t>17</a:t>
            </a:r>
            <a:r>
              <a:rPr kumimoji="1" lang="zh-CN" altLang="en-US" sz="2600" dirty="0">
                <a:solidFill>
                  <a:srgbClr val="0000FF"/>
                </a:solidFill>
                <a:latin typeface="华文新魏" charset="-122"/>
                <a:ea typeface="华文新魏" charset="-122"/>
              </a:rPr>
              <a:t>块</a:t>
            </a:r>
            <a:r>
              <a:rPr kumimoji="1" lang="en-US" altLang="zh-CN" sz="2600" dirty="0">
                <a:solidFill>
                  <a:srgbClr val="0000FF"/>
                </a:solidFill>
                <a:latin typeface="华文新魏" charset="-122"/>
                <a:ea typeface="华文新魏" charset="-122"/>
              </a:rPr>
              <a:t>)</a:t>
            </a:r>
            <a:r>
              <a:rPr kumimoji="1" lang="zh-CN" altLang="en-US" sz="2600" dirty="0">
                <a:solidFill>
                  <a:srgbClr val="0000FF"/>
                </a:solidFill>
                <a:latin typeface="华文新魏" charset="-122"/>
                <a:ea typeface="华文新魏" charset="-122"/>
              </a:rPr>
              <a:t>的第</a:t>
            </a:r>
            <a:r>
              <a:rPr kumimoji="1" lang="en-US" altLang="zh-CN" sz="2600" dirty="0">
                <a:solidFill>
                  <a:srgbClr val="0000FF"/>
                </a:solidFill>
                <a:latin typeface="华文新魏" charset="-122"/>
                <a:ea typeface="华文新魏" charset="-122"/>
              </a:rPr>
              <a:t>12</a:t>
            </a:r>
            <a:r>
              <a:rPr kumimoji="1" lang="zh-CN" altLang="en-US" sz="2600" dirty="0">
                <a:solidFill>
                  <a:srgbClr val="0000FF"/>
                </a:solidFill>
                <a:latin typeface="华文新魏" charset="-122"/>
                <a:ea typeface="华文新魏" charset="-122"/>
              </a:rPr>
              <a:t>个单元</a:t>
            </a:r>
          </a:p>
        </p:txBody>
      </p:sp>
    </p:spTree>
    <p:extLst>
      <p:ext uri="{BB962C8B-B14F-4D97-AF65-F5344CB8AC3E}">
        <p14:creationId xmlns:p14="http://schemas.microsoft.com/office/powerpoint/2010/main" val="657544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9218"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219"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220"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9221"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a:spLocks noChangeArrowheads="1"/>
          </p:cNvSpPr>
          <p:nvPr/>
        </p:nvSpPr>
        <p:spPr bwMode="auto">
          <a:xfrm>
            <a:off x="1450690" y="2240868"/>
            <a:ext cx="9029700" cy="241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200000"/>
              </a:lnSpc>
              <a:buFont typeface="Wingdings" charset="2"/>
              <a:buChar char="Ø"/>
            </a:pPr>
            <a:r>
              <a:rPr lang="zh-CN" altLang="en-US" sz="2600" dirty="0">
                <a:solidFill>
                  <a:srgbClr val="0000BF"/>
                </a:solidFill>
                <a:latin typeface="微软雅黑" charset="-122"/>
                <a:ea typeface="微软雅黑" charset="-122"/>
              </a:rPr>
              <a:t>定时刷新</a:t>
            </a:r>
          </a:p>
          <a:p>
            <a:pPr lvl="1" algn="l">
              <a:lnSpc>
                <a:spcPct val="200000"/>
              </a:lnSpc>
              <a:buFont typeface="Wingdings" charset="2"/>
              <a:buChar char="Ø"/>
            </a:pPr>
            <a:r>
              <a:rPr lang="zh-CN" altLang="en-US" sz="2600" dirty="0">
                <a:solidFill>
                  <a:srgbClr val="0000BF"/>
                </a:solidFill>
                <a:latin typeface="微软雅黑" charset="-122"/>
                <a:ea typeface="微软雅黑" charset="-122"/>
              </a:rPr>
              <a:t>刷新优于访存，但不能打断访存</a:t>
            </a:r>
          </a:p>
          <a:p>
            <a:pPr lvl="1" algn="l">
              <a:lnSpc>
                <a:spcPct val="200000"/>
              </a:lnSpc>
              <a:buFont typeface="Wingdings" charset="2"/>
              <a:buChar char="Ø"/>
            </a:pPr>
            <a:r>
              <a:rPr lang="zh-CN" altLang="en-US" sz="2600" dirty="0">
                <a:solidFill>
                  <a:srgbClr val="0000BF"/>
                </a:solidFill>
                <a:latin typeface="微软雅黑" charset="-122"/>
                <a:ea typeface="微软雅黑" charset="-122"/>
              </a:rPr>
              <a:t>刷新期间不允许访存</a:t>
            </a:r>
          </a:p>
        </p:txBody>
      </p:sp>
      <p:sp>
        <p:nvSpPr>
          <p:cNvPr id="15" name="五边形 14"/>
          <p:cNvSpPr/>
          <p:nvPr/>
        </p:nvSpPr>
        <p:spPr>
          <a:xfrm>
            <a:off x="1666714" y="1484784"/>
            <a:ext cx="4038600" cy="749300"/>
          </a:xfrm>
          <a:prstGeom prst="homePlate">
            <a:avLst/>
          </a:prstGeom>
          <a:solidFill>
            <a:srgbClr val="CC0066"/>
          </a:solidFill>
          <a:ln>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FFFFFF"/>
                </a:solidFill>
                <a:cs typeface="微软雅黑" charset="0"/>
              </a:rPr>
              <a:t>刷新有什么原则吗？</a:t>
            </a:r>
          </a:p>
        </p:txBody>
      </p:sp>
      <p:sp>
        <p:nvSpPr>
          <p:cNvPr id="17" name="云形标注 16"/>
          <p:cNvSpPr/>
          <p:nvPr/>
        </p:nvSpPr>
        <p:spPr>
          <a:xfrm>
            <a:off x="7197725" y="3268663"/>
            <a:ext cx="4079875" cy="1168400"/>
          </a:xfrm>
          <a:prstGeom prst="cloudCallout">
            <a:avLst>
              <a:gd name="adj1" fmla="val 33482"/>
              <a:gd name="adj2" fmla="val 109410"/>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l">
              <a:lnSpc>
                <a:spcPct val="100000"/>
              </a:lnSpc>
              <a:defRPr/>
            </a:pPr>
            <a:r>
              <a:rPr lang="zh-CN" altLang="en-US" dirty="0">
                <a:solidFill>
                  <a:srgbClr val="0000FF"/>
                </a:solidFill>
                <a:latin typeface="+mn-ea"/>
              </a:rPr>
              <a:t>刷新周期和访存冲突时，怎么办？</a:t>
            </a:r>
          </a:p>
        </p:txBody>
      </p:sp>
      <p:pic>
        <p:nvPicPr>
          <p:cNvPr id="18"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0" y="4894263"/>
            <a:ext cx="92075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977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up)">
                                      <p:cBhvr>
                                        <p:cTn id="12" dur="500"/>
                                        <p:tgtEl>
                                          <p:spTgt spid="18"/>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p:tgtEl>
                                          <p:spTgt spid="17"/>
                                        </p:tgtEl>
                                        <p:attrNameLst>
                                          <p:attrName>ppt_y</p:attrName>
                                        </p:attrNameLst>
                                      </p:cBhvr>
                                      <p:tavLst>
                                        <p:tav tm="0">
                                          <p:val>
                                            <p:strVal val="#ppt_y+#ppt_h*1.125000"/>
                                          </p:val>
                                        </p:tav>
                                        <p:tav tm="100000">
                                          <p:val>
                                            <p:strVal val="#ppt_y"/>
                                          </p:val>
                                        </p:tav>
                                      </p:tavLst>
                                    </p:anim>
                                    <p:animEffect transition="in" filter="wipe(up)">
                                      <p:cBhvr>
                                        <p:cTn id="16" dur="500"/>
                                        <p:tgtEl>
                                          <p:spTgt spid="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614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614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TextBox 10"/>
          <p:cNvSpPr txBox="1">
            <a:spLocks noChangeArrowheads="1"/>
          </p:cNvSpPr>
          <p:nvPr/>
        </p:nvSpPr>
        <p:spPr bwMode="auto">
          <a:xfrm>
            <a:off x="1270000" y="4826000"/>
            <a:ext cx="9575800" cy="531749"/>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sz="2400" b="1">
                <a:solidFill>
                  <a:srgbClr val="FF0000"/>
                </a:solidFill>
                <a:latin typeface="Times New Roman" charset="0"/>
                <a:ea typeface="黑体" charset="0"/>
                <a:cs typeface="黑体" charset="0"/>
              </a:defRPr>
            </a:lvl1pPr>
            <a:lvl2pPr>
              <a:defRPr sz="2400" b="1">
                <a:solidFill>
                  <a:srgbClr val="FF0000"/>
                </a:solidFill>
                <a:latin typeface="Times New Roman" charset="0"/>
                <a:ea typeface="黑体" charset="0"/>
                <a:cs typeface="黑体" charset="0"/>
              </a:defRPr>
            </a:lvl2pPr>
            <a:lvl3pPr>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20000"/>
              </a:lnSpc>
              <a:defRPr/>
            </a:pPr>
            <a:r>
              <a:rPr lang="zh-CN" altLang="en-US" sz="2600" dirty="0">
                <a:solidFill>
                  <a:srgbClr val="000000"/>
                </a:solidFill>
                <a:latin typeface="微软雅黑" charset="0"/>
                <a:ea typeface="微软雅黑" charset="0"/>
                <a:cs typeface="微软雅黑" charset="0"/>
              </a:rPr>
              <a:t>主存块映射到</a:t>
            </a:r>
            <a:r>
              <a:rPr lang="en-US" altLang="zh-CN" sz="2600" dirty="0">
                <a:solidFill>
                  <a:srgbClr val="000000"/>
                </a:solidFill>
                <a:latin typeface="微软雅黑" charset="0"/>
                <a:ea typeface="微软雅黑" charset="0"/>
                <a:cs typeface="微软雅黑" charset="0"/>
              </a:rPr>
              <a:t>Cache</a:t>
            </a:r>
            <a:r>
              <a:rPr lang="zh-CN" altLang="en-US" sz="2600" dirty="0">
                <a:solidFill>
                  <a:srgbClr val="000000"/>
                </a:solidFill>
                <a:latin typeface="微软雅黑" charset="0"/>
                <a:ea typeface="微软雅黑" charset="0"/>
                <a:cs typeface="微软雅黑" charset="0"/>
              </a:rPr>
              <a:t>时，可能存放的位置个数</a:t>
            </a:r>
          </a:p>
        </p:txBody>
      </p:sp>
      <p:sp>
        <p:nvSpPr>
          <p:cNvPr id="12" name="五边形 11"/>
          <p:cNvSpPr/>
          <p:nvPr/>
        </p:nvSpPr>
        <p:spPr>
          <a:xfrm>
            <a:off x="1258888" y="4252913"/>
            <a:ext cx="3148012" cy="557212"/>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800" dirty="0">
                <a:solidFill>
                  <a:srgbClr val="FFFFFF"/>
                </a:solidFill>
                <a:cs typeface="微软雅黑" charset="0"/>
              </a:rPr>
              <a:t> </a:t>
            </a:r>
            <a:r>
              <a:rPr lang="zh-CN" altLang="en-US" sz="2800" dirty="0">
                <a:solidFill>
                  <a:srgbClr val="FFFFFF"/>
                </a:solidFill>
                <a:cs typeface="微软雅黑" charset="0"/>
              </a:rPr>
              <a:t>什么是关联度？</a:t>
            </a:r>
          </a:p>
        </p:txBody>
      </p:sp>
      <p:sp>
        <p:nvSpPr>
          <p:cNvPr id="6152" name="TextBox 10"/>
          <p:cNvSpPr txBox="1">
            <a:spLocks noChangeArrowheads="1"/>
          </p:cNvSpPr>
          <p:nvPr/>
        </p:nvSpPr>
        <p:spPr bwMode="auto">
          <a:xfrm>
            <a:off x="733425" y="971550"/>
            <a:ext cx="548163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57200" indent="-457200">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buFont typeface="Wingdings" charset="2"/>
              <a:buChar char="Ø"/>
            </a:pPr>
            <a:r>
              <a:rPr lang="zh-CN" altLang="en-US" sz="3000">
                <a:solidFill>
                  <a:schemeClr val="tx1"/>
                </a:solidFill>
                <a:latin typeface="微软雅黑" charset="-122"/>
                <a:ea typeface="微软雅黑" charset="-122"/>
              </a:rPr>
              <a:t>高速缓存的缺失率和关联度</a:t>
            </a:r>
          </a:p>
        </p:txBody>
      </p:sp>
      <p:sp>
        <p:nvSpPr>
          <p:cNvPr id="3" name="矩形 2"/>
          <p:cNvSpPr/>
          <p:nvPr/>
        </p:nvSpPr>
        <p:spPr>
          <a:xfrm>
            <a:off x="1250950" y="2466975"/>
            <a:ext cx="9640888" cy="140970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lvl1pPr marL="342900" indent="-342900">
              <a:defRPr sz="2400" b="1">
                <a:solidFill>
                  <a:srgbClr val="FF0000"/>
                </a:solidFill>
                <a:latin typeface="Times New Roman" charset="0"/>
                <a:ea typeface="黑体" charset="-122"/>
              </a:defRPr>
            </a:lvl1pPr>
            <a:lvl2pPr marL="701675"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buFont typeface="Wingdings" charset="2"/>
              <a:buChar char="u"/>
            </a:pPr>
            <a:r>
              <a:rPr lang="zh-CN" altLang="en-US">
                <a:solidFill>
                  <a:srgbClr val="000000"/>
                </a:solidFill>
                <a:latin typeface="微软雅黑" charset="-122"/>
                <a:ea typeface="微软雅黑" charset="-122"/>
              </a:rPr>
              <a:t>直接映射：唯一映射</a:t>
            </a:r>
            <a:r>
              <a:rPr lang="en-US" altLang="zh-CN">
                <a:solidFill>
                  <a:srgbClr val="000000"/>
                </a:solidFill>
                <a:latin typeface="微软雅黑" charset="-122"/>
                <a:ea typeface="微软雅黑" charset="-122"/>
              </a:rPr>
              <a:t>(</a:t>
            </a:r>
            <a:r>
              <a:rPr lang="zh-CN" altLang="en-US">
                <a:solidFill>
                  <a:srgbClr val="000000"/>
                </a:solidFill>
                <a:latin typeface="微软雅黑" charset="-122"/>
                <a:ea typeface="微软雅黑" charset="-122"/>
              </a:rPr>
              <a:t>只有一个可能的位置</a:t>
            </a:r>
            <a:r>
              <a:rPr lang="en-US" altLang="zh-CN">
                <a:solidFill>
                  <a:srgbClr val="000000"/>
                </a:solidFill>
                <a:latin typeface="微软雅黑" charset="-122"/>
                <a:ea typeface="微软雅黑" charset="-122"/>
              </a:rPr>
              <a:t>)</a:t>
            </a:r>
          </a:p>
          <a:p>
            <a:pPr lvl="1" algn="l">
              <a:lnSpc>
                <a:spcPct val="120000"/>
              </a:lnSpc>
              <a:buFont typeface="Wingdings" charset="2"/>
              <a:buChar char="u"/>
            </a:pPr>
            <a:r>
              <a:rPr lang="zh-CN" altLang="en-US">
                <a:solidFill>
                  <a:srgbClr val="000000"/>
                </a:solidFill>
                <a:latin typeface="微软雅黑" charset="-122"/>
                <a:ea typeface="微软雅黑" charset="-122"/>
              </a:rPr>
              <a:t>全相联映射：任意映射</a:t>
            </a:r>
            <a:r>
              <a:rPr lang="en-US" altLang="zh-CN">
                <a:solidFill>
                  <a:srgbClr val="000000"/>
                </a:solidFill>
                <a:latin typeface="微软雅黑" charset="-122"/>
                <a:ea typeface="微软雅黑" charset="-122"/>
              </a:rPr>
              <a:t>(</a:t>
            </a:r>
            <a:r>
              <a:rPr lang="zh-CN" altLang="en-US">
                <a:solidFill>
                  <a:srgbClr val="000000"/>
                </a:solidFill>
                <a:latin typeface="微软雅黑" charset="-122"/>
                <a:ea typeface="微软雅黑" charset="-122"/>
              </a:rPr>
              <a:t>每个位置都可能</a:t>
            </a:r>
            <a:r>
              <a:rPr lang="en-US" altLang="zh-CN">
                <a:solidFill>
                  <a:srgbClr val="000000"/>
                </a:solidFill>
                <a:latin typeface="微软雅黑" charset="-122"/>
                <a:ea typeface="微软雅黑" charset="-122"/>
              </a:rPr>
              <a:t>)</a:t>
            </a:r>
          </a:p>
          <a:p>
            <a:pPr lvl="1" algn="l">
              <a:lnSpc>
                <a:spcPct val="120000"/>
              </a:lnSpc>
              <a:buFont typeface="Wingdings" charset="2"/>
              <a:buChar char="u"/>
            </a:pPr>
            <a:r>
              <a:rPr lang="en-US" altLang="zh-CN">
                <a:solidFill>
                  <a:srgbClr val="000000"/>
                </a:solidFill>
                <a:latin typeface="微软雅黑" charset="-122"/>
                <a:ea typeface="微软雅黑" charset="-122"/>
              </a:rPr>
              <a:t>N-</a:t>
            </a:r>
            <a:r>
              <a:rPr lang="zh-CN" altLang="en-US">
                <a:solidFill>
                  <a:srgbClr val="000000"/>
                </a:solidFill>
                <a:latin typeface="微软雅黑" charset="-122"/>
                <a:ea typeface="微软雅黑" charset="-122"/>
              </a:rPr>
              <a:t>路组相联映射：</a:t>
            </a:r>
            <a:r>
              <a:rPr lang="en-US" altLang="zh-CN">
                <a:solidFill>
                  <a:srgbClr val="000000"/>
                </a:solidFill>
                <a:latin typeface="微软雅黑" charset="-122"/>
                <a:ea typeface="微软雅黑" charset="-122"/>
              </a:rPr>
              <a:t>N-</a:t>
            </a:r>
            <a:r>
              <a:rPr lang="zh-CN" altLang="en-US">
                <a:solidFill>
                  <a:srgbClr val="000000"/>
                </a:solidFill>
                <a:latin typeface="微软雅黑" charset="-122"/>
                <a:ea typeface="微软雅黑" charset="-122"/>
              </a:rPr>
              <a:t>路映射</a:t>
            </a:r>
            <a:r>
              <a:rPr lang="en-US" altLang="zh-CN">
                <a:solidFill>
                  <a:srgbClr val="000000"/>
                </a:solidFill>
                <a:latin typeface="微软雅黑" charset="-122"/>
                <a:ea typeface="微软雅黑" charset="-122"/>
              </a:rPr>
              <a:t>(</a:t>
            </a:r>
            <a:r>
              <a:rPr lang="zh-CN" altLang="en-US">
                <a:solidFill>
                  <a:srgbClr val="000000"/>
                </a:solidFill>
                <a:latin typeface="微软雅黑" charset="-122"/>
                <a:ea typeface="微软雅黑" charset="-122"/>
              </a:rPr>
              <a:t>有</a:t>
            </a:r>
            <a:r>
              <a:rPr lang="en-US" altLang="zh-CN">
                <a:solidFill>
                  <a:srgbClr val="000000"/>
                </a:solidFill>
                <a:latin typeface="微软雅黑" charset="-122"/>
                <a:ea typeface="微软雅黑" charset="-122"/>
              </a:rPr>
              <a:t>N</a:t>
            </a:r>
            <a:r>
              <a:rPr lang="zh-CN" altLang="en-US">
                <a:solidFill>
                  <a:srgbClr val="000000"/>
                </a:solidFill>
                <a:latin typeface="微软雅黑" charset="-122"/>
                <a:ea typeface="微软雅黑" charset="-122"/>
              </a:rPr>
              <a:t>个可能的位置</a:t>
            </a:r>
            <a:r>
              <a:rPr lang="en-US" altLang="zh-CN">
                <a:solidFill>
                  <a:srgbClr val="000000"/>
                </a:solidFill>
                <a:latin typeface="微软雅黑" charset="-122"/>
                <a:ea typeface="微软雅黑" charset="-122"/>
              </a:rPr>
              <a:t>)</a:t>
            </a:r>
          </a:p>
        </p:txBody>
      </p:sp>
      <p:sp>
        <p:nvSpPr>
          <p:cNvPr id="4" name="矩形 3"/>
          <p:cNvSpPr/>
          <p:nvPr/>
        </p:nvSpPr>
        <p:spPr>
          <a:xfrm>
            <a:off x="1249363" y="1912938"/>
            <a:ext cx="2771775" cy="5332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l">
              <a:lnSpc>
                <a:spcPct val="110000"/>
              </a:lnSpc>
              <a:defRPr/>
            </a:pPr>
            <a:r>
              <a:rPr lang="en-US" altLang="zh-CN" sz="2800" dirty="0">
                <a:latin typeface="+mn-ea"/>
              </a:rPr>
              <a:t> </a:t>
            </a:r>
            <a:r>
              <a:rPr lang="zh-CN" altLang="en-US" sz="2800" dirty="0">
                <a:latin typeface="+mn-ea"/>
              </a:rPr>
              <a:t>三种映射方式</a:t>
            </a:r>
          </a:p>
        </p:txBody>
      </p:sp>
    </p:spTree>
    <p:extLst>
      <p:ext uri="{BB962C8B-B14F-4D97-AF65-F5344CB8AC3E}">
        <p14:creationId xmlns:p14="http://schemas.microsoft.com/office/powerpoint/2010/main" val="1027670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3600" b="1">
                <a:latin typeface="微软雅黑" charset="-122"/>
              </a:rPr>
              <a:t>关联度示例</a:t>
            </a:r>
            <a:endParaRPr kumimoji="0" lang="en-US" altLang="zh-CN" sz="3600" b="1">
              <a:latin typeface="微软雅黑" charset="-122"/>
            </a:endParaRPr>
          </a:p>
        </p:txBody>
      </p:sp>
      <p:sp>
        <p:nvSpPr>
          <p:cNvPr id="819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819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pic>
        <p:nvPicPr>
          <p:cNvPr id="16"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414588" y="984250"/>
            <a:ext cx="2859087" cy="346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50" y="782638"/>
            <a:ext cx="3179763"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3675" y="3060700"/>
            <a:ext cx="5072063"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4968875"/>
            <a:ext cx="84296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7"/>
          <p:cNvSpPr txBox="1">
            <a:spLocks noChangeArrowheads="1"/>
          </p:cNvSpPr>
          <p:nvPr/>
        </p:nvSpPr>
        <p:spPr bwMode="auto">
          <a:xfrm>
            <a:off x="2674938" y="4379913"/>
            <a:ext cx="22336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1" name="Text Box 8"/>
          <p:cNvSpPr txBox="1">
            <a:spLocks noChangeArrowheads="1"/>
          </p:cNvSpPr>
          <p:nvPr/>
        </p:nvSpPr>
        <p:spPr bwMode="auto">
          <a:xfrm>
            <a:off x="4897438" y="4343400"/>
            <a:ext cx="5905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dirty="0">
                <a:solidFill>
                  <a:srgbClr val="CC0000"/>
                </a:solidFill>
                <a:latin typeface="+mn-ea"/>
                <a:ea typeface="+mn-ea"/>
                <a:cs typeface="华文新魏" charset="0"/>
              </a:rPr>
              <a:t>1</a:t>
            </a:r>
          </a:p>
        </p:txBody>
      </p:sp>
      <p:sp>
        <p:nvSpPr>
          <p:cNvPr id="22" name="Text Box 9"/>
          <p:cNvSpPr txBox="1">
            <a:spLocks noChangeArrowheads="1"/>
          </p:cNvSpPr>
          <p:nvPr/>
        </p:nvSpPr>
        <p:spPr bwMode="auto">
          <a:xfrm>
            <a:off x="6608763" y="2643188"/>
            <a:ext cx="22907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3" name="Text Box 10"/>
          <p:cNvSpPr txBox="1">
            <a:spLocks noChangeArrowheads="1"/>
          </p:cNvSpPr>
          <p:nvPr/>
        </p:nvSpPr>
        <p:spPr bwMode="auto">
          <a:xfrm>
            <a:off x="9021763" y="2655888"/>
            <a:ext cx="609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a:solidFill>
                  <a:srgbClr val="CC0000"/>
                </a:solidFill>
                <a:latin typeface="+mn-ea"/>
                <a:ea typeface="+mn-ea"/>
                <a:cs typeface="华文新魏" charset="0"/>
              </a:rPr>
              <a:t>2</a:t>
            </a:r>
          </a:p>
        </p:txBody>
      </p:sp>
      <p:sp>
        <p:nvSpPr>
          <p:cNvPr id="24" name="Text Box 11"/>
          <p:cNvSpPr txBox="1">
            <a:spLocks noChangeArrowheads="1"/>
          </p:cNvSpPr>
          <p:nvPr/>
        </p:nvSpPr>
        <p:spPr bwMode="auto">
          <a:xfrm>
            <a:off x="6526213" y="4525963"/>
            <a:ext cx="22621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5" name="Text Box 12"/>
          <p:cNvSpPr txBox="1">
            <a:spLocks noChangeArrowheads="1"/>
          </p:cNvSpPr>
          <p:nvPr/>
        </p:nvSpPr>
        <p:spPr bwMode="auto">
          <a:xfrm>
            <a:off x="8794750" y="4543425"/>
            <a:ext cx="6937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a:solidFill>
                  <a:srgbClr val="CC0000"/>
                </a:solidFill>
                <a:latin typeface="+mn-ea"/>
                <a:ea typeface="+mn-ea"/>
                <a:cs typeface="华文新魏" charset="0"/>
              </a:rPr>
              <a:t>4</a:t>
            </a:r>
          </a:p>
        </p:txBody>
      </p:sp>
      <p:sp>
        <p:nvSpPr>
          <p:cNvPr id="26" name="Text Box 13"/>
          <p:cNvSpPr txBox="1">
            <a:spLocks noChangeArrowheads="1"/>
          </p:cNvSpPr>
          <p:nvPr/>
        </p:nvSpPr>
        <p:spPr bwMode="auto">
          <a:xfrm>
            <a:off x="4456113" y="6138863"/>
            <a:ext cx="22526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zh-CN" altLang="en-US">
                <a:solidFill>
                  <a:srgbClr val="0000FF"/>
                </a:solidFill>
                <a:latin typeface="+mn-ea"/>
                <a:ea typeface="+mn-ea"/>
                <a:cs typeface="华文新魏" charset="0"/>
              </a:rPr>
              <a:t>关联度为多少？</a:t>
            </a:r>
          </a:p>
        </p:txBody>
      </p:sp>
      <p:sp>
        <p:nvSpPr>
          <p:cNvPr id="27" name="Text Box 14"/>
          <p:cNvSpPr txBox="1">
            <a:spLocks noChangeArrowheads="1"/>
          </p:cNvSpPr>
          <p:nvPr/>
        </p:nvSpPr>
        <p:spPr bwMode="auto">
          <a:xfrm>
            <a:off x="6958013" y="6145213"/>
            <a:ext cx="4953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spcBef>
                <a:spcPct val="50000"/>
              </a:spcBef>
              <a:defRPr/>
            </a:pPr>
            <a:r>
              <a:rPr kumimoji="1" lang="en-US" altLang="zh-CN">
                <a:solidFill>
                  <a:srgbClr val="CC0000"/>
                </a:solidFill>
                <a:latin typeface="+mn-ea"/>
                <a:ea typeface="+mn-ea"/>
                <a:cs typeface="华文新魏" charset="0"/>
              </a:rPr>
              <a:t>8</a:t>
            </a:r>
          </a:p>
        </p:txBody>
      </p:sp>
    </p:spTree>
    <p:extLst>
      <p:ext uri="{BB962C8B-B14F-4D97-AF65-F5344CB8AC3E}">
        <p14:creationId xmlns:p14="http://schemas.microsoft.com/office/powerpoint/2010/main" val="17179664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par>
                          <p:cTn id="11" fill="hold" nodeType="afterGroup">
                            <p:stCondLst>
                              <p:cond delay="500"/>
                            </p:stCondLst>
                            <p:childTnLst>
                              <p:par>
                                <p:cTn id="12" presetID="3" presetClass="entr" presetSubtype="10" fill="hold" grpId="0" nodeType="afterEffect">
                                  <p:stCondLst>
                                    <p:cond delay="100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par>
                          <p:cTn id="48" fill="hold" nodeType="afterGroup">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linds(horizontal)">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1024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024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 name="TextBox 10"/>
          <p:cNvSpPr txBox="1">
            <a:spLocks noChangeArrowheads="1"/>
          </p:cNvSpPr>
          <p:nvPr/>
        </p:nvSpPr>
        <p:spPr bwMode="auto">
          <a:xfrm>
            <a:off x="1751013" y="1708150"/>
            <a:ext cx="9577387" cy="1919885"/>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marL="342900" indent="-342900">
              <a:defRPr sz="2400" b="1">
                <a:solidFill>
                  <a:srgbClr val="FF0000"/>
                </a:solidFill>
                <a:latin typeface="Times New Roman" charset="0"/>
                <a:ea typeface="黑体" charset="0"/>
                <a:cs typeface="黑体" charset="0"/>
              </a:defRPr>
            </a:lvl1pPr>
            <a:lvl2pPr>
              <a:defRPr sz="2400" b="1">
                <a:solidFill>
                  <a:srgbClr val="FF0000"/>
                </a:solidFill>
                <a:latin typeface="Times New Roman" charset="0"/>
                <a:ea typeface="黑体" charset="0"/>
                <a:cs typeface="黑体" charset="0"/>
              </a:defRPr>
            </a:lvl2pPr>
            <a:lvl3pPr>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lvl="1" algn="l">
              <a:lnSpc>
                <a:spcPct val="120000"/>
              </a:lnSpc>
              <a:defRPr/>
            </a:pPr>
            <a:r>
              <a:rPr lang="zh-CN" altLang="en-US" sz="2600" dirty="0">
                <a:solidFill>
                  <a:srgbClr val="002060"/>
                </a:solidFill>
                <a:latin typeface="微软雅黑" charset="0"/>
                <a:ea typeface="微软雅黑" charset="0"/>
                <a:cs typeface="微软雅黑" charset="0"/>
              </a:rPr>
              <a:t>主存块映射到</a:t>
            </a:r>
            <a:r>
              <a:rPr lang="en-US" altLang="zh-CN" sz="2600" dirty="0">
                <a:solidFill>
                  <a:srgbClr val="002060"/>
                </a:solidFill>
                <a:latin typeface="微软雅黑" charset="0"/>
                <a:ea typeface="微软雅黑" charset="0"/>
                <a:cs typeface="微软雅黑" charset="0"/>
              </a:rPr>
              <a:t>Cache</a:t>
            </a:r>
            <a:r>
              <a:rPr lang="zh-CN" altLang="en-US" sz="2600" dirty="0">
                <a:solidFill>
                  <a:srgbClr val="002060"/>
                </a:solidFill>
                <a:latin typeface="微软雅黑" charset="0"/>
                <a:ea typeface="微软雅黑" charset="0"/>
                <a:cs typeface="微软雅黑" charset="0"/>
              </a:rPr>
              <a:t>时，可能存放的位置个数</a:t>
            </a:r>
          </a:p>
          <a:p>
            <a:pPr lvl="2" algn="l">
              <a:lnSpc>
                <a:spcPct val="120000"/>
              </a:lnSpc>
              <a:buFont typeface="Wingdings" charset="0"/>
              <a:buChar char="u"/>
              <a:defRPr/>
            </a:pPr>
            <a:r>
              <a:rPr lang="zh-CN" altLang="en-US" dirty="0">
                <a:solidFill>
                  <a:srgbClr val="000000"/>
                </a:solidFill>
                <a:latin typeface="微软雅黑" charset="0"/>
                <a:ea typeface="微软雅黑" charset="0"/>
                <a:cs typeface="微软雅黑" charset="0"/>
              </a:rPr>
              <a:t>关联度最低？直接映射（关联度为</a:t>
            </a:r>
            <a:r>
              <a:rPr lang="en-US" altLang="zh-CN" dirty="0">
                <a:solidFill>
                  <a:srgbClr val="000000"/>
                </a:solidFill>
                <a:latin typeface="微软雅黑" charset="0"/>
                <a:ea typeface="微软雅黑" charset="0"/>
                <a:cs typeface="微软雅黑" charset="0"/>
              </a:rPr>
              <a:t>1</a:t>
            </a:r>
            <a:r>
              <a:rPr lang="zh-CN" altLang="en-US" dirty="0">
                <a:solidFill>
                  <a:srgbClr val="000000"/>
                </a:solidFill>
                <a:latin typeface="微软雅黑" charset="0"/>
                <a:ea typeface="微软雅黑" charset="0"/>
                <a:cs typeface="微软雅黑" charset="0"/>
              </a:rPr>
              <a:t>）</a:t>
            </a:r>
            <a:endParaRPr lang="en-US" altLang="zh-CN" dirty="0">
              <a:solidFill>
                <a:srgbClr val="000000"/>
              </a:solidFill>
              <a:latin typeface="微软雅黑" charset="0"/>
              <a:ea typeface="微软雅黑" charset="0"/>
              <a:cs typeface="微软雅黑" charset="0"/>
            </a:endParaRPr>
          </a:p>
          <a:p>
            <a:pPr lvl="2" algn="l">
              <a:lnSpc>
                <a:spcPct val="120000"/>
              </a:lnSpc>
              <a:buFont typeface="Wingdings" charset="0"/>
              <a:buChar char="u"/>
              <a:defRPr/>
            </a:pPr>
            <a:r>
              <a:rPr lang="zh-CN" altLang="en-US" dirty="0">
                <a:solidFill>
                  <a:srgbClr val="000000"/>
                </a:solidFill>
                <a:latin typeface="微软雅黑" charset="0"/>
                <a:ea typeface="微软雅黑" charset="0"/>
                <a:cs typeface="微软雅黑" charset="0"/>
              </a:rPr>
              <a:t>关联度最高？全相联映射（为</a:t>
            </a:r>
            <a:r>
              <a:rPr lang="en-US" altLang="zh-CN" dirty="0">
                <a:solidFill>
                  <a:srgbClr val="000000"/>
                </a:solidFill>
                <a:latin typeface="微软雅黑" charset="0"/>
                <a:ea typeface="微软雅黑" charset="0"/>
                <a:cs typeface="微软雅黑" charset="0"/>
              </a:rPr>
              <a:t>Cache</a:t>
            </a:r>
            <a:r>
              <a:rPr lang="zh-CN" altLang="en-US" dirty="0">
                <a:solidFill>
                  <a:srgbClr val="000000"/>
                </a:solidFill>
                <a:latin typeface="微软雅黑" charset="0"/>
                <a:ea typeface="微软雅黑" charset="0"/>
                <a:cs typeface="微软雅黑" charset="0"/>
              </a:rPr>
              <a:t>行数）</a:t>
            </a:r>
          </a:p>
          <a:p>
            <a:pPr lvl="2" algn="l">
              <a:lnSpc>
                <a:spcPct val="120000"/>
              </a:lnSpc>
              <a:buFont typeface="Wingdings" charset="0"/>
              <a:buChar char="u"/>
              <a:defRPr/>
            </a:pPr>
            <a:r>
              <a:rPr lang="zh-CN" altLang="en-US" dirty="0">
                <a:solidFill>
                  <a:srgbClr val="000000"/>
                </a:solidFill>
                <a:latin typeface="微软雅黑" charset="0"/>
                <a:ea typeface="微软雅黑" charset="0"/>
                <a:cs typeface="微软雅黑" charset="0"/>
              </a:rPr>
              <a:t>关联度居中？</a:t>
            </a:r>
            <a:r>
              <a:rPr lang="en-US" altLang="zh-CN" dirty="0">
                <a:solidFill>
                  <a:srgbClr val="000000"/>
                </a:solidFill>
                <a:latin typeface="微软雅黑" charset="0"/>
                <a:ea typeface="微软雅黑" charset="0"/>
                <a:cs typeface="微软雅黑" charset="0"/>
              </a:rPr>
              <a:t>N-</a:t>
            </a:r>
            <a:r>
              <a:rPr lang="zh-CN" altLang="en-US" dirty="0">
                <a:solidFill>
                  <a:srgbClr val="000000"/>
                </a:solidFill>
                <a:latin typeface="微软雅黑" charset="0"/>
                <a:ea typeface="微软雅黑" charset="0"/>
                <a:cs typeface="微软雅黑" charset="0"/>
              </a:rPr>
              <a:t>路组相联映射（关联度为</a:t>
            </a:r>
            <a:r>
              <a:rPr lang="en-US" altLang="zh-CN" dirty="0">
                <a:solidFill>
                  <a:srgbClr val="000000"/>
                </a:solidFill>
                <a:latin typeface="微软雅黑" charset="0"/>
                <a:ea typeface="微软雅黑" charset="0"/>
                <a:cs typeface="微软雅黑" charset="0"/>
              </a:rPr>
              <a:t>N</a:t>
            </a:r>
            <a:r>
              <a:rPr lang="zh-CN" altLang="en-US" dirty="0">
                <a:solidFill>
                  <a:srgbClr val="000000"/>
                </a:solidFill>
                <a:latin typeface="微软雅黑" charset="0"/>
                <a:ea typeface="微软雅黑" charset="0"/>
                <a:cs typeface="微软雅黑" charset="0"/>
              </a:rPr>
              <a:t>）</a:t>
            </a:r>
          </a:p>
        </p:txBody>
      </p:sp>
      <p:sp>
        <p:nvSpPr>
          <p:cNvPr id="12" name="五边形 11"/>
          <p:cNvSpPr/>
          <p:nvPr/>
        </p:nvSpPr>
        <p:spPr>
          <a:xfrm>
            <a:off x="1739900" y="1025525"/>
            <a:ext cx="5033963" cy="668338"/>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solidFill>
                  <a:srgbClr val="FFFFFF"/>
                </a:solidFill>
                <a:cs typeface="微软雅黑" charset="0"/>
              </a:rPr>
              <a:t>三种映射方式的关联度</a:t>
            </a:r>
          </a:p>
        </p:txBody>
      </p:sp>
      <p:sp>
        <p:nvSpPr>
          <p:cNvPr id="13" name="TextBox 12"/>
          <p:cNvSpPr txBox="1">
            <a:spLocks noChangeArrowheads="1"/>
          </p:cNvSpPr>
          <p:nvPr/>
        </p:nvSpPr>
        <p:spPr bwMode="auto">
          <a:xfrm>
            <a:off x="1719263" y="4632325"/>
            <a:ext cx="9653587" cy="1519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zh-CN" altLang="en-US" sz="2600">
                <a:solidFill>
                  <a:srgbClr val="002060"/>
                </a:solidFill>
                <a:latin typeface="微软雅黑" charset="-122"/>
                <a:ea typeface="微软雅黑" charset="-122"/>
              </a:rPr>
              <a:t>直观结论 </a:t>
            </a:r>
            <a:r>
              <a:rPr lang="en-US" altLang="zh-CN" sz="2600">
                <a:solidFill>
                  <a:srgbClr val="002060"/>
                </a:solidFill>
                <a:latin typeface="微软雅黑" charset="-122"/>
                <a:ea typeface="微软雅黑" charset="-122"/>
              </a:rPr>
              <a:t>( Cache</a:t>
            </a:r>
            <a:r>
              <a:rPr lang="zh-CN" altLang="en-US" sz="2600">
                <a:solidFill>
                  <a:srgbClr val="002060"/>
                </a:solidFill>
                <a:latin typeface="微软雅黑" charset="-122"/>
                <a:ea typeface="微软雅黑" charset="-122"/>
              </a:rPr>
              <a:t>大小和块大小一定的情况下</a:t>
            </a:r>
            <a:r>
              <a:rPr lang="en-US" altLang="zh-CN" sz="2600">
                <a:solidFill>
                  <a:srgbClr val="002060"/>
                </a:solidFill>
                <a:latin typeface="微软雅黑" charset="-122"/>
                <a:ea typeface="微软雅黑" charset="-122"/>
              </a:rPr>
              <a:t>)</a:t>
            </a:r>
          </a:p>
          <a:p>
            <a:pPr lvl="2" algn="l">
              <a:lnSpc>
                <a:spcPct val="120000"/>
              </a:lnSpc>
              <a:buFont typeface="Wingdings" charset="2"/>
              <a:buChar char="u"/>
            </a:pPr>
            <a:r>
              <a:rPr lang="zh-CN" altLang="en-US" sz="2600">
                <a:solidFill>
                  <a:srgbClr val="002060"/>
                </a:solidFill>
                <a:latin typeface="微软雅黑" charset="-122"/>
                <a:ea typeface="微软雅黑" charset="-122"/>
              </a:rPr>
              <a:t>提高关联度通常能够降低缺失率</a:t>
            </a:r>
            <a:r>
              <a:rPr lang="en-US" altLang="zh-CN" sz="2600">
                <a:solidFill>
                  <a:srgbClr val="002060"/>
                </a:solidFill>
                <a:latin typeface="微软雅黑" charset="-122"/>
                <a:ea typeface="微软雅黑" charset="-122"/>
              </a:rPr>
              <a:t>(miss</a:t>
            </a:r>
            <a:r>
              <a:rPr lang="zh-CN" altLang="en-US" sz="2600">
                <a:solidFill>
                  <a:srgbClr val="002060"/>
                </a:solidFill>
                <a:latin typeface="微软雅黑" charset="-122"/>
                <a:ea typeface="微软雅黑" charset="-122"/>
              </a:rPr>
              <a:t> </a:t>
            </a:r>
            <a:r>
              <a:rPr lang="en-US" altLang="zh-CN" sz="2600">
                <a:solidFill>
                  <a:srgbClr val="002060"/>
                </a:solidFill>
                <a:latin typeface="微软雅黑" charset="-122"/>
                <a:ea typeface="微软雅黑" charset="-122"/>
              </a:rPr>
              <a:t>rate)</a:t>
            </a:r>
            <a:r>
              <a:rPr lang="zh-CN" altLang="en-US" sz="2600">
                <a:solidFill>
                  <a:srgbClr val="002060"/>
                </a:solidFill>
                <a:latin typeface="微软雅黑" charset="-122"/>
                <a:ea typeface="微软雅黑" charset="-122"/>
              </a:rPr>
              <a:t>；</a:t>
            </a:r>
          </a:p>
          <a:p>
            <a:pPr lvl="2" algn="l">
              <a:lnSpc>
                <a:spcPct val="120000"/>
              </a:lnSpc>
              <a:buFont typeface="Wingdings" charset="2"/>
              <a:buChar char="u"/>
            </a:pPr>
            <a:r>
              <a:rPr lang="zh-CN" altLang="en-US" sz="2600">
                <a:solidFill>
                  <a:srgbClr val="002060"/>
                </a:solidFill>
                <a:latin typeface="微软雅黑" charset="-122"/>
                <a:ea typeface="微软雅黑" charset="-122"/>
              </a:rPr>
              <a:t>提高关联度通常会增加命中时间</a:t>
            </a:r>
          </a:p>
        </p:txBody>
      </p:sp>
      <p:sp>
        <p:nvSpPr>
          <p:cNvPr id="14" name="五边形 13"/>
          <p:cNvSpPr/>
          <p:nvPr/>
        </p:nvSpPr>
        <p:spPr>
          <a:xfrm>
            <a:off x="1727200" y="3935413"/>
            <a:ext cx="5700713" cy="682625"/>
          </a:xfrm>
          <a:prstGeom prst="homePlat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solidFill>
                  <a:srgbClr val="FFFFFF"/>
                </a:solidFill>
                <a:latin typeface="+mj-lt"/>
                <a:cs typeface="微软雅黑" charset="0"/>
              </a:rPr>
              <a:t>关联度和</a:t>
            </a:r>
            <a:r>
              <a:rPr lang="en-US" altLang="zh-CN" sz="2800" dirty="0" err="1">
                <a:solidFill>
                  <a:srgbClr val="FFFFFF"/>
                </a:solidFill>
                <a:latin typeface="+mj-lt"/>
                <a:cs typeface="微软雅黑" charset="0"/>
              </a:rPr>
              <a:t>misss</a:t>
            </a:r>
            <a:r>
              <a:rPr lang="en-US" altLang="zh-CN" sz="2800" dirty="0">
                <a:solidFill>
                  <a:srgbClr val="FFFFFF"/>
                </a:solidFill>
                <a:latin typeface="+mj-lt"/>
                <a:cs typeface="微软雅黑" charset="0"/>
              </a:rPr>
              <a:t> rate</a:t>
            </a:r>
            <a:r>
              <a:rPr lang="zh-CN" altLang="en-US" sz="2800" dirty="0">
                <a:solidFill>
                  <a:srgbClr val="FFFFFF"/>
                </a:solidFill>
                <a:latin typeface="+mj-lt"/>
                <a:cs typeface="微软雅黑" charset="0"/>
              </a:rPr>
              <a:t>什么关系？</a:t>
            </a:r>
          </a:p>
        </p:txBody>
      </p:sp>
      <p:pic>
        <p:nvPicPr>
          <p:cNvPr id="10250" name="图片 30" descr="3506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3" y="9874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1304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5.3.3 Cache</a:t>
            </a:r>
            <a:r>
              <a:rPr kumimoji="0" lang="zh-CN" altLang="en-US" sz="3600" b="1" dirty="0">
                <a:latin typeface="微软雅黑" charset="-122"/>
              </a:rPr>
              <a:t>和主存之间的映射方式</a:t>
            </a:r>
            <a:endParaRPr kumimoji="0" lang="en-US" altLang="zh-CN" sz="3600" b="1" dirty="0">
              <a:latin typeface="微软雅黑" charset="-122"/>
            </a:endParaRPr>
          </a:p>
        </p:txBody>
      </p:sp>
      <p:sp>
        <p:nvSpPr>
          <p:cNvPr id="12290"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1"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2"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2293"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29" name="Rectangle 3"/>
          <p:cNvSpPr txBox="1">
            <a:spLocks noChangeArrowheads="1"/>
          </p:cNvSpPr>
          <p:nvPr/>
        </p:nvSpPr>
        <p:spPr bwMode="auto">
          <a:xfrm>
            <a:off x="346075" y="830263"/>
            <a:ext cx="5048250" cy="367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20000"/>
              </a:lnSpc>
            </a:pPr>
            <a:r>
              <a:rPr kumimoji="1" lang="zh-CN" altLang="en-US">
                <a:solidFill>
                  <a:schemeClr val="tx1"/>
                </a:solidFill>
                <a:latin typeface="微软雅黑" charset="-122"/>
                <a:ea typeface="微软雅黑" charset="-122"/>
              </a:rPr>
              <a:t>若三个大小相等的</a:t>
            </a:r>
            <a:r>
              <a:rPr kumimoji="1" lang="en-US" altLang="zh-CN">
                <a:solidFill>
                  <a:schemeClr val="tx1"/>
                </a:solidFill>
                <a:latin typeface="微软雅黑" charset="-122"/>
                <a:ea typeface="微软雅黑" charset="-122"/>
              </a:rPr>
              <a:t>Cache</a:t>
            </a:r>
            <a:r>
              <a:rPr kumimoji="1" lang="zh-CN" altLang="en-US">
                <a:solidFill>
                  <a:schemeClr val="tx1"/>
                </a:solidFill>
                <a:latin typeface="微软雅黑" charset="-122"/>
                <a:ea typeface="微软雅黑" charset="-122"/>
              </a:rPr>
              <a:t>，分别采用三种不同的映射策略，均有四行，每行一个字，按以下主存块地址顺序访问：</a:t>
            </a:r>
            <a:endParaRPr kumimoji="1" lang="en-US" altLang="zh-CN">
              <a:solidFill>
                <a:schemeClr val="tx1"/>
              </a:solidFill>
              <a:latin typeface="微软雅黑" charset="-122"/>
              <a:ea typeface="微软雅黑" charset="-122"/>
            </a:endParaRPr>
          </a:p>
          <a:p>
            <a:pPr algn="l">
              <a:lnSpc>
                <a:spcPct val="120000"/>
              </a:lnSpc>
              <a:spcBef>
                <a:spcPts val="600"/>
              </a:spcBef>
              <a:buFont typeface="Wingdings" charset="2"/>
              <a:buNone/>
            </a:pPr>
            <a:r>
              <a:rPr lang="en-US" altLang="zh-CN">
                <a:solidFill>
                  <a:srgbClr val="0000FF"/>
                </a:solidFill>
                <a:ea typeface="宋体" charset="-122"/>
              </a:rPr>
              <a:t>0——&gt;8——&gt;0——&gt;6——&gt;8</a:t>
            </a:r>
            <a:endParaRPr kumimoji="1" lang="zh-CN" altLang="en-US">
              <a:solidFill>
                <a:srgbClr val="0000FF"/>
              </a:solidFill>
              <a:latin typeface="微软雅黑" charset="-122"/>
              <a:ea typeface="微软雅黑" charset="-122"/>
            </a:endParaRPr>
          </a:p>
        </p:txBody>
      </p:sp>
      <p:pic>
        <p:nvPicPr>
          <p:cNvPr id="30"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5303838" y="758825"/>
            <a:ext cx="5857875" cy="173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bwMode="auto">
          <a:xfrm>
            <a:off x="5260975" y="2774950"/>
            <a:ext cx="5929313" cy="169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0975" y="4737100"/>
            <a:ext cx="592931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7"/>
          <p:cNvSpPr txBox="1">
            <a:spLocks noChangeArrowheads="1"/>
          </p:cNvSpPr>
          <p:nvPr/>
        </p:nvSpPr>
        <p:spPr bwMode="auto">
          <a:xfrm>
            <a:off x="500063" y="3328988"/>
            <a:ext cx="4832350" cy="51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r>
              <a:rPr kumimoji="1" lang="zh-CN" altLang="en-US">
                <a:latin typeface="微软雅黑" charset="-122"/>
                <a:ea typeface="微软雅黑" charset="-122"/>
              </a:rPr>
              <a:t>右边三种情况各对应哪种</a:t>
            </a:r>
            <a:r>
              <a:rPr kumimoji="1" lang="en-US" altLang="zh-CN">
                <a:latin typeface="微软雅黑" charset="-122"/>
                <a:ea typeface="微软雅黑" charset="-122"/>
              </a:rPr>
              <a:t>Cache?</a:t>
            </a:r>
          </a:p>
        </p:txBody>
      </p:sp>
      <p:sp>
        <p:nvSpPr>
          <p:cNvPr id="34" name="Text Box 8"/>
          <p:cNvSpPr txBox="1">
            <a:spLocks noChangeArrowheads="1"/>
          </p:cNvSpPr>
          <p:nvPr/>
        </p:nvSpPr>
        <p:spPr bwMode="auto">
          <a:xfrm>
            <a:off x="404813" y="3917950"/>
            <a:ext cx="3059112" cy="1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10000"/>
              </a:lnSpc>
            </a:pPr>
            <a:r>
              <a:rPr kumimoji="1" lang="en-US" altLang="zh-CN">
                <a:solidFill>
                  <a:srgbClr val="0000FF"/>
                </a:solidFill>
                <a:latin typeface="微软雅黑" charset="-122"/>
                <a:ea typeface="微软雅黑" charset="-122"/>
              </a:rPr>
              <a:t>Cache1</a:t>
            </a:r>
            <a:r>
              <a:rPr kumimoji="1" lang="zh-CN" altLang="en-US">
                <a:solidFill>
                  <a:srgbClr val="0000FF"/>
                </a:solidFill>
                <a:latin typeface="微软雅黑" charset="-122"/>
                <a:ea typeface="微软雅黑" charset="-122"/>
              </a:rPr>
              <a:t>：直接映射</a:t>
            </a:r>
          </a:p>
          <a:p>
            <a:pPr algn="l">
              <a:lnSpc>
                <a:spcPct val="110000"/>
              </a:lnSpc>
            </a:pPr>
            <a:r>
              <a:rPr kumimoji="1" lang="en-US" altLang="zh-CN">
                <a:solidFill>
                  <a:srgbClr val="C00000"/>
                </a:solidFill>
                <a:latin typeface="微软雅黑" charset="-122"/>
                <a:ea typeface="微软雅黑" charset="-122"/>
              </a:rPr>
              <a:t>Cache2</a:t>
            </a:r>
            <a:r>
              <a:rPr kumimoji="1" lang="zh-CN" altLang="en-US">
                <a:solidFill>
                  <a:srgbClr val="C00000"/>
                </a:solidFill>
                <a:latin typeface="微软雅黑" charset="-122"/>
                <a:ea typeface="微软雅黑" charset="-122"/>
              </a:rPr>
              <a:t>：</a:t>
            </a:r>
            <a:r>
              <a:rPr kumimoji="1" lang="en-US" altLang="zh-CN">
                <a:solidFill>
                  <a:srgbClr val="C00000"/>
                </a:solidFill>
                <a:latin typeface="微软雅黑" charset="-122"/>
                <a:ea typeface="微软雅黑" charset="-122"/>
              </a:rPr>
              <a:t>2</a:t>
            </a:r>
            <a:r>
              <a:rPr kumimoji="1" lang="zh-CN" altLang="en-US">
                <a:solidFill>
                  <a:srgbClr val="C00000"/>
                </a:solidFill>
                <a:latin typeface="微软雅黑" charset="-122"/>
                <a:ea typeface="微软雅黑" charset="-122"/>
              </a:rPr>
              <a:t>路组相联</a:t>
            </a:r>
          </a:p>
          <a:p>
            <a:pPr algn="l">
              <a:lnSpc>
                <a:spcPct val="110000"/>
              </a:lnSpc>
            </a:pPr>
            <a:r>
              <a:rPr kumimoji="1" lang="en-US" altLang="zh-CN">
                <a:solidFill>
                  <a:srgbClr val="006666"/>
                </a:solidFill>
                <a:latin typeface="微软雅黑" charset="-122"/>
                <a:ea typeface="微软雅黑" charset="-122"/>
              </a:rPr>
              <a:t>Cache3</a:t>
            </a:r>
            <a:r>
              <a:rPr kumimoji="1" lang="zh-CN" altLang="en-US">
                <a:solidFill>
                  <a:srgbClr val="006666"/>
                </a:solidFill>
                <a:latin typeface="微软雅黑" charset="-122"/>
                <a:ea typeface="微软雅黑" charset="-122"/>
              </a:rPr>
              <a:t>：全相联</a:t>
            </a:r>
          </a:p>
        </p:txBody>
      </p:sp>
      <p:sp>
        <p:nvSpPr>
          <p:cNvPr id="35" name="Line 9"/>
          <p:cNvSpPr>
            <a:spLocks noChangeShapeType="1"/>
          </p:cNvSpPr>
          <p:nvPr/>
        </p:nvSpPr>
        <p:spPr bwMode="auto">
          <a:xfrm flipV="1">
            <a:off x="3136900" y="2401888"/>
            <a:ext cx="2238375" cy="183197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36" name="Line 10"/>
          <p:cNvSpPr>
            <a:spLocks noChangeShapeType="1"/>
          </p:cNvSpPr>
          <p:nvPr/>
        </p:nvSpPr>
        <p:spPr bwMode="auto">
          <a:xfrm flipV="1">
            <a:off x="3290888" y="4038600"/>
            <a:ext cx="2027237" cy="598488"/>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37" name="Line 11"/>
          <p:cNvSpPr>
            <a:spLocks noChangeShapeType="1"/>
          </p:cNvSpPr>
          <p:nvPr/>
        </p:nvSpPr>
        <p:spPr bwMode="auto">
          <a:xfrm>
            <a:off x="2732088" y="5022850"/>
            <a:ext cx="2600325" cy="522288"/>
          </a:xfrm>
          <a:prstGeom prst="line">
            <a:avLst/>
          </a:prstGeom>
          <a:noFill/>
          <a:ln w="38100">
            <a:solidFill>
              <a:srgbClr val="006666"/>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pPr algn="l"/>
            <a:endParaRPr lang="zh-CN" altLang="en-US"/>
          </a:p>
        </p:txBody>
      </p:sp>
      <p:sp>
        <p:nvSpPr>
          <p:cNvPr id="38" name="Text Box 12"/>
          <p:cNvSpPr txBox="1">
            <a:spLocks noChangeArrowheads="1"/>
          </p:cNvSpPr>
          <p:nvPr/>
        </p:nvSpPr>
        <p:spPr bwMode="auto">
          <a:xfrm>
            <a:off x="7410450" y="2312876"/>
            <a:ext cx="3779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en-US" altLang="zh-CN" sz="2200" i="1">
                <a:ea typeface="华文新魏" charset="-122"/>
              </a:rPr>
              <a:t>Cache</a:t>
            </a:r>
            <a:r>
              <a:rPr kumimoji="1" lang="zh-CN" altLang="en-US" sz="2200" i="1" dirty="0">
                <a:ea typeface="华文新魏" charset="-122"/>
              </a:rPr>
              <a:t>块号</a:t>
            </a:r>
            <a:r>
              <a:rPr kumimoji="1" lang="en-US" altLang="zh-CN" sz="2200" i="1" dirty="0">
                <a:ea typeface="华文新魏" charset="-122"/>
              </a:rPr>
              <a:t>=</a:t>
            </a:r>
            <a:r>
              <a:rPr kumimoji="1" lang="zh-CN" altLang="en-US" sz="2200" i="1" dirty="0">
                <a:ea typeface="华文新魏" charset="-122"/>
              </a:rPr>
              <a:t>主存块号 </a:t>
            </a:r>
            <a:r>
              <a:rPr kumimoji="1" lang="en-US" altLang="zh-CN" sz="2200" i="1" dirty="0">
                <a:ea typeface="华文新魏" charset="-122"/>
              </a:rPr>
              <a:t>mod 4</a:t>
            </a:r>
          </a:p>
        </p:txBody>
      </p:sp>
      <p:sp>
        <p:nvSpPr>
          <p:cNvPr id="39" name="Text Box 13"/>
          <p:cNvSpPr txBox="1">
            <a:spLocks noChangeArrowheads="1"/>
          </p:cNvSpPr>
          <p:nvPr/>
        </p:nvSpPr>
        <p:spPr bwMode="auto">
          <a:xfrm>
            <a:off x="7410450" y="4293096"/>
            <a:ext cx="3779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spcBef>
                <a:spcPct val="50000"/>
              </a:spcBef>
            </a:pPr>
            <a:r>
              <a:rPr kumimoji="1" lang="en-US" altLang="zh-CN" sz="2200" i="1">
                <a:ea typeface="华文新魏" charset="-122"/>
              </a:rPr>
              <a:t>Cache</a:t>
            </a:r>
            <a:r>
              <a:rPr kumimoji="1" lang="zh-CN" altLang="en-US" sz="2200" i="1" dirty="0">
                <a:ea typeface="华文新魏" charset="-122"/>
              </a:rPr>
              <a:t>组号</a:t>
            </a:r>
            <a:r>
              <a:rPr kumimoji="1" lang="en-US" altLang="zh-CN" sz="2200" i="1" dirty="0">
                <a:ea typeface="华文新魏" charset="-122"/>
              </a:rPr>
              <a:t>=</a:t>
            </a:r>
            <a:r>
              <a:rPr kumimoji="1" lang="zh-CN" altLang="en-US" sz="2200" i="1" dirty="0">
                <a:ea typeface="华文新魏" charset="-122"/>
              </a:rPr>
              <a:t>主存块号 </a:t>
            </a:r>
            <a:r>
              <a:rPr kumimoji="1" lang="en-US" altLang="zh-CN" sz="2200" i="1" dirty="0">
                <a:ea typeface="华文新魏" charset="-122"/>
              </a:rPr>
              <a:t>mod 2</a:t>
            </a:r>
          </a:p>
        </p:txBody>
      </p:sp>
      <p:sp>
        <p:nvSpPr>
          <p:cNvPr id="41" name="Text Box 15"/>
          <p:cNvSpPr txBox="1">
            <a:spLocks noChangeArrowheads="1"/>
          </p:cNvSpPr>
          <p:nvPr/>
        </p:nvSpPr>
        <p:spPr bwMode="auto">
          <a:xfrm>
            <a:off x="960438" y="5667375"/>
            <a:ext cx="3228975" cy="568361"/>
          </a:xfrm>
          <a:prstGeom prst="rect">
            <a:avLst/>
          </a:prstGeom>
          <a:gradFill rotWithShape="1">
            <a:gsLst>
              <a:gs pos="0">
                <a:srgbClr val="DAF6FF"/>
              </a:gs>
              <a:gs pos="64999">
                <a:srgbClr val="A6E8FF"/>
              </a:gs>
              <a:gs pos="100000">
                <a:srgbClr val="7FE1FF"/>
              </a:gs>
            </a:gsLst>
            <a:lin ang="5400000" scaled="1"/>
          </a:gradFill>
          <a:ln w="9525">
            <a:solidFill>
              <a:srgbClr val="00AFF0"/>
            </a:solidFill>
            <a:miter lim="800000"/>
            <a:headEnd/>
            <a:tailEnd/>
          </a:ln>
          <a:effectLst>
            <a:outerShdw blurRad="40000" dist="20000" dir="5400000" rotWithShape="0">
              <a:srgbClr val="000000">
                <a:alpha val="37999"/>
              </a:srgbClr>
            </a:outerShdw>
          </a:effec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defRPr/>
            </a:pPr>
            <a:r>
              <a:rPr kumimoji="1" lang="zh-CN" altLang="en-US" sz="2600" dirty="0">
                <a:solidFill>
                  <a:schemeClr val="tx1"/>
                </a:solidFill>
                <a:ea typeface="华文新魏" charset="0"/>
                <a:cs typeface="华文新魏" charset="0"/>
              </a:rPr>
              <a:t>相联度高，缺失率低</a:t>
            </a:r>
          </a:p>
        </p:txBody>
      </p:sp>
      <p:sp>
        <p:nvSpPr>
          <p:cNvPr id="20" name="Text Box 8"/>
          <p:cNvSpPr txBox="1">
            <a:spLocks noChangeArrowheads="1"/>
          </p:cNvSpPr>
          <p:nvPr/>
        </p:nvSpPr>
        <p:spPr bwMode="auto">
          <a:xfrm>
            <a:off x="11312525" y="140493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zh-CN">
                <a:solidFill>
                  <a:srgbClr val="000000"/>
                </a:solidFill>
                <a:latin typeface="微软雅黑" charset="-122"/>
                <a:ea typeface="微软雅黑" charset="-122"/>
              </a:rPr>
              <a:t>1</a:t>
            </a:r>
            <a:endParaRPr kumimoji="1" lang="zh-CN" altLang="en-US">
              <a:solidFill>
                <a:srgbClr val="000000"/>
              </a:solidFill>
              <a:latin typeface="微软雅黑" charset="-122"/>
              <a:ea typeface="微软雅黑" charset="-122"/>
            </a:endParaRPr>
          </a:p>
        </p:txBody>
      </p:sp>
      <p:sp>
        <p:nvSpPr>
          <p:cNvPr id="21" name="Text Box 8"/>
          <p:cNvSpPr txBox="1">
            <a:spLocks noChangeArrowheads="1"/>
          </p:cNvSpPr>
          <p:nvPr/>
        </p:nvSpPr>
        <p:spPr bwMode="auto">
          <a:xfrm>
            <a:off x="11349038" y="3636963"/>
            <a:ext cx="87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zh-CN">
                <a:solidFill>
                  <a:srgbClr val="000000"/>
                </a:solidFill>
                <a:latin typeface="微软雅黑" charset="-122"/>
                <a:ea typeface="微软雅黑" charset="-122"/>
              </a:rPr>
              <a:t>2</a:t>
            </a:r>
            <a:endParaRPr kumimoji="1" lang="zh-CN" altLang="en-US">
              <a:solidFill>
                <a:srgbClr val="000000"/>
              </a:solidFill>
              <a:latin typeface="微软雅黑" charset="-122"/>
              <a:ea typeface="微软雅黑" charset="-122"/>
            </a:endParaRPr>
          </a:p>
        </p:txBody>
      </p:sp>
      <p:sp>
        <p:nvSpPr>
          <p:cNvPr id="22" name="Text Box 8"/>
          <p:cNvSpPr txBox="1">
            <a:spLocks noChangeArrowheads="1"/>
          </p:cNvSpPr>
          <p:nvPr/>
        </p:nvSpPr>
        <p:spPr bwMode="auto">
          <a:xfrm>
            <a:off x="11387138" y="5599113"/>
            <a:ext cx="600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10000"/>
              </a:lnSpc>
            </a:pPr>
            <a:r>
              <a:rPr kumimoji="1" lang="zh-CN" altLang="zh-CN">
                <a:solidFill>
                  <a:srgbClr val="000000"/>
                </a:solidFill>
                <a:latin typeface="微软雅黑" charset="-122"/>
                <a:ea typeface="微软雅黑" charset="-122"/>
              </a:rPr>
              <a:t>3</a:t>
            </a:r>
            <a:r>
              <a:rPr kumimoji="1" lang="en-US" altLang="zh-CN">
                <a:solidFill>
                  <a:srgbClr val="000000"/>
                </a:solidFill>
                <a:latin typeface="微软雅黑" charset="-122"/>
                <a:ea typeface="微软雅黑" charset="-122"/>
              </a:rPr>
              <a:t>         </a:t>
            </a:r>
            <a:endParaRPr kumimoji="1" lang="zh-CN" altLang="en-US">
              <a:solidFill>
                <a:srgbClr val="000000"/>
              </a:solidFill>
              <a:latin typeface="微软雅黑" charset="-122"/>
              <a:ea typeface="微软雅黑" charset="-122"/>
            </a:endParaRPr>
          </a:p>
        </p:txBody>
      </p:sp>
      <p:pic>
        <p:nvPicPr>
          <p:cNvPr id="23" name="图片 12" descr="u=207606497,4036238559&amp;fm=21&amp;gp=0.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688" y="5365750"/>
            <a:ext cx="6413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2336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Effect transition="in" filter="blinds(horizontal)">
                                      <p:cBhvr>
                                        <p:cTn id="7" dur="500"/>
                                        <p:tgtEl>
                                          <p:spTgt spid="2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linds(horizontal)">
                                      <p:cBhvr>
                                        <p:cTn id="33" dur="500"/>
                                        <p:tgtEl>
                                          <p:spTgt spid="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linds(horizontal)">
                                      <p:cBhvr>
                                        <p:cTn id="38" dur="500"/>
                                        <p:tgtEl>
                                          <p:spTgt spid="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linds(horizontal)">
                                      <p:cBhvr>
                                        <p:cTn id="43" dur="500"/>
                                        <p:tgtEl>
                                          <p:spTgt spid="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down)">
                                      <p:cBhvr>
                                        <p:cTn id="48" dur="500"/>
                                        <p:tgtEl>
                                          <p:spTgt spid="3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linds(horizontal)">
                                      <p:cBhvr>
                                        <p:cTn id="53" dur="500"/>
                                        <p:tgtEl>
                                          <p:spTgt spid="3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linds(horizontal)">
                                      <p:cBhvr>
                                        <p:cTn id="58" dur="500"/>
                                        <p:tgtEl>
                                          <p:spTgt spid="3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blinds(horizontal)">
                                      <p:cBhvr>
                                        <p:cTn id="63" dur="100"/>
                                        <p:tgtEl>
                                          <p:spTgt spid="41"/>
                                        </p:tgtEl>
                                      </p:cBhvr>
                                    </p:animEffect>
                                  </p:childTnLst>
                                </p:cTn>
                              </p:par>
                              <p:par>
                                <p:cTn id="64" presetID="1" presetClass="entr" presetSubtype="0" fill="hold" nodeType="with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3" grpId="0"/>
      <p:bldP spid="34" grpId="0"/>
      <p:bldP spid="35" grpId="0" animBg="1"/>
      <p:bldP spid="36" grpId="0" animBg="1"/>
      <p:bldP spid="37" grpId="0" animBg="1"/>
      <p:bldP spid="38" grpId="0"/>
      <p:bldP spid="39" grpId="0"/>
      <p:bldP spid="41" grpId="0" animBg="1"/>
      <p:bldP spid="20" grpId="0"/>
      <p:bldP spid="21" grpId="0"/>
      <p:bldP spid="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xfrm>
            <a:off x="1558925" y="82550"/>
            <a:ext cx="9486900" cy="523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a:r>
              <a:rPr lang="zh-CN" altLang="en-US" sz="2800">
                <a:latin typeface="Arial" charset="0"/>
              </a:rPr>
              <a:t>分析</a:t>
            </a:r>
            <a:r>
              <a:rPr lang="en-US" altLang="zh-CN" sz="2800">
                <a:latin typeface="Arial" charset="0"/>
              </a:rPr>
              <a:t> </a:t>
            </a:r>
            <a:r>
              <a:rPr lang="zh-CN" altLang="en-US" sz="2800">
                <a:latin typeface="Arial" charset="0"/>
              </a:rPr>
              <a:t>：</a:t>
            </a:r>
            <a:r>
              <a:rPr lang="en-US" altLang="zh-CN" sz="2800">
                <a:latin typeface="Arial" charset="0"/>
              </a:rPr>
              <a:t>Cache</a:t>
            </a:r>
            <a:r>
              <a:rPr lang="zh-CN" altLang="en-US" sz="2800">
                <a:latin typeface="Arial" charset="0"/>
              </a:rPr>
              <a:t>缺失带来的损失到底多大？</a:t>
            </a:r>
          </a:p>
        </p:txBody>
      </p:sp>
      <p:sp>
        <p:nvSpPr>
          <p:cNvPr id="1092611" name="Rectangle 3"/>
          <p:cNvSpPr>
            <a:spLocks noGrp="1" noChangeArrowheads="1"/>
          </p:cNvSpPr>
          <p:nvPr>
            <p:ph idx="1"/>
          </p:nvPr>
        </p:nvSpPr>
        <p:spPr bwMode="auto">
          <a:xfrm>
            <a:off x="539750" y="874713"/>
            <a:ext cx="10920413" cy="5040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buFont typeface="Wingdings" charset="2"/>
              <a:buNone/>
            </a:pPr>
            <a:r>
              <a:rPr lang="zh-CN" altLang="en-US" sz="2400" dirty="0">
                <a:latin typeface="Times New Roman" charset="0"/>
                <a:ea typeface="华文新魏" charset="-122"/>
              </a:rPr>
              <a:t>	例</a:t>
            </a:r>
            <a:r>
              <a:rPr lang="en-US" altLang="zh-CN" sz="2400" dirty="0">
                <a:latin typeface="Times New Roman" charset="0"/>
                <a:ea typeface="华文新魏" charset="-122"/>
              </a:rPr>
              <a:t>1</a:t>
            </a:r>
            <a:r>
              <a:rPr lang="zh-CN" altLang="en-US" sz="2400" dirty="0">
                <a:latin typeface="Times New Roman" charset="0"/>
                <a:ea typeface="华文新魏" charset="-122"/>
              </a:rPr>
              <a:t>：假定执行某程序时，指令</a:t>
            </a:r>
            <a:r>
              <a:rPr lang="en-US" altLang="zh-CN" sz="2400" dirty="0">
                <a:latin typeface="Times New Roman" charset="0"/>
                <a:ea typeface="华文新魏" charset="-122"/>
              </a:rPr>
              <a:t>Cache</a:t>
            </a:r>
            <a:r>
              <a:rPr lang="zh-CN" altLang="en-US" sz="2400" dirty="0">
                <a:latin typeface="Times New Roman" charset="0"/>
                <a:ea typeface="华文新魏" charset="-122"/>
              </a:rPr>
              <a:t>的缺失率为</a:t>
            </a:r>
            <a:r>
              <a:rPr lang="en-US" altLang="zh-CN" sz="2400" dirty="0">
                <a:latin typeface="Times New Roman" charset="0"/>
                <a:ea typeface="华文新魏" charset="-122"/>
              </a:rPr>
              <a:t>2%</a:t>
            </a:r>
            <a:r>
              <a:rPr lang="zh-CN" altLang="en-US" sz="2400" dirty="0">
                <a:latin typeface="Times New Roman" charset="0"/>
                <a:ea typeface="华文新魏" charset="-122"/>
              </a:rPr>
              <a:t>，数据</a:t>
            </a:r>
            <a:r>
              <a:rPr lang="en-US" altLang="zh-CN" sz="2400" dirty="0">
                <a:latin typeface="Times New Roman" charset="0"/>
                <a:ea typeface="华文新魏" charset="-122"/>
              </a:rPr>
              <a:t>Cache</a:t>
            </a:r>
            <a:r>
              <a:rPr lang="zh-CN" altLang="en-US" sz="2400" dirty="0">
                <a:latin typeface="Times New Roman" charset="0"/>
                <a:ea typeface="华文新魏" charset="-122"/>
              </a:rPr>
              <a:t>的缺失率为</a:t>
            </a:r>
            <a:r>
              <a:rPr lang="en-US" altLang="zh-CN" sz="2400" dirty="0">
                <a:latin typeface="Times New Roman" charset="0"/>
                <a:ea typeface="华文新魏" charset="-122"/>
              </a:rPr>
              <a:t>4%</a:t>
            </a:r>
            <a:r>
              <a:rPr lang="zh-CN" altLang="en-US" sz="2400" dirty="0">
                <a:latin typeface="Times New Roman" charset="0"/>
                <a:ea typeface="华文新魏" charset="-122"/>
              </a:rPr>
              <a:t>。若一个处理器在没有任何存储器阻塞时的</a:t>
            </a:r>
            <a:r>
              <a:rPr lang="en-US" altLang="zh-CN" sz="2400" dirty="0">
                <a:latin typeface="Times New Roman" charset="0"/>
                <a:ea typeface="华文新魏" charset="-122"/>
              </a:rPr>
              <a:t>CPI</a:t>
            </a:r>
            <a:r>
              <a:rPr lang="zh-CN" altLang="en-US" sz="2400" dirty="0">
                <a:latin typeface="Times New Roman" charset="0"/>
                <a:ea typeface="华文新魏" charset="-122"/>
              </a:rPr>
              <a:t>为</a:t>
            </a:r>
            <a:r>
              <a:rPr lang="en-US" altLang="zh-CN" sz="2400" dirty="0">
                <a:latin typeface="Times New Roman" charset="0"/>
                <a:ea typeface="华文新魏" charset="-122"/>
              </a:rPr>
              <a:t>2</a:t>
            </a:r>
            <a:r>
              <a:rPr lang="zh-CN" altLang="en-US" sz="2400" dirty="0">
                <a:latin typeface="Times New Roman" charset="0"/>
                <a:ea typeface="华文新魏" charset="-122"/>
              </a:rPr>
              <a:t>，</a:t>
            </a:r>
            <a:r>
              <a:rPr lang="en-US" altLang="zh-CN" sz="2400" dirty="0">
                <a:latin typeface="Times New Roman" charset="0"/>
                <a:ea typeface="华文新魏" charset="-122"/>
              </a:rPr>
              <a:t>miss penalty</a:t>
            </a:r>
            <a:r>
              <a:rPr lang="zh-CN" altLang="en-US" sz="2400" dirty="0">
                <a:latin typeface="Times New Roman" charset="0"/>
                <a:ea typeface="华文新魏" charset="-122"/>
              </a:rPr>
              <a:t>为</a:t>
            </a:r>
            <a:r>
              <a:rPr lang="en-US" altLang="zh-CN" sz="2400" dirty="0">
                <a:latin typeface="Times New Roman" charset="0"/>
                <a:ea typeface="华文新魏" charset="-122"/>
              </a:rPr>
              <a:t>100</a:t>
            </a:r>
            <a:r>
              <a:rPr lang="zh-CN" altLang="en-US" sz="2400" dirty="0">
                <a:latin typeface="Times New Roman" charset="0"/>
                <a:ea typeface="华文新魏" charset="-122"/>
              </a:rPr>
              <a:t>个时钟周期。如果用</a:t>
            </a:r>
            <a:r>
              <a:rPr lang="en-US" altLang="zh-CN" sz="2400" dirty="0">
                <a:latin typeface="Times New Roman" charset="0"/>
                <a:ea typeface="华文新魏" charset="-122"/>
              </a:rPr>
              <a:t>SPECint2000</a:t>
            </a:r>
            <a:r>
              <a:rPr lang="zh-CN" altLang="en-US" sz="2400" dirty="0">
                <a:latin typeface="Times New Roman" charset="0"/>
                <a:ea typeface="华文新魏" charset="-122"/>
              </a:rPr>
              <a:t>来衡量，若有一个从不产生缺失的理想</a:t>
            </a:r>
            <a:r>
              <a:rPr lang="en-US" altLang="zh-CN" sz="2400" dirty="0">
                <a:latin typeface="Times New Roman" charset="0"/>
                <a:ea typeface="华文新魏" charset="-122"/>
              </a:rPr>
              <a:t>Cache </a:t>
            </a:r>
            <a:r>
              <a:rPr lang="zh-CN" altLang="en-US" sz="2400" dirty="0">
                <a:latin typeface="Times New Roman" charset="0"/>
                <a:ea typeface="华文新魏" charset="-122"/>
              </a:rPr>
              <a:t>，那么机器速度能快多少？</a:t>
            </a:r>
          </a:p>
          <a:p>
            <a:pPr>
              <a:spcBef>
                <a:spcPct val="0"/>
              </a:spcBef>
              <a:buFont typeface="Wingdings" charset="2"/>
              <a:buNone/>
            </a:pPr>
            <a:r>
              <a:rPr lang="zh-CN" altLang="en-US" sz="2400" dirty="0">
                <a:latin typeface="Times New Roman" charset="0"/>
                <a:ea typeface="华文新魏" charset="-122"/>
              </a:rPr>
              <a:t>	分析：</a:t>
            </a:r>
          </a:p>
          <a:p>
            <a:pPr lvl="1" fontAlgn="base">
              <a:spcBef>
                <a:spcPct val="0"/>
              </a:spcBef>
              <a:spcAft>
                <a:spcPct val="0"/>
              </a:spcAft>
              <a:buFont typeface="Wingdings" charset="2"/>
              <a:buNone/>
            </a:pPr>
            <a:r>
              <a:rPr lang="zh-CN" altLang="en-US" sz="2400" dirty="0">
                <a:latin typeface="Times New Roman" charset="0"/>
                <a:ea typeface="华文新魏" charset="-122"/>
              </a:rPr>
              <a:t>指令的缺失损失时钟数为：</a:t>
            </a:r>
            <a:r>
              <a:rPr lang="en-US" altLang="zh-CN" sz="2400" dirty="0">
                <a:latin typeface="Times New Roman" charset="0"/>
                <a:ea typeface="华文新魏" charset="-122"/>
              </a:rPr>
              <a:t>I×2%×100=2.0×I</a:t>
            </a:r>
          </a:p>
          <a:p>
            <a:pPr lvl="1" fontAlgn="base">
              <a:spcBef>
                <a:spcPct val="0"/>
              </a:spcBef>
              <a:spcAft>
                <a:spcPct val="0"/>
              </a:spcAft>
              <a:buFont typeface="Wingdings" charset="2"/>
              <a:buNone/>
            </a:pPr>
            <a:r>
              <a:rPr lang="en-US" altLang="zh-CN" sz="2400" dirty="0">
                <a:latin typeface="Times New Roman" charset="0"/>
                <a:ea typeface="华文新魏" charset="-122"/>
              </a:rPr>
              <a:t>SPECint2000</a:t>
            </a:r>
            <a:r>
              <a:rPr lang="zh-CN" altLang="en-US" sz="2400" dirty="0">
                <a:latin typeface="Times New Roman" charset="0"/>
                <a:ea typeface="华文新魏" charset="-122"/>
              </a:rPr>
              <a:t>的访存指令</a:t>
            </a:r>
            <a:r>
              <a:rPr lang="en-US" altLang="zh-CN" sz="2400" dirty="0">
                <a:latin typeface="Times New Roman" charset="0"/>
                <a:ea typeface="华文新魏" charset="-122"/>
              </a:rPr>
              <a:t>(Load</a:t>
            </a:r>
            <a:r>
              <a:rPr lang="zh-CN" altLang="en-US" sz="2400" dirty="0">
                <a:latin typeface="Times New Roman" charset="0"/>
                <a:ea typeface="华文新魏" charset="-122"/>
              </a:rPr>
              <a:t>和</a:t>
            </a:r>
            <a:r>
              <a:rPr lang="en-US" altLang="zh-CN" sz="2400" dirty="0">
                <a:latin typeface="Times New Roman" charset="0"/>
                <a:ea typeface="华文新魏" charset="-122"/>
              </a:rPr>
              <a:t>Store)</a:t>
            </a:r>
            <a:r>
              <a:rPr lang="zh-CN" altLang="en-US" sz="2400" dirty="0">
                <a:latin typeface="Times New Roman" charset="0"/>
                <a:ea typeface="华文新魏" charset="-122"/>
              </a:rPr>
              <a:t>频度为：</a:t>
            </a:r>
            <a:r>
              <a:rPr lang="en-US" altLang="zh-CN" sz="2400" dirty="0">
                <a:latin typeface="Times New Roman" charset="0"/>
                <a:ea typeface="华文新魏" charset="-122"/>
              </a:rPr>
              <a:t>36%</a:t>
            </a:r>
            <a:r>
              <a:rPr lang="zh-CN" altLang="en-US" sz="2400" dirty="0">
                <a:latin typeface="Times New Roman" charset="0"/>
                <a:ea typeface="华文新魏" charset="-122"/>
              </a:rPr>
              <a:t>，所以数据的缺失损失时钟数为：</a:t>
            </a:r>
            <a:r>
              <a:rPr lang="en-US" altLang="zh-CN" sz="2400" dirty="0">
                <a:latin typeface="Times New Roman" charset="0"/>
                <a:ea typeface="华文新魏" charset="-122"/>
              </a:rPr>
              <a:t>I×36%×4%×100=1.44×I</a:t>
            </a:r>
          </a:p>
          <a:p>
            <a:pPr lvl="1" fontAlgn="base">
              <a:spcBef>
                <a:spcPct val="0"/>
              </a:spcBef>
              <a:spcAft>
                <a:spcPct val="0"/>
              </a:spcAft>
              <a:buFont typeface="Wingdings" charset="2"/>
              <a:buNone/>
            </a:pPr>
            <a:r>
              <a:rPr lang="zh-CN" altLang="en-US" sz="2400" dirty="0">
                <a:latin typeface="Times New Roman" charset="0"/>
                <a:ea typeface="华文新魏" charset="-122"/>
              </a:rPr>
              <a:t>指令和数据总的缺失损失时钟数为：</a:t>
            </a:r>
            <a:r>
              <a:rPr lang="en-US" altLang="zh-CN" sz="2400" dirty="0">
                <a:latin typeface="Times New Roman" charset="0"/>
                <a:ea typeface="华文新魏" charset="-122"/>
              </a:rPr>
              <a:t>2×I+1.44×I=3.44I</a:t>
            </a:r>
            <a:r>
              <a:rPr lang="zh-CN" altLang="en-US" sz="2400" dirty="0">
                <a:latin typeface="Times New Roman" charset="0"/>
                <a:ea typeface="华文新魏" charset="-122"/>
              </a:rPr>
              <a:t>，也即：</a:t>
            </a:r>
          </a:p>
          <a:p>
            <a:pPr lvl="1" fontAlgn="base">
              <a:spcBef>
                <a:spcPct val="0"/>
              </a:spcBef>
              <a:spcAft>
                <a:spcPct val="0"/>
              </a:spcAft>
              <a:buFont typeface="Wingdings" charset="2"/>
              <a:buNone/>
            </a:pPr>
            <a:r>
              <a:rPr lang="zh-CN" altLang="en-US" sz="2400" dirty="0">
                <a:latin typeface="Times New Roman" charset="0"/>
                <a:ea typeface="华文新魏" charset="-122"/>
              </a:rPr>
              <a:t>平均每条指令要有</a:t>
            </a:r>
            <a:r>
              <a:rPr lang="en-US" altLang="zh-CN" sz="2400" dirty="0">
                <a:latin typeface="Times New Roman" charset="0"/>
                <a:ea typeface="华文新魏" charset="-122"/>
              </a:rPr>
              <a:t>3.44</a:t>
            </a:r>
            <a:r>
              <a:rPr lang="zh-CN" altLang="en-US" sz="2400" dirty="0">
                <a:latin typeface="Times New Roman" charset="0"/>
                <a:ea typeface="华文新魏" charset="-122"/>
              </a:rPr>
              <a:t>个时钟周期处在存储器阻塞状态。</a:t>
            </a:r>
          </a:p>
          <a:p>
            <a:pPr lvl="1" fontAlgn="base">
              <a:spcBef>
                <a:spcPct val="0"/>
              </a:spcBef>
              <a:spcAft>
                <a:spcPct val="0"/>
              </a:spcAft>
              <a:buFont typeface="Wingdings" charset="2"/>
              <a:buNone/>
            </a:pPr>
            <a:r>
              <a:rPr lang="zh-CN" altLang="en-US" sz="2400" dirty="0">
                <a:latin typeface="Times New Roman" charset="0"/>
                <a:ea typeface="华文新魏" charset="-122"/>
              </a:rPr>
              <a:t>因此，由于存储器阻塞而使得</a:t>
            </a:r>
            <a:r>
              <a:rPr lang="en-US" altLang="zh-CN" sz="2400" dirty="0">
                <a:latin typeface="Times New Roman" charset="0"/>
                <a:ea typeface="华文新魏" charset="-122"/>
              </a:rPr>
              <a:t>CPI</a:t>
            </a:r>
            <a:r>
              <a:rPr lang="zh-CN" altLang="en-US" sz="2400" dirty="0">
                <a:latin typeface="Times New Roman" charset="0"/>
                <a:ea typeface="华文新魏" charset="-122"/>
              </a:rPr>
              <a:t>数增大到</a:t>
            </a:r>
            <a:r>
              <a:rPr lang="en-US" altLang="zh-CN" sz="2400" dirty="0">
                <a:latin typeface="Times New Roman" charset="0"/>
                <a:ea typeface="华文新魏" charset="-122"/>
              </a:rPr>
              <a:t>2+3.44=5.44. </a:t>
            </a:r>
            <a:r>
              <a:rPr lang="zh-CN" altLang="en-US" sz="2400" dirty="0">
                <a:latin typeface="Times New Roman" charset="0"/>
                <a:ea typeface="华文新魏" charset="-122"/>
              </a:rPr>
              <a:t>故：</a:t>
            </a:r>
          </a:p>
          <a:p>
            <a:pPr lvl="1" fontAlgn="base">
              <a:spcBef>
                <a:spcPct val="0"/>
              </a:spcBef>
              <a:spcAft>
                <a:spcPct val="0"/>
              </a:spcAft>
              <a:buFont typeface="Wingdings" charset="2"/>
              <a:buNone/>
            </a:pPr>
            <a:endParaRPr lang="zh-CN" altLang="en-US" sz="2400" dirty="0">
              <a:latin typeface="Times New Roman" charset="0"/>
              <a:ea typeface="华文新魏" charset="-122"/>
            </a:endParaRPr>
          </a:p>
          <a:p>
            <a:pPr lvl="1" fontAlgn="base">
              <a:spcBef>
                <a:spcPct val="0"/>
              </a:spcBef>
              <a:spcAft>
                <a:spcPct val="0"/>
              </a:spcAft>
              <a:buFont typeface="Wingdings" charset="2"/>
              <a:buNone/>
            </a:pPr>
            <a:endParaRPr lang="zh-CN" altLang="en-US" sz="2400" dirty="0">
              <a:latin typeface="Times New Roman" charset="0"/>
              <a:ea typeface="华文新魏" charset="-122"/>
            </a:endParaRPr>
          </a:p>
        </p:txBody>
      </p:sp>
      <p:sp>
        <p:nvSpPr>
          <p:cNvPr id="1092621" name="Text Box 13"/>
          <p:cNvSpPr txBox="1">
            <a:spLocks noChangeArrowheads="1"/>
          </p:cNvSpPr>
          <p:nvPr/>
        </p:nvSpPr>
        <p:spPr bwMode="auto">
          <a:xfrm>
            <a:off x="1222375" y="6022975"/>
            <a:ext cx="9342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spcBef>
                <a:spcPct val="50000"/>
              </a:spcBef>
            </a:pPr>
            <a:r>
              <a:rPr kumimoji="1" lang="zh-CN" altLang="en-US">
                <a:ea typeface="华文新魏" charset="-122"/>
              </a:rPr>
              <a:t>带有理想</a:t>
            </a:r>
            <a:r>
              <a:rPr kumimoji="1" lang="en-US" altLang="zh-CN"/>
              <a:t>Cache</a:t>
            </a:r>
            <a:r>
              <a:rPr kumimoji="1" lang="zh-CN" altLang="en-US">
                <a:ea typeface="华文新魏" charset="-122"/>
              </a:rPr>
              <a:t>的机器性能更快</a:t>
            </a:r>
          </a:p>
        </p:txBody>
      </p:sp>
      <p:grpSp>
        <p:nvGrpSpPr>
          <p:cNvPr id="2" name="组合 14"/>
          <p:cNvGrpSpPr>
            <a:grpSpLocks/>
          </p:cNvGrpSpPr>
          <p:nvPr/>
        </p:nvGrpSpPr>
        <p:grpSpPr bwMode="auto">
          <a:xfrm>
            <a:off x="720725" y="5127625"/>
            <a:ext cx="10674350" cy="792163"/>
            <a:chOff x="785815" y="5262590"/>
            <a:chExt cx="8007352" cy="792164"/>
          </a:xfrm>
        </p:grpSpPr>
        <p:grpSp>
          <p:nvGrpSpPr>
            <p:cNvPr id="14341" name="Group 4"/>
            <p:cNvGrpSpPr>
              <a:grpSpLocks/>
            </p:cNvGrpSpPr>
            <p:nvPr/>
          </p:nvGrpSpPr>
          <p:grpSpPr bwMode="auto">
            <a:xfrm>
              <a:off x="785815" y="5262590"/>
              <a:ext cx="8007352" cy="792164"/>
              <a:chOff x="529" y="3185"/>
              <a:chExt cx="5044" cy="499"/>
            </a:xfrm>
          </p:grpSpPr>
          <p:sp>
            <p:nvSpPr>
              <p:cNvPr id="14343" name="Text Box 5"/>
              <p:cNvSpPr txBox="1">
                <a:spLocks noChangeArrowheads="1"/>
              </p:cNvSpPr>
              <p:nvPr/>
            </p:nvSpPr>
            <p:spPr bwMode="auto">
              <a:xfrm>
                <a:off x="529" y="3185"/>
                <a:ext cx="229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spcBef>
                    <a:spcPct val="40000"/>
                  </a:spcBef>
                </a:pPr>
                <a:r>
                  <a:rPr kumimoji="1" lang="en-US" altLang="zh-CN" sz="2000" dirty="0">
                    <a:solidFill>
                      <a:schemeClr val="tx1"/>
                    </a:solidFill>
                    <a:ea typeface="华文新魏" charset="-122"/>
                  </a:rPr>
                  <a:t>CPU time with stalls</a:t>
                </a:r>
              </a:p>
              <a:p>
                <a:pPr algn="ctr">
                  <a:lnSpc>
                    <a:spcPct val="100000"/>
                  </a:lnSpc>
                  <a:spcBef>
                    <a:spcPct val="40000"/>
                  </a:spcBef>
                </a:pPr>
                <a:r>
                  <a:rPr kumimoji="1" lang="en-US" altLang="zh-CN" sz="2000" dirty="0">
                    <a:solidFill>
                      <a:schemeClr val="tx1"/>
                    </a:solidFill>
                    <a:ea typeface="华文新魏" charset="-122"/>
                  </a:rPr>
                  <a:t>CPU time with perfect cache </a:t>
                </a:r>
              </a:p>
            </p:txBody>
          </p:sp>
          <p:sp>
            <p:nvSpPr>
              <p:cNvPr id="14344" name="Text Box 7"/>
              <p:cNvSpPr txBox="1">
                <a:spLocks noChangeArrowheads="1"/>
              </p:cNvSpPr>
              <p:nvPr/>
            </p:nvSpPr>
            <p:spPr bwMode="auto">
              <a:xfrm>
                <a:off x="2689" y="3335"/>
                <a:ext cx="1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i="1">
                    <a:solidFill>
                      <a:srgbClr val="666699"/>
                    </a:solidFill>
                    <a:latin typeface="Arial" charset="0"/>
                    <a:ea typeface="华文新魏" charset="-122"/>
                  </a:rPr>
                  <a:t>=</a:t>
                </a:r>
              </a:p>
            </p:txBody>
          </p:sp>
          <p:sp>
            <p:nvSpPr>
              <p:cNvPr id="14345" name="Text Box 8"/>
              <p:cNvSpPr txBox="1">
                <a:spLocks noChangeArrowheads="1"/>
              </p:cNvSpPr>
              <p:nvPr/>
            </p:nvSpPr>
            <p:spPr bwMode="auto">
              <a:xfrm>
                <a:off x="2732" y="3191"/>
                <a:ext cx="229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spcBef>
                    <a:spcPct val="40000"/>
                  </a:spcBef>
                </a:pPr>
                <a:r>
                  <a:rPr kumimoji="1" lang="en-US" altLang="zh-CN" sz="2000">
                    <a:solidFill>
                      <a:schemeClr val="tx1"/>
                    </a:solidFill>
                    <a:ea typeface="华文新魏" charset="-122"/>
                  </a:rPr>
                  <a:t>I×CPIstall×Clock cycle</a:t>
                </a:r>
                <a:endParaRPr kumimoji="1" lang="zh-CN" altLang="en-US" sz="2000">
                  <a:solidFill>
                    <a:schemeClr val="tx1"/>
                  </a:solidFill>
                  <a:ea typeface="华文新魏" charset="-122"/>
                </a:endParaRPr>
              </a:p>
              <a:p>
                <a:pPr algn="ctr">
                  <a:lnSpc>
                    <a:spcPct val="100000"/>
                  </a:lnSpc>
                  <a:spcBef>
                    <a:spcPct val="40000"/>
                  </a:spcBef>
                </a:pPr>
                <a:r>
                  <a:rPr kumimoji="1" lang="en-US" altLang="zh-CN" sz="2000">
                    <a:solidFill>
                      <a:schemeClr val="tx1"/>
                    </a:solidFill>
                    <a:ea typeface="华文新魏" charset="-122"/>
                  </a:rPr>
                  <a:t>I×CPIperfect×Clock cycle </a:t>
                </a:r>
              </a:p>
            </p:txBody>
          </p:sp>
          <p:sp>
            <p:nvSpPr>
              <p:cNvPr id="14346" name="Line 9"/>
              <p:cNvSpPr>
                <a:spLocks noChangeShapeType="1"/>
              </p:cNvSpPr>
              <p:nvPr/>
            </p:nvSpPr>
            <p:spPr bwMode="auto">
              <a:xfrm>
                <a:off x="2914" y="3417"/>
                <a:ext cx="18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sp>
            <p:nvSpPr>
              <p:cNvPr id="14347" name="Text Box 10"/>
              <p:cNvSpPr txBox="1">
                <a:spLocks noChangeArrowheads="1"/>
              </p:cNvSpPr>
              <p:nvPr/>
            </p:nvSpPr>
            <p:spPr bwMode="auto">
              <a:xfrm>
                <a:off x="4939" y="3332"/>
                <a:ext cx="1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00000"/>
                  </a:lnSpc>
                  <a:spcBef>
                    <a:spcPct val="50000"/>
                  </a:spcBef>
                </a:pPr>
                <a:r>
                  <a:rPr kumimoji="1" lang="en-US" altLang="zh-CN" sz="2000" i="1">
                    <a:solidFill>
                      <a:srgbClr val="666699"/>
                    </a:solidFill>
                    <a:latin typeface="Arial" charset="0"/>
                    <a:ea typeface="华文新魏" charset="-122"/>
                  </a:rPr>
                  <a:t>=</a:t>
                </a:r>
              </a:p>
            </p:txBody>
          </p:sp>
          <p:sp>
            <p:nvSpPr>
              <p:cNvPr id="14348" name="Text Box 11"/>
              <p:cNvSpPr txBox="1">
                <a:spLocks noChangeArrowheads="1"/>
              </p:cNvSpPr>
              <p:nvPr/>
            </p:nvSpPr>
            <p:spPr bwMode="auto">
              <a:xfrm>
                <a:off x="5119" y="3219"/>
                <a:ext cx="45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00000"/>
                  </a:lnSpc>
                  <a:spcBef>
                    <a:spcPct val="40000"/>
                  </a:spcBef>
                </a:pPr>
                <a:r>
                  <a:rPr kumimoji="1" lang="en-US" altLang="zh-CN" sz="2000">
                    <a:solidFill>
                      <a:schemeClr val="tx1"/>
                    </a:solidFill>
                    <a:ea typeface="华文新魏" charset="-122"/>
                  </a:rPr>
                  <a:t>5.44</a:t>
                </a:r>
                <a:endParaRPr kumimoji="1" lang="zh-CN" altLang="en-US" sz="2000">
                  <a:solidFill>
                    <a:schemeClr val="tx1"/>
                  </a:solidFill>
                  <a:ea typeface="华文新魏" charset="-122"/>
                </a:endParaRPr>
              </a:p>
              <a:p>
                <a:pPr algn="ctr">
                  <a:lnSpc>
                    <a:spcPct val="100000"/>
                  </a:lnSpc>
                  <a:spcBef>
                    <a:spcPct val="40000"/>
                  </a:spcBef>
                </a:pPr>
                <a:r>
                  <a:rPr kumimoji="1" lang="en-US" altLang="zh-CN" sz="2000">
                    <a:solidFill>
                      <a:schemeClr val="tx1"/>
                    </a:solidFill>
                    <a:ea typeface="华文新魏" charset="-122"/>
                  </a:rPr>
                  <a:t>2 </a:t>
                </a:r>
              </a:p>
            </p:txBody>
          </p:sp>
          <p:sp>
            <p:nvSpPr>
              <p:cNvPr id="14349" name="Line 12"/>
              <p:cNvSpPr>
                <a:spLocks noChangeShapeType="1"/>
              </p:cNvSpPr>
              <p:nvPr/>
            </p:nvSpPr>
            <p:spPr bwMode="auto">
              <a:xfrm>
                <a:off x="5119" y="3417"/>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
          <p:nvSpPr>
            <p:cNvPr id="14342" name="Line 9"/>
            <p:cNvSpPr>
              <a:spLocks noChangeShapeType="1"/>
            </p:cNvSpPr>
            <p:nvPr/>
          </p:nvSpPr>
          <p:spPr bwMode="auto">
            <a:xfrm>
              <a:off x="1000100" y="5643578"/>
              <a:ext cx="3014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pPr>
                <a:lnSpc>
                  <a:spcPct val="100000"/>
                </a:lnSpc>
              </a:pPr>
              <a:endParaRPr lang="zh-CN" altLang="en-US"/>
            </a:p>
          </p:txBody>
        </p:sp>
      </p:grpSp>
    </p:spTree>
    <p:extLst>
      <p:ext uri="{BB962C8B-B14F-4D97-AF65-F5344CB8AC3E}">
        <p14:creationId xmlns:p14="http://schemas.microsoft.com/office/powerpoint/2010/main" val="4105611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2611">
                                            <p:txEl>
                                              <p:pRg st="2" end="2"/>
                                            </p:txEl>
                                          </p:spTgt>
                                        </p:tgtEl>
                                        <p:attrNameLst>
                                          <p:attrName>style.visibility</p:attrName>
                                        </p:attrNameLst>
                                      </p:cBhvr>
                                      <p:to>
                                        <p:strVal val="visible"/>
                                      </p:to>
                                    </p:set>
                                    <p:animEffect transition="in" filter="blinds(horizontal)">
                                      <p:cBhvr>
                                        <p:cTn id="7" dur="500"/>
                                        <p:tgtEl>
                                          <p:spTgt spid="1092611">
                                            <p:txEl>
                                              <p:pRg st="2" end="2"/>
                                            </p:txEl>
                                          </p:spTgt>
                                        </p:tgtEl>
                                      </p:cBhvr>
                                    </p:animEffect>
                                  </p:childTnLst>
                                  <p:subTnLst>
                                    <p:animClr clrSpc="rgb" dir="cw">
                                      <p:cBhvr override="childStyle">
                                        <p:cTn dur="1" fill="hold" display="0" masterRel="nextClick" afterEffect="1"/>
                                        <p:tgtEl>
                                          <p:spTgt spid="1092611">
                                            <p:txEl>
                                              <p:pRg st="2" end="2"/>
                                            </p:txEl>
                                          </p:spTgt>
                                        </p:tgtEl>
                                        <p:attrNameLst>
                                          <p:attrName>ppt_c</p:attrName>
                                        </p:attrNameLst>
                                      </p:cBhvr>
                                      <p:to>
                                        <a:srgbClr val="80808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2611">
                                            <p:txEl>
                                              <p:pRg st="3" end="3"/>
                                            </p:txEl>
                                          </p:spTgt>
                                        </p:tgtEl>
                                        <p:attrNameLst>
                                          <p:attrName>style.visibility</p:attrName>
                                        </p:attrNameLst>
                                      </p:cBhvr>
                                      <p:to>
                                        <p:strVal val="visible"/>
                                      </p:to>
                                    </p:set>
                                    <p:animEffect transition="in" filter="blinds(horizontal)">
                                      <p:cBhvr>
                                        <p:cTn id="12" dur="500"/>
                                        <p:tgtEl>
                                          <p:spTgt spid="1092611">
                                            <p:txEl>
                                              <p:pRg st="3" end="3"/>
                                            </p:txEl>
                                          </p:spTgt>
                                        </p:tgtEl>
                                      </p:cBhvr>
                                    </p:animEffect>
                                  </p:childTnLst>
                                  <p:subTnLst>
                                    <p:animClr clrSpc="rgb" dir="cw">
                                      <p:cBhvr override="childStyle">
                                        <p:cTn dur="1" fill="hold" display="0" masterRel="nextClick" afterEffect="1"/>
                                        <p:tgtEl>
                                          <p:spTgt spid="1092611">
                                            <p:txEl>
                                              <p:pRg st="3" end="3"/>
                                            </p:txEl>
                                          </p:spTgt>
                                        </p:tgtEl>
                                        <p:attrNameLst>
                                          <p:attrName>ppt_c</p:attrName>
                                        </p:attrNameLst>
                                      </p:cBhvr>
                                      <p:to>
                                        <a:srgbClr val="80808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92611">
                                            <p:txEl>
                                              <p:pRg st="4" end="4"/>
                                            </p:txEl>
                                          </p:spTgt>
                                        </p:tgtEl>
                                        <p:attrNameLst>
                                          <p:attrName>style.visibility</p:attrName>
                                        </p:attrNameLst>
                                      </p:cBhvr>
                                      <p:to>
                                        <p:strVal val="visible"/>
                                      </p:to>
                                    </p:set>
                                    <p:animEffect transition="in" filter="blinds(horizontal)">
                                      <p:cBhvr>
                                        <p:cTn id="17" dur="500"/>
                                        <p:tgtEl>
                                          <p:spTgt spid="1092611">
                                            <p:txEl>
                                              <p:pRg st="4" end="4"/>
                                            </p:txEl>
                                          </p:spTgt>
                                        </p:tgtEl>
                                      </p:cBhvr>
                                    </p:animEffect>
                                  </p:childTnLst>
                                  <p:subTnLst>
                                    <p:animClr clrSpc="rgb" dir="cw">
                                      <p:cBhvr override="childStyle">
                                        <p:cTn dur="1" fill="hold" display="0" masterRel="nextClick" afterEffect="1"/>
                                        <p:tgtEl>
                                          <p:spTgt spid="1092611">
                                            <p:txEl>
                                              <p:pRg st="4" end="4"/>
                                            </p:txEl>
                                          </p:spTgt>
                                        </p:tgtEl>
                                        <p:attrNameLst>
                                          <p:attrName>ppt_c</p:attrName>
                                        </p:attrNameLst>
                                      </p:cBhvr>
                                      <p:to>
                                        <a:srgbClr val="808080"/>
                                      </p:to>
                                    </p:animClr>
                                  </p:subTnLst>
                                </p:cTn>
                              </p:par>
                              <p:par>
                                <p:cTn id="18" presetID="3" presetClass="entr" presetSubtype="10" fill="hold" nodeType="withEffect">
                                  <p:stCondLst>
                                    <p:cond delay="0"/>
                                  </p:stCondLst>
                                  <p:childTnLst>
                                    <p:set>
                                      <p:cBhvr>
                                        <p:cTn id="19" dur="1" fill="hold">
                                          <p:stCondLst>
                                            <p:cond delay="0"/>
                                          </p:stCondLst>
                                        </p:cTn>
                                        <p:tgtEl>
                                          <p:spTgt spid="1092611">
                                            <p:txEl>
                                              <p:pRg st="5" end="5"/>
                                            </p:txEl>
                                          </p:spTgt>
                                        </p:tgtEl>
                                        <p:attrNameLst>
                                          <p:attrName>style.visibility</p:attrName>
                                        </p:attrNameLst>
                                      </p:cBhvr>
                                      <p:to>
                                        <p:strVal val="visible"/>
                                      </p:to>
                                    </p:set>
                                    <p:animEffect transition="in" filter="blinds(horizontal)">
                                      <p:cBhvr>
                                        <p:cTn id="20" dur="500"/>
                                        <p:tgtEl>
                                          <p:spTgt spid="1092611">
                                            <p:txEl>
                                              <p:pRg st="5" end="5"/>
                                            </p:txEl>
                                          </p:spTgt>
                                        </p:tgtEl>
                                      </p:cBhvr>
                                    </p:animEffect>
                                  </p:childTnLst>
                                  <p:subTnLst>
                                    <p:animClr clrSpc="rgb" dir="cw">
                                      <p:cBhvr override="childStyle">
                                        <p:cTn dur="1" fill="hold" display="0" masterRel="nextClick" afterEffect="1"/>
                                        <p:tgtEl>
                                          <p:spTgt spid="1092611">
                                            <p:txEl>
                                              <p:pRg st="5" end="5"/>
                                            </p:txEl>
                                          </p:spTgt>
                                        </p:tgtEl>
                                        <p:attrNameLst>
                                          <p:attrName>ppt_c</p:attrName>
                                        </p:attrNameLst>
                                      </p:cBhvr>
                                      <p:to>
                                        <a:srgbClr val="808080"/>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92611">
                                            <p:txEl>
                                              <p:pRg st="6" end="6"/>
                                            </p:txEl>
                                          </p:spTgt>
                                        </p:tgtEl>
                                        <p:attrNameLst>
                                          <p:attrName>style.visibility</p:attrName>
                                        </p:attrNameLst>
                                      </p:cBhvr>
                                      <p:to>
                                        <p:strVal val="visible"/>
                                      </p:to>
                                    </p:set>
                                    <p:animEffect transition="in" filter="blinds(horizontal)">
                                      <p:cBhvr>
                                        <p:cTn id="25" dur="500"/>
                                        <p:tgtEl>
                                          <p:spTgt spid="1092611">
                                            <p:txEl>
                                              <p:pRg st="6" end="6"/>
                                            </p:txEl>
                                          </p:spTgt>
                                        </p:tgtEl>
                                      </p:cBhvr>
                                    </p:animEffect>
                                  </p:childTnLst>
                                  <p:subTnLst>
                                    <p:animClr clrSpc="rgb" dir="cw">
                                      <p:cBhvr override="childStyle">
                                        <p:cTn dur="1" fill="hold" display="0" masterRel="nextClick" afterEffect="1"/>
                                        <p:tgtEl>
                                          <p:spTgt spid="1092611">
                                            <p:txEl>
                                              <p:pRg st="6" end="6"/>
                                            </p:txEl>
                                          </p:spTgt>
                                        </p:tgtEl>
                                        <p:attrNameLst>
                                          <p:attrName>ppt_c</p:attrName>
                                        </p:attrNameLst>
                                      </p:cBhvr>
                                      <p:to>
                                        <a:srgbClr val="808080"/>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092621"/>
                                        </p:tgtEl>
                                        <p:attrNameLst>
                                          <p:attrName>style.visibility</p:attrName>
                                        </p:attrNameLst>
                                      </p:cBhvr>
                                      <p:to>
                                        <p:strVal val="visible"/>
                                      </p:to>
                                    </p:set>
                                    <p:animEffect transition="in" filter="blinds(horizontal)">
                                      <p:cBhvr>
                                        <p:cTn id="34" dur="500"/>
                                        <p:tgtEl>
                                          <p:spTgt spid="1092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2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xfrm>
            <a:off x="1558925" y="122238"/>
            <a:ext cx="9409113" cy="522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a:r>
              <a:rPr lang="zh-CN" altLang="en-US" sz="2800">
                <a:latin typeface="Arial" charset="0"/>
              </a:rPr>
              <a:t>分析</a:t>
            </a:r>
            <a:r>
              <a:rPr lang="en-US" altLang="zh-CN" sz="2800">
                <a:latin typeface="Arial" charset="0"/>
              </a:rPr>
              <a:t> </a:t>
            </a:r>
            <a:r>
              <a:rPr lang="zh-CN" altLang="en-US" sz="2800">
                <a:latin typeface="Arial" charset="0"/>
              </a:rPr>
              <a:t>：处理器速度提高而存储器不变时的情况</a:t>
            </a:r>
          </a:p>
        </p:txBody>
      </p:sp>
      <p:sp>
        <p:nvSpPr>
          <p:cNvPr id="1093635" name="Rectangle 3"/>
          <p:cNvSpPr>
            <a:spLocks noGrp="1" noChangeArrowheads="1"/>
          </p:cNvSpPr>
          <p:nvPr>
            <p:ph idx="1"/>
          </p:nvPr>
        </p:nvSpPr>
        <p:spPr bwMode="auto">
          <a:xfrm>
            <a:off x="539750" y="1125538"/>
            <a:ext cx="10920413" cy="5040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spcBef>
                <a:spcPct val="0"/>
              </a:spcBef>
              <a:buFont typeface="Wingdings" charset="2"/>
              <a:buNone/>
            </a:pPr>
            <a:r>
              <a:rPr lang="zh-CN" altLang="en-US" sz="2400">
                <a:latin typeface="微软雅黑" charset="-122"/>
                <a:ea typeface="华文新魏" charset="-122"/>
              </a:rPr>
              <a:t>例</a:t>
            </a:r>
            <a:r>
              <a:rPr lang="en-US" altLang="zh-CN" sz="2400" dirty="0">
                <a:latin typeface="微软雅黑" charset="-122"/>
                <a:ea typeface="华文新魏" charset="-122"/>
              </a:rPr>
              <a:t>2</a:t>
            </a:r>
            <a:r>
              <a:rPr lang="zh-CN" altLang="en-US" sz="2400" dirty="0">
                <a:latin typeface="微软雅黑" charset="-122"/>
                <a:ea typeface="华文新魏" charset="-122"/>
              </a:rPr>
              <a:t>：假定上例中</a:t>
            </a:r>
            <a:r>
              <a:rPr lang="en-US" altLang="zh-CN" sz="2400" dirty="0">
                <a:latin typeface="微软雅黑" charset="-122"/>
                <a:ea typeface="华文新魏" charset="-122"/>
              </a:rPr>
              <a:t>CPI</a:t>
            </a:r>
            <a:r>
              <a:rPr lang="zh-CN" altLang="en-US" sz="2400" dirty="0">
                <a:latin typeface="微软雅黑" charset="-122"/>
                <a:ea typeface="华文新魏" charset="-122"/>
              </a:rPr>
              <a:t>减为</a:t>
            </a:r>
            <a:r>
              <a:rPr lang="en-US" altLang="zh-CN" sz="2400" dirty="0">
                <a:latin typeface="微软雅黑" charset="-122"/>
                <a:ea typeface="华文新魏" charset="-122"/>
              </a:rPr>
              <a:t>1</a:t>
            </a:r>
            <a:r>
              <a:rPr lang="zh-CN" altLang="en-US" sz="2400" dirty="0">
                <a:latin typeface="微软雅黑" charset="-122"/>
                <a:ea typeface="华文新魏" charset="-122"/>
              </a:rPr>
              <a:t>，时钟频率不变，则：</a:t>
            </a:r>
          </a:p>
          <a:p>
            <a:pPr lvl="1" fontAlgn="base">
              <a:lnSpc>
                <a:spcPct val="130000"/>
              </a:lnSpc>
              <a:spcBef>
                <a:spcPct val="0"/>
              </a:spcBef>
              <a:spcAft>
                <a:spcPct val="0"/>
              </a:spcAft>
              <a:buFont typeface="Wingdings" charset="2"/>
              <a:buNone/>
            </a:pPr>
            <a:r>
              <a:rPr lang="zh-CN" altLang="en-US" sz="2400" dirty="0">
                <a:latin typeface="微软雅黑" charset="-122"/>
                <a:ea typeface="华文新魏" charset="-122"/>
              </a:rPr>
              <a:t>因为存储器阻塞而使得</a:t>
            </a:r>
            <a:r>
              <a:rPr lang="en-US" altLang="zh-CN" sz="2400" dirty="0">
                <a:latin typeface="微软雅黑" charset="-122"/>
                <a:ea typeface="华文新魏" charset="-122"/>
              </a:rPr>
              <a:t>CPI</a:t>
            </a:r>
            <a:r>
              <a:rPr lang="zh-CN" altLang="en-US" sz="2400" dirty="0">
                <a:latin typeface="微软雅黑" charset="-122"/>
                <a:ea typeface="华文新魏" charset="-122"/>
              </a:rPr>
              <a:t>数增大到</a:t>
            </a:r>
            <a:r>
              <a:rPr lang="en-US" altLang="zh-CN" sz="2400" dirty="0">
                <a:latin typeface="微软雅黑" charset="-122"/>
                <a:ea typeface="华文新魏" charset="-122"/>
              </a:rPr>
              <a:t>1+3.44=4.44</a:t>
            </a:r>
            <a:r>
              <a:rPr lang="zh-CN" altLang="en-US" sz="2400" dirty="0">
                <a:latin typeface="微软雅黑" charset="-122"/>
                <a:ea typeface="华文新魏" charset="-122"/>
              </a:rPr>
              <a:t>。故：</a:t>
            </a:r>
          </a:p>
        </p:txBody>
      </p:sp>
      <p:grpSp>
        <p:nvGrpSpPr>
          <p:cNvPr id="2" name="Group 4"/>
          <p:cNvGrpSpPr>
            <a:grpSpLocks/>
          </p:cNvGrpSpPr>
          <p:nvPr/>
        </p:nvGrpSpPr>
        <p:grpSpPr bwMode="auto">
          <a:xfrm>
            <a:off x="550863" y="2498725"/>
            <a:ext cx="10158412" cy="863600"/>
            <a:chOff x="600" y="3191"/>
            <a:chExt cx="4800" cy="629"/>
          </a:xfrm>
        </p:grpSpPr>
        <p:sp>
          <p:nvSpPr>
            <p:cNvPr id="16403" name="Text Box 5"/>
            <p:cNvSpPr txBox="1">
              <a:spLocks noChangeArrowheads="1"/>
            </p:cNvSpPr>
            <p:nvPr/>
          </p:nvSpPr>
          <p:spPr bwMode="auto">
            <a:xfrm>
              <a:off x="600" y="3191"/>
              <a:ext cx="2297" cy="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dirty="0">
                  <a:solidFill>
                    <a:srgbClr val="0000FF"/>
                  </a:solidFill>
                  <a:latin typeface="+mn-ea"/>
                  <a:ea typeface="+mn-ea"/>
                  <a:cs typeface="华文新魏" charset="0"/>
                </a:rPr>
                <a:t>CPU time with stalls</a:t>
              </a:r>
            </a:p>
            <a:p>
              <a:pPr>
                <a:lnSpc>
                  <a:spcPct val="130000"/>
                </a:lnSpc>
                <a:defRPr/>
              </a:pPr>
              <a:r>
                <a:rPr kumimoji="1" lang="en-US" altLang="zh-CN" sz="2200" dirty="0">
                  <a:solidFill>
                    <a:srgbClr val="0000FF"/>
                  </a:solidFill>
                  <a:latin typeface="+mn-ea"/>
                  <a:ea typeface="+mn-ea"/>
                  <a:cs typeface="华文新魏" charset="0"/>
                </a:rPr>
                <a:t>CPU time with perfect cache </a:t>
              </a:r>
            </a:p>
          </p:txBody>
        </p:sp>
        <p:sp>
          <p:nvSpPr>
            <p:cNvPr id="16404" name="Line 6"/>
            <p:cNvSpPr>
              <a:spLocks noChangeShapeType="1"/>
            </p:cNvSpPr>
            <p:nvPr/>
          </p:nvSpPr>
          <p:spPr bwMode="auto">
            <a:xfrm>
              <a:off x="870" y="3515"/>
              <a:ext cx="17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tIns="0" rIns="0" bIns="0">
              <a:spAutoFit/>
            </a:bodyPr>
            <a:lstStyle/>
            <a:p>
              <a:pPr>
                <a:lnSpc>
                  <a:spcPct val="130000"/>
                </a:lnSpc>
                <a:defRPr/>
              </a:pPr>
              <a:endParaRPr lang="zh-CN" altLang="en-US">
                <a:latin typeface="+mn-ea"/>
                <a:ea typeface="+mn-ea"/>
                <a:cs typeface="黑体" charset="0"/>
              </a:endParaRPr>
            </a:p>
          </p:txBody>
        </p:sp>
        <p:sp>
          <p:nvSpPr>
            <p:cNvPr id="16405" name="Text Box 7"/>
            <p:cNvSpPr txBox="1">
              <a:spLocks noChangeArrowheads="1"/>
            </p:cNvSpPr>
            <p:nvPr/>
          </p:nvSpPr>
          <p:spPr bwMode="auto">
            <a:xfrm>
              <a:off x="2751" y="3326"/>
              <a:ext cx="198"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i="1">
                  <a:solidFill>
                    <a:srgbClr val="666699"/>
                  </a:solidFill>
                  <a:latin typeface="+mn-ea"/>
                  <a:ea typeface="+mn-ea"/>
                  <a:cs typeface="华文新魏" charset="0"/>
                </a:rPr>
                <a:t>=</a:t>
              </a:r>
            </a:p>
          </p:txBody>
        </p:sp>
        <p:sp>
          <p:nvSpPr>
            <p:cNvPr id="16406" name="Text Box 8"/>
            <p:cNvSpPr txBox="1">
              <a:spLocks noChangeArrowheads="1"/>
            </p:cNvSpPr>
            <p:nvPr/>
          </p:nvSpPr>
          <p:spPr bwMode="auto">
            <a:xfrm>
              <a:off x="2661" y="3191"/>
              <a:ext cx="2297" cy="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nSpc>
                  <a:spcPct val="130000"/>
                </a:lnSpc>
              </a:pPr>
              <a:r>
                <a:rPr kumimoji="1" lang="en-US" altLang="zh-CN" sz="2200">
                  <a:solidFill>
                    <a:srgbClr val="0000FF"/>
                  </a:solidFill>
                  <a:latin typeface="微软雅黑" charset="-122"/>
                  <a:ea typeface="华文新魏" charset="-122"/>
                </a:rPr>
                <a:t>I×CPIstall×Clock cycle</a:t>
              </a:r>
              <a:endParaRPr kumimoji="1" lang="zh-CN" altLang="en-US" sz="2200">
                <a:solidFill>
                  <a:srgbClr val="0000FF"/>
                </a:solidFill>
                <a:latin typeface="微软雅黑" charset="-122"/>
                <a:ea typeface="微软雅黑" charset="-122"/>
              </a:endParaRPr>
            </a:p>
            <a:p>
              <a:pPr>
                <a:lnSpc>
                  <a:spcPct val="130000"/>
                </a:lnSpc>
              </a:pPr>
              <a:r>
                <a:rPr kumimoji="1" lang="en-US" altLang="zh-CN" sz="2200">
                  <a:solidFill>
                    <a:srgbClr val="0000FF"/>
                  </a:solidFill>
                  <a:latin typeface="微软雅黑" charset="-122"/>
                  <a:ea typeface="华文新魏" charset="-122"/>
                </a:rPr>
                <a:t>  I×CPIperfect×Clock cycle </a:t>
              </a:r>
            </a:p>
          </p:txBody>
        </p:sp>
        <p:sp>
          <p:nvSpPr>
            <p:cNvPr id="16407" name="Line 9"/>
            <p:cNvSpPr>
              <a:spLocks noChangeShapeType="1"/>
            </p:cNvSpPr>
            <p:nvPr/>
          </p:nvSpPr>
          <p:spPr bwMode="auto">
            <a:xfrm>
              <a:off x="2931" y="3515"/>
              <a:ext cx="17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tIns="0" rIns="0" bIns="0">
              <a:spAutoFit/>
            </a:bodyPr>
            <a:lstStyle/>
            <a:p>
              <a:pPr>
                <a:lnSpc>
                  <a:spcPct val="130000"/>
                </a:lnSpc>
                <a:defRPr/>
              </a:pPr>
              <a:endParaRPr lang="zh-CN" altLang="en-US">
                <a:latin typeface="+mn-ea"/>
                <a:ea typeface="+mn-ea"/>
                <a:cs typeface="黑体" charset="0"/>
              </a:endParaRPr>
            </a:p>
          </p:txBody>
        </p:sp>
        <p:sp>
          <p:nvSpPr>
            <p:cNvPr id="16408" name="Text Box 10"/>
            <p:cNvSpPr txBox="1">
              <a:spLocks noChangeArrowheads="1"/>
            </p:cNvSpPr>
            <p:nvPr/>
          </p:nvSpPr>
          <p:spPr bwMode="auto">
            <a:xfrm>
              <a:off x="4785" y="3318"/>
              <a:ext cx="198"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i="1">
                  <a:solidFill>
                    <a:srgbClr val="666699"/>
                  </a:solidFill>
                  <a:latin typeface="+mn-ea"/>
                  <a:ea typeface="+mn-ea"/>
                  <a:cs typeface="华文新魏" charset="0"/>
                </a:rPr>
                <a:t>=</a:t>
              </a:r>
            </a:p>
          </p:txBody>
        </p:sp>
        <p:sp>
          <p:nvSpPr>
            <p:cNvPr id="16409" name="Text Box 11"/>
            <p:cNvSpPr txBox="1">
              <a:spLocks noChangeArrowheads="1"/>
            </p:cNvSpPr>
            <p:nvPr/>
          </p:nvSpPr>
          <p:spPr bwMode="auto">
            <a:xfrm>
              <a:off x="4946" y="3191"/>
              <a:ext cx="454" cy="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nSpc>
                  <a:spcPct val="130000"/>
                </a:lnSpc>
                <a:defRPr/>
              </a:pPr>
              <a:r>
                <a:rPr kumimoji="1" lang="en-US" altLang="zh-CN" sz="2200">
                  <a:solidFill>
                    <a:srgbClr val="0000FF"/>
                  </a:solidFill>
                  <a:latin typeface="+mn-ea"/>
                  <a:ea typeface="+mn-ea"/>
                  <a:cs typeface="华文新魏" charset="0"/>
                </a:rPr>
                <a:t>4.44</a:t>
              </a:r>
              <a:endParaRPr kumimoji="1" lang="zh-CN" altLang="en-US" sz="2200">
                <a:solidFill>
                  <a:srgbClr val="0000FF"/>
                </a:solidFill>
                <a:latin typeface="+mn-ea"/>
                <a:ea typeface="+mn-ea"/>
                <a:cs typeface="华文新魏" charset="0"/>
              </a:endParaRPr>
            </a:p>
            <a:p>
              <a:pPr>
                <a:lnSpc>
                  <a:spcPct val="130000"/>
                </a:lnSpc>
                <a:defRPr/>
              </a:pPr>
              <a:r>
                <a:rPr kumimoji="1" lang="en-US" altLang="zh-CN" sz="2200">
                  <a:solidFill>
                    <a:srgbClr val="0000FF"/>
                  </a:solidFill>
                  <a:latin typeface="+mn-ea"/>
                  <a:ea typeface="+mn-ea"/>
                  <a:cs typeface="华文新魏" charset="0"/>
                </a:rPr>
                <a:t>1</a:t>
              </a:r>
              <a:r>
                <a:rPr kumimoji="1" lang="en-US" altLang="zh-CN" sz="2200">
                  <a:solidFill>
                    <a:schemeClr val="tx1"/>
                  </a:solidFill>
                  <a:latin typeface="+mn-ea"/>
                  <a:ea typeface="+mn-ea"/>
                  <a:cs typeface="华文新魏" charset="0"/>
                </a:rPr>
                <a:t> </a:t>
              </a:r>
            </a:p>
          </p:txBody>
        </p:sp>
        <p:sp>
          <p:nvSpPr>
            <p:cNvPr id="16410" name="Line 12"/>
            <p:cNvSpPr>
              <a:spLocks noChangeShapeType="1"/>
            </p:cNvSpPr>
            <p:nvPr/>
          </p:nvSpPr>
          <p:spPr bwMode="auto">
            <a:xfrm>
              <a:off x="5000" y="3501"/>
              <a:ext cx="37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tIns="0" rIns="0" bIns="0">
              <a:spAutoFit/>
            </a:bodyPr>
            <a:lstStyle/>
            <a:p>
              <a:pPr>
                <a:lnSpc>
                  <a:spcPct val="130000"/>
                </a:lnSpc>
                <a:defRPr/>
              </a:pPr>
              <a:endParaRPr lang="zh-CN" altLang="en-US">
                <a:latin typeface="+mn-ea"/>
                <a:ea typeface="+mn-ea"/>
                <a:cs typeface="黑体" charset="0"/>
              </a:endParaRPr>
            </a:p>
          </p:txBody>
        </p:sp>
      </p:grpSp>
      <p:sp>
        <p:nvSpPr>
          <p:cNvPr id="1093645" name="Text Box 13"/>
          <p:cNvSpPr txBox="1">
            <a:spLocks noChangeArrowheads="1"/>
          </p:cNvSpPr>
          <p:nvPr/>
        </p:nvSpPr>
        <p:spPr bwMode="auto">
          <a:xfrm>
            <a:off x="757238" y="4221163"/>
            <a:ext cx="10572750" cy="142240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30000"/>
              </a:lnSpc>
            </a:pPr>
            <a:r>
              <a:rPr kumimoji="1" lang="zh-CN" altLang="en-US">
                <a:solidFill>
                  <a:schemeClr val="tx1"/>
                </a:solidFill>
                <a:latin typeface="微软雅黑" charset="-122"/>
                <a:ea typeface="微软雅黑" charset="-122"/>
              </a:rPr>
              <a:t>可知：存储器阻塞所花时间占整个执行时间的比例：</a:t>
            </a:r>
          </a:p>
          <a:p>
            <a:pPr algn="l">
              <a:lnSpc>
                <a:spcPct val="130000"/>
              </a:lnSpc>
            </a:pPr>
            <a:r>
              <a:rPr kumimoji="1" lang="en-US" altLang="zh-CN">
                <a:solidFill>
                  <a:schemeClr val="tx1"/>
                </a:solidFill>
                <a:latin typeface="微软雅黑" charset="-122"/>
                <a:ea typeface="华文新魏" charset="-122"/>
              </a:rPr>
              <a:t>	3.44 / 5.44=63% ——》</a:t>
            </a:r>
            <a:r>
              <a:rPr kumimoji="1" lang="zh-CN" altLang="en-US">
                <a:solidFill>
                  <a:schemeClr val="tx1"/>
                </a:solidFill>
                <a:latin typeface="微软雅黑" charset="-122"/>
                <a:ea typeface="微软雅黑" charset="-122"/>
              </a:rPr>
              <a:t>上升到 </a:t>
            </a:r>
            <a:r>
              <a:rPr kumimoji="1" lang="en-US" altLang="zh-CN">
                <a:solidFill>
                  <a:schemeClr val="tx1"/>
                </a:solidFill>
                <a:latin typeface="微软雅黑" charset="-122"/>
                <a:ea typeface="华文新魏" charset="-122"/>
              </a:rPr>
              <a:t>3.44 / 4.44=77%</a:t>
            </a:r>
            <a:r>
              <a:rPr kumimoji="1" lang="en-US" altLang="zh-CN" i="1">
                <a:solidFill>
                  <a:schemeClr val="tx1"/>
                </a:solidFill>
                <a:latin typeface="微软雅黑" charset="-122"/>
                <a:ea typeface="华文新魏" charset="-122"/>
              </a:rPr>
              <a:t> </a:t>
            </a:r>
          </a:p>
          <a:p>
            <a:pPr algn="l">
              <a:lnSpc>
                <a:spcPct val="130000"/>
              </a:lnSpc>
            </a:pPr>
            <a:r>
              <a:rPr lang="zh-CN" altLang="en-US">
                <a:latin typeface="微软雅黑" charset="-122"/>
                <a:ea typeface="微软雅黑" charset="-122"/>
              </a:rPr>
              <a:t>结论：</a:t>
            </a:r>
            <a:r>
              <a:rPr lang="en-US" altLang="zh-CN">
                <a:latin typeface="微软雅黑" charset="-122"/>
                <a:ea typeface="华文新魏" charset="-122"/>
              </a:rPr>
              <a:t>C</a:t>
            </a:r>
            <a:r>
              <a:rPr kumimoji="1" lang="en-US" altLang="zh-CN">
                <a:latin typeface="微软雅黑" charset="-122"/>
                <a:ea typeface="华文新魏" charset="-122"/>
              </a:rPr>
              <a:t>PI</a:t>
            </a:r>
            <a:r>
              <a:rPr kumimoji="1" lang="zh-CN" altLang="en-US">
                <a:latin typeface="微软雅黑" charset="-122"/>
                <a:ea typeface="微软雅黑" charset="-122"/>
              </a:rPr>
              <a:t>越小，</a:t>
            </a:r>
            <a:r>
              <a:rPr kumimoji="1" lang="en-US" altLang="zh-CN">
                <a:latin typeface="微软雅黑" charset="-122"/>
                <a:ea typeface="华文新魏" charset="-122"/>
              </a:rPr>
              <a:t>Cache</a:t>
            </a:r>
            <a:r>
              <a:rPr kumimoji="1" lang="zh-CN" altLang="en-US">
                <a:latin typeface="微软雅黑" charset="-122"/>
                <a:ea typeface="微软雅黑" charset="-122"/>
              </a:rPr>
              <a:t>缺失的影响越大</a:t>
            </a:r>
          </a:p>
        </p:txBody>
      </p:sp>
    </p:spTree>
    <p:extLst>
      <p:ext uri="{BB962C8B-B14F-4D97-AF65-F5344CB8AC3E}">
        <p14:creationId xmlns:p14="http://schemas.microsoft.com/office/powerpoint/2010/main" val="12175172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3635">
                                            <p:txEl>
                                              <p:pRg st="1" end="1"/>
                                            </p:txEl>
                                          </p:spTgt>
                                        </p:tgtEl>
                                        <p:attrNameLst>
                                          <p:attrName>style.visibility</p:attrName>
                                        </p:attrNameLst>
                                      </p:cBhvr>
                                      <p:to>
                                        <p:strVal val="visible"/>
                                      </p:to>
                                    </p:set>
                                    <p:animEffect transition="in" filter="blinds(horizontal)">
                                      <p:cBhvr>
                                        <p:cTn id="7" dur="500"/>
                                        <p:tgtEl>
                                          <p:spTgt spid="1093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3645"/>
                                        </p:tgtEl>
                                        <p:attrNameLst>
                                          <p:attrName>style.visibility</p:attrName>
                                        </p:attrNameLst>
                                      </p:cBhvr>
                                      <p:to>
                                        <p:strVal val="visible"/>
                                      </p:to>
                                    </p:set>
                                    <p:animEffect transition="in" filter="blinds(horizontal)">
                                      <p:cBhvr>
                                        <p:cTn id="17" dur="500"/>
                                        <p:tgtEl>
                                          <p:spTgt spid="1093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4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1558925" y="122238"/>
            <a:ext cx="9409113" cy="522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p>
            <a:pPr algn="ctr"/>
            <a:r>
              <a:rPr lang="zh-CN" altLang="en-US" sz="2800">
                <a:latin typeface="Arial" charset="0"/>
              </a:rPr>
              <a:t>分析</a:t>
            </a:r>
            <a:r>
              <a:rPr lang="en-US" altLang="zh-CN" sz="2800">
                <a:latin typeface="Arial" charset="0"/>
              </a:rPr>
              <a:t> </a:t>
            </a:r>
            <a:r>
              <a:rPr lang="zh-CN" altLang="en-US" sz="2800">
                <a:latin typeface="Arial" charset="0"/>
              </a:rPr>
              <a:t>：处理器速度提高而存储器不变时的情况</a:t>
            </a:r>
          </a:p>
        </p:txBody>
      </p:sp>
      <p:sp>
        <p:nvSpPr>
          <p:cNvPr id="18434" name="Rectangle 14"/>
          <p:cNvSpPr>
            <a:spLocks noChangeArrowheads="1"/>
          </p:cNvSpPr>
          <p:nvPr/>
        </p:nvSpPr>
        <p:spPr bwMode="auto">
          <a:xfrm>
            <a:off x="635000" y="1006475"/>
            <a:ext cx="11288713"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9388" indent="-17938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None/>
            </a:pPr>
            <a:r>
              <a:rPr lang="zh-CN" altLang="en-US" b="0">
                <a:solidFill>
                  <a:srgbClr val="000000"/>
                </a:solidFill>
                <a:latin typeface="微软雅黑" charset="-122"/>
                <a:ea typeface="微软雅黑" charset="-122"/>
              </a:rPr>
              <a:t>例</a:t>
            </a:r>
            <a:r>
              <a:rPr lang="en-US" altLang="zh-CN" b="0">
                <a:solidFill>
                  <a:srgbClr val="000000"/>
                </a:solidFill>
                <a:latin typeface="微软雅黑" charset="-122"/>
                <a:ea typeface="华文新魏" charset="-122"/>
              </a:rPr>
              <a:t>3</a:t>
            </a:r>
            <a:r>
              <a:rPr lang="zh-CN" altLang="en-US" b="0">
                <a:solidFill>
                  <a:srgbClr val="000000"/>
                </a:solidFill>
                <a:latin typeface="微软雅黑" charset="-122"/>
                <a:ea typeface="微软雅黑" charset="-122"/>
              </a:rPr>
              <a:t>：若例</a:t>
            </a:r>
            <a:r>
              <a:rPr lang="en-US" altLang="zh-CN" b="0">
                <a:solidFill>
                  <a:srgbClr val="000000"/>
                </a:solidFill>
                <a:latin typeface="微软雅黑" charset="-122"/>
                <a:ea typeface="华文新魏" charset="-122"/>
              </a:rPr>
              <a:t>1</a:t>
            </a:r>
            <a:r>
              <a:rPr lang="zh-CN" altLang="en-US" b="0">
                <a:solidFill>
                  <a:srgbClr val="000000"/>
                </a:solidFill>
                <a:latin typeface="微软雅黑" charset="-122"/>
                <a:ea typeface="微软雅黑" charset="-122"/>
              </a:rPr>
              <a:t>中时钟频率加倍，</a:t>
            </a:r>
            <a:r>
              <a:rPr lang="en-US" altLang="zh-CN" b="0">
                <a:solidFill>
                  <a:srgbClr val="000000"/>
                </a:solidFill>
                <a:latin typeface="微软雅黑" charset="-122"/>
                <a:ea typeface="华文新魏" charset="-122"/>
              </a:rPr>
              <a:t>CPI</a:t>
            </a:r>
            <a:r>
              <a:rPr lang="zh-CN" altLang="en-US" b="0">
                <a:solidFill>
                  <a:srgbClr val="000000"/>
                </a:solidFill>
                <a:latin typeface="微软雅黑" charset="-122"/>
                <a:ea typeface="微软雅黑" charset="-122"/>
              </a:rPr>
              <a:t>不变，则：若主存速度不改变，即绝对时间不变。所以，</a:t>
            </a:r>
            <a:r>
              <a:rPr lang="en-US" altLang="zh-CN" b="0">
                <a:solidFill>
                  <a:srgbClr val="000000"/>
                </a:solidFill>
                <a:latin typeface="微软雅黑" charset="-122"/>
                <a:ea typeface="华文新魏" charset="-122"/>
              </a:rPr>
              <a:t>miss</a:t>
            </a:r>
            <a:r>
              <a:rPr lang="zh-CN" altLang="en-US" b="0">
                <a:solidFill>
                  <a:srgbClr val="000000"/>
                </a:solidFill>
                <a:latin typeface="微软雅黑" charset="-122"/>
                <a:ea typeface="微软雅黑" charset="-122"/>
              </a:rPr>
              <a:t>损失为</a:t>
            </a:r>
            <a:r>
              <a:rPr lang="en-US" altLang="zh-CN" b="0">
                <a:solidFill>
                  <a:srgbClr val="000000"/>
                </a:solidFill>
                <a:latin typeface="微软雅黑" charset="-122"/>
                <a:ea typeface="华文新魏" charset="-122"/>
              </a:rPr>
              <a:t>200</a:t>
            </a:r>
            <a:r>
              <a:rPr lang="zh-CN" altLang="en-US" b="0">
                <a:solidFill>
                  <a:srgbClr val="000000"/>
                </a:solidFill>
                <a:latin typeface="微软雅黑" charset="-122"/>
                <a:ea typeface="微软雅黑" charset="-122"/>
              </a:rPr>
              <a:t>个时钟周期。</a:t>
            </a:r>
            <a:endParaRPr lang="en-US" altLang="zh-CN" b="0">
              <a:solidFill>
                <a:srgbClr val="000000"/>
              </a:solidFill>
              <a:latin typeface="微软雅黑" charset="-122"/>
              <a:ea typeface="华文新魏" charset="-122"/>
            </a:endParaRPr>
          </a:p>
        </p:txBody>
      </p:sp>
      <p:grpSp>
        <p:nvGrpSpPr>
          <p:cNvPr id="3" name="Group 16"/>
          <p:cNvGrpSpPr>
            <a:grpSpLocks/>
          </p:cNvGrpSpPr>
          <p:nvPr/>
        </p:nvGrpSpPr>
        <p:grpSpPr bwMode="auto">
          <a:xfrm>
            <a:off x="-412750" y="4262438"/>
            <a:ext cx="12468225" cy="890587"/>
            <a:chOff x="-183" y="3095"/>
            <a:chExt cx="5695" cy="561"/>
          </a:xfrm>
        </p:grpSpPr>
        <p:sp>
          <p:nvSpPr>
            <p:cNvPr id="18440" name="Text Box 17"/>
            <p:cNvSpPr txBox="1">
              <a:spLocks noChangeArrowheads="1"/>
            </p:cNvSpPr>
            <p:nvPr/>
          </p:nvSpPr>
          <p:spPr bwMode="auto">
            <a:xfrm>
              <a:off x="-183" y="3112"/>
              <a:ext cx="2297"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30000"/>
                </a:lnSpc>
              </a:pPr>
              <a:r>
                <a:rPr kumimoji="1" lang="zh-CN" altLang="en-US" sz="2200" b="0">
                  <a:solidFill>
                    <a:srgbClr val="0000FF"/>
                  </a:solidFill>
                  <a:latin typeface="微软雅黑" charset="-122"/>
                  <a:ea typeface="微软雅黑" charset="-122"/>
                </a:rPr>
                <a:t>时钟快的机器的性能</a:t>
              </a:r>
            </a:p>
            <a:p>
              <a:pPr algn="ctr">
                <a:lnSpc>
                  <a:spcPct val="130000"/>
                </a:lnSpc>
              </a:pPr>
              <a:r>
                <a:rPr kumimoji="1" lang="zh-CN" altLang="en-US" sz="2200" b="0">
                  <a:solidFill>
                    <a:srgbClr val="0000FF"/>
                  </a:solidFill>
                  <a:latin typeface="微软雅黑" charset="-122"/>
                  <a:ea typeface="微软雅黑" charset="-122"/>
                </a:rPr>
                <a:t>时钟慢的机器的性能</a:t>
              </a:r>
              <a:endParaRPr kumimoji="1" lang="en-US" altLang="zh-CN" sz="2200" b="0">
                <a:solidFill>
                  <a:srgbClr val="0000FF"/>
                </a:solidFill>
                <a:latin typeface="微软雅黑" charset="-122"/>
                <a:ea typeface="华文新魏" charset="-122"/>
              </a:endParaRPr>
            </a:p>
          </p:txBody>
        </p:sp>
        <p:sp>
          <p:nvSpPr>
            <p:cNvPr id="16394" name="Line 18"/>
            <p:cNvSpPr>
              <a:spLocks noChangeShapeType="1"/>
            </p:cNvSpPr>
            <p:nvPr/>
          </p:nvSpPr>
          <p:spPr bwMode="auto">
            <a:xfrm>
              <a:off x="100" y="3430"/>
              <a:ext cx="1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tIns="0" rIns="0" bIns="0">
              <a:spAutoFit/>
            </a:bodyPr>
            <a:lstStyle/>
            <a:p>
              <a:pPr>
                <a:lnSpc>
                  <a:spcPct val="130000"/>
                </a:lnSpc>
                <a:defRPr/>
              </a:pPr>
              <a:endParaRPr lang="zh-CN" altLang="en-US" b="0">
                <a:latin typeface="+mn-ea"/>
                <a:ea typeface="+mn-ea"/>
                <a:cs typeface="黑体" charset="0"/>
              </a:endParaRPr>
            </a:p>
          </p:txBody>
        </p:sp>
        <p:sp>
          <p:nvSpPr>
            <p:cNvPr id="16395" name="Text Box 19"/>
            <p:cNvSpPr txBox="1">
              <a:spLocks noChangeArrowheads="1"/>
            </p:cNvSpPr>
            <p:nvPr/>
          </p:nvSpPr>
          <p:spPr bwMode="auto">
            <a:xfrm>
              <a:off x="1755" y="3217"/>
              <a:ext cx="198"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i="1">
                  <a:solidFill>
                    <a:srgbClr val="666699"/>
                  </a:solidFill>
                  <a:latin typeface="+mn-ea"/>
                  <a:ea typeface="+mn-ea"/>
                  <a:cs typeface="华文新魏" charset="0"/>
                </a:rPr>
                <a:t>=</a:t>
              </a:r>
            </a:p>
          </p:txBody>
        </p:sp>
        <p:sp>
          <p:nvSpPr>
            <p:cNvPr id="16396" name="Text Box 20"/>
            <p:cNvSpPr txBox="1">
              <a:spLocks noChangeArrowheads="1"/>
            </p:cNvSpPr>
            <p:nvPr/>
          </p:nvSpPr>
          <p:spPr bwMode="auto">
            <a:xfrm>
              <a:off x="1908" y="3112"/>
              <a:ext cx="2440"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lnSpc>
                  <a:spcPct val="130000"/>
                </a:lnSpc>
              </a:pPr>
              <a:r>
                <a:rPr kumimoji="1" lang="en-US" altLang="zh-CN" sz="2200" b="0">
                  <a:solidFill>
                    <a:srgbClr val="0000FF"/>
                  </a:solidFill>
                  <a:latin typeface="微软雅黑" charset="-122"/>
                  <a:ea typeface="华文新魏" charset="-122"/>
                </a:rPr>
                <a:t>I×CPI</a:t>
              </a:r>
              <a:r>
                <a:rPr kumimoji="1" lang="en-US" altLang="zh-CN" sz="2200" b="0" baseline="-25000">
                  <a:solidFill>
                    <a:srgbClr val="0000FF"/>
                  </a:solidFill>
                  <a:latin typeface="微软雅黑" charset="-122"/>
                  <a:ea typeface="华文新魏" charset="-122"/>
                </a:rPr>
                <a:t>stall of slow</a:t>
              </a:r>
              <a:r>
                <a:rPr kumimoji="1" lang="zh-CN" altLang="en-US" sz="2200" b="0">
                  <a:solidFill>
                    <a:srgbClr val="0000FF"/>
                  </a:solidFill>
                  <a:latin typeface="微软雅黑" charset="-122"/>
                  <a:ea typeface="微软雅黑" charset="-122"/>
                </a:rPr>
                <a:t> </a:t>
              </a:r>
              <a:r>
                <a:rPr kumimoji="1" lang="en-US" altLang="zh-CN" sz="2200" b="0">
                  <a:solidFill>
                    <a:srgbClr val="0000FF"/>
                  </a:solidFill>
                  <a:latin typeface="微软雅黑" charset="-122"/>
                  <a:ea typeface="华文新魏" charset="-122"/>
                </a:rPr>
                <a:t>×Clock cycle</a:t>
              </a:r>
              <a:endParaRPr kumimoji="1" lang="zh-CN" altLang="en-US" sz="2200" b="0">
                <a:solidFill>
                  <a:srgbClr val="0000FF"/>
                </a:solidFill>
                <a:latin typeface="微软雅黑" charset="-122"/>
                <a:ea typeface="微软雅黑" charset="-122"/>
              </a:endParaRPr>
            </a:p>
            <a:p>
              <a:pPr algn="ctr">
                <a:lnSpc>
                  <a:spcPct val="130000"/>
                </a:lnSpc>
              </a:pPr>
              <a:r>
                <a:rPr kumimoji="1" lang="en-US" altLang="zh-CN" sz="2200" b="0">
                  <a:solidFill>
                    <a:srgbClr val="0000FF"/>
                  </a:solidFill>
                  <a:latin typeface="微软雅黑" charset="-122"/>
                  <a:ea typeface="华文新魏" charset="-122"/>
                </a:rPr>
                <a:t>I×CPI</a:t>
              </a:r>
              <a:r>
                <a:rPr kumimoji="1" lang="en-US" altLang="zh-CN" sz="2200" b="0" baseline="-25000">
                  <a:solidFill>
                    <a:srgbClr val="0000FF"/>
                  </a:solidFill>
                  <a:latin typeface="微软雅黑" charset="-122"/>
                  <a:ea typeface="华文新魏" charset="-122"/>
                </a:rPr>
                <a:t>stall of fast</a:t>
              </a:r>
              <a:r>
                <a:rPr kumimoji="1" lang="en-US" altLang="zh-CN" sz="2200" b="0">
                  <a:solidFill>
                    <a:srgbClr val="0000FF"/>
                  </a:solidFill>
                  <a:latin typeface="微软雅黑" charset="-122"/>
                  <a:ea typeface="华文新魏" charset="-122"/>
                </a:rPr>
                <a:t> ×Clock cycle/2 </a:t>
              </a:r>
            </a:p>
          </p:txBody>
        </p:sp>
        <p:sp>
          <p:nvSpPr>
            <p:cNvPr id="16397" name="Line 21"/>
            <p:cNvSpPr>
              <a:spLocks noChangeShapeType="1"/>
            </p:cNvSpPr>
            <p:nvPr/>
          </p:nvSpPr>
          <p:spPr bwMode="auto">
            <a:xfrm>
              <a:off x="1981" y="3430"/>
              <a:ext cx="2331"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tIns="0" rIns="0" bIns="0">
              <a:spAutoFit/>
            </a:bodyPr>
            <a:lstStyle/>
            <a:p>
              <a:pPr>
                <a:lnSpc>
                  <a:spcPct val="130000"/>
                </a:lnSpc>
                <a:defRPr/>
              </a:pPr>
              <a:endParaRPr lang="zh-CN" altLang="en-US" b="0">
                <a:latin typeface="+mn-ea"/>
                <a:ea typeface="+mn-ea"/>
                <a:cs typeface="黑体" charset="0"/>
              </a:endParaRPr>
            </a:p>
          </p:txBody>
        </p:sp>
        <p:sp>
          <p:nvSpPr>
            <p:cNvPr id="16398" name="Text Box 22"/>
            <p:cNvSpPr txBox="1">
              <a:spLocks noChangeArrowheads="1"/>
            </p:cNvSpPr>
            <p:nvPr/>
          </p:nvSpPr>
          <p:spPr bwMode="auto">
            <a:xfrm>
              <a:off x="4312" y="3219"/>
              <a:ext cx="198"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i="1">
                  <a:solidFill>
                    <a:srgbClr val="666699"/>
                  </a:solidFill>
                  <a:latin typeface="+mn-ea"/>
                  <a:ea typeface="+mn-ea"/>
                  <a:cs typeface="华文新魏" charset="0"/>
                </a:rPr>
                <a:t>=</a:t>
              </a:r>
            </a:p>
          </p:txBody>
        </p:sp>
        <p:sp>
          <p:nvSpPr>
            <p:cNvPr id="16399" name="Text Box 23"/>
            <p:cNvSpPr txBox="1">
              <a:spLocks noChangeArrowheads="1"/>
            </p:cNvSpPr>
            <p:nvPr/>
          </p:nvSpPr>
          <p:spPr bwMode="auto">
            <a:xfrm>
              <a:off x="4519" y="3095"/>
              <a:ext cx="454"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a:solidFill>
                    <a:srgbClr val="0000FF"/>
                  </a:solidFill>
                  <a:latin typeface="+mn-ea"/>
                  <a:ea typeface="+mn-ea"/>
                  <a:cs typeface="华文新魏" charset="0"/>
                </a:rPr>
                <a:t>5.44</a:t>
              </a:r>
              <a:endParaRPr kumimoji="1" lang="zh-CN" altLang="en-US" sz="2200" b="0">
                <a:solidFill>
                  <a:srgbClr val="0000FF"/>
                </a:solidFill>
                <a:latin typeface="+mn-ea"/>
                <a:ea typeface="+mn-ea"/>
                <a:cs typeface="华文新魏" charset="0"/>
              </a:endParaRPr>
            </a:p>
            <a:p>
              <a:pPr algn="ctr">
                <a:lnSpc>
                  <a:spcPct val="130000"/>
                </a:lnSpc>
                <a:defRPr/>
              </a:pPr>
              <a:r>
                <a:rPr kumimoji="1" lang="en-US" altLang="zh-CN" sz="2200" b="0">
                  <a:solidFill>
                    <a:srgbClr val="0000FF"/>
                  </a:solidFill>
                  <a:latin typeface="+mn-ea"/>
                  <a:ea typeface="+mn-ea"/>
                  <a:cs typeface="华文新魏" charset="0"/>
                </a:rPr>
                <a:t>8.88/2</a:t>
              </a:r>
              <a:endParaRPr kumimoji="1" lang="en-US" altLang="zh-CN" sz="2200" b="0">
                <a:solidFill>
                  <a:schemeClr val="tx1"/>
                </a:solidFill>
                <a:latin typeface="+mn-ea"/>
                <a:ea typeface="+mn-ea"/>
                <a:cs typeface="华文新魏" charset="0"/>
              </a:endParaRPr>
            </a:p>
          </p:txBody>
        </p:sp>
        <p:sp>
          <p:nvSpPr>
            <p:cNvPr id="16400" name="Line 24"/>
            <p:cNvSpPr>
              <a:spLocks noChangeShapeType="1"/>
            </p:cNvSpPr>
            <p:nvPr/>
          </p:nvSpPr>
          <p:spPr bwMode="auto">
            <a:xfrm>
              <a:off x="4523" y="3407"/>
              <a:ext cx="45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0" tIns="0" rIns="0" bIns="0">
              <a:spAutoFit/>
            </a:bodyPr>
            <a:lstStyle/>
            <a:p>
              <a:pPr>
                <a:lnSpc>
                  <a:spcPct val="130000"/>
                </a:lnSpc>
                <a:defRPr/>
              </a:pPr>
              <a:endParaRPr lang="zh-CN" altLang="en-US" b="0">
                <a:latin typeface="+mn-ea"/>
                <a:ea typeface="+mn-ea"/>
                <a:cs typeface="黑体" charset="0"/>
              </a:endParaRPr>
            </a:p>
          </p:txBody>
        </p:sp>
        <p:sp>
          <p:nvSpPr>
            <p:cNvPr id="16401" name="Text Box 25"/>
            <p:cNvSpPr txBox="1">
              <a:spLocks noChangeArrowheads="1"/>
            </p:cNvSpPr>
            <p:nvPr/>
          </p:nvSpPr>
          <p:spPr bwMode="auto">
            <a:xfrm>
              <a:off x="4950" y="3217"/>
              <a:ext cx="198"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i="1">
                  <a:solidFill>
                    <a:srgbClr val="666699"/>
                  </a:solidFill>
                  <a:latin typeface="+mn-ea"/>
                  <a:ea typeface="+mn-ea"/>
                  <a:cs typeface="华文新魏" charset="0"/>
                </a:rPr>
                <a:t>=</a:t>
              </a:r>
            </a:p>
          </p:txBody>
        </p:sp>
        <p:sp>
          <p:nvSpPr>
            <p:cNvPr id="16402" name="Text Box 26"/>
            <p:cNvSpPr txBox="1">
              <a:spLocks noChangeArrowheads="1"/>
            </p:cNvSpPr>
            <p:nvPr/>
          </p:nvSpPr>
          <p:spPr bwMode="auto">
            <a:xfrm>
              <a:off x="5058" y="3212"/>
              <a:ext cx="454"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30000"/>
                </a:lnSpc>
                <a:defRPr/>
              </a:pPr>
              <a:r>
                <a:rPr kumimoji="1" lang="en-US" altLang="zh-CN" sz="2200" b="0">
                  <a:solidFill>
                    <a:srgbClr val="0000FF"/>
                  </a:solidFill>
                  <a:latin typeface="+mn-ea"/>
                  <a:ea typeface="+mn-ea"/>
                  <a:cs typeface="华文新魏" charset="0"/>
                </a:rPr>
                <a:t>1.23</a:t>
              </a:r>
              <a:endParaRPr kumimoji="1" lang="en-US" altLang="zh-CN" sz="2200" b="0">
                <a:solidFill>
                  <a:schemeClr val="tx1"/>
                </a:solidFill>
                <a:latin typeface="+mn-ea"/>
                <a:ea typeface="+mn-ea"/>
                <a:cs typeface="华文新魏" charset="0"/>
              </a:endParaRPr>
            </a:p>
          </p:txBody>
        </p:sp>
      </p:grpSp>
      <p:sp>
        <p:nvSpPr>
          <p:cNvPr id="1093659" name="Text Box 27"/>
          <p:cNvSpPr txBox="1">
            <a:spLocks noChangeArrowheads="1"/>
          </p:cNvSpPr>
          <p:nvPr/>
        </p:nvSpPr>
        <p:spPr bwMode="auto">
          <a:xfrm>
            <a:off x="1789113" y="5561013"/>
            <a:ext cx="9455150" cy="733425"/>
          </a:xfrm>
          <a:prstGeom prst="rect">
            <a:avLst/>
          </a:prstGeom>
          <a:ln/>
        </p:spPr>
        <p:style>
          <a:lnRef idx="2">
            <a:schemeClr val="accent6"/>
          </a:lnRef>
          <a:fillRef idx="1">
            <a:schemeClr val="lt1"/>
          </a:fillRef>
          <a:effectRef idx="0">
            <a:schemeClr val="accent6"/>
          </a:effectRef>
          <a:fontRef idx="minor">
            <a:schemeClr val="dk1"/>
          </a:fontRef>
        </p:style>
        <p:txBody>
          <a:bodyPr lIns="0" tIns="180000" rIns="0" bIns="18000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ctr">
              <a:lnSpc>
                <a:spcPct val="100000"/>
              </a:lnSpc>
              <a:spcBef>
                <a:spcPts val="2640"/>
              </a:spcBef>
              <a:spcAft>
                <a:spcPts val="1800"/>
              </a:spcAft>
              <a:defRPr/>
            </a:pPr>
            <a:r>
              <a:rPr kumimoji="1" lang="zh-CN" altLang="en-US" b="0" dirty="0">
                <a:solidFill>
                  <a:srgbClr val="0000CC"/>
                </a:solidFill>
                <a:latin typeface="+mn-ea"/>
                <a:ea typeface="+mn-ea"/>
                <a:cs typeface="华文新魏" charset="0"/>
              </a:rPr>
              <a:t>处理器性能越高，高速缓存的性能就越重要！</a:t>
            </a:r>
          </a:p>
        </p:txBody>
      </p:sp>
      <p:sp>
        <p:nvSpPr>
          <p:cNvPr id="5" name="矩形 4"/>
          <p:cNvSpPr/>
          <p:nvPr/>
        </p:nvSpPr>
        <p:spPr>
          <a:xfrm>
            <a:off x="912813" y="1988840"/>
            <a:ext cx="10382250" cy="1218795"/>
          </a:xfrm>
          <a:prstGeom prst="rect">
            <a:avLst/>
          </a:prstGeom>
        </p:spPr>
        <p:txBody>
          <a:bodyPr>
            <a:spAutoFit/>
          </a:bodyPr>
          <a:lstStyle>
            <a:lvl1pPr marL="179388" indent="-179388">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00000"/>
              </a:lnSpc>
              <a:buFont typeface="Wingdings" charset="2"/>
              <a:buNone/>
            </a:pPr>
            <a:r>
              <a:rPr lang="zh-CN" altLang="en-US" b="0">
                <a:solidFill>
                  <a:srgbClr val="000000"/>
                </a:solidFill>
                <a:latin typeface="微软雅黑" charset="-122"/>
                <a:ea typeface="微软雅黑" charset="-122"/>
              </a:rPr>
              <a:t>每条指令发生的总</a:t>
            </a:r>
            <a:r>
              <a:rPr lang="en-US" altLang="zh-CN" b="0" dirty="0">
                <a:solidFill>
                  <a:srgbClr val="000000"/>
                </a:solidFill>
                <a:latin typeface="微软雅黑" charset="-122"/>
                <a:ea typeface="华文新魏" charset="-122"/>
              </a:rPr>
              <a:t>cache</a:t>
            </a:r>
            <a:r>
              <a:rPr lang="zh-CN" altLang="en-US" b="0" dirty="0">
                <a:solidFill>
                  <a:srgbClr val="000000"/>
                </a:solidFill>
                <a:latin typeface="微软雅黑" charset="-122"/>
                <a:ea typeface="微软雅黑" charset="-122"/>
              </a:rPr>
              <a:t>缺失时钟数为：</a:t>
            </a:r>
            <a:r>
              <a:rPr lang="en-US" altLang="zh-CN" b="0" dirty="0">
                <a:solidFill>
                  <a:srgbClr val="000000"/>
                </a:solidFill>
                <a:latin typeface="微软雅黑" charset="-122"/>
                <a:ea typeface="华文新魏" charset="-122"/>
              </a:rPr>
              <a:t>(2%×200)+36%×(4%×200)=6.88</a:t>
            </a:r>
          </a:p>
          <a:p>
            <a:pPr algn="l">
              <a:lnSpc>
                <a:spcPct val="100000"/>
              </a:lnSpc>
              <a:buFont typeface="Wingdings" charset="2"/>
              <a:buNone/>
            </a:pPr>
            <a:r>
              <a:rPr lang="zh-CN" altLang="en-US" b="0" dirty="0">
                <a:solidFill>
                  <a:srgbClr val="000000"/>
                </a:solidFill>
                <a:latin typeface="微软雅黑" charset="-122"/>
                <a:ea typeface="微软雅黑" charset="-122"/>
              </a:rPr>
              <a:t>故：存储器阻塞使得</a:t>
            </a:r>
            <a:r>
              <a:rPr lang="en-US" altLang="zh-CN" b="0" dirty="0">
                <a:solidFill>
                  <a:srgbClr val="000000"/>
                </a:solidFill>
                <a:latin typeface="微软雅黑" charset="-122"/>
                <a:ea typeface="华文新魏" charset="-122"/>
              </a:rPr>
              <a:t>CPI</a:t>
            </a:r>
            <a:r>
              <a:rPr lang="zh-CN" altLang="en-US" b="0" dirty="0">
                <a:solidFill>
                  <a:srgbClr val="000000"/>
                </a:solidFill>
                <a:latin typeface="微软雅黑" charset="-122"/>
                <a:ea typeface="微软雅黑" charset="-122"/>
              </a:rPr>
              <a:t>数增大到</a:t>
            </a:r>
            <a:r>
              <a:rPr lang="en-US" altLang="zh-CN" b="0" dirty="0">
                <a:solidFill>
                  <a:srgbClr val="000000"/>
                </a:solidFill>
                <a:latin typeface="微软雅黑" charset="-122"/>
                <a:ea typeface="华文新魏" charset="-122"/>
              </a:rPr>
              <a:t>2+6.88=8.88</a:t>
            </a:r>
            <a:endParaRPr lang="zh-CN" altLang="en-US" b="0" dirty="0">
              <a:solidFill>
                <a:srgbClr val="000000"/>
              </a:solidFill>
              <a:latin typeface="微软雅黑" charset="-122"/>
              <a:ea typeface="微软雅黑" charset="-122"/>
            </a:endParaRPr>
          </a:p>
        </p:txBody>
      </p:sp>
      <p:sp>
        <p:nvSpPr>
          <p:cNvPr id="39" name="Text Box 15"/>
          <p:cNvSpPr txBox="1">
            <a:spLocks noChangeArrowheads="1"/>
          </p:cNvSpPr>
          <p:nvPr/>
        </p:nvSpPr>
        <p:spPr bwMode="auto">
          <a:xfrm>
            <a:off x="635000" y="3409950"/>
            <a:ext cx="10845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b="1">
                <a:solidFill>
                  <a:srgbClr val="FF0000"/>
                </a:solidFill>
                <a:latin typeface="Times New Roman" charset="0"/>
                <a:ea typeface="黑体" charset="0"/>
                <a:cs typeface="黑体" charset="0"/>
              </a:defRPr>
            </a:lvl1pPr>
            <a:lvl2pPr marL="742950" indent="-285750">
              <a:defRPr sz="2400" b="1">
                <a:solidFill>
                  <a:srgbClr val="FF0000"/>
                </a:solidFill>
                <a:latin typeface="Times New Roman" charset="0"/>
                <a:ea typeface="黑体" charset="0"/>
                <a:cs typeface="黑体" charset="0"/>
              </a:defRPr>
            </a:lvl2pPr>
            <a:lvl3pPr marL="1143000" indent="-228600">
              <a:defRPr sz="2400" b="1">
                <a:solidFill>
                  <a:srgbClr val="FF0000"/>
                </a:solidFill>
                <a:latin typeface="Times New Roman" charset="0"/>
                <a:ea typeface="黑体" charset="0"/>
                <a:cs typeface="黑体" charset="0"/>
              </a:defRPr>
            </a:lvl3pPr>
            <a:lvl4pPr marL="1600200" indent="-228600">
              <a:defRPr sz="2400" b="1">
                <a:solidFill>
                  <a:srgbClr val="FF0000"/>
                </a:solidFill>
                <a:latin typeface="Times New Roman" charset="0"/>
                <a:ea typeface="黑体" charset="0"/>
                <a:cs typeface="黑体" charset="0"/>
              </a:defRPr>
            </a:lvl4pPr>
            <a:lvl5pPr marL="2057400" indent="-228600">
              <a:defRPr sz="2400" b="1">
                <a:solidFill>
                  <a:srgbClr val="FF0000"/>
                </a:solidFill>
                <a:latin typeface="Times New Roman" charset="0"/>
                <a:ea typeface="黑体" charset="0"/>
                <a:cs typeface="黑体" charset="0"/>
              </a:defRPr>
            </a:lvl5pPr>
            <a:lvl6pPr marL="2514600" indent="-228600" eaLnBrk="0" fontAlgn="base" hangingPunct="0">
              <a:spcBef>
                <a:spcPct val="0"/>
              </a:spcBef>
              <a:spcAft>
                <a:spcPct val="0"/>
              </a:spcAft>
              <a:defRPr sz="2400" b="1">
                <a:solidFill>
                  <a:srgbClr val="FF0000"/>
                </a:solidFill>
                <a:latin typeface="Times New Roman" charset="0"/>
                <a:ea typeface="黑体" charset="0"/>
                <a:cs typeface="黑体" charset="0"/>
              </a:defRPr>
            </a:lvl6pPr>
            <a:lvl7pPr marL="2971800" indent="-228600" eaLnBrk="0" fontAlgn="base" hangingPunct="0">
              <a:spcBef>
                <a:spcPct val="0"/>
              </a:spcBef>
              <a:spcAft>
                <a:spcPct val="0"/>
              </a:spcAft>
              <a:defRPr sz="2400" b="1">
                <a:solidFill>
                  <a:srgbClr val="FF0000"/>
                </a:solidFill>
                <a:latin typeface="Times New Roman" charset="0"/>
                <a:ea typeface="黑体" charset="0"/>
                <a:cs typeface="黑体" charset="0"/>
              </a:defRPr>
            </a:lvl7pPr>
            <a:lvl8pPr marL="3429000" indent="-228600" eaLnBrk="0" fontAlgn="base" hangingPunct="0">
              <a:spcBef>
                <a:spcPct val="0"/>
              </a:spcBef>
              <a:spcAft>
                <a:spcPct val="0"/>
              </a:spcAft>
              <a:defRPr sz="2400" b="1">
                <a:solidFill>
                  <a:srgbClr val="FF0000"/>
                </a:solidFill>
                <a:latin typeface="Times New Roman" charset="0"/>
                <a:ea typeface="黑体" charset="0"/>
                <a:cs typeface="黑体" charset="0"/>
              </a:defRPr>
            </a:lvl8pPr>
            <a:lvl9pPr marL="3886200" indent="-228600" eaLnBrk="0" fontAlgn="base" hangingPunct="0">
              <a:spcBef>
                <a:spcPct val="0"/>
              </a:spcBef>
              <a:spcAft>
                <a:spcPct val="0"/>
              </a:spcAft>
              <a:defRPr sz="2400" b="1">
                <a:solidFill>
                  <a:srgbClr val="FF0000"/>
                </a:solidFill>
                <a:latin typeface="Times New Roman" charset="0"/>
                <a:ea typeface="黑体" charset="0"/>
                <a:cs typeface="黑体" charset="0"/>
              </a:defRPr>
            </a:lvl9pPr>
          </a:lstStyle>
          <a:p>
            <a:pPr algn="l">
              <a:lnSpc>
                <a:spcPct val="100000"/>
              </a:lnSpc>
              <a:defRPr/>
            </a:pPr>
            <a:r>
              <a:rPr lang="zh-CN" altLang="en-US" b="0" dirty="0">
                <a:latin typeface="+mn-ea"/>
                <a:ea typeface="+mn-ea"/>
                <a:cs typeface="华文新魏" charset="0"/>
              </a:rPr>
              <a:t>结论：</a:t>
            </a:r>
            <a:r>
              <a:rPr kumimoji="1" lang="en-US" altLang="zh-CN" b="0" dirty="0">
                <a:latin typeface="+mn-ea"/>
                <a:ea typeface="+mn-ea"/>
                <a:cs typeface="华文新魏" charset="0"/>
              </a:rPr>
              <a:t>CPU</a:t>
            </a:r>
            <a:r>
              <a:rPr kumimoji="1" lang="zh-CN" altLang="en-US" b="0" dirty="0">
                <a:latin typeface="+mn-ea"/>
                <a:ea typeface="+mn-ea"/>
                <a:cs typeface="华文新魏" charset="0"/>
              </a:rPr>
              <a:t>时钟频率越高，</a:t>
            </a:r>
            <a:r>
              <a:rPr kumimoji="1" lang="en-US" altLang="zh-CN" b="0" dirty="0">
                <a:latin typeface="+mn-ea"/>
                <a:ea typeface="+mn-ea"/>
                <a:cs typeface="华文新魏" charset="0"/>
              </a:rPr>
              <a:t>Cache</a:t>
            </a:r>
            <a:r>
              <a:rPr kumimoji="1" lang="zh-CN" altLang="en-US" b="0" dirty="0">
                <a:latin typeface="+mn-ea"/>
                <a:ea typeface="+mn-ea"/>
                <a:cs typeface="华文新魏" charset="0"/>
              </a:rPr>
              <a:t>缺失损失就相对越大</a:t>
            </a:r>
          </a:p>
        </p:txBody>
      </p:sp>
      <p:pic>
        <p:nvPicPr>
          <p:cNvPr id="40" name="图片 12" descr="u=207606497,4036238559&amp;fm=21&amp;gp=0.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825" y="5424488"/>
            <a:ext cx="6413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25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365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3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59" grpId="0" build="allAtOnce" animBg="1"/>
      <p:bldP spid="3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Placeholder 5"/>
          <p:cNvSpPr>
            <a:spLocks noGrp="1" noChangeArrowheads="1"/>
          </p:cNvSpPr>
          <p:nvPr/>
        </p:nvSpPr>
        <p:spPr bwMode="auto">
          <a:xfrm>
            <a:off x="3828256" y="1844676"/>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4800">
                <a:latin typeface="微软雅黑" charset="-122"/>
                <a:ea typeface="微软雅黑" charset="-122"/>
              </a:rPr>
              <a:t>谢  谢！</a:t>
            </a:r>
          </a:p>
        </p:txBody>
      </p:sp>
      <p:pic>
        <p:nvPicPr>
          <p:cNvPr id="86018"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 y="3681028"/>
            <a:ext cx="4255058" cy="27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476" y="3681026"/>
            <a:ext cx="4139943"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19" y="3681026"/>
            <a:ext cx="3763204"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11266"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7"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8"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1269"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a:spLocks noChangeArrowheads="1"/>
          </p:cNvSpPr>
          <p:nvPr/>
        </p:nvSpPr>
        <p:spPr bwMode="auto">
          <a:xfrm>
            <a:off x="1104900" y="1968500"/>
            <a:ext cx="90297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30000"/>
              </a:lnSpc>
            </a:pPr>
            <a:r>
              <a:rPr lang="en-US" altLang="zh-CN" sz="2800">
                <a:solidFill>
                  <a:schemeClr val="tx1"/>
                </a:solidFill>
                <a:latin typeface="微软雅黑" charset="-122"/>
                <a:ea typeface="微软雅黑" charset="-122"/>
              </a:rPr>
              <a:t>1</a:t>
            </a:r>
            <a:r>
              <a:rPr lang="zh-CN" altLang="en-US" sz="2800">
                <a:solidFill>
                  <a:schemeClr val="tx1"/>
                </a:solidFill>
                <a:latin typeface="微软雅黑" charset="-122"/>
                <a:ea typeface="微软雅黑" charset="-122"/>
              </a:rPr>
              <a:t>、信息保持时间</a:t>
            </a:r>
            <a:r>
              <a:rPr lang="en-US" altLang="zh-CN" sz="2800">
                <a:solidFill>
                  <a:schemeClr val="tx1"/>
                </a:solidFill>
                <a:latin typeface="微软雅黑" charset="-122"/>
                <a:ea typeface="微软雅黑" charset="-122"/>
              </a:rPr>
              <a:t>T</a:t>
            </a:r>
            <a:r>
              <a:rPr lang="en-US" altLang="zh-CN" sz="1600">
                <a:solidFill>
                  <a:schemeClr val="tx1"/>
                </a:solidFill>
                <a:latin typeface="微软雅黑" charset="-122"/>
                <a:ea typeface="微软雅黑" charset="-122"/>
              </a:rPr>
              <a:t>ref</a:t>
            </a:r>
          </a:p>
          <a:p>
            <a:pPr lvl="1" algn="l">
              <a:lnSpc>
                <a:spcPct val="130000"/>
              </a:lnSpc>
            </a:pPr>
            <a:r>
              <a:rPr lang="en-US" altLang="zh-CN" sz="2600">
                <a:solidFill>
                  <a:srgbClr val="0000BF"/>
                </a:solidFill>
                <a:latin typeface="微软雅黑" charset="-122"/>
                <a:ea typeface="微软雅黑" charset="-122"/>
              </a:rPr>
              <a:t>       </a:t>
            </a:r>
            <a:r>
              <a:rPr lang="zh-CN" altLang="en-US" sz="2600">
                <a:solidFill>
                  <a:srgbClr val="0000BF"/>
                </a:solidFill>
                <a:latin typeface="微软雅黑" charset="-122"/>
                <a:ea typeface="微软雅黑" charset="-122"/>
              </a:rPr>
              <a:t>从信息以电荷形式存入电容，到电荷经过一段时间泄漏，读放仍能鉴别出原存信息的时间</a:t>
            </a:r>
            <a:endParaRPr lang="en-US" altLang="zh-CN" sz="2600">
              <a:solidFill>
                <a:srgbClr val="0000BF"/>
              </a:solidFill>
              <a:latin typeface="微软雅黑" charset="-122"/>
              <a:ea typeface="微软雅黑" charset="-122"/>
            </a:endParaRPr>
          </a:p>
          <a:p>
            <a:pPr lvl="1" algn="l">
              <a:lnSpc>
                <a:spcPct val="130000"/>
              </a:lnSpc>
            </a:pPr>
            <a:endParaRPr lang="en-US" altLang="zh-CN" sz="2600">
              <a:solidFill>
                <a:srgbClr val="002060"/>
              </a:solidFill>
              <a:latin typeface="微软雅黑" charset="-122"/>
              <a:ea typeface="微软雅黑" charset="-122"/>
            </a:endParaRPr>
          </a:p>
        </p:txBody>
      </p:sp>
      <p:sp>
        <p:nvSpPr>
          <p:cNvPr id="11271"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DRAM</a:t>
            </a:r>
            <a:r>
              <a:rPr lang="zh-CN" altLang="en-US" sz="3000" dirty="0">
                <a:solidFill>
                  <a:schemeClr val="bg1"/>
                </a:solidFill>
                <a:latin typeface="微软雅黑" charset="-122"/>
                <a:ea typeface="微软雅黑" charset="-122"/>
              </a:rPr>
              <a:t>刷新的有关参数</a:t>
            </a:r>
          </a:p>
        </p:txBody>
      </p:sp>
    </p:spTree>
    <p:extLst>
      <p:ext uri="{BB962C8B-B14F-4D97-AF65-F5344CB8AC3E}">
        <p14:creationId xmlns:p14="http://schemas.microsoft.com/office/powerpoint/2010/main" val="1997497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13314"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5"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6"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3317"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4" name="TextBox 13"/>
          <p:cNvSpPr txBox="1">
            <a:spLocks noChangeArrowheads="1"/>
          </p:cNvSpPr>
          <p:nvPr/>
        </p:nvSpPr>
        <p:spPr bwMode="auto">
          <a:xfrm>
            <a:off x="1104900" y="1854200"/>
            <a:ext cx="10274300" cy="335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en-US" altLang="zh-CN" sz="2800" dirty="0">
                <a:solidFill>
                  <a:schemeClr val="tx1"/>
                </a:solidFill>
                <a:latin typeface="微软雅黑" charset="-122"/>
                <a:ea typeface="微软雅黑" charset="-122"/>
              </a:rPr>
              <a:t>2</a:t>
            </a:r>
            <a:r>
              <a:rPr lang="zh-CN" altLang="en-US" sz="2800" dirty="0">
                <a:solidFill>
                  <a:schemeClr val="tx1"/>
                </a:solidFill>
                <a:latin typeface="微软雅黑" charset="-122"/>
                <a:ea typeface="微软雅黑" charset="-122"/>
              </a:rPr>
              <a:t>、刷新周期</a:t>
            </a:r>
            <a:r>
              <a:rPr lang="en-US" altLang="zh-CN" sz="2800" dirty="0" err="1">
                <a:solidFill>
                  <a:schemeClr val="tx1"/>
                </a:solidFill>
                <a:latin typeface="微软雅黑" charset="-122"/>
                <a:ea typeface="微软雅黑" charset="-122"/>
              </a:rPr>
              <a:t>T</a:t>
            </a:r>
            <a:r>
              <a:rPr lang="en-US" altLang="zh-CN" sz="1600" dirty="0" err="1">
                <a:solidFill>
                  <a:schemeClr val="tx1"/>
                </a:solidFill>
                <a:latin typeface="微软雅黑" charset="-122"/>
                <a:ea typeface="微软雅黑" charset="-122"/>
              </a:rPr>
              <a:t>rc</a:t>
            </a:r>
            <a:r>
              <a:rPr lang="en-US" altLang="zh-CN" sz="2800" dirty="0">
                <a:solidFill>
                  <a:schemeClr val="tx1"/>
                </a:solidFill>
                <a:latin typeface="微软雅黑" charset="-122"/>
                <a:ea typeface="微软雅黑" charset="-122"/>
              </a:rPr>
              <a:t>(refresh cycle)</a:t>
            </a:r>
          </a:p>
          <a:p>
            <a:pPr lvl="1" algn="l">
              <a:lnSpc>
                <a:spcPct val="120000"/>
              </a:lnSpc>
            </a:pPr>
            <a:r>
              <a:rPr lang="en-US" altLang="zh-CN" sz="2800" dirty="0">
                <a:solidFill>
                  <a:schemeClr val="tx1"/>
                </a:solidFill>
                <a:latin typeface="微软雅黑" charset="-122"/>
                <a:ea typeface="微软雅黑" charset="-122"/>
              </a:rPr>
              <a:t>      </a:t>
            </a:r>
            <a:r>
              <a:rPr lang="zh-CN" altLang="en-US" dirty="0">
                <a:solidFill>
                  <a:srgbClr val="0000BF"/>
                </a:solidFill>
                <a:latin typeface="微软雅黑" charset="-122"/>
                <a:ea typeface="微软雅黑" charset="-122"/>
              </a:rPr>
              <a:t>对同一存储位元连续两次刷新，仍能保证鉴别出原存信息的最大允许间隔时间，即在</a:t>
            </a:r>
            <a:r>
              <a:rPr lang="en-US" altLang="zh-CN" dirty="0" err="1">
                <a:solidFill>
                  <a:srgbClr val="0000BF"/>
                </a:solidFill>
                <a:latin typeface="微软雅黑" charset="-122"/>
                <a:ea typeface="微软雅黑" charset="-122"/>
              </a:rPr>
              <a:t>T</a:t>
            </a:r>
            <a:r>
              <a:rPr lang="en-US" altLang="zh-CN" baseline="-25000" dirty="0" err="1">
                <a:solidFill>
                  <a:srgbClr val="0000BF"/>
                </a:solidFill>
                <a:latin typeface="微软雅黑" charset="-122"/>
                <a:ea typeface="微软雅黑" charset="-122"/>
              </a:rPr>
              <a:t>rc</a:t>
            </a:r>
            <a:r>
              <a:rPr lang="zh-CN" altLang="en-US" dirty="0">
                <a:solidFill>
                  <a:srgbClr val="0000BF"/>
                </a:solidFill>
                <a:latin typeface="微软雅黑" charset="-122"/>
                <a:ea typeface="微软雅黑" charset="-122"/>
              </a:rPr>
              <a:t>内必须对每个单元刷新一遍</a:t>
            </a:r>
            <a:endParaRPr lang="en-US" altLang="zh-CN" dirty="0">
              <a:solidFill>
                <a:srgbClr val="0000BF"/>
              </a:solidFill>
              <a:latin typeface="微软雅黑" charset="-122"/>
              <a:ea typeface="微软雅黑" charset="-122"/>
            </a:endParaRPr>
          </a:p>
          <a:p>
            <a:pPr lvl="1" algn="l">
              <a:lnSpc>
                <a:spcPct val="120000"/>
              </a:lnSpc>
            </a:pPr>
            <a:r>
              <a:rPr lang="en-US" altLang="zh-CN" dirty="0">
                <a:solidFill>
                  <a:srgbClr val="0000BF"/>
                </a:solidFill>
                <a:latin typeface="微软雅黑" charset="-122"/>
                <a:ea typeface="微软雅黑" charset="-122"/>
              </a:rPr>
              <a:t>       </a:t>
            </a:r>
            <a:r>
              <a:rPr lang="zh-CN" altLang="en-US" dirty="0">
                <a:solidFill>
                  <a:srgbClr val="0000BF"/>
                </a:solidFill>
                <a:latin typeface="微软雅黑" charset="-122"/>
                <a:ea typeface="微软雅黑" charset="-122"/>
              </a:rPr>
              <a:t>一般为</a:t>
            </a:r>
            <a:r>
              <a:rPr lang="en-US" altLang="zh-CN" dirty="0" err="1">
                <a:solidFill>
                  <a:srgbClr val="0000BF"/>
                </a:solidFill>
                <a:latin typeface="微软雅黑" charset="-122"/>
                <a:ea typeface="微软雅黑" charset="-122"/>
              </a:rPr>
              <a:t>ms</a:t>
            </a:r>
            <a:r>
              <a:rPr lang="zh-CN" altLang="en-US" dirty="0">
                <a:solidFill>
                  <a:srgbClr val="0000BF"/>
                </a:solidFill>
                <a:latin typeface="微软雅黑" charset="-122"/>
                <a:ea typeface="微软雅黑" charset="-122"/>
              </a:rPr>
              <a:t>级，亦称为刷新间隔时间</a:t>
            </a:r>
            <a:r>
              <a:rPr lang="en-US" altLang="zh-CN" dirty="0">
                <a:solidFill>
                  <a:srgbClr val="0000BF"/>
                </a:solidFill>
                <a:latin typeface="微软雅黑" charset="-122"/>
                <a:ea typeface="微软雅黑" charset="-122"/>
              </a:rPr>
              <a:t> </a:t>
            </a:r>
          </a:p>
          <a:p>
            <a:pPr lvl="2" algn="l">
              <a:lnSpc>
                <a:spcPct val="120000"/>
              </a:lnSpc>
              <a:buFont typeface="Wingdings" charset="2"/>
              <a:buChar char="Ø"/>
            </a:pPr>
            <a:r>
              <a:rPr lang="zh-CN" altLang="en-US" sz="2200" dirty="0">
                <a:solidFill>
                  <a:schemeClr val="tx1"/>
                </a:solidFill>
                <a:latin typeface="微软雅黑" charset="-122"/>
                <a:ea typeface="微软雅黑" charset="-122"/>
              </a:rPr>
              <a:t>在</a:t>
            </a:r>
            <a:r>
              <a:rPr lang="en-US" altLang="zh-CN" sz="2200" dirty="0" err="1">
                <a:solidFill>
                  <a:schemeClr val="tx1"/>
                </a:solidFill>
                <a:latin typeface="微软雅黑" charset="-122"/>
                <a:ea typeface="微软雅黑" charset="-122"/>
              </a:rPr>
              <a:t>T</a:t>
            </a:r>
            <a:r>
              <a:rPr lang="en-US" altLang="zh-CN" sz="2200" baseline="-25000" dirty="0" err="1">
                <a:solidFill>
                  <a:schemeClr val="tx1"/>
                </a:solidFill>
                <a:latin typeface="微软雅黑" charset="-122"/>
                <a:ea typeface="微软雅黑" charset="-122"/>
              </a:rPr>
              <a:t>rc</a:t>
            </a:r>
            <a:r>
              <a:rPr lang="zh-CN" altLang="en-US" sz="2200" dirty="0">
                <a:solidFill>
                  <a:schemeClr val="tx1"/>
                </a:solidFill>
                <a:latin typeface="微软雅黑" charset="-122"/>
                <a:ea typeface="微软雅黑" charset="-122"/>
              </a:rPr>
              <a:t>时间内，应刷新存储芯片中的所有存储位</a:t>
            </a:r>
          </a:p>
          <a:p>
            <a:pPr lvl="2" algn="l">
              <a:lnSpc>
                <a:spcPct val="120000"/>
              </a:lnSpc>
              <a:buFont typeface="Wingdings" charset="2"/>
              <a:buChar char="Ø"/>
            </a:pPr>
            <a:r>
              <a:rPr lang="zh-CN" altLang="en-US" sz="2200" dirty="0">
                <a:solidFill>
                  <a:schemeClr val="tx1"/>
                </a:solidFill>
                <a:latin typeface="微软雅黑" charset="-122"/>
                <a:ea typeface="微软雅黑" charset="-122"/>
              </a:rPr>
              <a:t> 在</a:t>
            </a:r>
            <a:r>
              <a:rPr lang="en-US" altLang="zh-CN" sz="2200" dirty="0">
                <a:solidFill>
                  <a:schemeClr val="tx1"/>
                </a:solidFill>
                <a:latin typeface="微软雅黑" charset="-122"/>
                <a:ea typeface="微软雅黑" charset="-122"/>
              </a:rPr>
              <a:t>DRAM</a:t>
            </a:r>
            <a:r>
              <a:rPr lang="zh-CN" altLang="en-US" sz="2200" dirty="0">
                <a:solidFill>
                  <a:schemeClr val="tx1"/>
                </a:solidFill>
                <a:latin typeface="微软雅黑" charset="-122"/>
                <a:ea typeface="微软雅黑" charset="-122"/>
              </a:rPr>
              <a:t>芯片的主要性能参数中，都给出</a:t>
            </a:r>
            <a:r>
              <a:rPr lang="en-US" altLang="zh-CN" sz="2200" dirty="0" err="1">
                <a:solidFill>
                  <a:schemeClr val="tx1"/>
                </a:solidFill>
                <a:latin typeface="微软雅黑" charset="-122"/>
                <a:ea typeface="微软雅黑" charset="-122"/>
              </a:rPr>
              <a:t>T</a:t>
            </a:r>
            <a:r>
              <a:rPr lang="en-US" altLang="zh-CN" sz="2200" baseline="-25000" dirty="0" err="1">
                <a:solidFill>
                  <a:schemeClr val="tx1"/>
                </a:solidFill>
                <a:latin typeface="微软雅黑" charset="-122"/>
                <a:ea typeface="微软雅黑" charset="-122"/>
              </a:rPr>
              <a:t>rc</a:t>
            </a:r>
            <a:r>
              <a:rPr lang="zh-CN" altLang="en-US" sz="2200" dirty="0">
                <a:solidFill>
                  <a:schemeClr val="tx1"/>
                </a:solidFill>
                <a:latin typeface="微软雅黑" charset="-122"/>
                <a:ea typeface="微软雅黑" charset="-122"/>
              </a:rPr>
              <a:t>。通常为</a:t>
            </a:r>
            <a:r>
              <a:rPr lang="en-US" altLang="zh-CN" sz="2200" dirty="0">
                <a:solidFill>
                  <a:schemeClr val="tx1"/>
                </a:solidFill>
                <a:latin typeface="微软雅黑" charset="-122"/>
                <a:ea typeface="微软雅黑" charset="-122"/>
              </a:rPr>
              <a:t>2ms</a:t>
            </a:r>
            <a:r>
              <a:rPr lang="zh-CN" altLang="en-US" sz="2200" dirty="0">
                <a:solidFill>
                  <a:schemeClr val="tx1"/>
                </a:solidFill>
                <a:latin typeface="微软雅黑" charset="-122"/>
                <a:ea typeface="微软雅黑" charset="-122"/>
              </a:rPr>
              <a:t>、</a:t>
            </a:r>
            <a:r>
              <a:rPr lang="en-US" altLang="zh-CN" sz="2200" dirty="0">
                <a:solidFill>
                  <a:schemeClr val="tx1"/>
                </a:solidFill>
                <a:latin typeface="微软雅黑" charset="-122"/>
                <a:ea typeface="微软雅黑" charset="-122"/>
              </a:rPr>
              <a:t>4ms</a:t>
            </a:r>
            <a:r>
              <a:rPr lang="zh-CN" altLang="en-US" sz="2200" dirty="0">
                <a:solidFill>
                  <a:schemeClr val="tx1"/>
                </a:solidFill>
                <a:latin typeface="微软雅黑" charset="-122"/>
                <a:ea typeface="微软雅黑" charset="-122"/>
              </a:rPr>
              <a:t>、</a:t>
            </a:r>
            <a:r>
              <a:rPr lang="en-US" altLang="zh-CN" sz="2200" dirty="0">
                <a:solidFill>
                  <a:schemeClr val="tx1"/>
                </a:solidFill>
                <a:latin typeface="微软雅黑" charset="-122"/>
                <a:ea typeface="微软雅黑" charset="-122"/>
              </a:rPr>
              <a:t>8ms</a:t>
            </a:r>
          </a:p>
          <a:p>
            <a:pPr lvl="2" algn="l">
              <a:lnSpc>
                <a:spcPct val="120000"/>
              </a:lnSpc>
              <a:buFont typeface="Wingdings" charset="2"/>
              <a:buChar char="Ø"/>
            </a:pPr>
            <a:endParaRPr lang="en-US" altLang="zh-CN" sz="2600" dirty="0">
              <a:solidFill>
                <a:srgbClr val="002060"/>
              </a:solidFill>
              <a:latin typeface="微软雅黑" charset="-122"/>
              <a:ea typeface="微软雅黑" charset="-122"/>
            </a:endParaRPr>
          </a:p>
        </p:txBody>
      </p:sp>
      <p:sp>
        <p:nvSpPr>
          <p:cNvPr id="13319"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r>
              <a:rPr lang="en-US" altLang="zh-CN" sz="3000" dirty="0">
                <a:solidFill>
                  <a:schemeClr val="bg1"/>
                </a:solidFill>
                <a:latin typeface="微软雅黑" charset="-122"/>
                <a:ea typeface="微软雅黑" charset="-122"/>
              </a:rPr>
              <a:t>DRAM</a:t>
            </a:r>
            <a:r>
              <a:rPr lang="zh-CN" altLang="en-US" sz="3000" dirty="0">
                <a:solidFill>
                  <a:schemeClr val="bg1"/>
                </a:solidFill>
                <a:latin typeface="微软雅黑" charset="-122"/>
                <a:ea typeface="微软雅黑" charset="-122"/>
              </a:rPr>
              <a:t>刷新的有关参数</a:t>
            </a:r>
          </a:p>
        </p:txBody>
      </p:sp>
      <p:sp>
        <p:nvSpPr>
          <p:cNvPr id="9" name="云形标注 8"/>
          <p:cNvSpPr/>
          <p:nvPr/>
        </p:nvSpPr>
        <p:spPr>
          <a:xfrm>
            <a:off x="4521200" y="5249863"/>
            <a:ext cx="4640263" cy="1008062"/>
          </a:xfrm>
          <a:prstGeom prst="cloudCallout">
            <a:avLst>
              <a:gd name="adj1" fmla="val 65735"/>
              <a:gd name="adj2" fmla="val 11446"/>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l">
              <a:lnSpc>
                <a:spcPct val="100000"/>
              </a:lnSpc>
              <a:defRPr/>
            </a:pPr>
            <a:r>
              <a:rPr lang="zh-CN" altLang="en-US" dirty="0">
                <a:solidFill>
                  <a:srgbClr val="000000"/>
                </a:solidFill>
                <a:latin typeface="+mn-ea"/>
              </a:rPr>
              <a:t>刷新周期</a:t>
            </a:r>
            <a:r>
              <a:rPr lang="zh-CN" altLang="zh-CN" dirty="0">
                <a:solidFill>
                  <a:srgbClr val="000000"/>
                </a:solidFill>
                <a:latin typeface="+mn-ea"/>
              </a:rPr>
              <a:t>v</a:t>
            </a:r>
            <a:r>
              <a:rPr lang="en-US" altLang="zh-CN" dirty="0">
                <a:solidFill>
                  <a:srgbClr val="000000"/>
                </a:solidFill>
                <a:latin typeface="+mn-ea"/>
              </a:rPr>
              <a:t>s.</a:t>
            </a:r>
            <a:r>
              <a:rPr lang="zh-CN" altLang="en-US" dirty="0">
                <a:solidFill>
                  <a:srgbClr val="000000"/>
                </a:solidFill>
                <a:latin typeface="+mn-ea"/>
              </a:rPr>
              <a:t>信息保持时间</a:t>
            </a:r>
            <a:r>
              <a:rPr lang="zh-CN" altLang="zh-CN" dirty="0">
                <a:solidFill>
                  <a:srgbClr val="000000"/>
                </a:solidFill>
                <a:latin typeface="+mn-ea"/>
              </a:rPr>
              <a:t>，</a:t>
            </a:r>
            <a:r>
              <a:rPr lang="zh-CN" altLang="en-US" dirty="0">
                <a:solidFill>
                  <a:srgbClr val="000000"/>
                </a:solidFill>
                <a:latin typeface="+mn-ea"/>
              </a:rPr>
              <a:t>哪个大？</a:t>
            </a:r>
          </a:p>
        </p:txBody>
      </p:sp>
      <p:pic>
        <p:nvPicPr>
          <p:cNvPr id="10" name="Picture 4" descr="http://img.qoocc.com/news/picture/22b3319720530cfb10af237b34f69f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50438" y="5283200"/>
            <a:ext cx="84137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a:spLocks noChangeArrowheads="1"/>
          </p:cNvSpPr>
          <p:nvPr/>
        </p:nvSpPr>
        <p:spPr bwMode="auto">
          <a:xfrm>
            <a:off x="1657350" y="5411788"/>
            <a:ext cx="2424113" cy="889154"/>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lIns="274320" tIns="137160" rIns="274320" bIns="137160">
            <a:spAutoFit/>
          </a:bodyPr>
          <a:lstStyle>
            <a:lvl1pPr marL="342900" indent="-342900">
              <a:defRPr sz="2400" b="1">
                <a:solidFill>
                  <a:srgbClr val="FF0000"/>
                </a:solidFill>
                <a:latin typeface="Times New Roman" charset="0"/>
                <a:ea typeface="黑体" charset="-122"/>
              </a:defRPr>
            </a:lvl1pPr>
            <a:lvl2pPr marL="358775">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spcBef>
                <a:spcPts val="300"/>
              </a:spcBef>
            </a:pPr>
            <a:r>
              <a:rPr lang="en-US" altLang="zh-CN" sz="2800">
                <a:solidFill>
                  <a:srgbClr val="000000"/>
                </a:solidFill>
                <a:ea typeface="华文新魏" charset="-122"/>
              </a:rPr>
              <a:t>T</a:t>
            </a:r>
            <a:r>
              <a:rPr lang="en-US" altLang="zh-CN" sz="2800" baseline="-25000">
                <a:solidFill>
                  <a:srgbClr val="000000"/>
                </a:solidFill>
                <a:ea typeface="华文新魏" charset="-122"/>
              </a:rPr>
              <a:t>rc</a:t>
            </a:r>
            <a:r>
              <a:rPr lang="en-US" altLang="zh-CN" sz="2800">
                <a:solidFill>
                  <a:srgbClr val="000000"/>
                </a:solidFill>
                <a:ea typeface="华文新魏" charset="-122"/>
              </a:rPr>
              <a:t>〈 T</a:t>
            </a:r>
            <a:r>
              <a:rPr lang="en-US" altLang="zh-CN" sz="2800" baseline="-25000">
                <a:solidFill>
                  <a:srgbClr val="000000"/>
                </a:solidFill>
                <a:ea typeface="华文新魏" charset="-122"/>
              </a:rPr>
              <a:t>ref</a:t>
            </a:r>
            <a:endParaRPr lang="en-US" altLang="zh-CN" sz="2800">
              <a:solidFill>
                <a:srgbClr val="000000"/>
              </a:solidFill>
              <a:ea typeface="华文新魏" charset="-122"/>
            </a:endParaRPr>
          </a:p>
        </p:txBody>
      </p:sp>
    </p:spTree>
    <p:extLst>
      <p:ext uri="{BB962C8B-B14F-4D97-AF65-F5344CB8AC3E}">
        <p14:creationId xmlns:p14="http://schemas.microsoft.com/office/powerpoint/2010/main" val="13377469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animEffect transition="in" filter="blinds(horizontal)">
                                      <p:cBhvr>
                                        <p:cTn id="15" dur="500"/>
                                        <p:tgtEl>
                                          <p:spTgt spid="1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blinds(horizontal)">
                                      <p:cBhvr>
                                        <p:cTn id="18" dur="500"/>
                                        <p:tgtEl>
                                          <p:spTgt spid="1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par>
                                <p:cTn id="25" presetID="1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bwMode="auto">
          <a:xfrm>
            <a:off x="609600" y="-26988"/>
            <a:ext cx="10971213" cy="777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z="3600" b="1">
                <a:latin typeface="微软雅黑" charset="-122"/>
              </a:rPr>
              <a:t>5.2.3 DRAM</a:t>
            </a:r>
            <a:r>
              <a:rPr kumimoji="0" lang="zh-CN" altLang="en-US" sz="3600" b="1" dirty="0">
                <a:latin typeface="微软雅黑" charset="-122"/>
              </a:rPr>
              <a:t>的刷新</a:t>
            </a:r>
            <a:endParaRPr kumimoji="0" lang="en-US" altLang="zh-CN" sz="3600" b="1" dirty="0">
              <a:latin typeface="微软雅黑" charset="-122"/>
            </a:endParaRPr>
          </a:p>
        </p:txBody>
      </p:sp>
      <p:sp>
        <p:nvSpPr>
          <p:cNvPr id="15362" name="AutoShape 6" descr="http://fzone.oushinet.com/bbs/data/attachment/forum/201405/16/051142lrtiydwxrn1xz0lw.jpg"/>
          <p:cNvSpPr>
            <a:spLocks noChangeAspect="1" noChangeArrowheads="1"/>
          </p:cNvSpPr>
          <p:nvPr/>
        </p:nvSpPr>
        <p:spPr bwMode="auto">
          <a:xfrm>
            <a:off x="-96838" y="-817563"/>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3" name="AutoShape 6"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4" name="AutoShape 8" descr="http://img4.imgtn.bdimg.com/it/u=462712236,1737773812&amp;fm=21&amp;gp=0.jpg"/>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5" name="AutoShape 15" descr="http://static.freepik.com/free-photo/cassette-tape_2965831.jpg"/>
          <p:cNvSpPr>
            <a:spLocks noChangeAspect="1" noChangeArrowheads="1"/>
          </p:cNvSpPr>
          <p:nvPr/>
        </p:nvSpPr>
        <p:spPr bwMode="auto">
          <a:xfrm>
            <a:off x="7620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endParaRPr lang="zh-CN" altLang="en-US"/>
          </a:p>
        </p:txBody>
      </p:sp>
      <p:sp>
        <p:nvSpPr>
          <p:cNvPr id="15366" name="TextBox 13"/>
          <p:cNvSpPr txBox="1">
            <a:spLocks noChangeArrowheads="1"/>
          </p:cNvSpPr>
          <p:nvPr/>
        </p:nvSpPr>
        <p:spPr bwMode="auto">
          <a:xfrm>
            <a:off x="609600" y="1854200"/>
            <a:ext cx="11328400" cy="156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b="1">
                <a:solidFill>
                  <a:srgbClr val="FF0000"/>
                </a:solidFill>
                <a:latin typeface="Times New Roman" charset="0"/>
                <a:ea typeface="黑体" charset="-122"/>
              </a:defRPr>
            </a:lvl1pPr>
            <a:lvl2pPr>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lvl="1" algn="l">
              <a:lnSpc>
                <a:spcPct val="120000"/>
              </a:lnSpc>
            </a:pPr>
            <a:r>
              <a:rPr lang="en-US" altLang="zh-CN" sz="2800" dirty="0">
                <a:solidFill>
                  <a:schemeClr val="tx1"/>
                </a:solidFill>
                <a:latin typeface="微软雅黑" charset="-122"/>
                <a:ea typeface="微软雅黑" charset="-122"/>
              </a:rPr>
              <a:t>3</a:t>
            </a:r>
            <a:r>
              <a:rPr lang="zh-CN" altLang="en-US" sz="2800" dirty="0">
                <a:solidFill>
                  <a:schemeClr val="tx1"/>
                </a:solidFill>
                <a:latin typeface="微软雅黑" charset="-122"/>
                <a:ea typeface="微软雅黑" charset="-122"/>
              </a:rPr>
              <a:t>、刷新操作周期</a:t>
            </a:r>
            <a:r>
              <a:rPr lang="en-US" altLang="zh-CN" sz="2800" dirty="0" err="1">
                <a:solidFill>
                  <a:schemeClr val="tx1"/>
                </a:solidFill>
                <a:latin typeface="微软雅黑" charset="-122"/>
                <a:ea typeface="微软雅黑" charset="-122"/>
              </a:rPr>
              <a:t>T</a:t>
            </a:r>
            <a:r>
              <a:rPr lang="en-US" altLang="zh-CN" sz="1600" dirty="0" err="1">
                <a:solidFill>
                  <a:schemeClr val="tx1"/>
                </a:solidFill>
                <a:latin typeface="微软雅黑" charset="-122"/>
                <a:ea typeface="微软雅黑" charset="-122"/>
              </a:rPr>
              <a:t>roc</a:t>
            </a:r>
            <a:r>
              <a:rPr lang="en-US" altLang="zh-CN" sz="2800" dirty="0">
                <a:solidFill>
                  <a:schemeClr val="tx1"/>
                </a:solidFill>
                <a:latin typeface="微软雅黑" charset="-122"/>
                <a:ea typeface="微软雅黑" charset="-122"/>
              </a:rPr>
              <a:t> (refresh operating cycle)</a:t>
            </a:r>
          </a:p>
          <a:p>
            <a:pPr lvl="1" algn="l">
              <a:lnSpc>
                <a:spcPct val="120000"/>
              </a:lnSpc>
            </a:pPr>
            <a:r>
              <a:rPr lang="zh-CN" altLang="en-US" sz="2600" dirty="0">
                <a:solidFill>
                  <a:srgbClr val="0000BF"/>
                </a:solidFill>
                <a:latin typeface="微软雅黑" charset="-122"/>
                <a:ea typeface="微软雅黑" charset="-122"/>
              </a:rPr>
              <a:t>    </a:t>
            </a:r>
            <a:r>
              <a:rPr lang="en-US" altLang="zh-CN" dirty="0">
                <a:solidFill>
                  <a:srgbClr val="0000BF"/>
                </a:solidFill>
                <a:latin typeface="微软雅黑" charset="-122"/>
                <a:ea typeface="微软雅黑" charset="-122"/>
              </a:rPr>
              <a:t> </a:t>
            </a:r>
            <a:r>
              <a:rPr lang="zh-CN" altLang="en-US" dirty="0">
                <a:solidFill>
                  <a:srgbClr val="0000BF"/>
                </a:solidFill>
                <a:latin typeface="微软雅黑" charset="-122"/>
                <a:ea typeface="微软雅黑" charset="-122"/>
              </a:rPr>
              <a:t>刷新一行存储位元所需时间，通常和</a:t>
            </a:r>
            <a:r>
              <a:rPr lang="en-US" altLang="zh-CN" dirty="0">
                <a:solidFill>
                  <a:srgbClr val="0000BF"/>
                </a:solidFill>
                <a:latin typeface="微软雅黑" charset="-122"/>
                <a:ea typeface="微软雅黑" charset="-122"/>
              </a:rPr>
              <a:t>DRAM</a:t>
            </a:r>
            <a:r>
              <a:rPr lang="zh-CN" altLang="en-US" dirty="0">
                <a:solidFill>
                  <a:srgbClr val="0000BF"/>
                </a:solidFill>
                <a:latin typeface="微软雅黑" charset="-122"/>
                <a:ea typeface="微软雅黑" charset="-122"/>
              </a:rPr>
              <a:t>读写周期</a:t>
            </a:r>
            <a:r>
              <a:rPr lang="en-US" altLang="zh-CN" dirty="0" err="1">
                <a:solidFill>
                  <a:srgbClr val="0000BF"/>
                </a:solidFill>
                <a:latin typeface="微软雅黑" charset="-122"/>
                <a:ea typeface="微软雅黑" charset="-122"/>
              </a:rPr>
              <a:t>t</a:t>
            </a:r>
            <a:r>
              <a:rPr lang="en-US" altLang="zh-CN" sz="1400" dirty="0" err="1">
                <a:solidFill>
                  <a:srgbClr val="0000BF"/>
                </a:solidFill>
                <a:latin typeface="微软雅黑" charset="-122"/>
                <a:ea typeface="微软雅黑" charset="-122"/>
              </a:rPr>
              <a:t>RC</a:t>
            </a:r>
            <a:r>
              <a:rPr lang="en-US" altLang="zh-CN" dirty="0">
                <a:solidFill>
                  <a:srgbClr val="0000BF"/>
                </a:solidFill>
                <a:latin typeface="微软雅黑" charset="-122"/>
                <a:ea typeface="微软雅黑" charset="-122"/>
              </a:rPr>
              <a:t>/</a:t>
            </a:r>
            <a:r>
              <a:rPr lang="en-US" altLang="zh-CN" dirty="0" err="1">
                <a:solidFill>
                  <a:srgbClr val="0000BF"/>
                </a:solidFill>
                <a:latin typeface="微软雅黑" charset="-122"/>
                <a:ea typeface="微软雅黑" charset="-122"/>
              </a:rPr>
              <a:t>t</a:t>
            </a:r>
            <a:r>
              <a:rPr lang="en-US" altLang="zh-CN" sz="1400" dirty="0" err="1">
                <a:solidFill>
                  <a:srgbClr val="0000BF"/>
                </a:solidFill>
                <a:latin typeface="微软雅黑" charset="-122"/>
                <a:ea typeface="微软雅黑" charset="-122"/>
              </a:rPr>
              <a:t>WC</a:t>
            </a:r>
            <a:r>
              <a:rPr lang="zh-CN" altLang="en-US" dirty="0">
                <a:solidFill>
                  <a:srgbClr val="0000BF"/>
                </a:solidFill>
                <a:latin typeface="微软雅黑" charset="-122"/>
                <a:ea typeface="微软雅黑" charset="-122"/>
              </a:rPr>
              <a:t>相同</a:t>
            </a:r>
            <a:endParaRPr lang="en-US" altLang="zh-CN" dirty="0">
              <a:solidFill>
                <a:srgbClr val="0000BF"/>
              </a:solidFill>
              <a:latin typeface="微软雅黑" charset="-122"/>
              <a:ea typeface="微软雅黑" charset="-122"/>
            </a:endParaRPr>
          </a:p>
          <a:p>
            <a:pPr lvl="1" algn="l">
              <a:lnSpc>
                <a:spcPct val="120000"/>
              </a:lnSpc>
            </a:pPr>
            <a:r>
              <a:rPr lang="en-US" altLang="zh-CN" sz="2600" dirty="0">
                <a:solidFill>
                  <a:srgbClr val="0000BF"/>
                </a:solidFill>
                <a:latin typeface="微软雅黑" charset="-122"/>
                <a:ea typeface="微软雅黑" charset="-122"/>
              </a:rPr>
              <a:t>       </a:t>
            </a:r>
            <a:r>
              <a:rPr lang="en-US" altLang="zh-CN" dirty="0">
                <a:solidFill>
                  <a:srgbClr val="0000BF"/>
                </a:solidFill>
                <a:latin typeface="微软雅黑" charset="-122"/>
                <a:ea typeface="微软雅黑" charset="-122"/>
              </a:rPr>
              <a:t> </a:t>
            </a:r>
            <a:endParaRPr lang="en-US" altLang="zh-CN" dirty="0">
              <a:solidFill>
                <a:srgbClr val="002060"/>
              </a:solidFill>
              <a:latin typeface="微软雅黑" charset="-122"/>
              <a:ea typeface="微软雅黑" charset="-122"/>
            </a:endParaRPr>
          </a:p>
        </p:txBody>
      </p:sp>
      <p:sp>
        <p:nvSpPr>
          <p:cNvPr id="15367" name="TextBox 15"/>
          <p:cNvSpPr txBox="1">
            <a:spLocks noChangeArrowheads="1"/>
          </p:cNvSpPr>
          <p:nvPr/>
        </p:nvSpPr>
        <p:spPr bwMode="auto">
          <a:xfrm>
            <a:off x="2798763" y="952500"/>
            <a:ext cx="6510337" cy="677863"/>
          </a:xfrm>
          <a:prstGeom prst="rect">
            <a:avLst/>
          </a:prstGeom>
          <a:solidFill>
            <a:srgbClr val="C00000"/>
          </a:solidFill>
          <a:ln w="9525">
            <a:solidFill>
              <a:srgbClr val="A50021"/>
            </a:solidFill>
            <a:miter lim="800000"/>
            <a:headEnd/>
            <a:tailEnd/>
          </a:ln>
        </p:spPr>
        <p:txBody>
          <a:bodyPr anchor="ctr"/>
          <a:lstStyle>
            <a:lvl1pPr>
              <a:defRPr sz="2400" b="1">
                <a:solidFill>
                  <a:srgbClr val="FF0000"/>
                </a:solidFill>
                <a:latin typeface="Times New Roman" charset="0"/>
                <a:ea typeface="黑体" charset="-122"/>
              </a:defRPr>
            </a:lvl1pPr>
            <a:lvl2pPr marL="742950" indent="-28575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ctr"/>
            <a:r>
              <a:rPr lang="en-US" altLang="zh-CN" sz="3000">
                <a:solidFill>
                  <a:schemeClr val="bg1"/>
                </a:solidFill>
                <a:latin typeface="微软雅黑" charset="-122"/>
                <a:ea typeface="微软雅黑" charset="-122"/>
              </a:rPr>
              <a:t>DRAM</a:t>
            </a:r>
            <a:r>
              <a:rPr lang="zh-CN" altLang="en-US" sz="3000">
                <a:solidFill>
                  <a:schemeClr val="bg1"/>
                </a:solidFill>
                <a:latin typeface="微软雅黑" charset="-122"/>
                <a:ea typeface="微软雅黑" charset="-122"/>
              </a:rPr>
              <a:t>刷新的有关参数</a:t>
            </a:r>
          </a:p>
        </p:txBody>
      </p:sp>
      <p:sp>
        <p:nvSpPr>
          <p:cNvPr id="3" name="矩形 2"/>
          <p:cNvSpPr>
            <a:spLocks noChangeArrowheads="1"/>
          </p:cNvSpPr>
          <p:nvPr/>
        </p:nvSpPr>
        <p:spPr bwMode="auto">
          <a:xfrm>
            <a:off x="1414686" y="3681028"/>
            <a:ext cx="9636125" cy="2278188"/>
          </a:xfrm>
          <a:prstGeom prst="rect">
            <a:avLst/>
          </a:prstGeom>
          <a:gradFill rotWithShape="1">
            <a:gsLst>
              <a:gs pos="0">
                <a:srgbClr val="E4FFE9"/>
              </a:gs>
              <a:gs pos="64999">
                <a:srgbClr val="BAFCC7"/>
              </a:gs>
              <a:gs pos="100000">
                <a:srgbClr val="9BFDAF"/>
              </a:gs>
            </a:gsLst>
            <a:lin ang="5400000" scaled="1"/>
          </a:gradFill>
          <a:ln w="9525">
            <a:solidFill>
              <a:srgbClr val="00B04E"/>
            </a:solidFill>
            <a:miter lim="800000"/>
            <a:headEnd/>
            <a:tailEnd/>
          </a:ln>
          <a:effectLst>
            <a:outerShdw blurRad="40000" dist="20000" dir="5400000" rotWithShape="0">
              <a:srgbClr val="000000">
                <a:alpha val="37999"/>
              </a:srgbClr>
            </a:outerShdw>
          </a:effectLst>
        </p:spPr>
        <p:txBody>
          <a:bodyPr>
            <a:spAutoFit/>
          </a:bodyPr>
          <a:lstStyle>
            <a:lvl1pPr>
              <a:defRPr sz="2400" b="1">
                <a:solidFill>
                  <a:srgbClr val="FF0000"/>
                </a:solidFill>
                <a:latin typeface="Times New Roman" charset="0"/>
                <a:ea typeface="黑体" charset="-122"/>
              </a:defRPr>
            </a:lvl1pPr>
            <a:lvl2pPr marL="798513" indent="-342900">
              <a:defRPr sz="2400" b="1">
                <a:solidFill>
                  <a:srgbClr val="FF0000"/>
                </a:solidFill>
                <a:latin typeface="Times New Roman" charset="0"/>
                <a:ea typeface="黑体" charset="-122"/>
              </a:defRPr>
            </a:lvl2pPr>
            <a:lvl3pPr marL="1143000" indent="-228600">
              <a:defRPr sz="2400" b="1">
                <a:solidFill>
                  <a:srgbClr val="FF0000"/>
                </a:solidFill>
                <a:latin typeface="Times New Roman" charset="0"/>
                <a:ea typeface="黑体" charset="-122"/>
              </a:defRPr>
            </a:lvl3pPr>
            <a:lvl4pPr marL="1600200" indent="-228600">
              <a:defRPr sz="2400" b="1">
                <a:solidFill>
                  <a:srgbClr val="FF0000"/>
                </a:solidFill>
                <a:latin typeface="Times New Roman" charset="0"/>
                <a:ea typeface="黑体" charset="-122"/>
              </a:defRPr>
            </a:lvl4pPr>
            <a:lvl5pPr marL="2057400" indent="-228600">
              <a:defRPr sz="2400" b="1">
                <a:solidFill>
                  <a:srgbClr val="FF0000"/>
                </a:solidFill>
                <a:latin typeface="Times New Roman" charset="0"/>
                <a:ea typeface="黑体" charset="-122"/>
              </a:defRPr>
            </a:lvl5pPr>
            <a:lvl6pPr marL="2514600" indent="-228600" eaLnBrk="0" fontAlgn="base" hangingPunct="0">
              <a:spcBef>
                <a:spcPct val="0"/>
              </a:spcBef>
              <a:spcAft>
                <a:spcPct val="0"/>
              </a:spcAft>
              <a:defRPr sz="2400" b="1">
                <a:solidFill>
                  <a:srgbClr val="FF0000"/>
                </a:solidFill>
                <a:latin typeface="Times New Roman" charset="0"/>
                <a:ea typeface="黑体" charset="-122"/>
              </a:defRPr>
            </a:lvl6pPr>
            <a:lvl7pPr marL="2971800" indent="-228600" eaLnBrk="0" fontAlgn="base" hangingPunct="0">
              <a:spcBef>
                <a:spcPct val="0"/>
              </a:spcBef>
              <a:spcAft>
                <a:spcPct val="0"/>
              </a:spcAft>
              <a:defRPr sz="2400" b="1">
                <a:solidFill>
                  <a:srgbClr val="FF0000"/>
                </a:solidFill>
                <a:latin typeface="Times New Roman" charset="0"/>
                <a:ea typeface="黑体" charset="-122"/>
              </a:defRPr>
            </a:lvl7pPr>
            <a:lvl8pPr marL="3429000" indent="-228600" eaLnBrk="0" fontAlgn="base" hangingPunct="0">
              <a:spcBef>
                <a:spcPct val="0"/>
              </a:spcBef>
              <a:spcAft>
                <a:spcPct val="0"/>
              </a:spcAft>
              <a:defRPr sz="2400" b="1">
                <a:solidFill>
                  <a:srgbClr val="FF0000"/>
                </a:solidFill>
                <a:latin typeface="Times New Roman" charset="0"/>
                <a:ea typeface="黑体" charset="-122"/>
              </a:defRPr>
            </a:lvl8pPr>
            <a:lvl9pPr marL="3886200" indent="-228600" eaLnBrk="0" fontAlgn="base" hangingPunct="0">
              <a:spcBef>
                <a:spcPct val="0"/>
              </a:spcBef>
              <a:spcAft>
                <a:spcPct val="0"/>
              </a:spcAft>
              <a:defRPr sz="2400" b="1">
                <a:solidFill>
                  <a:srgbClr val="FF0000"/>
                </a:solidFill>
                <a:latin typeface="Times New Roman" charset="0"/>
                <a:ea typeface="黑体" charset="-122"/>
              </a:defRPr>
            </a:lvl9pPr>
          </a:lstStyle>
          <a:p>
            <a:pPr algn="l">
              <a:lnSpc>
                <a:spcPct val="150000"/>
              </a:lnSpc>
            </a:pPr>
            <a:r>
              <a:rPr lang="zh-CN" altLang="en-US" dirty="0">
                <a:solidFill>
                  <a:schemeClr val="tx1"/>
                </a:solidFill>
                <a:latin typeface="微软雅黑" charset="-122"/>
                <a:ea typeface="微软雅黑" charset="-122"/>
              </a:rPr>
              <a:t>存储器的刷新实现方法：</a:t>
            </a:r>
            <a:endParaRPr lang="en-US" altLang="zh-CN" dirty="0">
              <a:solidFill>
                <a:schemeClr val="tx1"/>
              </a:solidFill>
              <a:latin typeface="微软雅黑" charset="-122"/>
              <a:ea typeface="微软雅黑" charset="-122"/>
            </a:endParaRPr>
          </a:p>
          <a:p>
            <a:pPr lvl="1" algn="l">
              <a:lnSpc>
                <a:spcPct val="150000"/>
              </a:lnSpc>
              <a:buFont typeface="Arial" charset="0"/>
              <a:buChar char="•"/>
            </a:pPr>
            <a:r>
              <a:rPr lang="zh-CN" altLang="en-US" dirty="0">
                <a:solidFill>
                  <a:schemeClr val="tx1"/>
                </a:solidFill>
                <a:latin typeface="微软雅黑" charset="-122"/>
                <a:ea typeface="微软雅黑" charset="-122"/>
              </a:rPr>
              <a:t>周而复始的选取存储矩阵的各行</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即二维选址中的一维</a:t>
            </a:r>
            <a:r>
              <a:rPr lang="en-US" altLang="zh-CN" dirty="0">
                <a:solidFill>
                  <a:schemeClr val="tx1"/>
                </a:solidFill>
                <a:latin typeface="微软雅黑" charset="-122"/>
                <a:ea typeface="微软雅黑" charset="-122"/>
              </a:rPr>
              <a:t>)</a:t>
            </a:r>
            <a:r>
              <a:rPr lang="zh-CN" altLang="en-US" dirty="0">
                <a:solidFill>
                  <a:schemeClr val="tx1"/>
                </a:solidFill>
                <a:latin typeface="微软雅黑" charset="-122"/>
                <a:ea typeface="微软雅黑" charset="-122"/>
              </a:rPr>
              <a:t>进行刷新，同时刷新同一行的所有存储单元</a:t>
            </a:r>
            <a:endParaRPr lang="en-US" altLang="zh-CN" dirty="0">
              <a:solidFill>
                <a:schemeClr val="tx1"/>
              </a:solidFill>
              <a:latin typeface="微软雅黑" charset="-122"/>
              <a:ea typeface="微软雅黑" charset="-122"/>
            </a:endParaRPr>
          </a:p>
          <a:p>
            <a:pPr lvl="1" algn="l">
              <a:lnSpc>
                <a:spcPct val="150000"/>
              </a:lnSpc>
              <a:buFont typeface="Arial" charset="0"/>
              <a:buChar char="•"/>
            </a:pPr>
            <a:r>
              <a:rPr lang="zh-CN" altLang="en-US" dirty="0">
                <a:solidFill>
                  <a:schemeClr val="tx1"/>
                </a:solidFill>
                <a:latin typeface="微软雅黑" charset="-122"/>
                <a:ea typeface="微软雅黑" charset="-122"/>
              </a:rPr>
              <a:t>在刷新周期内选取完存储矩阵的所有行</a:t>
            </a:r>
            <a:endParaRPr lang="zh-CN" altLang="en-US" dirty="0">
              <a:solidFill>
                <a:srgbClr val="000000"/>
              </a:solidFill>
              <a:latin typeface="Verdana" charset="0"/>
              <a:ea typeface="微软雅黑" charset="-122"/>
            </a:endParaRPr>
          </a:p>
        </p:txBody>
      </p:sp>
    </p:spTree>
    <p:extLst>
      <p:ext uri="{BB962C8B-B14F-4D97-AF65-F5344CB8AC3E}">
        <p14:creationId xmlns:p14="http://schemas.microsoft.com/office/powerpoint/2010/main" val="19323720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《卫星导航定位导论》 20100913</Template>
  <TotalTime>32333</TotalTime>
  <Words>7038</Words>
  <Application>Microsoft Macintosh PowerPoint</Application>
  <PresentationFormat>自定义</PresentationFormat>
  <Paragraphs>922</Paragraphs>
  <Slides>67</Slides>
  <Notes>64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67</vt:i4>
      </vt:variant>
    </vt:vector>
  </HeadingPairs>
  <TitlesOfParts>
    <vt:vector size="81" baseType="lpstr">
      <vt:lpstr>DengXian</vt:lpstr>
      <vt:lpstr>DengXian Light</vt:lpstr>
      <vt:lpstr>华文新魏</vt:lpstr>
      <vt:lpstr>华文中宋</vt:lpstr>
      <vt:lpstr>Microsoft YaHei</vt:lpstr>
      <vt:lpstr>Microsoft YaHei</vt:lpstr>
      <vt:lpstr>Arial</vt:lpstr>
      <vt:lpstr>Calibri</vt:lpstr>
      <vt:lpstr>Times New Roman</vt:lpstr>
      <vt:lpstr>Verdana</vt:lpstr>
      <vt:lpstr>Wingdings</vt:lpstr>
      <vt:lpstr>自定义设计方案</vt:lpstr>
      <vt:lpstr>2_自定义设计方案</vt:lpstr>
      <vt:lpstr>1_自定义设计方案</vt:lpstr>
      <vt:lpstr>PowerPoint 演示文稿</vt:lpstr>
      <vt:lpstr>PowerPoint 演示文稿</vt:lpstr>
      <vt:lpstr>PowerPoint 演示文稿</vt:lpstr>
      <vt:lpstr>PowerPoint 演示文稿</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5.2.3 DRAM的刷新</vt:lpstr>
      <vt:lpstr>PowerPoint 演示文稿</vt:lpstr>
      <vt:lpstr>PowerPoint 演示文稿</vt:lpstr>
      <vt:lpstr>计算机需要什么样的存储器？</vt:lpstr>
      <vt:lpstr>计算机需要什么样的存储器？</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5.3.1 程序访问局部性</vt:lpstr>
      <vt:lpstr>PowerPoint 演示文稿</vt:lpstr>
      <vt:lpstr>5.3.2 Cache(高速缓存)是什么样的？</vt:lpstr>
      <vt:lpstr>5.3.2 Cache(高速缓存)是什么样的？</vt:lpstr>
      <vt:lpstr>5.3.2 Cache(高速缓存)是什么样的？</vt:lpstr>
      <vt:lpstr>5.3.2 Cache(高速缓存)是什么样的？</vt:lpstr>
      <vt:lpstr>5.3.2 Cache(高速缓存)是什么样的？</vt:lpstr>
      <vt:lpstr>5.3.2 Cache(高速缓存)是什么样的？</vt:lpstr>
      <vt:lpstr>5.3.2 Cache(高速缓存)是什么样的？</vt:lpstr>
      <vt:lpstr>Cache－主存层次的平均访问时间</vt:lpstr>
      <vt:lpstr>命中率对平均访问时间的影响</vt:lpstr>
      <vt:lpstr>命中率对平均访问时间的影响</vt:lpstr>
      <vt:lpstr>PowerPoint 演示文稿</vt:lpstr>
      <vt:lpstr>5.3.3 Cache和主存之间的映射方式</vt:lpstr>
      <vt:lpstr>5.3.3 Cache和主存之间的映射方式</vt:lpstr>
      <vt:lpstr>5.3.3 Cache和主存之间的映射方式</vt:lpstr>
      <vt:lpstr>5.3.3 Cache和主存之间的映射方式</vt:lpstr>
      <vt:lpstr>5.3.3 Cache和主存之间的映射方式</vt:lpstr>
      <vt:lpstr>5.3.3 Cache和主存之间的映射方式——直接映射</vt:lpstr>
      <vt:lpstr>5.3.3 Cache和主存之间的映射方式——全相联</vt:lpstr>
      <vt:lpstr>5.3.3 Cache和主存之间的映射方式——全相联</vt:lpstr>
      <vt:lpstr>5.3.3 Cache和主存之间的映射方式——全相联映射</vt:lpstr>
      <vt:lpstr>5.3.3 Cache和主存之间的映射方式</vt:lpstr>
      <vt:lpstr>5.3.3 Cache和主存之间的映射方式</vt:lpstr>
      <vt:lpstr>5.3.3 Cache和主存之间的映射方式——组相联</vt:lpstr>
      <vt:lpstr>5.3.3 Cache和主存之间的映射方式——组相联</vt:lpstr>
      <vt:lpstr>5.3.3 Cache和主存之间的映射方式</vt:lpstr>
      <vt:lpstr>关联度示例</vt:lpstr>
      <vt:lpstr>5.3.3 Cache和主存之间的映射方式</vt:lpstr>
      <vt:lpstr>5.3.3 Cache和主存之间的映射方式</vt:lpstr>
      <vt:lpstr>分析 ：Cache缺失带来的损失到底多大？</vt:lpstr>
      <vt:lpstr>分析 ：处理器速度提高而存储器不变时的情况</vt:lpstr>
      <vt:lpstr>分析 ：处理器速度提高而存储器不变时的情况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administrator</cp:lastModifiedBy>
  <cp:revision>3088</cp:revision>
  <cp:lastPrinted>2019-11-26T03:42:03Z</cp:lastPrinted>
  <dcterms:created xsi:type="dcterms:W3CDTF">1601-01-01T00:00:00Z</dcterms:created>
  <dcterms:modified xsi:type="dcterms:W3CDTF">2021-12-23T01:26:48Z</dcterms:modified>
</cp:coreProperties>
</file>