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45"/>
  </p:notesMasterIdLst>
  <p:handoutMasterIdLst>
    <p:handoutMasterId r:id="rId46"/>
  </p:handoutMasterIdLst>
  <p:sldIdLst>
    <p:sldId id="1052" r:id="rId4"/>
    <p:sldId id="1232" r:id="rId5"/>
    <p:sldId id="1358" r:id="rId6"/>
    <p:sldId id="1378" r:id="rId7"/>
    <p:sldId id="1373" r:id="rId8"/>
    <p:sldId id="1446" r:id="rId9"/>
    <p:sldId id="1416" r:id="rId10"/>
    <p:sldId id="1417" r:id="rId11"/>
    <p:sldId id="1418" r:id="rId12"/>
    <p:sldId id="1419" r:id="rId13"/>
    <p:sldId id="1420" r:id="rId14"/>
    <p:sldId id="1421" r:id="rId15"/>
    <p:sldId id="1422" r:id="rId16"/>
    <p:sldId id="1447" r:id="rId17"/>
    <p:sldId id="1428" r:id="rId18"/>
    <p:sldId id="1429" r:id="rId19"/>
    <p:sldId id="1430" r:id="rId20"/>
    <p:sldId id="1431" r:id="rId21"/>
    <p:sldId id="1432" r:id="rId22"/>
    <p:sldId id="1433" r:id="rId23"/>
    <p:sldId id="1434" r:id="rId24"/>
    <p:sldId id="1435" r:id="rId25"/>
    <p:sldId id="1436" r:id="rId26"/>
    <p:sldId id="1438" r:id="rId27"/>
    <p:sldId id="1439" r:id="rId28"/>
    <p:sldId id="1440" r:id="rId29"/>
    <p:sldId id="1441" r:id="rId30"/>
    <p:sldId id="1442" r:id="rId31"/>
    <p:sldId id="1443" r:id="rId32"/>
    <p:sldId id="1444" r:id="rId33"/>
    <p:sldId id="1457" r:id="rId34"/>
    <p:sldId id="1449" r:id="rId35"/>
    <p:sldId id="1450" r:id="rId36"/>
    <p:sldId id="1451" r:id="rId37"/>
    <p:sldId id="1452" r:id="rId38"/>
    <p:sldId id="1453" r:id="rId39"/>
    <p:sldId id="1454" r:id="rId40"/>
    <p:sldId id="1455" r:id="rId41"/>
    <p:sldId id="1456" r:id="rId42"/>
    <p:sldId id="1459" r:id="rId43"/>
    <p:sldId id="1147" r:id="rId44"/>
  </p:sldIdLst>
  <p:sldSz cx="12190413" cy="6858000"/>
  <p:notesSz cx="7099300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FF8601"/>
    <a:srgbClr val="005BE2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6DB2-7E25-084A-A4BE-A0571F2C8067}" v="2" dt="2021-12-22T12:43:05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69681" autoAdjust="0"/>
  </p:normalViewPr>
  <p:slideViewPr>
    <p:cSldViewPr>
      <p:cViewPr varScale="1">
        <p:scale>
          <a:sx n="77" d="100"/>
          <a:sy n="77" d="100"/>
        </p:scale>
        <p:origin x="228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Jun" userId="19b97e3efb4b66bf" providerId="LiveId" clId="{9A7F6DB2-7E25-084A-A4BE-A0571F2C8067}"/>
    <pc:docChg chg="undo custSel delSld modSld">
      <pc:chgData name="Jun Jun" userId="19b97e3efb4b66bf" providerId="LiveId" clId="{9A7F6DB2-7E25-084A-A4BE-A0571F2C8067}" dt="2021-12-22T12:45:29.147" v="76" actId="2696"/>
      <pc:docMkLst>
        <pc:docMk/>
      </pc:docMkLst>
      <pc:sldChg chg="modSp mod">
        <pc:chgData name="Jun Jun" userId="19b97e3efb4b66bf" providerId="LiveId" clId="{9A7F6DB2-7E25-084A-A4BE-A0571F2C8067}" dt="2021-12-22T02:25:14.661" v="31" actId="20577"/>
        <pc:sldMkLst>
          <pc:docMk/>
          <pc:sldMk cId="1946054272" sldId="1052"/>
        </pc:sldMkLst>
        <pc:spChg chg="mod">
          <ac:chgData name="Jun Jun" userId="19b97e3efb4b66bf" providerId="LiveId" clId="{9A7F6DB2-7E25-084A-A4BE-A0571F2C8067}" dt="2021-12-22T02:25:14.661" v="31" actId="20577"/>
          <ac:spMkLst>
            <pc:docMk/>
            <pc:sldMk cId="1946054272" sldId="1052"/>
            <ac:spMk id="14" creationId="{00000000-0000-0000-0000-000000000000}"/>
          </ac:spMkLst>
        </pc:spChg>
        <pc:spChg chg="mod">
          <ac:chgData name="Jun Jun" userId="19b97e3efb4b66bf" providerId="LiveId" clId="{9A7F6DB2-7E25-084A-A4BE-A0571F2C8067}" dt="2021-12-22T02:25:05.947" v="4" actId="20577"/>
          <ac:spMkLst>
            <pc:docMk/>
            <pc:sldMk cId="1946054272" sldId="1052"/>
            <ac:spMk id="6148" creationId="{00000000-0000-0000-0000-000000000000}"/>
          </ac:spMkLst>
        </pc:spChg>
      </pc:sldChg>
      <pc:sldChg chg="del">
        <pc:chgData name="Jun Jun" userId="19b97e3efb4b66bf" providerId="LiveId" clId="{9A7F6DB2-7E25-084A-A4BE-A0571F2C8067}" dt="2021-12-22T12:17:42.267" v="36" actId="2696"/>
        <pc:sldMkLst>
          <pc:docMk/>
          <pc:sldMk cId="1755490815" sldId="1409"/>
        </pc:sldMkLst>
      </pc:sldChg>
      <pc:sldChg chg="del">
        <pc:chgData name="Jun Jun" userId="19b97e3efb4b66bf" providerId="LiveId" clId="{9A7F6DB2-7E25-084A-A4BE-A0571F2C8067}" dt="2021-12-22T12:17:43.117" v="37" actId="2696"/>
        <pc:sldMkLst>
          <pc:docMk/>
          <pc:sldMk cId="1955808369" sldId="1410"/>
        </pc:sldMkLst>
      </pc:sldChg>
      <pc:sldChg chg="del">
        <pc:chgData name="Jun Jun" userId="19b97e3efb4b66bf" providerId="LiveId" clId="{9A7F6DB2-7E25-084A-A4BE-A0571F2C8067}" dt="2021-12-22T12:17:21.226" v="34" actId="2696"/>
        <pc:sldMkLst>
          <pc:docMk/>
          <pc:sldMk cId="1911590099" sldId="1411"/>
        </pc:sldMkLst>
      </pc:sldChg>
      <pc:sldChg chg="del">
        <pc:chgData name="Jun Jun" userId="19b97e3efb4b66bf" providerId="LiveId" clId="{9A7F6DB2-7E25-084A-A4BE-A0571F2C8067}" dt="2021-12-22T12:17:13.365" v="33" actId="2696"/>
        <pc:sldMkLst>
          <pc:docMk/>
          <pc:sldMk cId="985343200" sldId="1412"/>
        </pc:sldMkLst>
      </pc:sldChg>
      <pc:sldChg chg="del">
        <pc:chgData name="Jun Jun" userId="19b97e3efb4b66bf" providerId="LiveId" clId="{9A7F6DB2-7E25-084A-A4BE-A0571F2C8067}" dt="2021-12-22T12:17:02.365" v="32" actId="2696"/>
        <pc:sldMkLst>
          <pc:docMk/>
          <pc:sldMk cId="193079145" sldId="1413"/>
        </pc:sldMkLst>
      </pc:sldChg>
      <pc:sldChg chg="del">
        <pc:chgData name="Jun Jun" userId="19b97e3efb4b66bf" providerId="LiveId" clId="{9A7F6DB2-7E25-084A-A4BE-A0571F2C8067}" dt="2021-12-22T12:17:40.877" v="35" actId="2696"/>
        <pc:sldMkLst>
          <pc:docMk/>
          <pc:sldMk cId="1217336622" sldId="1414"/>
        </pc:sldMkLst>
      </pc:sldChg>
      <pc:sldChg chg="del">
        <pc:chgData name="Jun Jun" userId="19b97e3efb4b66bf" providerId="LiveId" clId="{9A7F6DB2-7E25-084A-A4BE-A0571F2C8067}" dt="2021-12-22T12:22:59.058" v="38" actId="2696"/>
        <pc:sldMkLst>
          <pc:docMk/>
          <pc:sldMk cId="1133283080" sldId="1423"/>
        </pc:sldMkLst>
      </pc:sldChg>
      <pc:sldChg chg="del">
        <pc:chgData name="Jun Jun" userId="19b97e3efb4b66bf" providerId="LiveId" clId="{9A7F6DB2-7E25-084A-A4BE-A0571F2C8067}" dt="2021-12-22T12:23:00.505" v="39" actId="2696"/>
        <pc:sldMkLst>
          <pc:docMk/>
          <pc:sldMk cId="1467321717" sldId="1424"/>
        </pc:sldMkLst>
      </pc:sldChg>
      <pc:sldChg chg="del">
        <pc:chgData name="Jun Jun" userId="19b97e3efb4b66bf" providerId="LiveId" clId="{9A7F6DB2-7E25-084A-A4BE-A0571F2C8067}" dt="2021-12-22T12:23:01.431" v="40" actId="2696"/>
        <pc:sldMkLst>
          <pc:docMk/>
          <pc:sldMk cId="319143842" sldId="1425"/>
        </pc:sldMkLst>
      </pc:sldChg>
      <pc:sldChg chg="del">
        <pc:chgData name="Jun Jun" userId="19b97e3efb4b66bf" providerId="LiveId" clId="{9A7F6DB2-7E25-084A-A4BE-A0571F2C8067}" dt="2021-12-22T12:23:02.358" v="41" actId="2696"/>
        <pc:sldMkLst>
          <pc:docMk/>
          <pc:sldMk cId="163621333" sldId="1426"/>
        </pc:sldMkLst>
      </pc:sldChg>
      <pc:sldChg chg="modSp mod">
        <pc:chgData name="Jun Jun" userId="19b97e3efb4b66bf" providerId="LiveId" clId="{9A7F6DB2-7E25-084A-A4BE-A0571F2C8067}" dt="2021-12-22T12:43:09.953" v="75" actId="207"/>
        <pc:sldMkLst>
          <pc:docMk/>
          <pc:sldMk cId="2086383433" sldId="1435"/>
        </pc:sldMkLst>
        <pc:spChg chg="mod">
          <ac:chgData name="Jun Jun" userId="19b97e3efb4b66bf" providerId="LiveId" clId="{9A7F6DB2-7E25-084A-A4BE-A0571F2C8067}" dt="2021-12-22T12:38:55.455" v="68" actId="20577"/>
          <ac:spMkLst>
            <pc:docMk/>
            <pc:sldMk cId="2086383433" sldId="1435"/>
            <ac:spMk id="12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3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4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5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6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7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9.953" v="75" actId="207"/>
          <ac:spMkLst>
            <pc:docMk/>
            <pc:sldMk cId="2086383433" sldId="1435"/>
            <ac:spMk id="2258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8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59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0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1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2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39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0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1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2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3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4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5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6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7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8" creationId="{00000000-0000-0000-0000-000000000000}"/>
          </ac:spMkLst>
        </pc:spChg>
        <pc:spChg chg="mod">
          <ac:chgData name="Jun Jun" userId="19b97e3efb4b66bf" providerId="LiveId" clId="{9A7F6DB2-7E25-084A-A4BE-A0571F2C8067}" dt="2021-12-22T12:43:05.466" v="74" actId="1076"/>
          <ac:spMkLst>
            <pc:docMk/>
            <pc:sldMk cId="2086383433" sldId="1435"/>
            <ac:spMk id="22649" creationId="{00000000-0000-0000-0000-000000000000}"/>
          </ac:spMkLst>
        </pc:spChg>
        <pc:grpChg chg="mod">
          <ac:chgData name="Jun Jun" userId="19b97e3efb4b66bf" providerId="LiveId" clId="{9A7F6DB2-7E25-084A-A4BE-A0571F2C8067}" dt="2021-12-22T12:43:05.466" v="74" actId="1076"/>
          <ac:grpSpMkLst>
            <pc:docMk/>
            <pc:sldMk cId="2086383433" sldId="1435"/>
            <ac:grpSpMk id="23559" creationId="{00000000-0000-0000-0000-000000000000}"/>
          </ac:grpSpMkLst>
        </pc:grpChg>
      </pc:sldChg>
      <pc:sldChg chg="del">
        <pc:chgData name="Jun Jun" userId="19b97e3efb4b66bf" providerId="LiveId" clId="{9A7F6DB2-7E25-084A-A4BE-A0571F2C8067}" dt="2021-12-22T12:45:29.147" v="76" actId="2696"/>
        <pc:sldMkLst>
          <pc:docMk/>
          <pc:sldMk cId="1338825207" sldId="14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6F54F1B-1C64-C245-94A9-71AD8E182C7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FBA302D-2FEF-D642-A933-CFB84F7049C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3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DBDA447-E87E-FB46-A8DB-7B341FBC8FA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84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14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490306D-2246-F245-B4B8-975D20869C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52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5B50F18-2069-0044-A6CA-ED6E0EC841D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1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D8D05A1-6E61-804F-A2CA-CA1BE34720A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42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5A60A4A-1A8C-BA45-BA6C-2A4EBD56C6C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40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B8D414D-C344-3144-9040-693637176E1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3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67965E0-05DD-AF42-B3EE-3289D29722F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32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166B4E3-6F5A-C74F-93B9-4C8B704D44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67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7146519-F099-8543-B9C9-6DC26DE14D2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08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1B1A214-99BE-3F49-AA23-4458810ADF3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70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DF9FD68-C300-AE40-A833-3570F3975FB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2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31DA78C-34B0-334B-B617-C64216871EF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46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2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0FCFCD1-8BF3-E144-902A-3180B33E506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7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BA8CCAF-1AF6-7D41-B1FE-870DA88FCF1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86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3B0409-F3A6-204A-AF9F-E2FA7D339FD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668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CFA1EE2-1BDB-B746-B5C6-5D85797D2EE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5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84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2073EF8-4DD8-E14A-8E2B-252891BE31B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01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95F0C53-3F87-8D4A-8DE8-57188A21DD2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9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20D9C47-58D5-8A41-8E5B-E750733E2B9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057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31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44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331E8AE-240A-214A-BF4F-7B301886781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9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44FEF56-1E3D-EC45-B47E-9B565EFC34F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54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6DDE0EA-FA70-AA4F-8399-4BD7B75C375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3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FB62689-0DF3-9543-B817-6E5842CB76E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027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5D7611D-6730-264E-A6E7-6ED45993C96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83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8009DA-D82C-804E-8476-A97D9EDA1A5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11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7A17067-CDB2-7046-9BFB-F908A59C4D0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658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9D5735F-C1B4-5544-93E7-40A24734B08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81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93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5C6E71A-010D-3644-9366-8762D394CE5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3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1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DCAF55A-64AF-0B4A-B929-CCE6A3A3E84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7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6610CB1-F6CA-8049-9830-263F3236B5E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1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E7EC164-C1C9-5644-AE2D-FD6865C4579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3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5F0454E-7E25-9742-B170-EA1C944EC35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7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76" y="-242888"/>
            <a:ext cx="9360799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78999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4" r:id="rId4"/>
    <p:sldLayoutId id="2147483715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周知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zhouzhi9@mail.sysu.edu.cn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第五章  存储器层次结构（四）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2263" y="2643188"/>
            <a:ext cx="9555162" cy="2376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需要研究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Cache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写机制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169862" indent="-266700" algn="l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altLang="zh-CN" sz="28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33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五边形 101"/>
          <p:cNvSpPr/>
          <p:nvPr/>
        </p:nvSpPr>
        <p:spPr>
          <a:xfrm>
            <a:off x="2097088" y="1223963"/>
            <a:ext cx="5522912" cy="749300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如何保持</a:t>
            </a:r>
            <a:r>
              <a:rPr lang="en-US" altLang="zh-CN" sz="2800" dirty="0">
                <a:solidFill>
                  <a:srgbClr val="FFFFFF"/>
                </a:solidFill>
                <a:cs typeface="微软雅黑" charset="0"/>
              </a:rPr>
              <a:t>Cache</a:t>
            </a: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一致性呢？</a:t>
            </a:r>
          </a:p>
        </p:txBody>
      </p:sp>
      <p:pic>
        <p:nvPicPr>
          <p:cNvPr id="14344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1096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08"/>
          <p:cNvSpPr txBox="1">
            <a:spLocks noChangeArrowheads="1"/>
          </p:cNvSpPr>
          <p:nvPr/>
        </p:nvSpPr>
        <p:spPr bwMode="auto">
          <a:xfrm>
            <a:off x="2176463" y="3482975"/>
            <a:ext cx="7337425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Through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写直达、写通过、直写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9" name="TextBox 109"/>
          <p:cNvSpPr txBox="1">
            <a:spLocks noChangeArrowheads="1"/>
          </p:cNvSpPr>
          <p:nvPr/>
        </p:nvSpPr>
        <p:spPr bwMode="auto">
          <a:xfrm>
            <a:off x="2182813" y="4192588"/>
            <a:ext cx="7008812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Back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写回、一次性写、回写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04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TextBox 108"/>
          <p:cNvSpPr txBox="1">
            <a:spLocks noChangeArrowheads="1"/>
          </p:cNvSpPr>
          <p:nvPr/>
        </p:nvSpPr>
        <p:spPr bwMode="auto">
          <a:xfrm>
            <a:off x="935038" y="1195388"/>
            <a:ext cx="1005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的写机制：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Write Through  (</a:t>
            </a:r>
            <a:r>
              <a:rPr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写直达、写通过、直写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8063" y="1968500"/>
            <a:ext cx="10220325" cy="43427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120015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当一个写操作产生时，新值同时写到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和主存的块中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写直达会带来什么影响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  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Memory is too slow(&gt;100Cycles)</a:t>
            </a:r>
          </a:p>
          <a:p>
            <a:pPr algn="l">
              <a:lnSpc>
                <a:spcPct val="13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10%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的存数指令会使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CPI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增加到：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1.0+100×10%=11</a:t>
            </a:r>
          </a:p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和主存之间使用写缓冲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(Write Buffer)</a:t>
            </a: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当一个数据等待被写入主存时，先将其存入写缓冲；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在把数据写入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和写缓冲后，处理器继续执行命令；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当写主存操作结束后，写缓冲里的数据释放</a:t>
            </a:r>
          </a:p>
        </p:txBody>
      </p:sp>
      <p:sp>
        <p:nvSpPr>
          <p:cNvPr id="10" name="爆炸形 2 9"/>
          <p:cNvSpPr/>
          <p:nvPr/>
        </p:nvSpPr>
        <p:spPr>
          <a:xfrm rot="282113">
            <a:off x="9242425" y="2159000"/>
            <a:ext cx="2814638" cy="15113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1" name="TextBox 17"/>
          <p:cNvSpPr txBox="1"/>
          <p:nvPr/>
        </p:nvSpPr>
        <p:spPr>
          <a:xfrm>
            <a:off x="9659602" y="2492896"/>
            <a:ext cx="2495550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+mn-ea"/>
                <a:ea typeface="+mn-ea"/>
              </a:rPr>
              <a:t>同步更新！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24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TextBox 108"/>
          <p:cNvSpPr txBox="1">
            <a:spLocks noChangeArrowheads="1"/>
          </p:cNvSpPr>
          <p:nvPr/>
        </p:nvSpPr>
        <p:spPr bwMode="auto">
          <a:xfrm>
            <a:off x="935038" y="1195388"/>
            <a:ext cx="1005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的写机制：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Write Back (</a:t>
            </a:r>
            <a:r>
              <a:rPr lang="zh-CN" altLang="en-US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写回、一次性写、回写</a:t>
            </a:r>
            <a:r>
              <a:rPr lang="en-US" altLang="zh-CN" sz="2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8063" y="1968500"/>
            <a:ext cx="10764837" cy="40727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120015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当一个写操作产生时，新值仅被写到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中，而不被写入主存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写回方式会带来什么影响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  </a:t>
            </a: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大大降低主存带宽需求，提高系统性能，控制可能很复杂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行都设置一个修改位 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(“</a:t>
            </a:r>
            <a:r>
              <a:rPr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dirty bit-</a:t>
            </a:r>
            <a:r>
              <a:rPr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脏位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，如果对应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行中的主存块被修改，就同时置修改位为“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”，如果修改位为“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”，则说明对应主存块没有被修改过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只有当修改位为“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”的块从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中替换出去时，才把它写回主存</a:t>
            </a:r>
            <a:endParaRPr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爆炸形 2 11"/>
          <p:cNvSpPr/>
          <p:nvPr/>
        </p:nvSpPr>
        <p:spPr>
          <a:xfrm rot="282113">
            <a:off x="8201025" y="2478088"/>
            <a:ext cx="4003675" cy="99536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3" name="TextBox 17"/>
          <p:cNvSpPr txBox="1"/>
          <p:nvPr/>
        </p:nvSpPr>
        <p:spPr>
          <a:xfrm>
            <a:off x="8745810" y="2564904"/>
            <a:ext cx="2894012" cy="694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latin typeface="+mn-ea"/>
                <a:ea typeface="+mn-ea"/>
              </a:rPr>
              <a:t>没有同步更新！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73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五边形 101"/>
          <p:cNvSpPr/>
          <p:nvPr/>
        </p:nvSpPr>
        <p:spPr>
          <a:xfrm>
            <a:off x="2097088" y="1042988"/>
            <a:ext cx="5522912" cy="749300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如何保持</a:t>
            </a:r>
            <a:r>
              <a:rPr lang="en-US" altLang="zh-CN" sz="2800" dirty="0">
                <a:solidFill>
                  <a:srgbClr val="FFFFFF"/>
                </a:solidFill>
                <a:cs typeface="微软雅黑" charset="0"/>
              </a:rPr>
              <a:t>Cache</a:t>
            </a: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一致性呢？</a:t>
            </a:r>
          </a:p>
        </p:txBody>
      </p:sp>
      <p:pic>
        <p:nvPicPr>
          <p:cNvPr id="20487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9286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03"/>
          <p:cNvSpPr txBox="1">
            <a:spLocks noChangeArrowheads="1"/>
          </p:cNvSpPr>
          <p:nvPr/>
        </p:nvSpPr>
        <p:spPr bwMode="auto">
          <a:xfrm>
            <a:off x="1041400" y="2525713"/>
            <a:ext cx="4689475" cy="13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写命中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(Write Hit)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要写的单元已经在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</p:txBody>
      </p:sp>
      <p:sp>
        <p:nvSpPr>
          <p:cNvPr id="13" name="TextBox 104"/>
          <p:cNvSpPr txBox="1">
            <a:spLocks noChangeArrowheads="1"/>
          </p:cNvSpPr>
          <p:nvPr/>
        </p:nvSpPr>
        <p:spPr bwMode="auto">
          <a:xfrm>
            <a:off x="1122363" y="4346575"/>
            <a:ext cx="4687887" cy="131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写不命中</a:t>
            </a:r>
            <a:r>
              <a:rPr lang="en-US" altLang="zh-CN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(Write Miss)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要写的单元不在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335588" y="2560034"/>
            <a:ext cx="347662" cy="1219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15" name="TextBox 108"/>
          <p:cNvSpPr txBox="1">
            <a:spLocks noChangeArrowheads="1"/>
          </p:cNvSpPr>
          <p:nvPr/>
        </p:nvSpPr>
        <p:spPr bwMode="auto">
          <a:xfrm>
            <a:off x="5865813" y="2290159"/>
            <a:ext cx="6062041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Through </a:t>
            </a:r>
          </a:p>
          <a:p>
            <a:pPr algn="l">
              <a:lnSpc>
                <a:spcPct val="10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 (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写通过、写直达、直写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6" name="TextBox 109"/>
          <p:cNvSpPr txBox="1">
            <a:spLocks noChangeArrowheads="1"/>
          </p:cNvSpPr>
          <p:nvPr/>
        </p:nvSpPr>
        <p:spPr bwMode="auto">
          <a:xfrm>
            <a:off x="5872163" y="3241071"/>
            <a:ext cx="5159375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Write Back</a:t>
            </a:r>
          </a:p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一次性写、写回、回写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5408613" y="4785709"/>
            <a:ext cx="349250" cy="7524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18" name="TextBox 14"/>
          <p:cNvSpPr txBox="1"/>
          <p:nvPr/>
        </p:nvSpPr>
        <p:spPr>
          <a:xfrm>
            <a:off x="5938838" y="4530121"/>
            <a:ext cx="5159375" cy="49244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Allocate-on-miss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写分配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5946775" y="5204809"/>
            <a:ext cx="5578475" cy="49244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No-allocate-on-write (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写不分配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93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5.3.6 Cache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替换算法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0869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200" b="1">
                <a:latin typeface="微软雅黑" charset="-122"/>
              </a:rPr>
              <a:t>5.3.6  Cache</a:t>
            </a:r>
            <a:r>
              <a:rPr kumimoji="0" lang="zh-CN" altLang="en-US" sz="3200" b="1" dirty="0">
                <a:latin typeface="微软雅黑" charset="-122"/>
              </a:rPr>
              <a:t>替换算法</a:t>
            </a:r>
            <a:endParaRPr kumimoji="0" lang="en-US" altLang="zh-CN" sz="3200" b="1" dirty="0">
              <a:latin typeface="微软雅黑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49350" y="2095500"/>
            <a:ext cx="10158413" cy="257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行数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&lt;&lt;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主存块数；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主存块和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行：多对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；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当一个新的主存块需要复制到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中时，如果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中的对应行已经全部被占满，怎么办？</a:t>
            </a: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endParaRPr lang="en-US" altLang="zh-CN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Char char="p"/>
            </a:pP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175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42963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20975" y="1047750"/>
            <a:ext cx="6007100" cy="785813"/>
          </a:xfrm>
          <a:prstGeom prst="wedgeRoundRectCallout">
            <a:avLst>
              <a:gd name="adj1" fmla="val 65900"/>
              <a:gd name="adj2" fmla="val -6729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algn="l" defTabSz="1182688"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7177" name="矩形 1"/>
          <p:cNvSpPr>
            <a:spLocks noChangeArrowheads="1"/>
          </p:cNvSpPr>
          <p:nvPr/>
        </p:nvSpPr>
        <p:spPr bwMode="auto">
          <a:xfrm>
            <a:off x="3479800" y="1182688"/>
            <a:ext cx="4849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16" name="爆炸形 2 15"/>
          <p:cNvSpPr/>
          <p:nvPr/>
        </p:nvSpPr>
        <p:spPr>
          <a:xfrm rot="341492">
            <a:off x="5997199" y="3867363"/>
            <a:ext cx="4364654" cy="1870908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5475" lvl="1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endParaRPr lang="zh-CN" altLang="en-US" sz="2200" dirty="0"/>
          </a:p>
        </p:txBody>
      </p:sp>
      <p:sp>
        <p:nvSpPr>
          <p:cNvPr id="17" name="TextBox 17"/>
          <p:cNvSpPr txBox="1"/>
          <p:nvPr/>
        </p:nvSpPr>
        <p:spPr>
          <a:xfrm>
            <a:off x="6635266" y="4397564"/>
            <a:ext cx="3224212" cy="97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选择淘汰掉一个</a:t>
            </a:r>
            <a:endParaRPr lang="en-US" altLang="zh-CN" dirty="0"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Cache</a:t>
            </a:r>
            <a:r>
              <a:rPr lang="zh-CN" altLang="en-US" dirty="0">
                <a:latin typeface="+mn-ea"/>
                <a:ea typeface="+mn-ea"/>
              </a:rPr>
              <a:t>行中的块</a:t>
            </a:r>
          </a:p>
        </p:txBody>
      </p:sp>
    </p:spTree>
    <p:extLst>
      <p:ext uri="{BB962C8B-B14F-4D97-AF65-F5344CB8AC3E}">
        <p14:creationId xmlns:p14="http://schemas.microsoft.com/office/powerpoint/2010/main" val="190997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TextBox 11"/>
          <p:cNvSpPr txBox="1">
            <a:spLocks noChangeArrowheads="1"/>
          </p:cNvSpPr>
          <p:nvPr/>
        </p:nvSpPr>
        <p:spPr bwMode="auto">
          <a:xfrm>
            <a:off x="966788" y="2119313"/>
            <a:ext cx="1058386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Aft>
                <a:spcPts val="2000"/>
              </a:spcAft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采用二路组相联映射，其数据区容量为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块。假定第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组的两个行分别存放了主存第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块和第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块，此时需调入主存第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块，根据映射关系，它只能放到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组。第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组中必须调出一块，如何选择调出哪一块？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</a:t>
            </a:r>
            <a:endParaRPr lang="zh-CN" altLang="en-US" sz="2800">
              <a:latin typeface="微软雅黑" charset="-122"/>
              <a:ea typeface="微软雅黑" charset="-122"/>
            </a:endParaRPr>
          </a:p>
        </p:txBody>
      </p:sp>
      <p:pic>
        <p:nvPicPr>
          <p:cNvPr id="10247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42963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720975" y="1047750"/>
            <a:ext cx="6007100" cy="785813"/>
          </a:xfrm>
          <a:prstGeom prst="wedgeRoundRectCallout">
            <a:avLst>
              <a:gd name="adj1" fmla="val 65900"/>
              <a:gd name="adj2" fmla="val -6729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10249" name="矩形 14"/>
          <p:cNvSpPr>
            <a:spLocks noChangeArrowheads="1"/>
          </p:cNvSpPr>
          <p:nvPr/>
        </p:nvSpPr>
        <p:spPr bwMode="auto">
          <a:xfrm>
            <a:off x="3479800" y="1182688"/>
            <a:ext cx="48212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4" name="云形标注 3"/>
          <p:cNvSpPr>
            <a:spLocks noChangeArrowheads="1"/>
          </p:cNvSpPr>
          <p:nvPr/>
        </p:nvSpPr>
        <p:spPr bwMode="auto">
          <a:xfrm>
            <a:off x="6088063" y="4111625"/>
            <a:ext cx="4352925" cy="1209675"/>
          </a:xfrm>
          <a:prstGeom prst="cloudCallout">
            <a:avLst>
              <a:gd name="adj1" fmla="val -84361"/>
              <a:gd name="adj2" fmla="val -541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72250" y="4316413"/>
            <a:ext cx="34671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latin typeface="微软雅黑" charset="-122"/>
                <a:ea typeface="微软雅黑" charset="-122"/>
              </a:rPr>
              <a:t>淘汰策略问题</a:t>
            </a:r>
            <a:r>
              <a:rPr lang="en-US" altLang="zh-CN">
                <a:latin typeface="微软雅黑" charset="-122"/>
                <a:ea typeface="微软雅黑" charset="-122"/>
              </a:rPr>
              <a:t>/</a:t>
            </a:r>
            <a:r>
              <a:rPr lang="zh-CN" altLang="en-US">
                <a:latin typeface="微软雅黑" charset="-122"/>
                <a:ea typeface="微软雅黑" charset="-122"/>
              </a:rPr>
              <a:t>替换算法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872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1668463" y="2074863"/>
            <a:ext cx="10123487" cy="30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直接映射（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Direct Mapped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映射唯一，无条件用新信息替换老信息</a:t>
            </a:r>
          </a:p>
          <a:p>
            <a:pPr algn="l">
              <a:lnSpc>
                <a:spcPct val="120000"/>
              </a:lnSpc>
            </a:pP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路组相联（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N-way Set Associative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每个主存数据有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行可选择，需考虑替换哪一行</a:t>
            </a:r>
          </a:p>
          <a:p>
            <a:pPr algn="l">
              <a:lnSpc>
                <a:spcPct val="120000"/>
              </a:lnSpc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全相联（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Fully Associative</a:t>
            </a: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每个主存数据可存放到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任意行中，需考虑替换哪一行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4850" y="5233988"/>
            <a:ext cx="10926763" cy="1112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514350" indent="-514350" algn="l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常用替换算法：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先进先出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FIFO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、最近最少用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LRU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、最不经常使用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LFU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、随机替换</a:t>
            </a:r>
          </a:p>
        </p:txBody>
      </p:sp>
      <p:pic>
        <p:nvPicPr>
          <p:cNvPr id="12296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675" y="923925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20975" y="1047750"/>
            <a:ext cx="6310313" cy="785813"/>
          </a:xfrm>
          <a:prstGeom prst="wedgeRoundRectCallout">
            <a:avLst>
              <a:gd name="adj1" fmla="val 68150"/>
              <a:gd name="adj2" fmla="val 24040"/>
              <a:gd name="adj3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tx1"/>
              </a:solidFill>
              <a:cs typeface="Times New Roman" charset="0"/>
            </a:endParaRPr>
          </a:p>
        </p:txBody>
      </p:sp>
      <p:sp>
        <p:nvSpPr>
          <p:cNvPr id="12298" name="矩形 1"/>
          <p:cNvSpPr>
            <a:spLocks noChangeArrowheads="1"/>
          </p:cNvSpPr>
          <p:nvPr/>
        </p:nvSpPr>
        <p:spPr bwMode="auto">
          <a:xfrm>
            <a:off x="3479800" y="1088740"/>
            <a:ext cx="4849404" cy="65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什么时候需要进行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替换？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982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43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92250" y="854075"/>
            <a:ext cx="9291638" cy="677863"/>
          </a:xfrm>
          <a:prstGeom prst="rect">
            <a:avLst/>
          </a:prstGeom>
          <a:solidFill>
            <a:srgbClr val="C00000"/>
          </a:solidFill>
          <a:ln>
            <a:solidFill>
              <a:srgbClr val="A5002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先进先出</a:t>
            </a:r>
            <a:r>
              <a:rPr lang="zh-CN" altLang="zh-CN" sz="30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First In First Out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FIFO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）算法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1063625" y="1587500"/>
            <a:ext cx="105171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：总是把最先进入的那一块替换掉</a:t>
            </a:r>
            <a:endParaRPr kumimoji="1"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同一组中，对于同一访存序列，考察3行/组、 4行/组的情况。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572625" y="329899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9572625" y="37180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9564688" y="4048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49613" y="3327569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46513" y="3316456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251200" y="37085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243263" y="4076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63900" y="33307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841750" y="37260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846513" y="40816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867150" y="333550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31" name="Text Box 16"/>
          <p:cNvSpPr txBox="1">
            <a:spLocks noChangeArrowheads="1"/>
          </p:cNvSpPr>
          <p:nvPr/>
        </p:nvSpPr>
        <p:spPr bwMode="auto">
          <a:xfrm>
            <a:off x="6194425" y="5916781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32" name="Text Box 17"/>
          <p:cNvSpPr txBox="1">
            <a:spLocks noChangeArrowheads="1"/>
          </p:cNvSpPr>
          <p:nvPr/>
        </p:nvSpPr>
        <p:spPr bwMode="auto">
          <a:xfrm>
            <a:off x="3905250" y="37244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33" name="Text Box 18"/>
          <p:cNvSpPr txBox="1">
            <a:spLocks noChangeArrowheads="1"/>
          </p:cNvSpPr>
          <p:nvPr/>
        </p:nvSpPr>
        <p:spPr bwMode="auto">
          <a:xfrm>
            <a:off x="4519613" y="4064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4446588" y="3313281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4446588" y="37069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4451350" y="40625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446588" y="33418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011738" y="3319631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5557838" y="3308519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5013325" y="37133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5005388" y="4068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2" name="Text Box 27"/>
          <p:cNvSpPr txBox="1">
            <a:spLocks noChangeArrowheads="1"/>
          </p:cNvSpPr>
          <p:nvPr/>
        </p:nvSpPr>
        <p:spPr bwMode="auto">
          <a:xfrm>
            <a:off x="5064125" y="3322806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5565775" y="3705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5557838" y="40736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5" name="Text Box 30"/>
          <p:cNvSpPr txBox="1">
            <a:spLocks noChangeArrowheads="1"/>
          </p:cNvSpPr>
          <p:nvPr/>
        </p:nvSpPr>
        <p:spPr bwMode="auto">
          <a:xfrm>
            <a:off x="5629275" y="3327569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068888" y="373079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38947" name="Text Box 32"/>
          <p:cNvSpPr txBox="1">
            <a:spLocks noChangeArrowheads="1"/>
          </p:cNvSpPr>
          <p:nvPr/>
        </p:nvSpPr>
        <p:spPr bwMode="auto">
          <a:xfrm>
            <a:off x="5654675" y="3733969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616575" y="4081631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6108700" y="331169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6108700" y="3705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6113463" y="40609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6184900" y="3340269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6673850" y="3318044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45350" y="3306931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6675438" y="37117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680200" y="40673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6688138" y="3321219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240588" y="37165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245350" y="40721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7265988" y="36942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6675438" y="3702219"/>
            <a:ext cx="43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62" name="Text Box 47"/>
          <p:cNvSpPr txBox="1">
            <a:spLocks noChangeArrowheads="1"/>
          </p:cNvSpPr>
          <p:nvPr/>
        </p:nvSpPr>
        <p:spPr bwMode="auto">
          <a:xfrm>
            <a:off x="7304088" y="40832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63" name="Text Box 48"/>
          <p:cNvSpPr txBox="1">
            <a:spLocks noChangeArrowheads="1"/>
          </p:cNvSpPr>
          <p:nvPr/>
        </p:nvSpPr>
        <p:spPr bwMode="auto">
          <a:xfrm>
            <a:off x="8472488" y="3681581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839075" y="3314869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>
            <a:off x="7839075" y="36831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7831138" y="40387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404225" y="3283119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8975725" y="3284706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>
            <a:off x="8393113" y="3676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>
            <a:off x="8397875" y="40324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71" name="Text Box 56"/>
          <p:cNvSpPr txBox="1">
            <a:spLocks noChangeArrowheads="1"/>
          </p:cNvSpPr>
          <p:nvPr/>
        </p:nvSpPr>
        <p:spPr bwMode="auto">
          <a:xfrm>
            <a:off x="8482013" y="3298994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8970963" y="36942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8975725" y="40498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9021763" y="33037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74" name="Text Box 60"/>
          <p:cNvSpPr txBox="1">
            <a:spLocks noChangeArrowheads="1"/>
          </p:cNvSpPr>
          <p:nvPr/>
        </p:nvSpPr>
        <p:spPr bwMode="auto">
          <a:xfrm>
            <a:off x="8453438" y="4043531"/>
            <a:ext cx="363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38976" name="Text Box 61"/>
          <p:cNvSpPr txBox="1">
            <a:spLocks noChangeArrowheads="1"/>
          </p:cNvSpPr>
          <p:nvPr/>
        </p:nvSpPr>
        <p:spPr bwMode="auto">
          <a:xfrm>
            <a:off x="9059863" y="369269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77" name="Text Box 62"/>
          <p:cNvSpPr txBox="1">
            <a:spLocks noChangeArrowheads="1"/>
          </p:cNvSpPr>
          <p:nvPr/>
        </p:nvSpPr>
        <p:spPr bwMode="auto">
          <a:xfrm>
            <a:off x="9059863" y="40578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78" name="Text Box 63"/>
          <p:cNvSpPr txBox="1">
            <a:spLocks noChangeArrowheads="1"/>
          </p:cNvSpPr>
          <p:nvPr/>
        </p:nvSpPr>
        <p:spPr bwMode="auto">
          <a:xfrm>
            <a:off x="1673225" y="2841794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38979" name="Text Box 64"/>
          <p:cNvSpPr txBox="1">
            <a:spLocks noChangeArrowheads="1"/>
          </p:cNvSpPr>
          <p:nvPr/>
        </p:nvSpPr>
        <p:spPr bwMode="auto">
          <a:xfrm>
            <a:off x="4527550" y="3716506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80" name="Text Box 65"/>
          <p:cNvSpPr txBox="1">
            <a:spLocks noChangeArrowheads="1"/>
          </p:cNvSpPr>
          <p:nvPr/>
        </p:nvSpPr>
        <p:spPr bwMode="auto">
          <a:xfrm>
            <a:off x="5086350" y="40800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81" name="Text Box 66"/>
          <p:cNvSpPr txBox="1">
            <a:spLocks noChangeArrowheads="1"/>
          </p:cNvSpPr>
          <p:nvPr/>
        </p:nvSpPr>
        <p:spPr bwMode="auto">
          <a:xfrm>
            <a:off x="6197600" y="3721269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38982" name="Text Box 67"/>
          <p:cNvSpPr txBox="1">
            <a:spLocks noChangeArrowheads="1"/>
          </p:cNvSpPr>
          <p:nvPr/>
        </p:nvSpPr>
        <p:spPr bwMode="auto">
          <a:xfrm>
            <a:off x="6215063" y="4070519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8983" name="Text Box 68"/>
          <p:cNvSpPr txBox="1">
            <a:spLocks noChangeArrowheads="1"/>
          </p:cNvSpPr>
          <p:nvPr/>
        </p:nvSpPr>
        <p:spPr bwMode="auto">
          <a:xfrm>
            <a:off x="6770688" y="4078456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83" name="Text Box 69"/>
          <p:cNvSpPr txBox="1">
            <a:spLocks noChangeArrowheads="1"/>
          </p:cNvSpPr>
          <p:nvPr/>
        </p:nvSpPr>
        <p:spPr bwMode="auto">
          <a:xfrm>
            <a:off x="7232650" y="33259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7850188" y="36752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8986" name="Text Box 71"/>
          <p:cNvSpPr txBox="1">
            <a:spLocks noChangeArrowheads="1"/>
          </p:cNvSpPr>
          <p:nvPr/>
        </p:nvSpPr>
        <p:spPr bwMode="auto">
          <a:xfrm>
            <a:off x="7888288" y="4064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86" name="Text Box 72"/>
          <p:cNvSpPr txBox="1">
            <a:spLocks noChangeArrowheads="1"/>
          </p:cNvSpPr>
          <p:nvPr/>
        </p:nvSpPr>
        <p:spPr bwMode="auto">
          <a:xfrm>
            <a:off x="7816850" y="33069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87" name="Text Box 73"/>
          <p:cNvSpPr txBox="1">
            <a:spLocks noChangeArrowheads="1"/>
          </p:cNvSpPr>
          <p:nvPr/>
        </p:nvSpPr>
        <p:spPr bwMode="auto">
          <a:xfrm>
            <a:off x="9625013" y="33005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38989" name="Text Box 74"/>
          <p:cNvSpPr txBox="1">
            <a:spLocks noChangeArrowheads="1"/>
          </p:cNvSpPr>
          <p:nvPr/>
        </p:nvSpPr>
        <p:spPr bwMode="auto">
          <a:xfrm>
            <a:off x="9663113" y="36895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8990" name="Text Box 75"/>
          <p:cNvSpPr txBox="1">
            <a:spLocks noChangeArrowheads="1"/>
          </p:cNvSpPr>
          <p:nvPr/>
        </p:nvSpPr>
        <p:spPr bwMode="auto">
          <a:xfrm>
            <a:off x="9663113" y="40546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91" name="Text Box 76"/>
          <p:cNvSpPr txBox="1">
            <a:spLocks noChangeArrowheads="1"/>
          </p:cNvSpPr>
          <p:nvPr/>
        </p:nvSpPr>
        <p:spPr bwMode="auto">
          <a:xfrm>
            <a:off x="3287687" y="4435644"/>
            <a:ext cx="6911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                                                       √    √                  √ 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2097088" y="3419644"/>
            <a:ext cx="12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3行</a:t>
            </a:r>
            <a:r>
              <a:rPr kumimoji="1" lang="en-US" altLang="zh-CN">
                <a:solidFill>
                  <a:srgbClr val="0000BF"/>
                </a:solidFill>
                <a:ea typeface="华文新魏" charset="-122"/>
              </a:rPr>
              <a:t>/</a:t>
            </a: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92" name="Rectangle 78"/>
          <p:cNvSpPr>
            <a:spLocks noChangeArrowheads="1"/>
          </p:cNvSpPr>
          <p:nvPr/>
        </p:nvSpPr>
        <p:spPr bwMode="auto">
          <a:xfrm>
            <a:off x="9559925" y="4822994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3" name="Line 79"/>
          <p:cNvSpPr>
            <a:spLocks noChangeShapeType="1"/>
          </p:cNvSpPr>
          <p:nvPr/>
        </p:nvSpPr>
        <p:spPr bwMode="auto">
          <a:xfrm>
            <a:off x="9559925" y="52420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9551988" y="5572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5" name="Rectangle 81"/>
          <p:cNvSpPr>
            <a:spLocks noChangeArrowheads="1"/>
          </p:cNvSpPr>
          <p:nvPr/>
        </p:nvSpPr>
        <p:spPr bwMode="auto">
          <a:xfrm>
            <a:off x="3236913" y="4851569"/>
            <a:ext cx="376237" cy="13731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833813" y="4840456"/>
            <a:ext cx="376237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7" name="Line 83"/>
          <p:cNvSpPr>
            <a:spLocks noChangeShapeType="1"/>
          </p:cNvSpPr>
          <p:nvPr/>
        </p:nvSpPr>
        <p:spPr bwMode="auto">
          <a:xfrm>
            <a:off x="3238500" y="52325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8" name="Line 84"/>
          <p:cNvSpPr>
            <a:spLocks noChangeShapeType="1"/>
          </p:cNvSpPr>
          <p:nvPr/>
        </p:nvSpPr>
        <p:spPr bwMode="auto">
          <a:xfrm>
            <a:off x="3230563" y="5600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9" name="Text Box 85"/>
          <p:cNvSpPr txBox="1">
            <a:spLocks noChangeArrowheads="1"/>
          </p:cNvSpPr>
          <p:nvPr/>
        </p:nvSpPr>
        <p:spPr bwMode="auto">
          <a:xfrm>
            <a:off x="3251200" y="48547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>
            <a:off x="3841750" y="52373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1" name="Line 87"/>
          <p:cNvSpPr>
            <a:spLocks noChangeShapeType="1"/>
          </p:cNvSpPr>
          <p:nvPr/>
        </p:nvSpPr>
        <p:spPr bwMode="auto">
          <a:xfrm>
            <a:off x="3833813" y="5592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3854450" y="485950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04" name="Text Box 89"/>
          <p:cNvSpPr txBox="1">
            <a:spLocks noChangeArrowheads="1"/>
          </p:cNvSpPr>
          <p:nvPr/>
        </p:nvSpPr>
        <p:spPr bwMode="auto">
          <a:xfrm>
            <a:off x="5600700" y="59215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05" name="Text Box 90"/>
          <p:cNvSpPr txBox="1">
            <a:spLocks noChangeArrowheads="1"/>
          </p:cNvSpPr>
          <p:nvPr/>
        </p:nvSpPr>
        <p:spPr bwMode="auto">
          <a:xfrm>
            <a:off x="3892550" y="52484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06" name="Text Box 91"/>
          <p:cNvSpPr txBox="1">
            <a:spLocks noChangeArrowheads="1"/>
          </p:cNvSpPr>
          <p:nvPr/>
        </p:nvSpPr>
        <p:spPr bwMode="auto">
          <a:xfrm>
            <a:off x="4506913" y="5588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06" name="Rectangle 92"/>
          <p:cNvSpPr>
            <a:spLocks noChangeArrowheads="1"/>
          </p:cNvSpPr>
          <p:nvPr/>
        </p:nvSpPr>
        <p:spPr bwMode="auto">
          <a:xfrm>
            <a:off x="4433888" y="4837281"/>
            <a:ext cx="376237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7" name="Line 93"/>
          <p:cNvSpPr>
            <a:spLocks noChangeShapeType="1"/>
          </p:cNvSpPr>
          <p:nvPr/>
        </p:nvSpPr>
        <p:spPr bwMode="auto">
          <a:xfrm>
            <a:off x="4433888" y="52309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8" name="Line 94"/>
          <p:cNvSpPr>
            <a:spLocks noChangeShapeType="1"/>
          </p:cNvSpPr>
          <p:nvPr/>
        </p:nvSpPr>
        <p:spPr bwMode="auto">
          <a:xfrm>
            <a:off x="4425950" y="55865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4433888" y="4865856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4999038" y="4843631"/>
            <a:ext cx="376237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1" name="Rectangle 97"/>
          <p:cNvSpPr>
            <a:spLocks noChangeArrowheads="1"/>
          </p:cNvSpPr>
          <p:nvPr/>
        </p:nvSpPr>
        <p:spPr bwMode="auto">
          <a:xfrm>
            <a:off x="5545138" y="4832519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2" name="Line 98"/>
          <p:cNvSpPr>
            <a:spLocks noChangeShapeType="1"/>
          </p:cNvSpPr>
          <p:nvPr/>
        </p:nvSpPr>
        <p:spPr bwMode="auto">
          <a:xfrm>
            <a:off x="5000625" y="52246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" name="Line 99"/>
          <p:cNvSpPr>
            <a:spLocks noChangeShapeType="1"/>
          </p:cNvSpPr>
          <p:nvPr/>
        </p:nvSpPr>
        <p:spPr bwMode="auto">
          <a:xfrm>
            <a:off x="4992688" y="55929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15" name="Text Box 100"/>
          <p:cNvSpPr txBox="1">
            <a:spLocks noChangeArrowheads="1"/>
          </p:cNvSpPr>
          <p:nvPr/>
        </p:nvSpPr>
        <p:spPr bwMode="auto">
          <a:xfrm>
            <a:off x="5062538" y="5913606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>
            <a:off x="5553075" y="5229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6" name="Line 102"/>
          <p:cNvSpPr>
            <a:spLocks noChangeShapeType="1"/>
          </p:cNvSpPr>
          <p:nvPr/>
        </p:nvSpPr>
        <p:spPr bwMode="auto">
          <a:xfrm>
            <a:off x="5545138" y="55976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18" name="Text Box 103"/>
          <p:cNvSpPr txBox="1">
            <a:spLocks noChangeArrowheads="1"/>
          </p:cNvSpPr>
          <p:nvPr/>
        </p:nvSpPr>
        <p:spPr bwMode="auto">
          <a:xfrm>
            <a:off x="6743700" y="5964406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19" name="Text Box 104"/>
          <p:cNvSpPr txBox="1">
            <a:spLocks noChangeArrowheads="1"/>
          </p:cNvSpPr>
          <p:nvPr/>
        </p:nvSpPr>
        <p:spPr bwMode="auto">
          <a:xfrm>
            <a:off x="5094288" y="5242094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20" name="Text Box 105"/>
          <p:cNvSpPr txBox="1">
            <a:spLocks noChangeArrowheads="1"/>
          </p:cNvSpPr>
          <p:nvPr/>
        </p:nvSpPr>
        <p:spPr bwMode="auto">
          <a:xfrm>
            <a:off x="7316788" y="5961231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20" name="Text Box 106"/>
          <p:cNvSpPr txBox="1">
            <a:spLocks noChangeArrowheads="1"/>
          </p:cNvSpPr>
          <p:nvPr/>
        </p:nvSpPr>
        <p:spPr bwMode="auto">
          <a:xfrm>
            <a:off x="5624894" y="5567531"/>
            <a:ext cx="295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21" name="Rectangle 107"/>
          <p:cNvSpPr>
            <a:spLocks noChangeArrowheads="1"/>
          </p:cNvSpPr>
          <p:nvPr/>
        </p:nvSpPr>
        <p:spPr bwMode="auto">
          <a:xfrm>
            <a:off x="6096000" y="4835694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" name="Line 108"/>
          <p:cNvSpPr>
            <a:spLocks noChangeShapeType="1"/>
          </p:cNvSpPr>
          <p:nvPr/>
        </p:nvSpPr>
        <p:spPr bwMode="auto">
          <a:xfrm>
            <a:off x="6096000" y="52293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3" name="Line 109"/>
          <p:cNvSpPr>
            <a:spLocks noChangeShapeType="1"/>
          </p:cNvSpPr>
          <p:nvPr/>
        </p:nvSpPr>
        <p:spPr bwMode="auto">
          <a:xfrm>
            <a:off x="6100763" y="55849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6172200" y="4864269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25" name="Rectangle 111"/>
          <p:cNvSpPr>
            <a:spLocks noChangeArrowheads="1"/>
          </p:cNvSpPr>
          <p:nvPr/>
        </p:nvSpPr>
        <p:spPr bwMode="auto">
          <a:xfrm>
            <a:off x="6661150" y="4829344"/>
            <a:ext cx="376238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6" name="Rectangle 112"/>
          <p:cNvSpPr>
            <a:spLocks noChangeArrowheads="1"/>
          </p:cNvSpPr>
          <p:nvPr/>
        </p:nvSpPr>
        <p:spPr bwMode="auto">
          <a:xfrm>
            <a:off x="7232650" y="4830931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662738" y="52357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>
            <a:off x="6667500" y="559134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9" name="Text Box 115"/>
          <p:cNvSpPr txBox="1">
            <a:spLocks noChangeArrowheads="1"/>
          </p:cNvSpPr>
          <p:nvPr/>
        </p:nvSpPr>
        <p:spPr bwMode="auto">
          <a:xfrm>
            <a:off x="6675438" y="4845219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30" name="Line 116"/>
          <p:cNvSpPr>
            <a:spLocks noChangeShapeType="1"/>
          </p:cNvSpPr>
          <p:nvPr/>
        </p:nvSpPr>
        <p:spPr bwMode="auto">
          <a:xfrm>
            <a:off x="7227888" y="52405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1" name="Line 117"/>
          <p:cNvSpPr>
            <a:spLocks noChangeShapeType="1"/>
          </p:cNvSpPr>
          <p:nvPr/>
        </p:nvSpPr>
        <p:spPr bwMode="auto">
          <a:xfrm>
            <a:off x="7232650" y="559610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33" name="Text Box 118"/>
          <p:cNvSpPr txBox="1">
            <a:spLocks noChangeArrowheads="1"/>
          </p:cNvSpPr>
          <p:nvPr/>
        </p:nvSpPr>
        <p:spPr bwMode="auto">
          <a:xfrm>
            <a:off x="7291388" y="5218281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3" name="Text Box 119"/>
          <p:cNvSpPr txBox="1">
            <a:spLocks noChangeArrowheads="1"/>
          </p:cNvSpPr>
          <p:nvPr/>
        </p:nvSpPr>
        <p:spPr bwMode="auto">
          <a:xfrm>
            <a:off x="6662738" y="5226219"/>
            <a:ext cx="37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34" name="Text Box 120"/>
          <p:cNvSpPr txBox="1">
            <a:spLocks noChangeArrowheads="1"/>
          </p:cNvSpPr>
          <p:nvPr/>
        </p:nvSpPr>
        <p:spPr bwMode="auto">
          <a:xfrm>
            <a:off x="7291388" y="5607219"/>
            <a:ext cx="322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39036" name="Text Box 121"/>
          <p:cNvSpPr txBox="1">
            <a:spLocks noChangeArrowheads="1"/>
          </p:cNvSpPr>
          <p:nvPr/>
        </p:nvSpPr>
        <p:spPr bwMode="auto">
          <a:xfrm>
            <a:off x="8459788" y="5205581"/>
            <a:ext cx="23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8378825" y="4813469"/>
            <a:ext cx="376238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7" name="Line 123"/>
          <p:cNvSpPr>
            <a:spLocks noChangeShapeType="1"/>
          </p:cNvSpPr>
          <p:nvPr/>
        </p:nvSpPr>
        <p:spPr bwMode="auto">
          <a:xfrm>
            <a:off x="7826375" y="52071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8" name="Line 124"/>
          <p:cNvSpPr>
            <a:spLocks noChangeShapeType="1"/>
          </p:cNvSpPr>
          <p:nvPr/>
        </p:nvSpPr>
        <p:spPr bwMode="auto">
          <a:xfrm>
            <a:off x="7818438" y="55627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9" name="Rectangle 125"/>
          <p:cNvSpPr>
            <a:spLocks noChangeArrowheads="1"/>
          </p:cNvSpPr>
          <p:nvPr/>
        </p:nvSpPr>
        <p:spPr bwMode="auto">
          <a:xfrm>
            <a:off x="7839075" y="4819819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0" name="Rectangle 126"/>
          <p:cNvSpPr>
            <a:spLocks noChangeArrowheads="1"/>
          </p:cNvSpPr>
          <p:nvPr/>
        </p:nvSpPr>
        <p:spPr bwMode="auto">
          <a:xfrm>
            <a:off x="8963025" y="4808706"/>
            <a:ext cx="376238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1" name="Line 127"/>
          <p:cNvSpPr>
            <a:spLocks noChangeShapeType="1"/>
          </p:cNvSpPr>
          <p:nvPr/>
        </p:nvSpPr>
        <p:spPr bwMode="auto">
          <a:xfrm>
            <a:off x="8380413" y="5200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" name="Line 128"/>
          <p:cNvSpPr>
            <a:spLocks noChangeShapeType="1"/>
          </p:cNvSpPr>
          <p:nvPr/>
        </p:nvSpPr>
        <p:spPr bwMode="auto">
          <a:xfrm>
            <a:off x="8385175" y="55564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" name="Text Box 129"/>
          <p:cNvSpPr txBox="1">
            <a:spLocks noChangeArrowheads="1"/>
          </p:cNvSpPr>
          <p:nvPr/>
        </p:nvSpPr>
        <p:spPr bwMode="auto">
          <a:xfrm>
            <a:off x="8428038" y="4822994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144" name="Line 130"/>
          <p:cNvSpPr>
            <a:spLocks noChangeShapeType="1"/>
          </p:cNvSpPr>
          <p:nvPr/>
        </p:nvSpPr>
        <p:spPr bwMode="auto">
          <a:xfrm>
            <a:off x="8958263" y="52182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5" name="Line 131"/>
          <p:cNvSpPr>
            <a:spLocks noChangeShapeType="1"/>
          </p:cNvSpPr>
          <p:nvPr/>
        </p:nvSpPr>
        <p:spPr bwMode="auto">
          <a:xfrm>
            <a:off x="8963025" y="55738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047" name="Text Box 132"/>
          <p:cNvSpPr txBox="1">
            <a:spLocks noChangeArrowheads="1"/>
          </p:cNvSpPr>
          <p:nvPr/>
        </p:nvSpPr>
        <p:spPr bwMode="auto">
          <a:xfrm>
            <a:off x="9034463" y="4827756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48" name="Text Box 133"/>
          <p:cNvSpPr txBox="1">
            <a:spLocks noChangeArrowheads="1"/>
          </p:cNvSpPr>
          <p:nvPr/>
        </p:nvSpPr>
        <p:spPr bwMode="auto">
          <a:xfrm>
            <a:off x="8491538" y="5567531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48" name="Text Box 134"/>
          <p:cNvSpPr txBox="1">
            <a:spLocks noChangeArrowheads="1"/>
          </p:cNvSpPr>
          <p:nvPr/>
        </p:nvSpPr>
        <p:spPr bwMode="auto">
          <a:xfrm>
            <a:off x="9021763" y="521669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50" name="Text Box 135"/>
          <p:cNvSpPr txBox="1">
            <a:spLocks noChangeArrowheads="1"/>
          </p:cNvSpPr>
          <p:nvPr/>
        </p:nvSpPr>
        <p:spPr bwMode="auto">
          <a:xfrm>
            <a:off x="9047163" y="55818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1" name="Text Box 136"/>
          <p:cNvSpPr txBox="1">
            <a:spLocks noChangeArrowheads="1"/>
          </p:cNvSpPr>
          <p:nvPr/>
        </p:nvSpPr>
        <p:spPr bwMode="auto">
          <a:xfrm>
            <a:off x="4514850" y="5240506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2" name="Text Box 137"/>
          <p:cNvSpPr txBox="1">
            <a:spLocks noChangeArrowheads="1"/>
          </p:cNvSpPr>
          <p:nvPr/>
        </p:nvSpPr>
        <p:spPr bwMode="auto">
          <a:xfrm>
            <a:off x="5073650" y="5578644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53" name="Text Box 138"/>
          <p:cNvSpPr txBox="1">
            <a:spLocks noChangeArrowheads="1"/>
          </p:cNvSpPr>
          <p:nvPr/>
        </p:nvSpPr>
        <p:spPr bwMode="auto">
          <a:xfrm>
            <a:off x="6184900" y="5245269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39054" name="Text Box 139"/>
          <p:cNvSpPr txBox="1">
            <a:spLocks noChangeArrowheads="1"/>
          </p:cNvSpPr>
          <p:nvPr/>
        </p:nvSpPr>
        <p:spPr bwMode="auto">
          <a:xfrm>
            <a:off x="6202363" y="5594519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55" name="Text Box 140"/>
          <p:cNvSpPr txBox="1">
            <a:spLocks noChangeArrowheads="1"/>
          </p:cNvSpPr>
          <p:nvPr/>
        </p:nvSpPr>
        <p:spPr bwMode="auto">
          <a:xfrm>
            <a:off x="6757988" y="5602456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55" name="Text Box 141"/>
          <p:cNvSpPr txBox="1">
            <a:spLocks noChangeArrowheads="1"/>
          </p:cNvSpPr>
          <p:nvPr/>
        </p:nvSpPr>
        <p:spPr bwMode="auto">
          <a:xfrm>
            <a:off x="7245350" y="48499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39057" name="Text Box 142"/>
          <p:cNvSpPr txBox="1">
            <a:spLocks noChangeArrowheads="1"/>
          </p:cNvSpPr>
          <p:nvPr/>
        </p:nvSpPr>
        <p:spPr bwMode="auto">
          <a:xfrm>
            <a:off x="7862888" y="5199231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39058" name="Text Box 143"/>
          <p:cNvSpPr txBox="1">
            <a:spLocks noChangeArrowheads="1"/>
          </p:cNvSpPr>
          <p:nvPr/>
        </p:nvSpPr>
        <p:spPr bwMode="auto">
          <a:xfrm>
            <a:off x="7875588" y="558816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58" name="Text Box 144"/>
          <p:cNvSpPr txBox="1">
            <a:spLocks noChangeArrowheads="1"/>
          </p:cNvSpPr>
          <p:nvPr/>
        </p:nvSpPr>
        <p:spPr bwMode="auto">
          <a:xfrm>
            <a:off x="7804150" y="483093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39060" name="Text Box 145"/>
          <p:cNvSpPr txBox="1">
            <a:spLocks noChangeArrowheads="1"/>
          </p:cNvSpPr>
          <p:nvPr/>
        </p:nvSpPr>
        <p:spPr bwMode="auto">
          <a:xfrm>
            <a:off x="9650413" y="4824581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9061" name="Text Box 146"/>
          <p:cNvSpPr txBox="1">
            <a:spLocks noChangeArrowheads="1"/>
          </p:cNvSpPr>
          <p:nvPr/>
        </p:nvSpPr>
        <p:spPr bwMode="auto">
          <a:xfrm>
            <a:off x="9650413" y="5213519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161" name="Text Box 147"/>
          <p:cNvSpPr txBox="1">
            <a:spLocks noChangeArrowheads="1"/>
          </p:cNvSpPr>
          <p:nvPr/>
        </p:nvSpPr>
        <p:spPr bwMode="auto">
          <a:xfrm>
            <a:off x="9612313" y="5578644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62" name="Line 148"/>
          <p:cNvSpPr>
            <a:spLocks noChangeShapeType="1"/>
          </p:cNvSpPr>
          <p:nvPr/>
        </p:nvSpPr>
        <p:spPr bwMode="auto">
          <a:xfrm>
            <a:off x="3230563" y="59183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" name="Line 149"/>
          <p:cNvSpPr>
            <a:spLocks noChangeShapeType="1"/>
          </p:cNvSpPr>
          <p:nvPr/>
        </p:nvSpPr>
        <p:spPr bwMode="auto">
          <a:xfrm>
            <a:off x="3840163" y="59056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" name="Line 150"/>
          <p:cNvSpPr>
            <a:spLocks noChangeShapeType="1"/>
          </p:cNvSpPr>
          <p:nvPr/>
        </p:nvSpPr>
        <p:spPr bwMode="auto">
          <a:xfrm>
            <a:off x="4424363" y="59183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" name="Line 151"/>
          <p:cNvSpPr>
            <a:spLocks noChangeShapeType="1"/>
          </p:cNvSpPr>
          <p:nvPr/>
        </p:nvSpPr>
        <p:spPr bwMode="auto">
          <a:xfrm>
            <a:off x="4995863" y="59247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6" name="Line 152"/>
          <p:cNvSpPr>
            <a:spLocks noChangeShapeType="1"/>
          </p:cNvSpPr>
          <p:nvPr/>
        </p:nvSpPr>
        <p:spPr bwMode="auto">
          <a:xfrm>
            <a:off x="6102350" y="59628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7" name="Line 153"/>
          <p:cNvSpPr>
            <a:spLocks noChangeShapeType="1"/>
          </p:cNvSpPr>
          <p:nvPr/>
        </p:nvSpPr>
        <p:spPr bwMode="auto">
          <a:xfrm>
            <a:off x="7837488" y="5970756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8" name="Line 154"/>
          <p:cNvSpPr>
            <a:spLocks noChangeShapeType="1"/>
          </p:cNvSpPr>
          <p:nvPr/>
        </p:nvSpPr>
        <p:spPr bwMode="auto">
          <a:xfrm>
            <a:off x="8385175" y="596123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9" name="Line 155"/>
          <p:cNvSpPr>
            <a:spLocks noChangeShapeType="1"/>
          </p:cNvSpPr>
          <p:nvPr/>
        </p:nvSpPr>
        <p:spPr bwMode="auto">
          <a:xfrm>
            <a:off x="8967788" y="59405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0" name="Line 156"/>
          <p:cNvSpPr>
            <a:spLocks noChangeShapeType="1"/>
          </p:cNvSpPr>
          <p:nvPr/>
        </p:nvSpPr>
        <p:spPr bwMode="auto">
          <a:xfrm>
            <a:off x="9551988" y="5953294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1" name="Line 157"/>
          <p:cNvSpPr>
            <a:spLocks noChangeShapeType="1"/>
          </p:cNvSpPr>
          <p:nvPr/>
        </p:nvSpPr>
        <p:spPr bwMode="auto">
          <a:xfrm>
            <a:off x="7224713" y="598821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2" name="Line 158"/>
          <p:cNvSpPr>
            <a:spLocks noChangeShapeType="1"/>
          </p:cNvSpPr>
          <p:nvPr/>
        </p:nvSpPr>
        <p:spPr bwMode="auto">
          <a:xfrm>
            <a:off x="6662738" y="5981869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3" name="Line 159"/>
          <p:cNvSpPr>
            <a:spLocks noChangeShapeType="1"/>
          </p:cNvSpPr>
          <p:nvPr/>
        </p:nvSpPr>
        <p:spPr bwMode="auto">
          <a:xfrm>
            <a:off x="5543550" y="5942181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" name="Text Box 160"/>
          <p:cNvSpPr txBox="1">
            <a:spLocks noChangeArrowheads="1"/>
          </p:cNvSpPr>
          <p:nvPr/>
        </p:nvSpPr>
        <p:spPr bwMode="auto">
          <a:xfrm>
            <a:off x="3297238" y="6310481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华文新魏" pitchFamily="2" charset="-122"/>
              </a:rPr>
              <a:t>                               √    √                  </a:t>
            </a:r>
          </a:p>
        </p:txBody>
      </p:sp>
      <p:sp>
        <p:nvSpPr>
          <p:cNvPr id="175" name="Text Box 161"/>
          <p:cNvSpPr txBox="1">
            <a:spLocks noChangeArrowheads="1"/>
          </p:cNvSpPr>
          <p:nvPr/>
        </p:nvSpPr>
        <p:spPr bwMode="auto">
          <a:xfrm>
            <a:off x="5037138" y="48753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39077" name="Text Box 162"/>
          <p:cNvSpPr txBox="1">
            <a:spLocks noChangeArrowheads="1"/>
          </p:cNvSpPr>
          <p:nvPr/>
        </p:nvSpPr>
        <p:spPr bwMode="auto">
          <a:xfrm>
            <a:off x="5627688" y="5254794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77" name="Text Box 163"/>
          <p:cNvSpPr txBox="1">
            <a:spLocks noChangeArrowheads="1"/>
          </p:cNvSpPr>
          <p:nvPr/>
        </p:nvSpPr>
        <p:spPr bwMode="auto">
          <a:xfrm>
            <a:off x="5570538" y="4888081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78" name="Text Box 164"/>
          <p:cNvSpPr txBox="1">
            <a:spLocks noChangeArrowheads="1"/>
          </p:cNvSpPr>
          <p:nvPr/>
        </p:nvSpPr>
        <p:spPr bwMode="auto">
          <a:xfrm>
            <a:off x="7885113" y="5953294"/>
            <a:ext cx="307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39080" name="Text Box 165"/>
          <p:cNvSpPr txBox="1">
            <a:spLocks noChangeArrowheads="1"/>
          </p:cNvSpPr>
          <p:nvPr/>
        </p:nvSpPr>
        <p:spPr bwMode="auto">
          <a:xfrm>
            <a:off x="8480425" y="59453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81" name="Text Box 166"/>
          <p:cNvSpPr txBox="1">
            <a:spLocks noChangeArrowheads="1"/>
          </p:cNvSpPr>
          <p:nvPr/>
        </p:nvSpPr>
        <p:spPr bwMode="auto">
          <a:xfrm>
            <a:off x="9064625" y="59326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39082" name="Text Box 167"/>
          <p:cNvSpPr txBox="1">
            <a:spLocks noChangeArrowheads="1"/>
          </p:cNvSpPr>
          <p:nvPr/>
        </p:nvSpPr>
        <p:spPr bwMode="auto">
          <a:xfrm>
            <a:off x="9648825" y="5932656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82" name="Text Box 168"/>
          <p:cNvSpPr txBox="1">
            <a:spLocks noChangeArrowheads="1"/>
          </p:cNvSpPr>
          <p:nvPr/>
        </p:nvSpPr>
        <p:spPr bwMode="auto">
          <a:xfrm>
            <a:off x="2168525" y="5319881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4行/组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4878388" y="2841794"/>
            <a:ext cx="584200" cy="1855787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6" name="椭圆 175"/>
          <p:cNvSpPr>
            <a:spLocks noChangeArrowheads="1"/>
          </p:cNvSpPr>
          <p:nvPr/>
        </p:nvSpPr>
        <p:spPr bwMode="auto">
          <a:xfrm>
            <a:off x="5473700" y="2833856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9" name="椭圆 178"/>
          <p:cNvSpPr>
            <a:spLocks noChangeArrowheads="1"/>
          </p:cNvSpPr>
          <p:nvPr/>
        </p:nvSpPr>
        <p:spPr bwMode="auto">
          <a:xfrm>
            <a:off x="6029325" y="2844969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0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7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6" grpId="0"/>
      <p:bldP spid="29" grpId="0"/>
      <p:bldP spid="38931" grpId="0"/>
      <p:bldP spid="38932" grpId="0"/>
      <p:bldP spid="38933" grpId="0"/>
      <p:bldP spid="33" grpId="0" animBg="1"/>
      <p:bldP spid="36" grpId="0"/>
      <p:bldP spid="37" grpId="0" animBg="1"/>
      <p:bldP spid="38" grpId="0" animBg="1"/>
      <p:bldP spid="38942" grpId="0"/>
      <p:bldP spid="38945" grpId="0"/>
      <p:bldP spid="45" grpId="0"/>
      <p:bldP spid="38947" grpId="0"/>
      <p:bldP spid="47" grpId="0"/>
      <p:bldP spid="48" grpId="0" animBg="1"/>
      <p:bldP spid="51" grpId="0"/>
      <p:bldP spid="52" grpId="0" animBg="1"/>
      <p:bldP spid="53" grpId="0" animBg="1"/>
      <p:bldP spid="56" grpId="0"/>
      <p:bldP spid="59" grpId="0"/>
      <p:bldP spid="60" grpId="0"/>
      <p:bldP spid="38962" grpId="0"/>
      <p:bldP spid="38963" grpId="0"/>
      <p:bldP spid="63" grpId="0" animBg="1"/>
      <p:bldP spid="66" grpId="0" animBg="1"/>
      <p:bldP spid="67" grpId="0" animBg="1"/>
      <p:bldP spid="38971" grpId="0"/>
      <p:bldP spid="73" grpId="0"/>
      <p:bldP spid="74" grpId="0"/>
      <p:bldP spid="38976" grpId="0"/>
      <p:bldP spid="38977" grpId="0"/>
      <p:bldP spid="38978" grpId="0"/>
      <p:bldP spid="38979" grpId="0"/>
      <p:bldP spid="38980" grpId="0"/>
      <p:bldP spid="38981" grpId="0"/>
      <p:bldP spid="38982" grpId="0"/>
      <p:bldP spid="38983" grpId="0"/>
      <p:bldP spid="83" grpId="0"/>
      <p:bldP spid="84" grpId="0"/>
      <p:bldP spid="38986" grpId="0"/>
      <p:bldP spid="86" grpId="0"/>
      <p:bldP spid="87" grpId="0"/>
      <p:bldP spid="38989" grpId="0"/>
      <p:bldP spid="38990" grpId="0"/>
      <p:bldP spid="38991" grpId="0"/>
      <p:bldP spid="91" grpId="0"/>
      <p:bldP spid="92" grpId="0" animBg="1"/>
      <p:bldP spid="95" grpId="0" animBg="1"/>
      <p:bldP spid="96" grpId="0" animBg="1"/>
      <p:bldP spid="99" grpId="0"/>
      <p:bldP spid="102" grpId="0"/>
      <p:bldP spid="39004" grpId="0"/>
      <p:bldP spid="39005" grpId="0"/>
      <p:bldP spid="39006" grpId="0"/>
      <p:bldP spid="106" grpId="0" animBg="1"/>
      <p:bldP spid="109" grpId="0"/>
      <p:bldP spid="110" grpId="0" animBg="1"/>
      <p:bldP spid="111" grpId="0" animBg="1"/>
      <p:bldP spid="39015" grpId="0"/>
      <p:bldP spid="39018" grpId="0"/>
      <p:bldP spid="39019" grpId="0"/>
      <p:bldP spid="39020" grpId="0"/>
      <p:bldP spid="120" grpId="0"/>
      <p:bldP spid="121" grpId="0" animBg="1"/>
      <p:bldP spid="124" grpId="0"/>
      <p:bldP spid="125" grpId="0" animBg="1"/>
      <p:bldP spid="126" grpId="0" animBg="1"/>
      <p:bldP spid="129" grpId="0"/>
      <p:bldP spid="39033" grpId="0"/>
      <p:bldP spid="133" grpId="0"/>
      <p:bldP spid="134" grpId="0"/>
      <p:bldP spid="39036" grpId="0"/>
      <p:bldP spid="136" grpId="0" animBg="1"/>
      <p:bldP spid="139" grpId="0" animBg="1"/>
      <p:bldP spid="140" grpId="0" animBg="1"/>
      <p:bldP spid="143" grpId="0"/>
      <p:bldP spid="39047" grpId="0"/>
      <p:bldP spid="39048" grpId="0"/>
      <p:bldP spid="148" grpId="0"/>
      <p:bldP spid="39050" grpId="0"/>
      <p:bldP spid="39051" grpId="0"/>
      <p:bldP spid="39052" grpId="0"/>
      <p:bldP spid="39053" grpId="0"/>
      <p:bldP spid="39054" grpId="0"/>
      <p:bldP spid="39055" grpId="0"/>
      <p:bldP spid="155" grpId="0"/>
      <p:bldP spid="39057" grpId="0"/>
      <p:bldP spid="39058" grpId="0"/>
      <p:bldP spid="158" grpId="0"/>
      <p:bldP spid="39060" grpId="0"/>
      <p:bldP spid="39061" grpId="0"/>
      <p:bldP spid="161" grpId="0"/>
      <p:bldP spid="174" grpId="0"/>
      <p:bldP spid="175" grpId="0"/>
      <p:bldP spid="39077" grpId="0"/>
      <p:bldP spid="177" grpId="0"/>
      <p:bldP spid="178" grpId="0"/>
      <p:bldP spid="39080" grpId="0"/>
      <p:bldP spid="39081" grpId="0"/>
      <p:bldP spid="39082" grpId="0"/>
      <p:bldP spid="182" grpId="0"/>
      <p:bldP spid="2" grpId="0" animBg="1"/>
      <p:bldP spid="2" grpId="1" animBg="1"/>
      <p:bldP spid="176" grpId="0" animBg="1"/>
      <p:bldP spid="176" grpId="1" animBg="1"/>
      <p:bldP spid="179" grpId="0" animBg="1"/>
      <p:bldP spid="17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27413" y="854075"/>
            <a:ext cx="5462587" cy="677863"/>
          </a:xfrm>
          <a:prstGeom prst="rect">
            <a:avLst/>
          </a:prstGeom>
          <a:solidFill>
            <a:srgbClr val="C00000"/>
          </a:solidFill>
          <a:ln>
            <a:solidFill>
              <a:srgbClr val="A5002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先进先出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FIFO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1063625" y="1587500"/>
            <a:ext cx="105171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：总是把最先进入的那一块替换掉</a:t>
            </a:r>
            <a:endParaRPr kumimoji="1"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同一组中，对于同一访存序列，考察3行/组、 4行/组的情况。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572625" y="321786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9572625" y="3636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9564688" y="3967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49613" y="324643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46513" y="3235325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251200" y="3627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243263" y="3995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63900" y="32496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841750" y="3644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846513" y="4000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867150" y="325437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6194425" y="5835650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38932" name="Text Box 17"/>
          <p:cNvSpPr txBox="1">
            <a:spLocks noChangeArrowheads="1"/>
          </p:cNvSpPr>
          <p:nvPr/>
        </p:nvSpPr>
        <p:spPr bwMode="auto">
          <a:xfrm>
            <a:off x="3905250" y="36433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33" name="Text Box 18"/>
          <p:cNvSpPr txBox="1">
            <a:spLocks noChangeArrowheads="1"/>
          </p:cNvSpPr>
          <p:nvPr/>
        </p:nvSpPr>
        <p:spPr bwMode="auto">
          <a:xfrm>
            <a:off x="4519613" y="3983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4446588" y="323215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4446588" y="3625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4451350" y="3981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446588" y="32607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011738" y="3238500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5557838" y="3227388"/>
            <a:ext cx="376237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5013325" y="3632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5005388" y="3987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2" name="Text Box 27"/>
          <p:cNvSpPr txBox="1">
            <a:spLocks noChangeArrowheads="1"/>
          </p:cNvSpPr>
          <p:nvPr/>
        </p:nvSpPr>
        <p:spPr bwMode="auto">
          <a:xfrm>
            <a:off x="5064125" y="3241675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5565775" y="362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5557838" y="3992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45" name="Text Box 30"/>
          <p:cNvSpPr txBox="1">
            <a:spLocks noChangeArrowheads="1"/>
          </p:cNvSpPr>
          <p:nvPr/>
        </p:nvSpPr>
        <p:spPr bwMode="auto">
          <a:xfrm>
            <a:off x="5629275" y="3246438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068888" y="364966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2*</a:t>
            </a:r>
          </a:p>
        </p:txBody>
      </p:sp>
      <p:sp>
        <p:nvSpPr>
          <p:cNvPr id="38947" name="Text Box 32"/>
          <p:cNvSpPr txBox="1">
            <a:spLocks noChangeArrowheads="1"/>
          </p:cNvSpPr>
          <p:nvPr/>
        </p:nvSpPr>
        <p:spPr bwMode="auto">
          <a:xfrm>
            <a:off x="5654675" y="3652838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616575" y="400050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3*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6108700" y="323056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>
            <a:off x="6108700" y="3624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6113463" y="3979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6184900" y="3259138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4*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6673850" y="3236913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45350" y="3225800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6675438" y="3630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6680200" y="3986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6688138" y="3240088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7240588" y="3635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245350" y="3990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7265988" y="36131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6675438" y="3621088"/>
            <a:ext cx="434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8962" name="Text Box 47"/>
          <p:cNvSpPr txBox="1">
            <a:spLocks noChangeArrowheads="1"/>
          </p:cNvSpPr>
          <p:nvPr/>
        </p:nvSpPr>
        <p:spPr bwMode="auto">
          <a:xfrm>
            <a:off x="7304088" y="40020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63" name="Text Box 48"/>
          <p:cNvSpPr txBox="1">
            <a:spLocks noChangeArrowheads="1"/>
          </p:cNvSpPr>
          <p:nvPr/>
        </p:nvSpPr>
        <p:spPr bwMode="auto">
          <a:xfrm>
            <a:off x="8472488" y="36004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7839075" y="323373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>
            <a:off x="7839075" y="36020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>
            <a:off x="7831138" y="3957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404225" y="3201988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8975725" y="3203575"/>
            <a:ext cx="376238" cy="11303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>
            <a:off x="8393113" y="3595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>
            <a:off x="8397875" y="3951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971" name="Text Box 56"/>
          <p:cNvSpPr txBox="1">
            <a:spLocks noChangeArrowheads="1"/>
          </p:cNvSpPr>
          <p:nvPr/>
        </p:nvSpPr>
        <p:spPr bwMode="auto">
          <a:xfrm>
            <a:off x="8482013" y="3217863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</a:t>
            </a:r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8970963" y="3613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8975725" y="3968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" name="Text Box 59"/>
          <p:cNvSpPr txBox="1">
            <a:spLocks noChangeArrowheads="1"/>
          </p:cNvSpPr>
          <p:nvPr/>
        </p:nvSpPr>
        <p:spPr bwMode="auto">
          <a:xfrm>
            <a:off x="9021763" y="32226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5*</a:t>
            </a:r>
          </a:p>
        </p:txBody>
      </p:sp>
      <p:sp>
        <p:nvSpPr>
          <p:cNvPr id="74" name="Text Box 60"/>
          <p:cNvSpPr txBox="1">
            <a:spLocks noChangeArrowheads="1"/>
          </p:cNvSpPr>
          <p:nvPr/>
        </p:nvSpPr>
        <p:spPr bwMode="auto">
          <a:xfrm>
            <a:off x="8453438" y="3962400"/>
            <a:ext cx="363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2*</a:t>
            </a:r>
          </a:p>
        </p:txBody>
      </p:sp>
      <p:sp>
        <p:nvSpPr>
          <p:cNvPr id="38976" name="Text Box 61"/>
          <p:cNvSpPr txBox="1">
            <a:spLocks noChangeArrowheads="1"/>
          </p:cNvSpPr>
          <p:nvPr/>
        </p:nvSpPr>
        <p:spPr bwMode="auto">
          <a:xfrm>
            <a:off x="9059863" y="36115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77" name="Text Box 62"/>
          <p:cNvSpPr txBox="1">
            <a:spLocks noChangeArrowheads="1"/>
          </p:cNvSpPr>
          <p:nvPr/>
        </p:nvSpPr>
        <p:spPr bwMode="auto">
          <a:xfrm>
            <a:off x="9059863" y="3976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16450" name="Text Box 63"/>
          <p:cNvSpPr txBox="1">
            <a:spLocks noChangeArrowheads="1"/>
          </p:cNvSpPr>
          <p:nvPr/>
        </p:nvSpPr>
        <p:spPr bwMode="auto">
          <a:xfrm>
            <a:off x="1673225" y="2760663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38979" name="Text Box 64"/>
          <p:cNvSpPr txBox="1">
            <a:spLocks noChangeArrowheads="1"/>
          </p:cNvSpPr>
          <p:nvPr/>
        </p:nvSpPr>
        <p:spPr bwMode="auto">
          <a:xfrm>
            <a:off x="4527550" y="3635375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80" name="Text Box 65"/>
          <p:cNvSpPr txBox="1">
            <a:spLocks noChangeArrowheads="1"/>
          </p:cNvSpPr>
          <p:nvPr/>
        </p:nvSpPr>
        <p:spPr bwMode="auto">
          <a:xfrm>
            <a:off x="5086350" y="39989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81" name="Text Box 66"/>
          <p:cNvSpPr txBox="1">
            <a:spLocks noChangeArrowheads="1"/>
          </p:cNvSpPr>
          <p:nvPr/>
        </p:nvSpPr>
        <p:spPr bwMode="auto">
          <a:xfrm>
            <a:off x="6197600" y="3640138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</a:t>
            </a:r>
          </a:p>
        </p:txBody>
      </p:sp>
      <p:sp>
        <p:nvSpPr>
          <p:cNvPr id="38982" name="Text Box 67"/>
          <p:cNvSpPr txBox="1">
            <a:spLocks noChangeArrowheads="1"/>
          </p:cNvSpPr>
          <p:nvPr/>
        </p:nvSpPr>
        <p:spPr bwMode="auto">
          <a:xfrm>
            <a:off x="6215063" y="3989388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38983" name="Text Box 68"/>
          <p:cNvSpPr txBox="1">
            <a:spLocks noChangeArrowheads="1"/>
          </p:cNvSpPr>
          <p:nvPr/>
        </p:nvSpPr>
        <p:spPr bwMode="auto">
          <a:xfrm>
            <a:off x="6770688" y="39973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83" name="Text Box 69"/>
          <p:cNvSpPr txBox="1">
            <a:spLocks noChangeArrowheads="1"/>
          </p:cNvSpPr>
          <p:nvPr/>
        </p:nvSpPr>
        <p:spPr bwMode="auto">
          <a:xfrm>
            <a:off x="7232650" y="32448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7850188" y="35941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1*</a:t>
            </a:r>
          </a:p>
        </p:txBody>
      </p:sp>
      <p:sp>
        <p:nvSpPr>
          <p:cNvPr id="38986" name="Text Box 71"/>
          <p:cNvSpPr txBox="1">
            <a:spLocks noChangeArrowheads="1"/>
          </p:cNvSpPr>
          <p:nvPr/>
        </p:nvSpPr>
        <p:spPr bwMode="auto">
          <a:xfrm>
            <a:off x="7888288" y="3983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2</a:t>
            </a:r>
          </a:p>
        </p:txBody>
      </p:sp>
      <p:sp>
        <p:nvSpPr>
          <p:cNvPr id="86" name="Text Box 72"/>
          <p:cNvSpPr txBox="1">
            <a:spLocks noChangeArrowheads="1"/>
          </p:cNvSpPr>
          <p:nvPr/>
        </p:nvSpPr>
        <p:spPr bwMode="auto">
          <a:xfrm>
            <a:off x="7816850" y="32258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 5</a:t>
            </a:r>
          </a:p>
        </p:txBody>
      </p:sp>
      <p:sp>
        <p:nvSpPr>
          <p:cNvPr id="87" name="Text Box 73"/>
          <p:cNvSpPr txBox="1">
            <a:spLocks noChangeArrowheads="1"/>
          </p:cNvSpPr>
          <p:nvPr/>
        </p:nvSpPr>
        <p:spPr bwMode="auto">
          <a:xfrm>
            <a:off x="9625013" y="32194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5*</a:t>
            </a:r>
          </a:p>
        </p:txBody>
      </p:sp>
      <p:sp>
        <p:nvSpPr>
          <p:cNvPr id="38989" name="Text Box 74"/>
          <p:cNvSpPr txBox="1">
            <a:spLocks noChangeArrowheads="1"/>
          </p:cNvSpPr>
          <p:nvPr/>
        </p:nvSpPr>
        <p:spPr bwMode="auto">
          <a:xfrm>
            <a:off x="9663113" y="36083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</a:t>
            </a:r>
          </a:p>
        </p:txBody>
      </p:sp>
      <p:sp>
        <p:nvSpPr>
          <p:cNvPr id="38990" name="Text Box 75"/>
          <p:cNvSpPr txBox="1">
            <a:spLocks noChangeArrowheads="1"/>
          </p:cNvSpPr>
          <p:nvPr/>
        </p:nvSpPr>
        <p:spPr bwMode="auto">
          <a:xfrm>
            <a:off x="9663113" y="39735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4</a:t>
            </a:r>
          </a:p>
        </p:txBody>
      </p:sp>
      <p:sp>
        <p:nvSpPr>
          <p:cNvPr id="38991" name="Text Box 76"/>
          <p:cNvSpPr txBox="1">
            <a:spLocks noChangeArrowheads="1"/>
          </p:cNvSpPr>
          <p:nvPr/>
        </p:nvSpPr>
        <p:spPr bwMode="auto">
          <a:xfrm>
            <a:off x="3101975" y="4354513"/>
            <a:ext cx="6911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华文新魏" charset="0"/>
                <a:cs typeface="华文新魏" charset="0"/>
              </a:rPr>
              <a:t>                                                       √    √                  √ 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2097088" y="3338513"/>
            <a:ext cx="1290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3行</a:t>
            </a:r>
            <a:r>
              <a:rPr kumimoji="1" lang="en-US" altLang="zh-CN">
                <a:solidFill>
                  <a:srgbClr val="595959"/>
                </a:solidFill>
                <a:ea typeface="华文新魏" charset="-122"/>
              </a:rPr>
              <a:t>/</a:t>
            </a:r>
            <a:r>
              <a:rPr kumimoji="1" lang="zh-CN" altLang="en-US">
                <a:solidFill>
                  <a:srgbClr val="595959"/>
                </a:solidFill>
                <a:ea typeface="华文新魏" charset="-122"/>
              </a:rPr>
              <a:t>组</a:t>
            </a:r>
            <a:endParaRPr kumimoji="1" lang="en-US" altLang="zh-CN">
              <a:solidFill>
                <a:srgbClr val="595959"/>
              </a:solidFill>
              <a:ea typeface="华文新魏" charset="-122"/>
            </a:endParaRPr>
          </a:p>
        </p:txBody>
      </p:sp>
      <p:sp>
        <p:nvSpPr>
          <p:cNvPr id="92" name="Rectangle 78"/>
          <p:cNvSpPr>
            <a:spLocks noChangeArrowheads="1"/>
          </p:cNvSpPr>
          <p:nvPr/>
        </p:nvSpPr>
        <p:spPr bwMode="auto">
          <a:xfrm>
            <a:off x="9559925" y="4741863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3" name="Line 79"/>
          <p:cNvSpPr>
            <a:spLocks noChangeShapeType="1"/>
          </p:cNvSpPr>
          <p:nvPr/>
        </p:nvSpPr>
        <p:spPr bwMode="auto">
          <a:xfrm>
            <a:off x="9559925" y="51609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4" name="Line 80"/>
          <p:cNvSpPr>
            <a:spLocks noChangeShapeType="1"/>
          </p:cNvSpPr>
          <p:nvPr/>
        </p:nvSpPr>
        <p:spPr bwMode="auto">
          <a:xfrm>
            <a:off x="9551988" y="5491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5" name="Rectangle 81"/>
          <p:cNvSpPr>
            <a:spLocks noChangeArrowheads="1"/>
          </p:cNvSpPr>
          <p:nvPr/>
        </p:nvSpPr>
        <p:spPr bwMode="auto">
          <a:xfrm>
            <a:off x="3236913" y="4770438"/>
            <a:ext cx="376237" cy="13731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833813" y="4759325"/>
            <a:ext cx="376237" cy="13985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7" name="Line 83"/>
          <p:cNvSpPr>
            <a:spLocks noChangeShapeType="1"/>
          </p:cNvSpPr>
          <p:nvPr/>
        </p:nvSpPr>
        <p:spPr bwMode="auto">
          <a:xfrm>
            <a:off x="3238500" y="51514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8" name="Line 84"/>
          <p:cNvSpPr>
            <a:spLocks noChangeShapeType="1"/>
          </p:cNvSpPr>
          <p:nvPr/>
        </p:nvSpPr>
        <p:spPr bwMode="auto">
          <a:xfrm>
            <a:off x="3230563" y="5519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9" name="Text Box 85"/>
          <p:cNvSpPr txBox="1">
            <a:spLocks noChangeArrowheads="1"/>
          </p:cNvSpPr>
          <p:nvPr/>
        </p:nvSpPr>
        <p:spPr bwMode="auto">
          <a:xfrm>
            <a:off x="3251200" y="47736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00" name="Line 86"/>
          <p:cNvSpPr>
            <a:spLocks noChangeShapeType="1"/>
          </p:cNvSpPr>
          <p:nvPr/>
        </p:nvSpPr>
        <p:spPr bwMode="auto">
          <a:xfrm>
            <a:off x="3841750" y="51562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1" name="Line 87"/>
          <p:cNvSpPr>
            <a:spLocks noChangeShapeType="1"/>
          </p:cNvSpPr>
          <p:nvPr/>
        </p:nvSpPr>
        <p:spPr bwMode="auto">
          <a:xfrm>
            <a:off x="3833813" y="5511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2" name="Text Box 88"/>
          <p:cNvSpPr txBox="1">
            <a:spLocks noChangeArrowheads="1"/>
          </p:cNvSpPr>
          <p:nvPr/>
        </p:nvSpPr>
        <p:spPr bwMode="auto">
          <a:xfrm>
            <a:off x="3854450" y="477837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476" name="Text Box 89"/>
          <p:cNvSpPr txBox="1">
            <a:spLocks noChangeArrowheads="1"/>
          </p:cNvSpPr>
          <p:nvPr/>
        </p:nvSpPr>
        <p:spPr bwMode="auto">
          <a:xfrm>
            <a:off x="5600700" y="58404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477" name="Text Box 90"/>
          <p:cNvSpPr txBox="1">
            <a:spLocks noChangeArrowheads="1"/>
          </p:cNvSpPr>
          <p:nvPr/>
        </p:nvSpPr>
        <p:spPr bwMode="auto">
          <a:xfrm>
            <a:off x="3892550" y="51673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478" name="Text Box 91"/>
          <p:cNvSpPr txBox="1">
            <a:spLocks noChangeArrowheads="1"/>
          </p:cNvSpPr>
          <p:nvPr/>
        </p:nvSpPr>
        <p:spPr bwMode="auto">
          <a:xfrm>
            <a:off x="4506913" y="5507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06" name="Rectangle 92"/>
          <p:cNvSpPr>
            <a:spLocks noChangeArrowheads="1"/>
          </p:cNvSpPr>
          <p:nvPr/>
        </p:nvSpPr>
        <p:spPr bwMode="auto">
          <a:xfrm>
            <a:off x="4433888" y="4756150"/>
            <a:ext cx="376237" cy="14255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7" name="Line 93"/>
          <p:cNvSpPr>
            <a:spLocks noChangeShapeType="1"/>
          </p:cNvSpPr>
          <p:nvPr/>
        </p:nvSpPr>
        <p:spPr bwMode="auto">
          <a:xfrm>
            <a:off x="4433888" y="51498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8" name="Line 94"/>
          <p:cNvSpPr>
            <a:spLocks noChangeShapeType="1"/>
          </p:cNvSpPr>
          <p:nvPr/>
        </p:nvSpPr>
        <p:spPr bwMode="auto">
          <a:xfrm>
            <a:off x="4425950" y="55054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4433888" y="4784725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10" name="Rectangle 96"/>
          <p:cNvSpPr>
            <a:spLocks noChangeArrowheads="1"/>
          </p:cNvSpPr>
          <p:nvPr/>
        </p:nvSpPr>
        <p:spPr bwMode="auto">
          <a:xfrm>
            <a:off x="4999038" y="4762500"/>
            <a:ext cx="376237" cy="1412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1" name="Rectangle 97"/>
          <p:cNvSpPr>
            <a:spLocks noChangeArrowheads="1"/>
          </p:cNvSpPr>
          <p:nvPr/>
        </p:nvSpPr>
        <p:spPr bwMode="auto">
          <a:xfrm>
            <a:off x="5545138" y="4751388"/>
            <a:ext cx="376237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2" name="Line 98"/>
          <p:cNvSpPr>
            <a:spLocks noChangeShapeType="1"/>
          </p:cNvSpPr>
          <p:nvPr/>
        </p:nvSpPr>
        <p:spPr bwMode="auto">
          <a:xfrm>
            <a:off x="5000625" y="51435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" name="Line 99"/>
          <p:cNvSpPr>
            <a:spLocks noChangeShapeType="1"/>
          </p:cNvSpPr>
          <p:nvPr/>
        </p:nvSpPr>
        <p:spPr bwMode="auto">
          <a:xfrm>
            <a:off x="4992688" y="55118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87" name="Text Box 100"/>
          <p:cNvSpPr txBox="1">
            <a:spLocks noChangeArrowheads="1"/>
          </p:cNvSpPr>
          <p:nvPr/>
        </p:nvSpPr>
        <p:spPr bwMode="auto">
          <a:xfrm>
            <a:off x="5062538" y="5832475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15" name="Line 101"/>
          <p:cNvSpPr>
            <a:spLocks noChangeShapeType="1"/>
          </p:cNvSpPr>
          <p:nvPr/>
        </p:nvSpPr>
        <p:spPr bwMode="auto">
          <a:xfrm>
            <a:off x="5553075" y="5148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6" name="Line 102"/>
          <p:cNvSpPr>
            <a:spLocks noChangeShapeType="1"/>
          </p:cNvSpPr>
          <p:nvPr/>
        </p:nvSpPr>
        <p:spPr bwMode="auto">
          <a:xfrm>
            <a:off x="5545138" y="55165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90" name="Text Box 103"/>
          <p:cNvSpPr txBox="1">
            <a:spLocks noChangeArrowheads="1"/>
          </p:cNvSpPr>
          <p:nvPr/>
        </p:nvSpPr>
        <p:spPr bwMode="auto">
          <a:xfrm>
            <a:off x="6743700" y="5883275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491" name="Text Box 104"/>
          <p:cNvSpPr txBox="1">
            <a:spLocks noChangeArrowheads="1"/>
          </p:cNvSpPr>
          <p:nvPr/>
        </p:nvSpPr>
        <p:spPr bwMode="auto">
          <a:xfrm>
            <a:off x="5094288" y="5160963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492" name="Text Box 105"/>
          <p:cNvSpPr txBox="1">
            <a:spLocks noChangeArrowheads="1"/>
          </p:cNvSpPr>
          <p:nvPr/>
        </p:nvSpPr>
        <p:spPr bwMode="auto">
          <a:xfrm>
            <a:off x="7316788" y="5880100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20" name="Text Box 106"/>
          <p:cNvSpPr txBox="1">
            <a:spLocks noChangeArrowheads="1"/>
          </p:cNvSpPr>
          <p:nvPr/>
        </p:nvSpPr>
        <p:spPr bwMode="auto">
          <a:xfrm>
            <a:off x="5603875" y="5524500"/>
            <a:ext cx="503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21" name="Rectangle 107"/>
          <p:cNvSpPr>
            <a:spLocks noChangeArrowheads="1"/>
          </p:cNvSpPr>
          <p:nvPr/>
        </p:nvSpPr>
        <p:spPr bwMode="auto">
          <a:xfrm>
            <a:off x="6096000" y="4754563"/>
            <a:ext cx="376238" cy="14525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" name="Line 108"/>
          <p:cNvSpPr>
            <a:spLocks noChangeShapeType="1"/>
          </p:cNvSpPr>
          <p:nvPr/>
        </p:nvSpPr>
        <p:spPr bwMode="auto">
          <a:xfrm>
            <a:off x="6096000" y="51482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3" name="Line 109"/>
          <p:cNvSpPr>
            <a:spLocks noChangeShapeType="1"/>
          </p:cNvSpPr>
          <p:nvPr/>
        </p:nvSpPr>
        <p:spPr bwMode="auto">
          <a:xfrm>
            <a:off x="6100763" y="55038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6172200" y="4783138"/>
            <a:ext cx="309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25" name="Rectangle 111"/>
          <p:cNvSpPr>
            <a:spLocks noChangeArrowheads="1"/>
          </p:cNvSpPr>
          <p:nvPr/>
        </p:nvSpPr>
        <p:spPr bwMode="auto">
          <a:xfrm>
            <a:off x="6661150" y="4748213"/>
            <a:ext cx="376238" cy="14541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6" name="Rectangle 112"/>
          <p:cNvSpPr>
            <a:spLocks noChangeArrowheads="1"/>
          </p:cNvSpPr>
          <p:nvPr/>
        </p:nvSpPr>
        <p:spPr bwMode="auto">
          <a:xfrm>
            <a:off x="7232650" y="4749800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7" name="Line 113"/>
          <p:cNvSpPr>
            <a:spLocks noChangeShapeType="1"/>
          </p:cNvSpPr>
          <p:nvPr/>
        </p:nvSpPr>
        <p:spPr bwMode="auto">
          <a:xfrm>
            <a:off x="6662738" y="51546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8" name="Line 114"/>
          <p:cNvSpPr>
            <a:spLocks noChangeShapeType="1"/>
          </p:cNvSpPr>
          <p:nvPr/>
        </p:nvSpPr>
        <p:spPr bwMode="auto">
          <a:xfrm>
            <a:off x="6667500" y="55102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9" name="Text Box 115"/>
          <p:cNvSpPr txBox="1">
            <a:spLocks noChangeArrowheads="1"/>
          </p:cNvSpPr>
          <p:nvPr/>
        </p:nvSpPr>
        <p:spPr bwMode="auto">
          <a:xfrm>
            <a:off x="6675438" y="4764088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30" name="Line 116"/>
          <p:cNvSpPr>
            <a:spLocks noChangeShapeType="1"/>
          </p:cNvSpPr>
          <p:nvPr/>
        </p:nvSpPr>
        <p:spPr bwMode="auto">
          <a:xfrm>
            <a:off x="7227888" y="5159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1" name="Line 117"/>
          <p:cNvSpPr>
            <a:spLocks noChangeShapeType="1"/>
          </p:cNvSpPr>
          <p:nvPr/>
        </p:nvSpPr>
        <p:spPr bwMode="auto">
          <a:xfrm>
            <a:off x="7232650" y="55149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05" name="Text Box 118"/>
          <p:cNvSpPr txBox="1">
            <a:spLocks noChangeArrowheads="1"/>
          </p:cNvSpPr>
          <p:nvPr/>
        </p:nvSpPr>
        <p:spPr bwMode="auto">
          <a:xfrm>
            <a:off x="7291388" y="513715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3" name="Text Box 119"/>
          <p:cNvSpPr txBox="1">
            <a:spLocks noChangeArrowheads="1"/>
          </p:cNvSpPr>
          <p:nvPr/>
        </p:nvSpPr>
        <p:spPr bwMode="auto">
          <a:xfrm>
            <a:off x="6662738" y="5145088"/>
            <a:ext cx="37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34" name="Text Box 120"/>
          <p:cNvSpPr txBox="1">
            <a:spLocks noChangeArrowheads="1"/>
          </p:cNvSpPr>
          <p:nvPr/>
        </p:nvSpPr>
        <p:spPr bwMode="auto">
          <a:xfrm>
            <a:off x="7291388" y="5526088"/>
            <a:ext cx="322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3*</a:t>
            </a:r>
          </a:p>
        </p:txBody>
      </p:sp>
      <p:sp>
        <p:nvSpPr>
          <p:cNvPr id="16508" name="Text Box 121"/>
          <p:cNvSpPr txBox="1">
            <a:spLocks noChangeArrowheads="1"/>
          </p:cNvSpPr>
          <p:nvPr/>
        </p:nvSpPr>
        <p:spPr bwMode="auto">
          <a:xfrm>
            <a:off x="8459788" y="5124450"/>
            <a:ext cx="23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8378825" y="4732338"/>
            <a:ext cx="376238" cy="146526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7" name="Line 123"/>
          <p:cNvSpPr>
            <a:spLocks noChangeShapeType="1"/>
          </p:cNvSpPr>
          <p:nvPr/>
        </p:nvSpPr>
        <p:spPr bwMode="auto">
          <a:xfrm>
            <a:off x="7826375" y="51260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8" name="Line 124"/>
          <p:cNvSpPr>
            <a:spLocks noChangeShapeType="1"/>
          </p:cNvSpPr>
          <p:nvPr/>
        </p:nvSpPr>
        <p:spPr bwMode="auto">
          <a:xfrm>
            <a:off x="7818438" y="5481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9" name="Rectangle 125"/>
          <p:cNvSpPr>
            <a:spLocks noChangeArrowheads="1"/>
          </p:cNvSpPr>
          <p:nvPr/>
        </p:nvSpPr>
        <p:spPr bwMode="auto">
          <a:xfrm>
            <a:off x="7839075" y="4738688"/>
            <a:ext cx="376238" cy="14795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0" name="Rectangle 126"/>
          <p:cNvSpPr>
            <a:spLocks noChangeArrowheads="1"/>
          </p:cNvSpPr>
          <p:nvPr/>
        </p:nvSpPr>
        <p:spPr bwMode="auto">
          <a:xfrm>
            <a:off x="8963025" y="4727575"/>
            <a:ext cx="376238" cy="14811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1" name="Line 127"/>
          <p:cNvSpPr>
            <a:spLocks noChangeShapeType="1"/>
          </p:cNvSpPr>
          <p:nvPr/>
        </p:nvSpPr>
        <p:spPr bwMode="auto">
          <a:xfrm>
            <a:off x="8380413" y="5119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2" name="Line 128"/>
          <p:cNvSpPr>
            <a:spLocks noChangeShapeType="1"/>
          </p:cNvSpPr>
          <p:nvPr/>
        </p:nvSpPr>
        <p:spPr bwMode="auto">
          <a:xfrm>
            <a:off x="8385175" y="5475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" name="Text Box 129"/>
          <p:cNvSpPr txBox="1">
            <a:spLocks noChangeArrowheads="1"/>
          </p:cNvSpPr>
          <p:nvPr/>
        </p:nvSpPr>
        <p:spPr bwMode="auto">
          <a:xfrm>
            <a:off x="8428038" y="4741863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5*</a:t>
            </a:r>
          </a:p>
        </p:txBody>
      </p:sp>
      <p:sp>
        <p:nvSpPr>
          <p:cNvPr id="144" name="Line 130"/>
          <p:cNvSpPr>
            <a:spLocks noChangeShapeType="1"/>
          </p:cNvSpPr>
          <p:nvPr/>
        </p:nvSpPr>
        <p:spPr bwMode="auto">
          <a:xfrm>
            <a:off x="8958263" y="51371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5" name="Line 131"/>
          <p:cNvSpPr>
            <a:spLocks noChangeShapeType="1"/>
          </p:cNvSpPr>
          <p:nvPr/>
        </p:nvSpPr>
        <p:spPr bwMode="auto">
          <a:xfrm>
            <a:off x="8963025" y="54927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19" name="Text Box 132"/>
          <p:cNvSpPr txBox="1">
            <a:spLocks noChangeArrowheads="1"/>
          </p:cNvSpPr>
          <p:nvPr/>
        </p:nvSpPr>
        <p:spPr bwMode="auto">
          <a:xfrm>
            <a:off x="9034463" y="47466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520" name="Text Box 133"/>
          <p:cNvSpPr txBox="1">
            <a:spLocks noChangeArrowheads="1"/>
          </p:cNvSpPr>
          <p:nvPr/>
        </p:nvSpPr>
        <p:spPr bwMode="auto">
          <a:xfrm>
            <a:off x="8491538" y="5486400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48" name="Text Box 134"/>
          <p:cNvSpPr txBox="1">
            <a:spLocks noChangeArrowheads="1"/>
          </p:cNvSpPr>
          <p:nvPr/>
        </p:nvSpPr>
        <p:spPr bwMode="auto">
          <a:xfrm>
            <a:off x="9021763" y="513556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522" name="Text Box 135"/>
          <p:cNvSpPr txBox="1">
            <a:spLocks noChangeArrowheads="1"/>
          </p:cNvSpPr>
          <p:nvPr/>
        </p:nvSpPr>
        <p:spPr bwMode="auto">
          <a:xfrm>
            <a:off x="9047163" y="5500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3" name="Text Box 136"/>
          <p:cNvSpPr txBox="1">
            <a:spLocks noChangeArrowheads="1"/>
          </p:cNvSpPr>
          <p:nvPr/>
        </p:nvSpPr>
        <p:spPr bwMode="auto">
          <a:xfrm>
            <a:off x="4514850" y="5159375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4" name="Text Box 137"/>
          <p:cNvSpPr txBox="1">
            <a:spLocks noChangeArrowheads="1"/>
          </p:cNvSpPr>
          <p:nvPr/>
        </p:nvSpPr>
        <p:spPr bwMode="auto">
          <a:xfrm>
            <a:off x="5073650" y="54975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25" name="Text Box 138"/>
          <p:cNvSpPr txBox="1">
            <a:spLocks noChangeArrowheads="1"/>
          </p:cNvSpPr>
          <p:nvPr/>
        </p:nvSpPr>
        <p:spPr bwMode="auto">
          <a:xfrm>
            <a:off x="6184900" y="5164138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6526" name="Text Box 139"/>
          <p:cNvSpPr txBox="1">
            <a:spLocks noChangeArrowheads="1"/>
          </p:cNvSpPr>
          <p:nvPr/>
        </p:nvSpPr>
        <p:spPr bwMode="auto">
          <a:xfrm>
            <a:off x="6202363" y="5513388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27" name="Text Box 140"/>
          <p:cNvSpPr txBox="1">
            <a:spLocks noChangeArrowheads="1"/>
          </p:cNvSpPr>
          <p:nvPr/>
        </p:nvSpPr>
        <p:spPr bwMode="auto">
          <a:xfrm>
            <a:off x="6757988" y="55213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55" name="Text Box 141"/>
          <p:cNvSpPr txBox="1">
            <a:spLocks noChangeArrowheads="1"/>
          </p:cNvSpPr>
          <p:nvPr/>
        </p:nvSpPr>
        <p:spPr bwMode="auto">
          <a:xfrm>
            <a:off x="7245350" y="47688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6529" name="Text Box 142"/>
          <p:cNvSpPr txBox="1">
            <a:spLocks noChangeArrowheads="1"/>
          </p:cNvSpPr>
          <p:nvPr/>
        </p:nvSpPr>
        <p:spPr bwMode="auto">
          <a:xfrm>
            <a:off x="7862888" y="5118100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</a:t>
            </a:r>
          </a:p>
        </p:txBody>
      </p:sp>
      <p:sp>
        <p:nvSpPr>
          <p:cNvPr id="16530" name="Text Box 143"/>
          <p:cNvSpPr txBox="1">
            <a:spLocks noChangeArrowheads="1"/>
          </p:cNvSpPr>
          <p:nvPr/>
        </p:nvSpPr>
        <p:spPr bwMode="auto">
          <a:xfrm>
            <a:off x="7875588" y="55070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58" name="Text Box 144"/>
          <p:cNvSpPr txBox="1">
            <a:spLocks noChangeArrowheads="1"/>
          </p:cNvSpPr>
          <p:nvPr/>
        </p:nvSpPr>
        <p:spPr bwMode="auto">
          <a:xfrm>
            <a:off x="7804150" y="474980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 5</a:t>
            </a:r>
          </a:p>
        </p:txBody>
      </p:sp>
      <p:sp>
        <p:nvSpPr>
          <p:cNvPr id="16532" name="Text Box 145"/>
          <p:cNvSpPr txBox="1">
            <a:spLocks noChangeArrowheads="1"/>
          </p:cNvSpPr>
          <p:nvPr/>
        </p:nvSpPr>
        <p:spPr bwMode="auto">
          <a:xfrm>
            <a:off x="9650413" y="47434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</a:t>
            </a:r>
          </a:p>
        </p:txBody>
      </p:sp>
      <p:sp>
        <p:nvSpPr>
          <p:cNvPr id="16533" name="Text Box 146"/>
          <p:cNvSpPr txBox="1">
            <a:spLocks noChangeArrowheads="1"/>
          </p:cNvSpPr>
          <p:nvPr/>
        </p:nvSpPr>
        <p:spPr bwMode="auto">
          <a:xfrm>
            <a:off x="9650413" y="51323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5</a:t>
            </a:r>
          </a:p>
        </p:txBody>
      </p:sp>
      <p:sp>
        <p:nvSpPr>
          <p:cNvPr id="161" name="Text Box 147"/>
          <p:cNvSpPr txBox="1">
            <a:spLocks noChangeArrowheads="1"/>
          </p:cNvSpPr>
          <p:nvPr/>
        </p:nvSpPr>
        <p:spPr bwMode="auto">
          <a:xfrm>
            <a:off x="9612313" y="5497513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2*</a:t>
            </a:r>
          </a:p>
        </p:txBody>
      </p:sp>
      <p:sp>
        <p:nvSpPr>
          <p:cNvPr id="162" name="Line 148"/>
          <p:cNvSpPr>
            <a:spLocks noChangeShapeType="1"/>
          </p:cNvSpPr>
          <p:nvPr/>
        </p:nvSpPr>
        <p:spPr bwMode="auto">
          <a:xfrm>
            <a:off x="3230563" y="5837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" name="Line 149"/>
          <p:cNvSpPr>
            <a:spLocks noChangeShapeType="1"/>
          </p:cNvSpPr>
          <p:nvPr/>
        </p:nvSpPr>
        <p:spPr bwMode="auto">
          <a:xfrm>
            <a:off x="3840163" y="58245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4" name="Line 150"/>
          <p:cNvSpPr>
            <a:spLocks noChangeShapeType="1"/>
          </p:cNvSpPr>
          <p:nvPr/>
        </p:nvSpPr>
        <p:spPr bwMode="auto">
          <a:xfrm>
            <a:off x="4424363" y="5837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5" name="Line 151"/>
          <p:cNvSpPr>
            <a:spLocks noChangeShapeType="1"/>
          </p:cNvSpPr>
          <p:nvPr/>
        </p:nvSpPr>
        <p:spPr bwMode="auto">
          <a:xfrm>
            <a:off x="4995863" y="58435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6" name="Line 152"/>
          <p:cNvSpPr>
            <a:spLocks noChangeShapeType="1"/>
          </p:cNvSpPr>
          <p:nvPr/>
        </p:nvSpPr>
        <p:spPr bwMode="auto">
          <a:xfrm>
            <a:off x="6102350" y="58816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7" name="Line 153"/>
          <p:cNvSpPr>
            <a:spLocks noChangeShapeType="1"/>
          </p:cNvSpPr>
          <p:nvPr/>
        </p:nvSpPr>
        <p:spPr bwMode="auto">
          <a:xfrm>
            <a:off x="7837488" y="58896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8" name="Line 154"/>
          <p:cNvSpPr>
            <a:spLocks noChangeShapeType="1"/>
          </p:cNvSpPr>
          <p:nvPr/>
        </p:nvSpPr>
        <p:spPr bwMode="auto">
          <a:xfrm>
            <a:off x="8385175" y="58801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9" name="Line 155"/>
          <p:cNvSpPr>
            <a:spLocks noChangeShapeType="1"/>
          </p:cNvSpPr>
          <p:nvPr/>
        </p:nvSpPr>
        <p:spPr bwMode="auto">
          <a:xfrm>
            <a:off x="8967788" y="58594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0" name="Line 156"/>
          <p:cNvSpPr>
            <a:spLocks noChangeShapeType="1"/>
          </p:cNvSpPr>
          <p:nvPr/>
        </p:nvSpPr>
        <p:spPr bwMode="auto">
          <a:xfrm>
            <a:off x="9551988" y="58721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1" name="Line 157"/>
          <p:cNvSpPr>
            <a:spLocks noChangeShapeType="1"/>
          </p:cNvSpPr>
          <p:nvPr/>
        </p:nvSpPr>
        <p:spPr bwMode="auto">
          <a:xfrm>
            <a:off x="7224713" y="59070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2" name="Line 158"/>
          <p:cNvSpPr>
            <a:spLocks noChangeShapeType="1"/>
          </p:cNvSpPr>
          <p:nvPr/>
        </p:nvSpPr>
        <p:spPr bwMode="auto">
          <a:xfrm>
            <a:off x="6662738" y="59007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3" name="Line 159"/>
          <p:cNvSpPr>
            <a:spLocks noChangeShapeType="1"/>
          </p:cNvSpPr>
          <p:nvPr/>
        </p:nvSpPr>
        <p:spPr bwMode="auto">
          <a:xfrm>
            <a:off x="5543550" y="5861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endParaRPr lang="zh-CN" altLang="en-US">
              <a:solidFill>
                <a:schemeClr val="accent3">
                  <a:lumMod val="75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" name="Text Box 160"/>
          <p:cNvSpPr txBox="1">
            <a:spLocks noChangeArrowheads="1"/>
          </p:cNvSpPr>
          <p:nvPr/>
        </p:nvSpPr>
        <p:spPr bwMode="auto">
          <a:xfrm>
            <a:off x="3297238" y="6227763"/>
            <a:ext cx="41608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华文新魏" pitchFamily="2" charset="-122"/>
              </a:rPr>
              <a:t>                               √    √                  </a:t>
            </a:r>
          </a:p>
        </p:txBody>
      </p:sp>
      <p:sp>
        <p:nvSpPr>
          <p:cNvPr id="175" name="Text Box 161"/>
          <p:cNvSpPr txBox="1">
            <a:spLocks noChangeArrowheads="1"/>
          </p:cNvSpPr>
          <p:nvPr/>
        </p:nvSpPr>
        <p:spPr bwMode="auto">
          <a:xfrm>
            <a:off x="5037138" y="47942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6549" name="Text Box 162"/>
          <p:cNvSpPr txBox="1">
            <a:spLocks noChangeArrowheads="1"/>
          </p:cNvSpPr>
          <p:nvPr/>
        </p:nvSpPr>
        <p:spPr bwMode="auto">
          <a:xfrm>
            <a:off x="5627688" y="5173663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2</a:t>
            </a:r>
          </a:p>
        </p:txBody>
      </p:sp>
      <p:sp>
        <p:nvSpPr>
          <p:cNvPr id="177" name="Text Box 163"/>
          <p:cNvSpPr txBox="1">
            <a:spLocks noChangeArrowheads="1"/>
          </p:cNvSpPr>
          <p:nvPr/>
        </p:nvSpPr>
        <p:spPr bwMode="auto">
          <a:xfrm>
            <a:off x="5570538" y="4806950"/>
            <a:ext cx="349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1*</a:t>
            </a:r>
          </a:p>
        </p:txBody>
      </p:sp>
      <p:sp>
        <p:nvSpPr>
          <p:cNvPr id="178" name="Text Box 164"/>
          <p:cNvSpPr txBox="1">
            <a:spLocks noChangeArrowheads="1"/>
          </p:cNvSpPr>
          <p:nvPr/>
        </p:nvSpPr>
        <p:spPr bwMode="auto">
          <a:xfrm>
            <a:off x="7885113" y="5905500"/>
            <a:ext cx="46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4*</a:t>
            </a:r>
          </a:p>
        </p:txBody>
      </p:sp>
      <p:sp>
        <p:nvSpPr>
          <p:cNvPr id="16552" name="Text Box 165"/>
          <p:cNvSpPr txBox="1">
            <a:spLocks noChangeArrowheads="1"/>
          </p:cNvSpPr>
          <p:nvPr/>
        </p:nvSpPr>
        <p:spPr bwMode="auto">
          <a:xfrm>
            <a:off x="8480425" y="58642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53" name="Text Box 166"/>
          <p:cNvSpPr txBox="1">
            <a:spLocks noChangeArrowheads="1"/>
          </p:cNvSpPr>
          <p:nvPr/>
        </p:nvSpPr>
        <p:spPr bwMode="auto">
          <a:xfrm>
            <a:off x="9064625" y="58515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6554" name="Text Box 167"/>
          <p:cNvSpPr txBox="1">
            <a:spLocks noChangeArrowheads="1"/>
          </p:cNvSpPr>
          <p:nvPr/>
        </p:nvSpPr>
        <p:spPr bwMode="auto">
          <a:xfrm>
            <a:off x="9648825" y="5851525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3</a:t>
            </a:r>
          </a:p>
        </p:txBody>
      </p:sp>
      <p:sp>
        <p:nvSpPr>
          <p:cNvPr id="182" name="Text Box 168"/>
          <p:cNvSpPr txBox="1">
            <a:spLocks noChangeArrowheads="1"/>
          </p:cNvSpPr>
          <p:nvPr/>
        </p:nvSpPr>
        <p:spPr bwMode="auto">
          <a:xfrm>
            <a:off x="2168525" y="5238750"/>
            <a:ext cx="1290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BF"/>
                </a:solidFill>
                <a:ea typeface="华文新魏" charset="-122"/>
              </a:rPr>
              <a:t>4行/组</a:t>
            </a:r>
            <a:endParaRPr kumimoji="1" lang="en-US" altLang="zh-CN">
              <a:solidFill>
                <a:srgbClr val="0000BF"/>
              </a:solidFill>
              <a:ea typeface="华文新魏" charset="-122"/>
            </a:endParaRPr>
          </a:p>
        </p:txBody>
      </p:sp>
      <p:sp>
        <p:nvSpPr>
          <p:cNvPr id="179" name="椭圆 178"/>
          <p:cNvSpPr>
            <a:spLocks noChangeArrowheads="1"/>
          </p:cNvSpPr>
          <p:nvPr/>
        </p:nvSpPr>
        <p:spPr bwMode="auto">
          <a:xfrm>
            <a:off x="5445125" y="4518025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6" name="椭圆 175"/>
          <p:cNvSpPr>
            <a:spLocks noChangeArrowheads="1"/>
          </p:cNvSpPr>
          <p:nvPr/>
        </p:nvSpPr>
        <p:spPr bwMode="auto">
          <a:xfrm>
            <a:off x="6000750" y="4508500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0" name="椭圆 179"/>
          <p:cNvSpPr>
            <a:spLocks noChangeArrowheads="1"/>
          </p:cNvSpPr>
          <p:nvPr/>
        </p:nvSpPr>
        <p:spPr bwMode="auto">
          <a:xfrm>
            <a:off x="6565900" y="4529138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1" name="椭圆 180"/>
          <p:cNvSpPr>
            <a:spLocks noChangeArrowheads="1"/>
          </p:cNvSpPr>
          <p:nvPr/>
        </p:nvSpPr>
        <p:spPr bwMode="auto">
          <a:xfrm>
            <a:off x="7129463" y="4549775"/>
            <a:ext cx="584200" cy="1854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20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9" grpId="0" animBg="1"/>
      <p:bldP spid="179" grpId="1" animBg="1"/>
      <p:bldP spid="176" grpId="0" animBg="1"/>
      <p:bldP spid="176" grpId="1" animBg="1"/>
      <p:bldP spid="180" grpId="0" animBg="1"/>
      <p:bldP spid="180" grpId="1" animBg="1"/>
      <p:bldP spid="181" grpId="0" animBg="1"/>
      <p:bldP spid="18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33289" y="178497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Ø"/>
            </a:pPr>
            <a:r>
              <a:rPr lang="zh-CN" altLang="en-US" sz="3200" dirty="0">
                <a:solidFill>
                  <a:srgbClr val="A50021"/>
                </a:solidFill>
                <a:ea typeface="微软雅黑" charset="-122"/>
              </a:rPr>
              <a:t>上讲回顾</a:t>
            </a:r>
          </a:p>
        </p:txBody>
      </p:sp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595339" y="892717"/>
            <a:ext cx="8332787" cy="5451476"/>
            <a:chOff x="171" y="517"/>
            <a:chExt cx="5249" cy="3434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295" y="517"/>
              <a:ext cx="5125" cy="3434"/>
              <a:chOff x="295" y="519"/>
              <a:chExt cx="5125" cy="3119"/>
            </a:xfrm>
          </p:grpSpPr>
          <p:sp>
            <p:nvSpPr>
              <p:cNvPr id="6151" name="Freeform 16"/>
              <p:cNvSpPr>
                <a:spLocks/>
              </p:cNvSpPr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680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120"/>
              <a:ext cx="5249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n"/>
              </a:pPr>
              <a:r>
                <a:rPr kumimoji="1" lang="en-US" altLang="zh-CN" sz="3200" dirty="0">
                  <a:latin typeface="Times New Roman" charset="0"/>
                  <a:ea typeface="华文新魏" charset="-122"/>
                  <a:sym typeface="Symbol" charset="2"/>
                </a:rPr>
                <a:t>5.3</a:t>
              </a:r>
              <a:r>
                <a:rPr kumimoji="1" lang="zh-CN" altLang="en-US" sz="3200" dirty="0">
                  <a:latin typeface="Times New Roman" charset="0"/>
                  <a:ea typeface="华文新魏" charset="-122"/>
                  <a:sym typeface="Symbol" charset="2"/>
                </a:rPr>
                <a:t> 高速缓冲存储器</a:t>
              </a:r>
              <a:endParaRPr kumimoji="1" lang="en-US" altLang="zh-CN" sz="3200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什么是程序访问的局部性</a:t>
              </a: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具有</a:t>
              </a: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Cache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机制的</a:t>
              </a: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CPU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的基本访存过程</a:t>
              </a:r>
            </a:p>
            <a:p>
              <a:pPr lvl="2" algn="l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Cache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和主存之间的映射方式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09688" y="833438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最近最少使用（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Least Recently Used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LRU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）算法</a:t>
            </a:r>
          </a:p>
        </p:txBody>
      </p:sp>
      <p:sp>
        <p:nvSpPr>
          <p:cNvPr id="21511" name="Rectangle 3"/>
          <p:cNvSpPr txBox="1">
            <a:spLocks noChangeArrowheads="1"/>
          </p:cNvSpPr>
          <p:nvPr/>
        </p:nvSpPr>
        <p:spPr bwMode="auto">
          <a:xfrm>
            <a:off x="1168400" y="1552575"/>
            <a:ext cx="105632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基本思想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：总是把最近最少用的那一块淘汰掉，利用时间局部性</a:t>
            </a:r>
          </a:p>
          <a:p>
            <a:pPr lvl="1" indent="0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例：假定主存中的5块{1,2,3,4,5}同时映射到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同一组中，对于同一地址流，考察3行/组、 4行/组、 5行/组的情况。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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5678525" y="4432300"/>
            <a:ext cx="25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9009100" y="328930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6" name="Line 6"/>
          <p:cNvSpPr>
            <a:spLocks noChangeShapeType="1"/>
          </p:cNvSpPr>
          <p:nvPr/>
        </p:nvSpPr>
        <p:spPr bwMode="auto">
          <a:xfrm>
            <a:off x="9009100" y="37084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7" name="Line 7"/>
          <p:cNvSpPr>
            <a:spLocks noChangeShapeType="1"/>
          </p:cNvSpPr>
          <p:nvPr/>
        </p:nvSpPr>
        <p:spPr bwMode="auto">
          <a:xfrm>
            <a:off x="9001163" y="40386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2686088" y="3317875"/>
            <a:ext cx="376237" cy="18430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69" name="Rectangle 9"/>
          <p:cNvSpPr>
            <a:spLocks noChangeArrowheads="1"/>
          </p:cNvSpPr>
          <p:nvPr/>
        </p:nvSpPr>
        <p:spPr bwMode="auto">
          <a:xfrm>
            <a:off x="3282988" y="3306763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2687675" y="36988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2679738" y="40671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2" name="Text Box 12"/>
          <p:cNvSpPr txBox="1">
            <a:spLocks noChangeArrowheads="1"/>
          </p:cNvSpPr>
          <p:nvPr/>
        </p:nvSpPr>
        <p:spPr bwMode="auto">
          <a:xfrm>
            <a:off x="2700375" y="33210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1</a:t>
            </a:r>
          </a:p>
        </p:txBody>
      </p:sp>
      <p:sp>
        <p:nvSpPr>
          <p:cNvPr id="19473" name="Line 13"/>
          <p:cNvSpPr>
            <a:spLocks noChangeShapeType="1"/>
          </p:cNvSpPr>
          <p:nvPr/>
        </p:nvSpPr>
        <p:spPr bwMode="auto">
          <a:xfrm>
            <a:off x="3290925" y="37036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4" name="Line 14"/>
          <p:cNvSpPr>
            <a:spLocks noChangeShapeType="1"/>
          </p:cNvSpPr>
          <p:nvPr/>
        </p:nvSpPr>
        <p:spPr bwMode="auto">
          <a:xfrm>
            <a:off x="3282988" y="4059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75" name="Text Box 15"/>
          <p:cNvSpPr txBox="1">
            <a:spLocks noChangeArrowheads="1"/>
          </p:cNvSpPr>
          <p:nvPr/>
        </p:nvSpPr>
        <p:spPr bwMode="auto">
          <a:xfrm>
            <a:off x="3303625" y="332581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2</a:t>
            </a:r>
          </a:p>
        </p:txBody>
      </p:sp>
      <p:sp>
        <p:nvSpPr>
          <p:cNvPr id="19476" name="Text Box 16"/>
          <p:cNvSpPr txBox="1">
            <a:spLocks noChangeArrowheads="1"/>
          </p:cNvSpPr>
          <p:nvPr/>
        </p:nvSpPr>
        <p:spPr bwMode="auto">
          <a:xfrm>
            <a:off x="5040350" y="44005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477" name="Text Box 17"/>
          <p:cNvSpPr txBox="1">
            <a:spLocks noChangeArrowheads="1"/>
          </p:cNvSpPr>
          <p:nvPr/>
        </p:nvSpPr>
        <p:spPr bwMode="auto">
          <a:xfrm>
            <a:off x="3367125" y="37147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78" name="Text Box 18"/>
          <p:cNvSpPr txBox="1">
            <a:spLocks noChangeArrowheads="1"/>
          </p:cNvSpPr>
          <p:nvPr/>
        </p:nvSpPr>
        <p:spPr bwMode="auto">
          <a:xfrm>
            <a:off x="3956088" y="405447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79" name="Rectangle 19"/>
          <p:cNvSpPr>
            <a:spLocks noChangeArrowheads="1"/>
          </p:cNvSpPr>
          <p:nvPr/>
        </p:nvSpPr>
        <p:spPr bwMode="auto">
          <a:xfrm>
            <a:off x="3883063" y="3303588"/>
            <a:ext cx="376237" cy="18557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0" name="Line 20"/>
          <p:cNvSpPr>
            <a:spLocks noChangeShapeType="1"/>
          </p:cNvSpPr>
          <p:nvPr/>
        </p:nvSpPr>
        <p:spPr bwMode="auto">
          <a:xfrm>
            <a:off x="3883063" y="36972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1" name="Line 21"/>
          <p:cNvSpPr>
            <a:spLocks noChangeShapeType="1"/>
          </p:cNvSpPr>
          <p:nvPr/>
        </p:nvSpPr>
        <p:spPr bwMode="auto">
          <a:xfrm>
            <a:off x="3875125" y="40528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2" name="Text Box 22"/>
          <p:cNvSpPr txBox="1">
            <a:spLocks noChangeArrowheads="1"/>
          </p:cNvSpPr>
          <p:nvPr/>
        </p:nvSpPr>
        <p:spPr bwMode="auto">
          <a:xfrm>
            <a:off x="3883063" y="33321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3</a:t>
            </a:r>
          </a:p>
        </p:txBody>
      </p:sp>
      <p:sp>
        <p:nvSpPr>
          <p:cNvPr id="19483" name="Rectangle 23"/>
          <p:cNvSpPr>
            <a:spLocks noChangeArrowheads="1"/>
          </p:cNvSpPr>
          <p:nvPr/>
        </p:nvSpPr>
        <p:spPr bwMode="auto">
          <a:xfrm>
            <a:off x="4448213" y="3309938"/>
            <a:ext cx="376237" cy="18573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4" name="Rectangle 24"/>
          <p:cNvSpPr>
            <a:spLocks noChangeArrowheads="1"/>
          </p:cNvSpPr>
          <p:nvPr/>
        </p:nvSpPr>
        <p:spPr bwMode="auto">
          <a:xfrm>
            <a:off x="4994313" y="3298825"/>
            <a:ext cx="376237" cy="18542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5" name="Line 25"/>
          <p:cNvSpPr>
            <a:spLocks noChangeShapeType="1"/>
          </p:cNvSpPr>
          <p:nvPr/>
        </p:nvSpPr>
        <p:spPr bwMode="auto">
          <a:xfrm>
            <a:off x="4449800" y="36909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6" name="Line 26"/>
          <p:cNvSpPr>
            <a:spLocks noChangeShapeType="1"/>
          </p:cNvSpPr>
          <p:nvPr/>
        </p:nvSpPr>
        <p:spPr bwMode="auto">
          <a:xfrm>
            <a:off x="4441863" y="40592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7" name="Text Box 27"/>
          <p:cNvSpPr txBox="1">
            <a:spLocks noChangeArrowheads="1"/>
          </p:cNvSpPr>
          <p:nvPr/>
        </p:nvSpPr>
        <p:spPr bwMode="auto">
          <a:xfrm>
            <a:off x="4548225" y="4392613"/>
            <a:ext cx="21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488" name="Line 28"/>
          <p:cNvSpPr>
            <a:spLocks noChangeShapeType="1"/>
          </p:cNvSpPr>
          <p:nvPr/>
        </p:nvSpPr>
        <p:spPr bwMode="auto">
          <a:xfrm>
            <a:off x="5002250" y="3695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89" name="Line 29"/>
          <p:cNvSpPr>
            <a:spLocks noChangeShapeType="1"/>
          </p:cNvSpPr>
          <p:nvPr/>
        </p:nvSpPr>
        <p:spPr bwMode="auto">
          <a:xfrm>
            <a:off x="4994313" y="40640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0" name="Text Box 30"/>
          <p:cNvSpPr txBox="1">
            <a:spLocks noChangeArrowheads="1"/>
          </p:cNvSpPr>
          <p:nvPr/>
        </p:nvSpPr>
        <p:spPr bwMode="auto">
          <a:xfrm>
            <a:off x="6192875" y="4430713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491" name="Text Box 31"/>
          <p:cNvSpPr txBox="1">
            <a:spLocks noChangeArrowheads="1"/>
          </p:cNvSpPr>
          <p:nvPr/>
        </p:nvSpPr>
        <p:spPr bwMode="auto">
          <a:xfrm>
            <a:off x="4495838" y="3708400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2" name="Text Box 32"/>
          <p:cNvSpPr txBox="1">
            <a:spLocks noChangeArrowheads="1"/>
          </p:cNvSpPr>
          <p:nvPr/>
        </p:nvSpPr>
        <p:spPr bwMode="auto">
          <a:xfrm>
            <a:off x="6765963" y="4833938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3" name="Text Box 33"/>
          <p:cNvSpPr txBox="1">
            <a:spLocks noChangeArrowheads="1"/>
          </p:cNvSpPr>
          <p:nvPr/>
        </p:nvSpPr>
        <p:spPr bwMode="auto">
          <a:xfrm>
            <a:off x="5078450" y="4071938"/>
            <a:ext cx="295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494" name="Rectangle 34"/>
          <p:cNvSpPr>
            <a:spLocks noChangeArrowheads="1"/>
          </p:cNvSpPr>
          <p:nvPr/>
        </p:nvSpPr>
        <p:spPr bwMode="auto">
          <a:xfrm>
            <a:off x="5545175" y="3302000"/>
            <a:ext cx="376238" cy="18446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5" name="Line 35"/>
          <p:cNvSpPr>
            <a:spLocks noChangeShapeType="1"/>
          </p:cNvSpPr>
          <p:nvPr/>
        </p:nvSpPr>
        <p:spPr bwMode="auto">
          <a:xfrm>
            <a:off x="5545175" y="36957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6" name="Line 36"/>
          <p:cNvSpPr>
            <a:spLocks noChangeShapeType="1"/>
          </p:cNvSpPr>
          <p:nvPr/>
        </p:nvSpPr>
        <p:spPr bwMode="auto">
          <a:xfrm>
            <a:off x="5549938" y="40513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7" name="Text Box 37"/>
          <p:cNvSpPr txBox="1">
            <a:spLocks noChangeArrowheads="1"/>
          </p:cNvSpPr>
          <p:nvPr/>
        </p:nvSpPr>
        <p:spPr bwMode="auto">
          <a:xfrm>
            <a:off x="5667413" y="3330575"/>
            <a:ext cx="309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498" name="Rectangle 38"/>
          <p:cNvSpPr>
            <a:spLocks noChangeArrowheads="1"/>
          </p:cNvSpPr>
          <p:nvPr/>
        </p:nvSpPr>
        <p:spPr bwMode="auto">
          <a:xfrm>
            <a:off x="6110325" y="3295650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499" name="Rectangle 39"/>
          <p:cNvSpPr>
            <a:spLocks noChangeArrowheads="1"/>
          </p:cNvSpPr>
          <p:nvPr/>
        </p:nvSpPr>
        <p:spPr bwMode="auto">
          <a:xfrm>
            <a:off x="6681825" y="3297238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0" name="Line 40"/>
          <p:cNvSpPr>
            <a:spLocks noChangeShapeType="1"/>
          </p:cNvSpPr>
          <p:nvPr/>
        </p:nvSpPr>
        <p:spPr bwMode="auto">
          <a:xfrm>
            <a:off x="6111913" y="37020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1" name="Line 41"/>
          <p:cNvSpPr>
            <a:spLocks noChangeShapeType="1"/>
          </p:cNvSpPr>
          <p:nvPr/>
        </p:nvSpPr>
        <p:spPr bwMode="auto">
          <a:xfrm>
            <a:off x="6116675" y="40576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2" name="Text Box 42"/>
          <p:cNvSpPr txBox="1">
            <a:spLocks noChangeArrowheads="1"/>
          </p:cNvSpPr>
          <p:nvPr/>
        </p:nvSpPr>
        <p:spPr bwMode="auto">
          <a:xfrm>
            <a:off x="6124613" y="33115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5</a:t>
            </a:r>
          </a:p>
        </p:txBody>
      </p:sp>
      <p:sp>
        <p:nvSpPr>
          <p:cNvPr id="19503" name="Line 43"/>
          <p:cNvSpPr>
            <a:spLocks noChangeShapeType="1"/>
          </p:cNvSpPr>
          <p:nvPr/>
        </p:nvSpPr>
        <p:spPr bwMode="auto">
          <a:xfrm>
            <a:off x="6677063" y="37068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4" name="Line 44"/>
          <p:cNvSpPr>
            <a:spLocks noChangeShapeType="1"/>
          </p:cNvSpPr>
          <p:nvPr/>
        </p:nvSpPr>
        <p:spPr bwMode="auto">
          <a:xfrm>
            <a:off x="6681825" y="40624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05" name="Text Box 45"/>
          <p:cNvSpPr txBox="1">
            <a:spLocks noChangeArrowheads="1"/>
          </p:cNvSpPr>
          <p:nvPr/>
        </p:nvSpPr>
        <p:spPr bwMode="auto">
          <a:xfrm>
            <a:off x="6740563" y="4090988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6" name="Text Box 46"/>
          <p:cNvSpPr txBox="1">
            <a:spLocks noChangeArrowheads="1"/>
          </p:cNvSpPr>
          <p:nvPr/>
        </p:nvSpPr>
        <p:spPr bwMode="auto">
          <a:xfrm>
            <a:off x="6200813" y="3692525"/>
            <a:ext cx="295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7" name="Text Box 47"/>
          <p:cNvSpPr txBox="1">
            <a:spLocks noChangeArrowheads="1"/>
          </p:cNvSpPr>
          <p:nvPr/>
        </p:nvSpPr>
        <p:spPr bwMode="auto">
          <a:xfrm>
            <a:off x="6740563" y="4479925"/>
            <a:ext cx="32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08" name="Text Box 48"/>
          <p:cNvSpPr txBox="1">
            <a:spLocks noChangeArrowheads="1"/>
          </p:cNvSpPr>
          <p:nvPr/>
        </p:nvSpPr>
        <p:spPr bwMode="auto">
          <a:xfrm>
            <a:off x="7959763" y="36718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09" name="Rectangle 49"/>
          <p:cNvSpPr>
            <a:spLocks noChangeArrowheads="1"/>
          </p:cNvSpPr>
          <p:nvPr/>
        </p:nvSpPr>
        <p:spPr bwMode="auto">
          <a:xfrm>
            <a:off x="7828000" y="3279775"/>
            <a:ext cx="376238" cy="189388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0" name="Line 50"/>
          <p:cNvSpPr>
            <a:spLocks noChangeShapeType="1"/>
          </p:cNvSpPr>
          <p:nvPr/>
        </p:nvSpPr>
        <p:spPr bwMode="auto">
          <a:xfrm>
            <a:off x="7275550" y="36734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1" name="Line 51"/>
          <p:cNvSpPr>
            <a:spLocks noChangeShapeType="1"/>
          </p:cNvSpPr>
          <p:nvPr/>
        </p:nvSpPr>
        <p:spPr bwMode="auto">
          <a:xfrm>
            <a:off x="7267613" y="4029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2" name="Rectangle 52"/>
          <p:cNvSpPr>
            <a:spLocks noChangeArrowheads="1"/>
          </p:cNvSpPr>
          <p:nvPr/>
        </p:nvSpPr>
        <p:spPr bwMode="auto">
          <a:xfrm>
            <a:off x="7288250" y="3286125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3" name="Rectangle 53"/>
          <p:cNvSpPr>
            <a:spLocks noChangeArrowheads="1"/>
          </p:cNvSpPr>
          <p:nvPr/>
        </p:nvSpPr>
        <p:spPr bwMode="auto">
          <a:xfrm>
            <a:off x="8412200" y="3275013"/>
            <a:ext cx="376238" cy="18700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4" name="Line 54"/>
          <p:cNvSpPr>
            <a:spLocks noChangeShapeType="1"/>
          </p:cNvSpPr>
          <p:nvPr/>
        </p:nvSpPr>
        <p:spPr bwMode="auto">
          <a:xfrm>
            <a:off x="7829588" y="3667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5" name="Line 55"/>
          <p:cNvSpPr>
            <a:spLocks noChangeShapeType="1"/>
          </p:cNvSpPr>
          <p:nvPr/>
        </p:nvSpPr>
        <p:spPr bwMode="auto">
          <a:xfrm>
            <a:off x="7834350" y="4022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6" name="Text Box 56"/>
          <p:cNvSpPr txBox="1">
            <a:spLocks noChangeArrowheads="1"/>
          </p:cNvSpPr>
          <p:nvPr/>
        </p:nvSpPr>
        <p:spPr bwMode="auto">
          <a:xfrm>
            <a:off x="7928013" y="3289300"/>
            <a:ext cx="36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17" name="Line 57"/>
          <p:cNvSpPr>
            <a:spLocks noChangeShapeType="1"/>
          </p:cNvSpPr>
          <p:nvPr/>
        </p:nvSpPr>
        <p:spPr bwMode="auto">
          <a:xfrm>
            <a:off x="8407438" y="36845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8" name="Line 58"/>
          <p:cNvSpPr>
            <a:spLocks noChangeShapeType="1"/>
          </p:cNvSpPr>
          <p:nvPr/>
        </p:nvSpPr>
        <p:spPr bwMode="auto">
          <a:xfrm>
            <a:off x="8412200" y="40401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19" name="Text Box 59"/>
          <p:cNvSpPr txBox="1">
            <a:spLocks noChangeArrowheads="1"/>
          </p:cNvSpPr>
          <p:nvPr/>
        </p:nvSpPr>
        <p:spPr bwMode="auto">
          <a:xfrm>
            <a:off x="8483638" y="3294063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20" name="Text Box 60"/>
          <p:cNvSpPr txBox="1">
            <a:spLocks noChangeArrowheads="1"/>
          </p:cNvSpPr>
          <p:nvPr/>
        </p:nvSpPr>
        <p:spPr bwMode="auto">
          <a:xfrm>
            <a:off x="7940713" y="40338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1" name="Text Box 61"/>
          <p:cNvSpPr txBox="1">
            <a:spLocks noChangeArrowheads="1"/>
          </p:cNvSpPr>
          <p:nvPr/>
        </p:nvSpPr>
        <p:spPr bwMode="auto">
          <a:xfrm>
            <a:off x="8496338" y="368300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22" name="Text Box 62"/>
          <p:cNvSpPr txBox="1">
            <a:spLocks noChangeArrowheads="1"/>
          </p:cNvSpPr>
          <p:nvPr/>
        </p:nvSpPr>
        <p:spPr bwMode="auto">
          <a:xfrm>
            <a:off x="8496338" y="40481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3" name="Text Box 63"/>
          <p:cNvSpPr txBox="1">
            <a:spLocks noChangeArrowheads="1"/>
          </p:cNvSpPr>
          <p:nvPr/>
        </p:nvSpPr>
        <p:spPr bwMode="auto">
          <a:xfrm>
            <a:off x="3964025" y="3706813"/>
            <a:ext cx="242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4" name="Text Box 64"/>
          <p:cNvSpPr txBox="1">
            <a:spLocks noChangeArrowheads="1"/>
          </p:cNvSpPr>
          <p:nvPr/>
        </p:nvSpPr>
        <p:spPr bwMode="auto">
          <a:xfrm>
            <a:off x="4487900" y="40449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25" name="Text Box 65"/>
          <p:cNvSpPr txBox="1">
            <a:spLocks noChangeArrowheads="1"/>
          </p:cNvSpPr>
          <p:nvPr/>
        </p:nvSpPr>
        <p:spPr bwMode="auto">
          <a:xfrm>
            <a:off x="5669000" y="3711575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6" name="Text Box 66"/>
          <p:cNvSpPr txBox="1">
            <a:spLocks noChangeArrowheads="1"/>
          </p:cNvSpPr>
          <p:nvPr/>
        </p:nvSpPr>
        <p:spPr bwMode="auto">
          <a:xfrm>
            <a:off x="5651538" y="4060825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27" name="Text Box 67"/>
          <p:cNvSpPr txBox="1">
            <a:spLocks noChangeArrowheads="1"/>
          </p:cNvSpPr>
          <p:nvPr/>
        </p:nvSpPr>
        <p:spPr bwMode="auto">
          <a:xfrm>
            <a:off x="6207163" y="4068763"/>
            <a:ext cx="269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28" name="Text Box 68"/>
          <p:cNvSpPr txBox="1">
            <a:spLocks noChangeArrowheads="1"/>
          </p:cNvSpPr>
          <p:nvPr/>
        </p:nvSpPr>
        <p:spPr bwMode="auto">
          <a:xfrm>
            <a:off x="6694525" y="3722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5</a:t>
            </a:r>
          </a:p>
        </p:txBody>
      </p:sp>
      <p:sp>
        <p:nvSpPr>
          <p:cNvPr id="19529" name="Text Box 69"/>
          <p:cNvSpPr txBox="1">
            <a:spLocks noChangeArrowheads="1"/>
          </p:cNvSpPr>
          <p:nvPr/>
        </p:nvSpPr>
        <p:spPr bwMode="auto">
          <a:xfrm>
            <a:off x="7350163" y="3665538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30" name="Text Box 70"/>
          <p:cNvSpPr txBox="1">
            <a:spLocks noChangeArrowheads="1"/>
          </p:cNvSpPr>
          <p:nvPr/>
        </p:nvSpPr>
        <p:spPr bwMode="auto">
          <a:xfrm>
            <a:off x="7362863" y="405447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31" name="Text Box 71"/>
          <p:cNvSpPr txBox="1">
            <a:spLocks noChangeArrowheads="1"/>
          </p:cNvSpPr>
          <p:nvPr/>
        </p:nvSpPr>
        <p:spPr bwMode="auto">
          <a:xfrm>
            <a:off x="7291425" y="329723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2</a:t>
            </a:r>
          </a:p>
        </p:txBody>
      </p:sp>
      <p:sp>
        <p:nvSpPr>
          <p:cNvPr id="19532" name="Text Box 72"/>
          <p:cNvSpPr txBox="1">
            <a:spLocks noChangeArrowheads="1"/>
          </p:cNvSpPr>
          <p:nvPr/>
        </p:nvSpPr>
        <p:spPr bwMode="auto">
          <a:xfrm>
            <a:off x="9099588" y="32908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33" name="Text Box 73"/>
          <p:cNvSpPr txBox="1">
            <a:spLocks noChangeArrowheads="1"/>
          </p:cNvSpPr>
          <p:nvPr/>
        </p:nvSpPr>
        <p:spPr bwMode="auto">
          <a:xfrm>
            <a:off x="9099588" y="3679825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34" name="Text Box 74"/>
          <p:cNvSpPr txBox="1">
            <a:spLocks noChangeArrowheads="1"/>
          </p:cNvSpPr>
          <p:nvPr/>
        </p:nvSpPr>
        <p:spPr bwMode="auto">
          <a:xfrm>
            <a:off x="9112288" y="4044950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35" name="Line 75"/>
          <p:cNvSpPr>
            <a:spLocks noChangeShapeType="1"/>
          </p:cNvSpPr>
          <p:nvPr/>
        </p:nvSpPr>
        <p:spPr bwMode="auto">
          <a:xfrm>
            <a:off x="2679738" y="44100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6" name="Line 76"/>
          <p:cNvSpPr>
            <a:spLocks noChangeShapeType="1"/>
          </p:cNvSpPr>
          <p:nvPr/>
        </p:nvSpPr>
        <p:spPr bwMode="auto">
          <a:xfrm>
            <a:off x="3289338" y="4397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7" name="Line 77"/>
          <p:cNvSpPr>
            <a:spLocks noChangeShapeType="1"/>
          </p:cNvSpPr>
          <p:nvPr/>
        </p:nvSpPr>
        <p:spPr bwMode="auto">
          <a:xfrm>
            <a:off x="3873538" y="43846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8" name="Line 78"/>
          <p:cNvSpPr>
            <a:spLocks noChangeShapeType="1"/>
          </p:cNvSpPr>
          <p:nvPr/>
        </p:nvSpPr>
        <p:spPr bwMode="auto">
          <a:xfrm>
            <a:off x="4445038" y="4391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39" name="Line 79"/>
          <p:cNvSpPr>
            <a:spLocks noChangeShapeType="1"/>
          </p:cNvSpPr>
          <p:nvPr/>
        </p:nvSpPr>
        <p:spPr bwMode="auto">
          <a:xfrm>
            <a:off x="5551525" y="4429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0" name="Line 80"/>
          <p:cNvSpPr>
            <a:spLocks noChangeShapeType="1"/>
          </p:cNvSpPr>
          <p:nvPr/>
        </p:nvSpPr>
        <p:spPr bwMode="auto">
          <a:xfrm>
            <a:off x="7286663" y="44370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1" name="Line 81"/>
          <p:cNvSpPr>
            <a:spLocks noChangeShapeType="1"/>
          </p:cNvSpPr>
          <p:nvPr/>
        </p:nvSpPr>
        <p:spPr bwMode="auto">
          <a:xfrm>
            <a:off x="7834350" y="442753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2" name="Line 82"/>
          <p:cNvSpPr>
            <a:spLocks noChangeShapeType="1"/>
          </p:cNvSpPr>
          <p:nvPr/>
        </p:nvSpPr>
        <p:spPr bwMode="auto">
          <a:xfrm>
            <a:off x="8416963" y="44069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3" name="Line 83"/>
          <p:cNvSpPr>
            <a:spLocks noChangeShapeType="1"/>
          </p:cNvSpPr>
          <p:nvPr/>
        </p:nvSpPr>
        <p:spPr bwMode="auto">
          <a:xfrm>
            <a:off x="9001163" y="44196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4" name="Line 84"/>
          <p:cNvSpPr>
            <a:spLocks noChangeShapeType="1"/>
          </p:cNvSpPr>
          <p:nvPr/>
        </p:nvSpPr>
        <p:spPr bwMode="auto">
          <a:xfrm>
            <a:off x="6673888" y="44545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5" name="Line 85"/>
          <p:cNvSpPr>
            <a:spLocks noChangeShapeType="1"/>
          </p:cNvSpPr>
          <p:nvPr/>
        </p:nvSpPr>
        <p:spPr bwMode="auto">
          <a:xfrm>
            <a:off x="6111913" y="44481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6" name="Line 86"/>
          <p:cNvSpPr>
            <a:spLocks noChangeShapeType="1"/>
          </p:cNvSpPr>
          <p:nvPr/>
        </p:nvSpPr>
        <p:spPr bwMode="auto">
          <a:xfrm>
            <a:off x="4992725" y="4408488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47" name="Text Box 87"/>
          <p:cNvSpPr txBox="1">
            <a:spLocks noChangeArrowheads="1"/>
          </p:cNvSpPr>
          <p:nvPr/>
        </p:nvSpPr>
        <p:spPr bwMode="auto">
          <a:xfrm>
            <a:off x="2608300" y="5238750"/>
            <a:ext cx="6911975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                      √    √       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√   √           √    √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0000CC"/>
                </a:solidFill>
                <a:ea typeface="华文新魏" charset="-122"/>
              </a:rPr>
              <a:t>                                √   √           √    √   √   √   √</a:t>
            </a:r>
          </a:p>
        </p:txBody>
      </p:sp>
      <p:sp>
        <p:nvSpPr>
          <p:cNvPr id="19548" name="Text Box 88"/>
          <p:cNvSpPr txBox="1">
            <a:spLocks noChangeArrowheads="1"/>
          </p:cNvSpPr>
          <p:nvPr/>
        </p:nvSpPr>
        <p:spPr bwMode="auto">
          <a:xfrm>
            <a:off x="4437100" y="33289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 4</a:t>
            </a:r>
          </a:p>
        </p:txBody>
      </p:sp>
      <p:sp>
        <p:nvSpPr>
          <p:cNvPr id="19549" name="Text Box 89"/>
          <p:cNvSpPr txBox="1">
            <a:spLocks noChangeArrowheads="1"/>
          </p:cNvSpPr>
          <p:nvPr/>
        </p:nvSpPr>
        <p:spPr bwMode="auto">
          <a:xfrm>
            <a:off x="5053050" y="3709988"/>
            <a:ext cx="322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50" name="Text Box 90"/>
          <p:cNvSpPr txBox="1">
            <a:spLocks noChangeArrowheads="1"/>
          </p:cNvSpPr>
          <p:nvPr/>
        </p:nvSpPr>
        <p:spPr bwMode="auto">
          <a:xfrm>
            <a:off x="5045113" y="3341688"/>
            <a:ext cx="34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51" name="Text Box 91"/>
          <p:cNvSpPr txBox="1">
            <a:spLocks noChangeArrowheads="1"/>
          </p:cNvSpPr>
          <p:nvPr/>
        </p:nvSpPr>
        <p:spPr bwMode="auto">
          <a:xfrm>
            <a:off x="7359688" y="441960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52" name="Text Box 92"/>
          <p:cNvSpPr txBox="1">
            <a:spLocks noChangeArrowheads="1"/>
          </p:cNvSpPr>
          <p:nvPr/>
        </p:nvSpPr>
        <p:spPr bwMode="auto">
          <a:xfrm>
            <a:off x="7955000" y="44116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53" name="Text Box 93"/>
          <p:cNvSpPr txBox="1">
            <a:spLocks noChangeArrowheads="1"/>
          </p:cNvSpPr>
          <p:nvPr/>
        </p:nvSpPr>
        <p:spPr bwMode="auto">
          <a:xfrm>
            <a:off x="8513800" y="43989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54" name="Text Box 94"/>
          <p:cNvSpPr txBox="1">
            <a:spLocks noChangeArrowheads="1"/>
          </p:cNvSpPr>
          <p:nvPr/>
        </p:nvSpPr>
        <p:spPr bwMode="auto">
          <a:xfrm>
            <a:off x="9098000" y="43989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2</a:t>
            </a:r>
          </a:p>
        </p:txBody>
      </p:sp>
      <p:sp>
        <p:nvSpPr>
          <p:cNvPr id="19556" name="Line 96"/>
          <p:cNvSpPr>
            <a:spLocks noChangeShapeType="1"/>
          </p:cNvSpPr>
          <p:nvPr/>
        </p:nvSpPr>
        <p:spPr bwMode="auto">
          <a:xfrm>
            <a:off x="2679738" y="477837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7" name="Line 97"/>
          <p:cNvSpPr>
            <a:spLocks noChangeShapeType="1"/>
          </p:cNvSpPr>
          <p:nvPr/>
        </p:nvSpPr>
        <p:spPr bwMode="auto">
          <a:xfrm>
            <a:off x="3289338" y="47720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8" name="Line 98"/>
          <p:cNvSpPr>
            <a:spLocks noChangeShapeType="1"/>
          </p:cNvSpPr>
          <p:nvPr/>
        </p:nvSpPr>
        <p:spPr bwMode="auto">
          <a:xfrm>
            <a:off x="6116675" y="48196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59" name="Line 99"/>
          <p:cNvSpPr>
            <a:spLocks noChangeShapeType="1"/>
          </p:cNvSpPr>
          <p:nvPr/>
        </p:nvSpPr>
        <p:spPr bwMode="auto">
          <a:xfrm>
            <a:off x="6672300" y="48228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0" name="Line 100"/>
          <p:cNvSpPr>
            <a:spLocks noChangeShapeType="1"/>
          </p:cNvSpPr>
          <p:nvPr/>
        </p:nvSpPr>
        <p:spPr bwMode="auto">
          <a:xfrm>
            <a:off x="7285075" y="482600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1" name="Line 101"/>
          <p:cNvSpPr>
            <a:spLocks noChangeShapeType="1"/>
          </p:cNvSpPr>
          <p:nvPr/>
        </p:nvSpPr>
        <p:spPr bwMode="auto">
          <a:xfrm>
            <a:off x="7834350" y="4806950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2" name="Line 102"/>
          <p:cNvSpPr>
            <a:spLocks noChangeShapeType="1"/>
          </p:cNvSpPr>
          <p:nvPr/>
        </p:nvSpPr>
        <p:spPr bwMode="auto">
          <a:xfrm>
            <a:off x="8412200" y="478631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3" name="Line 103"/>
          <p:cNvSpPr>
            <a:spLocks noChangeShapeType="1"/>
          </p:cNvSpPr>
          <p:nvPr/>
        </p:nvSpPr>
        <p:spPr bwMode="auto">
          <a:xfrm>
            <a:off x="9002750" y="4818063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4" name="Line 104"/>
          <p:cNvSpPr>
            <a:spLocks noChangeShapeType="1"/>
          </p:cNvSpPr>
          <p:nvPr/>
        </p:nvSpPr>
        <p:spPr bwMode="auto">
          <a:xfrm>
            <a:off x="3873538" y="47847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5" name="Line 105"/>
          <p:cNvSpPr>
            <a:spLocks noChangeShapeType="1"/>
          </p:cNvSpPr>
          <p:nvPr/>
        </p:nvSpPr>
        <p:spPr bwMode="auto">
          <a:xfrm>
            <a:off x="4445038" y="47974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6" name="Line 106"/>
          <p:cNvSpPr>
            <a:spLocks noChangeShapeType="1"/>
          </p:cNvSpPr>
          <p:nvPr/>
        </p:nvSpPr>
        <p:spPr bwMode="auto">
          <a:xfrm>
            <a:off x="4991138" y="48101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7" name="Line 107"/>
          <p:cNvSpPr>
            <a:spLocks noChangeShapeType="1"/>
          </p:cNvSpPr>
          <p:nvPr/>
        </p:nvSpPr>
        <p:spPr bwMode="auto">
          <a:xfrm>
            <a:off x="5549938" y="4822825"/>
            <a:ext cx="3905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19568" name="Text Box 108"/>
          <p:cNvSpPr txBox="1">
            <a:spLocks noChangeArrowheads="1"/>
          </p:cNvSpPr>
          <p:nvPr/>
        </p:nvSpPr>
        <p:spPr bwMode="auto">
          <a:xfrm>
            <a:off x="6210338" y="481965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69" name="Text Box 109"/>
          <p:cNvSpPr txBox="1">
            <a:spLocks noChangeArrowheads="1"/>
          </p:cNvSpPr>
          <p:nvPr/>
        </p:nvSpPr>
        <p:spPr bwMode="auto">
          <a:xfrm>
            <a:off x="6745325" y="331470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70" name="Text Box 110"/>
          <p:cNvSpPr txBox="1">
            <a:spLocks noChangeArrowheads="1"/>
          </p:cNvSpPr>
          <p:nvPr/>
        </p:nvSpPr>
        <p:spPr bwMode="auto">
          <a:xfrm>
            <a:off x="7350163" y="4821238"/>
            <a:ext cx="21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</a:t>
            </a:r>
          </a:p>
        </p:txBody>
      </p:sp>
      <p:sp>
        <p:nvSpPr>
          <p:cNvPr id="19571" name="Text Box 111"/>
          <p:cNvSpPr txBox="1">
            <a:spLocks noChangeArrowheads="1"/>
          </p:cNvSpPr>
          <p:nvPr/>
        </p:nvSpPr>
        <p:spPr bwMode="auto">
          <a:xfrm>
            <a:off x="7931188" y="4813300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4</a:t>
            </a:r>
          </a:p>
        </p:txBody>
      </p:sp>
      <p:sp>
        <p:nvSpPr>
          <p:cNvPr id="19572" name="Text Box 112"/>
          <p:cNvSpPr txBox="1">
            <a:spLocks noChangeArrowheads="1"/>
          </p:cNvSpPr>
          <p:nvPr/>
        </p:nvSpPr>
        <p:spPr bwMode="auto">
          <a:xfrm>
            <a:off x="8513800" y="47926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</a:t>
            </a:r>
          </a:p>
        </p:txBody>
      </p:sp>
      <p:sp>
        <p:nvSpPr>
          <p:cNvPr id="19573" name="Text Box 113"/>
          <p:cNvSpPr txBox="1">
            <a:spLocks noChangeArrowheads="1"/>
          </p:cNvSpPr>
          <p:nvPr/>
        </p:nvSpPr>
        <p:spPr bwMode="auto">
          <a:xfrm>
            <a:off x="9098000" y="480536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1</a:t>
            </a:r>
          </a:p>
        </p:txBody>
      </p:sp>
      <p:sp>
        <p:nvSpPr>
          <p:cNvPr id="19574" name="Text Box 114"/>
          <p:cNvSpPr txBox="1">
            <a:spLocks noChangeArrowheads="1"/>
          </p:cNvSpPr>
          <p:nvPr/>
        </p:nvSpPr>
        <p:spPr bwMode="auto">
          <a:xfrm>
            <a:off x="1573250" y="5130800"/>
            <a:ext cx="1143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3行/组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4</a:t>
            </a: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行/组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CC"/>
                </a:solidFill>
                <a:ea typeface="华文新魏" charset="-122"/>
              </a:rPr>
              <a:t>5行/组</a:t>
            </a:r>
          </a:p>
        </p:txBody>
      </p:sp>
      <p:sp>
        <p:nvSpPr>
          <p:cNvPr id="121" name="Text Box 63"/>
          <p:cNvSpPr txBox="1">
            <a:spLocks noChangeArrowheads="1"/>
          </p:cNvSpPr>
          <p:nvPr/>
        </p:nvSpPr>
        <p:spPr bwMode="auto">
          <a:xfrm>
            <a:off x="1090650" y="2841625"/>
            <a:ext cx="8369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  2      3     4      1     2     5      1     2      3     4      5  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748092" y="3621088"/>
            <a:ext cx="2158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en-US" altLang="zh-CN" dirty="0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算法的命中率随组中行数的增大而提高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40013" y="4454525"/>
            <a:ext cx="7315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243050" y="5603875"/>
            <a:ext cx="8399463" cy="384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240000" y="4837113"/>
            <a:ext cx="7458075" cy="36353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435138" y="6018213"/>
            <a:ext cx="8401050" cy="384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/>
          </a:p>
        </p:txBody>
      </p:sp>
      <p:sp>
        <p:nvSpPr>
          <p:cNvPr id="127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/>
      <p:bldP spid="19473" grpId="0" animBg="1"/>
      <p:bldP spid="19474" grpId="0" animBg="1"/>
      <p:bldP spid="19475" grpId="0"/>
      <p:bldP spid="19476" grpId="0"/>
      <p:bldP spid="19477" grpId="0"/>
      <p:bldP spid="19478" grpId="0"/>
      <p:bldP spid="19479" grpId="0" animBg="1"/>
      <p:bldP spid="19480" grpId="0" animBg="1"/>
      <p:bldP spid="19481" grpId="0" animBg="1"/>
      <p:bldP spid="19482" grpId="0"/>
      <p:bldP spid="19483" grpId="0" animBg="1"/>
      <p:bldP spid="19484" grpId="0" animBg="1"/>
      <p:bldP spid="19485" grpId="0" animBg="1"/>
      <p:bldP spid="19486" grpId="0" animBg="1"/>
      <p:bldP spid="19487" grpId="0"/>
      <p:bldP spid="19488" grpId="0" animBg="1"/>
      <p:bldP spid="19489" grpId="0" animBg="1"/>
      <p:bldP spid="19490" grpId="0"/>
      <p:bldP spid="19491" grpId="0"/>
      <p:bldP spid="19492" grpId="0"/>
      <p:bldP spid="19493" grpId="0"/>
      <p:bldP spid="19494" grpId="0" animBg="1"/>
      <p:bldP spid="19495" grpId="0" animBg="1"/>
      <p:bldP spid="19496" grpId="0" animBg="1"/>
      <p:bldP spid="19497" grpId="0"/>
      <p:bldP spid="19498" grpId="0" animBg="1"/>
      <p:bldP spid="19499" grpId="0" animBg="1"/>
      <p:bldP spid="19500" grpId="0" animBg="1"/>
      <p:bldP spid="19501" grpId="0" animBg="1"/>
      <p:bldP spid="19502" grpId="0"/>
      <p:bldP spid="19503" grpId="0" animBg="1"/>
      <p:bldP spid="19504" grpId="0" animBg="1"/>
      <p:bldP spid="19505" grpId="0"/>
      <p:bldP spid="19506" grpId="0"/>
      <p:bldP spid="19507" grpId="0"/>
      <p:bldP spid="19508" grpId="0"/>
      <p:bldP spid="19509" grpId="0" animBg="1"/>
      <p:bldP spid="19510" grpId="0" animBg="1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/>
      <p:bldP spid="19517" grpId="0" animBg="1"/>
      <p:bldP spid="19518" grpId="0" animBg="1"/>
      <p:bldP spid="19519" grpId="0"/>
      <p:bldP spid="19520" grpId="0"/>
      <p:bldP spid="19521" grpId="0"/>
      <p:bldP spid="19522" grpId="0"/>
      <p:bldP spid="19523" grpId="0"/>
      <p:bldP spid="19524" grpId="0"/>
      <p:bldP spid="19525" grpId="0"/>
      <p:bldP spid="19526" grpId="0"/>
      <p:bldP spid="19527" grpId="0"/>
      <p:bldP spid="19528" grpId="0"/>
      <p:bldP spid="19529" grpId="0"/>
      <p:bldP spid="19530" grpId="0"/>
      <p:bldP spid="19531" grpId="0"/>
      <p:bldP spid="19532" grpId="0"/>
      <p:bldP spid="19533" grpId="0"/>
      <p:bldP spid="19534" grpId="0"/>
      <p:bldP spid="19535" grpId="0" animBg="1"/>
      <p:bldP spid="19536" grpId="0" animBg="1"/>
      <p:bldP spid="19537" grpId="0" animBg="1"/>
      <p:bldP spid="19538" grpId="0" animBg="1"/>
      <p:bldP spid="19539" grpId="0" animBg="1"/>
      <p:bldP spid="19540" grpId="0" animBg="1"/>
      <p:bldP spid="19541" grpId="0" animBg="1"/>
      <p:bldP spid="19542" grpId="0" animBg="1"/>
      <p:bldP spid="19543" grpId="0" animBg="1"/>
      <p:bldP spid="19544" grpId="0" animBg="1"/>
      <p:bldP spid="19545" grpId="0" animBg="1"/>
      <p:bldP spid="19546" grpId="0" animBg="1"/>
      <p:bldP spid="19547" grpId="0"/>
      <p:bldP spid="19548" grpId="0"/>
      <p:bldP spid="19549" grpId="0"/>
      <p:bldP spid="19550" grpId="0"/>
      <p:bldP spid="19551" grpId="0"/>
      <p:bldP spid="19552" grpId="0"/>
      <p:bldP spid="19553" grpId="0"/>
      <p:bldP spid="19554" grpId="0"/>
      <p:bldP spid="19556" grpId="0" animBg="1"/>
      <p:bldP spid="19557" grpId="0" animBg="1"/>
      <p:bldP spid="19558" grpId="0" animBg="1"/>
      <p:bldP spid="19559" grpId="0" animBg="1"/>
      <p:bldP spid="19560" grpId="0" animBg="1"/>
      <p:bldP spid="19561" grpId="0" animBg="1"/>
      <p:bldP spid="19562" grpId="0" animBg="1"/>
      <p:bldP spid="19563" grpId="0" animBg="1"/>
      <p:bldP spid="19564" grpId="0" animBg="1"/>
      <p:bldP spid="19565" grpId="0" animBg="1"/>
      <p:bldP spid="19566" grpId="0" animBg="1"/>
      <p:bldP spid="19567" grpId="0" animBg="1"/>
      <p:bldP spid="19568" grpId="0"/>
      <p:bldP spid="19569" grpId="0"/>
      <p:bldP spid="19570" grpId="0"/>
      <p:bldP spid="19571" grpId="0"/>
      <p:bldP spid="19572" grpId="0"/>
      <p:bldP spid="19573" grpId="0"/>
      <p:bldP spid="19574" grpId="0"/>
      <p:bldP spid="121" grpId="0"/>
      <p:bldP spid="2" grpId="0"/>
      <p:bldP spid="3" grpId="0" animBg="1"/>
      <p:bldP spid="3" grpId="1" animBg="1"/>
      <p:bldP spid="124" grpId="0" animBg="1"/>
      <p:bldP spid="125" grpId="0" animBg="1"/>
      <p:bldP spid="125" grpId="1" animBg="1"/>
      <p:bldP spid="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27088" y="1825625"/>
            <a:ext cx="10450512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当分块局部化范围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即：</a:t>
            </a:r>
            <a:r>
              <a:rPr kumimoji="1" lang="zh-CN" altLang="en-US" sz="28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某段时间集中访问的存储区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超过了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存储容量时，命中率会变得很低。极端情况下，假设地址流是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1,2,3,4,1,2,3,4,1,……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每组只有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3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行，那么，不管是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FIFO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，还是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算法，其命中率都为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。这种现象称为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抖动</a:t>
            </a:r>
            <a:r>
              <a:rPr kumimoji="1" lang="en-US" altLang="zh-CN" sz="2800">
                <a:latin typeface="微软雅黑" charset="-122"/>
                <a:ea typeface="微软雅黑" charset="-122"/>
              </a:rPr>
              <a:t>(Thrashing / PingPong)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算法具体实现：通过给每个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行设定一个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计数器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，根据计数值来记录这些主存块的使用情况。这个计数值称为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endParaRPr kumimoji="1" lang="zh-CN" altLang="en-US" sz="28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309688" y="833438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最近最少使用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LRU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4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14463" y="1520788"/>
            <a:ext cx="96170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计数器变化规则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每组4行时，计数器设2位。计数值越小，则说明越被常用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命中时，被访问行的计数器置0，其他行计数器加1，其余不变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未命中且该组未满时，新行计数器置为0，其余全加1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未命中且该组已满时，计数值最大的那一行中的主存块被淘汰，新行计数器置为0，其余加1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2249488" y="4495806"/>
            <a:ext cx="7980362" cy="1639891"/>
            <a:chOff x="482" y="2870"/>
            <a:chExt cx="5027" cy="1033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490" y="2875"/>
              <a:ext cx="4946" cy="1007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490" y="3179"/>
              <a:ext cx="494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482" y="3395"/>
              <a:ext cx="497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>
              <a:off x="490" y="3635"/>
              <a:ext cx="4937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 flipH="1">
              <a:off x="867" y="2874"/>
              <a:ext cx="8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667" y="2874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45" name="Text Box 12"/>
            <p:cNvSpPr txBox="1">
              <a:spLocks noChangeArrowheads="1"/>
            </p:cNvSpPr>
            <p:nvPr/>
          </p:nvSpPr>
          <p:spPr bwMode="auto">
            <a:xfrm>
              <a:off x="5281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>
              <a:off x="5281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47" name="Text Box 14"/>
            <p:cNvSpPr txBox="1">
              <a:spLocks noChangeArrowheads="1"/>
            </p:cNvSpPr>
            <p:nvPr/>
          </p:nvSpPr>
          <p:spPr bwMode="auto">
            <a:xfrm>
              <a:off x="5289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48" name="Text Box 15"/>
            <p:cNvSpPr txBox="1">
              <a:spLocks noChangeArrowheads="1"/>
            </p:cNvSpPr>
            <p:nvPr/>
          </p:nvSpPr>
          <p:spPr bwMode="auto">
            <a:xfrm>
              <a:off x="5280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49" name="Line 16"/>
            <p:cNvSpPr>
              <a:spLocks noChangeShapeType="1"/>
            </p:cNvSpPr>
            <p:nvPr/>
          </p:nvSpPr>
          <p:spPr bwMode="auto">
            <a:xfrm flipH="1">
              <a:off x="1283" y="2874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0" name="Line 17"/>
            <p:cNvSpPr>
              <a:spLocks noChangeShapeType="1"/>
            </p:cNvSpPr>
            <p:nvPr/>
          </p:nvSpPr>
          <p:spPr bwMode="auto">
            <a:xfrm>
              <a:off x="1075" y="2882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1" name="Line 18"/>
            <p:cNvSpPr>
              <a:spLocks noChangeShapeType="1"/>
            </p:cNvSpPr>
            <p:nvPr/>
          </p:nvSpPr>
          <p:spPr bwMode="auto">
            <a:xfrm flipH="1">
              <a:off x="1714" y="2886"/>
              <a:ext cx="8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2" name="Line 19"/>
            <p:cNvSpPr>
              <a:spLocks noChangeShapeType="1"/>
            </p:cNvSpPr>
            <p:nvPr/>
          </p:nvSpPr>
          <p:spPr bwMode="auto">
            <a:xfrm>
              <a:off x="1514" y="2886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3" name="Line 20"/>
            <p:cNvSpPr>
              <a:spLocks noChangeShapeType="1"/>
            </p:cNvSpPr>
            <p:nvPr/>
          </p:nvSpPr>
          <p:spPr bwMode="auto">
            <a:xfrm flipH="1">
              <a:off x="2130" y="2886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4" name="Line 21"/>
            <p:cNvSpPr>
              <a:spLocks noChangeShapeType="1"/>
            </p:cNvSpPr>
            <p:nvPr/>
          </p:nvSpPr>
          <p:spPr bwMode="auto">
            <a:xfrm>
              <a:off x="1922" y="2894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5" name="Line 22"/>
            <p:cNvSpPr>
              <a:spLocks noChangeShapeType="1"/>
            </p:cNvSpPr>
            <p:nvPr/>
          </p:nvSpPr>
          <p:spPr bwMode="auto">
            <a:xfrm flipH="1">
              <a:off x="2554" y="2870"/>
              <a:ext cx="0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6" name="Line 23"/>
            <p:cNvSpPr>
              <a:spLocks noChangeShapeType="1"/>
            </p:cNvSpPr>
            <p:nvPr/>
          </p:nvSpPr>
          <p:spPr bwMode="auto">
            <a:xfrm>
              <a:off x="2346" y="2870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7" name="Line 24"/>
            <p:cNvSpPr>
              <a:spLocks noChangeShapeType="1"/>
            </p:cNvSpPr>
            <p:nvPr/>
          </p:nvSpPr>
          <p:spPr bwMode="auto">
            <a:xfrm flipH="1">
              <a:off x="2962" y="2870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754" y="2878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H="1">
              <a:off x="3360" y="2877"/>
              <a:ext cx="0" cy="102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3152" y="2877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3768" y="2877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2" name="Line 29"/>
            <p:cNvSpPr>
              <a:spLocks noChangeShapeType="1"/>
            </p:cNvSpPr>
            <p:nvPr/>
          </p:nvSpPr>
          <p:spPr bwMode="auto">
            <a:xfrm>
              <a:off x="3560" y="2885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3" name="Line 30"/>
            <p:cNvSpPr>
              <a:spLocks noChangeShapeType="1"/>
            </p:cNvSpPr>
            <p:nvPr/>
          </p:nvSpPr>
          <p:spPr bwMode="auto">
            <a:xfrm>
              <a:off x="4207" y="2873"/>
              <a:ext cx="1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4" name="Line 31"/>
            <p:cNvSpPr>
              <a:spLocks noChangeShapeType="1"/>
            </p:cNvSpPr>
            <p:nvPr/>
          </p:nvSpPr>
          <p:spPr bwMode="auto">
            <a:xfrm>
              <a:off x="3999" y="2889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5" name="Line 32"/>
            <p:cNvSpPr>
              <a:spLocks noChangeShapeType="1"/>
            </p:cNvSpPr>
            <p:nvPr/>
          </p:nvSpPr>
          <p:spPr bwMode="auto">
            <a:xfrm flipH="1">
              <a:off x="4615" y="2873"/>
              <a:ext cx="0" cy="100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6" name="Line 33"/>
            <p:cNvSpPr>
              <a:spLocks noChangeShapeType="1"/>
            </p:cNvSpPr>
            <p:nvPr/>
          </p:nvSpPr>
          <p:spPr bwMode="auto">
            <a:xfrm>
              <a:off x="4407" y="2881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7" name="Line 34"/>
            <p:cNvSpPr>
              <a:spLocks noChangeShapeType="1"/>
            </p:cNvSpPr>
            <p:nvPr/>
          </p:nvSpPr>
          <p:spPr bwMode="auto">
            <a:xfrm flipH="1">
              <a:off x="5039" y="2873"/>
              <a:ext cx="0" cy="101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8" name="Line 35"/>
            <p:cNvSpPr>
              <a:spLocks noChangeShapeType="1"/>
            </p:cNvSpPr>
            <p:nvPr/>
          </p:nvSpPr>
          <p:spPr bwMode="auto">
            <a:xfrm>
              <a:off x="4831" y="2873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69" name="Line 36"/>
            <p:cNvSpPr>
              <a:spLocks noChangeShapeType="1"/>
            </p:cNvSpPr>
            <p:nvPr/>
          </p:nvSpPr>
          <p:spPr bwMode="auto">
            <a:xfrm>
              <a:off x="5249" y="2876"/>
              <a:ext cx="0" cy="1009"/>
            </a:xfrm>
            <a:prstGeom prst="line">
              <a:avLst/>
            </a:prstGeom>
            <a:noFill/>
            <a:ln w="9525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2570" name="Text Box 37"/>
            <p:cNvSpPr txBox="1">
              <a:spLocks noChangeArrowheads="1"/>
            </p:cNvSpPr>
            <p:nvPr/>
          </p:nvSpPr>
          <p:spPr bwMode="auto">
            <a:xfrm>
              <a:off x="5079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71" name="Text Box 38"/>
            <p:cNvSpPr txBox="1">
              <a:spLocks noChangeArrowheads="1"/>
            </p:cNvSpPr>
            <p:nvPr/>
          </p:nvSpPr>
          <p:spPr bwMode="auto">
            <a:xfrm>
              <a:off x="5079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572" name="Text Box 39"/>
            <p:cNvSpPr txBox="1">
              <a:spLocks noChangeArrowheads="1"/>
            </p:cNvSpPr>
            <p:nvPr/>
          </p:nvSpPr>
          <p:spPr bwMode="auto">
            <a:xfrm>
              <a:off x="5087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73" name="Text Box 40"/>
            <p:cNvSpPr txBox="1">
              <a:spLocks noChangeArrowheads="1"/>
            </p:cNvSpPr>
            <p:nvPr/>
          </p:nvSpPr>
          <p:spPr bwMode="auto">
            <a:xfrm>
              <a:off x="5078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74" name="Text Box 41"/>
            <p:cNvSpPr txBox="1">
              <a:spLocks noChangeArrowheads="1"/>
            </p:cNvSpPr>
            <p:nvPr/>
          </p:nvSpPr>
          <p:spPr bwMode="auto">
            <a:xfrm>
              <a:off x="4880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75" name="Text Box 42"/>
            <p:cNvSpPr txBox="1">
              <a:spLocks noChangeArrowheads="1"/>
            </p:cNvSpPr>
            <p:nvPr/>
          </p:nvSpPr>
          <p:spPr bwMode="auto">
            <a:xfrm>
              <a:off x="4880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76" name="Text Box 43"/>
            <p:cNvSpPr txBox="1">
              <a:spLocks noChangeArrowheads="1"/>
            </p:cNvSpPr>
            <p:nvPr/>
          </p:nvSpPr>
          <p:spPr bwMode="auto">
            <a:xfrm>
              <a:off x="4888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77" name="Text Box 44"/>
            <p:cNvSpPr txBox="1">
              <a:spLocks noChangeArrowheads="1"/>
            </p:cNvSpPr>
            <p:nvPr/>
          </p:nvSpPr>
          <p:spPr bwMode="auto">
            <a:xfrm>
              <a:off x="4879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78" name="Text Box 45"/>
            <p:cNvSpPr txBox="1">
              <a:spLocks noChangeArrowheads="1"/>
            </p:cNvSpPr>
            <p:nvPr/>
          </p:nvSpPr>
          <p:spPr bwMode="auto">
            <a:xfrm>
              <a:off x="4678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2579" name="Text Box 46"/>
            <p:cNvSpPr txBox="1">
              <a:spLocks noChangeArrowheads="1"/>
            </p:cNvSpPr>
            <p:nvPr/>
          </p:nvSpPr>
          <p:spPr bwMode="auto">
            <a:xfrm>
              <a:off x="4678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0" name="Text Box 47"/>
            <p:cNvSpPr txBox="1">
              <a:spLocks noChangeArrowheads="1"/>
            </p:cNvSpPr>
            <p:nvPr/>
          </p:nvSpPr>
          <p:spPr bwMode="auto">
            <a:xfrm>
              <a:off x="4686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81" name="Text Box 48"/>
            <p:cNvSpPr txBox="1">
              <a:spLocks noChangeArrowheads="1"/>
            </p:cNvSpPr>
            <p:nvPr/>
          </p:nvSpPr>
          <p:spPr bwMode="auto">
            <a:xfrm>
              <a:off x="4677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82" name="Text Box 49"/>
            <p:cNvSpPr txBox="1">
              <a:spLocks noChangeArrowheads="1"/>
            </p:cNvSpPr>
            <p:nvPr/>
          </p:nvSpPr>
          <p:spPr bwMode="auto">
            <a:xfrm>
              <a:off x="4456" y="293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83" name="Text Box 50"/>
            <p:cNvSpPr txBox="1">
              <a:spLocks noChangeArrowheads="1"/>
            </p:cNvSpPr>
            <p:nvPr/>
          </p:nvSpPr>
          <p:spPr bwMode="auto">
            <a:xfrm>
              <a:off x="4456" y="317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84" name="Text Box 51"/>
            <p:cNvSpPr txBox="1">
              <a:spLocks noChangeArrowheads="1"/>
            </p:cNvSpPr>
            <p:nvPr/>
          </p:nvSpPr>
          <p:spPr bwMode="auto">
            <a:xfrm>
              <a:off x="4464" y="340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585" name="Text Box 52"/>
            <p:cNvSpPr txBox="1">
              <a:spLocks noChangeArrowheads="1"/>
            </p:cNvSpPr>
            <p:nvPr/>
          </p:nvSpPr>
          <p:spPr bwMode="auto">
            <a:xfrm>
              <a:off x="4455" y="36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586" name="Text Box 53"/>
            <p:cNvSpPr txBox="1">
              <a:spLocks noChangeArrowheads="1"/>
            </p:cNvSpPr>
            <p:nvPr/>
          </p:nvSpPr>
          <p:spPr bwMode="auto">
            <a:xfrm>
              <a:off x="4254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7" name="Text Box 54"/>
            <p:cNvSpPr txBox="1">
              <a:spLocks noChangeArrowheads="1"/>
            </p:cNvSpPr>
            <p:nvPr/>
          </p:nvSpPr>
          <p:spPr bwMode="auto">
            <a:xfrm>
              <a:off x="4254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88" name="Text Box 55"/>
            <p:cNvSpPr txBox="1">
              <a:spLocks noChangeArrowheads="1"/>
            </p:cNvSpPr>
            <p:nvPr/>
          </p:nvSpPr>
          <p:spPr bwMode="auto">
            <a:xfrm>
              <a:off x="4262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accent3"/>
                  </a:solidFill>
                </a:rPr>
                <a:t>3</a:t>
              </a:r>
            </a:p>
          </p:txBody>
        </p:sp>
        <p:sp>
          <p:nvSpPr>
            <p:cNvPr id="22589" name="Text Box 56"/>
            <p:cNvSpPr txBox="1">
              <a:spLocks noChangeArrowheads="1"/>
            </p:cNvSpPr>
            <p:nvPr/>
          </p:nvSpPr>
          <p:spPr bwMode="auto">
            <a:xfrm>
              <a:off x="4253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0" name="Text Box 57"/>
            <p:cNvSpPr txBox="1">
              <a:spLocks noChangeArrowheads="1"/>
            </p:cNvSpPr>
            <p:nvPr/>
          </p:nvSpPr>
          <p:spPr bwMode="auto">
            <a:xfrm>
              <a:off x="4048" y="294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91" name="Text Box 58"/>
            <p:cNvSpPr txBox="1">
              <a:spLocks noChangeArrowheads="1"/>
            </p:cNvSpPr>
            <p:nvPr/>
          </p:nvSpPr>
          <p:spPr bwMode="auto">
            <a:xfrm>
              <a:off x="4048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592" name="Text Box 59"/>
            <p:cNvSpPr txBox="1">
              <a:spLocks noChangeArrowheads="1"/>
            </p:cNvSpPr>
            <p:nvPr/>
          </p:nvSpPr>
          <p:spPr bwMode="auto">
            <a:xfrm>
              <a:off x="4056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/>
                <a:t>5</a:t>
              </a:r>
            </a:p>
          </p:txBody>
        </p:sp>
        <p:sp>
          <p:nvSpPr>
            <p:cNvPr id="22593" name="Text Box 60"/>
            <p:cNvSpPr txBox="1">
              <a:spLocks noChangeArrowheads="1"/>
            </p:cNvSpPr>
            <p:nvPr/>
          </p:nvSpPr>
          <p:spPr bwMode="auto">
            <a:xfrm>
              <a:off x="4047" y="364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594" name="Text Box 61"/>
            <p:cNvSpPr txBox="1">
              <a:spLocks noChangeArrowheads="1"/>
            </p:cNvSpPr>
            <p:nvPr/>
          </p:nvSpPr>
          <p:spPr bwMode="auto">
            <a:xfrm>
              <a:off x="3846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95" name="Text Box 62"/>
            <p:cNvSpPr txBox="1">
              <a:spLocks noChangeArrowheads="1"/>
            </p:cNvSpPr>
            <p:nvPr/>
          </p:nvSpPr>
          <p:spPr bwMode="auto">
            <a:xfrm>
              <a:off x="3846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6" name="Text Box 63"/>
            <p:cNvSpPr txBox="1">
              <a:spLocks noChangeArrowheads="1"/>
            </p:cNvSpPr>
            <p:nvPr/>
          </p:nvSpPr>
          <p:spPr bwMode="auto">
            <a:xfrm>
              <a:off x="3854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97" name="Text Box 64"/>
            <p:cNvSpPr txBox="1">
              <a:spLocks noChangeArrowheads="1"/>
            </p:cNvSpPr>
            <p:nvPr/>
          </p:nvSpPr>
          <p:spPr bwMode="auto">
            <a:xfrm>
              <a:off x="3845" y="3641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accent3"/>
                  </a:solidFill>
                </a:rPr>
                <a:t>3</a:t>
              </a:r>
            </a:p>
          </p:txBody>
        </p:sp>
        <p:sp>
          <p:nvSpPr>
            <p:cNvPr id="22598" name="Text Box 65"/>
            <p:cNvSpPr txBox="1">
              <a:spLocks noChangeArrowheads="1"/>
            </p:cNvSpPr>
            <p:nvPr/>
          </p:nvSpPr>
          <p:spPr bwMode="auto">
            <a:xfrm>
              <a:off x="3616" y="293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599" name="Text Box 66"/>
            <p:cNvSpPr txBox="1">
              <a:spLocks noChangeArrowheads="1"/>
            </p:cNvSpPr>
            <p:nvPr/>
          </p:nvSpPr>
          <p:spPr bwMode="auto">
            <a:xfrm>
              <a:off x="3616" y="318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00" name="Text Box 67"/>
            <p:cNvSpPr txBox="1">
              <a:spLocks noChangeArrowheads="1"/>
            </p:cNvSpPr>
            <p:nvPr/>
          </p:nvSpPr>
          <p:spPr bwMode="auto">
            <a:xfrm>
              <a:off x="3624" y="341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601" name="Text Box 68"/>
            <p:cNvSpPr txBox="1">
              <a:spLocks noChangeArrowheads="1"/>
            </p:cNvSpPr>
            <p:nvPr/>
          </p:nvSpPr>
          <p:spPr bwMode="auto">
            <a:xfrm>
              <a:off x="3615" y="363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02" name="Text Box 69"/>
            <p:cNvSpPr txBox="1">
              <a:spLocks noChangeArrowheads="1"/>
            </p:cNvSpPr>
            <p:nvPr/>
          </p:nvSpPr>
          <p:spPr bwMode="auto">
            <a:xfrm>
              <a:off x="3414" y="293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03" name="Text Box 70"/>
            <p:cNvSpPr txBox="1">
              <a:spLocks noChangeArrowheads="1"/>
            </p:cNvSpPr>
            <p:nvPr/>
          </p:nvSpPr>
          <p:spPr bwMode="auto">
            <a:xfrm>
              <a:off x="3414" y="318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04" name="Text Box 71"/>
            <p:cNvSpPr txBox="1">
              <a:spLocks noChangeArrowheads="1"/>
            </p:cNvSpPr>
            <p:nvPr/>
          </p:nvSpPr>
          <p:spPr bwMode="auto">
            <a:xfrm>
              <a:off x="3422" y="341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05" name="Text Box 72"/>
            <p:cNvSpPr txBox="1">
              <a:spLocks noChangeArrowheads="1"/>
            </p:cNvSpPr>
            <p:nvPr/>
          </p:nvSpPr>
          <p:spPr bwMode="auto">
            <a:xfrm>
              <a:off x="3413" y="363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06" name="Text Box 73"/>
            <p:cNvSpPr txBox="1">
              <a:spLocks noChangeArrowheads="1"/>
            </p:cNvSpPr>
            <p:nvPr/>
          </p:nvSpPr>
          <p:spPr bwMode="auto">
            <a:xfrm>
              <a:off x="3201" y="294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07" name="Text Box 74"/>
            <p:cNvSpPr txBox="1">
              <a:spLocks noChangeArrowheads="1"/>
            </p:cNvSpPr>
            <p:nvPr/>
          </p:nvSpPr>
          <p:spPr bwMode="auto">
            <a:xfrm>
              <a:off x="3201" y="319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08" name="Text Box 75"/>
            <p:cNvSpPr txBox="1">
              <a:spLocks noChangeArrowheads="1"/>
            </p:cNvSpPr>
            <p:nvPr/>
          </p:nvSpPr>
          <p:spPr bwMode="auto">
            <a:xfrm>
              <a:off x="3209" y="342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5</a:t>
              </a:r>
            </a:p>
          </p:txBody>
        </p:sp>
        <p:sp>
          <p:nvSpPr>
            <p:cNvPr id="22609" name="Text Box 76"/>
            <p:cNvSpPr txBox="1">
              <a:spLocks noChangeArrowheads="1"/>
            </p:cNvSpPr>
            <p:nvPr/>
          </p:nvSpPr>
          <p:spPr bwMode="auto">
            <a:xfrm>
              <a:off x="3200" y="3643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10" name="Text Box 77"/>
            <p:cNvSpPr txBox="1">
              <a:spLocks noChangeArrowheads="1"/>
            </p:cNvSpPr>
            <p:nvPr/>
          </p:nvSpPr>
          <p:spPr bwMode="auto">
            <a:xfrm>
              <a:off x="2999" y="2946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11" name="Text Box 78"/>
            <p:cNvSpPr txBox="1">
              <a:spLocks noChangeArrowheads="1"/>
            </p:cNvSpPr>
            <p:nvPr/>
          </p:nvSpPr>
          <p:spPr bwMode="auto">
            <a:xfrm>
              <a:off x="2999" y="319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12" name="Text Box 79"/>
            <p:cNvSpPr txBox="1">
              <a:spLocks noChangeArrowheads="1"/>
            </p:cNvSpPr>
            <p:nvPr/>
          </p:nvSpPr>
          <p:spPr bwMode="auto">
            <a:xfrm>
              <a:off x="3007" y="342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13" name="Text Box 80"/>
            <p:cNvSpPr txBox="1">
              <a:spLocks noChangeArrowheads="1"/>
            </p:cNvSpPr>
            <p:nvPr/>
          </p:nvSpPr>
          <p:spPr bwMode="auto">
            <a:xfrm>
              <a:off x="2998" y="364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14" name="Text Box 81"/>
            <p:cNvSpPr txBox="1">
              <a:spLocks noChangeArrowheads="1"/>
            </p:cNvSpPr>
            <p:nvPr/>
          </p:nvSpPr>
          <p:spPr bwMode="auto">
            <a:xfrm>
              <a:off x="2810" y="294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15" name="Text Box 82"/>
            <p:cNvSpPr txBox="1">
              <a:spLocks noChangeArrowheads="1"/>
            </p:cNvSpPr>
            <p:nvPr/>
          </p:nvSpPr>
          <p:spPr bwMode="auto">
            <a:xfrm>
              <a:off x="2810" y="319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16" name="Text Box 83"/>
            <p:cNvSpPr txBox="1">
              <a:spLocks noChangeArrowheads="1"/>
            </p:cNvSpPr>
            <p:nvPr/>
          </p:nvSpPr>
          <p:spPr bwMode="auto">
            <a:xfrm>
              <a:off x="2818" y="342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17" name="Text Box 84"/>
            <p:cNvSpPr txBox="1">
              <a:spLocks noChangeArrowheads="1"/>
            </p:cNvSpPr>
            <p:nvPr/>
          </p:nvSpPr>
          <p:spPr bwMode="auto">
            <a:xfrm>
              <a:off x="2809" y="364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18" name="Text Box 85"/>
            <p:cNvSpPr txBox="1">
              <a:spLocks noChangeArrowheads="1"/>
            </p:cNvSpPr>
            <p:nvPr/>
          </p:nvSpPr>
          <p:spPr bwMode="auto">
            <a:xfrm>
              <a:off x="2608" y="294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19" name="Text Box 86"/>
            <p:cNvSpPr txBox="1">
              <a:spLocks noChangeArrowheads="1"/>
            </p:cNvSpPr>
            <p:nvPr/>
          </p:nvSpPr>
          <p:spPr bwMode="auto">
            <a:xfrm>
              <a:off x="2608" y="319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20" name="Text Box 87"/>
            <p:cNvSpPr txBox="1">
              <a:spLocks noChangeArrowheads="1"/>
            </p:cNvSpPr>
            <p:nvPr/>
          </p:nvSpPr>
          <p:spPr bwMode="auto">
            <a:xfrm>
              <a:off x="2616" y="342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accent3"/>
                  </a:solidFill>
                </a:rPr>
                <a:t>3</a:t>
              </a:r>
            </a:p>
          </p:txBody>
        </p:sp>
        <p:sp>
          <p:nvSpPr>
            <p:cNvPr id="22621" name="Text Box 88"/>
            <p:cNvSpPr txBox="1">
              <a:spLocks noChangeArrowheads="1"/>
            </p:cNvSpPr>
            <p:nvPr/>
          </p:nvSpPr>
          <p:spPr bwMode="auto">
            <a:xfrm>
              <a:off x="2607" y="364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22" name="Text Box 89"/>
            <p:cNvSpPr txBox="1">
              <a:spLocks noChangeArrowheads="1"/>
            </p:cNvSpPr>
            <p:nvPr/>
          </p:nvSpPr>
          <p:spPr bwMode="auto">
            <a:xfrm>
              <a:off x="2411" y="2949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23" name="Text Box 90"/>
            <p:cNvSpPr txBox="1">
              <a:spLocks noChangeArrowheads="1"/>
            </p:cNvSpPr>
            <p:nvPr/>
          </p:nvSpPr>
          <p:spPr bwMode="auto">
            <a:xfrm>
              <a:off x="2411" y="3194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24" name="Text Box 91"/>
            <p:cNvSpPr txBox="1">
              <a:spLocks noChangeArrowheads="1"/>
            </p:cNvSpPr>
            <p:nvPr/>
          </p:nvSpPr>
          <p:spPr bwMode="auto">
            <a:xfrm>
              <a:off x="2406" y="343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25" name="Text Box 92"/>
            <p:cNvSpPr txBox="1">
              <a:spLocks noChangeArrowheads="1"/>
            </p:cNvSpPr>
            <p:nvPr/>
          </p:nvSpPr>
          <p:spPr bwMode="auto">
            <a:xfrm>
              <a:off x="2410" y="364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26" name="Text Box 93"/>
            <p:cNvSpPr txBox="1">
              <a:spLocks noChangeArrowheads="1"/>
            </p:cNvSpPr>
            <p:nvPr/>
          </p:nvSpPr>
          <p:spPr bwMode="auto">
            <a:xfrm>
              <a:off x="2209" y="295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27" name="Text Box 94"/>
            <p:cNvSpPr txBox="1">
              <a:spLocks noChangeArrowheads="1"/>
            </p:cNvSpPr>
            <p:nvPr/>
          </p:nvSpPr>
          <p:spPr bwMode="auto">
            <a:xfrm>
              <a:off x="2209" y="319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28" name="Text Box 95"/>
            <p:cNvSpPr txBox="1">
              <a:spLocks noChangeArrowheads="1"/>
            </p:cNvSpPr>
            <p:nvPr/>
          </p:nvSpPr>
          <p:spPr bwMode="auto">
            <a:xfrm>
              <a:off x="2217" y="3425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29" name="Text Box 96"/>
            <p:cNvSpPr txBox="1">
              <a:spLocks noChangeArrowheads="1"/>
            </p:cNvSpPr>
            <p:nvPr/>
          </p:nvSpPr>
          <p:spPr bwMode="auto">
            <a:xfrm>
              <a:off x="2208" y="364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30" name="Text Box 97"/>
            <p:cNvSpPr txBox="1">
              <a:spLocks noChangeArrowheads="1"/>
            </p:cNvSpPr>
            <p:nvPr/>
          </p:nvSpPr>
          <p:spPr bwMode="auto">
            <a:xfrm>
              <a:off x="2002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31" name="Text Box 98"/>
            <p:cNvSpPr txBox="1">
              <a:spLocks noChangeArrowheads="1"/>
            </p:cNvSpPr>
            <p:nvPr/>
          </p:nvSpPr>
          <p:spPr bwMode="auto">
            <a:xfrm>
              <a:off x="2002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32" name="Text Box 99"/>
            <p:cNvSpPr txBox="1">
              <a:spLocks noChangeArrowheads="1"/>
            </p:cNvSpPr>
            <p:nvPr/>
          </p:nvSpPr>
          <p:spPr bwMode="auto">
            <a:xfrm>
              <a:off x="2010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33" name="Text Box 100"/>
            <p:cNvSpPr txBox="1">
              <a:spLocks noChangeArrowheads="1"/>
            </p:cNvSpPr>
            <p:nvPr/>
          </p:nvSpPr>
          <p:spPr bwMode="auto">
            <a:xfrm>
              <a:off x="2001" y="364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4</a:t>
              </a:r>
            </a:p>
          </p:txBody>
        </p:sp>
        <p:sp>
          <p:nvSpPr>
            <p:cNvPr id="22634" name="Text Box 101"/>
            <p:cNvSpPr txBox="1">
              <a:spLocks noChangeArrowheads="1"/>
            </p:cNvSpPr>
            <p:nvPr/>
          </p:nvSpPr>
          <p:spPr bwMode="auto">
            <a:xfrm>
              <a:off x="1784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635" name="Text Box 102"/>
            <p:cNvSpPr txBox="1">
              <a:spLocks noChangeArrowheads="1"/>
            </p:cNvSpPr>
            <p:nvPr/>
          </p:nvSpPr>
          <p:spPr bwMode="auto">
            <a:xfrm>
              <a:off x="1784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36" name="Text Box 103"/>
            <p:cNvSpPr txBox="1">
              <a:spLocks noChangeArrowheads="1"/>
            </p:cNvSpPr>
            <p:nvPr/>
          </p:nvSpPr>
          <p:spPr bwMode="auto">
            <a:xfrm>
              <a:off x="1792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37" name="Text Box 104"/>
            <p:cNvSpPr txBox="1">
              <a:spLocks noChangeArrowheads="1"/>
            </p:cNvSpPr>
            <p:nvPr/>
          </p:nvSpPr>
          <p:spPr bwMode="auto">
            <a:xfrm>
              <a:off x="1783" y="3641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38" name="Text Box 105"/>
            <p:cNvSpPr txBox="1">
              <a:spLocks noChangeArrowheads="1"/>
            </p:cNvSpPr>
            <p:nvPr/>
          </p:nvSpPr>
          <p:spPr bwMode="auto">
            <a:xfrm>
              <a:off x="1582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39" name="Text Box 106"/>
            <p:cNvSpPr txBox="1">
              <a:spLocks noChangeArrowheads="1"/>
            </p:cNvSpPr>
            <p:nvPr/>
          </p:nvSpPr>
          <p:spPr bwMode="auto">
            <a:xfrm>
              <a:off x="1582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40" name="Text Box 107"/>
            <p:cNvSpPr txBox="1">
              <a:spLocks noChangeArrowheads="1"/>
            </p:cNvSpPr>
            <p:nvPr/>
          </p:nvSpPr>
          <p:spPr bwMode="auto">
            <a:xfrm>
              <a:off x="1590" y="341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3</a:t>
              </a:r>
            </a:p>
          </p:txBody>
        </p:sp>
        <p:sp>
          <p:nvSpPr>
            <p:cNvPr id="22641" name="Text Box 108"/>
            <p:cNvSpPr txBox="1">
              <a:spLocks noChangeArrowheads="1"/>
            </p:cNvSpPr>
            <p:nvPr/>
          </p:nvSpPr>
          <p:spPr bwMode="auto">
            <a:xfrm>
              <a:off x="1380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642" name="Text Box 109"/>
            <p:cNvSpPr txBox="1">
              <a:spLocks noChangeArrowheads="1"/>
            </p:cNvSpPr>
            <p:nvPr/>
          </p:nvSpPr>
          <p:spPr bwMode="auto">
            <a:xfrm>
              <a:off x="1380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43" name="Text Box 110"/>
            <p:cNvSpPr txBox="1">
              <a:spLocks noChangeArrowheads="1"/>
            </p:cNvSpPr>
            <p:nvPr/>
          </p:nvSpPr>
          <p:spPr bwMode="auto">
            <a:xfrm>
              <a:off x="1388" y="341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44" name="Text Box 111"/>
            <p:cNvSpPr txBox="1">
              <a:spLocks noChangeArrowheads="1"/>
            </p:cNvSpPr>
            <p:nvPr/>
          </p:nvSpPr>
          <p:spPr bwMode="auto">
            <a:xfrm>
              <a:off x="1150" y="2942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45" name="Text Box 112"/>
            <p:cNvSpPr txBox="1">
              <a:spLocks noChangeArrowheads="1"/>
            </p:cNvSpPr>
            <p:nvPr/>
          </p:nvSpPr>
          <p:spPr bwMode="auto">
            <a:xfrm>
              <a:off x="1150" y="3187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2</a:t>
              </a:r>
            </a:p>
          </p:txBody>
        </p:sp>
        <p:sp>
          <p:nvSpPr>
            <p:cNvPr id="22646" name="Text Box 113"/>
            <p:cNvSpPr txBox="1">
              <a:spLocks noChangeArrowheads="1"/>
            </p:cNvSpPr>
            <p:nvPr/>
          </p:nvSpPr>
          <p:spPr bwMode="auto">
            <a:xfrm>
              <a:off x="948" y="2943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647" name="Text Box 114"/>
            <p:cNvSpPr txBox="1">
              <a:spLocks noChangeArrowheads="1"/>
            </p:cNvSpPr>
            <p:nvPr/>
          </p:nvSpPr>
          <p:spPr bwMode="auto">
            <a:xfrm>
              <a:off x="948" y="3188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648" name="Text Box 115"/>
            <p:cNvSpPr txBox="1">
              <a:spLocks noChangeArrowheads="1"/>
            </p:cNvSpPr>
            <p:nvPr/>
          </p:nvSpPr>
          <p:spPr bwMode="auto">
            <a:xfrm>
              <a:off x="742" y="2950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1</a:t>
              </a:r>
            </a:p>
          </p:txBody>
        </p:sp>
        <p:sp>
          <p:nvSpPr>
            <p:cNvPr id="22649" name="Text Box 116"/>
            <p:cNvSpPr txBox="1">
              <a:spLocks noChangeArrowheads="1"/>
            </p:cNvSpPr>
            <p:nvPr/>
          </p:nvSpPr>
          <p:spPr bwMode="auto">
            <a:xfrm>
              <a:off x="540" y="2951"/>
              <a:ext cx="2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3560" name="矩形 123"/>
          <p:cNvSpPr>
            <a:spLocks noChangeArrowheads="1"/>
          </p:cNvSpPr>
          <p:nvPr/>
        </p:nvSpPr>
        <p:spPr bwMode="auto">
          <a:xfrm>
            <a:off x="1898650" y="6148388"/>
            <a:ext cx="8605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>
                <a:latin typeface="华文新魏" charset="-122"/>
                <a:ea typeface="华文新魏" charset="-122"/>
              </a:rPr>
              <a:t>注：表中</a:t>
            </a:r>
            <a:r>
              <a:rPr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蓝色表示计数器的值</a:t>
            </a:r>
            <a:r>
              <a:rPr lang="zh-CN" altLang="en-US">
                <a:latin typeface="华文新魏" charset="-122"/>
                <a:ea typeface="华文新魏" charset="-122"/>
              </a:rPr>
              <a:t>，红色表示</a:t>
            </a:r>
            <a:r>
              <a:rPr lang="en-US" altLang="zh-CN">
                <a:latin typeface="Verdana" charset="0"/>
                <a:ea typeface="华文新魏" charset="-122"/>
              </a:rPr>
              <a:t>Cache</a:t>
            </a:r>
            <a:r>
              <a:rPr lang="zh-CN" altLang="en-US">
                <a:latin typeface="Verdana" charset="0"/>
                <a:ea typeface="华文新魏" charset="-122"/>
              </a:rPr>
              <a:t>中</a:t>
            </a:r>
            <a:r>
              <a:rPr lang="zh-CN" altLang="en-US">
                <a:latin typeface="华文新魏" charset="-122"/>
                <a:ea typeface="华文新魏" charset="-122"/>
              </a:rPr>
              <a:t>存放的数据</a:t>
            </a:r>
          </a:p>
        </p:txBody>
      </p:sp>
      <p:sp>
        <p:nvSpPr>
          <p:cNvPr id="124" name="TextBox 12"/>
          <p:cNvSpPr txBox="1">
            <a:spLocks noChangeArrowheads="1"/>
          </p:cNvSpPr>
          <p:nvPr/>
        </p:nvSpPr>
        <p:spPr bwMode="auto">
          <a:xfrm>
            <a:off x="1309688" y="764704"/>
            <a:ext cx="9434512" cy="677862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最不经常使用</a:t>
            </a:r>
            <a:r>
              <a:rPr lang="en-US" altLang="zh-CN" sz="3000" dirty="0">
                <a:solidFill>
                  <a:schemeClr val="bg1"/>
                </a:solidFill>
                <a:latin typeface="+mn-ea"/>
                <a:ea typeface="+mn-ea"/>
              </a:rPr>
              <a:t>LFU</a:t>
            </a: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</a:rPr>
              <a:t>算法</a:t>
            </a:r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806450" y="4071938"/>
            <a:ext cx="961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ea typeface="华文新魏" charset="-122"/>
              </a:rPr>
              <a:t> 访问序列：1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2      3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4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1  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2 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 5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1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2    </a:t>
            </a:r>
            <a:r>
              <a:rPr kumimoji="1" lang="en-US" altLang="zh-CN">
                <a:ea typeface="华文新魏" charset="-122"/>
              </a:rPr>
              <a:t> </a:t>
            </a:r>
            <a:r>
              <a:rPr kumimoji="1" lang="zh-CN" altLang="en-US">
                <a:ea typeface="华文新魏" charset="-122"/>
              </a:rPr>
              <a:t>  3   </a:t>
            </a:r>
            <a:r>
              <a:rPr kumimoji="1" lang="en-US" altLang="zh-CN">
                <a:ea typeface="华文新魏" charset="-122"/>
              </a:rPr>
              <a:t>  </a:t>
            </a:r>
            <a:r>
              <a:rPr kumimoji="1" lang="zh-CN" altLang="en-US">
                <a:ea typeface="华文新魏" charset="-122"/>
              </a:rPr>
              <a:t>  4      5   </a:t>
            </a:r>
          </a:p>
        </p:txBody>
      </p:sp>
      <p:sp>
        <p:nvSpPr>
          <p:cNvPr id="125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38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2116138" y="1035050"/>
            <a:ext cx="7923212" cy="677863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随机（</a:t>
            </a:r>
            <a:r>
              <a:rPr lang="en-US" altLang="zh-CN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Random</a:t>
            </a:r>
            <a:r>
              <a:rPr lang="zh-CN" altLang="en-US" sz="3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）替换算法</a:t>
            </a:r>
          </a:p>
        </p:txBody>
      </p: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66775" y="2276475"/>
            <a:ext cx="1067276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98513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基本思想：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随机地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从候选的槽中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</a:rPr>
              <a:t>选取一个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淘汰，与使用情况无关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endParaRPr kumimoji="1"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kumimoji="1" lang="zh-CN" altLang="en-US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模拟试验表明，随机替换算法在性能上只稍逊于</a:t>
            </a:r>
            <a:r>
              <a:rPr kumimoji="1" lang="en-US" altLang="zh-CN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LRU</a:t>
            </a:r>
            <a:r>
              <a:rPr kumimoji="1" lang="zh-CN" altLang="en-US" sz="28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算法，而且代价低！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Font typeface="Wingdings" charset="0"/>
              <a:buChar char=""/>
              <a:defRPr/>
            </a:pPr>
            <a:endParaRPr kumimoji="1"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 dirty="0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531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73600" y="5037137"/>
            <a:ext cx="5184775" cy="996950"/>
            <a:chOff x="1944" y="2543"/>
            <a:chExt cx="3158" cy="832"/>
          </a:xfrm>
        </p:grpSpPr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4483" y="2543"/>
              <a:ext cx="60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1"/>
                  </a:solidFill>
                  <a:ea typeface="华文新魏" charset="-122"/>
                </a:rPr>
                <a:t>字号</a:t>
              </a:r>
            </a:p>
          </p:txBody>
        </p:sp>
        <p:grpSp>
          <p:nvGrpSpPr>
            <p:cNvPr id="7180" name="Group 6"/>
            <p:cNvGrpSpPr>
              <a:grpSpLocks/>
            </p:cNvGrpSpPr>
            <p:nvPr/>
          </p:nvGrpSpPr>
          <p:grpSpPr bwMode="auto">
            <a:xfrm>
              <a:off x="1944" y="2546"/>
              <a:ext cx="3158" cy="829"/>
              <a:chOff x="2394" y="2830"/>
              <a:chExt cx="3158" cy="829"/>
            </a:xfrm>
          </p:grpSpPr>
          <p:sp>
            <p:nvSpPr>
              <p:cNvPr id="7181" name="Rectangle 7"/>
              <p:cNvSpPr>
                <a:spLocks noChangeArrowheads="1"/>
              </p:cNvSpPr>
              <p:nvPr/>
            </p:nvSpPr>
            <p:spPr bwMode="auto">
              <a:xfrm>
                <a:off x="2394" y="2904"/>
                <a:ext cx="315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7182" name="Line 8"/>
              <p:cNvSpPr>
                <a:spLocks noChangeShapeType="1"/>
              </p:cNvSpPr>
              <p:nvPr/>
            </p:nvSpPr>
            <p:spPr bwMode="auto">
              <a:xfrm>
                <a:off x="407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183" name="Line 9"/>
              <p:cNvSpPr>
                <a:spLocks noChangeShapeType="1"/>
              </p:cNvSpPr>
              <p:nvPr/>
            </p:nvSpPr>
            <p:spPr bwMode="auto">
              <a:xfrm>
                <a:off x="4906" y="2903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7184" name="Text Box 10"/>
              <p:cNvSpPr txBox="1">
                <a:spLocks noChangeArrowheads="1"/>
              </p:cNvSpPr>
              <p:nvPr/>
            </p:nvSpPr>
            <p:spPr bwMode="auto">
              <a:xfrm>
                <a:off x="2758" y="2837"/>
                <a:ext cx="923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标志位</a:t>
                </a:r>
              </a:p>
            </p:txBody>
          </p:sp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4188" y="2830"/>
                <a:ext cx="60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组号</a:t>
                </a:r>
              </a:p>
            </p:txBody>
          </p:sp>
          <p:sp>
            <p:nvSpPr>
              <p:cNvPr id="7186" name="Text Box 12"/>
              <p:cNvSpPr txBox="1">
                <a:spLocks noChangeArrowheads="1"/>
              </p:cNvSpPr>
              <p:nvPr/>
            </p:nvSpPr>
            <p:spPr bwMode="auto">
              <a:xfrm>
                <a:off x="5048" y="3213"/>
                <a:ext cx="33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6</a:t>
                </a:r>
              </a:p>
            </p:txBody>
          </p:sp>
          <p:sp>
            <p:nvSpPr>
              <p:cNvPr id="7187" name="Text Box 13"/>
              <p:cNvSpPr txBox="1">
                <a:spLocks noChangeArrowheads="1"/>
              </p:cNvSpPr>
              <p:nvPr/>
            </p:nvSpPr>
            <p:spPr bwMode="auto">
              <a:xfrm>
                <a:off x="4304" y="3210"/>
                <a:ext cx="340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chemeClr val="tx1"/>
                    </a:solidFill>
                    <a:ea typeface="华文新魏" charset="-122"/>
                  </a:rPr>
                  <a:t>4</a:t>
                </a:r>
              </a:p>
            </p:txBody>
          </p:sp>
          <p:sp>
            <p:nvSpPr>
              <p:cNvPr id="7188" name="Text Box 14"/>
              <p:cNvSpPr txBox="1">
                <a:spLocks noChangeArrowheads="1"/>
              </p:cNvSpPr>
              <p:nvPr/>
            </p:nvSpPr>
            <p:spPr bwMode="auto">
              <a:xfrm>
                <a:off x="2998" y="3222"/>
                <a:ext cx="339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  <a:ea typeface="华文新魏" charset="-122"/>
                  </a:rPr>
                  <a:t>5</a:t>
                </a:r>
              </a:p>
            </p:txBody>
          </p:sp>
        </p:grp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806450" y="3460750"/>
            <a:ext cx="1070292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答：假定主存按字编址，每字为16位。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Cache：4K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字=</a:t>
            </a:r>
            <a:r>
              <a:rPr kumimoji="1" lang="zh-CN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6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*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行＝16组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行 / 组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 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行</a:t>
            </a:r>
            <a:endParaRPr kumimoji="1" lang="en-US" altLang="zh-CN" sz="2600" dirty="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主存：32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字=512块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块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2</a:t>
            </a:r>
            <a:r>
              <a:rPr kumimoji="1" lang="en-US" altLang="zh-CN" sz="2600" baseline="300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5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</a:t>
            </a:r>
            <a:r>
              <a:rPr kumimoji="1" lang="zh-CN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en-US" altLang="zh-CN" sz="2600" baseline="300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块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× 64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字 / 块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          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87513" y="5092700"/>
            <a:ext cx="2852063" cy="50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主存地址划分为：</a:t>
            </a:r>
            <a:endParaRPr lang="zh-CN" altLang="en-US" sz="260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827088" y="2635250"/>
            <a:ext cx="10299700" cy="5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、试分析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的结构和主存地址的划分</a:t>
            </a:r>
          </a:p>
        </p:txBody>
      </p:sp>
      <p:sp>
        <p:nvSpPr>
          <p:cNvPr id="7178" name="Rectangle 3"/>
          <p:cNvSpPr txBox="1">
            <a:spLocks noChangeArrowheads="1"/>
          </p:cNvSpPr>
          <p:nvPr/>
        </p:nvSpPr>
        <p:spPr bwMode="auto">
          <a:xfrm>
            <a:off x="504825" y="860425"/>
            <a:ext cx="1118711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例：假定计算机系统有一个容量为32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K×16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位的主存，且有一个4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字的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4路组相联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Cache，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主存和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之间的数据交换块的大小为64字。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342230" y="-19584"/>
            <a:ext cx="9361488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>
                <a:latin typeface="微软雅黑" charset="-122"/>
              </a:rPr>
              <a:t>5.3.6  Cache</a:t>
            </a:r>
            <a:r>
              <a:rPr lang="zh-CN" altLang="en-US" sz="3200" b="1" dirty="0">
                <a:latin typeface="微软雅黑" charset="-122"/>
              </a:rPr>
              <a:t>替换算法</a:t>
            </a:r>
            <a:endParaRPr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87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>
                <a:latin typeface="微软雅黑" charset="-122"/>
              </a:rPr>
              <a:t>替换算法</a:t>
            </a:r>
            <a:endParaRPr kumimoji="0" lang="en-US" altLang="zh-CN" sz="3600" b="1">
              <a:latin typeface="微软雅黑" charset="-122"/>
            </a:endParaRPr>
          </a:p>
        </p:txBody>
      </p:sp>
      <p:sp>
        <p:nvSpPr>
          <p:cNvPr id="92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2" name="Rectangle 3"/>
          <p:cNvSpPr txBox="1">
            <a:spLocks noChangeArrowheads="1"/>
          </p:cNvSpPr>
          <p:nvPr/>
        </p:nvSpPr>
        <p:spPr bwMode="auto">
          <a:xfrm>
            <a:off x="504825" y="860425"/>
            <a:ext cx="1118711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例：假定计算机系统有一个容量为32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K×16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位的主存，且有一个4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字的4路组相联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Cache，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主存和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之间的数据交换块的大小为64字。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109663" y="3814763"/>
            <a:ext cx="102600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答：处理器顺序地从存储单元0、1、…、4351中取数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4352/64=68，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kumimoji="1" lang="zh-CN" altLang="en-US" sz="2800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sz="2800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224" name="Rectangle 3"/>
          <p:cNvSpPr txBox="1">
            <a:spLocks noChangeArrowheads="1"/>
          </p:cNvSpPr>
          <p:nvPr/>
        </p:nvSpPr>
        <p:spPr bwMode="auto">
          <a:xfrm>
            <a:off x="827088" y="1760538"/>
            <a:ext cx="108235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设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开始为空，处理器顺序地从存储单元0、1、…、4351中取数，一共重复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次。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比主存快10倍，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设采用</a:t>
            </a:r>
            <a:r>
              <a:rPr kumimoji="1" lang="en-US" altLang="zh-CN" sz="2600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 sz="2600">
                <a:latin typeface="微软雅黑" charset="-122"/>
                <a:ea typeface="微软雅黑" charset="-122"/>
              </a:rPr>
              <a:t>策略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27088" y="2635250"/>
            <a:ext cx="10299700" cy="5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、分析：采用</a:t>
            </a: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后速度提高了多少？</a:t>
            </a:r>
          </a:p>
        </p:txBody>
      </p:sp>
    </p:spTree>
    <p:extLst>
      <p:ext uri="{BB962C8B-B14F-4D97-AF65-F5344CB8AC3E}">
        <p14:creationId xmlns:p14="http://schemas.microsoft.com/office/powerpoint/2010/main" val="1872572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 dirty="0">
                <a:latin typeface="微软雅黑" charset="-122"/>
              </a:rPr>
              <a:t>替换算法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12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1733550" y="679450"/>
            <a:ext cx="7902575" cy="3382963"/>
            <a:chOff x="630238" y="548680"/>
            <a:chExt cx="7902575" cy="3382963"/>
          </a:xfrm>
        </p:grpSpPr>
        <p:sp>
          <p:nvSpPr>
            <p:cNvPr id="11277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1278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1279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0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1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1283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521950" y="1838325"/>
            <a:ext cx="145097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97213" y="1252538"/>
            <a:ext cx="1479550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0/64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1/65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2/66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3/67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905375" y="1246188"/>
            <a:ext cx="153352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16/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17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18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19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770688" y="1258888"/>
            <a:ext cx="164147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32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33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36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47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8497888" y="1255713"/>
            <a:ext cx="1585912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48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49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51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411708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21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 dirty="0">
                <a:latin typeface="微软雅黑" charset="-122"/>
              </a:rPr>
              <a:t>替换算法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1681163" y="4213247"/>
            <a:ext cx="1017111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3319" name="组合 1"/>
          <p:cNvGrpSpPr>
            <a:grpSpLocks/>
          </p:cNvGrpSpPr>
          <p:nvPr/>
        </p:nvGrpSpPr>
        <p:grpSpPr bwMode="auto">
          <a:xfrm>
            <a:off x="1733550" y="828697"/>
            <a:ext cx="7902575" cy="3382963"/>
            <a:chOff x="630238" y="548680"/>
            <a:chExt cx="7902575" cy="3382963"/>
          </a:xfrm>
        </p:grpSpPr>
        <p:sp>
          <p:nvSpPr>
            <p:cNvPr id="13327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3328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1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2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3333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521950" y="1987572"/>
            <a:ext cx="145097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处理器的访问过程是对前68块连续访问10次</a:t>
            </a:r>
            <a:endParaRPr kumimoji="1" lang="en-US" altLang="zh-CN" b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97213" y="1401785"/>
            <a:ext cx="1479550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0/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64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65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66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67</a:t>
            </a:r>
            <a:endParaRPr kumimoji="1" lang="en-US" altLang="zh-CN" sz="2000">
              <a:solidFill>
                <a:srgbClr val="CC0066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05375" y="1395435"/>
            <a:ext cx="153352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16/</a:t>
            </a:r>
            <a:r>
              <a:rPr kumimoji="1" lang="zh-CN" altLang="en-US" sz="2000">
                <a:solidFill>
                  <a:srgbClr val="CC0066"/>
                </a:solidFill>
                <a:ea typeface="华文新魏" charset="-122"/>
              </a:rPr>
              <a:t>0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17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18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19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20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770688" y="1408135"/>
            <a:ext cx="1641475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32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33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34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35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36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47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8497888" y="1404960"/>
            <a:ext cx="1585912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48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49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50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51</a:t>
            </a:r>
            <a:endParaRPr kumimoji="1" lang="en-US" altLang="zh-CN" sz="2000">
              <a:solidFill>
                <a:schemeClr val="tx1"/>
              </a:solidFill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52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……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chemeClr val="tx1"/>
                </a:solidFill>
                <a:ea typeface="华文新魏" charset="-122"/>
              </a:rPr>
              <a:t>63</a:t>
            </a:r>
          </a:p>
        </p:txBody>
      </p:sp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943225" y="733447"/>
            <a:ext cx="1228725" cy="22383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4808538" y="825522"/>
            <a:ext cx="1230312" cy="1258888"/>
          </a:xfrm>
          <a:prstGeom prst="ellipse">
            <a:avLst/>
          </a:prstGeom>
          <a:noFill/>
          <a:ln w="28575">
            <a:solidFill>
              <a:srgbClr val="0000B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20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 dirty="0">
                <a:latin typeface="微软雅黑" charset="-122"/>
              </a:rPr>
              <a:t>替换算法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536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5367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5368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5370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</a:t>
              </a:r>
              <a:endParaRPr kumimoji="1" lang="en-US" altLang="zh-CN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5375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0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2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</a:t>
              </a:r>
              <a:endParaRPr kumimoji="1" lang="zh-CN" altLang="en-US" sz="2000">
                <a:solidFill>
                  <a:schemeClr val="tx1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5377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</a:t>
              </a:r>
              <a:endParaRPr kumimoji="1" lang="zh-CN" altLang="en-US" sz="2000">
                <a:solidFill>
                  <a:srgbClr val="CC0066"/>
                </a:solidFill>
                <a:ea typeface="华文新魏" charset="-122"/>
              </a:endParaRP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658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 dirty="0">
                <a:latin typeface="微软雅黑" charset="-122"/>
              </a:rPr>
              <a:t>替换算法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74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50925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第一次循环：对于每一块只有第一字未命中，其余都命中，缺失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后9次循环：有20块的第一字未命中，其余都命中。</a:t>
            </a:r>
            <a:endParaRPr kumimoji="1" lang="en-US" altLang="zh-CN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7415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7416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7418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7422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0/64/</a:t>
              </a:r>
              <a:r>
                <a:rPr kumimoji="1" lang="zh-CN" altLang="en-US" sz="2000">
                  <a:ea typeface="华文新魏" charset="-122"/>
                </a:rPr>
                <a:t>48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1/65/</a:t>
              </a:r>
              <a:r>
                <a:rPr kumimoji="1" lang="zh-CN" altLang="en-US" sz="2000">
                  <a:ea typeface="华文新魏" charset="-122"/>
                </a:rPr>
                <a:t>49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2/66/</a:t>
              </a:r>
              <a:r>
                <a:rPr kumimoji="1" lang="zh-CN" altLang="en-US" sz="2000">
                  <a:ea typeface="华文新魏" charset="-122"/>
                </a:rPr>
                <a:t>50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3/67/</a:t>
              </a:r>
              <a:r>
                <a:rPr kumimoji="1" lang="zh-CN" altLang="en-US" sz="2000">
                  <a:ea typeface="华文新魏" charset="-122"/>
                </a:rPr>
                <a:t>51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0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2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</a:t>
              </a: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/</a:t>
              </a:r>
              <a:r>
                <a:rPr kumimoji="1" lang="zh-CN" altLang="en-US" sz="2000">
                  <a:ea typeface="华文新魏" charset="-122"/>
                </a:rPr>
                <a:t>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19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33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51/</a:t>
              </a:r>
              <a:r>
                <a:rPr kumimoji="1" lang="zh-CN" altLang="en-US" sz="2000">
                  <a:solidFill>
                    <a:srgbClr val="CC0066"/>
                  </a:solidFill>
                  <a:ea typeface="华文新魏" charset="-122"/>
                </a:rPr>
                <a:t>35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000090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65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sz="3600" b="1" dirty="0">
                <a:latin typeface="微软雅黑" charset="-122"/>
              </a:rPr>
              <a:t>回顾</a:t>
            </a:r>
            <a:r>
              <a:rPr kumimoji="0" lang="en-US" altLang="zh-CN" sz="3600" b="1" dirty="0">
                <a:latin typeface="微软雅黑" charset="-122"/>
              </a:rPr>
              <a:t>——5.3.1 </a:t>
            </a:r>
            <a:r>
              <a:rPr kumimoji="0" lang="zh-CN" altLang="en-US" sz="3600" b="1" dirty="0">
                <a:latin typeface="微软雅黑" charset="-122"/>
              </a:rPr>
              <a:t>程序访问局部性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1227" y="2165092"/>
            <a:ext cx="10850563" cy="101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indent="0" algn="l">
              <a:lnSpc>
                <a:spcPct val="120000"/>
              </a:lnSpc>
            </a:pP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较短时间间隔内，程序产生的地址</a:t>
            </a:r>
            <a:r>
              <a:rPr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所访问数据往往集中在存储器的一个很小范围内</a:t>
            </a:r>
          </a:p>
        </p:txBody>
      </p:sp>
      <p:sp>
        <p:nvSpPr>
          <p:cNvPr id="28" name="五边形 27"/>
          <p:cNvSpPr/>
          <p:nvPr/>
        </p:nvSpPr>
        <p:spPr>
          <a:xfrm>
            <a:off x="1739900" y="1101725"/>
            <a:ext cx="4292600" cy="7493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rgbClr val="FFFFFF"/>
                </a:solidFill>
                <a:cs typeface="微软雅黑" charset="0"/>
              </a:rPr>
              <a:t>什么是程序访问局部性？</a:t>
            </a:r>
          </a:p>
        </p:txBody>
      </p:sp>
      <p:pic>
        <p:nvPicPr>
          <p:cNvPr id="23562" name="图片 30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9874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9714" y="3176972"/>
            <a:ext cx="10523538" cy="282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457200" indent="-457200" algn="l">
              <a:lnSpc>
                <a:spcPct val="120000"/>
              </a:lnSpc>
              <a:spcAft>
                <a:spcPts val="800"/>
              </a:spcAft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时间局部性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</a:rPr>
              <a:t>(Temporal Locality)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：刚被访问过的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存储单元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很可能不久又被访问</a:t>
            </a:r>
            <a:endParaRPr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lvl="1" algn="l">
              <a:lnSpc>
                <a:spcPct val="120000"/>
              </a:lnSpc>
              <a:buFont typeface="Wingdings" charset="2"/>
              <a:buChar char="p"/>
            </a:pPr>
            <a:endParaRPr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marL="457200" indent="-4572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空间局部性 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</a:rPr>
              <a:t>(Spatial Locality)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：刚被访问过的存储单元的</a:t>
            </a: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邻近单元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很可能不久被访问</a:t>
            </a:r>
          </a:p>
        </p:txBody>
      </p:sp>
      <p:sp>
        <p:nvSpPr>
          <p:cNvPr id="13" name="矩形 12"/>
          <p:cNvSpPr/>
          <p:nvPr/>
        </p:nvSpPr>
        <p:spPr>
          <a:xfrm>
            <a:off x="1378682" y="4299646"/>
            <a:ext cx="9672637" cy="595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    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让最近被访问过的信息保留在靠近</a:t>
            </a: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的存储器中</a:t>
            </a:r>
          </a:p>
        </p:txBody>
      </p:sp>
      <p:sp>
        <p:nvSpPr>
          <p:cNvPr id="14" name="矩形 13"/>
          <p:cNvSpPr/>
          <p:nvPr/>
        </p:nvSpPr>
        <p:spPr>
          <a:xfrm>
            <a:off x="1362959" y="5957670"/>
            <a:ext cx="9832975" cy="595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将刚被访问过的存储单元的邻近单元调到靠近</a:t>
            </a:r>
            <a:r>
              <a:rPr lang="en-US" altLang="zh-CN" sz="2800" dirty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sz="2800" dirty="0">
                <a:latin typeface="华文新魏"/>
                <a:ea typeface="华文新魏"/>
                <a:cs typeface="华文新魏"/>
              </a:rPr>
              <a:t>的存储器中 </a:t>
            </a:r>
          </a:p>
        </p:txBody>
      </p:sp>
    </p:spTree>
    <p:extLst>
      <p:ext uri="{BB962C8B-B14F-4D97-AF65-F5344CB8AC3E}">
        <p14:creationId xmlns:p14="http://schemas.microsoft.com/office/powerpoint/2010/main" val="5518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5.3.6  Cache</a:t>
            </a:r>
            <a:r>
              <a:rPr kumimoji="0" lang="zh-CN" altLang="en-US" sz="3600" b="1" dirty="0">
                <a:latin typeface="微软雅黑" charset="-122"/>
              </a:rPr>
              <a:t>替换算法</a:t>
            </a:r>
            <a:endParaRPr kumimoji="0" lang="en-US" altLang="zh-CN" sz="3600" b="1" dirty="0">
              <a:latin typeface="微软雅黑" charset="-122"/>
            </a:endParaRPr>
          </a:p>
        </p:txBody>
      </p:sp>
      <p:sp>
        <p:nvSpPr>
          <p:cNvPr id="1945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5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1681163" y="4064000"/>
            <a:ext cx="1025207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>
                <a:latin typeface="微软雅黑" charset="-122"/>
                <a:ea typeface="微软雅黑" charset="-122"/>
              </a:rPr>
              <a:t>LRU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算法分析：</a:t>
            </a:r>
            <a:endParaRPr kumimoji="1" lang="en-US" altLang="zh-CN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第一次循环：对于每一块只有第一字未命中，其余都命中</a:t>
            </a:r>
            <a:r>
              <a:rPr kumimoji="1" lang="zh-CN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000000"/>
                </a:solidFill>
                <a:latin typeface="微软雅黑" charset="-122"/>
                <a:ea typeface="微软雅黑" charset="-122"/>
              </a:rPr>
              <a:t>68</a:t>
            </a: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次。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后9次循环：有20块的第一字未命中，其余都命中。</a:t>
            </a:r>
            <a:endParaRPr kumimoji="1" lang="en-US" altLang="zh-CN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命中率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p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： 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(43520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</a:rPr>
              <a:t>−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68−9×20)/43520=99.43%</a:t>
            </a: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1733550" y="679450"/>
            <a:ext cx="8350250" cy="3382963"/>
            <a:chOff x="630238" y="548680"/>
            <a:chExt cx="8350250" cy="3382963"/>
          </a:xfrm>
        </p:grpSpPr>
        <p:sp>
          <p:nvSpPr>
            <p:cNvPr id="19466" name="Line 3"/>
            <p:cNvSpPr>
              <a:spLocks noChangeShapeType="1"/>
            </p:cNvSpPr>
            <p:nvPr/>
          </p:nvSpPr>
          <p:spPr bwMode="auto">
            <a:xfrm>
              <a:off x="742950" y="1051918"/>
              <a:ext cx="778986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630238" y="1123355"/>
              <a:ext cx="1062037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第4组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第15组</a:t>
              </a:r>
            </a:p>
          </p:txBody>
        </p:sp>
        <p:sp>
          <p:nvSpPr>
            <p:cNvPr id="19468" name="Text Box 5"/>
            <p:cNvSpPr txBox="1">
              <a:spLocks noChangeArrowheads="1"/>
            </p:cNvSpPr>
            <p:nvPr/>
          </p:nvSpPr>
          <p:spPr bwMode="auto">
            <a:xfrm>
              <a:off x="2046288" y="562968"/>
              <a:ext cx="962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第0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3887788" y="555030"/>
              <a:ext cx="1019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第1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5654675" y="548680"/>
              <a:ext cx="952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第2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7375525" y="566143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第3 </a:t>
              </a: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行</a:t>
              </a:r>
              <a:endParaRPr kumimoji="1" lang="en-US" altLang="zh-CN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9472" name="Text Box 9"/>
            <p:cNvSpPr txBox="1">
              <a:spLocks noChangeArrowheads="1"/>
            </p:cNvSpPr>
            <p:nvPr/>
          </p:nvSpPr>
          <p:spPr bwMode="auto">
            <a:xfrm>
              <a:off x="1993900" y="1121768"/>
              <a:ext cx="1479550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0/64/48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1/65/49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2/66/50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3/67/51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15</a:t>
              </a:r>
            </a:p>
          </p:txBody>
        </p:sp>
        <p:sp>
          <p:nvSpPr>
            <p:cNvPr id="19473" name="Text Box 10"/>
            <p:cNvSpPr txBox="1">
              <a:spLocks noChangeArrowheads="1"/>
            </p:cNvSpPr>
            <p:nvPr/>
          </p:nvSpPr>
          <p:spPr bwMode="auto">
            <a:xfrm>
              <a:off x="3802063" y="1115418"/>
              <a:ext cx="153352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16/0/64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17/1/65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18/2/66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19/3/67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20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31</a:t>
              </a:r>
            </a:p>
          </p:txBody>
        </p:sp>
        <p:sp>
          <p:nvSpPr>
            <p:cNvPr id="19474" name="Text Box 11"/>
            <p:cNvSpPr txBox="1">
              <a:spLocks noChangeArrowheads="1"/>
            </p:cNvSpPr>
            <p:nvPr/>
          </p:nvSpPr>
          <p:spPr bwMode="auto">
            <a:xfrm>
              <a:off x="5667375" y="1128118"/>
              <a:ext cx="1641475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32/16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33/17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34/18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35/19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36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47</a:t>
              </a:r>
            </a:p>
          </p:txBody>
        </p:sp>
        <p:sp>
          <p:nvSpPr>
            <p:cNvPr id="19475" name="Text Box 12"/>
            <p:cNvSpPr txBox="1">
              <a:spLocks noChangeArrowheads="1"/>
            </p:cNvSpPr>
            <p:nvPr/>
          </p:nvSpPr>
          <p:spPr bwMode="auto">
            <a:xfrm>
              <a:off x="7394575" y="1124943"/>
              <a:ext cx="1585913" cy="266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48/32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49/33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50/34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51/35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52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……</a:t>
              </a:r>
            </a:p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  <a:ea typeface="华文新魏" charset="-122"/>
                </a:rPr>
                <a:t>63</a:t>
              </a:r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>
              <a:off x="1763713" y="620118"/>
              <a:ext cx="0" cy="3311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57350" y="6002338"/>
            <a:ext cx="9932988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速度提高：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t</a:t>
            </a:r>
            <a:r>
              <a:rPr kumimoji="1" lang="en-US" altLang="zh-CN" baseline="-25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/t</a:t>
            </a:r>
            <a:r>
              <a:rPr kumimoji="1" lang="en-US" altLang="zh-CN" baseline="-25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a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=t</a:t>
            </a:r>
            <a:r>
              <a:rPr kumimoji="1" lang="en-US" altLang="zh-CN" baseline="-25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/(pt</a:t>
            </a:r>
            <a:r>
              <a:rPr kumimoji="1" lang="en-US" altLang="zh-CN" baseline="-25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c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+(1−p)t</a:t>
            </a:r>
            <a:r>
              <a:rPr kumimoji="1" lang="en-US" altLang="zh-CN" baseline="-250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en-US" altLang="zh-CN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)=10/(p+10×(1−p))=9.5</a:t>
            </a:r>
            <a:r>
              <a:rPr kumimoji="1"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倍</a:t>
            </a:r>
          </a:p>
        </p:txBody>
      </p:sp>
      <p:pic>
        <p:nvPicPr>
          <p:cNvPr id="21" name="图片 12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5764213"/>
            <a:ext cx="6413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79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5.3.7 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多级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55236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81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781300"/>
            <a:ext cx="10239375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矩形 25"/>
          <p:cNvSpPr>
            <a:spLocks noChangeArrowheads="1"/>
          </p:cNvSpPr>
          <p:nvPr/>
        </p:nvSpPr>
        <p:spPr bwMode="auto">
          <a:xfrm>
            <a:off x="3863975" y="5773738"/>
            <a:ext cx="456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Verdana" charset="0"/>
              </a:rPr>
              <a:t>一个典型的多级</a:t>
            </a:r>
            <a:r>
              <a:rPr lang="en-US" altLang="zh-CN">
                <a:solidFill>
                  <a:srgbClr val="0000FF"/>
                </a:solidFill>
                <a:latin typeface="Verdana" charset="0"/>
              </a:rPr>
              <a:t>cache</a:t>
            </a:r>
            <a:r>
              <a:rPr lang="zh-CN" altLang="en-US">
                <a:solidFill>
                  <a:srgbClr val="0000FF"/>
                </a:solidFill>
                <a:latin typeface="Verdana" charset="0"/>
              </a:rPr>
              <a:t>组织结构</a:t>
            </a:r>
          </a:p>
        </p:txBody>
      </p:sp>
      <p:sp>
        <p:nvSpPr>
          <p:cNvPr id="31750" name="内容占位符 2"/>
          <p:cNvSpPr>
            <a:spLocks noGrp="1"/>
          </p:cNvSpPr>
          <p:nvPr>
            <p:ph idx="1"/>
          </p:nvPr>
        </p:nvSpPr>
        <p:spPr bwMode="auto">
          <a:xfrm>
            <a:off x="887413" y="1154113"/>
            <a:ext cx="10804525" cy="12033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buFont typeface="Wingdings" charset="2"/>
              <a:buNone/>
              <a:defRPr/>
            </a:pPr>
            <a:r>
              <a:rPr lang="zh-CN" altLang="en-US" sz="2800" b="1" dirty="0">
                <a:latin typeface="微软雅黑" charset="0"/>
                <a:cs typeface="Arial" charset="0"/>
              </a:rPr>
              <a:t>多级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Cache</a:t>
            </a:r>
            <a:r>
              <a:rPr lang="zh-CN" altLang="en-US" sz="2800" b="1" dirty="0">
                <a:latin typeface="微软雅黑" charset="0"/>
                <a:cs typeface="Arial" charset="0"/>
              </a:rPr>
              <a:t>系统成为主流：在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Cache-Memory </a:t>
            </a:r>
            <a:r>
              <a:rPr lang="zh-CN" altLang="en-US" sz="2800" b="1" dirty="0">
                <a:latin typeface="微软雅黑" charset="0"/>
                <a:cs typeface="Arial" charset="0"/>
              </a:rPr>
              <a:t>系统中使用更多的层次结构，以掩盖</a:t>
            </a:r>
            <a:r>
              <a:rPr lang="en-US" altLang="zh-CN" sz="2800" b="1" dirty="0">
                <a:latin typeface="微软雅黑" charset="0"/>
                <a:cs typeface="Arial" charset="0"/>
              </a:rPr>
              <a:t>CPU</a:t>
            </a:r>
            <a:r>
              <a:rPr lang="zh-CN" altLang="en-US" sz="2800" b="1" dirty="0">
                <a:latin typeface="微软雅黑" charset="0"/>
                <a:cs typeface="Arial" charset="0"/>
              </a:rPr>
              <a:t>访存延迟，提高处理器的执行效率</a:t>
            </a:r>
            <a:endParaRPr lang="en-US" altLang="zh-CN" sz="2800" b="1" dirty="0">
              <a:latin typeface="微软雅黑" charset="0"/>
              <a:cs typeface="Arial" charset="0"/>
            </a:endParaRPr>
          </a:p>
          <a:p>
            <a:pPr marL="358775" indent="-358775">
              <a:buFont typeface="Wingdings" charset="0"/>
              <a:buChar char="p"/>
              <a:defRPr/>
            </a:pPr>
            <a:endParaRPr lang="zh-CN" altLang="en-US" sz="2800" b="1" dirty="0">
              <a:latin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>
                <a:latin typeface="微软雅黑" charset="-122"/>
              </a:rPr>
              <a:t>多级</a:t>
            </a:r>
            <a:r>
              <a:rPr kumimoji="0" lang="en-US" altLang="zh-CN" sz="3600" b="1">
                <a:latin typeface="微软雅黑" charset="-122"/>
              </a:rPr>
              <a:t>Cache</a:t>
            </a:r>
          </a:p>
        </p:txBody>
      </p:sp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38250" y="1123950"/>
            <a:ext cx="10433050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系统设计的主要考虑因素：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</a:rPr>
              <a:t>(1)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单级/多级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片内(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On-chip)Cache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：将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作在一个芯片上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外部(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Off-chip)Cache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：不做在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内而是独立设置一个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单级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只用一个片内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Cache</a:t>
            </a:r>
            <a:endParaRPr kumimoji="1" lang="zh-CN" altLang="en-US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2000"/>
              </a:spcAft>
              <a:buFont typeface="Wingdings" charset="2"/>
              <a:buChar char="Ø"/>
            </a:pP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多级</a:t>
            </a:r>
            <a:r>
              <a:rPr kumimoji="1" lang="en-US" altLang="zh-CN" sz="2600" dirty="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同时使用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L1 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L2 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，有些系统还有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</a:rPr>
              <a:t>L3 Cache</a:t>
            </a:r>
          </a:p>
          <a:p>
            <a:pPr lvl="1"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None/>
            </a:pPr>
            <a:r>
              <a:rPr kumimoji="1" lang="zh-CN" altLang="en-US" sz="2600" dirty="0">
                <a:latin typeface="微软雅黑" charset="-122"/>
                <a:ea typeface="微软雅黑" charset="-122"/>
              </a:rPr>
              <a:t>    </a:t>
            </a:r>
            <a:r>
              <a:rPr kumimoji="1" lang="en-US" altLang="zh-CN" sz="2600" dirty="0">
                <a:latin typeface="微软雅黑" charset="-122"/>
              </a:rPr>
              <a:t>L1 Cache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更靠近</a:t>
            </a:r>
            <a:r>
              <a:rPr kumimoji="1" lang="en-US" altLang="zh-CN" sz="2600" dirty="0">
                <a:latin typeface="微软雅黑" charset="-122"/>
              </a:rPr>
              <a:t>CPU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，其速度比</a:t>
            </a:r>
            <a:r>
              <a:rPr kumimoji="1" lang="en-US" altLang="zh-CN" sz="2600" dirty="0">
                <a:latin typeface="微软雅黑" charset="-122"/>
              </a:rPr>
              <a:t>L2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快，其容量比</a:t>
            </a:r>
            <a:r>
              <a:rPr kumimoji="1" lang="en-US" altLang="zh-CN" sz="2600" dirty="0">
                <a:latin typeface="微软雅黑" charset="-122"/>
              </a:rPr>
              <a:t>L2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19683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>
                <a:latin typeface="微软雅黑" charset="-122"/>
              </a:rPr>
              <a:t>多级</a:t>
            </a:r>
            <a:r>
              <a:rPr kumimoji="0" lang="en-US" altLang="zh-CN" sz="3600" b="1">
                <a:latin typeface="微软雅黑" charset="-122"/>
              </a:rPr>
              <a:t>Cache</a:t>
            </a: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0950" y="1036638"/>
            <a:ext cx="10501313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系统设计的主要考虑因素：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(2) 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联合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</a:rPr>
              <a:t>/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分立</a:t>
            </a:r>
          </a:p>
          <a:p>
            <a:pPr lvl="1" algn="l" eaLnBrk="1" hangingPunct="1">
              <a:lnSpc>
                <a:spcPct val="100000"/>
              </a:lnSpc>
              <a:buClr>
                <a:srgbClr val="0000BF"/>
              </a:buClr>
              <a:buFont typeface="Wingdings" charset="2"/>
              <a:buChar char="Ø"/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分立：</a:t>
            </a:r>
            <a:r>
              <a:rPr kumimoji="1" lang="zh-CN" altLang="en-US" sz="2600" u="sng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数据和指令分开存放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在各自的数据和指令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</a:t>
            </a:r>
            <a:endParaRPr kumimoji="1" lang="en-US" altLang="zh-CN" sz="260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Clr>
                <a:srgbClr val="0000BF"/>
              </a:buClr>
              <a:buFont typeface="Wingdings" charset="2"/>
              <a:buChar char="Ø"/>
            </a:pP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联合：数据和指令都放在一个</a:t>
            </a:r>
            <a:r>
              <a:rPr kumimoji="1" lang="en-US" altLang="zh-CN" sz="2600">
                <a:solidFill>
                  <a:srgbClr val="0000FF"/>
                </a:solidFill>
                <a:latin typeface="微软雅黑" charset="-122"/>
              </a:rPr>
              <a:t>Cache</a:t>
            </a:r>
            <a:r>
              <a:rPr kumimoji="1"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 sz="2600">
                <a:solidFill>
                  <a:srgbClr val="006600"/>
                </a:solidFill>
                <a:latin typeface="微软雅黑" charset="-122"/>
                <a:ea typeface="微软雅黑" charset="-122"/>
              </a:rPr>
              <a:t>	</a:t>
            </a:r>
            <a:endParaRPr kumimoji="1"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63" y="3309938"/>
            <a:ext cx="11530012" cy="881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zh-CN" altLang="en-US" sz="2500" dirty="0">
                <a:latin typeface="微软雅黑" charset="0"/>
                <a:cs typeface="微软雅黑" charset="0"/>
              </a:rPr>
              <a:t> 一般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L1 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都是分立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，为什么？</a:t>
            </a:r>
          </a:p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en-US" altLang="zh-CN" sz="2500" dirty="0">
                <a:solidFill>
                  <a:srgbClr val="0000FF"/>
                </a:solidFill>
                <a:latin typeface="微软雅黑" charset="0"/>
                <a:cs typeface="Arial" charset="0"/>
              </a:rPr>
              <a:t>L1 Cache</a:t>
            </a:r>
            <a:r>
              <a:rPr kumimoji="1" lang="zh-CN" altLang="en-US" sz="2500" dirty="0">
                <a:solidFill>
                  <a:srgbClr val="0000FF"/>
                </a:solidFill>
                <a:latin typeface="微软雅黑" charset="0"/>
                <a:cs typeface="微软雅黑" charset="0"/>
              </a:rPr>
              <a:t>的命中时间比命中率更重要！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减少命中时间以获得较短的时钟周期</a:t>
            </a:r>
          </a:p>
        </p:txBody>
      </p:sp>
      <p:sp>
        <p:nvSpPr>
          <p:cNvPr id="3" name="矩形 2"/>
          <p:cNvSpPr/>
          <p:nvPr/>
        </p:nvSpPr>
        <p:spPr>
          <a:xfrm>
            <a:off x="322263" y="5032375"/>
            <a:ext cx="11571287" cy="8810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zh-CN" altLang="en-US" sz="2500" dirty="0">
                <a:latin typeface="微软雅黑" charset="0"/>
                <a:cs typeface="微软雅黑" charset="0"/>
              </a:rPr>
              <a:t>一般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L2 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都是联合</a:t>
            </a:r>
            <a:r>
              <a:rPr kumimoji="1" lang="en-US" altLang="zh-CN" sz="2500" dirty="0">
                <a:latin typeface="微软雅黑" charset="0"/>
                <a:cs typeface="Arial" charset="0"/>
              </a:rPr>
              <a:t>Cache</a:t>
            </a:r>
            <a:r>
              <a:rPr kumimoji="1" lang="zh-CN" altLang="en-US" sz="2500" dirty="0">
                <a:latin typeface="微软雅黑" charset="0"/>
                <a:cs typeface="微软雅黑" charset="0"/>
              </a:rPr>
              <a:t>，为什么？</a:t>
            </a:r>
            <a:endParaRPr kumimoji="1" lang="en-US" altLang="zh-CN" sz="2500" dirty="0">
              <a:latin typeface="微软雅黑" charset="0"/>
              <a:cs typeface="微软雅黑" charset="0"/>
            </a:endParaRPr>
          </a:p>
          <a:p>
            <a:pPr lvl="1" algn="l" eaLnBrk="1" hangingPunct="1">
              <a:lnSpc>
                <a:spcPct val="100000"/>
              </a:lnSpc>
              <a:buFont typeface="Wingdings" charset="0"/>
              <a:buNone/>
              <a:defRPr/>
            </a:pPr>
            <a:r>
              <a:rPr kumimoji="1" lang="en-US" altLang="zh-CN" sz="2500" dirty="0">
                <a:solidFill>
                  <a:srgbClr val="0000FF"/>
                </a:solidFill>
                <a:latin typeface="微软雅黑" charset="0"/>
                <a:cs typeface="Arial" charset="0"/>
              </a:rPr>
              <a:t>L2 Cache</a:t>
            </a:r>
            <a:r>
              <a:rPr kumimoji="1" lang="zh-CN" altLang="en-US" sz="2500" dirty="0">
                <a:solidFill>
                  <a:srgbClr val="0000FF"/>
                </a:solidFill>
                <a:latin typeface="微软雅黑" charset="0"/>
                <a:cs typeface="微软雅黑" charset="0"/>
              </a:rPr>
              <a:t>的命中率比命中时间更重要！</a:t>
            </a:r>
            <a:r>
              <a:rPr kumimoji="1" lang="zh-CN" altLang="en-US" sz="25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降低缺失率以减少访问主存缺失损失</a:t>
            </a:r>
            <a:endParaRPr kumimoji="1" lang="en-US" altLang="zh-CN" sz="2500" dirty="0">
              <a:solidFill>
                <a:schemeClr val="tx1"/>
              </a:solidFill>
              <a:latin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2457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3"/>
          <p:cNvSpPr txBox="1">
            <a:spLocks noChangeArrowheads="1"/>
          </p:cNvSpPr>
          <p:nvPr/>
        </p:nvSpPr>
        <p:spPr bwMode="auto">
          <a:xfrm>
            <a:off x="815975" y="1036638"/>
            <a:ext cx="10956925" cy="582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</a:pPr>
            <a:r>
              <a:rPr kumimoji="1" lang="zh-CN" altLang="en-US" sz="3000">
                <a:solidFill>
                  <a:schemeClr val="tx1"/>
                </a:solidFill>
                <a:latin typeface="微软雅黑" charset="-122"/>
              </a:rPr>
              <a:t>两级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</a:rPr>
              <a:t>Cache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系统的缺失损失</a:t>
            </a:r>
            <a:r>
              <a:rPr kumimoji="1" lang="en-US" altLang="zh-CN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(Miss Penalty)</a:t>
            </a:r>
            <a:r>
              <a:rPr kumimoji="1" lang="zh-CN" altLang="en-US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分析：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若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包含所请求信息，则缺失损失为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的访问时间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否则要访问主存，并同时取到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L1 Cache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和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L2 Cache(</a:t>
            </a:r>
            <a:r>
              <a:rPr kumimoji="1"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缺失损失更大</a:t>
            </a:r>
            <a:r>
              <a:rPr kumimoji="1" lang="en-US" altLang="zh-CN" sz="2600">
                <a:solidFill>
                  <a:srgbClr val="0000BF"/>
                </a:solidFill>
                <a:latin typeface="微软雅黑" charset="-122"/>
              </a:rPr>
              <a:t>)</a:t>
            </a:r>
            <a:endParaRPr kumimoji="1" lang="zh-CN" altLang="en-US" sz="260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425825"/>
            <a:ext cx="10240963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5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286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867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013" y="876300"/>
            <a:ext cx="11812587" cy="17637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例：某处理器的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CPI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（如果所有访问能在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命中），时钟频率为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。假设访问一次主存的时间为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包括所有的缺失处理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，设平均每条指令在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中的缺失率为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；如果增加一个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，访问时间为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，而且容量大到使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缺失率减为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，问处理器速率提高了多少？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5750" y="2851150"/>
            <a:ext cx="1124426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解：如果只有一级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，则缺失只有一种：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latin typeface="微软雅黑" charset="-122"/>
                <a:ea typeface="微软雅黑" charset="-122"/>
              </a:rPr>
              <a:t>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其缺失损失为：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总的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CPI  = CPI +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每条指令中存储器停顿的时钟周期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		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</a:t>
            </a:r>
            <a:endParaRPr kumimoji="1" lang="en-US" altLang="zh-CN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       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500×2%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11.0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90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358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013" y="764704"/>
            <a:ext cx="11812587" cy="176371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例：某处理器的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CPI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（如果所有访问能在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命中），时钟频率为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。假设访问一次主存的时间为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100ns(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包括所有的缺失处理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，设平均每条指令在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中的缺失率为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；如果增加一个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，访问时间为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，而且容量大到使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L2 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缺失率减为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，问处理器速率提高了多少？</a:t>
            </a:r>
          </a:p>
        </p:txBody>
      </p:sp>
      <p:sp>
        <p:nvSpPr>
          <p:cNvPr id="2" name="矩形 1"/>
          <p:cNvSpPr/>
          <p:nvPr/>
        </p:nvSpPr>
        <p:spPr>
          <a:xfrm>
            <a:off x="285750" y="2739554"/>
            <a:ext cx="11244263" cy="395185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解：如果只有一级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，则缺失只有一种：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，其缺失损失为：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总的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CPI  = CPI +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每条指令中存储器停顿的时钟周期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	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</a:t>
            </a:r>
            <a:endParaRPr kumimoji="1" lang="en-US" altLang="zh-CN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      =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500×2%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7F7F7F"/>
                </a:solidFill>
                <a:latin typeface="微软雅黑" charset="-122"/>
                <a:ea typeface="微软雅黑" charset="-122"/>
              </a:rPr>
              <a:t>11.0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如果有二级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，则有两种缺失：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latin typeface="微软雅黑" charset="-122"/>
                <a:ea typeface="微软雅黑" charset="-122"/>
              </a:rPr>
              <a:t>       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L1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L2Cache)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5ns×5GHz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25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</a:pPr>
            <a:r>
              <a:rPr kumimoji="1" lang="zh-CN" altLang="en-US">
                <a:latin typeface="微软雅黑" charset="-122"/>
                <a:ea typeface="微软雅黑" charset="-122"/>
              </a:rPr>
              <a:t>         </a:t>
            </a:r>
            <a:r>
              <a:rPr kumimoji="1" lang="en-US" altLang="zh-CN">
                <a:latin typeface="微软雅黑" charset="-122"/>
                <a:ea typeface="微软雅黑" charset="-122"/>
              </a:rPr>
              <a:t>L2</a:t>
            </a:r>
            <a:r>
              <a:rPr kumimoji="1" lang="zh-CN" altLang="en-US">
                <a:latin typeface="微软雅黑" charset="-122"/>
                <a:ea typeface="微软雅黑" charset="-122"/>
              </a:rPr>
              <a:t>缺失</a:t>
            </a:r>
            <a:r>
              <a:rPr kumimoji="1" lang="en-US" altLang="zh-CN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latin typeface="微软雅黑" charset="-122"/>
                <a:ea typeface="微软雅黑" charset="-122"/>
              </a:rPr>
              <a:t>访问主存</a:t>
            </a:r>
            <a:r>
              <a:rPr kumimoji="1" lang="en-US" altLang="zh-CN"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100ns×5GHz=500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个时钟周期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总的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CPI 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= CPI + 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每条指令的一级停顿时钟周期</a:t>
            </a: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+</a:t>
            </a:r>
            <a:r>
              <a:rPr kumimoji="1" lang="zh-CN" altLang="en-US">
                <a:solidFill>
                  <a:srgbClr val="0000CC"/>
                </a:solidFill>
                <a:latin typeface="微软雅黑" charset="-122"/>
                <a:ea typeface="微软雅黑" charset="-122"/>
              </a:rPr>
              <a:t>二级停顿的时钟周期</a:t>
            </a:r>
            <a:endParaRPr kumimoji="1" lang="en-US" altLang="zh-CN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           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25×2%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+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500×0.5%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=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4.0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因此，二者的性能比为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11.0/4.0=2.8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15979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430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1762125"/>
            <a:ext cx="2736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952500"/>
            <a:ext cx="5111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26988"/>
            <a:ext cx="10971213" cy="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sz="3600" b="1">
                <a:latin typeface="微软雅黑" charset="-122"/>
              </a:rPr>
              <a:t>5.3.7  </a:t>
            </a:r>
            <a:r>
              <a:rPr kumimoji="0" lang="zh-CN" altLang="en-US" sz="3600" b="1" dirty="0">
                <a:latin typeface="微软雅黑" charset="-122"/>
              </a:rPr>
              <a:t>多级</a:t>
            </a:r>
            <a:r>
              <a:rPr kumimoji="0" lang="en-US" altLang="zh-CN" sz="3600" b="1" dirty="0">
                <a:latin typeface="微软雅黑" charset="-122"/>
              </a:rPr>
              <a:t>Cache</a:t>
            </a:r>
          </a:p>
        </p:txBody>
      </p:sp>
      <p:sp>
        <p:nvSpPr>
          <p:cNvPr id="471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Rectangle 4"/>
          <p:cNvSpPr txBox="1">
            <a:spLocks noChangeArrowheads="1"/>
          </p:cNvSpPr>
          <p:nvPr/>
        </p:nvSpPr>
        <p:spPr bwMode="auto">
          <a:xfrm>
            <a:off x="2201863" y="876300"/>
            <a:ext cx="8001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缓存技术的应用很广泛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157413" y="4538663"/>
            <a:ext cx="77390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缓存技术的基本思想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108075" y="5116513"/>
            <a:ext cx="105632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充分利用程序访问的局部性特点，将大容量、慢速存储器中当前刚用过的局部数据复制或暂存在小容量、快速存储器中，提高计算机系统访问效率</a:t>
            </a:r>
          </a:p>
        </p:txBody>
      </p:sp>
      <p:pic>
        <p:nvPicPr>
          <p:cNvPr id="47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43038"/>
            <a:ext cx="88249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836712"/>
            <a:ext cx="116300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35000" indent="-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命中（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Hit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）：要访问的信息在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 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Hit Rate(</a:t>
            </a:r>
            <a:r>
              <a:rPr lang="zh-CN" altLang="en-US" dirty="0">
                <a:latin typeface="微软雅黑" charset="-122"/>
                <a:ea typeface="微软雅黑" charset="-122"/>
              </a:rPr>
              <a:t>命中率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p </a:t>
            </a:r>
            <a:r>
              <a:rPr lang="en-US" altLang="zh-CN" dirty="0"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 在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中的概率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Hit Time (</a:t>
            </a:r>
            <a:r>
              <a:rPr lang="zh-CN" altLang="en-US" dirty="0">
                <a:latin typeface="微软雅黑" charset="-122"/>
                <a:ea typeface="微软雅黑" charset="-122"/>
              </a:rPr>
              <a:t>命中时间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Tc</a:t>
            </a:r>
            <a:r>
              <a:rPr lang="en-US" altLang="zh-CN" dirty="0">
                <a:latin typeface="微软雅黑" charset="-122"/>
                <a:ea typeface="微软雅黑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：访问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所需时间，包括：判断时间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+ 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访问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失效（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Miss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）：要访问的信息不在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Miss Rate (</a:t>
            </a:r>
            <a:r>
              <a:rPr lang="zh-CN" altLang="en-US" dirty="0">
                <a:latin typeface="微软雅黑" charset="-122"/>
                <a:ea typeface="微软雅黑" charset="-122"/>
              </a:rPr>
              <a:t>失靶率</a:t>
            </a:r>
            <a:r>
              <a:rPr lang="en-US" altLang="zh-CN" dirty="0"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latin typeface="微软雅黑" charset="-122"/>
                <a:ea typeface="微软雅黑" charset="-122"/>
              </a:rPr>
              <a:t>失效率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－</a:t>
            </a:r>
            <a:r>
              <a:rPr lang="en-US" altLang="zh-CN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latin typeface="微软雅黑" charset="-122"/>
                <a:ea typeface="微软雅黑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= 1 - (Hit Rate)</a:t>
            </a:r>
          </a:p>
          <a:p>
            <a:pPr lvl="1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Miss Penalty (</a:t>
            </a:r>
            <a:r>
              <a:rPr lang="zh-CN" altLang="en-US" dirty="0">
                <a:latin typeface="微软雅黑" charset="-122"/>
                <a:ea typeface="微软雅黑" charset="-122"/>
              </a:rPr>
              <a:t>失效损失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Tm</a:t>
            </a:r>
            <a:r>
              <a:rPr lang="en-US" altLang="zh-CN" dirty="0"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：从主存将一块信息替换到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所需时间，包括访问主存块，向上逐层传输块直至将数据块放入发生缺失的那一层所需时间。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spcBef>
                <a:spcPts val="1800"/>
              </a:spcBef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平均访问时间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× Tc+ (1-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×(</a:t>
            </a:r>
            <a:r>
              <a:rPr lang="en-US" altLang="zh-CN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Tm+Tc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)=Tc+ (1-</a:t>
            </a:r>
            <a:r>
              <a:rPr lang="en-US" altLang="zh-CN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 ×Tm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08163" y="5868988"/>
            <a:ext cx="7832725" cy="466725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华文新魏"/>
                <a:ea typeface="华文新魏"/>
                <a:cs typeface="华文新魏"/>
              </a:rPr>
              <a:t>提高平均访问速度，必须提高命中率！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63" y="4541838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云形标注 12"/>
          <p:cNvSpPr/>
          <p:nvPr/>
        </p:nvSpPr>
        <p:spPr>
          <a:xfrm>
            <a:off x="2638822" y="4288009"/>
            <a:ext cx="6696075" cy="904875"/>
          </a:xfrm>
          <a:prstGeom prst="cloudCallout">
            <a:avLst>
              <a:gd name="adj1" fmla="val 69309"/>
              <a:gd name="adj2" fmla="val 3005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>
                <a:solidFill>
                  <a:srgbClr val="002060"/>
                </a:solidFill>
                <a:latin typeface="Verdana" charset="0"/>
                <a:ea typeface="微软雅黑" charset="-122"/>
              </a:rPr>
              <a:t>命中时间</a:t>
            </a:r>
            <a:r>
              <a:rPr lang="en-US" altLang="zh-CN">
                <a:solidFill>
                  <a:srgbClr val="002060"/>
                </a:solidFill>
                <a:latin typeface="Verdana" charset="0"/>
                <a:ea typeface="微软雅黑" charset="-122"/>
              </a:rPr>
              <a:t>&lt;&lt;</a:t>
            </a:r>
            <a:r>
              <a:rPr lang="zh-CN" altLang="en-US">
                <a:solidFill>
                  <a:srgbClr val="002060"/>
                </a:solidFill>
                <a:latin typeface="Verdana" charset="0"/>
                <a:ea typeface="微软雅黑" charset="-122"/>
              </a:rPr>
              <a:t>失效损失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2088" y="63500"/>
            <a:ext cx="10391775" cy="584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17550">
              <a:defRPr/>
            </a:pPr>
            <a:r>
              <a:rPr lang="zh-CN" altLang="en-US" sz="3200" dirty="0"/>
              <a:t>回顾</a:t>
            </a:r>
            <a:r>
              <a:rPr lang="en-US" altLang="zh-CN" sz="3200" dirty="0"/>
              <a:t>——Cache</a:t>
            </a:r>
            <a:r>
              <a:rPr lang="zh-CN" altLang="en-US" sz="3200" dirty="0"/>
              <a:t>－主存层次的平均访问时间</a:t>
            </a:r>
          </a:p>
        </p:txBody>
      </p:sp>
    </p:spTree>
    <p:extLst>
      <p:ext uri="{BB962C8B-B14F-4D97-AF65-F5344CB8AC3E}">
        <p14:creationId xmlns:p14="http://schemas.microsoft.com/office/powerpoint/2010/main" val="574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56406" y="72883"/>
            <a:ext cx="7019925" cy="479426"/>
          </a:xfrm>
        </p:spPr>
        <p:txBody>
          <a:bodyPr/>
          <a:lstStyle/>
          <a:p>
            <a:pPr defTabSz="717550">
              <a:buFont typeface="Wingdings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charset="-122"/>
              </a:rPr>
              <a:t>实例：</a:t>
            </a:r>
            <a:r>
              <a:rPr lang="en-US" altLang="zh-CN" sz="2400">
                <a:solidFill>
                  <a:srgbClr val="A50021"/>
                </a:solidFill>
                <a:ea typeface="微软雅黑" charset="-122"/>
              </a:rPr>
              <a:t>Pentium 4</a:t>
            </a:r>
            <a:r>
              <a:rPr lang="zh-CN" altLang="en-US" sz="2400">
                <a:solidFill>
                  <a:srgbClr val="A50021"/>
                </a:solidFill>
                <a:ea typeface="微软雅黑" charset="-122"/>
              </a:rPr>
              <a:t>的</a:t>
            </a:r>
            <a:r>
              <a:rPr lang="en-US" altLang="zh-CN" sz="2400">
                <a:solidFill>
                  <a:srgbClr val="A50021"/>
                </a:solidFill>
                <a:ea typeface="微软雅黑" charset="-122"/>
              </a:rPr>
              <a:t>cache</a:t>
            </a:r>
            <a:r>
              <a:rPr lang="zh-CN" altLang="en-US" sz="2400">
                <a:solidFill>
                  <a:srgbClr val="A50021"/>
                </a:solidFill>
                <a:ea typeface="微软雅黑" charset="-122"/>
              </a:rPr>
              <a:t>存储器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184389" y="2060848"/>
            <a:ext cx="8599449" cy="2146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70C0"/>
              </a:buClr>
              <a:buSzPct val="120000"/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en-US" altLang="zh-CN" sz="2800" dirty="0"/>
              <a:t>Pentium 4</a:t>
            </a:r>
            <a:r>
              <a:rPr lang="zh-CN" altLang="en-US" sz="2800" dirty="0"/>
              <a:t>中有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cache</a:t>
            </a:r>
            <a:r>
              <a:rPr lang="zh-CN" altLang="en-US" sz="2800" dirty="0"/>
              <a:t>存储器，分成：</a:t>
            </a:r>
          </a:p>
          <a:p>
            <a:pPr marL="625475" lvl="1" indent="-266700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zh-CN" altLang="en-US" sz="2800" dirty="0"/>
              <a:t>一级缓存</a:t>
            </a:r>
            <a:r>
              <a:rPr lang="en-US" altLang="zh-CN" sz="2800" dirty="0"/>
              <a:t>(L1 cache)</a:t>
            </a:r>
          </a:p>
          <a:p>
            <a:pPr marL="984250" lvl="2" indent="-266700" defTabSz="717550" fontAlgn="auto">
              <a:lnSpc>
                <a:spcPct val="114000"/>
              </a:lnSpc>
              <a:spcAft>
                <a:spcPts val="0"/>
              </a:spcAft>
              <a:buFont typeface="Wingdings" charset="2"/>
              <a:buChar char="u"/>
            </a:pPr>
            <a:r>
              <a:rPr lang="zh-CN" altLang="en-US" sz="2400" dirty="0"/>
              <a:t>数据缓存</a:t>
            </a:r>
            <a:r>
              <a:rPr lang="en-US" altLang="zh-CN" sz="2400" dirty="0"/>
              <a:t>(L1</a:t>
            </a:r>
            <a:r>
              <a:rPr lang="zh-CN" altLang="en-US" sz="2400" dirty="0"/>
              <a:t>数据</a:t>
            </a:r>
            <a:r>
              <a:rPr lang="en-US" altLang="zh-CN" sz="2400" dirty="0"/>
              <a:t>cache)</a:t>
            </a:r>
            <a:r>
              <a:rPr lang="zh-CN" altLang="en-US" sz="2400" dirty="0"/>
              <a:t>，容量为</a:t>
            </a:r>
            <a:r>
              <a:rPr lang="en-US" altLang="zh-CN" sz="2400" dirty="0"/>
              <a:t>8KB</a:t>
            </a:r>
            <a:endParaRPr lang="zh-CN" altLang="en-US" sz="2400" dirty="0"/>
          </a:p>
          <a:p>
            <a:pPr marL="984250" lvl="2" indent="-266700" defTabSz="717550" fontAlgn="auto">
              <a:lnSpc>
                <a:spcPct val="114000"/>
              </a:lnSpc>
              <a:spcAft>
                <a:spcPts val="0"/>
              </a:spcAft>
              <a:buFont typeface="Wingdings" charset="2"/>
              <a:buChar char="u"/>
            </a:pPr>
            <a:r>
              <a:rPr lang="zh-CN" altLang="en-US" sz="2400" dirty="0"/>
              <a:t>指令缓存</a:t>
            </a:r>
            <a:r>
              <a:rPr lang="en-US" altLang="zh-CN" sz="2400" dirty="0"/>
              <a:t>(L1</a:t>
            </a:r>
            <a:r>
              <a:rPr lang="zh-CN" altLang="en-US" sz="2400" dirty="0"/>
              <a:t>指令</a:t>
            </a:r>
            <a:r>
              <a:rPr lang="en-US" altLang="zh-CN" sz="2400" dirty="0"/>
              <a:t>cache) </a:t>
            </a:r>
            <a:r>
              <a:rPr lang="zh-CN" altLang="en-US" sz="2400" dirty="0"/>
              <a:t>，容量为</a:t>
            </a:r>
            <a:r>
              <a:rPr lang="en-US" altLang="zh-CN" sz="2400" dirty="0"/>
              <a:t>8KB</a:t>
            </a:r>
            <a:endParaRPr lang="zh-CN" altLang="en-US" sz="2400" dirty="0"/>
          </a:p>
          <a:p>
            <a:pPr marL="625475" lvl="1" indent="-266700" defTabSz="717550" fontAlgn="auto">
              <a:lnSpc>
                <a:spcPct val="114000"/>
              </a:lnSpc>
              <a:spcAft>
                <a:spcPts val="0"/>
              </a:spcAft>
            </a:pPr>
            <a:r>
              <a:rPr lang="zh-CN" altLang="en-US" sz="2800" dirty="0"/>
              <a:t>二级缓存</a:t>
            </a:r>
            <a:r>
              <a:rPr lang="en-US" altLang="zh-CN" sz="2800" dirty="0"/>
              <a:t>(L2 cache)</a:t>
            </a:r>
            <a:r>
              <a:rPr lang="zh-CN" altLang="en-US" sz="2800" dirty="0"/>
              <a:t>，容量为</a:t>
            </a:r>
            <a:r>
              <a:rPr lang="en-US" altLang="zh-CN" sz="2800" dirty="0"/>
              <a:t>256 KB</a:t>
            </a:r>
            <a:r>
              <a:rPr lang="zh-CN" altLang="en-US" sz="2800" dirty="0"/>
              <a:t>～</a:t>
            </a:r>
            <a:r>
              <a:rPr lang="en-US" altLang="zh-CN" sz="2800" dirty="0"/>
              <a:t>2MB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006957" y="936625"/>
            <a:ext cx="4428509" cy="900113"/>
          </a:xfrm>
          <a:prstGeom prst="rect">
            <a:avLst/>
          </a:prstGeom>
          <a:solidFill>
            <a:srgbClr val="FEE2E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42274" y="5129213"/>
            <a:ext cx="3913372" cy="892175"/>
          </a:xfrm>
          <a:prstGeom prst="rect">
            <a:avLst/>
          </a:prstGeom>
          <a:solidFill>
            <a:srgbClr val="FEE2E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92162" y="4141788"/>
            <a:ext cx="2016923" cy="1781175"/>
            <a:chOff x="792163" y="4141788"/>
            <a:chExt cx="1541462" cy="1781175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92163" y="4141788"/>
              <a:ext cx="1541462" cy="1781175"/>
            </a:xfrm>
            <a:prstGeom prst="rect">
              <a:avLst/>
            </a:prstGeom>
            <a:solidFill>
              <a:srgbClr val="FEE2E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27671" y="4426188"/>
              <a:ext cx="1384407" cy="983032"/>
            </a:xfrm>
            <a:prstGeom prst="rect">
              <a:avLst/>
            </a:prstGeom>
            <a:solidFill>
              <a:srgbClr val="FEE2E3"/>
            </a:solidFill>
            <a:ln w="2857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/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L2</a:t>
              </a:r>
            </a:p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cache</a:t>
              </a:r>
            </a:p>
            <a:p>
              <a:pPr algn="ctr" eaLnBrk="1" hangingPunct="1">
                <a:lnSpc>
                  <a:spcPct val="96000"/>
                </a:lnSpc>
                <a:defRPr/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+mn-ea"/>
                  <a:ea typeface="+mn-ea"/>
                  <a:cs typeface="Arial" charset="0"/>
                </a:rPr>
                <a:t>(48GB/s)</a:t>
              </a:r>
            </a:p>
          </p:txBody>
        </p:sp>
      </p:grp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357437" y="5356225"/>
            <a:ext cx="3788743" cy="369888"/>
          </a:xfrm>
          <a:prstGeom prst="leftRightArrow">
            <a:avLst>
              <a:gd name="adj1" fmla="val 50148"/>
              <a:gd name="adj2" fmla="val 97274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607410" y="5365749"/>
            <a:ext cx="3448236" cy="360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9900"/>
                </a:solidFill>
                <a:latin typeface="+mn-lt"/>
                <a:ea typeface="+mn-ea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L1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数据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  <a:cs typeface="Arial" charset="0"/>
              </a:rPr>
              <a:t>cache(8KB)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 rot="16200000">
            <a:off x="1196695" y="3648356"/>
            <a:ext cx="401638" cy="502675"/>
          </a:xfrm>
          <a:prstGeom prst="leftRightArrow">
            <a:avLst>
              <a:gd name="adj1" fmla="val 44148"/>
              <a:gd name="adj2" fmla="val 29428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346682" y="836712"/>
            <a:ext cx="38323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L1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指令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cache(8KB)</a:t>
            </a:r>
          </a:p>
          <a:p>
            <a:pPr algn="ctr" eaLnBrk="1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Arial" charset="0"/>
              </a:rPr>
              <a:t>及指令预取部件</a:t>
            </a: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 rot="16200000">
            <a:off x="621205" y="1406034"/>
            <a:ext cx="1554162" cy="643920"/>
          </a:xfrm>
          <a:prstGeom prst="leftRightArrow">
            <a:avLst>
              <a:gd name="adj1" fmla="val 50000"/>
              <a:gd name="adj2" fmla="val 54065"/>
            </a:avLst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127125" y="1222375"/>
            <a:ext cx="488134" cy="1214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80000"/>
              </a:lnSpc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前端</a:t>
            </a:r>
            <a:endParaRPr kumimoji="1" lang="en-US" altLang="zh-CN" sz="24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总线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000250" y="1190625"/>
            <a:ext cx="2004462" cy="2908300"/>
            <a:chOff x="2000250" y="1190625"/>
            <a:chExt cx="1531938" cy="2908300"/>
          </a:xfrm>
        </p:grpSpPr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2000250" y="1347788"/>
              <a:ext cx="336550" cy="2751137"/>
            </a:xfrm>
            <a:prstGeom prst="downArrow">
              <a:avLst>
                <a:gd name="adj1" fmla="val 61815"/>
                <a:gd name="adj2" fmla="val 68070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2065338" y="1190625"/>
              <a:ext cx="1466850" cy="347663"/>
            </a:xfrm>
            <a:prstGeom prst="rightArrow">
              <a:avLst>
                <a:gd name="adj1" fmla="val 50000"/>
                <a:gd name="adj2" fmla="val 109818"/>
              </a:avLst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073275" y="1357313"/>
              <a:ext cx="187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833372" y="4869160"/>
            <a:ext cx="2901794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ea typeface="华文新魏" charset="-122"/>
              </a:rPr>
              <a:t>256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位，时钟频率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558702" y="692696"/>
            <a:ext cx="23347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0" rIns="90083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charset="0"/>
                <a:ea typeface="华文新魏" charset="-122"/>
              </a:rPr>
              <a:t>64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位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时钟频率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842963" y="2517775"/>
            <a:ext cx="1215139" cy="560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 b="1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720725" y="2608263"/>
            <a:ext cx="152256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83" tIns="45046" rIns="90083" bIns="45046"/>
          <a:lstStyle/>
          <a:p>
            <a:pPr algn="ctr" eaLnBrk="1" hangingPunct="1">
              <a:lnSpc>
                <a:spcPct val="50000"/>
              </a:lnSpc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STXinwei" charset="-122"/>
                <a:ea typeface="STXinwei" charset="-122"/>
                <a:cs typeface="STXinwei" charset="-122"/>
              </a:rPr>
              <a:t>总线</a:t>
            </a:r>
          </a:p>
          <a:p>
            <a:pPr algn="ctr" eaLnBrk="1" hangingPunct="1">
              <a:lnSpc>
                <a:spcPct val="50000"/>
              </a:lnSpc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STXinwei" charset="-122"/>
                <a:ea typeface="STXinwei" charset="-122"/>
                <a:cs typeface="STXinwei" charset="-122"/>
              </a:rPr>
              <a:t>接口部件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714374" y="3111500"/>
            <a:ext cx="1589029" cy="668338"/>
            <a:chOff x="714375" y="3111500"/>
            <a:chExt cx="1214438" cy="668338"/>
          </a:xfrm>
        </p:grpSpPr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843423" y="3111500"/>
              <a:ext cx="928688" cy="5587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solidFill>
                  <a:srgbClr val="006666"/>
                </a:solidFill>
                <a:latin typeface="STXinwei" charset="-122"/>
                <a:ea typeface="STXinwei" charset="-122"/>
                <a:cs typeface="STXinwei" charset="-122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714375" y="3184908"/>
              <a:ext cx="1214438" cy="594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83" tIns="45046" rIns="90083" bIns="45046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</a:pPr>
              <a:r>
                <a:rPr kumimoji="1" lang="zh-CN" altLang="en-US" sz="2400" b="1">
                  <a:solidFill>
                    <a:schemeClr val="tx2"/>
                  </a:solidFill>
                  <a:latin typeface="STXinwei" charset="-122"/>
                  <a:ea typeface="STXinwei" charset="-122"/>
                  <a:cs typeface="STXinwei" charset="-122"/>
                </a:rPr>
                <a:t>预取</a:t>
              </a:r>
            </a:p>
            <a:p>
              <a:pPr algn="ctr" eaLnBrk="1" hangingPunct="1">
                <a:lnSpc>
                  <a:spcPct val="50000"/>
                </a:lnSpc>
              </a:pPr>
              <a:r>
                <a:rPr kumimoji="1" lang="zh-CN" altLang="en-US" sz="2400" b="1">
                  <a:solidFill>
                    <a:schemeClr val="tx2"/>
                  </a:solidFill>
                  <a:latin typeface="STXinwei" charset="-122"/>
                  <a:ea typeface="STXinwei" charset="-122"/>
                  <a:cs typeface="STXinwei" charset="-122"/>
                </a:rPr>
                <a:t>控制逻辑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68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TextBox 51"/>
          <p:cNvSpPr txBox="1">
            <a:spLocks noChangeArrowheads="1"/>
          </p:cNvSpPr>
          <p:nvPr/>
        </p:nvSpPr>
        <p:spPr bwMode="auto">
          <a:xfrm>
            <a:off x="586594" y="872716"/>
            <a:ext cx="4676775" cy="677862"/>
          </a:xfrm>
          <a:prstGeom prst="rect">
            <a:avLst/>
          </a:prstGeom>
          <a:solidFill>
            <a:srgbClr val="C0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结构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6614" y="1651000"/>
            <a:ext cx="10717212" cy="186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是小容量、高速缓冲存储器，由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SRAM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组成</a:t>
            </a:r>
          </a:p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直接制作在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芯片内，速度几乎与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一样快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一般将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和主存的存储空间都划分为若干大小相同的块（主存中称为：块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Block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中称为：行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line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2088" y="63500"/>
            <a:ext cx="10237787" cy="584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17550"/>
            <a:r>
              <a:rPr lang="zh-CN" altLang="en-US" sz="3200" dirty="0"/>
              <a:t>回顾</a:t>
            </a:r>
            <a:r>
              <a:rPr lang="en-US" altLang="zh-CN" sz="3200" dirty="0"/>
              <a:t>——5.3.2 Cache(</a:t>
            </a:r>
            <a:r>
              <a:rPr lang="zh-CN" altLang="en-US" sz="3200" dirty="0"/>
              <a:t>高速缓存</a:t>
            </a:r>
            <a:r>
              <a:rPr lang="en-US" altLang="zh-CN" sz="3200" dirty="0"/>
              <a:t>)</a:t>
            </a:r>
            <a:r>
              <a:rPr lang="zh-CN" altLang="en-US" sz="3200" dirty="0"/>
              <a:t>是什么样的？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74626" y="4640822"/>
            <a:ext cx="10175875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主存块和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之间如何映射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?</a:t>
            </a: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给出的主存地址怎么样转换为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地址？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写数据时，怎样保证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MM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一致性？</a:t>
            </a:r>
          </a:p>
          <a:p>
            <a:pPr marL="342900" indent="-342900" algn="l">
              <a:lnSpc>
                <a:spcPct val="125000"/>
              </a:lnSpc>
              <a:buClr>
                <a:schemeClr val="tx1"/>
              </a:buClr>
              <a:buFont typeface="Wingdings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已满时，怎么办？</a:t>
            </a:r>
          </a:p>
        </p:txBody>
      </p:sp>
      <p:sp>
        <p:nvSpPr>
          <p:cNvPr id="11" name="TextBox 51"/>
          <p:cNvSpPr txBox="1">
            <a:spLocks noChangeArrowheads="1"/>
          </p:cNvSpPr>
          <p:nvPr/>
        </p:nvSpPr>
        <p:spPr bwMode="auto">
          <a:xfrm>
            <a:off x="586594" y="3797300"/>
            <a:ext cx="7272808" cy="677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实现</a:t>
            </a:r>
            <a:r>
              <a:rPr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机制需要解决的问题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13826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48880"/>
            <a:ext cx="9537669" cy="109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5.3.5 Cache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的一致性问题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807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08063"/>
            <a:ext cx="12096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2743200" y="1243013"/>
            <a:ext cx="8142288" cy="857250"/>
          </a:xfrm>
          <a:prstGeom prst="wedgeRoundRectCallout">
            <a:avLst>
              <a:gd name="adj1" fmla="val -57910"/>
              <a:gd name="adj2" fmla="val -801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  <p:sp>
        <p:nvSpPr>
          <p:cNvPr id="717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87675" y="1409700"/>
            <a:ext cx="7373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的一致性问题指什么？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" y="3271838"/>
            <a:ext cx="6611938" cy="21526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30000"/>
              </a:lnSpc>
              <a:buFont typeface="Wingdings" charset="2"/>
              <a:buChar char="Ø"/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中的内容是主存的副本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情况</a:t>
            </a:r>
            <a:r>
              <a:rPr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：当</a:t>
            </a:r>
            <a:r>
              <a:rPr lang="en-US" altLang="zh-CN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中的内容进行更新时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，而没有改变主存中的相应内容时，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和主存之间产生了不一致</a:t>
            </a: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(inconsistent)</a:t>
            </a: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124825" y="3892550"/>
            <a:ext cx="3671888" cy="2141538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86763" y="4162425"/>
            <a:ext cx="687387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0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2265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00647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902950" y="4162425"/>
            <a:ext cx="685800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3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386763" y="4618038"/>
            <a:ext cx="68738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4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2265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5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0647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6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0902950" y="4618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7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86763" y="5075238"/>
            <a:ext cx="687387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8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92265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9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0647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10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0902950" y="50752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11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8386763" y="5532438"/>
            <a:ext cx="687387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12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92265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13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100647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10902950" y="553243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15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8161338" y="2686050"/>
            <a:ext cx="3579812" cy="6096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301038" y="2830513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8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9150350" y="2840038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9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9988550" y="2840038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10826750" y="2840038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3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9985375" y="2844800"/>
            <a:ext cx="685800" cy="3063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>
                <a:solidFill>
                  <a:schemeClr val="tx1"/>
                </a:solidFill>
                <a:ea typeface="华文新魏" charset="-122"/>
              </a:rPr>
              <a:t>14</a:t>
            </a: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9925050" y="3295650"/>
            <a:ext cx="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0104438" y="2287588"/>
            <a:ext cx="16351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000">
                <a:ea typeface="华文新魏" charset="-122"/>
              </a:rPr>
              <a:t>Cache</a:t>
            </a:r>
            <a:r>
              <a:rPr lang="zh-CN" altLang="en-US" sz="2000">
                <a:ea typeface="华文新魏" charset="-122"/>
              </a:rPr>
              <a:t>存储器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10536238" y="3457575"/>
            <a:ext cx="12080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000">
                <a:ea typeface="华文新魏" charset="-122"/>
              </a:rPr>
              <a:t>主存储器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8734425" y="6026150"/>
            <a:ext cx="2870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kumimoji="1" lang="zh-CN" altLang="en-US" sz="2800">
                <a:solidFill>
                  <a:srgbClr val="0000FF"/>
                </a:solidFill>
                <a:ea typeface="华文新魏" charset="-122"/>
              </a:rPr>
              <a:t>写数据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9837738" y="2681288"/>
            <a:ext cx="946150" cy="6048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9928225" y="5413375"/>
            <a:ext cx="947738" cy="6048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6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 build="p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/>
      <p:bldP spid="44" grpId="0"/>
      <p:bldP spid="45" grpId="0"/>
      <p:bldP spid="2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7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08063"/>
            <a:ext cx="12096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2743200" y="1243013"/>
            <a:ext cx="8142288" cy="857250"/>
          </a:xfrm>
          <a:prstGeom prst="wedgeRoundRectCallout">
            <a:avLst>
              <a:gd name="adj1" fmla="val -57910"/>
              <a:gd name="adj2" fmla="val -801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24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87675" y="1409700"/>
            <a:ext cx="7373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的一致性问题指什么？</a:t>
            </a: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842963" y="2454275"/>
            <a:ext cx="10163175" cy="188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r>
              <a:rPr lang="en-US" altLang="zh-CN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6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：当多个设备都允许访问主存时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      例：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设备可通过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DMA 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方式直接读写内存时，如果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中的内容被修改，则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设备读出的对应主存单元的内容无效；若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设备修改了主存单元的内容，则对应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行中的内容无效。</a:t>
            </a:r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827088" y="4635500"/>
            <a:ext cx="1017905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：当多个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都有各自私有的</a:t>
            </a:r>
            <a:r>
              <a:rPr lang="en-US" altLang="zh-CN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sz="2600" dirty="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</a:rPr>
              <a:t>并且共享主存时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       例：某个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修改了自身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中的内容，则对应的主存单元和其他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中对应的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行的内容都要变为无效。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9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2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5622925" y="3062288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097713" y="306228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251575" y="3371850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251575" y="3397250"/>
            <a:ext cx="1681163" cy="766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9201150" y="3362325"/>
            <a:ext cx="2042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I/O devices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6440488" y="4151313"/>
            <a:ext cx="13865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Memory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6084888" y="2725738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084888" y="1887538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5749925" y="1216025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398 w 423"/>
              <a:gd name="T7" fmla="*/ 307 h 423"/>
              <a:gd name="T8" fmla="*/ 381 w 423"/>
              <a:gd name="T9" fmla="*/ 336 h 423"/>
              <a:gd name="T10" fmla="*/ 361 w 423"/>
              <a:gd name="T11" fmla="*/ 361 h 423"/>
              <a:gd name="T12" fmla="*/ 336 w 423"/>
              <a:gd name="T13" fmla="*/ 381 h 423"/>
              <a:gd name="T14" fmla="*/ 307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8 w 423"/>
              <a:gd name="T23" fmla="*/ 420 h 423"/>
              <a:gd name="T24" fmla="*/ 144 w 423"/>
              <a:gd name="T25" fmla="*/ 412 h 423"/>
              <a:gd name="T26" fmla="*/ 113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39 w 423"/>
              <a:gd name="T33" fmla="*/ 336 h 423"/>
              <a:gd name="T34" fmla="*/ 22 w 423"/>
              <a:gd name="T35" fmla="*/ 307 h 423"/>
              <a:gd name="T36" fmla="*/ 11 w 423"/>
              <a:gd name="T37" fmla="*/ 276 h 423"/>
              <a:gd name="T38" fmla="*/ 3 w 423"/>
              <a:gd name="T39" fmla="*/ 245 h 423"/>
              <a:gd name="T40" fmla="*/ 0 w 423"/>
              <a:gd name="T41" fmla="*/ 212 h 423"/>
              <a:gd name="T42" fmla="*/ 3 w 423"/>
              <a:gd name="T43" fmla="*/ 178 h 423"/>
              <a:gd name="T44" fmla="*/ 11 w 423"/>
              <a:gd name="T45" fmla="*/ 144 h 423"/>
              <a:gd name="T46" fmla="*/ 22 w 423"/>
              <a:gd name="T47" fmla="*/ 113 h 423"/>
              <a:gd name="T48" fmla="*/ 39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3 w 423"/>
              <a:gd name="T55" fmla="*/ 22 h 423"/>
              <a:gd name="T56" fmla="*/ 144 w 423"/>
              <a:gd name="T57" fmla="*/ 11 h 423"/>
              <a:gd name="T58" fmla="*/ 178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07 w 423"/>
              <a:gd name="T67" fmla="*/ 22 h 423"/>
              <a:gd name="T68" fmla="*/ 336 w 423"/>
              <a:gd name="T69" fmla="*/ 39 h 423"/>
              <a:gd name="T70" fmla="*/ 361 w 423"/>
              <a:gd name="T71" fmla="*/ 62 h 423"/>
              <a:gd name="T72" fmla="*/ 381 w 423"/>
              <a:gd name="T73" fmla="*/ 85 h 423"/>
              <a:gd name="T74" fmla="*/ 398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0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5749925" y="1216025"/>
            <a:ext cx="671513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398 w 423"/>
              <a:gd name="T7" fmla="*/ 113 h 423"/>
              <a:gd name="T8" fmla="*/ 381 w 423"/>
              <a:gd name="T9" fmla="*/ 85 h 423"/>
              <a:gd name="T10" fmla="*/ 361 w 423"/>
              <a:gd name="T11" fmla="*/ 62 h 423"/>
              <a:gd name="T12" fmla="*/ 336 w 423"/>
              <a:gd name="T13" fmla="*/ 39 h 423"/>
              <a:gd name="T14" fmla="*/ 307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8 w 423"/>
              <a:gd name="T23" fmla="*/ 3 h 423"/>
              <a:gd name="T24" fmla="*/ 144 w 423"/>
              <a:gd name="T25" fmla="*/ 11 h 423"/>
              <a:gd name="T26" fmla="*/ 113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39 w 423"/>
              <a:gd name="T33" fmla="*/ 85 h 423"/>
              <a:gd name="T34" fmla="*/ 22 w 423"/>
              <a:gd name="T35" fmla="*/ 113 h 423"/>
              <a:gd name="T36" fmla="*/ 11 w 423"/>
              <a:gd name="T37" fmla="*/ 144 h 423"/>
              <a:gd name="T38" fmla="*/ 3 w 423"/>
              <a:gd name="T39" fmla="*/ 178 h 423"/>
              <a:gd name="T40" fmla="*/ 0 w 423"/>
              <a:gd name="T41" fmla="*/ 212 h 423"/>
              <a:gd name="T42" fmla="*/ 3 w 423"/>
              <a:gd name="T43" fmla="*/ 245 h 423"/>
              <a:gd name="T44" fmla="*/ 11 w 423"/>
              <a:gd name="T45" fmla="*/ 276 h 423"/>
              <a:gd name="T46" fmla="*/ 22 w 423"/>
              <a:gd name="T47" fmla="*/ 307 h 423"/>
              <a:gd name="T48" fmla="*/ 39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3 w 423"/>
              <a:gd name="T55" fmla="*/ 398 h 423"/>
              <a:gd name="T56" fmla="*/ 144 w 423"/>
              <a:gd name="T57" fmla="*/ 412 h 423"/>
              <a:gd name="T58" fmla="*/ 178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07 w 423"/>
              <a:gd name="T67" fmla="*/ 398 h 423"/>
              <a:gd name="T68" fmla="*/ 336 w 423"/>
              <a:gd name="T69" fmla="*/ 381 h 423"/>
              <a:gd name="T70" fmla="*/ 361 w 423"/>
              <a:gd name="T71" fmla="*/ 361 h 423"/>
              <a:gd name="T72" fmla="*/ 381 w 423"/>
              <a:gd name="T73" fmla="*/ 336 h 423"/>
              <a:gd name="T74" fmla="*/ 398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578475" y="2054225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578475" y="2054225"/>
            <a:ext cx="1009650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5934075" y="1333500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6121400" y="15255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1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6096000" y="2144713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9948863" y="306228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8267700" y="272573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8267700" y="188753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7932738" y="1216025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400 w 423"/>
              <a:gd name="T7" fmla="*/ 307 h 423"/>
              <a:gd name="T8" fmla="*/ 384 w 423"/>
              <a:gd name="T9" fmla="*/ 336 h 423"/>
              <a:gd name="T10" fmla="*/ 361 w 423"/>
              <a:gd name="T11" fmla="*/ 361 h 423"/>
              <a:gd name="T12" fmla="*/ 338 w 423"/>
              <a:gd name="T13" fmla="*/ 381 h 423"/>
              <a:gd name="T14" fmla="*/ 310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7 w 423"/>
              <a:gd name="T23" fmla="*/ 420 h 423"/>
              <a:gd name="T24" fmla="*/ 146 w 423"/>
              <a:gd name="T25" fmla="*/ 412 h 423"/>
              <a:gd name="T26" fmla="*/ 115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42 w 423"/>
              <a:gd name="T33" fmla="*/ 336 h 423"/>
              <a:gd name="T34" fmla="*/ 25 w 423"/>
              <a:gd name="T35" fmla="*/ 307 h 423"/>
              <a:gd name="T36" fmla="*/ 11 w 423"/>
              <a:gd name="T37" fmla="*/ 276 h 423"/>
              <a:gd name="T38" fmla="*/ 2 w 423"/>
              <a:gd name="T39" fmla="*/ 245 h 423"/>
              <a:gd name="T40" fmla="*/ 0 w 423"/>
              <a:gd name="T41" fmla="*/ 212 h 423"/>
              <a:gd name="T42" fmla="*/ 2 w 423"/>
              <a:gd name="T43" fmla="*/ 178 h 423"/>
              <a:gd name="T44" fmla="*/ 11 w 423"/>
              <a:gd name="T45" fmla="*/ 144 h 423"/>
              <a:gd name="T46" fmla="*/ 25 w 423"/>
              <a:gd name="T47" fmla="*/ 113 h 423"/>
              <a:gd name="T48" fmla="*/ 42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5 w 423"/>
              <a:gd name="T55" fmla="*/ 22 h 423"/>
              <a:gd name="T56" fmla="*/ 146 w 423"/>
              <a:gd name="T57" fmla="*/ 11 h 423"/>
              <a:gd name="T58" fmla="*/ 177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10 w 423"/>
              <a:gd name="T67" fmla="*/ 22 h 423"/>
              <a:gd name="T68" fmla="*/ 338 w 423"/>
              <a:gd name="T69" fmla="*/ 39 h 423"/>
              <a:gd name="T70" fmla="*/ 361 w 423"/>
              <a:gd name="T71" fmla="*/ 62 h 423"/>
              <a:gd name="T72" fmla="*/ 384 w 423"/>
              <a:gd name="T73" fmla="*/ 85 h 423"/>
              <a:gd name="T74" fmla="*/ 400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3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>
            <a:off x="7932738" y="1216025"/>
            <a:ext cx="671512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400 w 423"/>
              <a:gd name="T7" fmla="*/ 113 h 423"/>
              <a:gd name="T8" fmla="*/ 384 w 423"/>
              <a:gd name="T9" fmla="*/ 85 h 423"/>
              <a:gd name="T10" fmla="*/ 361 w 423"/>
              <a:gd name="T11" fmla="*/ 62 h 423"/>
              <a:gd name="T12" fmla="*/ 338 w 423"/>
              <a:gd name="T13" fmla="*/ 39 h 423"/>
              <a:gd name="T14" fmla="*/ 310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7 w 423"/>
              <a:gd name="T23" fmla="*/ 3 h 423"/>
              <a:gd name="T24" fmla="*/ 146 w 423"/>
              <a:gd name="T25" fmla="*/ 11 h 423"/>
              <a:gd name="T26" fmla="*/ 115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42 w 423"/>
              <a:gd name="T33" fmla="*/ 85 h 423"/>
              <a:gd name="T34" fmla="*/ 25 w 423"/>
              <a:gd name="T35" fmla="*/ 113 h 423"/>
              <a:gd name="T36" fmla="*/ 11 w 423"/>
              <a:gd name="T37" fmla="*/ 144 h 423"/>
              <a:gd name="T38" fmla="*/ 2 w 423"/>
              <a:gd name="T39" fmla="*/ 178 h 423"/>
              <a:gd name="T40" fmla="*/ 0 w 423"/>
              <a:gd name="T41" fmla="*/ 212 h 423"/>
              <a:gd name="T42" fmla="*/ 2 w 423"/>
              <a:gd name="T43" fmla="*/ 245 h 423"/>
              <a:gd name="T44" fmla="*/ 11 w 423"/>
              <a:gd name="T45" fmla="*/ 276 h 423"/>
              <a:gd name="T46" fmla="*/ 25 w 423"/>
              <a:gd name="T47" fmla="*/ 307 h 423"/>
              <a:gd name="T48" fmla="*/ 42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5 w 423"/>
              <a:gd name="T55" fmla="*/ 398 h 423"/>
              <a:gd name="T56" fmla="*/ 146 w 423"/>
              <a:gd name="T57" fmla="*/ 412 h 423"/>
              <a:gd name="T58" fmla="*/ 177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10 w 423"/>
              <a:gd name="T67" fmla="*/ 398 h 423"/>
              <a:gd name="T68" fmla="*/ 338 w 423"/>
              <a:gd name="T69" fmla="*/ 381 h 423"/>
              <a:gd name="T70" fmla="*/ 361 w 423"/>
              <a:gd name="T71" fmla="*/ 361 h 423"/>
              <a:gd name="T72" fmla="*/ 384 w 423"/>
              <a:gd name="T73" fmla="*/ 336 h 423"/>
              <a:gd name="T74" fmla="*/ 400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766050" y="2054225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7766050" y="2054225"/>
            <a:ext cx="1008063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16" name="Rectangle 27"/>
          <p:cNvSpPr>
            <a:spLocks noChangeArrowheads="1"/>
          </p:cNvSpPr>
          <p:nvPr/>
        </p:nvSpPr>
        <p:spPr bwMode="auto">
          <a:xfrm>
            <a:off x="8308975" y="2144713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10455275" y="272573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0455275" y="188753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10118725" y="1216025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245 h 423"/>
              <a:gd name="T4" fmla="*/ 412 w 424"/>
              <a:gd name="T5" fmla="*/ 276 h 423"/>
              <a:gd name="T6" fmla="*/ 398 w 424"/>
              <a:gd name="T7" fmla="*/ 307 h 423"/>
              <a:gd name="T8" fmla="*/ 381 w 424"/>
              <a:gd name="T9" fmla="*/ 336 h 423"/>
              <a:gd name="T10" fmla="*/ 362 w 424"/>
              <a:gd name="T11" fmla="*/ 361 h 423"/>
              <a:gd name="T12" fmla="*/ 336 w 424"/>
              <a:gd name="T13" fmla="*/ 381 h 423"/>
              <a:gd name="T14" fmla="*/ 308 w 424"/>
              <a:gd name="T15" fmla="*/ 398 h 423"/>
              <a:gd name="T16" fmla="*/ 280 w 424"/>
              <a:gd name="T17" fmla="*/ 412 h 423"/>
              <a:gd name="T18" fmla="*/ 246 w 424"/>
              <a:gd name="T19" fmla="*/ 420 h 423"/>
              <a:gd name="T20" fmla="*/ 212 w 424"/>
              <a:gd name="T21" fmla="*/ 423 h 423"/>
              <a:gd name="T22" fmla="*/ 178 w 424"/>
              <a:gd name="T23" fmla="*/ 420 h 423"/>
              <a:gd name="T24" fmla="*/ 144 w 424"/>
              <a:gd name="T25" fmla="*/ 412 h 423"/>
              <a:gd name="T26" fmla="*/ 113 w 424"/>
              <a:gd name="T27" fmla="*/ 398 h 423"/>
              <a:gd name="T28" fmla="*/ 88 w 424"/>
              <a:gd name="T29" fmla="*/ 381 h 423"/>
              <a:gd name="T30" fmla="*/ 62 w 424"/>
              <a:gd name="T31" fmla="*/ 361 h 423"/>
              <a:gd name="T32" fmla="*/ 40 w 424"/>
              <a:gd name="T33" fmla="*/ 336 h 423"/>
              <a:gd name="T34" fmla="*/ 23 w 424"/>
              <a:gd name="T35" fmla="*/ 307 h 423"/>
              <a:gd name="T36" fmla="*/ 12 w 424"/>
              <a:gd name="T37" fmla="*/ 276 h 423"/>
              <a:gd name="T38" fmla="*/ 3 w 424"/>
              <a:gd name="T39" fmla="*/ 245 h 423"/>
              <a:gd name="T40" fmla="*/ 0 w 424"/>
              <a:gd name="T41" fmla="*/ 212 h 423"/>
              <a:gd name="T42" fmla="*/ 3 w 424"/>
              <a:gd name="T43" fmla="*/ 178 h 423"/>
              <a:gd name="T44" fmla="*/ 12 w 424"/>
              <a:gd name="T45" fmla="*/ 144 h 423"/>
              <a:gd name="T46" fmla="*/ 23 w 424"/>
              <a:gd name="T47" fmla="*/ 113 h 423"/>
              <a:gd name="T48" fmla="*/ 40 w 424"/>
              <a:gd name="T49" fmla="*/ 85 h 423"/>
              <a:gd name="T50" fmla="*/ 62 w 424"/>
              <a:gd name="T51" fmla="*/ 62 h 423"/>
              <a:gd name="T52" fmla="*/ 88 w 424"/>
              <a:gd name="T53" fmla="*/ 39 h 423"/>
              <a:gd name="T54" fmla="*/ 113 w 424"/>
              <a:gd name="T55" fmla="*/ 22 h 423"/>
              <a:gd name="T56" fmla="*/ 144 w 424"/>
              <a:gd name="T57" fmla="*/ 11 h 423"/>
              <a:gd name="T58" fmla="*/ 178 w 424"/>
              <a:gd name="T59" fmla="*/ 3 h 423"/>
              <a:gd name="T60" fmla="*/ 212 w 424"/>
              <a:gd name="T61" fmla="*/ 0 h 423"/>
              <a:gd name="T62" fmla="*/ 246 w 424"/>
              <a:gd name="T63" fmla="*/ 3 h 423"/>
              <a:gd name="T64" fmla="*/ 280 w 424"/>
              <a:gd name="T65" fmla="*/ 11 h 423"/>
              <a:gd name="T66" fmla="*/ 308 w 424"/>
              <a:gd name="T67" fmla="*/ 22 h 423"/>
              <a:gd name="T68" fmla="*/ 336 w 424"/>
              <a:gd name="T69" fmla="*/ 39 h 423"/>
              <a:gd name="T70" fmla="*/ 362 w 424"/>
              <a:gd name="T71" fmla="*/ 62 h 423"/>
              <a:gd name="T72" fmla="*/ 381 w 424"/>
              <a:gd name="T73" fmla="*/ 85 h 423"/>
              <a:gd name="T74" fmla="*/ 398 w 424"/>
              <a:gd name="T75" fmla="*/ 113 h 423"/>
              <a:gd name="T76" fmla="*/ 412 w 424"/>
              <a:gd name="T77" fmla="*/ 144 h 423"/>
              <a:gd name="T78" fmla="*/ 421 w 424"/>
              <a:gd name="T79" fmla="*/ 178 h 423"/>
              <a:gd name="T80" fmla="*/ 424 w 424"/>
              <a:gd name="T81" fmla="*/ 212 h 423"/>
              <a:gd name="T82" fmla="*/ 421 w 424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10118725" y="1216025"/>
            <a:ext cx="673100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178 h 423"/>
              <a:gd name="T4" fmla="*/ 412 w 424"/>
              <a:gd name="T5" fmla="*/ 144 h 423"/>
              <a:gd name="T6" fmla="*/ 398 w 424"/>
              <a:gd name="T7" fmla="*/ 113 h 423"/>
              <a:gd name="T8" fmla="*/ 381 w 424"/>
              <a:gd name="T9" fmla="*/ 85 h 423"/>
              <a:gd name="T10" fmla="*/ 362 w 424"/>
              <a:gd name="T11" fmla="*/ 62 h 423"/>
              <a:gd name="T12" fmla="*/ 336 w 424"/>
              <a:gd name="T13" fmla="*/ 39 h 423"/>
              <a:gd name="T14" fmla="*/ 308 w 424"/>
              <a:gd name="T15" fmla="*/ 22 h 423"/>
              <a:gd name="T16" fmla="*/ 280 w 424"/>
              <a:gd name="T17" fmla="*/ 11 h 423"/>
              <a:gd name="T18" fmla="*/ 246 w 424"/>
              <a:gd name="T19" fmla="*/ 3 h 423"/>
              <a:gd name="T20" fmla="*/ 212 w 424"/>
              <a:gd name="T21" fmla="*/ 0 h 423"/>
              <a:gd name="T22" fmla="*/ 178 w 424"/>
              <a:gd name="T23" fmla="*/ 3 h 423"/>
              <a:gd name="T24" fmla="*/ 144 w 424"/>
              <a:gd name="T25" fmla="*/ 11 h 423"/>
              <a:gd name="T26" fmla="*/ 113 w 424"/>
              <a:gd name="T27" fmla="*/ 22 h 423"/>
              <a:gd name="T28" fmla="*/ 88 w 424"/>
              <a:gd name="T29" fmla="*/ 39 h 423"/>
              <a:gd name="T30" fmla="*/ 62 w 424"/>
              <a:gd name="T31" fmla="*/ 62 h 423"/>
              <a:gd name="T32" fmla="*/ 40 w 424"/>
              <a:gd name="T33" fmla="*/ 85 h 423"/>
              <a:gd name="T34" fmla="*/ 23 w 424"/>
              <a:gd name="T35" fmla="*/ 113 h 423"/>
              <a:gd name="T36" fmla="*/ 12 w 424"/>
              <a:gd name="T37" fmla="*/ 144 h 423"/>
              <a:gd name="T38" fmla="*/ 3 w 424"/>
              <a:gd name="T39" fmla="*/ 178 h 423"/>
              <a:gd name="T40" fmla="*/ 0 w 424"/>
              <a:gd name="T41" fmla="*/ 212 h 423"/>
              <a:gd name="T42" fmla="*/ 3 w 424"/>
              <a:gd name="T43" fmla="*/ 245 h 423"/>
              <a:gd name="T44" fmla="*/ 12 w 424"/>
              <a:gd name="T45" fmla="*/ 276 h 423"/>
              <a:gd name="T46" fmla="*/ 23 w 424"/>
              <a:gd name="T47" fmla="*/ 307 h 423"/>
              <a:gd name="T48" fmla="*/ 40 w 424"/>
              <a:gd name="T49" fmla="*/ 336 h 423"/>
              <a:gd name="T50" fmla="*/ 62 w 424"/>
              <a:gd name="T51" fmla="*/ 361 h 423"/>
              <a:gd name="T52" fmla="*/ 88 w 424"/>
              <a:gd name="T53" fmla="*/ 381 h 423"/>
              <a:gd name="T54" fmla="*/ 113 w 424"/>
              <a:gd name="T55" fmla="*/ 398 h 423"/>
              <a:gd name="T56" fmla="*/ 144 w 424"/>
              <a:gd name="T57" fmla="*/ 412 h 423"/>
              <a:gd name="T58" fmla="*/ 178 w 424"/>
              <a:gd name="T59" fmla="*/ 420 h 423"/>
              <a:gd name="T60" fmla="*/ 212 w 424"/>
              <a:gd name="T61" fmla="*/ 423 h 423"/>
              <a:gd name="T62" fmla="*/ 246 w 424"/>
              <a:gd name="T63" fmla="*/ 420 h 423"/>
              <a:gd name="T64" fmla="*/ 280 w 424"/>
              <a:gd name="T65" fmla="*/ 412 h 423"/>
              <a:gd name="T66" fmla="*/ 308 w 424"/>
              <a:gd name="T67" fmla="*/ 398 h 423"/>
              <a:gd name="T68" fmla="*/ 336 w 424"/>
              <a:gd name="T69" fmla="*/ 381 h 423"/>
              <a:gd name="T70" fmla="*/ 362 w 424"/>
              <a:gd name="T71" fmla="*/ 361 h 423"/>
              <a:gd name="T72" fmla="*/ 381 w 424"/>
              <a:gd name="T73" fmla="*/ 336 h 423"/>
              <a:gd name="T74" fmla="*/ 398 w 424"/>
              <a:gd name="T75" fmla="*/ 307 h 423"/>
              <a:gd name="T76" fmla="*/ 412 w 424"/>
              <a:gd name="T77" fmla="*/ 276 h 423"/>
              <a:gd name="T78" fmla="*/ 421 w 424"/>
              <a:gd name="T79" fmla="*/ 245 h 423"/>
              <a:gd name="T80" fmla="*/ 424 w 424"/>
              <a:gd name="T81" fmla="*/ 212 h 423"/>
              <a:gd name="T82" fmla="*/ 424 w 424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9985375" y="2076450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solidFill>
                <a:srgbClr val="3333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9948863" y="2054225"/>
            <a:ext cx="1008062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10464800" y="2117725"/>
            <a:ext cx="1282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>
                <a:solidFill>
                  <a:srgbClr val="000000"/>
                </a:solidFill>
                <a:latin typeface="Verdana" charset="0"/>
                <a:ea typeface="宋体" charset="-122"/>
              </a:rPr>
              <a:t>$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8129588" y="1336675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8321675" y="15128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2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10313988" y="1350963"/>
            <a:ext cx="22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Verdana" charset="0"/>
                <a:ea typeface="宋体" charset="-122"/>
              </a:rPr>
              <a:t>P</a:t>
            </a:r>
            <a:endParaRPr lang="en-US" altLang="zh-CN" sz="3600">
              <a:latin typeface="Verdana" charset="0"/>
              <a:ea typeface="宋体" charset="-122"/>
            </a:endParaRPr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10498138" y="1525588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00">
                <a:solidFill>
                  <a:srgbClr val="000000"/>
                </a:solidFill>
                <a:latin typeface="Verdana" charset="0"/>
                <a:ea typeface="宋体" charset="-122"/>
              </a:rPr>
              <a:t>3</a:t>
            </a:r>
            <a:endParaRPr lang="en-US" altLang="zh-CN" sz="2800">
              <a:latin typeface="Verdana" charset="0"/>
              <a:ea typeface="宋体" charset="-122"/>
            </a:endParaRPr>
          </a:p>
        </p:txBody>
      </p:sp>
      <p:sp>
        <p:nvSpPr>
          <p:cNvPr id="47" name="Freeform 39"/>
          <p:cNvSpPr>
            <a:spLocks/>
          </p:cNvSpPr>
          <p:nvPr/>
        </p:nvSpPr>
        <p:spPr bwMode="auto">
          <a:xfrm>
            <a:off x="5856288" y="2605088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6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sp>
        <p:nvSpPr>
          <p:cNvPr id="48" name="Freeform 40"/>
          <p:cNvSpPr>
            <a:spLocks/>
          </p:cNvSpPr>
          <p:nvPr/>
        </p:nvSpPr>
        <p:spPr bwMode="auto">
          <a:xfrm>
            <a:off x="5856288" y="2605088"/>
            <a:ext cx="80962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3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2800">
              <a:latin typeface="+mn-lt"/>
              <a:ea typeface="黑体" pitchFamily="2" charset="-122"/>
            </a:endParaRP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8464576" y="1512312"/>
            <a:ext cx="663575" cy="1143000"/>
            <a:chOff x="2888" y="1155"/>
            <a:chExt cx="418" cy="720"/>
          </a:xfrm>
          <a:noFill/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  <a:lnTo>
                    <a:pt x="211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062" y="1420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5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4" name="Freeform 6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5" name="Freeform 66"/>
            <p:cNvSpPr>
              <a:spLocks/>
            </p:cNvSpPr>
            <p:nvPr/>
          </p:nvSpPr>
          <p:spPr bwMode="auto">
            <a:xfrm>
              <a:off x="2916" y="1239"/>
              <a:ext cx="48" cy="636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2997" y="1226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u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3062" y="1233"/>
              <a:ext cx="244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 = ?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6100402" y="1618377"/>
            <a:ext cx="712789" cy="717550"/>
            <a:chOff x="1496" y="1160"/>
            <a:chExt cx="449" cy="452"/>
          </a:xfrm>
          <a:noFill/>
        </p:grpSpPr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  <a:lnTo>
                    <a:pt x="212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676" y="1429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+mn-lt"/>
                  <a:ea typeface="宋体" charset="-122"/>
                </a:rPr>
                <a:t>4</a:t>
              </a:r>
              <a:endParaRPr lang="en-US" altLang="zh-CN" sz="2800">
                <a:latin typeface="+mn-lt"/>
                <a:ea typeface="宋体" charset="-122"/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1639" y="1209"/>
              <a:ext cx="81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u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1701" y="1216"/>
              <a:ext cx="244" cy="13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宋体" charset="-122"/>
                </a:rPr>
                <a:t> = ?</a:t>
              </a:r>
              <a:endParaRPr lang="en-US" altLang="zh-CN" sz="2800" dirty="0">
                <a:latin typeface="+mn-lt"/>
                <a:ea typeface="宋体" charset="-122"/>
              </a:endParaRPr>
            </a:p>
          </p:txBody>
        </p:sp>
      </p:grpSp>
      <p:grpSp>
        <p:nvGrpSpPr>
          <p:cNvPr id="12332" name="Group 83"/>
          <p:cNvGrpSpPr>
            <a:grpSpLocks/>
          </p:cNvGrpSpPr>
          <p:nvPr/>
        </p:nvGrpSpPr>
        <p:grpSpPr bwMode="auto">
          <a:xfrm>
            <a:off x="6529388" y="3592513"/>
            <a:ext cx="450850" cy="307975"/>
            <a:chOff x="1774" y="2425"/>
            <a:chExt cx="284" cy="194"/>
          </a:xfrm>
        </p:grpSpPr>
        <p:sp>
          <p:nvSpPr>
            <p:cNvPr id="12366" name="Rectangle 73"/>
            <p:cNvSpPr>
              <a:spLocks noChangeArrowheads="1"/>
            </p:cNvSpPr>
            <p:nvPr/>
          </p:nvSpPr>
          <p:spPr bwMode="auto">
            <a:xfrm>
              <a:off x="1774" y="2425"/>
              <a:ext cx="1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3333FF"/>
                  </a:solidFill>
                  <a:latin typeface="Verdana" charset="0"/>
                  <a:ea typeface="宋体" charset="-122"/>
                </a:rPr>
                <a:t>u</a:t>
              </a:r>
              <a:endParaRPr lang="en-US" altLang="zh-CN">
                <a:solidFill>
                  <a:srgbClr val="3333FF"/>
                </a:solidFill>
                <a:latin typeface="Verdana" charset="0"/>
                <a:ea typeface="宋体" charset="-122"/>
              </a:endParaRPr>
            </a:p>
          </p:txBody>
        </p:sp>
        <p:sp>
          <p:nvSpPr>
            <p:cNvPr id="12367" name="Rectangle 74"/>
            <p:cNvSpPr>
              <a:spLocks noChangeArrowheads="1"/>
            </p:cNvSpPr>
            <p:nvPr/>
          </p:nvSpPr>
          <p:spPr bwMode="auto">
            <a:xfrm>
              <a:off x="1823" y="2425"/>
              <a:ext cx="2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3333FF"/>
                  </a:solidFill>
                  <a:latin typeface="Verdana" charset="0"/>
                  <a:ea typeface="宋体" charset="-122"/>
                </a:rPr>
                <a:t> :5</a:t>
              </a:r>
              <a:endParaRPr lang="en-US" altLang="zh-CN">
                <a:solidFill>
                  <a:srgbClr val="3333FF"/>
                </a:solidFill>
                <a:latin typeface="Verdana" charset="0"/>
                <a:ea typeface="宋体" charset="-122"/>
              </a:endParaRP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5618164" y="2260600"/>
            <a:ext cx="822326" cy="1549400"/>
            <a:chOff x="1185" y="1460"/>
            <a:chExt cx="518" cy="976"/>
          </a:xfrm>
        </p:grpSpPr>
        <p:sp>
          <p:nvSpPr>
            <p:cNvPr id="12358" name="Rectangle 59"/>
            <p:cNvSpPr>
              <a:spLocks noChangeArrowheads="1"/>
            </p:cNvSpPr>
            <p:nvPr/>
          </p:nvSpPr>
          <p:spPr bwMode="auto">
            <a:xfrm>
              <a:off x="1295" y="2273"/>
              <a:ext cx="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Verdana" charset="0"/>
                  <a:ea typeface="宋体" charset="-122"/>
                </a:rPr>
                <a:t>1</a:t>
              </a:r>
              <a:endParaRPr lang="en-US" altLang="zh-CN" sz="2800">
                <a:latin typeface="Verdana" charset="0"/>
                <a:ea typeface="宋体" charset="-122"/>
              </a:endParaRPr>
            </a:p>
          </p:txBody>
        </p:sp>
        <p:grpSp>
          <p:nvGrpSpPr>
            <p:cNvPr id="12359" name="Group 90"/>
            <p:cNvGrpSpPr>
              <a:grpSpLocks/>
            </p:cNvGrpSpPr>
            <p:nvPr/>
          </p:nvGrpSpPr>
          <p:grpSpPr bwMode="auto">
            <a:xfrm>
              <a:off x="1185" y="1460"/>
              <a:ext cx="518" cy="976"/>
              <a:chOff x="1185" y="1460"/>
              <a:chExt cx="518" cy="976"/>
            </a:xfrm>
          </p:grpSpPr>
          <p:grpSp>
            <p:nvGrpSpPr>
              <p:cNvPr id="12360" name="Group 79"/>
              <p:cNvGrpSpPr>
                <a:grpSpLocks/>
              </p:cNvGrpSpPr>
              <p:nvPr/>
            </p:nvGrpSpPr>
            <p:grpSpPr bwMode="auto">
              <a:xfrm>
                <a:off x="1220" y="1749"/>
                <a:ext cx="483" cy="687"/>
                <a:chOff x="1220" y="1749"/>
                <a:chExt cx="483" cy="687"/>
              </a:xfrm>
            </p:grpSpPr>
            <p:sp>
              <p:nvSpPr>
                <p:cNvPr id="77" name="Freeform 41"/>
                <p:cNvSpPr>
                  <a:spLocks/>
                </p:cNvSpPr>
                <p:nvPr/>
              </p:nvSpPr>
              <p:spPr bwMode="auto">
                <a:xfrm>
                  <a:off x="1364" y="1749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Freeform 51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2361" name="Group 87"/>
              <p:cNvGrpSpPr>
                <a:grpSpLocks/>
              </p:cNvGrpSpPr>
              <p:nvPr/>
            </p:nvGrpSpPr>
            <p:grpSpPr bwMode="auto">
              <a:xfrm>
                <a:off x="1185" y="1460"/>
                <a:ext cx="285" cy="204"/>
                <a:chOff x="1823" y="2349"/>
                <a:chExt cx="219" cy="204"/>
              </a:xfrm>
            </p:grpSpPr>
            <p:sp>
              <p:nvSpPr>
                <p:cNvPr id="12362" name="Rectangle 88"/>
                <p:cNvSpPr>
                  <a:spLocks noChangeArrowheads="1"/>
                </p:cNvSpPr>
                <p:nvPr/>
              </p:nvSpPr>
              <p:spPr bwMode="auto">
                <a:xfrm>
                  <a:off x="1823" y="2349"/>
                  <a:ext cx="8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u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  <p:sp>
              <p:nvSpPr>
                <p:cNvPr id="12363" name="Rectangle 89"/>
                <p:cNvSpPr>
                  <a:spLocks noChangeArrowheads="1"/>
                </p:cNvSpPr>
                <p:nvPr/>
              </p:nvSpPr>
              <p:spPr bwMode="auto">
                <a:xfrm>
                  <a:off x="1861" y="2359"/>
                  <a:ext cx="1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 :5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</p:grpSp>
        </p:grp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937375" y="2347913"/>
            <a:ext cx="3559176" cy="1458912"/>
            <a:chOff x="2016" y="1563"/>
            <a:chExt cx="2242" cy="980"/>
          </a:xfrm>
        </p:grpSpPr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grpSp>
          <p:nvGrpSpPr>
            <p:cNvPr id="12350" name="Group 94"/>
            <p:cNvGrpSpPr>
              <a:grpSpLocks/>
            </p:cNvGrpSpPr>
            <p:nvPr/>
          </p:nvGrpSpPr>
          <p:grpSpPr bwMode="auto">
            <a:xfrm>
              <a:off x="2016" y="1563"/>
              <a:ext cx="2242" cy="980"/>
              <a:chOff x="2016" y="1563"/>
              <a:chExt cx="2242" cy="980"/>
            </a:xfrm>
          </p:grpSpPr>
          <p:grpSp>
            <p:nvGrpSpPr>
              <p:cNvPr id="12351" name="Group 80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88" name="Freeform 44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7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9" name="Freeform 52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2800"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12352" name="Rectangle 60"/>
              <p:cNvSpPr>
                <a:spLocks noChangeArrowheads="1"/>
              </p:cNvSpPr>
              <p:nvPr/>
            </p:nvSpPr>
            <p:spPr bwMode="auto">
              <a:xfrm>
                <a:off x="3195" y="2386"/>
                <a:ext cx="8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rgbClr val="000000"/>
                    </a:solidFill>
                    <a:latin typeface="Verdana" charset="0"/>
                    <a:ea typeface="宋体" charset="-122"/>
                  </a:rPr>
                  <a:t>2</a:t>
                </a:r>
                <a:endParaRPr lang="en-US" altLang="zh-CN" sz="2800">
                  <a:latin typeface="Verdana" charset="0"/>
                  <a:ea typeface="宋体" charset="-122"/>
                </a:endParaRPr>
              </a:p>
            </p:txBody>
          </p:sp>
          <p:grpSp>
            <p:nvGrpSpPr>
              <p:cNvPr id="12353" name="Group 91"/>
              <p:cNvGrpSpPr>
                <a:grpSpLocks/>
              </p:cNvGrpSpPr>
              <p:nvPr/>
            </p:nvGrpSpPr>
            <p:grpSpPr bwMode="auto">
              <a:xfrm>
                <a:off x="3968" y="1563"/>
                <a:ext cx="290" cy="214"/>
                <a:chOff x="1777" y="2404"/>
                <a:chExt cx="193" cy="214"/>
              </a:xfrm>
            </p:grpSpPr>
            <p:sp>
              <p:nvSpPr>
                <p:cNvPr id="12354" name="Rectangle 92"/>
                <p:cNvSpPr>
                  <a:spLocks noChangeArrowheads="1"/>
                </p:cNvSpPr>
                <p:nvPr/>
              </p:nvSpPr>
              <p:spPr bwMode="auto">
                <a:xfrm>
                  <a:off x="1777" y="2404"/>
                  <a:ext cx="77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u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  <p:sp>
              <p:nvSpPr>
                <p:cNvPr id="12355" name="Rectangle 93"/>
                <p:cNvSpPr>
                  <a:spLocks noChangeArrowheads="1"/>
                </p:cNvSpPr>
                <p:nvPr/>
              </p:nvSpPr>
              <p:spPr bwMode="auto">
                <a:xfrm>
                  <a:off x="1813" y="2411"/>
                  <a:ext cx="157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rgbClr val="3333FF"/>
                      </a:solidFill>
                      <a:latin typeface="Verdana" charset="0"/>
                      <a:ea typeface="宋体" charset="-122"/>
                    </a:rPr>
                    <a:t> :5</a:t>
                  </a:r>
                  <a:endParaRPr lang="en-US" altLang="zh-CN">
                    <a:solidFill>
                      <a:srgbClr val="3333FF"/>
                    </a:solidFill>
                    <a:latin typeface="Verdana" charset="0"/>
                    <a:ea typeface="宋体" charset="-122"/>
                  </a:endParaRPr>
                </a:p>
              </p:txBody>
            </p:sp>
          </p:grpSp>
        </p:grpSp>
      </p:grpSp>
      <p:grpSp>
        <p:nvGrpSpPr>
          <p:cNvPr id="49" name="Group 99"/>
          <p:cNvGrpSpPr>
            <a:grpSpLocks/>
          </p:cNvGrpSpPr>
          <p:nvPr/>
        </p:nvGrpSpPr>
        <p:grpSpPr bwMode="auto">
          <a:xfrm>
            <a:off x="10607675" y="1631952"/>
            <a:ext cx="693738" cy="1058864"/>
            <a:chOff x="4214" y="1118"/>
            <a:chExt cx="437" cy="667"/>
          </a:xfrm>
        </p:grpSpPr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2800">
                <a:latin typeface="+mn-lt"/>
                <a:ea typeface="黑体" pitchFamily="2" charset="-122"/>
              </a:endParaRPr>
            </a:p>
          </p:txBody>
        </p:sp>
        <p:grpSp>
          <p:nvGrpSpPr>
            <p:cNvPr id="12341" name="Group 96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97" name="Freeform 53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28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8" name="Freeform 54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28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347" name="Rectangle 61"/>
              <p:cNvSpPr>
                <a:spLocks noChangeArrowheads="1"/>
              </p:cNvSpPr>
              <p:nvPr/>
            </p:nvSpPr>
            <p:spPr bwMode="auto">
              <a:xfrm>
                <a:off x="4796" y="1440"/>
                <a:ext cx="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400">
                    <a:solidFill>
                      <a:srgbClr val="000000"/>
                    </a:solidFill>
                    <a:latin typeface="Verdana" charset="0"/>
                    <a:ea typeface="宋体" charset="-122"/>
                  </a:rPr>
                  <a:t>3</a:t>
                </a:r>
                <a:endParaRPr lang="en-US" altLang="zh-CN" sz="2800">
                  <a:latin typeface="Verdana" charset="0"/>
                  <a:ea typeface="宋体" charset="-122"/>
                </a:endParaRPr>
              </a:p>
            </p:txBody>
          </p:sp>
        </p:grpSp>
        <p:grpSp>
          <p:nvGrpSpPr>
            <p:cNvPr id="12342" name="Group 95"/>
            <p:cNvGrpSpPr>
              <a:grpSpLocks/>
            </p:cNvGrpSpPr>
            <p:nvPr/>
          </p:nvGrpSpPr>
          <p:grpSpPr bwMode="auto">
            <a:xfrm>
              <a:off x="4214" y="1584"/>
              <a:ext cx="437" cy="201"/>
              <a:chOff x="4380" y="1234"/>
              <a:chExt cx="437" cy="201"/>
            </a:xfrm>
          </p:grpSpPr>
          <p:sp>
            <p:nvSpPr>
              <p:cNvPr id="12343" name="Rectangle 77"/>
              <p:cNvSpPr>
                <a:spLocks noChangeArrowheads="1"/>
              </p:cNvSpPr>
              <p:nvPr/>
            </p:nvSpPr>
            <p:spPr bwMode="auto">
              <a:xfrm>
                <a:off x="4380" y="1234"/>
                <a:ext cx="5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latin typeface="Verdana" charset="0"/>
                    <a:ea typeface="宋体" charset="-122"/>
                  </a:rPr>
                  <a:t>u</a:t>
                </a:r>
                <a:endParaRPr lang="en-US" altLang="zh-CN">
                  <a:latin typeface="Verdana" charset="0"/>
                  <a:ea typeface="宋体" charset="-122"/>
                </a:endParaRPr>
              </a:p>
            </p:txBody>
          </p:sp>
          <p:sp>
            <p:nvSpPr>
              <p:cNvPr id="12344" name="Rectangle 78"/>
              <p:cNvSpPr>
                <a:spLocks noChangeArrowheads="1"/>
              </p:cNvSpPr>
              <p:nvPr/>
            </p:nvSpPr>
            <p:spPr bwMode="auto">
              <a:xfrm>
                <a:off x="4436" y="1241"/>
                <a:ext cx="3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latin typeface="Verdana" charset="0"/>
                    <a:ea typeface="宋体" charset="-122"/>
                  </a:rPr>
                  <a:t> = 7</a:t>
                </a:r>
                <a:endParaRPr lang="en-US" altLang="zh-CN">
                  <a:latin typeface="Verdana" charset="0"/>
                  <a:ea typeface="宋体" charset="-122"/>
                </a:endParaRPr>
              </a:p>
            </p:txBody>
          </p:sp>
        </p:grpSp>
      </p:grp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914400" y="4692650"/>
            <a:ext cx="10093325" cy="749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P3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私有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中的块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被更新后，各处理器读到的是不同的</a:t>
            </a:r>
            <a:r>
              <a:rPr kumimoji="1" lang="en-US" altLang="zh-CN" sz="2600" dirty="0">
                <a:latin typeface="微软雅黑" charset="0"/>
                <a:ea typeface="微软雅黑" charset="0"/>
                <a:cs typeface="微软雅黑" charset="0"/>
              </a:rPr>
              <a:t>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值</a:t>
            </a:r>
            <a:endParaRPr kumimoji="1"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529" name="矩形 100"/>
          <p:cNvSpPr>
            <a:spLocks noChangeArrowheads="1"/>
          </p:cNvSpPr>
          <p:nvPr/>
        </p:nvSpPr>
        <p:spPr bwMode="auto">
          <a:xfrm>
            <a:off x="442913" y="1279525"/>
            <a:ext cx="4475162" cy="3041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处理器私有</a:t>
            </a:r>
            <a:r>
              <a:rPr lang="en-US" altLang="zh-CN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Verdana" charset="0"/>
                <a:ea typeface="微软雅黑" charset="-122"/>
              </a:rPr>
              <a:t>出现的问题</a:t>
            </a:r>
            <a:endParaRPr lang="en-US" altLang="zh-CN" sz="2800">
              <a:solidFill>
                <a:schemeClr val="tx1"/>
              </a:solidFill>
              <a:latin typeface="Verdana" charset="0"/>
              <a:ea typeface="微软雅黑" charset="-122"/>
            </a:endParaRPr>
          </a:p>
          <a:p>
            <a:pPr lvl="1"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同一变量拷贝可能出现在多个处理器私有</a:t>
            </a:r>
            <a:r>
              <a:rPr lang="en-US" altLang="zh-CN">
                <a:solidFill>
                  <a:srgbClr val="0000BF"/>
                </a:solidFill>
                <a:latin typeface="Verdana" charset="0"/>
                <a:ea typeface="微软雅黑" charset="-122"/>
              </a:rPr>
              <a:t>Cache</a:t>
            </a: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中</a:t>
            </a:r>
            <a:r>
              <a:rPr lang="en-US" altLang="zh-CN">
                <a:solidFill>
                  <a:srgbClr val="0000BF"/>
                </a:solidFill>
                <a:latin typeface="Verdana" charset="0"/>
                <a:ea typeface="微软雅黑" charset="-122"/>
              </a:rPr>
              <a:t> 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zh-CN" altLang="en-US">
                <a:solidFill>
                  <a:srgbClr val="0000BF"/>
                </a:solidFill>
                <a:latin typeface="Verdana" charset="0"/>
                <a:ea typeface="微软雅黑" charset="-122"/>
              </a:rPr>
              <a:t>某处理器写操作可能对其它处理器是不可见的</a:t>
            </a:r>
          </a:p>
        </p:txBody>
      </p:sp>
      <p:sp>
        <p:nvSpPr>
          <p:cNvPr id="4" name="矩形 3"/>
          <p:cNvSpPr/>
          <p:nvPr/>
        </p:nvSpPr>
        <p:spPr>
          <a:xfrm>
            <a:off x="1476375" y="5492750"/>
            <a:ext cx="8904288" cy="7024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spcBef>
                <a:spcPts val="6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程序不能容忍这样的错误，</a:t>
            </a:r>
            <a:r>
              <a:rPr lang="en-US" altLang="zh-CN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但这种现象却很常见</a:t>
            </a:r>
            <a:r>
              <a:rPr lang="en-US" altLang="zh-CN" sz="2800">
                <a:solidFill>
                  <a:srgbClr val="000000"/>
                </a:solidFill>
                <a:latin typeface="Verdana" charset="0"/>
                <a:ea typeface="华文新魏" charset="-122"/>
              </a:rPr>
              <a:t>!</a:t>
            </a:r>
          </a:p>
        </p:txBody>
      </p:sp>
      <p:sp>
        <p:nvSpPr>
          <p:cNvPr id="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7926" y="80628"/>
            <a:ext cx="9360799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TW" sz="3200" b="1">
                <a:latin typeface="微软雅黑" charset="-122"/>
              </a:rPr>
              <a:t>5.3.5  Cache</a:t>
            </a:r>
            <a:r>
              <a:rPr kumimoji="0" lang="zh-TW" altLang="en-US" sz="3200" b="1" dirty="0">
                <a:latin typeface="微软雅黑" charset="-122"/>
              </a:rPr>
              <a:t>的一致性问题</a:t>
            </a:r>
            <a:endParaRPr kumimoji="0" lang="en-US" altLang="zh-CN" sz="3200" b="1" dirty="0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07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nimBg="1"/>
      <p:bldP spid="4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31812</TotalTime>
  <Words>4443</Words>
  <Application>Microsoft Macintosh PowerPoint</Application>
  <PresentationFormat>自定义</PresentationFormat>
  <Paragraphs>872</Paragraphs>
  <Slides>41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DengXian</vt:lpstr>
      <vt:lpstr>DengXian Light</vt:lpstr>
      <vt:lpstr>华文新魏</vt:lpstr>
      <vt:lpstr>华文新魏</vt:lpstr>
      <vt:lpstr>华文中宋</vt:lpstr>
      <vt:lpstr>Microsoft YaHei</vt:lpstr>
      <vt:lpstr>Microsoft YaHei</vt:lpstr>
      <vt:lpstr>Arial</vt:lpstr>
      <vt:lpstr>Calibri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PowerPoint 演示文稿</vt:lpstr>
      <vt:lpstr>PowerPoint 演示文稿</vt:lpstr>
      <vt:lpstr>回顾——5.3.1 程序访问局部性</vt:lpstr>
      <vt:lpstr>回顾——Cache－主存层次的平均访问时间</vt:lpstr>
      <vt:lpstr>回顾——5.3.2 Cache(高速缓存)是什么样的？</vt:lpstr>
      <vt:lpstr>PowerPoint 演示文稿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5.3.5  Cache的一致性问题</vt:lpstr>
      <vt:lpstr>PowerPoint 演示文稿</vt:lpstr>
      <vt:lpstr>5.3.6  Cache替换算法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5.3.6  Cache替换算法</vt:lpstr>
      <vt:lpstr>5.3.6  Cache替换算法</vt:lpstr>
      <vt:lpstr>5.3.6  Cache替换算法</vt:lpstr>
      <vt:lpstr>5.3.6  Cache替换算法</vt:lpstr>
      <vt:lpstr>5.3.6  Cache替换算法</vt:lpstr>
      <vt:lpstr>5.3.6  Cache替换算法</vt:lpstr>
      <vt:lpstr>PowerPoint 演示文稿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5.3.7  多级Cache</vt:lpstr>
      <vt:lpstr>实例：Pentium 4的cache存储器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administrator</cp:lastModifiedBy>
  <cp:revision>3111</cp:revision>
  <cp:lastPrinted>2019-12-03T00:12:23Z</cp:lastPrinted>
  <dcterms:created xsi:type="dcterms:W3CDTF">1601-01-01T00:00:00Z</dcterms:created>
  <dcterms:modified xsi:type="dcterms:W3CDTF">2021-12-22T12:45:57Z</dcterms:modified>
</cp:coreProperties>
</file>