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97" r:id="rId3"/>
    <p:sldMasterId id="2147483710" r:id="rId4"/>
  </p:sldMasterIdLst>
  <p:notesMasterIdLst>
    <p:notesMasterId r:id="rId74"/>
  </p:notesMasterIdLst>
  <p:sldIdLst>
    <p:sldId id="899" r:id="rId5"/>
    <p:sldId id="697" r:id="rId6"/>
    <p:sldId id="698" r:id="rId7"/>
    <p:sldId id="6166" r:id="rId8"/>
    <p:sldId id="1398" r:id="rId9"/>
    <p:sldId id="265" r:id="rId10"/>
    <p:sldId id="340" r:id="rId11"/>
    <p:sldId id="341" r:id="rId12"/>
    <p:sldId id="342" r:id="rId13"/>
    <p:sldId id="890" r:id="rId14"/>
    <p:sldId id="527" r:id="rId15"/>
    <p:sldId id="528" r:id="rId16"/>
    <p:sldId id="526" r:id="rId17"/>
    <p:sldId id="1399" r:id="rId18"/>
    <p:sldId id="279" r:id="rId19"/>
    <p:sldId id="269" r:id="rId20"/>
    <p:sldId id="1400" r:id="rId21"/>
    <p:sldId id="6163" r:id="rId22"/>
    <p:sldId id="4457" r:id="rId23"/>
    <p:sldId id="6165" r:id="rId24"/>
    <p:sldId id="264" r:id="rId25"/>
    <p:sldId id="266" r:id="rId26"/>
    <p:sldId id="881" r:id="rId27"/>
    <p:sldId id="892" r:id="rId28"/>
    <p:sldId id="809" r:id="rId29"/>
    <p:sldId id="285" r:id="rId30"/>
    <p:sldId id="305" r:id="rId31"/>
    <p:sldId id="530" r:id="rId32"/>
    <p:sldId id="286" r:id="rId33"/>
    <p:sldId id="270" r:id="rId34"/>
    <p:sldId id="399" r:id="rId35"/>
    <p:sldId id="275" r:id="rId36"/>
    <p:sldId id="276" r:id="rId37"/>
    <p:sldId id="904" r:id="rId38"/>
    <p:sldId id="795" r:id="rId39"/>
    <p:sldId id="882" r:id="rId40"/>
    <p:sldId id="289" r:id="rId41"/>
    <p:sldId id="287" r:id="rId42"/>
    <p:sldId id="883" r:id="rId43"/>
    <p:sldId id="884" r:id="rId44"/>
    <p:sldId id="885" r:id="rId45"/>
    <p:sldId id="886" r:id="rId46"/>
    <p:sldId id="821" r:id="rId47"/>
    <p:sldId id="716" r:id="rId48"/>
    <p:sldId id="267" r:id="rId49"/>
    <p:sldId id="268" r:id="rId50"/>
    <p:sldId id="283" r:id="rId51"/>
    <p:sldId id="832" r:id="rId52"/>
    <p:sldId id="288" r:id="rId53"/>
    <p:sldId id="831" r:id="rId54"/>
    <p:sldId id="281" r:id="rId55"/>
    <p:sldId id="284" r:id="rId56"/>
    <p:sldId id="894" r:id="rId57"/>
    <p:sldId id="573" r:id="rId58"/>
    <p:sldId id="574" r:id="rId59"/>
    <p:sldId id="826" r:id="rId60"/>
    <p:sldId id="1396" r:id="rId61"/>
    <p:sldId id="1397" r:id="rId62"/>
    <p:sldId id="900" r:id="rId63"/>
    <p:sldId id="309" r:id="rId64"/>
    <p:sldId id="905" r:id="rId65"/>
    <p:sldId id="901" r:id="rId66"/>
    <p:sldId id="312" r:id="rId67"/>
    <p:sldId id="902" r:id="rId68"/>
    <p:sldId id="828" r:id="rId69"/>
    <p:sldId id="887" r:id="rId70"/>
    <p:sldId id="888" r:id="rId71"/>
    <p:sldId id="308" r:id="rId72"/>
    <p:sldId id="609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047" autoAdjust="0"/>
  </p:normalViewPr>
  <p:slideViewPr>
    <p:cSldViewPr snapToGrid="0">
      <p:cViewPr varScale="1">
        <p:scale>
          <a:sx n="79" d="100"/>
          <a:sy n="79" d="100"/>
        </p:scale>
        <p:origin x="45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2B0A-2820-416F-A205-8898C2F663A7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A8A6C-FBF3-4CBB-88F9-5E0CCDB97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8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035D9-8AE5-4BC1-97C1-63FEBB06D8C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9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>
            <a:extLst>
              <a:ext uri="{FF2B5EF4-FFF2-40B4-BE49-F238E27FC236}">
                <a16:creationId xmlns:a16="http://schemas.microsoft.com/office/drawing/2014/main" id="{BA9D7217-02A8-463B-A247-EAC7983B6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84CBF17F-4E26-49B3-8A0D-AD79D9D10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altLang="zh-CN">
                <a:ea typeface="宋体" panose="02010600030101010101" pitchFamily="2" charset="-122"/>
              </a:rPr>
              <a:t>For class handout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tags of all of the elements of the set must</a:t>
            </a:r>
            <a:r>
              <a:rPr lang="en-US" baseline="0" dirty="0"/>
              <a:t> be searched for a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4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DE18F-8CCE-DD48-B39A-29B67167513C}" type="slidenum">
              <a:rPr lang="en-US"/>
              <a:pPr/>
              <a:t>44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/>
              <a:t>For class handout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Another sample string to try 0 1 2 3 0 8 11 0 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2BB16B9-9D45-E94C-88E8-7B0B4CB1400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38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E7A869C-7791-0F4D-92FF-CF43B699524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81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A8A6C-FBF3-4CBB-88F9-5E0CCDB971E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5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>
            <a:extLst>
              <a:ext uri="{FF2B5EF4-FFF2-40B4-BE49-F238E27FC236}">
                <a16:creationId xmlns:a16="http://schemas.microsoft.com/office/drawing/2014/main" id="{9ABFB886-C5CA-4E15-9BED-39408B883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224" tIns="48250" rIns="98224" bIns="48250"/>
          <a:lstStyle/>
          <a:p>
            <a:r>
              <a:rPr lang="en-US" altLang="zh-CN" dirty="0">
                <a:ea typeface="宋体" panose="02010600030101010101" pitchFamily="2" charset="-122"/>
              </a:rPr>
              <a:t>Let’s use a specific example with realistic numbers: assume we have a 1 K word (4Kbyte) direct mapped cache with block size equals to 4 bytes (1 word).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other words, each block associated with the cache tag will have 4 bytes in it (Row 1).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With Block Size equals to 4 bytes, the 2 least significant bits of the address will be used as byte select within the cache block.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Since the cache size is 1K word, the upper 32 minus 10+2 bits, or 20 bits of the address will be stored as cache tag.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rest of the (10) address bits in the middle, that is bit 2 through 11, will be used as Cache Index to select the proper cache entry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Temporal!</a:t>
            </a:r>
          </a:p>
        </p:txBody>
      </p:sp>
      <p:sp>
        <p:nvSpPr>
          <p:cNvPr id="1605635" name="Rectangle 3">
            <a:extLst>
              <a:ext uri="{FF2B5EF4-FFF2-40B4-BE49-F238E27FC236}">
                <a16:creationId xmlns:a16="http://schemas.microsoft.com/office/drawing/2014/main" id="{C0B9CF75-12FF-4F3B-807A-73EE10021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0" y="727075"/>
            <a:ext cx="6370638" cy="358457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>
            <a:extLst>
              <a:ext uri="{FF2B5EF4-FFF2-40B4-BE49-F238E27FC236}">
                <a16:creationId xmlns:a16="http://schemas.microsoft.com/office/drawing/2014/main" id="{F3DE6CB7-8A25-4E63-91C0-9198BB646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657FFC8D-C7CB-4F6D-803D-B11F7B79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altLang="zh-CN">
                <a:ea typeface="宋体" panose="02010600030101010101" pitchFamily="2" charset="-122"/>
              </a:rPr>
              <a:t>For class handout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>
            <a:extLst>
              <a:ext uri="{FF2B5EF4-FFF2-40B4-BE49-F238E27FC236}">
                <a16:creationId xmlns:a16="http://schemas.microsoft.com/office/drawing/2014/main" id="{E260A195-FFF1-446B-B420-6049E9087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0642E132-2B0E-41D9-89ED-7F1AB701E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altLang="zh-CN">
                <a:ea typeface="宋体" panose="02010600030101010101" pitchFamily="2" charset="-122"/>
              </a:rPr>
              <a:t>For lecture</a:t>
            </a:r>
          </a:p>
          <a:p>
            <a:r>
              <a:rPr lang="en-US" altLang="zh-CN">
                <a:ea typeface="宋体" panose="02010600030101010101" pitchFamily="2" charset="-122"/>
              </a:rPr>
              <a:t>Valid bit indicates whether an entry contains valid information – if the bit is not set, there cannot be a match for this block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19A899F-CB47-49C3-962B-B26ECBAA0C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05A539A-E507-4B00-AB7B-CBC2312832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77495-507D-492F-9754-A4BABEA65304}" type="datetime3">
              <a:rPr lang="en-AU" altLang="zh-TW">
                <a:latin typeface="Times New Roman" panose="02020603050405020304" pitchFamily="18" charset="0"/>
              </a:rPr>
              <a:pPr/>
              <a:t>22 November, 2022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7EE5BDF7-6EA9-4FB8-A3CB-26EE611B72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DF5D54C-3DBF-489A-925F-8CD5D1A79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9DA418-F281-496B-BBEB-2D429898AD74}" type="slidenum">
              <a:rPr lang="en-AU" altLang="zh-TW">
                <a:latin typeface="Times New Roman" panose="02020603050405020304" pitchFamily="18" charset="0"/>
              </a:rPr>
              <a:pPr/>
              <a:t>28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1D6E32D4-12B9-407B-AA69-2E35BB4ED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5919CA59-8C6F-4543-AC00-C37DB2D03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Subdivision </a:t>
            </a:r>
            <a:r>
              <a:rPr lang="zh-CN" altLang="en-US"/>
              <a:t>细分，一部，分支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60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dirty="0"/>
              <a:t>For lecture</a:t>
            </a:r>
          </a:p>
          <a:p>
            <a:r>
              <a:rPr lang="en-US" dirty="0"/>
              <a:t>Reference</a:t>
            </a:r>
            <a:r>
              <a:rPr lang="en-US" baseline="0" dirty="0"/>
              <a:t> string is word addresses (or block number since we are using one word blocks) – i.e., the low order two bits used to selected the byte in the 32-bit word are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0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71648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dirty="0"/>
              <a:t>For lecture</a:t>
            </a:r>
          </a:p>
          <a:p>
            <a:r>
              <a:rPr lang="en-US" dirty="0"/>
              <a:t>Show the 4-bi</a:t>
            </a:r>
            <a:r>
              <a:rPr lang="en-US" baseline="0" dirty="0"/>
              <a:t>t address mapping – 2-bits of tag, 1-bit of set address (index), 1-bit of word-in-block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0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>
            <a:extLst>
              <a:ext uri="{FF2B5EF4-FFF2-40B4-BE49-F238E27FC236}">
                <a16:creationId xmlns:a16="http://schemas.microsoft.com/office/drawing/2014/main" id="{7CBD397E-1065-408F-B913-E2E53B18C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5950"/>
            <a:ext cx="6376988" cy="3587750"/>
          </a:xfrm>
        </p:spPr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DA7AF1D0-C8F3-44CB-81DD-FC89C5CBC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ln/>
        </p:spPr>
        <p:txBody>
          <a:bodyPr lIns="96651" tIns="48325" rIns="96651" bIns="48325"/>
          <a:lstStyle/>
          <a:p>
            <a:r>
              <a:rPr lang="en-US" altLang="zh-CN">
                <a:ea typeface="宋体" panose="02010600030101010101" pitchFamily="2" charset="-122"/>
              </a:rPr>
              <a:t>For class handout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B0CD-D167-430A-BDCA-577DD5F8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29C04-926A-4382-B447-2841EAA1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4AA9-196D-4FC9-99B7-15785CF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0127-4283-4DE1-AD4E-10F92922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74F43-E720-4B9B-A1A9-A671539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DFD7-45BB-4FDB-83BB-29498AE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AE71D-5085-45A2-9D12-2A3F5B12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393F8-EDB5-4AE7-9306-BEF3B35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466F3-A356-47DC-AD68-E24910B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0E17E-B569-4D69-A6E8-A457889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1194D-3856-4374-9820-7E050500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10A58-EC8E-450D-8108-95C3DB8B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8F78-5A3F-4331-8F0B-6FAEB96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5506B-DF68-42F6-828F-17925559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DCFC6-9E85-47BC-B552-AD32BC8D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6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1002"/>
              </a:lnSpc>
            </a:pPr>
            <a:r>
              <a:rPr lang="en-US" spc="-110"/>
              <a:t>Comp  </a:t>
            </a:r>
            <a:r>
              <a:rPr lang="en-US" spc="-141"/>
              <a:t>411  </a:t>
            </a:r>
            <a:r>
              <a:rPr lang="en-US" spc="-53"/>
              <a:t>– </a:t>
            </a:r>
            <a:r>
              <a:rPr lang="en-US" spc="-57"/>
              <a:t>Fall</a:t>
            </a:r>
            <a:r>
              <a:rPr lang="en-US" spc="-84"/>
              <a:t> </a:t>
            </a:r>
            <a:r>
              <a:rPr lang="en-US" spc="-40"/>
              <a:t>2015</a:t>
            </a:r>
            <a:endParaRPr lang="en-US" spc="-4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1002"/>
              </a:lnSpc>
            </a:pPr>
            <a:r>
              <a:rPr lang="en-US" altLang="zh-CN" spc="-71"/>
              <a:t>11/12/2015</a:t>
            </a:r>
            <a:endParaRPr lang="en-US" altLang="zh-CN" spc="-71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413">
              <a:lnSpc>
                <a:spcPts val="1002"/>
              </a:lnSpc>
            </a:pPr>
            <a:r>
              <a:rPr lang="en-US" spc="-119"/>
              <a:t>L21  </a:t>
            </a:r>
            <a:r>
              <a:rPr lang="en-US" spc="-53"/>
              <a:t>– </a:t>
            </a:r>
            <a:r>
              <a:rPr lang="en-US" spc="-75"/>
              <a:t>Memory </a:t>
            </a:r>
            <a:r>
              <a:rPr lang="en-US" spc="-66"/>
              <a:t>Hierarchy  </a:t>
            </a:r>
            <a:r>
              <a:rPr lang="en-US" spc="71"/>
              <a:t> </a:t>
            </a:r>
            <a:fld id="{81D60167-4931-47E6-BA6A-407CBD079E47}" type="slidenum">
              <a:rPr spc="-62" smtClean="0"/>
              <a:pPr marL="22413">
                <a:lnSpc>
                  <a:spcPts val="1002"/>
                </a:lnSpc>
              </a:pPr>
              <a:t>‹#›</a:t>
            </a:fld>
            <a:endParaRPr spc="-62" dirty="0"/>
          </a:p>
        </p:txBody>
      </p:sp>
    </p:spTree>
    <p:extLst>
      <p:ext uri="{BB962C8B-B14F-4D97-AF65-F5344CB8AC3E}">
        <p14:creationId xmlns:p14="http://schemas.microsoft.com/office/powerpoint/2010/main" val="234267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B0CD-D167-430A-BDCA-577DD5F8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29C04-926A-4382-B447-2841EAA1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4AA9-196D-4FC9-99B7-15785CF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0127-4283-4DE1-AD4E-10F92922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74F43-E720-4B9B-A1A9-A671539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2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35672-2AA3-48F5-A374-3732CD91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01F56-98F1-47FB-9BF7-B4BE4EEE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669"/>
            <a:ext cx="10515600" cy="498929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89BA4-41EC-4794-8D43-EE24E3E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647E-0C42-422E-9E60-7263F5D2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9E899-C631-4004-B783-52FF024C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8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7183-F172-4867-B629-448CFF1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DF066-115C-4026-A9DB-83614A26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CBBC-37A2-4483-894C-B5F907A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8A2CF-B757-464F-9B11-59F3F32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B462-9022-4AC6-AD30-93077856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2762-D638-4549-886A-3B50C3E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18117-A1DB-4BD1-B3FD-14A47346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B9F32-B989-4CA0-BD68-D09D87A73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98365-091A-44E9-ACEE-A3E6D7CB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BE297-9050-4098-9CC0-8A0C5998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BBFC0-970F-48A7-BA64-F14C1D61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2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1C3D-CBA8-445B-B7F9-341F62A3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D429-5B6E-42D9-8759-42DB50B7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38B2B-2ABD-44AB-AB27-C10B3E86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908ED-4102-4853-B17B-29BCB9F1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14450-45DD-4D85-9161-33A8C06D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17771-1E05-42B4-8225-97031B9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F7D3F-515C-4B19-97FF-7415E1D1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60435-7388-4159-8B28-E8E50F9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6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D3B6-A4CE-4EE8-B0AE-DFF1405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32154-988E-4A40-AAF3-2DFED91C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40264-D979-46C7-8829-D3A2864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296FC-0E48-4BF0-8B0E-BE9B980C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3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CD36B-7D9B-4AFF-B51B-03F3F3B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FE9E55-2EB6-4B54-A90F-47A40DD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EECF8-B43D-4C72-A99A-9CADF1D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35672-2AA3-48F5-A374-3732CD91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01F56-98F1-47FB-9BF7-B4BE4EEE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2"/>
            <a:ext cx="10515600" cy="494062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79571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87C8-1D0D-42A3-9ECC-6E9E2A4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2C57-7869-476F-841B-655B9654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24EF-9125-4AFF-841B-F92C48AD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BAC4A-8C25-48B2-9388-C405EFF0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397DB-F84D-4ED7-98DB-1E9AEC8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744B2-EEE1-42C7-92DB-7FE72867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74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D5F1-50B7-4060-83A2-87B38DD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B74F0-112D-4560-A9E8-DB7A85DC2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C9D0-19F2-4B6C-8C8B-7D033168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46F1D-0F1C-468E-A989-8A7A3928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DFF86-A1FE-4F72-A6D8-CEA0196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B6C49-797E-450E-88B3-97265E7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72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DFD7-45BB-4FDB-83BB-29498AE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AE71D-5085-45A2-9D12-2A3F5B12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393F8-EDB5-4AE7-9306-BEF3B35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466F3-A356-47DC-AD68-E24910B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0E17E-B569-4D69-A6E8-A457889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1194D-3856-4374-9820-7E050500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10A58-EC8E-450D-8108-95C3DB8B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8F78-5A3F-4331-8F0B-6FAEB96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5506B-DF68-42F6-828F-17925559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DCFC6-9E85-47BC-B552-AD32BC8D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51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24">
              <a:spcBef>
                <a:spcPts val="20"/>
              </a:spcBef>
            </a:pPr>
            <a:r>
              <a:rPr lang="en-US"/>
              <a:t>Q.S.Shi</a:t>
            </a:r>
            <a:r>
              <a:rPr lang="en-US" spc="-30"/>
              <a:t> </a:t>
            </a:r>
            <a:r>
              <a:rPr lang="en-US"/>
              <a:t>ZheJiang</a:t>
            </a:r>
            <a:r>
              <a:rPr lang="en-US" spc="-20"/>
              <a:t> </a:t>
            </a:r>
            <a:r>
              <a:rPr lang="en-US"/>
              <a:t>University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72">
              <a:lnSpc>
                <a:spcPts val="2725"/>
              </a:lnSpc>
            </a:pPr>
            <a:fld id="{81D60167-4931-47E6-BA6A-407CBD079E47}" type="slidenum">
              <a:rPr lang="en-US" altLang="zh-CN" smtClean="0"/>
              <a:pPr marL="38172">
                <a:lnSpc>
                  <a:spcPts val="272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0782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821" y="105588"/>
            <a:ext cx="10633095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67" y="6589924"/>
            <a:ext cx="2219436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820" y="1052736"/>
            <a:ext cx="10921474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0901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A500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27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0EDC1BF-D507-7F45-A7C4-0B906829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23950"/>
            <a:ext cx="10972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992A2FD-3614-2F4F-8D8D-1968A4FCD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7185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8F423D4-7D62-A046-9486-902C5E6432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824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105664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10464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B21A48-4278-2847-949C-8F4EE0479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5F9C1-6ECF-784D-8FE7-AA1307BE8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459B8B-977C-BF46-961F-BB3F0DCA3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FE9E5A73-BAFF-F548-9E2E-21289D475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68658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7530"/>
            <a:ext cx="114808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827B9E-D107-FE47-BCBA-A0F54423FF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E25E78-7811-3E45-9C3F-3AE964026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CD3246B-4504-6A44-A3C6-3AD1B2200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84992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4D63735-01BA-B944-9CAC-1B9C54BD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C670B12-B340-A643-9F4E-E46E2789D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2591BB-F593-DC41-9202-A6281FB4F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7452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7183-F172-4867-B629-448CFF1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DF066-115C-4026-A9DB-83614A26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CBBC-37A2-4483-894C-B5F907A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8A2CF-B757-464F-9B11-59F3F32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B462-9022-4AC6-AD30-93077856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13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4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4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1CFE7F-38BF-7E4F-8084-41548CC6E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09D385-5ADD-F044-A1E9-12910F637D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850AAB8-6D13-F74D-82DE-01543047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1555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F562CE1-D7B9-2B48-AABD-520F279FD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8A76E69-B5F0-BF4B-B407-6D552D390E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C7F1B-7885-0949-97FC-084E8A56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51482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35DD151-C820-B34A-B26B-2D2F1D3E1F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CFDF57E-6974-814A-893F-5B3EC8AC9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DA969E1-C8A6-544B-920A-17EB75C6E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3195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3C2F28A-A914-FE46-A024-DF13262B8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100917-C7B6-434C-99E9-E987DCCAA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85CF00-0E48-FA45-8634-07059AC75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1227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52A2B8-84EB-424B-AB45-BF86C41D24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D8C86B-640E-DD49-A5A7-2807F5B6B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344135-9420-D548-BD7C-79317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7325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BB0C76-64C6-2942-B4EB-EE86FC1D0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E47F2FC-584D-BF4D-AF6A-AD9133707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1DB68E5-2868-6D4F-A89F-4CC0EFD4A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5736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31792A-AD76-664C-A1F8-67622FD12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D1CFAAE-D710-B945-880C-4838C9E27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9F8390-5E7B-F84D-BB5A-F0643481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55174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152400"/>
            <a:ext cx="287020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9" y="152400"/>
            <a:ext cx="840740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0158EE-260B-B548-928C-E911F37962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3577B43-A5DC-1B40-946C-9AFCCF79B3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4DE8F5-A1D7-DB49-969C-EAC86A464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6461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4" y="1371600"/>
            <a:ext cx="56388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4" y="13716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6F2D48B-DA98-9943-BC1C-A3EA9EB5DC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997EEF-E597-CB49-82CE-E15B3C1E8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1C15F8-46C5-1E47-A52A-D0FDBA87F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40572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F78E4D0-424C-0347-A9CF-9E0B7671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23950"/>
            <a:ext cx="10972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33CC073-19C1-4248-876B-620F0F13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7185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A9073A6-6853-0F42-BD07-7378E21991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824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105664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10464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5A0291-5427-B84A-B976-84F330C4F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10629-1650-674B-8E6B-FB0D2376E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2D5666-8AF3-5D4B-9DBF-049134A81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E967BE0B-2763-2049-A065-F1B8755B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800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2762-D638-4549-886A-3B50C3E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18117-A1DB-4BD1-B3FD-14A47346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B9F32-B989-4CA0-BD68-D09D87A73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98365-091A-44E9-ACEE-A3E6D7CB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BE297-9050-4098-9CC0-8A0C5998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BBFC0-970F-48A7-BA64-F14C1D61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799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7530"/>
            <a:ext cx="114808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9F6E65B-F4D3-3944-A374-1D0280283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A79C1B-984C-364F-AF40-AE13374B2D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92BC37-A118-A54F-AC4D-063C0DBF1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5936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05D34E-8F1F-7E44-8E24-99F751829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51EFE95-F820-E747-9341-BA4039E1E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E050C4-0910-8048-9740-3DBA2CE33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42531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4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4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63CB9F-F849-5645-8E13-F1DE817F5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41F8311-5EED-E845-BC70-610F9CFD6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A66211-12EB-5542-A4A8-C149AEDD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5413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B71E6E3-998C-9544-B8FF-E54C160A5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419141F-C4E9-0B4E-A246-8CC026C0A1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BCF3F7B-A04E-DF4A-8937-C43C179D5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4910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911567B-47F9-5849-930E-8C6D41B52A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280F4A-A5F7-B34A-99FD-B7DAC4D84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DC08C1-50FB-784E-8290-EF1E56DED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655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D3ED04A-310E-B641-A663-4B51CE77C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B1C7671-C4C8-144F-B54F-68976AADE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F3A6762-16BE-2040-B803-55E100CD2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163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5228AF-DAE0-C34E-AE0C-CE18E3E0F3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F1C6DDA-B4E8-6D45-BD7C-A2B555DF7B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8B495F-94D1-AD4D-82FB-0AC90C72F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20101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F6B5E7B-1157-6340-89A3-6088FF596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132281-096F-2846-AF74-40556CC34C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0E6768-6EA0-2B48-B4F6-782912DF6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86278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348F99-A9E9-A340-93CE-467BCF7199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EA0239B-2D4E-AF41-9282-EB8079EAA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DE3877-7A7D-DD4D-82B4-4016483A2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63136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152400"/>
            <a:ext cx="287020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9" y="152400"/>
            <a:ext cx="840740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946A57-00B5-BF4D-BA0D-4C0AAA5BC9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18EEB5B-561D-2D4D-A99E-0F26DFC44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49DD3B-C68E-8E45-8046-6CB425BB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0087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1C3D-CBA8-445B-B7F9-341F62A3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D429-5B6E-42D9-8759-42DB50B7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38B2B-2ABD-44AB-AB27-C10B3E86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908ED-4102-4853-B17B-29BCB9F1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14450-45DD-4D85-9161-33A8C06D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17771-1E05-42B4-8225-97031B9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F7D3F-515C-4B19-97FF-7415E1D1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60435-7388-4159-8B28-E8E50F9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86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4" y="1371600"/>
            <a:ext cx="56388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4" y="13716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6527E0-E5A8-6D40-BCBD-944D973152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15E69D3-0FB2-2144-A9A0-8AA487259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4A0ECB-096A-4742-BD97-AA048FDF8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4797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780409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1934" y="1905000"/>
            <a:ext cx="5160433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18768" y="1905000"/>
            <a:ext cx="5160433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0582" y="1447800"/>
            <a:ext cx="5160433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71076" y="1447799"/>
            <a:ext cx="5160433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9167" y="3952876"/>
            <a:ext cx="10528300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1410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6"/>
            <a:ext cx="10528300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39421" y="3886201"/>
            <a:ext cx="10528300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385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4" y="435678"/>
            <a:ext cx="1058144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701" y="1362076"/>
            <a:ext cx="10528300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11997" y="3952876"/>
            <a:ext cx="10528300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D3B6-A4CE-4EE8-B0AE-DFF140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5933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70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9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87C8-1D0D-42A3-9ECC-6E9E2A4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2C57-7869-476F-841B-655B9654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24EF-9125-4AFF-841B-F92C48AD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BAC4A-8C25-48B2-9388-C405EFF0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397DB-F84D-4ED7-98DB-1E9AEC8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744B2-EEE1-42C7-92DB-7FE72867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D5F1-50B7-4060-83A2-87B38DD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B74F0-112D-4560-A9E8-DB7A85DC2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C9D0-19F2-4B6C-8C8B-7D033168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46F1D-0F1C-468E-A989-8A7A3928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DFF86-A1FE-4F72-A6D8-CEA0196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B6C49-797E-450E-88B3-97265E7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415C2-E385-49A2-8C9F-E414DED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234E7-2BA2-453D-BB5C-7C650938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55B0-32D3-4766-8A4D-A4BA0830C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93DE-2DB8-40A2-89E9-1D7FF949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036E-9BF8-40A3-85A2-1BF2CB3B9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415C2-E385-49A2-8C9F-E414DED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234E7-2BA2-453D-BB5C-7C650938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55B0-32D3-4766-8A4D-A4BA0830C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A7A2-22D0-428E-B096-1CC8C57CBB3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93DE-2DB8-40A2-89E9-1D7FF949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036E-9BF8-40A3-85A2-1BF2CB3B9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7" r:id="rId12"/>
    <p:sldLayoutId id="2147483688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05E7BDC-7850-0840-AE02-4CD684FE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48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E0880CC-46D8-144C-AB8F-FA38446B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98526"/>
            <a:ext cx="114808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2720296-8B91-D64B-9FD7-7AF64C7323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9D3AC41-115F-0845-A7A4-47BF361B18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36051" y="631825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2E03388C-8DDE-5549-8BDC-829E3484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C35EBA84-E5B9-C34A-9AC4-3C109F724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81763"/>
            <a:ext cx="1148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F5BD3987-485D-E042-8A19-7C18DF05F3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898525"/>
            <a:ext cx="1148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520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AA84F0B7-9082-F54B-B2FD-6E79E2D3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48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4F273309-E1C0-A049-BC85-18F59100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98526"/>
            <a:ext cx="114808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5C29659-954C-2C4E-8569-225B3B1E01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52B758B-51D1-614C-9223-36A6FDDC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36051" y="631825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B207C27-141E-6D45-9D31-A06DA0758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12E040C0-DE70-434C-AA45-F11374A3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81763"/>
            <a:ext cx="1148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32DD488-5289-2644-9369-4830820D8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898525"/>
            <a:ext cx="1148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864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0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84932D70-9C53-450F-96F8-258F554813F1}"/>
              </a:ext>
            </a:extLst>
          </p:cNvPr>
          <p:cNvSpPr txBox="1"/>
          <p:nvPr/>
        </p:nvSpPr>
        <p:spPr>
          <a:xfrm>
            <a:off x="970541" y="1104692"/>
            <a:ext cx="8882907" cy="526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207645">
              <a:lnSpc>
                <a:spcPct val="117400"/>
              </a:lnSpc>
              <a:spcBef>
                <a:spcPts val="100"/>
              </a:spcBef>
              <a:buFont typeface="Symbol"/>
              <a:buChar char=""/>
              <a:tabLst>
                <a:tab pos="207645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在到目前为止的课程中，我们只研究了计算机系统的处理器部分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32155" marR="5080" lvl="1" indent="-360045">
              <a:lnSpc>
                <a:spcPct val="126499"/>
              </a:lnSpc>
              <a:spcBef>
                <a:spcPts val="1285"/>
              </a:spcBef>
              <a:buSzPct val="122222"/>
              <a:buFont typeface="MS UI Gothic"/>
              <a:buChar char="➔"/>
              <a:tabLst>
                <a:tab pos="748665" algn="l"/>
              </a:tabLst>
            </a:pPr>
            <a:r>
              <a:rPr sz="1800" b="1" dirty="0">
                <a:latin typeface="Arial"/>
                <a:cs typeface="Arial"/>
              </a:rPr>
              <a:t>CPU</a:t>
            </a:r>
            <a:r>
              <a:rPr sz="1800" b="1" spc="2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performance,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ISA,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Datapath,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Pipelined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execu-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tion.</a:t>
            </a:r>
            <a:endParaRPr sz="1800" dirty="0">
              <a:latin typeface="Arial"/>
              <a:cs typeface="Arial"/>
            </a:endParaRPr>
          </a:p>
          <a:p>
            <a:pPr marL="210820" indent="-198755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Font typeface="Symbol"/>
              <a:buChar char=""/>
              <a:tabLst>
                <a:tab pos="211454" algn="l"/>
              </a:tabLst>
            </a:pPr>
            <a:r>
              <a:rPr lang="zh-CN" altLang="en-US" sz="2200" b="1" i="1" spc="-15" dirty="0">
                <a:solidFill>
                  <a:srgbClr val="0000FF"/>
                </a:solidFill>
                <a:latin typeface="Arial"/>
                <a:cs typeface="Arial"/>
              </a:rPr>
              <a:t>为什么我们关心内存层次结构</a:t>
            </a:r>
            <a:r>
              <a:rPr sz="2200" b="1" i="1" spc="-15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  <a:p>
            <a:pPr marL="699770" lvl="1" indent="-327660">
              <a:lnSpc>
                <a:spcPct val="100000"/>
              </a:lnSpc>
              <a:spcBef>
                <a:spcPts val="2260"/>
              </a:spcBef>
              <a:buSzPct val="122222"/>
              <a:buFont typeface="MS UI Gothic"/>
              <a:buChar char="➔"/>
              <a:tabLst>
                <a:tab pos="700405" algn="l"/>
              </a:tabLst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1980: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cache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microprocessors.</a:t>
            </a:r>
            <a:endParaRPr sz="1800" dirty="0">
              <a:latin typeface="Arial"/>
              <a:cs typeface="Arial"/>
            </a:endParaRPr>
          </a:p>
          <a:p>
            <a:pPr marL="732155" marR="5080" lvl="1" indent="-360045">
              <a:lnSpc>
                <a:spcPct val="126499"/>
              </a:lnSpc>
              <a:spcBef>
                <a:spcPts val="1664"/>
              </a:spcBef>
              <a:buSzPct val="122222"/>
              <a:buFont typeface="MS UI Gothic"/>
              <a:buChar char="➔"/>
              <a:tabLst>
                <a:tab pos="737235" algn="l"/>
              </a:tabLst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1995: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2-level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caches,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e.g.,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60%</a:t>
            </a:r>
            <a:r>
              <a:rPr sz="1800" b="1" spc="229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transistors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Alpha</a:t>
            </a:r>
            <a:r>
              <a:rPr sz="1800" b="1" spc="-5" dirty="0">
                <a:latin typeface="Arial"/>
                <a:cs typeface="Arial"/>
              </a:rPr>
              <a:t> processor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for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-5" dirty="0">
                <a:latin typeface="Arial"/>
                <a:cs typeface="Arial"/>
              </a:rPr>
              <a:t> cache </a:t>
            </a:r>
            <a:r>
              <a:rPr sz="1800" b="1" dirty="0"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MS UI Gothic"/>
              <a:buChar char="➔"/>
            </a:pPr>
            <a:endParaRPr sz="1800" dirty="0">
              <a:latin typeface="Arial"/>
              <a:cs typeface="Arial"/>
            </a:endParaRPr>
          </a:p>
          <a:p>
            <a:pPr marL="699770" lvl="1" indent="-327660">
              <a:lnSpc>
                <a:spcPct val="100000"/>
              </a:lnSpc>
              <a:buClr>
                <a:srgbClr val="000000"/>
              </a:buClr>
              <a:buSzPct val="122222"/>
              <a:buFont typeface="MS UI Gothic"/>
              <a:buChar char="➔"/>
              <a:tabLst>
                <a:tab pos="700405" algn="l"/>
              </a:tabLst>
            </a:pPr>
            <a:r>
              <a:rPr lang="en-US" altLang="zh-CN" b="1" i="1" spc="-5" dirty="0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lang="zh-CN" altLang="en-US" b="1" i="1" spc="-5" dirty="0">
                <a:solidFill>
                  <a:srgbClr val="C00000"/>
                </a:solidFill>
                <a:latin typeface="Arial"/>
                <a:cs typeface="Arial"/>
              </a:rPr>
              <a:t>缺失造成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150</a:t>
            </a:r>
            <a:r>
              <a:rPr sz="18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C00000"/>
                </a:solidFill>
                <a:latin typeface="Arial"/>
                <a:cs typeface="Arial"/>
              </a:rPr>
              <a:t>clock</a:t>
            </a:r>
            <a:r>
              <a:rPr sz="1800" b="1" i="1" spc="-10" dirty="0">
                <a:solidFill>
                  <a:srgbClr val="C00000"/>
                </a:solidFill>
                <a:latin typeface="Arial"/>
                <a:cs typeface="Arial"/>
              </a:rPr>
              <a:t> cycles </a:t>
            </a:r>
            <a:r>
              <a:rPr lang="zh-CN" altLang="en-US" sz="1800" b="1" i="1" spc="-15" dirty="0">
                <a:solidFill>
                  <a:srgbClr val="C00000"/>
                </a:solidFill>
                <a:latin typeface="Arial"/>
                <a:cs typeface="Arial"/>
              </a:rPr>
              <a:t>延迟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!!!</a:t>
            </a:r>
            <a:endParaRPr sz="18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32155" marR="5080" lvl="1" indent="-360045">
              <a:lnSpc>
                <a:spcPct val="126499"/>
              </a:lnSpc>
              <a:spcBef>
                <a:spcPts val="1664"/>
              </a:spcBef>
              <a:buSzPct val="122222"/>
              <a:buFont typeface="MS UI Gothic"/>
              <a:buChar char="➔"/>
              <a:tabLst>
                <a:tab pos="7562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内存的性能提升跟不上处理器的性能提升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lang="en-US" altLang="zh-CN" sz="1800" b="1" spc="-10" dirty="0">
              <a:latin typeface="Arial"/>
              <a:cs typeface="Arial"/>
            </a:endParaRPr>
          </a:p>
          <a:p>
            <a:pPr marL="372110" marR="5080" lvl="1">
              <a:lnSpc>
                <a:spcPct val="126499"/>
              </a:lnSpc>
              <a:spcBef>
                <a:spcPts val="1664"/>
              </a:spcBef>
              <a:buSzPct val="122222"/>
              <a:tabLst>
                <a:tab pos="756285" algn="l"/>
              </a:tabLst>
            </a:pPr>
            <a:endParaRPr sz="1800" dirty="0">
              <a:latin typeface="Arial"/>
              <a:cs typeface="Arial"/>
            </a:endParaRPr>
          </a:p>
          <a:p>
            <a:pPr marL="1020444" marR="5080" indent="-932815">
              <a:lnSpc>
                <a:spcPct val="106100"/>
              </a:lnSpc>
              <a:spcBef>
                <a:spcPts val="1145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内存性能对计算机的整体性能至关重要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B4455E-038E-4720-BACA-B2D349FA0CEB}"/>
              </a:ext>
            </a:extLst>
          </p:cNvPr>
          <p:cNvSpPr txBox="1">
            <a:spLocks/>
          </p:cNvSpPr>
          <p:nvPr/>
        </p:nvSpPr>
        <p:spPr>
          <a:xfrm>
            <a:off x="787693" y="115283"/>
            <a:ext cx="77046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Importance</a:t>
            </a:r>
            <a:r>
              <a:rPr lang="en-US" sz="3600" b="1" u="heavy" spc="-40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600" b="1" u="heavy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sz="3600" b="1" u="heavy" spc="-3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600" b="1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4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22" y="1395550"/>
            <a:ext cx="194419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b="1" spc="18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879" b="1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spc="12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879" b="1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spc="18" dirty="0">
                <a:solidFill>
                  <a:srgbClr val="FFFFFF"/>
                </a:solidFill>
                <a:latin typeface="Arial"/>
                <a:cs typeface="Arial"/>
              </a:rPr>
              <a:t>61C</a:t>
            </a:r>
            <a:r>
              <a:rPr sz="879" b="1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879" b="1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spc="9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87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4904" y="1393399"/>
            <a:ext cx="4177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b="1" spc="-33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79" b="1" spc="12" dirty="0">
                <a:solidFill>
                  <a:srgbClr val="FFFFFF"/>
                </a:solidFill>
                <a:latin typeface="Arial"/>
                <a:cs typeface="Arial"/>
              </a:rPr>
              <a:t>eaver</a:t>
            </a:r>
            <a:endParaRPr sz="879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50" y="141781"/>
            <a:ext cx="7194399" cy="994995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sz="3200" b="1" spc="4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sz="3200" b="1" spc="-12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200" b="1" spc="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sz="32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200" b="1" spc="7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sz="3200" b="1" spc="-12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200" b="1" spc="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br>
              <a:rPr lang="en-US" altLang="zh-CN" sz="3200" b="1" spc="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spc="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带缓存的内存访问</a:t>
            </a:r>
            <a:endParaRPr sz="3200" b="1" spc="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211" y="1198331"/>
            <a:ext cx="9912941" cy="5401130"/>
          </a:xfrm>
          <a:prstGeom prst="rect">
            <a:avLst/>
          </a:prstGeom>
        </p:spPr>
        <p:txBody>
          <a:bodyPr vert="horz" wrap="square" lIns="0" tIns="63536" rIns="0" bIns="0" rtlCol="0">
            <a:spAutoFit/>
          </a:bodyPr>
          <a:lstStyle/>
          <a:p>
            <a:pPr marL="381213" indent="-343092">
              <a:lnSpc>
                <a:spcPct val="150000"/>
              </a:lnSpc>
              <a:spcBef>
                <a:spcPts val="500"/>
              </a:spcBef>
              <a:buClr>
                <a:srgbClr val="033BFF"/>
              </a:buClr>
              <a:buChar char="•"/>
              <a:tabLst>
                <a:tab pos="381213" algn="l"/>
                <a:tab pos="381598" algn="l"/>
              </a:tabLst>
            </a:pPr>
            <a:r>
              <a:rPr sz="2000" spc="3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Load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6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word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3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instruction: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lw t0,0(t1)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213" indent="-343092">
              <a:lnSpc>
                <a:spcPct val="150000"/>
              </a:lnSpc>
              <a:spcBef>
                <a:spcPts val="443"/>
              </a:spcBef>
              <a:buClr>
                <a:srgbClr val="033BFF"/>
              </a:buClr>
              <a:buChar char="•"/>
              <a:tabLst>
                <a:tab pos="381213" algn="l"/>
                <a:tab pos="381598" algn="l"/>
              </a:tabLst>
            </a:pPr>
            <a:r>
              <a:rPr sz="2000" spc="6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t1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寄存器内容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sz="2000" baseline="-1410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sz="2000" spc="4" baseline="-1410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Memory[0x12F0]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58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99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213" indent="-343092">
              <a:lnSpc>
                <a:spcPct val="150000"/>
              </a:lnSpc>
              <a:spcBef>
                <a:spcPts val="591"/>
              </a:spcBef>
              <a:buClr>
                <a:srgbClr val="033BFF"/>
              </a:buClr>
              <a:buChar char="•"/>
              <a:tabLst>
                <a:tab pos="381213" algn="l"/>
                <a:tab pos="381598" algn="l"/>
              </a:tabLst>
            </a:pPr>
            <a:r>
              <a:rPr lang="zh-CN" altLang="en-US" sz="2000" spc="2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 </a:t>
            </a:r>
            <a:r>
              <a:rPr sz="2000" spc="2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处理器发地址</a:t>
            </a:r>
            <a:r>
              <a:rPr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sz="2000" spc="-26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spc="-26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8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给</a:t>
            </a:r>
            <a:r>
              <a:rPr lang="zh-CN" altLang="en-US" sz="2000" spc="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81295" lvl="1" indent="-514830">
              <a:lnSpc>
                <a:spcPct val="150000"/>
              </a:lnSpc>
              <a:spcBef>
                <a:spcPts val="3"/>
              </a:spcBef>
              <a:buClr>
                <a:srgbClr val="033BFF"/>
              </a:buClr>
              <a:buSzPct val="125609"/>
              <a:buAutoNum type="arabicPeriod"/>
              <a:tabLst>
                <a:tab pos="781295" algn="l"/>
                <a:tab pos="781680" algn="l"/>
              </a:tabLst>
            </a:pPr>
            <a:r>
              <a:rPr lang="zh-CN" altLang="en-US" sz="2000" spc="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 是否有内存地址 </a:t>
            </a:r>
            <a:r>
              <a:rPr sz="2000" spc="-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lang="en-US" altLang="zh-CN" sz="2000" spc="-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-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的副本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63617">
              <a:lnSpc>
                <a:spcPct val="150000"/>
              </a:lnSpc>
              <a:spcBef>
                <a:spcPts val="291"/>
              </a:spcBef>
            </a:pPr>
            <a:r>
              <a:rPr sz="2000" spc="12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2a.</a:t>
            </a:r>
            <a:r>
              <a:rPr lang="zh-CN" altLang="en-US" sz="2000" spc="12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</a:t>
            </a:r>
            <a:r>
              <a:rPr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，命中</a:t>
            </a:r>
            <a:r>
              <a:rPr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36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(Hit):</a:t>
            </a:r>
            <a:r>
              <a:rPr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从缓存读出数据</a:t>
            </a:r>
            <a:r>
              <a:rPr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6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99,</a:t>
            </a:r>
            <a:r>
              <a:rPr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送给处理器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63617">
              <a:lnSpc>
                <a:spcPct val="150000"/>
              </a:lnSpc>
              <a:spcBef>
                <a:spcPts val="230"/>
              </a:spcBef>
              <a:tabLst>
                <a:tab pos="1267246" algn="l"/>
              </a:tabLst>
            </a:pPr>
            <a:r>
              <a:rPr sz="2000" spc="33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2b.	</a:t>
            </a:r>
            <a:r>
              <a:rPr lang="zh-CN" altLang="en-US" sz="2000" spc="27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没有，缺失</a:t>
            </a:r>
            <a:r>
              <a:rPr sz="2000" spc="-3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(Miss):</a:t>
            </a:r>
            <a:r>
              <a:rPr sz="2000" spc="3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</a:t>
            </a:r>
            <a:r>
              <a:rPr lang="zh-CN" altLang="en-US" sz="2000" spc="15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把地址 </a:t>
            </a:r>
            <a:r>
              <a:rPr sz="20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sz="2000" spc="6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67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送给内存</a:t>
            </a:r>
            <a:r>
              <a:rPr sz="2000" spc="3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3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Memory</a:t>
            </a:r>
            <a:endParaRPr sz="20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206790" lvl="2" indent="-514830">
              <a:lnSpc>
                <a:spcPct val="150000"/>
              </a:lnSpc>
              <a:spcBef>
                <a:spcPts val="224"/>
              </a:spcBef>
              <a:buClr>
                <a:srgbClr val="033BFF"/>
              </a:buClr>
              <a:buAutoNum type="romanUcPeriod"/>
              <a:tabLst>
                <a:tab pos="1206406" algn="l"/>
                <a:tab pos="1207176" algn="l"/>
              </a:tabLst>
            </a:pPr>
            <a:r>
              <a:rPr lang="zh-CN" altLang="en-US" sz="2000" spc="2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从内存读出在地址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处的</a:t>
            </a:r>
            <a:r>
              <a:rPr lang="zh-CN" altLang="en-US" sz="2000" spc="2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99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 marL="1206790" lvl="2" indent="-514830">
              <a:lnSpc>
                <a:spcPct val="150000"/>
              </a:lnSpc>
              <a:spcBef>
                <a:spcPts val="203"/>
              </a:spcBef>
              <a:buClr>
                <a:srgbClr val="033BFF"/>
              </a:buClr>
              <a:buAutoNum type="romanUcPeriod"/>
              <a:tabLst>
                <a:tab pos="1206406" algn="l"/>
                <a:tab pos="1207176" algn="l"/>
              </a:tabLst>
            </a:pPr>
            <a:r>
              <a:rPr lang="zh-CN" altLang="en-US" sz="2000" spc="2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内存把数据送到缓存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206790" lvl="2" indent="-514830">
              <a:lnSpc>
                <a:spcPct val="150000"/>
              </a:lnSpc>
              <a:spcBef>
                <a:spcPts val="252"/>
              </a:spcBef>
              <a:buClr>
                <a:srgbClr val="033BFF"/>
              </a:buClr>
              <a:buAutoNum type="romanUcPeriod"/>
              <a:tabLst>
                <a:tab pos="1206406" algn="l"/>
                <a:tab pos="1207176" algn="l"/>
              </a:tabLst>
            </a:pPr>
            <a:r>
              <a:rPr lang="zh-CN" altLang="en-US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缓存把地址</a:t>
            </a:r>
            <a:r>
              <a:rPr sz="2000" spc="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及它的数据字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99</a:t>
            </a:r>
            <a:r>
              <a:rPr lang="en-US" altLang="zh-CN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替换存储在缓存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206790" lvl="2" indent="-514830">
              <a:lnSpc>
                <a:spcPct val="150000"/>
              </a:lnSpc>
              <a:spcBef>
                <a:spcPts val="203"/>
              </a:spcBef>
              <a:buClr>
                <a:srgbClr val="033BFF"/>
              </a:buClr>
              <a:buAutoNum type="romanUcPeriod"/>
              <a:tabLst>
                <a:tab pos="1206406" algn="l"/>
                <a:tab pos="1207176" algn="l"/>
              </a:tabLst>
            </a:pPr>
            <a:r>
              <a:rPr lang="zh-CN" altLang="en-US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缓存把数据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99</a:t>
            </a:r>
            <a:r>
              <a:rPr sz="2000" spc="-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18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送给处理器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81295" lvl="1" indent="-514830">
              <a:lnSpc>
                <a:spcPct val="150000"/>
              </a:lnSpc>
              <a:buClr>
                <a:srgbClr val="033BFF"/>
              </a:buClr>
              <a:buSzPct val="125609"/>
              <a:buAutoNum type="arabicPeriod" startAt="2"/>
              <a:tabLst>
                <a:tab pos="781295" algn="l"/>
                <a:tab pos="781680" algn="l"/>
              </a:tabLst>
            </a:pPr>
            <a:r>
              <a:rPr lang="zh-CN" altLang="en-US" sz="2000" spc="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处理器把数据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99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加载到寄存器</a:t>
            </a:r>
            <a:r>
              <a:rPr sz="2000" spc="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52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t0</a:t>
            </a:r>
            <a:r>
              <a:rPr lang="en-US" altLang="zh-CN" sz="2000" spc="52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52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里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28D8AFB-220B-419B-B40D-D2A8EEF11364}"/>
              </a:ext>
            </a:extLst>
          </p:cNvPr>
          <p:cNvSpPr txBox="1">
            <a:spLocks/>
          </p:cNvSpPr>
          <p:nvPr/>
        </p:nvSpPr>
        <p:spPr>
          <a:xfrm>
            <a:off x="9263170" y="5542731"/>
            <a:ext cx="2122954" cy="257544"/>
          </a:xfrm>
          <a:prstGeom prst="rect">
            <a:avLst/>
          </a:prstGeom>
        </p:spPr>
        <p:txBody>
          <a:bodyPr vert="horz" wrap="square" lIns="80682" tIns="40341" rIns="80682" bIns="40341" rtlCol="0" anchor="ctr">
            <a:spAutoFit/>
          </a:bodyPr>
          <a:lstStyle>
            <a:defPPr>
              <a:defRPr lang="zh-CN"/>
            </a:defPPr>
            <a:lvl1pPr marL="0" algn="r" defTabSz="806867" rtl="0" eaLnBrk="1" latinLnBrk="0" hangingPunct="1">
              <a:defRPr sz="92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4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67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3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7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1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6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40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4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3">
              <a:lnSpc>
                <a:spcPts val="1452"/>
              </a:lnSpc>
            </a:pPr>
            <a:fld id="{81D60167-4931-47E6-BA6A-407CBD079E47}" type="slidenum">
              <a:rPr lang="en-US" altLang="zh-CN" spc="-4" smtClean="0"/>
              <a:pPr marL="22413">
                <a:lnSpc>
                  <a:spcPts val="1452"/>
                </a:lnSpc>
              </a:pPr>
              <a:t>10</a:t>
            </a:fld>
            <a:endParaRPr lang="en-US" spc="-4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F8DAF-4DA4-4188-8D96-714A87A9338B}"/>
              </a:ext>
            </a:extLst>
          </p:cNvPr>
          <p:cNvSpPr/>
          <p:nvPr/>
        </p:nvSpPr>
        <p:spPr>
          <a:xfrm>
            <a:off x="7948010" y="4518138"/>
            <a:ext cx="576594" cy="2620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0802E1-4EEC-43CC-83E7-E965F04D9A77}"/>
              </a:ext>
            </a:extLst>
          </p:cNvPr>
          <p:cNvSpPr/>
          <p:nvPr/>
        </p:nvSpPr>
        <p:spPr>
          <a:xfrm>
            <a:off x="8524605" y="4518138"/>
            <a:ext cx="576594" cy="26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82DBCE-4D4C-4260-87D9-50A4C32DA84A}"/>
              </a:ext>
            </a:extLst>
          </p:cNvPr>
          <p:cNvSpPr/>
          <p:nvPr/>
        </p:nvSpPr>
        <p:spPr>
          <a:xfrm>
            <a:off x="9101198" y="4518138"/>
            <a:ext cx="576594" cy="2620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51E70-22A7-4036-ACB3-8895ECABFDCD}"/>
              </a:ext>
            </a:extLst>
          </p:cNvPr>
          <p:cNvSpPr/>
          <p:nvPr/>
        </p:nvSpPr>
        <p:spPr>
          <a:xfrm>
            <a:off x="7948010" y="4788154"/>
            <a:ext cx="576594" cy="26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539FE-30CE-4800-A41F-4FB7851D298E}"/>
              </a:ext>
            </a:extLst>
          </p:cNvPr>
          <p:cNvSpPr/>
          <p:nvPr/>
        </p:nvSpPr>
        <p:spPr>
          <a:xfrm>
            <a:off x="8524605" y="4788154"/>
            <a:ext cx="576594" cy="262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63F428-922B-4FF8-AB4C-A2E242C2C4C1}"/>
              </a:ext>
            </a:extLst>
          </p:cNvPr>
          <p:cNvSpPr/>
          <p:nvPr/>
        </p:nvSpPr>
        <p:spPr>
          <a:xfrm>
            <a:off x="9101198" y="4788154"/>
            <a:ext cx="576594" cy="26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C704B9-FECB-4771-91CF-D3933E4C3E19}"/>
              </a:ext>
            </a:extLst>
          </p:cNvPr>
          <p:cNvSpPr/>
          <p:nvPr/>
        </p:nvSpPr>
        <p:spPr>
          <a:xfrm>
            <a:off x="7948010" y="5053513"/>
            <a:ext cx="576594" cy="262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A926FE-A45F-42E0-A060-ED1317237334}"/>
              </a:ext>
            </a:extLst>
          </p:cNvPr>
          <p:cNvSpPr/>
          <p:nvPr/>
        </p:nvSpPr>
        <p:spPr>
          <a:xfrm>
            <a:off x="8524605" y="5053513"/>
            <a:ext cx="576594" cy="26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1FF64D-A6CE-4821-A3B4-0F5FA1C0AFA5}"/>
              </a:ext>
            </a:extLst>
          </p:cNvPr>
          <p:cNvSpPr/>
          <p:nvPr/>
        </p:nvSpPr>
        <p:spPr>
          <a:xfrm>
            <a:off x="9101198" y="5053513"/>
            <a:ext cx="576594" cy="2620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41852E-7795-4485-B3AE-F369B371494B}"/>
              </a:ext>
            </a:extLst>
          </p:cNvPr>
          <p:cNvSpPr/>
          <p:nvPr/>
        </p:nvSpPr>
        <p:spPr>
          <a:xfrm>
            <a:off x="7826679" y="4395022"/>
            <a:ext cx="1929739" cy="1022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563491-856D-40FD-9D47-696EA180E435}"/>
              </a:ext>
            </a:extLst>
          </p:cNvPr>
          <p:cNvGrpSpPr/>
          <p:nvPr/>
        </p:nvGrpSpPr>
        <p:grpSpPr>
          <a:xfrm>
            <a:off x="8193603" y="2218779"/>
            <a:ext cx="1195892" cy="524176"/>
            <a:chOff x="6084168" y="1196752"/>
            <a:chExt cx="1642842" cy="7200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34EC61-D217-4ACD-9054-DCD277F61A41}"/>
                </a:ext>
              </a:extLst>
            </p:cNvPr>
            <p:cNvSpPr/>
            <p:nvPr/>
          </p:nvSpPr>
          <p:spPr>
            <a:xfrm>
              <a:off x="6084168" y="1196752"/>
              <a:ext cx="164284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9CEC58FC-0BB0-437D-8D78-198C87222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1196752"/>
              <a:ext cx="1008112" cy="530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133" tIns="36066" rIns="72133" bIns="36066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2038" dirty="0"/>
                <a:t>CPU</a:t>
              </a:r>
              <a:endParaRPr lang="zh-CN" altLang="en-US" sz="2038" dirty="0"/>
            </a:p>
          </p:txBody>
        </p:sp>
      </p:grpSp>
      <p:sp>
        <p:nvSpPr>
          <p:cNvPr id="21" name="Text Box 9">
            <a:extLst>
              <a:ext uri="{FF2B5EF4-FFF2-40B4-BE49-F238E27FC236}">
                <a16:creationId xmlns:a16="http://schemas.microsoft.com/office/drawing/2014/main" id="{D62697D9-5AB1-4E75-B812-F1D266D0E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224" y="4787173"/>
            <a:ext cx="786265" cy="34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133" tIns="36066" rIns="72133" bIns="36066">
            <a:spAutoFit/>
          </a:bodyPr>
          <a:lstStyle>
            <a:defPPr>
              <a:defRPr lang="zh-CN"/>
            </a:defPPr>
            <a:lvl1pPr marL="457200" indent="-457200" latinLnBrk="1">
              <a:buFont typeface="Wingdings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1747" b="1" dirty="0"/>
              <a:t>主存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3EDA8A-4917-4891-B9B5-73C61D3809BA}"/>
              </a:ext>
            </a:extLst>
          </p:cNvPr>
          <p:cNvGrpSpPr/>
          <p:nvPr/>
        </p:nvGrpSpPr>
        <p:grpSpPr>
          <a:xfrm>
            <a:off x="8083912" y="3187292"/>
            <a:ext cx="2380144" cy="752127"/>
            <a:chOff x="5717457" y="2527233"/>
            <a:chExt cx="3269693" cy="10332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DB4467-79F7-44F9-83DF-887FDD0B2BA9}"/>
                </a:ext>
              </a:extLst>
            </p:cNvPr>
            <p:cNvSpPr/>
            <p:nvPr/>
          </p:nvSpPr>
          <p:spPr>
            <a:xfrm>
              <a:off x="5884135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84616C-AEF6-4057-BCEB-4928266992BC}"/>
                </a:ext>
              </a:extLst>
            </p:cNvPr>
            <p:cNvSpPr/>
            <p:nvPr/>
          </p:nvSpPr>
          <p:spPr>
            <a:xfrm>
              <a:off x="6676223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339456-BFE6-471B-A943-759C7C4AADDC}"/>
                </a:ext>
              </a:extLst>
            </p:cNvPr>
            <p:cNvSpPr/>
            <p:nvPr/>
          </p:nvSpPr>
          <p:spPr>
            <a:xfrm>
              <a:off x="5884135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B8FF6B3-6B3A-46B4-A9C8-6947217B54D2}"/>
                </a:ext>
              </a:extLst>
            </p:cNvPr>
            <p:cNvSpPr/>
            <p:nvPr/>
          </p:nvSpPr>
          <p:spPr>
            <a:xfrm>
              <a:off x="6676223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21A3BDF-B703-4DB2-9A30-56593747B05E}"/>
                </a:ext>
              </a:extLst>
            </p:cNvPr>
            <p:cNvSpPr/>
            <p:nvPr/>
          </p:nvSpPr>
          <p:spPr>
            <a:xfrm>
              <a:off x="5717457" y="2527233"/>
              <a:ext cx="1944216" cy="1033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10"/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6DF34633-F85C-45A6-88A0-622D5E27F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7030" y="2736823"/>
              <a:ext cx="1080120" cy="469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133" tIns="36066" rIns="72133" bIns="36066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1747" b="1" dirty="0"/>
                <a:t>Cache</a:t>
              </a:r>
              <a:endParaRPr lang="zh-CN" altLang="en-US" sz="1747" b="1" dirty="0"/>
            </a:p>
          </p:txBody>
        </p:sp>
      </p:grpSp>
      <p:sp>
        <p:nvSpPr>
          <p:cNvPr id="29" name="上下箭头 11">
            <a:extLst>
              <a:ext uri="{FF2B5EF4-FFF2-40B4-BE49-F238E27FC236}">
                <a16:creationId xmlns:a16="http://schemas.microsoft.com/office/drawing/2014/main" id="{B728A015-3816-48FE-8665-41C68E69EEF7}"/>
              </a:ext>
            </a:extLst>
          </p:cNvPr>
          <p:cNvSpPr/>
          <p:nvPr/>
        </p:nvSpPr>
        <p:spPr>
          <a:xfrm>
            <a:off x="8699817" y="2742957"/>
            <a:ext cx="183462" cy="444336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0" name="上下箭头 54">
            <a:extLst>
              <a:ext uri="{FF2B5EF4-FFF2-40B4-BE49-F238E27FC236}">
                <a16:creationId xmlns:a16="http://schemas.microsoft.com/office/drawing/2014/main" id="{A6995570-038A-4311-8A0A-57BCDDB22DAB}"/>
              </a:ext>
            </a:extLst>
          </p:cNvPr>
          <p:cNvSpPr/>
          <p:nvPr/>
        </p:nvSpPr>
        <p:spPr>
          <a:xfrm>
            <a:off x="8709361" y="3942168"/>
            <a:ext cx="183462" cy="444336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3B2873-26F9-4642-96C5-B16CF22C2ADE}"/>
              </a:ext>
            </a:extLst>
          </p:cNvPr>
          <p:cNvSpPr/>
          <p:nvPr/>
        </p:nvSpPr>
        <p:spPr>
          <a:xfrm>
            <a:off x="7948010" y="4518138"/>
            <a:ext cx="576594" cy="2620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D9440F-3853-449B-9B98-83654C565266}"/>
              </a:ext>
            </a:extLst>
          </p:cNvPr>
          <p:cNvSpPr/>
          <p:nvPr/>
        </p:nvSpPr>
        <p:spPr>
          <a:xfrm>
            <a:off x="7931513" y="5049327"/>
            <a:ext cx="576594" cy="262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DB9AAC-B7B6-42E7-84F2-D78B810552EC}"/>
              </a:ext>
            </a:extLst>
          </p:cNvPr>
          <p:cNvSpPr/>
          <p:nvPr/>
        </p:nvSpPr>
        <p:spPr>
          <a:xfrm>
            <a:off x="8508107" y="4787240"/>
            <a:ext cx="576594" cy="262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8BD455-24DD-455B-8F83-D7004F6CCBE7}"/>
              </a:ext>
            </a:extLst>
          </p:cNvPr>
          <p:cNvSpPr/>
          <p:nvPr/>
        </p:nvSpPr>
        <p:spPr>
          <a:xfrm>
            <a:off x="8214955" y="3292125"/>
            <a:ext cx="576594" cy="2620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89183E-E271-49B5-8CA3-16C421240D21}"/>
              </a:ext>
            </a:extLst>
          </p:cNvPr>
          <p:cNvSpPr/>
          <p:nvPr/>
        </p:nvSpPr>
        <p:spPr>
          <a:xfrm>
            <a:off x="8781836" y="3554214"/>
            <a:ext cx="576594" cy="262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8FA170-1630-4711-AF69-6CC8542567ED}"/>
              </a:ext>
            </a:extLst>
          </p:cNvPr>
          <p:cNvSpPr/>
          <p:nvPr/>
        </p:nvSpPr>
        <p:spPr>
          <a:xfrm>
            <a:off x="8785269" y="3554214"/>
            <a:ext cx="576594" cy="262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0266C4-6A1F-4494-BA40-F37CA42B67E1}"/>
              </a:ext>
            </a:extLst>
          </p:cNvPr>
          <p:cNvSpPr/>
          <p:nvPr/>
        </p:nvSpPr>
        <p:spPr>
          <a:xfrm>
            <a:off x="8512794" y="4788154"/>
            <a:ext cx="576594" cy="262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8408CB-C535-473F-89A1-362CFB3E3626}"/>
              </a:ext>
            </a:extLst>
          </p:cNvPr>
          <p:cNvSpPr/>
          <p:nvPr/>
        </p:nvSpPr>
        <p:spPr>
          <a:xfrm>
            <a:off x="8801284" y="3292125"/>
            <a:ext cx="576594" cy="262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1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4A70D4-BF08-44E8-B0F3-656EB2C059B1}"/>
              </a:ext>
            </a:extLst>
          </p:cNvPr>
          <p:cNvSpPr/>
          <p:nvPr/>
        </p:nvSpPr>
        <p:spPr>
          <a:xfrm>
            <a:off x="7248789" y="3061726"/>
            <a:ext cx="877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0x12F0</a:t>
            </a:r>
            <a:r>
              <a:rPr lang="en-US" altLang="zh-CN" spc="-26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-0.12593 C -4.72222E-6 -0.18241 0.02657 -0.25162 0.0481 -0.25162 L 0.09636 -0.25162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3.88889E-6 -0.14977 C 3.88889E-6 -0.2169 0.01128 -0.29931 0.02135 -0.29931 L 0.0427 -0.29931 " pathEditMode="relative" rAng="0" ptsTypes="FfFF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1497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0052 -0.09954 C -0.00052 -0.14421 0.02534 -0.19907 0.04635 -0.19907 L 0.0934 -0.19907 " pathEditMode="relative" rAng="0" ptsTypes="FfFF"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37" y="1528062"/>
            <a:ext cx="9437253" cy="4612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010" indent="-379469">
              <a:lnSpc>
                <a:spcPct val="150000"/>
              </a:lnSpc>
              <a:spcBef>
                <a:spcPts val="1581"/>
              </a:spcBef>
              <a:buClr>
                <a:srgbClr val="001ADC"/>
              </a:buClr>
              <a:buFont typeface="Lucida Sans"/>
              <a:buChar char="➢"/>
              <a:tabLst>
                <a:tab pos="389483" algn="l"/>
                <a:tab pos="390536" algn="l"/>
              </a:tabLst>
            </a:pPr>
            <a:r>
              <a:rPr sz="2400" spc="-4" dirty="0" err="1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命中率（</a:t>
            </a:r>
            <a:r>
              <a:rPr sz="2400" spc="-4" dirty="0" err="1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hit</a:t>
            </a:r>
            <a:r>
              <a:rPr sz="2400" spc="29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400" spc="-4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rate</a:t>
            </a:r>
            <a:r>
              <a:rPr sz="2400" spc="-4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：目标数据在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中的存储访问的比例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90010" indent="-379469">
              <a:lnSpc>
                <a:spcPct val="150000"/>
              </a:lnSpc>
              <a:spcBef>
                <a:spcPts val="1598"/>
              </a:spcBef>
              <a:buClr>
                <a:srgbClr val="001ADC"/>
              </a:buClr>
              <a:buFont typeface="Lucida Sans"/>
              <a:buChar char="➢"/>
              <a:tabLst>
                <a:tab pos="389483" algn="l"/>
                <a:tab pos="390010" algn="l"/>
              </a:tabLst>
            </a:pPr>
            <a:r>
              <a:rPr sz="2400" spc="-4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缺失率（</a:t>
            </a:r>
            <a:r>
              <a:rPr sz="2400" spc="-4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miss</a:t>
            </a:r>
            <a:r>
              <a:rPr sz="2400" spc="-63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400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rate</a:t>
            </a:r>
            <a:r>
              <a:rPr sz="2400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：目标数据不在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中的存储访问的比例</a:t>
            </a:r>
          </a:p>
          <a:p>
            <a:pPr marL="390010" marR="4216" indent="-379469">
              <a:lnSpc>
                <a:spcPct val="150000"/>
              </a:lnSpc>
              <a:spcBef>
                <a:spcPts val="987"/>
              </a:spcBef>
              <a:buClr>
                <a:srgbClr val="001ADC"/>
              </a:buClr>
              <a:buFont typeface="Lucida Sans"/>
              <a:buChar char="➢"/>
              <a:tabLst>
                <a:tab pos="389483" algn="l"/>
                <a:tab pos="390010" algn="l"/>
              </a:tabLst>
            </a:pPr>
            <a:r>
              <a:rPr sz="2400"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在一个程序执行期间，设N</a:t>
            </a:r>
            <a:r>
              <a:rPr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</a:t>
            </a:r>
            <a:r>
              <a:rPr sz="2400"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是Cache完成存取的总次数，N</a:t>
            </a:r>
            <a:r>
              <a:rPr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m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是主</a:t>
            </a:r>
            <a:r>
              <a:rPr sz="2400"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存完成存取的总次数</a:t>
            </a:r>
            <a:r>
              <a:rPr lang="en-US" altLang="zh-CN"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,</a:t>
            </a:r>
          </a:p>
          <a:p>
            <a:pPr marL="10541" marR="4216">
              <a:lnSpc>
                <a:spcPct val="150000"/>
              </a:lnSpc>
              <a:spcBef>
                <a:spcPts val="987"/>
              </a:spcBef>
              <a:buClr>
                <a:srgbClr val="001ADC"/>
              </a:buClr>
              <a:tabLst>
                <a:tab pos="389483" algn="l"/>
                <a:tab pos="390010" algn="l"/>
              </a:tabLst>
            </a:pPr>
            <a:r>
              <a:rPr lang="en-US" altLang="zh-CN"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     </a:t>
            </a:r>
            <a:r>
              <a:rPr sz="2400" spc="-4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那么Cache命中率为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：</a:t>
            </a:r>
            <a:endParaRPr lang="en-US" altLang="zh-CN" sz="2400" spc="-4"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  <a:p>
            <a:pPr marL="10541" marR="4216">
              <a:lnSpc>
                <a:spcPct val="150000"/>
              </a:lnSpc>
              <a:spcBef>
                <a:spcPts val="987"/>
              </a:spcBef>
              <a:buClr>
                <a:srgbClr val="001ADC"/>
              </a:buClr>
              <a:tabLst>
                <a:tab pos="389483" algn="l"/>
                <a:tab pos="390010" algn="l"/>
              </a:tabLst>
            </a:pPr>
            <a:r>
              <a:rPr lang="en-US" altLang="zh-CN"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           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H =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N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 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/ (N</a:t>
            </a:r>
            <a:r>
              <a:rPr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 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+</a:t>
            </a:r>
            <a:r>
              <a:rPr sz="2400" spc="-10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 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N</a:t>
            </a:r>
            <a:r>
              <a:rPr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m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)</a:t>
            </a:r>
            <a:r>
              <a:rPr lang="en-US" altLang="zh-CN"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,  </a:t>
            </a:r>
          </a:p>
          <a:p>
            <a:pPr marL="10541" marR="4216">
              <a:lnSpc>
                <a:spcPct val="150000"/>
              </a:lnSpc>
              <a:spcBef>
                <a:spcPts val="987"/>
              </a:spcBef>
              <a:buClr>
                <a:srgbClr val="001ADC"/>
              </a:buClr>
              <a:tabLst>
                <a:tab pos="389483" algn="l"/>
                <a:tab pos="390010" algn="l"/>
              </a:tabLst>
            </a:pP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Cache缺失率为：1 </a:t>
            </a:r>
            <a:r>
              <a:rPr sz="2800" spc="-8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－</a:t>
            </a:r>
            <a:r>
              <a:rPr sz="2800" spc="-166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400" spc="-4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H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</p:txBody>
      </p:sp>
      <p:sp>
        <p:nvSpPr>
          <p:cNvPr id="42" name="标题 41">
            <a:extLst>
              <a:ext uri="{FF2B5EF4-FFF2-40B4-BE49-F238E27FC236}">
                <a16:creationId xmlns:a16="http://schemas.microsoft.com/office/drawing/2014/main" id="{E51E2701-31BF-467E-A4C7-4B16B68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675399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黑体"/>
              </a:rPr>
              <a:t>CACHE</a:t>
            </a:r>
            <a:r>
              <a:rPr lang="zh-CN" altLang="en-US" dirty="0">
                <a:cs typeface="黑体"/>
              </a:rPr>
              <a:t>的有关指标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7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519" y="302642"/>
            <a:ext cx="616431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90010" indent="-379469">
              <a:buClr>
                <a:srgbClr val="FF0000"/>
              </a:buClr>
              <a:buFont typeface="Lucida Sans"/>
              <a:buChar char="❖"/>
              <a:tabLst>
                <a:tab pos="389483" algn="l"/>
                <a:tab pos="390010" algn="l"/>
              </a:tabLst>
            </a:pPr>
            <a:r>
              <a:rPr lang="en-US" altLang="zh-CN" sz="3200" dirty="0">
                <a:latin typeface="黑体"/>
                <a:cs typeface="黑体"/>
              </a:rPr>
              <a:t>Cache</a:t>
            </a:r>
            <a:r>
              <a:rPr lang="zh-CN" altLang="en-US" sz="3200" dirty="0">
                <a:latin typeface="黑体"/>
                <a:cs typeface="黑体"/>
              </a:rPr>
              <a:t>的性能计算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322189" y="6233847"/>
            <a:ext cx="2122954" cy="257544"/>
          </a:xfrm>
          <a:prstGeom prst="rect">
            <a:avLst/>
          </a:prstGeom>
        </p:spPr>
        <p:txBody>
          <a:bodyPr vert="horz" wrap="square" lIns="80682" tIns="40341" rIns="80682" bIns="40341" rtlCol="0" anchor="ctr">
            <a:spAutoFit/>
          </a:bodyPr>
          <a:lstStyle>
            <a:defPPr>
              <a:defRPr lang="zh-CN"/>
            </a:defPPr>
            <a:lvl1pPr marL="0" algn="r" defTabSz="806867" rtl="0" eaLnBrk="1" latinLnBrk="0" hangingPunct="1">
              <a:defRPr sz="92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4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67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3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7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1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6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40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4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3">
              <a:lnSpc>
                <a:spcPts val="1452"/>
              </a:lnSpc>
            </a:pPr>
            <a:fld id="{81D60167-4931-47E6-BA6A-407CBD079E47}" type="slidenum">
              <a:rPr lang="en-US" altLang="zh-CN" spc="-4"/>
              <a:pPr marL="22413">
                <a:lnSpc>
                  <a:spcPts val="1452"/>
                </a:lnSpc>
              </a:pPr>
              <a:t>12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7111788" y="3343305"/>
            <a:ext cx="2584096" cy="2134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4"/>
          </a:p>
        </p:txBody>
      </p:sp>
      <p:sp>
        <p:nvSpPr>
          <p:cNvPr id="4" name="object 4"/>
          <p:cNvSpPr/>
          <p:nvPr/>
        </p:nvSpPr>
        <p:spPr>
          <a:xfrm>
            <a:off x="7107989" y="3339512"/>
            <a:ext cx="2591897" cy="2142347"/>
          </a:xfrm>
          <a:custGeom>
            <a:avLst/>
            <a:gdLst/>
            <a:ahLst/>
            <a:cxnLst/>
            <a:rect l="l" t="t" r="r" b="b"/>
            <a:pathLst>
              <a:path w="3122929" h="2581275">
                <a:moveTo>
                  <a:pt x="0" y="2580894"/>
                </a:moveTo>
                <a:lnTo>
                  <a:pt x="0" y="0"/>
                </a:lnTo>
                <a:lnTo>
                  <a:pt x="3122676" y="0"/>
                </a:lnTo>
                <a:lnTo>
                  <a:pt x="3122676" y="2580894"/>
                </a:lnTo>
                <a:lnTo>
                  <a:pt x="0" y="258089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494"/>
          </a:p>
        </p:txBody>
      </p:sp>
      <p:sp>
        <p:nvSpPr>
          <p:cNvPr id="5" name="object 5"/>
          <p:cNvSpPr txBox="1"/>
          <p:nvPr/>
        </p:nvSpPr>
        <p:spPr>
          <a:xfrm>
            <a:off x="7592012" y="5639858"/>
            <a:ext cx="170808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/>
            <a:r>
              <a:rPr sz="1328" spc="-4" dirty="0">
                <a:solidFill>
                  <a:srgbClr val="0070C0"/>
                </a:solidFill>
                <a:latin typeface="宋体"/>
                <a:cs typeface="宋体"/>
              </a:rPr>
              <a:t>加速比与命中率的关系</a:t>
            </a:r>
            <a:endParaRPr sz="1328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7001" y="1058629"/>
            <a:ext cx="5198531" cy="3772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41">
              <a:spcBef>
                <a:spcPts val="975"/>
              </a:spcBef>
            </a:pPr>
            <a:r>
              <a:rPr sz="2400" spc="-29" dirty="0">
                <a:solidFill>
                  <a:srgbClr val="FC0128"/>
                </a:solidFill>
                <a:latin typeface="Lucida Sans"/>
                <a:cs typeface="Lucida Sans"/>
              </a:rPr>
              <a:t>■</a:t>
            </a:r>
            <a:r>
              <a:rPr sz="2400" b="1" spc="-29" dirty="0">
                <a:latin typeface="宋体"/>
                <a:cs typeface="宋体"/>
              </a:rPr>
              <a:t>存储访问时间</a:t>
            </a:r>
            <a:endParaRPr sz="2400" dirty="0">
              <a:latin typeface="宋体"/>
              <a:cs typeface="宋体"/>
            </a:endParaRPr>
          </a:p>
          <a:p>
            <a:pPr marL="409510">
              <a:spcBef>
                <a:spcPts val="709"/>
              </a:spcBef>
            </a:pPr>
            <a:r>
              <a:rPr sz="2000" b="1" dirty="0">
                <a:latin typeface="宋体"/>
                <a:cs typeface="宋体"/>
              </a:rPr>
              <a:t>若：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baseline="-21367" dirty="0">
                <a:latin typeface="Arial"/>
                <a:cs typeface="Arial"/>
              </a:rPr>
              <a:t>m</a:t>
            </a:r>
            <a:r>
              <a:rPr sz="2000" b="1" dirty="0">
                <a:latin typeface="宋体"/>
                <a:cs typeface="宋体"/>
              </a:rPr>
              <a:t>为主存储器的访问周期；</a:t>
            </a:r>
            <a:endParaRPr sz="2000" dirty="0">
              <a:latin typeface="宋体"/>
              <a:cs typeface="宋体"/>
            </a:endParaRPr>
          </a:p>
          <a:p>
            <a:pPr marL="874360">
              <a:spcBef>
                <a:spcPts val="784"/>
              </a:spcBef>
            </a:pPr>
            <a:r>
              <a:rPr sz="2000" b="1" i="1" spc="-4" dirty="0">
                <a:latin typeface="Arial"/>
                <a:cs typeface="Arial"/>
              </a:rPr>
              <a:t>T</a:t>
            </a:r>
            <a:r>
              <a:rPr sz="2000" b="1" i="1" spc="-6" baseline="-21367" dirty="0">
                <a:latin typeface="Arial"/>
                <a:cs typeface="Arial"/>
              </a:rPr>
              <a:t>c</a:t>
            </a:r>
            <a:r>
              <a:rPr sz="2000" b="1" spc="-4" dirty="0">
                <a:latin typeface="宋体"/>
                <a:cs typeface="宋体"/>
              </a:rPr>
              <a:t>为</a:t>
            </a:r>
            <a:r>
              <a:rPr sz="2000" b="1" spc="-4" dirty="0">
                <a:latin typeface="Arial"/>
                <a:cs typeface="Arial"/>
              </a:rPr>
              <a:t>Cache</a:t>
            </a:r>
            <a:r>
              <a:rPr sz="2000" b="1" spc="-4" dirty="0">
                <a:latin typeface="宋体"/>
                <a:cs typeface="宋体"/>
              </a:rPr>
              <a:t>的访问周期；</a:t>
            </a:r>
            <a:endParaRPr sz="2000" dirty="0">
              <a:latin typeface="宋体"/>
              <a:cs typeface="宋体"/>
            </a:endParaRPr>
          </a:p>
          <a:p>
            <a:pPr marL="931281">
              <a:spcBef>
                <a:spcPts val="789"/>
              </a:spcBef>
            </a:pPr>
            <a:r>
              <a:rPr sz="2000" b="1" i="1" dirty="0">
                <a:latin typeface="Arial"/>
                <a:cs typeface="Arial"/>
              </a:rPr>
              <a:t>H</a:t>
            </a: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b="1" dirty="0">
                <a:latin typeface="宋体"/>
                <a:cs typeface="宋体"/>
              </a:rPr>
              <a:t>命中率</a:t>
            </a:r>
            <a:endParaRPr sz="2000" dirty="0">
              <a:latin typeface="宋体"/>
              <a:cs typeface="宋体"/>
            </a:endParaRPr>
          </a:p>
          <a:p>
            <a:pPr marL="409510">
              <a:spcBef>
                <a:spcPts val="784"/>
              </a:spcBef>
            </a:pPr>
            <a:r>
              <a:rPr sz="2000" b="1" dirty="0">
                <a:latin typeface="宋体"/>
                <a:cs typeface="宋体"/>
              </a:rPr>
              <a:t>则存储系统的等效访问周期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dirty="0">
                <a:latin typeface="宋体"/>
                <a:cs typeface="宋体"/>
              </a:rPr>
              <a:t>为：</a:t>
            </a:r>
            <a:endParaRPr sz="2000" dirty="0">
              <a:latin typeface="宋体"/>
              <a:cs typeface="宋体"/>
            </a:endParaRPr>
          </a:p>
          <a:p>
            <a:pPr marL="894915">
              <a:spcBef>
                <a:spcPts val="762"/>
              </a:spcBef>
            </a:pPr>
            <a:r>
              <a:rPr sz="2800" i="1" spc="8" dirty="0">
                <a:latin typeface="Times New Roman"/>
                <a:cs typeface="Times New Roman"/>
              </a:rPr>
              <a:t>T</a:t>
            </a:r>
            <a:r>
              <a:rPr sz="2800" i="1" spc="211" dirty="0">
                <a:latin typeface="Times New Roman"/>
                <a:cs typeface="Times New Roman"/>
              </a:rPr>
              <a:t> </a:t>
            </a:r>
            <a:r>
              <a:rPr sz="2800" spc="8" dirty="0">
                <a:latin typeface="Symbol"/>
                <a:cs typeface="Symbol"/>
              </a:rPr>
              <a:t></a:t>
            </a:r>
            <a:r>
              <a:rPr sz="2800" spc="-178" dirty="0">
                <a:latin typeface="Times New Roman"/>
                <a:cs typeface="Times New Roman"/>
              </a:rPr>
              <a:t> </a:t>
            </a:r>
            <a:r>
              <a:rPr sz="2800" i="1" spc="-46" dirty="0">
                <a:latin typeface="Times New Roman"/>
                <a:cs typeface="Times New Roman"/>
              </a:rPr>
              <a:t>T</a:t>
            </a:r>
            <a:r>
              <a:rPr sz="2400" i="1" spc="-68" baseline="-24074" dirty="0">
                <a:latin typeface="Times New Roman"/>
                <a:cs typeface="Times New Roman"/>
              </a:rPr>
              <a:t>c</a:t>
            </a:r>
            <a:r>
              <a:rPr sz="2400" i="1" spc="-63" baseline="-24074" dirty="0">
                <a:latin typeface="Times New Roman"/>
                <a:cs typeface="Times New Roman"/>
              </a:rPr>
              <a:t> </a:t>
            </a:r>
            <a:r>
              <a:rPr sz="2800" spc="8" dirty="0">
                <a:latin typeface="Symbol"/>
                <a:cs typeface="Symbol"/>
              </a:rPr>
              <a:t>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i="1" spc="12" dirty="0">
                <a:latin typeface="Times New Roman"/>
                <a:cs typeface="Times New Roman"/>
              </a:rPr>
              <a:t>H</a:t>
            </a:r>
            <a:r>
              <a:rPr sz="2800" i="1" spc="91" dirty="0">
                <a:latin typeface="Times New Roman"/>
                <a:cs typeface="Times New Roman"/>
              </a:rPr>
              <a:t> </a:t>
            </a:r>
            <a:r>
              <a:rPr sz="2800" spc="8" dirty="0">
                <a:latin typeface="Symbol"/>
                <a:cs typeface="Symbol"/>
              </a:rPr>
              <a:t></a:t>
            </a:r>
            <a:r>
              <a:rPr sz="2800" spc="-274" dirty="0">
                <a:latin typeface="Times New Roman"/>
                <a:cs typeface="Times New Roman"/>
              </a:rPr>
              <a:t> </a:t>
            </a:r>
            <a:r>
              <a:rPr sz="2800" i="1" spc="-29" dirty="0">
                <a:latin typeface="Times New Roman"/>
                <a:cs typeface="Times New Roman"/>
              </a:rPr>
              <a:t>T</a:t>
            </a:r>
            <a:r>
              <a:rPr sz="2400" i="1" spc="-43" baseline="-24074" dirty="0">
                <a:latin typeface="Times New Roman"/>
                <a:cs typeface="Times New Roman"/>
              </a:rPr>
              <a:t>m</a:t>
            </a:r>
            <a:r>
              <a:rPr sz="2400" i="1" spc="-68" baseline="-24074" dirty="0">
                <a:latin typeface="Times New Roman"/>
                <a:cs typeface="Times New Roman"/>
              </a:rPr>
              <a:t> </a:t>
            </a:r>
            <a:r>
              <a:rPr sz="2800" spc="8" dirty="0">
                <a:latin typeface="Symbol"/>
                <a:cs typeface="Symbol"/>
              </a:rPr>
              <a:t></a:t>
            </a:r>
            <a:r>
              <a:rPr sz="2800" spc="-274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(1</a:t>
            </a:r>
            <a:r>
              <a:rPr sz="2800" spc="4" dirty="0">
                <a:latin typeface="Symbol"/>
                <a:cs typeface="Symbol"/>
              </a:rPr>
              <a:t></a:t>
            </a:r>
            <a:r>
              <a:rPr sz="2800" spc="-108" dirty="0">
                <a:latin typeface="Times New Roman"/>
                <a:cs typeface="Times New Roman"/>
              </a:rPr>
              <a:t> </a:t>
            </a:r>
            <a:r>
              <a:rPr sz="2800" i="1" spc="12" dirty="0">
                <a:latin typeface="Times New Roman"/>
                <a:cs typeface="Times New Roman"/>
              </a:rPr>
              <a:t>H</a:t>
            </a:r>
            <a:r>
              <a:rPr sz="2800" i="1" spc="-244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0041"/>
            <a:r>
              <a:rPr sz="2400" spc="-17" dirty="0">
                <a:solidFill>
                  <a:srgbClr val="FC0128"/>
                </a:solidFill>
                <a:latin typeface="Lucida Sans"/>
                <a:cs typeface="Lucida Sans"/>
              </a:rPr>
              <a:t>■</a:t>
            </a:r>
            <a:r>
              <a:rPr sz="2400" b="1" spc="-17" dirty="0">
                <a:latin typeface="宋体"/>
                <a:cs typeface="宋体"/>
              </a:rPr>
              <a:t>加速比</a:t>
            </a:r>
            <a:r>
              <a:rPr sz="2400" b="1" spc="-17" dirty="0">
                <a:latin typeface="Arial"/>
                <a:cs typeface="Arial"/>
              </a:rPr>
              <a:t>SP</a:t>
            </a:r>
            <a:r>
              <a:rPr sz="2400" b="1" spc="-17" dirty="0">
                <a:latin typeface="宋体"/>
                <a:cs typeface="宋体"/>
              </a:rPr>
              <a:t>（</a:t>
            </a:r>
            <a:r>
              <a:rPr sz="2400" b="1" spc="-17" dirty="0">
                <a:latin typeface="Arial"/>
                <a:cs typeface="Arial"/>
              </a:rPr>
              <a:t>Speedup</a:t>
            </a:r>
            <a:r>
              <a:rPr sz="2400" b="1" spc="-17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  <a:p>
            <a:pPr marL="409510">
              <a:spcBef>
                <a:spcPts val="809"/>
              </a:spcBef>
            </a:pPr>
            <a:r>
              <a:rPr sz="2000" b="1" dirty="0">
                <a:latin typeface="宋体"/>
                <a:cs typeface="宋体"/>
              </a:rPr>
              <a:t>存储系统的加速比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baseline="-23148" dirty="0">
                <a:latin typeface="Arial"/>
                <a:cs typeface="Arial"/>
              </a:rPr>
              <a:t>p</a:t>
            </a:r>
            <a:r>
              <a:rPr sz="2000" b="1" dirty="0">
                <a:latin typeface="宋体"/>
                <a:cs typeface="宋体"/>
              </a:rPr>
              <a:t>为：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EDE5356-E3B5-4642-9F37-F09F5D7F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84" y="5144247"/>
            <a:ext cx="5138892" cy="1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687" y="60311"/>
            <a:ext cx="57994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74199" indent="-363658">
              <a:lnSpc>
                <a:spcPct val="150000"/>
              </a:lnSpc>
              <a:buClr>
                <a:srgbClr val="FF0000"/>
              </a:buClr>
              <a:buFont typeface="Lucida Sans"/>
              <a:buChar char="❖"/>
              <a:tabLst>
                <a:tab pos="373672" algn="l"/>
                <a:tab pos="374199" algn="l"/>
              </a:tabLst>
            </a:pPr>
            <a:r>
              <a:rPr lang="en-US" altLang="zh-CN" sz="3200" dirty="0">
                <a:latin typeface="黑体"/>
                <a:cs typeface="黑体"/>
              </a:rPr>
              <a:t>Cache</a:t>
            </a:r>
            <a:r>
              <a:rPr lang="zh-CN" altLang="en-US" sz="3200" dirty="0">
                <a:latin typeface="黑体"/>
                <a:cs typeface="黑体"/>
              </a:rPr>
              <a:t>的有关术语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322189" y="6233847"/>
            <a:ext cx="2122954" cy="257544"/>
          </a:xfrm>
          <a:prstGeom prst="rect">
            <a:avLst/>
          </a:prstGeom>
        </p:spPr>
        <p:txBody>
          <a:bodyPr vert="horz" wrap="square" lIns="80682" tIns="40341" rIns="80682" bIns="40341" rtlCol="0" anchor="ctr">
            <a:spAutoFit/>
          </a:bodyPr>
          <a:lstStyle>
            <a:defPPr>
              <a:defRPr lang="zh-CN"/>
            </a:defPPr>
            <a:lvl1pPr marL="0" algn="r" defTabSz="806867" rtl="0" eaLnBrk="1" latinLnBrk="0" hangingPunct="1">
              <a:defRPr sz="92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4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67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3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7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1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6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40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4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3">
              <a:lnSpc>
                <a:spcPts val="1452"/>
              </a:lnSpc>
            </a:pPr>
            <a:fld id="{81D60167-4931-47E6-BA6A-407CBD079E47}" type="slidenum">
              <a:rPr lang="en-US" altLang="zh-CN" spc="-4"/>
              <a:pPr marL="22413">
                <a:lnSpc>
                  <a:spcPts val="1452"/>
                </a:lnSpc>
              </a:pPr>
              <a:t>13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29385" y="827981"/>
            <a:ext cx="8705964" cy="5444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241">
              <a:lnSpc>
                <a:spcPct val="150000"/>
              </a:lnSpc>
              <a:spcBef>
                <a:spcPts val="54"/>
              </a:spcBef>
            </a:pPr>
            <a:r>
              <a:rPr sz="1660" spc="-8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spc="-8" dirty="0">
                <a:solidFill>
                  <a:srgbClr val="FF0000"/>
                </a:solidFill>
                <a:latin typeface="宋体"/>
                <a:cs typeface="宋体"/>
              </a:rPr>
              <a:t>数据块（</a:t>
            </a:r>
            <a:r>
              <a:rPr sz="1660" b="1" spc="-8" dirty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sz="1660" b="1" spc="-8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sz="1660" b="1" spc="-8" dirty="0">
                <a:latin typeface="宋体"/>
                <a:cs typeface="宋体"/>
              </a:rPr>
              <a:t>：</a:t>
            </a:r>
            <a:r>
              <a:rPr sz="1660" b="1" spc="-8" dirty="0">
                <a:latin typeface="Times New Roman"/>
                <a:cs typeface="Times New Roman"/>
              </a:rPr>
              <a:t>Cache</a:t>
            </a:r>
            <a:r>
              <a:rPr sz="1660" b="1" spc="-8" dirty="0">
                <a:latin typeface="宋体"/>
                <a:cs typeface="宋体"/>
              </a:rPr>
              <a:t>与主存的基本划分单位，也是主存与</a:t>
            </a:r>
            <a:endParaRPr sz="1660" dirty="0">
              <a:latin typeface="宋体"/>
              <a:cs typeface="宋体"/>
            </a:endParaRPr>
          </a:p>
          <a:p>
            <a:pPr marL="564987">
              <a:lnSpc>
                <a:spcPct val="150000"/>
              </a:lnSpc>
              <a:spcBef>
                <a:spcPts val="199"/>
              </a:spcBef>
            </a:pPr>
            <a:r>
              <a:rPr sz="1660" b="1" dirty="0">
                <a:latin typeface="Times New Roman"/>
                <a:cs typeface="Times New Roman"/>
              </a:rPr>
              <a:t>Cache</a:t>
            </a:r>
            <a:r>
              <a:rPr sz="1660" b="1" dirty="0">
                <a:latin typeface="宋体"/>
                <a:cs typeface="宋体"/>
              </a:rPr>
              <a:t>一次交换数据的最小单位，由多个字节（字）组成，取决于</a:t>
            </a:r>
            <a:endParaRPr sz="1660" dirty="0">
              <a:latin typeface="宋体"/>
              <a:cs typeface="宋体"/>
            </a:endParaRPr>
          </a:p>
          <a:p>
            <a:pPr marL="564987">
              <a:lnSpc>
                <a:spcPct val="150000"/>
              </a:lnSpc>
              <a:spcBef>
                <a:spcPts val="190"/>
              </a:spcBef>
            </a:pPr>
            <a:r>
              <a:rPr sz="1660" b="1" dirty="0">
                <a:latin typeface="Times New Roman"/>
                <a:cs typeface="Times New Roman"/>
              </a:rPr>
              <a:t>Cache</a:t>
            </a:r>
            <a:r>
              <a:rPr sz="1660" b="1" dirty="0">
                <a:latin typeface="宋体"/>
                <a:cs typeface="宋体"/>
              </a:rPr>
              <a:t>从主存一次读写操作所能完成的数据字节数。也表明主存与</a:t>
            </a:r>
            <a:endParaRPr sz="1660" dirty="0">
              <a:latin typeface="宋体"/>
              <a:cs typeface="宋体"/>
            </a:endParaRPr>
          </a:p>
          <a:p>
            <a:pPr marL="564987">
              <a:lnSpc>
                <a:spcPct val="150000"/>
              </a:lnSpc>
              <a:spcBef>
                <a:spcPts val="199"/>
              </a:spcBef>
            </a:pPr>
            <a:r>
              <a:rPr sz="1660" b="1" dirty="0">
                <a:latin typeface="Times New Roman"/>
                <a:cs typeface="Times New Roman"/>
              </a:rPr>
              <a:t>Cache</a:t>
            </a:r>
            <a:r>
              <a:rPr sz="1660" b="1" dirty="0">
                <a:latin typeface="宋体"/>
                <a:cs typeface="宋体"/>
              </a:rPr>
              <a:t>之间局部总线的宽度。</a:t>
            </a:r>
            <a:endParaRPr sz="1660" dirty="0">
              <a:latin typeface="宋体"/>
              <a:cs typeface="宋体"/>
            </a:endParaRPr>
          </a:p>
          <a:p>
            <a:pPr marL="564987" marR="4216" indent="-160748">
              <a:lnSpc>
                <a:spcPct val="150000"/>
              </a:lnSpc>
              <a:spcBef>
                <a:spcPts val="4"/>
              </a:spcBef>
            </a:pPr>
            <a:r>
              <a:rPr sz="1660" spc="-187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dirty="0">
                <a:solidFill>
                  <a:srgbClr val="FF0000"/>
                </a:solidFill>
                <a:latin typeface="宋体"/>
                <a:cs typeface="宋体"/>
              </a:rPr>
              <a:t>标记（</a:t>
            </a:r>
            <a:r>
              <a:rPr sz="166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tag</a:t>
            </a:r>
            <a:r>
              <a:rPr sz="1660" b="1" spc="-4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sz="1660" b="1" dirty="0">
                <a:latin typeface="宋体"/>
                <a:cs typeface="宋体"/>
              </a:rPr>
              <a:t>：</a:t>
            </a:r>
            <a:r>
              <a:rPr sz="1660" b="1" spc="-4" dirty="0">
                <a:latin typeface="Times New Roman"/>
                <a:cs typeface="Times New Roman"/>
              </a:rPr>
              <a:t>Cach</a:t>
            </a:r>
            <a:r>
              <a:rPr sz="1660" b="1" dirty="0">
                <a:latin typeface="Times New Roman"/>
                <a:cs typeface="Times New Roman"/>
              </a:rPr>
              <a:t>e</a:t>
            </a:r>
            <a:r>
              <a:rPr sz="1660" b="1" dirty="0">
                <a:latin typeface="宋体"/>
                <a:cs typeface="宋体"/>
              </a:rPr>
              <a:t>每一数据块有一个标记字段，用来保存该数据块对应的主存数据块的地址信息。</a:t>
            </a:r>
            <a:endParaRPr sz="1660" dirty="0">
              <a:latin typeface="宋体"/>
              <a:cs typeface="宋体"/>
            </a:endParaRPr>
          </a:p>
          <a:p>
            <a:pPr marL="564987" marR="88016" indent="-160748">
              <a:lnSpc>
                <a:spcPct val="150000"/>
              </a:lnSpc>
            </a:pPr>
            <a:r>
              <a:rPr sz="1660" spc="-187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dirty="0">
                <a:solidFill>
                  <a:srgbClr val="FC0128"/>
                </a:solidFill>
                <a:latin typeface="宋体"/>
                <a:cs typeface="宋体"/>
              </a:rPr>
              <a:t>有效位</a:t>
            </a:r>
            <a:r>
              <a:rPr sz="1660" b="1" spc="-4" dirty="0">
                <a:solidFill>
                  <a:srgbClr val="FC0128"/>
                </a:solidFill>
                <a:latin typeface="宋体"/>
                <a:cs typeface="宋体"/>
              </a:rPr>
              <a:t>（</a:t>
            </a:r>
            <a:r>
              <a:rPr sz="1660" b="1" spc="-8" dirty="0">
                <a:solidFill>
                  <a:srgbClr val="FC0128"/>
                </a:solidFill>
                <a:latin typeface="Times New Roman"/>
                <a:cs typeface="Times New Roman"/>
              </a:rPr>
              <a:t>vali</a:t>
            </a:r>
            <a:r>
              <a:rPr sz="1660" b="1" spc="-4" dirty="0">
                <a:solidFill>
                  <a:srgbClr val="FC0128"/>
                </a:solidFill>
                <a:latin typeface="Times New Roman"/>
                <a:cs typeface="Times New Roman"/>
              </a:rPr>
              <a:t>d </a:t>
            </a:r>
            <a:r>
              <a:rPr sz="1660" b="1" spc="-8" dirty="0">
                <a:solidFill>
                  <a:srgbClr val="FC0128"/>
                </a:solidFill>
                <a:latin typeface="Times New Roman"/>
                <a:cs typeface="Times New Roman"/>
              </a:rPr>
              <a:t>bi</a:t>
            </a:r>
            <a:r>
              <a:rPr sz="1660" b="1" spc="-4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1660" b="1" dirty="0">
                <a:solidFill>
                  <a:srgbClr val="FC0128"/>
                </a:solidFill>
                <a:latin typeface="宋体"/>
                <a:cs typeface="宋体"/>
              </a:rPr>
              <a:t>）</a:t>
            </a:r>
            <a:r>
              <a:rPr sz="1660" b="1" dirty="0">
                <a:latin typeface="宋体"/>
                <a:cs typeface="宋体"/>
              </a:rPr>
              <a:t>：</a:t>
            </a:r>
            <a:r>
              <a:rPr sz="1660" b="1" spc="-4" dirty="0">
                <a:latin typeface="Times New Roman"/>
                <a:cs typeface="Times New Roman"/>
              </a:rPr>
              <a:t>Cach</a:t>
            </a:r>
            <a:r>
              <a:rPr sz="1660" b="1" dirty="0">
                <a:latin typeface="Times New Roman"/>
                <a:cs typeface="Times New Roman"/>
              </a:rPr>
              <a:t>e</a:t>
            </a:r>
            <a:r>
              <a:rPr sz="1660" b="1" dirty="0">
                <a:latin typeface="宋体"/>
                <a:cs typeface="宋体"/>
              </a:rPr>
              <a:t>中每一</a:t>
            </a:r>
            <a:r>
              <a:rPr sz="1660" b="1" spc="-4" dirty="0">
                <a:latin typeface="Times New Roman"/>
                <a:cs typeface="Times New Roman"/>
              </a:rPr>
              <a:t>Bloc</a:t>
            </a:r>
            <a:r>
              <a:rPr sz="1660" b="1" dirty="0">
                <a:latin typeface="Times New Roman"/>
                <a:cs typeface="Times New Roman"/>
              </a:rPr>
              <a:t>k</a:t>
            </a:r>
            <a:r>
              <a:rPr sz="1660" b="1" dirty="0">
                <a:latin typeface="宋体"/>
                <a:cs typeface="宋体"/>
              </a:rPr>
              <a:t>有一个有效位，用于指示相应数据块中是否包含有效数据。</a:t>
            </a:r>
            <a:endParaRPr sz="1660" dirty="0">
              <a:latin typeface="宋体"/>
              <a:cs typeface="宋体"/>
            </a:endParaRPr>
          </a:p>
          <a:p>
            <a:pPr marL="404241">
              <a:lnSpc>
                <a:spcPct val="150000"/>
              </a:lnSpc>
            </a:pPr>
            <a:r>
              <a:rPr sz="1660" spc="-29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spc="-29" dirty="0">
                <a:solidFill>
                  <a:srgbClr val="FC0128"/>
                </a:solidFill>
                <a:latin typeface="宋体"/>
                <a:cs typeface="宋体"/>
              </a:rPr>
              <a:t>行（</a:t>
            </a:r>
            <a:r>
              <a:rPr sz="1660" b="1" spc="-29" dirty="0">
                <a:solidFill>
                  <a:srgbClr val="FC0128"/>
                </a:solidFill>
                <a:latin typeface="Times New Roman"/>
                <a:cs typeface="Times New Roman"/>
              </a:rPr>
              <a:t>line</a:t>
            </a:r>
            <a:r>
              <a:rPr sz="1660" b="1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1660" b="1" spc="-4" dirty="0">
                <a:solidFill>
                  <a:srgbClr val="FC0128"/>
                </a:solidFill>
                <a:latin typeface="Times New Roman"/>
                <a:cs typeface="Times New Roman"/>
              </a:rPr>
              <a:t>)</a:t>
            </a:r>
            <a:r>
              <a:rPr sz="1660" b="1" spc="-4" dirty="0">
                <a:latin typeface="宋体"/>
                <a:cs typeface="宋体"/>
              </a:rPr>
              <a:t>：</a:t>
            </a:r>
            <a:r>
              <a:rPr sz="1660" b="1" spc="-4" dirty="0">
                <a:latin typeface="Times New Roman"/>
                <a:cs typeface="Times New Roman"/>
              </a:rPr>
              <a:t>Cache</a:t>
            </a:r>
            <a:r>
              <a:rPr sz="1660" b="1" spc="-4" dirty="0">
                <a:latin typeface="宋体"/>
                <a:cs typeface="宋体"/>
              </a:rPr>
              <a:t>中</a:t>
            </a:r>
            <a:r>
              <a:rPr sz="1660" b="1" spc="-407" dirty="0">
                <a:latin typeface="宋体"/>
                <a:cs typeface="宋体"/>
              </a:rPr>
              <a:t> </a:t>
            </a:r>
            <a:r>
              <a:rPr sz="1660" b="1" spc="-4" dirty="0">
                <a:latin typeface="宋体"/>
                <a:cs typeface="宋体"/>
              </a:rPr>
              <a:t>一个</a:t>
            </a:r>
            <a:r>
              <a:rPr sz="1660" b="1" spc="-4" dirty="0">
                <a:latin typeface="Times New Roman"/>
                <a:cs typeface="Times New Roman"/>
              </a:rPr>
              <a:t>block</a:t>
            </a:r>
            <a:r>
              <a:rPr sz="1660" b="1" spc="-4" dirty="0">
                <a:latin typeface="宋体"/>
                <a:cs typeface="宋体"/>
              </a:rPr>
              <a:t>及其</a:t>
            </a:r>
            <a:r>
              <a:rPr sz="1660" b="1" spc="-407" dirty="0">
                <a:latin typeface="宋体"/>
                <a:cs typeface="宋体"/>
              </a:rPr>
              <a:t> </a:t>
            </a:r>
            <a:r>
              <a:rPr sz="1660" b="1" spc="-4" dirty="0">
                <a:latin typeface="Times New Roman"/>
                <a:cs typeface="Times New Roman"/>
              </a:rPr>
              <a:t>tag</a:t>
            </a:r>
            <a:r>
              <a:rPr sz="1660" b="1" spc="-4" dirty="0">
                <a:latin typeface="宋体"/>
                <a:cs typeface="宋体"/>
              </a:rPr>
              <a:t>、</a:t>
            </a:r>
            <a:r>
              <a:rPr sz="1660" b="1" spc="-4" dirty="0">
                <a:latin typeface="Times New Roman"/>
                <a:cs typeface="Times New Roman"/>
              </a:rPr>
              <a:t>valid</a:t>
            </a:r>
            <a:r>
              <a:rPr sz="1660" b="1" dirty="0">
                <a:latin typeface="Times New Roman"/>
                <a:cs typeface="Times New Roman"/>
              </a:rPr>
              <a:t> </a:t>
            </a:r>
            <a:r>
              <a:rPr sz="1660" b="1" spc="-4" dirty="0">
                <a:latin typeface="Times New Roman"/>
                <a:cs typeface="Times New Roman"/>
              </a:rPr>
              <a:t>bit</a:t>
            </a:r>
            <a:r>
              <a:rPr sz="1660" b="1" spc="-4" dirty="0">
                <a:latin typeface="宋体"/>
                <a:cs typeface="宋体"/>
              </a:rPr>
              <a:t>构成</a:t>
            </a:r>
            <a:r>
              <a:rPr sz="1660" b="1" spc="-4" dirty="0">
                <a:latin typeface="Times New Roman"/>
                <a:cs typeface="Times New Roman"/>
              </a:rPr>
              <a:t>1</a:t>
            </a:r>
            <a:r>
              <a:rPr sz="1660" b="1" spc="-4" dirty="0">
                <a:latin typeface="宋体"/>
                <a:cs typeface="宋体"/>
              </a:rPr>
              <a:t>行。</a:t>
            </a:r>
            <a:endParaRPr sz="1660" dirty="0">
              <a:latin typeface="宋体"/>
              <a:cs typeface="宋体"/>
            </a:endParaRPr>
          </a:p>
          <a:p>
            <a:pPr marL="564987" marR="159693" indent="-160748">
              <a:lnSpc>
                <a:spcPct val="150000"/>
              </a:lnSpc>
              <a:spcBef>
                <a:spcPts val="4"/>
              </a:spcBef>
            </a:pPr>
            <a:r>
              <a:rPr sz="1660" spc="-187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dirty="0">
                <a:solidFill>
                  <a:srgbClr val="FF0000"/>
                </a:solidFill>
                <a:latin typeface="宋体"/>
                <a:cs typeface="宋体"/>
              </a:rPr>
              <a:t>组</a:t>
            </a:r>
            <a:r>
              <a:rPr sz="1660" b="1" spc="-4" dirty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sz="166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1660" b="1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sz="1660" b="1" dirty="0">
                <a:latin typeface="宋体"/>
                <a:cs typeface="宋体"/>
              </a:rPr>
              <a:t>：若干块</a:t>
            </a:r>
            <a:r>
              <a:rPr sz="1660" b="1" spc="-4" dirty="0">
                <a:latin typeface="Times New Roman"/>
                <a:cs typeface="Times New Roman"/>
              </a:rPr>
              <a:t>(Block)</a:t>
            </a:r>
            <a:r>
              <a:rPr sz="1660" b="1" dirty="0">
                <a:latin typeface="宋体"/>
                <a:cs typeface="宋体"/>
              </a:rPr>
              <a:t>构成一个组，地址比较一般能在组内各块间同时进行。</a:t>
            </a:r>
            <a:endParaRPr sz="1660" dirty="0">
              <a:latin typeface="宋体"/>
              <a:cs typeface="宋体"/>
            </a:endParaRPr>
          </a:p>
          <a:p>
            <a:pPr marL="564987" marR="6324" indent="-160748">
              <a:lnSpc>
                <a:spcPct val="150000"/>
              </a:lnSpc>
            </a:pPr>
            <a:r>
              <a:rPr sz="1660" spc="-187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dirty="0">
                <a:solidFill>
                  <a:srgbClr val="FC0128"/>
                </a:solidFill>
                <a:latin typeface="宋体"/>
                <a:cs typeface="宋体"/>
              </a:rPr>
              <a:t>路（</a:t>
            </a:r>
            <a:r>
              <a:rPr sz="1660" b="1" dirty="0">
                <a:solidFill>
                  <a:srgbClr val="FC0128"/>
                </a:solidFill>
                <a:latin typeface="Times New Roman"/>
                <a:cs typeface="Times New Roman"/>
              </a:rPr>
              <a:t>wa</a:t>
            </a:r>
            <a:r>
              <a:rPr sz="1660" b="1" spc="-4" dirty="0">
                <a:solidFill>
                  <a:srgbClr val="FC0128"/>
                </a:solidFill>
                <a:latin typeface="Times New Roman"/>
                <a:cs typeface="Times New Roman"/>
              </a:rPr>
              <a:t>y</a:t>
            </a:r>
            <a:r>
              <a:rPr sz="1660" b="1" dirty="0">
                <a:solidFill>
                  <a:srgbClr val="FC0128"/>
                </a:solidFill>
                <a:latin typeface="宋体"/>
                <a:cs typeface="宋体"/>
              </a:rPr>
              <a:t>）</a:t>
            </a:r>
            <a:r>
              <a:rPr sz="1660" b="1" dirty="0">
                <a:latin typeface="宋体"/>
                <a:cs typeface="宋体"/>
              </a:rPr>
              <a:t>：</a:t>
            </a:r>
            <a:r>
              <a:rPr sz="1660" b="1" spc="-4" dirty="0">
                <a:latin typeface="Times New Roman"/>
                <a:cs typeface="Times New Roman"/>
              </a:rPr>
              <a:t>Cach</a:t>
            </a:r>
            <a:r>
              <a:rPr sz="1660" b="1" dirty="0">
                <a:latin typeface="Times New Roman"/>
                <a:cs typeface="Times New Roman"/>
              </a:rPr>
              <a:t>e</a:t>
            </a:r>
            <a:r>
              <a:rPr sz="1660" b="1" dirty="0">
                <a:latin typeface="宋体"/>
                <a:cs typeface="宋体"/>
              </a:rPr>
              <a:t>相关联的等级，每一路具有独立的地址比较机构，各路地址比较能同时进行（一般与组结合），路数即指一组内的块数。</a:t>
            </a:r>
            <a:endParaRPr sz="1660" dirty="0">
              <a:latin typeface="宋体"/>
              <a:cs typeface="宋体"/>
            </a:endParaRPr>
          </a:p>
          <a:p>
            <a:pPr marL="404241">
              <a:lnSpc>
                <a:spcPct val="150000"/>
              </a:lnSpc>
              <a:spcBef>
                <a:spcPts val="190"/>
              </a:spcBef>
            </a:pPr>
            <a:r>
              <a:rPr sz="1660" spc="-25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spc="-25" dirty="0">
                <a:solidFill>
                  <a:srgbClr val="FC0128"/>
                </a:solidFill>
                <a:latin typeface="宋体"/>
                <a:cs typeface="宋体"/>
              </a:rPr>
              <a:t>命中（</a:t>
            </a:r>
            <a:r>
              <a:rPr sz="1660" b="1" spc="-25" dirty="0">
                <a:solidFill>
                  <a:srgbClr val="FC0128"/>
                </a:solidFill>
                <a:latin typeface="Times New Roman"/>
                <a:cs typeface="Times New Roman"/>
              </a:rPr>
              <a:t>hit</a:t>
            </a:r>
            <a:r>
              <a:rPr sz="1660" b="1" spc="-25" dirty="0">
                <a:solidFill>
                  <a:srgbClr val="FC0128"/>
                </a:solidFill>
                <a:latin typeface="宋体"/>
                <a:cs typeface="宋体"/>
              </a:rPr>
              <a:t>）</a:t>
            </a:r>
            <a:r>
              <a:rPr sz="1660" b="1" spc="-25" dirty="0">
                <a:latin typeface="宋体"/>
                <a:cs typeface="宋体"/>
              </a:rPr>
              <a:t>：</a:t>
            </a:r>
            <a:r>
              <a:rPr sz="1660" b="1" spc="-46" dirty="0">
                <a:latin typeface="宋体"/>
                <a:cs typeface="宋体"/>
              </a:rPr>
              <a:t> </a:t>
            </a:r>
            <a:r>
              <a:rPr sz="1660" b="1" dirty="0">
                <a:latin typeface="Times New Roman"/>
                <a:cs typeface="Times New Roman"/>
              </a:rPr>
              <a:t>CPU</a:t>
            </a:r>
            <a:r>
              <a:rPr sz="1660" b="1" dirty="0">
                <a:latin typeface="宋体"/>
                <a:cs typeface="宋体"/>
              </a:rPr>
              <a:t>要访问的数据在</a:t>
            </a:r>
            <a:r>
              <a:rPr sz="1660" b="1" dirty="0">
                <a:latin typeface="Times New Roman"/>
                <a:cs typeface="Times New Roman"/>
              </a:rPr>
              <a:t>Cache</a:t>
            </a:r>
            <a:r>
              <a:rPr sz="1660" b="1" dirty="0">
                <a:latin typeface="宋体"/>
                <a:cs typeface="宋体"/>
              </a:rPr>
              <a:t>中。</a:t>
            </a:r>
            <a:endParaRPr sz="1660" dirty="0">
              <a:latin typeface="宋体"/>
              <a:cs typeface="宋体"/>
            </a:endParaRPr>
          </a:p>
          <a:p>
            <a:pPr marL="404241">
              <a:lnSpc>
                <a:spcPct val="150000"/>
              </a:lnSpc>
              <a:spcBef>
                <a:spcPts val="199"/>
              </a:spcBef>
            </a:pPr>
            <a:r>
              <a:rPr sz="1660" spc="-21" dirty="0">
                <a:solidFill>
                  <a:srgbClr val="001ADC"/>
                </a:solidFill>
                <a:latin typeface="Lucida Sans"/>
                <a:cs typeface="Lucida Sans"/>
              </a:rPr>
              <a:t>➢</a:t>
            </a:r>
            <a:r>
              <a:rPr sz="1660" b="1" spc="-21" dirty="0">
                <a:solidFill>
                  <a:srgbClr val="FC0128"/>
                </a:solidFill>
                <a:latin typeface="宋体"/>
                <a:cs typeface="宋体"/>
              </a:rPr>
              <a:t>缺失（</a:t>
            </a:r>
            <a:r>
              <a:rPr sz="1660" b="1" spc="-21" dirty="0">
                <a:solidFill>
                  <a:srgbClr val="FC0128"/>
                </a:solidFill>
                <a:latin typeface="Times New Roman"/>
                <a:cs typeface="Times New Roman"/>
              </a:rPr>
              <a:t>miss</a:t>
            </a:r>
            <a:r>
              <a:rPr sz="1660" b="1" spc="-21" dirty="0">
                <a:solidFill>
                  <a:srgbClr val="FC0128"/>
                </a:solidFill>
                <a:latin typeface="宋体"/>
                <a:cs typeface="宋体"/>
              </a:rPr>
              <a:t>）</a:t>
            </a:r>
            <a:r>
              <a:rPr sz="1660" b="1" spc="-21" dirty="0">
                <a:latin typeface="宋体"/>
                <a:cs typeface="宋体"/>
              </a:rPr>
              <a:t>：</a:t>
            </a:r>
            <a:r>
              <a:rPr sz="1660" b="1" spc="-448" dirty="0">
                <a:latin typeface="宋体"/>
                <a:cs typeface="宋体"/>
              </a:rPr>
              <a:t> </a:t>
            </a:r>
            <a:r>
              <a:rPr sz="1660" b="1" dirty="0">
                <a:latin typeface="Times New Roman"/>
                <a:cs typeface="Times New Roman"/>
              </a:rPr>
              <a:t>CPU</a:t>
            </a:r>
            <a:r>
              <a:rPr sz="1660" b="1" dirty="0">
                <a:latin typeface="宋体"/>
                <a:cs typeface="宋体"/>
              </a:rPr>
              <a:t>要访问的数据不在</a:t>
            </a:r>
            <a:r>
              <a:rPr sz="1660" b="1" dirty="0">
                <a:latin typeface="Times New Roman"/>
                <a:cs typeface="Times New Roman"/>
              </a:rPr>
              <a:t>Cache</a:t>
            </a:r>
            <a:r>
              <a:rPr sz="1660" b="1" dirty="0">
                <a:latin typeface="宋体"/>
                <a:cs typeface="宋体"/>
              </a:rPr>
              <a:t>中</a:t>
            </a:r>
            <a:r>
              <a:rPr sz="1660" b="1" spc="-448" dirty="0">
                <a:latin typeface="宋体"/>
                <a:cs typeface="宋体"/>
              </a:rPr>
              <a:t> </a:t>
            </a:r>
            <a:r>
              <a:rPr sz="1660" b="1" spc="-8" dirty="0">
                <a:latin typeface="宋体"/>
                <a:cs typeface="宋体"/>
              </a:rPr>
              <a:t>。</a:t>
            </a:r>
            <a:endParaRPr sz="166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850" y="478234"/>
            <a:ext cx="8023952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zh-CN" altLang="en-US" dirty="0"/>
              <a:t>层次结构引发的问题</a:t>
            </a:r>
            <a:endParaRPr spc="-9" dirty="0"/>
          </a:p>
        </p:txBody>
      </p:sp>
      <p:sp>
        <p:nvSpPr>
          <p:cNvPr id="3" name="object 3"/>
          <p:cNvSpPr txBox="1"/>
          <p:nvPr/>
        </p:nvSpPr>
        <p:spPr>
          <a:xfrm>
            <a:off x="1628971" y="1382662"/>
            <a:ext cx="7333360" cy="52566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3781" marR="513817" indent="-302575">
              <a:lnSpc>
                <a:spcPct val="150000"/>
              </a:lnSpc>
              <a:spcBef>
                <a:spcPts val="375"/>
              </a:spcBef>
              <a:buChar char="•"/>
              <a:tabLst>
                <a:tab pos="313221" algn="l"/>
                <a:tab pos="313781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逐级信息传送的单位是什么</a:t>
            </a:r>
            <a:r>
              <a:rPr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666225" lvl="1" indent="-252146">
              <a:lnSpc>
                <a:spcPct val="150000"/>
              </a:lnSpc>
              <a:spcBef>
                <a:spcPts val="194"/>
              </a:spcBef>
              <a:buChar char="–"/>
              <a:tabLst>
                <a:tab pos="666225" algn="l"/>
                <a:tab pos="666786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字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word,</a:t>
            </a: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pc="-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字块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block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,</a:t>
            </a:r>
            <a:r>
              <a:rPr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页表项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page</a:t>
            </a:r>
            <a:r>
              <a:rPr spc="-31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table</a:t>
            </a:r>
            <a:r>
              <a:rPr spc="-31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entry,</a:t>
            </a:r>
            <a:r>
              <a:rPr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页</a:t>
            </a:r>
            <a:r>
              <a:rPr spc="-18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page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13221" indent="-302575">
              <a:lnSpc>
                <a:spcPct val="150000"/>
              </a:lnSpc>
              <a:spcBef>
                <a:spcPts val="229"/>
              </a:spcBef>
              <a:buChar char="•"/>
              <a:tabLst>
                <a:tab pos="313221" algn="l"/>
                <a:tab pos="313781" algn="l"/>
              </a:tabLst>
            </a:pPr>
            <a:r>
              <a:rPr lang="zh-CN" altLang="en-US"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信息单元放在哪里</a:t>
            </a:r>
            <a:r>
              <a:rPr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666786" lvl="1" indent="-252146">
              <a:lnSpc>
                <a:spcPct val="150000"/>
              </a:lnSpc>
              <a:spcBef>
                <a:spcPts val="224"/>
              </a:spcBef>
              <a:buChar char="–"/>
              <a:tabLst>
                <a:tab pos="666225" algn="l"/>
                <a:tab pos="666786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由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引导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,</a:t>
            </a:r>
            <a:r>
              <a:rPr spc="-4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pc="-4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受限映射，通常映射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13781" indent="-302575">
              <a:lnSpc>
                <a:spcPct val="150000"/>
              </a:lnSpc>
              <a:spcBef>
                <a:spcPts val="229"/>
              </a:spcBef>
              <a:buChar char="•"/>
              <a:tabLst>
                <a:tab pos="313221" algn="l"/>
                <a:tab pos="313781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怎样找到存在的信息单元</a:t>
            </a:r>
            <a:r>
              <a:rPr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666786" lvl="1" indent="-252146">
              <a:lnSpc>
                <a:spcPct val="150000"/>
              </a:lnSpc>
              <a:spcBef>
                <a:spcPts val="234"/>
              </a:spcBef>
              <a:buChar char="–"/>
              <a:tabLst>
                <a:tab pos="666225" algn="l"/>
                <a:tab pos="666786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取决于映射方式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13221" indent="-302575">
              <a:lnSpc>
                <a:spcPct val="150000"/>
              </a:lnSpc>
              <a:spcBef>
                <a:spcPts val="229"/>
              </a:spcBef>
              <a:buChar char="•"/>
              <a:tabLst>
                <a:tab pos="313221" algn="l"/>
                <a:tab pos="313781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如果缺失会发生什么</a:t>
            </a:r>
            <a:r>
              <a:rPr sz="2400" spc="-22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666786" lvl="1" indent="-252146">
              <a:lnSpc>
                <a:spcPct val="150000"/>
              </a:lnSpc>
              <a:spcBef>
                <a:spcPts val="229"/>
              </a:spcBef>
              <a:buChar char="–"/>
              <a:tabLst>
                <a:tab pos="666225" algn="l"/>
                <a:tab pos="666786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结构危害，替换算法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13221" indent="-302575">
              <a:lnSpc>
                <a:spcPct val="150000"/>
              </a:lnSpc>
              <a:spcBef>
                <a:spcPts val="229"/>
              </a:spcBef>
              <a:buChar char="•"/>
              <a:tabLst>
                <a:tab pos="313221" algn="l"/>
                <a:tab pos="313781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改变信息单元内容会发生什么</a:t>
            </a:r>
            <a:r>
              <a:rPr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666786" lvl="1" indent="-252146">
              <a:lnSpc>
                <a:spcPct val="150000"/>
              </a:lnSpc>
              <a:spcBef>
                <a:spcPts val="224"/>
              </a:spcBef>
              <a:buChar char="–"/>
              <a:tabLst>
                <a:tab pos="666225" algn="l"/>
                <a:tab pos="666786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即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.,</a:t>
            </a:r>
            <a:r>
              <a:rPr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pc="-26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写会发生什么</a:t>
            </a:r>
            <a:r>
              <a:rPr spc="-9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?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-54501"/>
            <a:ext cx="9144000" cy="1043940"/>
            <a:chOff x="0" y="0"/>
            <a:chExt cx="9144000" cy="1043940"/>
          </a:xfrm>
          <a:solidFill>
            <a:schemeClr val="bg1"/>
          </a:solidFill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31063"/>
              <a:ext cx="5430011" cy="832104"/>
            </a:xfrm>
            <a:prstGeom prst="rect">
              <a:avLst/>
            </a:prstGeom>
            <a:grpFill/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1417" y="181678"/>
            <a:ext cx="7611926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/>
              <a:t>用图书馆类比缓存结构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21486" y="908666"/>
            <a:ext cx="8137525" cy="5552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25000"/>
              </a:lnSpc>
              <a:spcBef>
                <a:spcPts val="675"/>
              </a:spcBef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进制类比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299085" indent="-287020">
              <a:lnSpc>
                <a:spcPct val="125000"/>
              </a:lnSpc>
              <a:spcBef>
                <a:spcPts val="675"/>
              </a:spcBef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假设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698500" lvl="1" indent="-229235">
              <a:lnSpc>
                <a:spcPct val="125000"/>
              </a:lnSpc>
              <a:spcBef>
                <a:spcPts val="484"/>
              </a:spcBef>
              <a:buChar char="•"/>
              <a:tabLst>
                <a:tab pos="6991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图书馆（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类比内存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）有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1,000,000</a:t>
            </a:r>
            <a:r>
              <a:rPr sz="2000" spc="-7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7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本书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类比缓存中的块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blocks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698500" lvl="1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6991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每本书有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章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类比每块有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个字节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bytes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</a:p>
          <a:p>
            <a:pPr marL="698500" lvl="1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699135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每本书的每章有自己的编号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address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</a:p>
          <a:p>
            <a:pPr marL="1155700" lvl="2" indent="-229235">
              <a:lnSpc>
                <a:spcPct val="125000"/>
              </a:lnSpc>
              <a:spcBef>
                <a:spcPts val="484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E.g.,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第二本书的第三章用数字</a:t>
            </a:r>
            <a:r>
              <a:rPr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23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表示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155700" lvl="2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E.g.,</a:t>
            </a:r>
            <a:r>
              <a:rPr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第</a:t>
            </a:r>
            <a:r>
              <a:rPr lang="en-US" altLang="zh-CN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110</a:t>
            </a:r>
            <a:r>
              <a:rPr lang="zh-CN" altLang="en-US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本书的第</a:t>
            </a:r>
            <a:r>
              <a:rPr lang="en-US" altLang="zh-CN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8</a:t>
            </a:r>
            <a:r>
              <a:rPr lang="zh-CN" altLang="en-US" sz="20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章用</a:t>
            </a:r>
            <a:r>
              <a:rPr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1108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表示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698500" lvl="1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6991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我的书架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lang="zh-CN" altLang="en-US" sz="20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类比缓存</a:t>
            </a:r>
            <a:r>
              <a:rPr sz="20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cache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可以放</a:t>
            </a:r>
            <a:r>
              <a:rPr lang="en-US" altLang="zh-CN"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</a:t>
            </a:r>
            <a:r>
              <a:rPr lang="zh-CN" altLang="en-US"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本书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155700" lvl="2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书的位置用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框架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“</a:t>
            </a:r>
            <a:r>
              <a:rPr sz="20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frame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”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表示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155700" lvl="2" indent="-229235">
              <a:lnSpc>
                <a:spcPct val="125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框架数是书架的“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容量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”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0" marR="115570" lvl="1">
              <a:lnSpc>
                <a:spcPct val="125000"/>
              </a:lnSpc>
              <a:spcBef>
                <a:spcPts val="480"/>
              </a:spcBef>
              <a:tabLst>
                <a:tab pos="6991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 我一次请求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loads,</a:t>
            </a:r>
            <a:r>
              <a:rPr lang="en-US" altLang="zh-CN" sz="2000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fetches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一章或几章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0" marR="172085" lvl="2">
              <a:lnSpc>
                <a:spcPct val="125000"/>
              </a:lnSpc>
              <a:spcBef>
                <a:spcPts val="484"/>
              </a:spcBef>
              <a:tabLst>
                <a:tab pos="2286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      但是我的书架是按照书为单位放置的，每次要拿一本书（不是章）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36FD3D57-E0E1-49EE-927C-0488B3B9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98318"/>
              </p:ext>
            </p:extLst>
          </p:nvPr>
        </p:nvGraphicFramePr>
        <p:xfrm>
          <a:off x="9752146" y="2423939"/>
          <a:ext cx="794385" cy="3676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object 10">
            <a:extLst>
              <a:ext uri="{FF2B5EF4-FFF2-40B4-BE49-F238E27FC236}">
                <a16:creationId xmlns:a16="http://schemas.microsoft.com/office/drawing/2014/main" id="{2EC871A5-ECA7-4901-8914-16D873CBB370}"/>
              </a:ext>
            </a:extLst>
          </p:cNvPr>
          <p:cNvSpPr/>
          <p:nvPr/>
        </p:nvSpPr>
        <p:spPr>
          <a:xfrm>
            <a:off x="8747069" y="2576974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35227" y="0"/>
                </a:moveTo>
                <a:lnTo>
                  <a:pt x="935227" y="76200"/>
                </a:lnTo>
                <a:lnTo>
                  <a:pt x="998727" y="44450"/>
                </a:lnTo>
                <a:lnTo>
                  <a:pt x="947927" y="44450"/>
                </a:lnTo>
                <a:lnTo>
                  <a:pt x="947927" y="31750"/>
                </a:lnTo>
                <a:lnTo>
                  <a:pt x="998727" y="31750"/>
                </a:lnTo>
                <a:lnTo>
                  <a:pt x="935227" y="0"/>
                </a:lnTo>
                <a:close/>
              </a:path>
              <a:path w="1011554" h="76200">
                <a:moveTo>
                  <a:pt x="9352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5227" y="44450"/>
                </a:lnTo>
                <a:lnTo>
                  <a:pt x="935227" y="31750"/>
                </a:lnTo>
                <a:close/>
              </a:path>
              <a:path w="1011554" h="76200">
                <a:moveTo>
                  <a:pt x="998727" y="31750"/>
                </a:moveTo>
                <a:lnTo>
                  <a:pt x="947927" y="31750"/>
                </a:lnTo>
                <a:lnTo>
                  <a:pt x="947927" y="44450"/>
                </a:lnTo>
                <a:lnTo>
                  <a:pt x="998727" y="44450"/>
                </a:lnTo>
                <a:lnTo>
                  <a:pt x="1011427" y="38100"/>
                </a:lnTo>
                <a:lnTo>
                  <a:pt x="9987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D98BE3A1-5B97-473B-9CE5-1CEDED6685F8}"/>
              </a:ext>
            </a:extLst>
          </p:cNvPr>
          <p:cNvSpPr txBox="1"/>
          <p:nvPr/>
        </p:nvSpPr>
        <p:spPr>
          <a:xfrm>
            <a:off x="8826952" y="2274715"/>
            <a:ext cx="715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frame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C8BC765-6354-4ED7-8B14-0ECB65EEA6BA}"/>
              </a:ext>
            </a:extLst>
          </p:cNvPr>
          <p:cNvSpPr/>
          <p:nvPr/>
        </p:nvSpPr>
        <p:spPr>
          <a:xfrm>
            <a:off x="8747069" y="5904959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35227" y="0"/>
                </a:moveTo>
                <a:lnTo>
                  <a:pt x="935227" y="76199"/>
                </a:lnTo>
                <a:lnTo>
                  <a:pt x="998727" y="44449"/>
                </a:lnTo>
                <a:lnTo>
                  <a:pt x="947927" y="44449"/>
                </a:lnTo>
                <a:lnTo>
                  <a:pt x="947927" y="31749"/>
                </a:lnTo>
                <a:lnTo>
                  <a:pt x="998727" y="31749"/>
                </a:lnTo>
                <a:lnTo>
                  <a:pt x="935227" y="0"/>
                </a:lnTo>
                <a:close/>
              </a:path>
              <a:path w="1011554" h="76200">
                <a:moveTo>
                  <a:pt x="93522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35227" y="44449"/>
                </a:lnTo>
                <a:lnTo>
                  <a:pt x="935227" y="31749"/>
                </a:lnTo>
                <a:close/>
              </a:path>
              <a:path w="1011554" h="76200">
                <a:moveTo>
                  <a:pt x="998727" y="31749"/>
                </a:moveTo>
                <a:lnTo>
                  <a:pt x="947927" y="31749"/>
                </a:lnTo>
                <a:lnTo>
                  <a:pt x="947927" y="44449"/>
                </a:lnTo>
                <a:lnTo>
                  <a:pt x="998727" y="44449"/>
                </a:lnTo>
                <a:lnTo>
                  <a:pt x="1011427" y="38099"/>
                </a:lnTo>
                <a:lnTo>
                  <a:pt x="99872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2D675DB3-78B3-4D9B-BF9A-0BDA598A04F6}"/>
              </a:ext>
            </a:extLst>
          </p:cNvPr>
          <p:cNvSpPr txBox="1"/>
          <p:nvPr/>
        </p:nvSpPr>
        <p:spPr>
          <a:xfrm>
            <a:off x="8826952" y="5603384"/>
            <a:ext cx="715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frame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181" y="283736"/>
            <a:ext cx="6181130" cy="56301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1152335" algn="l"/>
                <a:tab pos="4645951" algn="l"/>
              </a:tabLst>
            </a:pPr>
            <a:r>
              <a:rPr lang="zh-CN" altLang="en-US" spc="-4" dirty="0"/>
              <a:t>缓存的结构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344461" y="2830711"/>
            <a:ext cx="4188023" cy="1973461"/>
            <a:chOff x="6855766" y="4025900"/>
            <a:chExt cx="5956300" cy="2806700"/>
          </a:xfrm>
        </p:grpSpPr>
        <p:sp>
          <p:nvSpPr>
            <p:cNvPr id="4" name="object 4"/>
            <p:cNvSpPr/>
            <p:nvPr/>
          </p:nvSpPr>
          <p:spPr>
            <a:xfrm>
              <a:off x="6868466" y="4051300"/>
              <a:ext cx="5930900" cy="2768600"/>
            </a:xfrm>
            <a:custGeom>
              <a:avLst/>
              <a:gdLst/>
              <a:ahLst/>
              <a:cxnLst/>
              <a:rect l="l" t="t" r="r" b="b"/>
              <a:pathLst>
                <a:path w="5930900" h="2768600">
                  <a:moveTo>
                    <a:pt x="5918200" y="2433637"/>
                  </a:moveTo>
                  <a:lnTo>
                    <a:pt x="5918200" y="2755900"/>
                  </a:lnTo>
                </a:path>
                <a:path w="5930900" h="2768600">
                  <a:moveTo>
                    <a:pt x="5918200" y="2085975"/>
                  </a:moveTo>
                  <a:lnTo>
                    <a:pt x="5918200" y="2408237"/>
                  </a:lnTo>
                </a:path>
                <a:path w="5930900" h="2768600">
                  <a:moveTo>
                    <a:pt x="5918200" y="1738312"/>
                  </a:moveTo>
                  <a:lnTo>
                    <a:pt x="5918200" y="2060575"/>
                  </a:lnTo>
                </a:path>
                <a:path w="5930900" h="2768600">
                  <a:moveTo>
                    <a:pt x="5918200" y="1390650"/>
                  </a:moveTo>
                  <a:lnTo>
                    <a:pt x="5918200" y="1712912"/>
                  </a:lnTo>
                </a:path>
                <a:path w="5930900" h="2768600">
                  <a:moveTo>
                    <a:pt x="5918200" y="1042987"/>
                  </a:moveTo>
                  <a:lnTo>
                    <a:pt x="5918200" y="1365250"/>
                  </a:lnTo>
                </a:path>
                <a:path w="5930900" h="2768600">
                  <a:moveTo>
                    <a:pt x="5918200" y="695325"/>
                  </a:moveTo>
                  <a:lnTo>
                    <a:pt x="5918200" y="1017587"/>
                  </a:lnTo>
                </a:path>
                <a:path w="5930900" h="2768600">
                  <a:moveTo>
                    <a:pt x="5918200" y="347662"/>
                  </a:moveTo>
                  <a:lnTo>
                    <a:pt x="5918200" y="669925"/>
                  </a:lnTo>
                </a:path>
                <a:path w="5930900" h="2768600">
                  <a:moveTo>
                    <a:pt x="5918200" y="0"/>
                  </a:moveTo>
                  <a:lnTo>
                    <a:pt x="5918200" y="322262"/>
                  </a:lnTo>
                </a:path>
                <a:path w="5930900" h="2768600">
                  <a:moveTo>
                    <a:pt x="2889286" y="2433637"/>
                  </a:moveTo>
                  <a:lnTo>
                    <a:pt x="2889286" y="2755900"/>
                  </a:lnTo>
                </a:path>
                <a:path w="5930900" h="2768600">
                  <a:moveTo>
                    <a:pt x="2889286" y="2085975"/>
                  </a:moveTo>
                  <a:lnTo>
                    <a:pt x="2889286" y="2408237"/>
                  </a:lnTo>
                </a:path>
                <a:path w="5930900" h="2768600">
                  <a:moveTo>
                    <a:pt x="2889286" y="1738312"/>
                  </a:moveTo>
                  <a:lnTo>
                    <a:pt x="2889286" y="2060575"/>
                  </a:lnTo>
                </a:path>
                <a:path w="5930900" h="2768600">
                  <a:moveTo>
                    <a:pt x="2889286" y="1390650"/>
                  </a:moveTo>
                  <a:lnTo>
                    <a:pt x="2889286" y="1712912"/>
                  </a:lnTo>
                </a:path>
                <a:path w="5930900" h="2768600">
                  <a:moveTo>
                    <a:pt x="2889286" y="1042987"/>
                  </a:moveTo>
                  <a:lnTo>
                    <a:pt x="2889286" y="1365250"/>
                  </a:lnTo>
                </a:path>
                <a:path w="5930900" h="2768600">
                  <a:moveTo>
                    <a:pt x="2889286" y="695325"/>
                  </a:moveTo>
                  <a:lnTo>
                    <a:pt x="2889286" y="1017587"/>
                  </a:lnTo>
                </a:path>
                <a:path w="5930900" h="2768600">
                  <a:moveTo>
                    <a:pt x="2889286" y="347662"/>
                  </a:moveTo>
                  <a:lnTo>
                    <a:pt x="2889286" y="669925"/>
                  </a:lnTo>
                </a:path>
                <a:path w="5930900" h="2768600">
                  <a:moveTo>
                    <a:pt x="2889286" y="0"/>
                  </a:moveTo>
                  <a:lnTo>
                    <a:pt x="2889286" y="322262"/>
                  </a:lnTo>
                </a:path>
                <a:path w="5930900" h="2768600">
                  <a:moveTo>
                    <a:pt x="408633" y="2433637"/>
                  </a:moveTo>
                  <a:lnTo>
                    <a:pt x="408633" y="2755900"/>
                  </a:lnTo>
                </a:path>
                <a:path w="5930900" h="2768600">
                  <a:moveTo>
                    <a:pt x="408633" y="2085975"/>
                  </a:moveTo>
                  <a:lnTo>
                    <a:pt x="408633" y="2408237"/>
                  </a:lnTo>
                </a:path>
                <a:path w="5930900" h="2768600">
                  <a:moveTo>
                    <a:pt x="408633" y="1738312"/>
                  </a:moveTo>
                  <a:lnTo>
                    <a:pt x="408633" y="2060575"/>
                  </a:lnTo>
                </a:path>
                <a:path w="5930900" h="2768600">
                  <a:moveTo>
                    <a:pt x="408633" y="1390650"/>
                  </a:moveTo>
                  <a:lnTo>
                    <a:pt x="408633" y="1712912"/>
                  </a:lnTo>
                </a:path>
                <a:path w="5930900" h="2768600">
                  <a:moveTo>
                    <a:pt x="408633" y="1042987"/>
                  </a:moveTo>
                  <a:lnTo>
                    <a:pt x="408633" y="1365250"/>
                  </a:lnTo>
                </a:path>
                <a:path w="5930900" h="2768600">
                  <a:moveTo>
                    <a:pt x="408633" y="695325"/>
                  </a:moveTo>
                  <a:lnTo>
                    <a:pt x="408633" y="1017587"/>
                  </a:lnTo>
                </a:path>
                <a:path w="5930900" h="2768600">
                  <a:moveTo>
                    <a:pt x="408633" y="347662"/>
                  </a:moveTo>
                  <a:lnTo>
                    <a:pt x="408633" y="669925"/>
                  </a:lnTo>
                </a:path>
                <a:path w="5930900" h="2768600">
                  <a:moveTo>
                    <a:pt x="408633" y="0"/>
                  </a:moveTo>
                  <a:lnTo>
                    <a:pt x="408633" y="322262"/>
                  </a:lnTo>
                </a:path>
                <a:path w="5930900" h="2768600">
                  <a:moveTo>
                    <a:pt x="12700" y="2433637"/>
                  </a:moveTo>
                  <a:lnTo>
                    <a:pt x="12700" y="2755900"/>
                  </a:lnTo>
                </a:path>
                <a:path w="5930900" h="2768600">
                  <a:moveTo>
                    <a:pt x="12700" y="2085975"/>
                  </a:moveTo>
                  <a:lnTo>
                    <a:pt x="12700" y="2408237"/>
                  </a:lnTo>
                </a:path>
                <a:path w="5930900" h="2768600">
                  <a:moveTo>
                    <a:pt x="12700" y="1738312"/>
                  </a:moveTo>
                  <a:lnTo>
                    <a:pt x="12700" y="2060575"/>
                  </a:lnTo>
                </a:path>
                <a:path w="5930900" h="2768600">
                  <a:moveTo>
                    <a:pt x="12700" y="1390650"/>
                  </a:moveTo>
                  <a:lnTo>
                    <a:pt x="12700" y="1712912"/>
                  </a:lnTo>
                </a:path>
                <a:path w="5930900" h="2768600">
                  <a:moveTo>
                    <a:pt x="12700" y="1042987"/>
                  </a:moveTo>
                  <a:lnTo>
                    <a:pt x="12700" y="1365250"/>
                  </a:lnTo>
                </a:path>
                <a:path w="5930900" h="2768600">
                  <a:moveTo>
                    <a:pt x="12700" y="695325"/>
                  </a:moveTo>
                  <a:lnTo>
                    <a:pt x="12700" y="1017587"/>
                  </a:lnTo>
                </a:path>
                <a:path w="5930900" h="2768600">
                  <a:moveTo>
                    <a:pt x="12700" y="347662"/>
                  </a:moveTo>
                  <a:lnTo>
                    <a:pt x="12700" y="669925"/>
                  </a:lnTo>
                </a:path>
                <a:path w="5930900" h="2768600">
                  <a:moveTo>
                    <a:pt x="12700" y="0"/>
                  </a:moveTo>
                  <a:lnTo>
                    <a:pt x="12700" y="322262"/>
                  </a:lnTo>
                </a:path>
                <a:path w="5930900" h="2768600">
                  <a:moveTo>
                    <a:pt x="0" y="2768600"/>
                  </a:moveTo>
                  <a:lnTo>
                    <a:pt x="5930900" y="2768600"/>
                  </a:lnTo>
                </a:path>
                <a:path w="5930900" h="2768600">
                  <a:moveTo>
                    <a:pt x="0" y="2420937"/>
                  </a:moveTo>
                  <a:lnTo>
                    <a:pt x="5930900" y="24209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6868465" y="5764212"/>
              <a:ext cx="5930900" cy="373380"/>
            </a:xfrm>
            <a:custGeom>
              <a:avLst/>
              <a:gdLst/>
              <a:ahLst/>
              <a:cxnLst/>
              <a:rect l="l" t="t" r="r" b="b"/>
              <a:pathLst>
                <a:path w="5930900" h="373379">
                  <a:moveTo>
                    <a:pt x="5930900" y="347662"/>
                  </a:moveTo>
                  <a:lnTo>
                    <a:pt x="0" y="347662"/>
                  </a:lnTo>
                  <a:lnTo>
                    <a:pt x="0" y="373062"/>
                  </a:lnTo>
                  <a:lnTo>
                    <a:pt x="5930900" y="373062"/>
                  </a:lnTo>
                  <a:lnTo>
                    <a:pt x="5930900" y="347662"/>
                  </a:lnTo>
                  <a:close/>
                </a:path>
                <a:path w="5930900" h="373379">
                  <a:moveTo>
                    <a:pt x="59309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930900" y="25400"/>
                  </a:lnTo>
                  <a:lnTo>
                    <a:pt x="5930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6868466" y="4038600"/>
              <a:ext cx="5930900" cy="1390650"/>
            </a:xfrm>
            <a:custGeom>
              <a:avLst/>
              <a:gdLst/>
              <a:ahLst/>
              <a:cxnLst/>
              <a:rect l="l" t="t" r="r" b="b"/>
              <a:pathLst>
                <a:path w="5930900" h="1390650">
                  <a:moveTo>
                    <a:pt x="0" y="1390650"/>
                  </a:moveTo>
                  <a:lnTo>
                    <a:pt x="5930900" y="1390650"/>
                  </a:lnTo>
                </a:path>
                <a:path w="5930900" h="1390650">
                  <a:moveTo>
                    <a:pt x="0" y="1042987"/>
                  </a:moveTo>
                  <a:lnTo>
                    <a:pt x="5930900" y="1042987"/>
                  </a:lnTo>
                </a:path>
                <a:path w="5930900" h="1390650">
                  <a:moveTo>
                    <a:pt x="0" y="695325"/>
                  </a:moveTo>
                  <a:lnTo>
                    <a:pt x="5930900" y="695325"/>
                  </a:lnTo>
                </a:path>
                <a:path w="5930900" h="1390650">
                  <a:moveTo>
                    <a:pt x="0" y="347662"/>
                  </a:moveTo>
                  <a:lnTo>
                    <a:pt x="5930900" y="347662"/>
                  </a:lnTo>
                </a:path>
                <a:path w="5930900" h="1390650">
                  <a:moveTo>
                    <a:pt x="0" y="0"/>
                  </a:moveTo>
                  <a:lnTo>
                    <a:pt x="5930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00356" y="2522637"/>
            <a:ext cx="435322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dirty="0">
                <a:latin typeface="Arial"/>
                <a:cs typeface="Arial"/>
              </a:rPr>
              <a:t>data</a:t>
            </a:r>
            <a:endParaRPr sz="168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2940" y="2848570"/>
            <a:ext cx="4170164" cy="1955602"/>
          </a:xfrm>
          <a:custGeom>
            <a:avLst/>
            <a:gdLst/>
            <a:ahLst/>
            <a:cxnLst/>
            <a:rect l="l" t="t" r="r" b="b"/>
            <a:pathLst>
              <a:path w="5930900" h="2781300">
                <a:moveTo>
                  <a:pt x="5918200" y="2446337"/>
                </a:moveTo>
                <a:lnTo>
                  <a:pt x="5918200" y="2768600"/>
                </a:lnTo>
              </a:path>
              <a:path w="5930900" h="2781300">
                <a:moveTo>
                  <a:pt x="5918200" y="2098675"/>
                </a:moveTo>
                <a:lnTo>
                  <a:pt x="5918200" y="2420937"/>
                </a:lnTo>
              </a:path>
              <a:path w="5930900" h="2781300">
                <a:moveTo>
                  <a:pt x="5918200" y="1751012"/>
                </a:moveTo>
                <a:lnTo>
                  <a:pt x="5918200" y="2073275"/>
                </a:lnTo>
              </a:path>
              <a:path w="5930900" h="2781300">
                <a:moveTo>
                  <a:pt x="5918200" y="1403350"/>
                </a:moveTo>
                <a:lnTo>
                  <a:pt x="5918200" y="1725612"/>
                </a:lnTo>
              </a:path>
              <a:path w="5930900" h="2781300">
                <a:moveTo>
                  <a:pt x="5918200" y="1055687"/>
                </a:moveTo>
                <a:lnTo>
                  <a:pt x="5918200" y="1377950"/>
                </a:lnTo>
              </a:path>
              <a:path w="5930900" h="2781300">
                <a:moveTo>
                  <a:pt x="5918200" y="708025"/>
                </a:moveTo>
                <a:lnTo>
                  <a:pt x="5918200" y="1030287"/>
                </a:lnTo>
              </a:path>
              <a:path w="5930900" h="2781300">
                <a:moveTo>
                  <a:pt x="5918200" y="360362"/>
                </a:moveTo>
                <a:lnTo>
                  <a:pt x="5918200" y="682625"/>
                </a:lnTo>
              </a:path>
              <a:path w="5930900" h="2781300">
                <a:moveTo>
                  <a:pt x="5918200" y="12700"/>
                </a:moveTo>
                <a:lnTo>
                  <a:pt x="5918200" y="334962"/>
                </a:lnTo>
              </a:path>
              <a:path w="5930900" h="2781300">
                <a:moveTo>
                  <a:pt x="2889286" y="2446337"/>
                </a:moveTo>
                <a:lnTo>
                  <a:pt x="2889286" y="2768600"/>
                </a:lnTo>
              </a:path>
              <a:path w="5930900" h="2781300">
                <a:moveTo>
                  <a:pt x="2889286" y="2098675"/>
                </a:moveTo>
                <a:lnTo>
                  <a:pt x="2889286" y="2420937"/>
                </a:lnTo>
              </a:path>
              <a:path w="5930900" h="2781300">
                <a:moveTo>
                  <a:pt x="2889286" y="1751012"/>
                </a:moveTo>
                <a:lnTo>
                  <a:pt x="2889286" y="2073275"/>
                </a:lnTo>
              </a:path>
              <a:path w="5930900" h="2781300">
                <a:moveTo>
                  <a:pt x="2889286" y="1403350"/>
                </a:moveTo>
                <a:lnTo>
                  <a:pt x="2889286" y="1725612"/>
                </a:lnTo>
              </a:path>
              <a:path w="5930900" h="2781300">
                <a:moveTo>
                  <a:pt x="2889286" y="1055687"/>
                </a:moveTo>
                <a:lnTo>
                  <a:pt x="2889286" y="1377950"/>
                </a:lnTo>
              </a:path>
              <a:path w="5930900" h="2781300">
                <a:moveTo>
                  <a:pt x="2889286" y="708025"/>
                </a:moveTo>
                <a:lnTo>
                  <a:pt x="2889286" y="1030287"/>
                </a:lnTo>
              </a:path>
              <a:path w="5930900" h="2781300">
                <a:moveTo>
                  <a:pt x="2889286" y="360362"/>
                </a:moveTo>
                <a:lnTo>
                  <a:pt x="2889286" y="682625"/>
                </a:lnTo>
              </a:path>
              <a:path w="5930900" h="2781300">
                <a:moveTo>
                  <a:pt x="2889286" y="12700"/>
                </a:moveTo>
                <a:lnTo>
                  <a:pt x="2889286" y="334962"/>
                </a:lnTo>
              </a:path>
              <a:path w="5930900" h="2781300">
                <a:moveTo>
                  <a:pt x="408633" y="2446337"/>
                </a:moveTo>
                <a:lnTo>
                  <a:pt x="408633" y="2768600"/>
                </a:lnTo>
              </a:path>
              <a:path w="5930900" h="2781300">
                <a:moveTo>
                  <a:pt x="408633" y="2098675"/>
                </a:moveTo>
                <a:lnTo>
                  <a:pt x="408633" y="2420937"/>
                </a:lnTo>
              </a:path>
              <a:path w="5930900" h="2781300">
                <a:moveTo>
                  <a:pt x="408633" y="1751012"/>
                </a:moveTo>
                <a:lnTo>
                  <a:pt x="408633" y="2073275"/>
                </a:lnTo>
              </a:path>
              <a:path w="5930900" h="2781300">
                <a:moveTo>
                  <a:pt x="408633" y="1403350"/>
                </a:moveTo>
                <a:lnTo>
                  <a:pt x="408633" y="1725612"/>
                </a:lnTo>
              </a:path>
              <a:path w="5930900" h="2781300">
                <a:moveTo>
                  <a:pt x="408633" y="1055687"/>
                </a:moveTo>
                <a:lnTo>
                  <a:pt x="408633" y="1377950"/>
                </a:lnTo>
              </a:path>
              <a:path w="5930900" h="2781300">
                <a:moveTo>
                  <a:pt x="408633" y="708025"/>
                </a:moveTo>
                <a:lnTo>
                  <a:pt x="408633" y="1030287"/>
                </a:lnTo>
              </a:path>
              <a:path w="5930900" h="2781300">
                <a:moveTo>
                  <a:pt x="408633" y="360362"/>
                </a:moveTo>
                <a:lnTo>
                  <a:pt x="408633" y="682625"/>
                </a:lnTo>
              </a:path>
              <a:path w="5930900" h="2781300">
                <a:moveTo>
                  <a:pt x="408633" y="12700"/>
                </a:moveTo>
                <a:lnTo>
                  <a:pt x="408633" y="334962"/>
                </a:lnTo>
              </a:path>
              <a:path w="5930900" h="2781300">
                <a:moveTo>
                  <a:pt x="12700" y="2446337"/>
                </a:moveTo>
                <a:lnTo>
                  <a:pt x="12700" y="2768600"/>
                </a:lnTo>
              </a:path>
              <a:path w="5930900" h="2781300">
                <a:moveTo>
                  <a:pt x="12700" y="2098675"/>
                </a:moveTo>
                <a:lnTo>
                  <a:pt x="12700" y="2420937"/>
                </a:lnTo>
              </a:path>
              <a:path w="5930900" h="2781300">
                <a:moveTo>
                  <a:pt x="12700" y="1751012"/>
                </a:moveTo>
                <a:lnTo>
                  <a:pt x="12700" y="2073275"/>
                </a:lnTo>
              </a:path>
              <a:path w="5930900" h="2781300">
                <a:moveTo>
                  <a:pt x="12700" y="1403350"/>
                </a:moveTo>
                <a:lnTo>
                  <a:pt x="12700" y="1725612"/>
                </a:lnTo>
              </a:path>
              <a:path w="5930900" h="2781300">
                <a:moveTo>
                  <a:pt x="12700" y="1055687"/>
                </a:moveTo>
                <a:lnTo>
                  <a:pt x="12700" y="1377950"/>
                </a:lnTo>
              </a:path>
              <a:path w="5930900" h="2781300">
                <a:moveTo>
                  <a:pt x="12700" y="708025"/>
                </a:moveTo>
                <a:lnTo>
                  <a:pt x="12700" y="1030287"/>
                </a:lnTo>
              </a:path>
              <a:path w="5930900" h="2781300">
                <a:moveTo>
                  <a:pt x="12700" y="360362"/>
                </a:moveTo>
                <a:lnTo>
                  <a:pt x="12700" y="682625"/>
                </a:lnTo>
              </a:path>
              <a:path w="5930900" h="2781300">
                <a:moveTo>
                  <a:pt x="12700" y="12700"/>
                </a:moveTo>
                <a:lnTo>
                  <a:pt x="12700" y="334962"/>
                </a:lnTo>
              </a:path>
              <a:path w="5930900" h="2781300">
                <a:moveTo>
                  <a:pt x="0" y="2781300"/>
                </a:moveTo>
                <a:lnTo>
                  <a:pt x="5930900" y="2781300"/>
                </a:lnTo>
              </a:path>
              <a:path w="5930900" h="2781300">
                <a:moveTo>
                  <a:pt x="0" y="2433637"/>
                </a:moveTo>
                <a:lnTo>
                  <a:pt x="5930900" y="2433637"/>
                </a:lnTo>
              </a:path>
              <a:path w="5930900" h="2781300">
                <a:moveTo>
                  <a:pt x="0" y="2085975"/>
                </a:moveTo>
                <a:lnTo>
                  <a:pt x="5930900" y="2085975"/>
                </a:lnTo>
              </a:path>
              <a:path w="5930900" h="2781300">
                <a:moveTo>
                  <a:pt x="0" y="1738312"/>
                </a:moveTo>
                <a:lnTo>
                  <a:pt x="5930900" y="1738312"/>
                </a:lnTo>
              </a:path>
              <a:path w="5930900" h="2781300">
                <a:moveTo>
                  <a:pt x="0" y="1390650"/>
                </a:moveTo>
                <a:lnTo>
                  <a:pt x="5930900" y="1390650"/>
                </a:lnTo>
              </a:path>
              <a:path w="5930900" h="2781300">
                <a:moveTo>
                  <a:pt x="0" y="1042987"/>
                </a:moveTo>
                <a:lnTo>
                  <a:pt x="5930900" y="1042987"/>
                </a:lnTo>
              </a:path>
              <a:path w="5930900" h="2781300">
                <a:moveTo>
                  <a:pt x="0" y="695325"/>
                </a:moveTo>
                <a:lnTo>
                  <a:pt x="5930900" y="695325"/>
                </a:lnTo>
              </a:path>
              <a:path w="5930900" h="2781300">
                <a:moveTo>
                  <a:pt x="0" y="347662"/>
                </a:moveTo>
                <a:lnTo>
                  <a:pt x="5930900" y="347662"/>
                </a:lnTo>
              </a:path>
              <a:path w="5930900" h="2781300">
                <a:moveTo>
                  <a:pt x="0" y="0"/>
                </a:moveTo>
                <a:lnTo>
                  <a:pt x="59309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/>
          <p:nvPr/>
        </p:nvSpPr>
        <p:spPr>
          <a:xfrm>
            <a:off x="1538074" y="2531567"/>
            <a:ext cx="458986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dirty="0">
                <a:latin typeface="Arial"/>
                <a:cs typeface="Arial"/>
              </a:rPr>
              <a:t>valid</a:t>
            </a:r>
            <a:endParaRPr sz="16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760" y="2531567"/>
            <a:ext cx="316111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latin typeface="Arial"/>
                <a:cs typeface="Arial"/>
              </a:rPr>
              <a:t>tag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4367" y="4054078"/>
            <a:ext cx="8920758" cy="2384227"/>
            <a:chOff x="114300" y="5765800"/>
            <a:chExt cx="12687300" cy="3390900"/>
          </a:xfrm>
        </p:grpSpPr>
        <p:sp>
          <p:nvSpPr>
            <p:cNvPr id="12" name="object 12"/>
            <p:cNvSpPr/>
            <p:nvPr/>
          </p:nvSpPr>
          <p:spPr>
            <a:xfrm>
              <a:off x="6870700" y="5765800"/>
              <a:ext cx="5930900" cy="355600"/>
            </a:xfrm>
            <a:custGeom>
              <a:avLst/>
              <a:gdLst/>
              <a:ahLst/>
              <a:cxnLst/>
              <a:rect l="l" t="t" r="r" b="b"/>
              <a:pathLst>
                <a:path w="5930900" h="355600">
                  <a:moveTo>
                    <a:pt x="0" y="0"/>
                  </a:moveTo>
                  <a:lnTo>
                    <a:pt x="5930900" y="0"/>
                  </a:lnTo>
                  <a:lnTo>
                    <a:pt x="59309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8407400" y="7924800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1125181"/>
                  </a:moveTo>
                  <a:lnTo>
                    <a:pt x="0" y="110613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580" y="8989022"/>
              <a:ext cx="167640" cy="1676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4300" y="5778500"/>
              <a:ext cx="5930900" cy="355600"/>
            </a:xfrm>
            <a:custGeom>
              <a:avLst/>
              <a:gdLst/>
              <a:ahLst/>
              <a:cxnLst/>
              <a:rect l="l" t="t" r="r" b="b"/>
              <a:pathLst>
                <a:path w="5930900" h="355600">
                  <a:moveTo>
                    <a:pt x="0" y="0"/>
                  </a:moveTo>
                  <a:lnTo>
                    <a:pt x="5930900" y="0"/>
                  </a:lnTo>
                  <a:lnTo>
                    <a:pt x="59309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7924800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1125181"/>
                  </a:moveTo>
                  <a:lnTo>
                    <a:pt x="0" y="110613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80" y="8989022"/>
              <a:ext cx="167639" cy="1676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715956" y="5857876"/>
            <a:ext cx="982712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latin typeface="Arial"/>
                <a:cs typeface="Arial"/>
              </a:rPr>
              <a:t>hit?</a:t>
            </a:r>
            <a:r>
              <a:rPr sz="1687" spc="-53" dirty="0">
                <a:latin typeface="Arial"/>
                <a:cs typeface="Arial"/>
              </a:rPr>
              <a:t> </a:t>
            </a:r>
            <a:r>
              <a:rPr sz="1687" dirty="0">
                <a:latin typeface="Arial"/>
                <a:cs typeface="Arial"/>
              </a:rPr>
              <a:t>miss?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49266" y="4290740"/>
            <a:ext cx="6875859" cy="1531441"/>
            <a:chOff x="3022600" y="6102386"/>
            <a:chExt cx="9779000" cy="2178050"/>
          </a:xfrm>
        </p:grpSpPr>
        <p:sp>
          <p:nvSpPr>
            <p:cNvPr id="20" name="object 20"/>
            <p:cNvSpPr/>
            <p:nvPr/>
          </p:nvSpPr>
          <p:spPr>
            <a:xfrm>
              <a:off x="8538273" y="612143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1125181"/>
                  </a:moveTo>
                  <a:lnTo>
                    <a:pt x="0" y="110613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4453" y="7185658"/>
              <a:ext cx="167639" cy="1676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48709" y="6121896"/>
              <a:ext cx="1155700" cy="1125220"/>
            </a:xfrm>
            <a:custGeom>
              <a:avLst/>
              <a:gdLst/>
              <a:ahLst/>
              <a:cxnLst/>
              <a:rect l="l" t="t" r="r" b="b"/>
              <a:pathLst>
                <a:path w="1155700" h="1125220">
                  <a:moveTo>
                    <a:pt x="20209" y="901203"/>
                  </a:moveTo>
                  <a:lnTo>
                    <a:pt x="20209" y="0"/>
                  </a:lnTo>
                </a:path>
                <a:path w="1155700" h="1125220">
                  <a:moveTo>
                    <a:pt x="0" y="894854"/>
                  </a:moveTo>
                  <a:lnTo>
                    <a:pt x="1155071" y="894853"/>
                  </a:lnTo>
                </a:path>
                <a:path w="1155700" h="1125220">
                  <a:moveTo>
                    <a:pt x="1146028" y="1124723"/>
                  </a:moveTo>
                  <a:lnTo>
                    <a:pt x="1146028" y="1105673"/>
                  </a:lnTo>
                  <a:lnTo>
                    <a:pt x="1146028" y="88936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8110918" y="718565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83820" y="167640"/>
                  </a:lnTo>
                  <a:lnTo>
                    <a:pt x="146685" y="41910"/>
                  </a:lnTo>
                  <a:lnTo>
                    <a:pt x="83820" y="41910"/>
                  </a:lnTo>
                  <a:lnTo>
                    <a:pt x="0" y="0"/>
                  </a:lnTo>
                  <a:close/>
                </a:path>
                <a:path w="167640" h="167640">
                  <a:moveTo>
                    <a:pt x="167640" y="0"/>
                  </a:moveTo>
                  <a:lnTo>
                    <a:pt x="83820" y="41910"/>
                  </a:lnTo>
                  <a:lnTo>
                    <a:pt x="146685" y="4191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8077984" y="7277883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552061" y="94069"/>
                  </a:moveTo>
                  <a:lnTo>
                    <a:pt x="583417" y="130391"/>
                  </a:lnTo>
                  <a:lnTo>
                    <a:pt x="608503" y="169902"/>
                  </a:lnTo>
                  <a:lnTo>
                    <a:pt x="627317" y="211891"/>
                  </a:lnTo>
                  <a:lnTo>
                    <a:pt x="639860" y="255652"/>
                  </a:lnTo>
                  <a:lnTo>
                    <a:pt x="646131" y="300476"/>
                  </a:lnTo>
                  <a:lnTo>
                    <a:pt x="646131" y="345654"/>
                  </a:lnTo>
                  <a:lnTo>
                    <a:pt x="639860" y="390478"/>
                  </a:lnTo>
                  <a:lnTo>
                    <a:pt x="627317" y="434239"/>
                  </a:lnTo>
                  <a:lnTo>
                    <a:pt x="608503" y="476229"/>
                  </a:lnTo>
                  <a:lnTo>
                    <a:pt x="583417" y="515739"/>
                  </a:lnTo>
                  <a:lnTo>
                    <a:pt x="552061" y="552062"/>
                  </a:lnTo>
                  <a:lnTo>
                    <a:pt x="515738" y="583418"/>
                  </a:lnTo>
                  <a:lnTo>
                    <a:pt x="476228" y="608504"/>
                  </a:lnTo>
                  <a:lnTo>
                    <a:pt x="434238" y="627318"/>
                  </a:lnTo>
                  <a:lnTo>
                    <a:pt x="390478" y="639860"/>
                  </a:lnTo>
                  <a:lnTo>
                    <a:pt x="345654" y="646132"/>
                  </a:lnTo>
                  <a:lnTo>
                    <a:pt x="300476" y="646132"/>
                  </a:lnTo>
                  <a:lnTo>
                    <a:pt x="255652" y="639860"/>
                  </a:lnTo>
                  <a:lnTo>
                    <a:pt x="211891" y="627318"/>
                  </a:lnTo>
                  <a:lnTo>
                    <a:pt x="169902" y="608504"/>
                  </a:lnTo>
                  <a:lnTo>
                    <a:pt x="130391" y="583418"/>
                  </a:lnTo>
                  <a:lnTo>
                    <a:pt x="94069" y="552062"/>
                  </a:lnTo>
                  <a:lnTo>
                    <a:pt x="62713" y="515739"/>
                  </a:lnTo>
                  <a:lnTo>
                    <a:pt x="37627" y="476229"/>
                  </a:lnTo>
                  <a:lnTo>
                    <a:pt x="18813" y="434239"/>
                  </a:lnTo>
                  <a:lnTo>
                    <a:pt x="6271" y="390478"/>
                  </a:lnTo>
                  <a:lnTo>
                    <a:pt x="0" y="345654"/>
                  </a:lnTo>
                  <a:lnTo>
                    <a:pt x="0" y="300476"/>
                  </a:lnTo>
                  <a:lnTo>
                    <a:pt x="6271" y="255652"/>
                  </a:lnTo>
                  <a:lnTo>
                    <a:pt x="18813" y="211891"/>
                  </a:lnTo>
                  <a:lnTo>
                    <a:pt x="37627" y="169902"/>
                  </a:lnTo>
                  <a:lnTo>
                    <a:pt x="62713" y="130391"/>
                  </a:lnTo>
                  <a:lnTo>
                    <a:pt x="94069" y="94069"/>
                  </a:lnTo>
                  <a:lnTo>
                    <a:pt x="130391" y="62713"/>
                  </a:lnTo>
                  <a:lnTo>
                    <a:pt x="169902" y="37627"/>
                  </a:lnTo>
                  <a:lnTo>
                    <a:pt x="211891" y="18813"/>
                  </a:lnTo>
                  <a:lnTo>
                    <a:pt x="255652" y="6271"/>
                  </a:lnTo>
                  <a:lnTo>
                    <a:pt x="300476" y="0"/>
                  </a:lnTo>
                  <a:lnTo>
                    <a:pt x="345654" y="0"/>
                  </a:lnTo>
                  <a:lnTo>
                    <a:pt x="390478" y="6271"/>
                  </a:lnTo>
                  <a:lnTo>
                    <a:pt x="434238" y="18813"/>
                  </a:lnTo>
                  <a:lnTo>
                    <a:pt x="476228" y="37627"/>
                  </a:lnTo>
                  <a:lnTo>
                    <a:pt x="515738" y="62713"/>
                  </a:lnTo>
                  <a:lnTo>
                    <a:pt x="552061" y="9406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2600" y="7924799"/>
              <a:ext cx="9779000" cy="355600"/>
            </a:xfrm>
            <a:custGeom>
              <a:avLst/>
              <a:gdLst/>
              <a:ahLst/>
              <a:cxnLst/>
              <a:rect l="l" t="t" r="r" b="b"/>
              <a:pathLst>
                <a:path w="9779000" h="355600">
                  <a:moveTo>
                    <a:pt x="30480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3048000" y="355600"/>
                  </a:lnTo>
                  <a:lnTo>
                    <a:pt x="3048000" y="0"/>
                  </a:lnTo>
                  <a:close/>
                </a:path>
                <a:path w="9779000" h="355600">
                  <a:moveTo>
                    <a:pt x="9779000" y="0"/>
                  </a:moveTo>
                  <a:lnTo>
                    <a:pt x="6731000" y="0"/>
                  </a:lnTo>
                  <a:lnTo>
                    <a:pt x="6731000" y="355600"/>
                  </a:lnTo>
                  <a:lnTo>
                    <a:pt x="9779000" y="355600"/>
                  </a:lnTo>
                  <a:lnTo>
                    <a:pt x="9779000" y="0"/>
                  </a:lnTo>
                  <a:close/>
                </a:path>
              </a:pathLst>
            </a:custGeom>
            <a:solidFill>
              <a:srgbClr val="FF26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23797" y="5197079"/>
            <a:ext cx="21475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18" dirty="0">
                <a:latin typeface="Arial Narrow"/>
                <a:cs typeface="Arial Narrow"/>
              </a:rPr>
              <a:t>=?</a:t>
            </a:r>
            <a:endParaRPr sz="1687">
              <a:latin typeface="Arial Narrow"/>
              <a:cs typeface="Arial Narro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33848" y="4290715"/>
            <a:ext cx="7805886" cy="1290340"/>
            <a:chOff x="298450" y="6102350"/>
            <a:chExt cx="11101705" cy="1835150"/>
          </a:xfrm>
        </p:grpSpPr>
        <p:sp>
          <p:nvSpPr>
            <p:cNvPr id="28" name="object 28"/>
            <p:cNvSpPr/>
            <p:nvPr/>
          </p:nvSpPr>
          <p:spPr>
            <a:xfrm>
              <a:off x="11315701" y="6121400"/>
              <a:ext cx="635" cy="1709420"/>
            </a:xfrm>
            <a:custGeom>
              <a:avLst/>
              <a:gdLst/>
              <a:ahLst/>
              <a:cxnLst/>
              <a:rect l="l" t="t" r="r" b="b"/>
              <a:pathLst>
                <a:path w="634" h="1709420">
                  <a:moveTo>
                    <a:pt x="124" y="1709420"/>
                  </a:moveTo>
                  <a:lnTo>
                    <a:pt x="123" y="169037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2000" y="7769855"/>
              <a:ext cx="167641" cy="1676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03400" y="6121400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1125181"/>
                  </a:moveTo>
                  <a:lnTo>
                    <a:pt x="0" y="110613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580" y="7185623"/>
              <a:ext cx="167639" cy="1676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7500" y="6121400"/>
              <a:ext cx="1155065" cy="1125220"/>
            </a:xfrm>
            <a:custGeom>
              <a:avLst/>
              <a:gdLst/>
              <a:ahLst/>
              <a:cxnLst/>
              <a:rect l="l" t="t" r="r" b="b"/>
              <a:pathLst>
                <a:path w="1155065" h="1125220">
                  <a:moveTo>
                    <a:pt x="20210" y="901203"/>
                  </a:moveTo>
                  <a:lnTo>
                    <a:pt x="20210" y="0"/>
                  </a:lnTo>
                </a:path>
                <a:path w="1155065" h="1125220">
                  <a:moveTo>
                    <a:pt x="0" y="894853"/>
                  </a:moveTo>
                  <a:lnTo>
                    <a:pt x="1155071" y="894853"/>
                  </a:lnTo>
                </a:path>
                <a:path w="1155065" h="1125220">
                  <a:moveTo>
                    <a:pt x="1146028" y="1124723"/>
                  </a:moveTo>
                  <a:lnTo>
                    <a:pt x="1146028" y="1105673"/>
                  </a:lnTo>
                  <a:lnTo>
                    <a:pt x="1146028" y="88936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9708" y="7185163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83820" y="167640"/>
                  </a:lnTo>
                  <a:lnTo>
                    <a:pt x="146684" y="41910"/>
                  </a:lnTo>
                  <a:lnTo>
                    <a:pt x="83820" y="41910"/>
                  </a:lnTo>
                  <a:lnTo>
                    <a:pt x="0" y="0"/>
                  </a:lnTo>
                  <a:close/>
                </a:path>
                <a:path w="167640" h="167640">
                  <a:moveTo>
                    <a:pt x="167640" y="0"/>
                  </a:moveTo>
                  <a:lnTo>
                    <a:pt x="83820" y="41910"/>
                  </a:lnTo>
                  <a:lnTo>
                    <a:pt x="146684" y="4191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6983" y="7277883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30" h="646429">
                  <a:moveTo>
                    <a:pt x="552061" y="94069"/>
                  </a:moveTo>
                  <a:lnTo>
                    <a:pt x="583417" y="130391"/>
                  </a:lnTo>
                  <a:lnTo>
                    <a:pt x="608503" y="169902"/>
                  </a:lnTo>
                  <a:lnTo>
                    <a:pt x="627317" y="211891"/>
                  </a:lnTo>
                  <a:lnTo>
                    <a:pt x="639860" y="255652"/>
                  </a:lnTo>
                  <a:lnTo>
                    <a:pt x="646131" y="300476"/>
                  </a:lnTo>
                  <a:lnTo>
                    <a:pt x="646131" y="345654"/>
                  </a:lnTo>
                  <a:lnTo>
                    <a:pt x="639860" y="390478"/>
                  </a:lnTo>
                  <a:lnTo>
                    <a:pt x="627317" y="434239"/>
                  </a:lnTo>
                  <a:lnTo>
                    <a:pt x="608503" y="476229"/>
                  </a:lnTo>
                  <a:lnTo>
                    <a:pt x="583417" y="515739"/>
                  </a:lnTo>
                  <a:lnTo>
                    <a:pt x="552061" y="552062"/>
                  </a:lnTo>
                  <a:lnTo>
                    <a:pt x="515738" y="583418"/>
                  </a:lnTo>
                  <a:lnTo>
                    <a:pt x="476228" y="608504"/>
                  </a:lnTo>
                  <a:lnTo>
                    <a:pt x="434238" y="627318"/>
                  </a:lnTo>
                  <a:lnTo>
                    <a:pt x="390478" y="639860"/>
                  </a:lnTo>
                  <a:lnTo>
                    <a:pt x="345654" y="646132"/>
                  </a:lnTo>
                  <a:lnTo>
                    <a:pt x="300476" y="646132"/>
                  </a:lnTo>
                  <a:lnTo>
                    <a:pt x="255652" y="639860"/>
                  </a:lnTo>
                  <a:lnTo>
                    <a:pt x="211891" y="627318"/>
                  </a:lnTo>
                  <a:lnTo>
                    <a:pt x="169902" y="608504"/>
                  </a:lnTo>
                  <a:lnTo>
                    <a:pt x="130391" y="583418"/>
                  </a:lnTo>
                  <a:lnTo>
                    <a:pt x="94069" y="552062"/>
                  </a:lnTo>
                  <a:lnTo>
                    <a:pt x="62713" y="515739"/>
                  </a:lnTo>
                  <a:lnTo>
                    <a:pt x="37627" y="476229"/>
                  </a:lnTo>
                  <a:lnTo>
                    <a:pt x="18813" y="434239"/>
                  </a:lnTo>
                  <a:lnTo>
                    <a:pt x="6271" y="390478"/>
                  </a:lnTo>
                  <a:lnTo>
                    <a:pt x="0" y="345654"/>
                  </a:lnTo>
                  <a:lnTo>
                    <a:pt x="0" y="300476"/>
                  </a:lnTo>
                  <a:lnTo>
                    <a:pt x="6271" y="255652"/>
                  </a:lnTo>
                  <a:lnTo>
                    <a:pt x="18813" y="211891"/>
                  </a:lnTo>
                  <a:lnTo>
                    <a:pt x="37627" y="169902"/>
                  </a:lnTo>
                  <a:lnTo>
                    <a:pt x="62713" y="130391"/>
                  </a:lnTo>
                  <a:lnTo>
                    <a:pt x="94069" y="94069"/>
                  </a:lnTo>
                  <a:lnTo>
                    <a:pt x="130391" y="62713"/>
                  </a:lnTo>
                  <a:lnTo>
                    <a:pt x="169902" y="37627"/>
                  </a:lnTo>
                  <a:lnTo>
                    <a:pt x="211891" y="18813"/>
                  </a:lnTo>
                  <a:lnTo>
                    <a:pt x="255652" y="6271"/>
                  </a:lnTo>
                  <a:lnTo>
                    <a:pt x="300476" y="0"/>
                  </a:lnTo>
                  <a:lnTo>
                    <a:pt x="345654" y="0"/>
                  </a:lnTo>
                  <a:lnTo>
                    <a:pt x="390478" y="6271"/>
                  </a:lnTo>
                  <a:lnTo>
                    <a:pt x="434238" y="18813"/>
                  </a:lnTo>
                  <a:lnTo>
                    <a:pt x="476228" y="37627"/>
                  </a:lnTo>
                  <a:lnTo>
                    <a:pt x="515738" y="62713"/>
                  </a:lnTo>
                  <a:lnTo>
                    <a:pt x="552061" y="9406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91063" y="5197079"/>
            <a:ext cx="21475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18" dirty="0">
                <a:latin typeface="Arial Narrow"/>
                <a:cs typeface="Arial Narrow"/>
              </a:rPr>
              <a:t>=?</a:t>
            </a:r>
            <a:endParaRPr sz="1687">
              <a:latin typeface="Arial Narrow"/>
              <a:cs typeface="Arial Narro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50789" y="1990727"/>
            <a:ext cx="9068098" cy="4421088"/>
            <a:chOff x="38100" y="2831256"/>
            <a:chExt cx="12896850" cy="6287770"/>
          </a:xfrm>
        </p:grpSpPr>
        <p:sp>
          <p:nvSpPr>
            <p:cNvPr id="37" name="object 37"/>
            <p:cNvSpPr/>
            <p:nvPr/>
          </p:nvSpPr>
          <p:spPr>
            <a:xfrm>
              <a:off x="11947690" y="8280422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731497"/>
                  </a:moveTo>
                  <a:lnTo>
                    <a:pt x="0" y="71244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3870" y="8950959"/>
              <a:ext cx="167640" cy="16764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56389" y="7454959"/>
              <a:ext cx="635" cy="375920"/>
            </a:xfrm>
            <a:custGeom>
              <a:avLst/>
              <a:gdLst/>
              <a:ahLst/>
              <a:cxnLst/>
              <a:rect l="l" t="t" r="r" b="b"/>
              <a:pathLst>
                <a:path w="634" h="375920">
                  <a:moveTo>
                    <a:pt x="107" y="-19050"/>
                  </a:moveTo>
                  <a:lnTo>
                    <a:pt x="107" y="394910"/>
                  </a:lnTo>
                </a:path>
              </a:pathLst>
            </a:custGeom>
            <a:ln w="3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2605" y="7769810"/>
              <a:ext cx="167639" cy="1676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546600" y="3251973"/>
              <a:ext cx="8369300" cy="4591685"/>
            </a:xfrm>
            <a:custGeom>
              <a:avLst/>
              <a:gdLst/>
              <a:ahLst/>
              <a:cxnLst/>
              <a:rect l="l" t="t" r="r" b="b"/>
              <a:pathLst>
                <a:path w="8369300" h="4591684">
                  <a:moveTo>
                    <a:pt x="3137993" y="0"/>
                  </a:moveTo>
                  <a:lnTo>
                    <a:pt x="3137993" y="252716"/>
                  </a:lnTo>
                </a:path>
                <a:path w="8369300" h="4591684">
                  <a:moveTo>
                    <a:pt x="673100" y="221476"/>
                  </a:moveTo>
                  <a:lnTo>
                    <a:pt x="8343900" y="259621"/>
                  </a:lnTo>
                </a:path>
                <a:path w="8369300" h="4591684">
                  <a:moveTo>
                    <a:pt x="8362950" y="278728"/>
                  </a:moveTo>
                  <a:lnTo>
                    <a:pt x="8362950" y="4231848"/>
                  </a:lnTo>
                </a:path>
                <a:path w="8369300" h="4591684">
                  <a:moveTo>
                    <a:pt x="7386231" y="4221963"/>
                  </a:moveTo>
                  <a:lnTo>
                    <a:pt x="8369058" y="4221963"/>
                  </a:lnTo>
                </a:path>
                <a:path w="8369300" h="4591684">
                  <a:moveTo>
                    <a:pt x="123" y="4591546"/>
                  </a:moveTo>
                  <a:lnTo>
                    <a:pt x="121" y="4572496"/>
                  </a:lnTo>
                  <a:lnTo>
                    <a:pt x="0" y="288212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899" y="7782553"/>
              <a:ext cx="167639" cy="1676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19700" y="8280400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731497"/>
                  </a:moveTo>
                  <a:lnTo>
                    <a:pt x="0" y="71244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879" y="8950937"/>
              <a:ext cx="167640" cy="1676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27617" y="3479846"/>
              <a:ext cx="1905" cy="4309110"/>
            </a:xfrm>
            <a:custGeom>
              <a:avLst/>
              <a:gdLst/>
              <a:ahLst/>
              <a:cxnLst/>
              <a:rect l="l" t="t" r="r" b="b"/>
              <a:pathLst>
                <a:path w="1904" h="4309109">
                  <a:moveTo>
                    <a:pt x="937" y="-19050"/>
                  </a:moveTo>
                  <a:lnTo>
                    <a:pt x="937" y="4328113"/>
                  </a:lnTo>
                </a:path>
              </a:pathLst>
            </a:custGeom>
            <a:ln w="39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3806" y="7769823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39" h="168275">
                  <a:moveTo>
                    <a:pt x="0" y="0"/>
                  </a:moveTo>
                  <a:lnTo>
                    <a:pt x="83746" y="167676"/>
                  </a:lnTo>
                  <a:lnTo>
                    <a:pt x="16764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7"/>
            <p:cNvSpPr/>
            <p:nvPr/>
          </p:nvSpPr>
          <p:spPr>
            <a:xfrm>
              <a:off x="4953000" y="7924800"/>
              <a:ext cx="7264400" cy="368300"/>
            </a:xfrm>
            <a:custGeom>
              <a:avLst/>
              <a:gdLst/>
              <a:ahLst/>
              <a:cxnLst/>
              <a:rect l="l" t="t" r="r" b="b"/>
              <a:pathLst>
                <a:path w="7264400" h="368300">
                  <a:moveTo>
                    <a:pt x="5334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533400" y="368300"/>
                  </a:lnTo>
                  <a:lnTo>
                    <a:pt x="533400" y="0"/>
                  </a:lnTo>
                  <a:close/>
                </a:path>
                <a:path w="7264400" h="368300">
                  <a:moveTo>
                    <a:pt x="7264400" y="0"/>
                  </a:moveTo>
                  <a:lnTo>
                    <a:pt x="6731000" y="0"/>
                  </a:lnTo>
                  <a:lnTo>
                    <a:pt x="6731000" y="368300"/>
                  </a:lnTo>
                  <a:lnTo>
                    <a:pt x="7264400" y="368300"/>
                  </a:lnTo>
                  <a:lnTo>
                    <a:pt x="7264400" y="0"/>
                  </a:lnTo>
                  <a:close/>
                </a:path>
              </a:pathLst>
            </a:custGeom>
            <a:solidFill>
              <a:srgbClr val="FFFB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8"/>
            <p:cNvSpPr/>
            <p:nvPr/>
          </p:nvSpPr>
          <p:spPr>
            <a:xfrm>
              <a:off x="50800" y="3962399"/>
              <a:ext cx="12814300" cy="508000"/>
            </a:xfrm>
            <a:custGeom>
              <a:avLst/>
              <a:gdLst/>
              <a:ahLst/>
              <a:cxnLst/>
              <a:rect l="l" t="t" r="r" b="b"/>
              <a:pathLst>
                <a:path w="12814300" h="508000">
                  <a:moveTo>
                    <a:pt x="0" y="0"/>
                  </a:moveTo>
                  <a:lnTo>
                    <a:pt x="12814300" y="0"/>
                  </a:lnTo>
                  <a:lnTo>
                    <a:pt x="128143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9315" y="2850306"/>
              <a:ext cx="29845" cy="993775"/>
            </a:xfrm>
            <a:custGeom>
              <a:avLst/>
              <a:gdLst/>
              <a:ahLst/>
              <a:cxnLst/>
              <a:rect l="l" t="t" r="r" b="b"/>
              <a:pathLst>
                <a:path w="29844" h="993775">
                  <a:moveTo>
                    <a:pt x="29560" y="993714"/>
                  </a:moveTo>
                  <a:lnTo>
                    <a:pt x="28994" y="97467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280" y="3780595"/>
              <a:ext cx="167565" cy="17005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488531" y="1928812"/>
            <a:ext cx="3893344" cy="383977"/>
            <a:chOff x="2794000" y="2743200"/>
            <a:chExt cx="5537200" cy="546100"/>
          </a:xfrm>
        </p:grpSpPr>
        <p:sp>
          <p:nvSpPr>
            <p:cNvPr id="53" name="object 53"/>
            <p:cNvSpPr/>
            <p:nvPr/>
          </p:nvSpPr>
          <p:spPr>
            <a:xfrm>
              <a:off x="2794000" y="2755900"/>
              <a:ext cx="4508500" cy="533400"/>
            </a:xfrm>
            <a:custGeom>
              <a:avLst/>
              <a:gdLst/>
              <a:ahLst/>
              <a:cxnLst/>
              <a:rect l="l" t="t" r="r" b="b"/>
              <a:pathLst>
                <a:path w="4508500" h="533400">
                  <a:moveTo>
                    <a:pt x="0" y="0"/>
                  </a:moveTo>
                  <a:lnTo>
                    <a:pt x="4508500" y="0"/>
                  </a:lnTo>
                  <a:lnTo>
                    <a:pt x="45085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78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4" name="object 54"/>
            <p:cNvSpPr/>
            <p:nvPr/>
          </p:nvSpPr>
          <p:spPr>
            <a:xfrm>
              <a:off x="2819400" y="2755900"/>
              <a:ext cx="5499100" cy="508000"/>
            </a:xfrm>
            <a:custGeom>
              <a:avLst/>
              <a:gdLst/>
              <a:ahLst/>
              <a:cxnLst/>
              <a:rect l="l" t="t" r="r" b="b"/>
              <a:pathLst>
                <a:path w="5499100" h="508000">
                  <a:moveTo>
                    <a:pt x="0" y="0"/>
                  </a:moveTo>
                  <a:lnTo>
                    <a:pt x="3619500" y="0"/>
                  </a:lnTo>
                  <a:lnTo>
                    <a:pt x="36195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  <a:path w="5499100" h="508000">
                  <a:moveTo>
                    <a:pt x="3619500" y="0"/>
                  </a:moveTo>
                  <a:lnTo>
                    <a:pt x="4508500" y="0"/>
                  </a:lnTo>
                  <a:lnTo>
                    <a:pt x="4508500" y="508000"/>
                  </a:lnTo>
                  <a:lnTo>
                    <a:pt x="3619500" y="508000"/>
                  </a:lnTo>
                  <a:lnTo>
                    <a:pt x="3619500" y="0"/>
                  </a:lnTo>
                  <a:close/>
                </a:path>
                <a:path w="5499100" h="508000">
                  <a:moveTo>
                    <a:pt x="4508500" y="0"/>
                  </a:moveTo>
                  <a:lnTo>
                    <a:pt x="5499100" y="0"/>
                  </a:lnTo>
                  <a:lnTo>
                    <a:pt x="5499100" y="508000"/>
                  </a:lnTo>
                  <a:lnTo>
                    <a:pt x="4508500" y="508000"/>
                  </a:lnTo>
                  <a:lnTo>
                    <a:pt x="450850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86179" y="1647528"/>
            <a:ext cx="2490043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1294311" algn="l"/>
                <a:tab pos="1959997" algn="l"/>
              </a:tabLst>
            </a:pPr>
            <a:r>
              <a:rPr sz="1687" spc="-4" dirty="0">
                <a:latin typeface="Arial"/>
                <a:cs typeface="Arial"/>
              </a:rPr>
              <a:t>ta</a:t>
            </a:r>
            <a:r>
              <a:rPr sz="1687" dirty="0">
                <a:latin typeface="Arial"/>
                <a:cs typeface="Arial"/>
              </a:rPr>
              <a:t>g	index	o</a:t>
            </a:r>
            <a:r>
              <a:rPr sz="1687" spc="-32" dirty="0">
                <a:latin typeface="Arial"/>
                <a:cs typeface="Arial"/>
              </a:rPr>
              <a:t>f</a:t>
            </a:r>
            <a:r>
              <a:rPr sz="1687" spc="-4" dirty="0">
                <a:latin typeface="Arial"/>
                <a:cs typeface="Arial"/>
              </a:rPr>
              <a:t>f</a:t>
            </a:r>
            <a:r>
              <a:rPr sz="1687" dirty="0">
                <a:latin typeface="Arial"/>
                <a:cs typeface="Arial"/>
              </a:rPr>
              <a:t>set</a:t>
            </a:r>
            <a:endParaRPr sz="168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23968" y="4067473"/>
            <a:ext cx="1765846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spc="-4" dirty="0">
                <a:latin typeface="Arial"/>
                <a:cs typeface="Arial"/>
              </a:rPr>
              <a:t>1000</a:t>
            </a:r>
            <a:r>
              <a:rPr sz="1125" spc="-14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0000</a:t>
            </a:r>
            <a:r>
              <a:rPr sz="1125" spc="-14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0000</a:t>
            </a:r>
            <a:r>
              <a:rPr sz="1125" spc="-11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0000</a:t>
            </a:r>
            <a:r>
              <a:rPr sz="1125" spc="-14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0000</a:t>
            </a:r>
            <a:endParaRPr sz="112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31316" y="4076402"/>
            <a:ext cx="97334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dirty="0">
                <a:latin typeface="Arial"/>
                <a:cs typeface="Arial"/>
              </a:rPr>
              <a:t>1</a:t>
            </a:r>
            <a:endParaRPr sz="112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24918" y="4080867"/>
            <a:ext cx="1926580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dirty="0">
                <a:latin typeface="Arial"/>
                <a:cs typeface="Arial"/>
              </a:rPr>
              <a:t>1</a:t>
            </a:r>
            <a:r>
              <a:rPr sz="1125" spc="305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1000</a:t>
            </a:r>
            <a:r>
              <a:rPr sz="1125" spc="-7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0001</a:t>
            </a:r>
            <a:r>
              <a:rPr sz="1125" spc="-11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0000</a:t>
            </a:r>
            <a:r>
              <a:rPr sz="1125" spc="-7" dirty="0">
                <a:latin typeface="Arial"/>
                <a:cs typeface="Arial"/>
              </a:rPr>
              <a:t> </a:t>
            </a:r>
            <a:r>
              <a:rPr sz="1125" spc="-4" dirty="0">
                <a:latin typeface="Arial"/>
                <a:cs typeface="Arial"/>
              </a:rPr>
              <a:t>1000</a:t>
            </a:r>
            <a:r>
              <a:rPr sz="1125" spc="-11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0000</a:t>
            </a:r>
            <a:endParaRPr sz="1125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90399" y="1995785"/>
            <a:ext cx="3847802" cy="81513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266" spc="53" dirty="0">
                <a:latin typeface="Arial"/>
                <a:cs typeface="Arial"/>
              </a:rPr>
              <a:t>1000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0000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0000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0000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0000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0001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53" dirty="0">
                <a:latin typeface="Arial"/>
                <a:cs typeface="Arial"/>
              </a:rPr>
              <a:t>0101</a:t>
            </a:r>
            <a:r>
              <a:rPr sz="1266" spc="151" dirty="0">
                <a:latin typeface="Arial"/>
                <a:cs typeface="Arial"/>
              </a:rPr>
              <a:t> </a:t>
            </a:r>
            <a:r>
              <a:rPr sz="1266" spc="74" dirty="0">
                <a:latin typeface="Arial"/>
                <a:cs typeface="Arial"/>
              </a:rPr>
              <a:t>1000</a:t>
            </a:r>
            <a:endParaRPr sz="126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19">
              <a:latin typeface="Arial"/>
              <a:cs typeface="Arial"/>
            </a:endParaRPr>
          </a:p>
          <a:p>
            <a:pPr marL="688008">
              <a:tabLst>
                <a:tab pos="2451112" algn="l"/>
                <a:tab pos="3540495" algn="l"/>
              </a:tabLst>
            </a:pPr>
            <a:r>
              <a:rPr sz="2531" baseline="-2314" dirty="0">
                <a:latin typeface="Arial"/>
                <a:cs typeface="Arial"/>
              </a:rPr>
              <a:t>data	</a:t>
            </a:r>
            <a:r>
              <a:rPr sz="1687" dirty="0">
                <a:latin typeface="Arial"/>
                <a:cs typeface="Arial"/>
              </a:rPr>
              <a:t>valid	</a:t>
            </a:r>
            <a:r>
              <a:rPr sz="1687" spc="-4" dirty="0">
                <a:latin typeface="Arial"/>
                <a:cs typeface="Arial"/>
              </a:rPr>
              <a:t>tag</a:t>
            </a:r>
            <a:endParaRPr sz="1687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86116" y="1989210"/>
            <a:ext cx="1259979" cy="22446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内存地址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</a:p>
        </p:txBody>
      </p:sp>
      <p:grpSp>
        <p:nvGrpSpPr>
          <p:cNvPr id="61" name="object 61"/>
          <p:cNvGrpSpPr/>
          <p:nvPr/>
        </p:nvGrpSpPr>
        <p:grpSpPr>
          <a:xfrm>
            <a:off x="2934959" y="2152548"/>
            <a:ext cx="6430268" cy="3169593"/>
            <a:chOff x="2006697" y="3061401"/>
            <a:chExt cx="9145270" cy="4507865"/>
          </a:xfrm>
        </p:grpSpPr>
        <p:sp>
          <p:nvSpPr>
            <p:cNvPr id="62" name="object 62"/>
            <p:cNvSpPr/>
            <p:nvPr/>
          </p:nvSpPr>
          <p:spPr>
            <a:xfrm>
              <a:off x="6194211" y="3276600"/>
              <a:ext cx="583565" cy="2679065"/>
            </a:xfrm>
            <a:custGeom>
              <a:avLst/>
              <a:gdLst/>
              <a:ahLst/>
              <a:cxnLst/>
              <a:rect l="l" t="t" r="r" b="b"/>
              <a:pathLst>
                <a:path w="583565" h="2679065">
                  <a:moveTo>
                    <a:pt x="371513" y="2667000"/>
                  </a:moveTo>
                  <a:lnTo>
                    <a:pt x="371689" y="0"/>
                  </a:lnTo>
                </a:path>
                <a:path w="583565" h="2679065">
                  <a:moveTo>
                    <a:pt x="583412" y="2678661"/>
                  </a:moveTo>
                  <a:lnTo>
                    <a:pt x="564362" y="2678661"/>
                  </a:lnTo>
                  <a:lnTo>
                    <a:pt x="19050" y="2678661"/>
                  </a:lnTo>
                  <a:lnTo>
                    <a:pt x="0" y="267866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5619" y="5871451"/>
              <a:ext cx="838835" cy="167640"/>
            </a:xfrm>
            <a:custGeom>
              <a:avLst/>
              <a:gdLst/>
              <a:ahLst/>
              <a:cxnLst/>
              <a:rect l="l" t="t" r="r" b="b"/>
              <a:pathLst>
                <a:path w="838834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838834" h="167639">
                  <a:moveTo>
                    <a:pt x="838682" y="83820"/>
                  </a:moveTo>
                  <a:lnTo>
                    <a:pt x="671042" y="0"/>
                  </a:lnTo>
                  <a:lnTo>
                    <a:pt x="712952" y="83820"/>
                  </a:lnTo>
                  <a:lnTo>
                    <a:pt x="671042" y="167640"/>
                  </a:lnTo>
                  <a:lnTo>
                    <a:pt x="838682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4"/>
            <p:cNvSpPr/>
            <p:nvPr/>
          </p:nvSpPr>
          <p:spPr>
            <a:xfrm>
              <a:off x="6239573" y="3276600"/>
              <a:ext cx="2540" cy="4187825"/>
            </a:xfrm>
            <a:custGeom>
              <a:avLst/>
              <a:gdLst/>
              <a:ahLst/>
              <a:cxnLst/>
              <a:rect l="l" t="t" r="r" b="b"/>
              <a:pathLst>
                <a:path w="2539" h="4187825">
                  <a:moveTo>
                    <a:pt x="2475" y="418780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5"/>
            <p:cNvSpPr/>
            <p:nvPr/>
          </p:nvSpPr>
          <p:spPr>
            <a:xfrm>
              <a:off x="2155287" y="7483414"/>
              <a:ext cx="5802630" cy="2540"/>
            </a:xfrm>
            <a:custGeom>
              <a:avLst/>
              <a:gdLst/>
              <a:ahLst/>
              <a:cxnLst/>
              <a:rect l="l" t="t" r="r" b="b"/>
              <a:pathLst>
                <a:path w="5802630" h="2540">
                  <a:moveTo>
                    <a:pt x="-19049" y="1005"/>
                  </a:moveTo>
                  <a:lnTo>
                    <a:pt x="5821582" y="1005"/>
                  </a:lnTo>
                </a:path>
              </a:pathLst>
            </a:custGeom>
            <a:ln w="40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6"/>
            <p:cNvSpPr/>
            <p:nvPr/>
          </p:nvSpPr>
          <p:spPr>
            <a:xfrm>
              <a:off x="2006689" y="7399604"/>
              <a:ext cx="6057900" cy="170180"/>
            </a:xfrm>
            <a:custGeom>
              <a:avLst/>
              <a:gdLst/>
              <a:ahLst/>
              <a:cxnLst/>
              <a:rect l="l" t="t" r="r" b="b"/>
              <a:pathLst>
                <a:path w="6057900" h="170179">
                  <a:moveTo>
                    <a:pt x="167678" y="0"/>
                  </a:moveTo>
                  <a:lnTo>
                    <a:pt x="0" y="83769"/>
                  </a:lnTo>
                  <a:lnTo>
                    <a:pt x="167614" y="167640"/>
                  </a:lnTo>
                  <a:lnTo>
                    <a:pt x="167678" y="0"/>
                  </a:lnTo>
                  <a:close/>
                </a:path>
                <a:path w="6057900" h="170179">
                  <a:moveTo>
                    <a:pt x="6057811" y="85864"/>
                  </a:moveTo>
                  <a:lnTo>
                    <a:pt x="5890196" y="1981"/>
                  </a:lnTo>
                  <a:lnTo>
                    <a:pt x="5932081" y="85813"/>
                  </a:lnTo>
                  <a:lnTo>
                    <a:pt x="5890133" y="169621"/>
                  </a:lnTo>
                  <a:lnTo>
                    <a:pt x="6057811" y="8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20153" y="3080451"/>
              <a:ext cx="412750" cy="1036955"/>
            </a:xfrm>
            <a:custGeom>
              <a:avLst/>
              <a:gdLst/>
              <a:ahLst/>
              <a:cxnLst/>
              <a:rect l="l" t="t" r="r" b="b"/>
              <a:pathLst>
                <a:path w="412750" h="1036954">
                  <a:moveTo>
                    <a:pt x="0" y="1036833"/>
                  </a:moveTo>
                  <a:lnTo>
                    <a:pt x="7044" y="1019133"/>
                  </a:lnTo>
                  <a:lnTo>
                    <a:pt x="412748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64821" y="4029646"/>
              <a:ext cx="155754" cy="186753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8558658" y="1893094"/>
            <a:ext cx="1602432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dirty="0">
                <a:solidFill>
                  <a:srgbClr val="FF2600"/>
                </a:solidFill>
                <a:latin typeface="Arial"/>
                <a:cs typeface="Arial"/>
              </a:rPr>
              <a:t>block</a:t>
            </a:r>
            <a:r>
              <a:rPr sz="1687" spc="-39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687" dirty="0">
                <a:solidFill>
                  <a:srgbClr val="FF2600"/>
                </a:solidFill>
                <a:latin typeface="Arial"/>
                <a:cs typeface="Arial"/>
              </a:rPr>
              <a:t>/</a:t>
            </a:r>
            <a:r>
              <a:rPr sz="1687" spc="-3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687" dirty="0">
                <a:solidFill>
                  <a:srgbClr val="FF2600"/>
                </a:solidFill>
                <a:latin typeface="Arial"/>
                <a:cs typeface="Arial"/>
              </a:rPr>
              <a:t>cacheline</a:t>
            </a:r>
            <a:endParaRPr sz="1687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073292" y="1057777"/>
            <a:ext cx="2932162" cy="8400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Block</a:t>
            </a:r>
            <a:r>
              <a:rPr spc="-1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(cacheline):</a:t>
            </a:r>
            <a:r>
              <a:rPr spc="-3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pc="-3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缓存中数据存储基本单位</a:t>
            </a:r>
            <a:r>
              <a:rPr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  <a:r>
              <a:rPr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具有同样的标识</a:t>
            </a:r>
            <a:r>
              <a:rPr lang="en-US" altLang="zh-CN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(Tag)</a:t>
            </a:r>
            <a:r>
              <a:rPr lang="zh-CN" altLang="en-US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和索引</a:t>
            </a:r>
            <a:r>
              <a:rPr lang="en-US" altLang="zh-CN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 index))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41278" y="5780722"/>
            <a:ext cx="982712" cy="627097"/>
          </a:xfrm>
          <a:prstGeom prst="rect">
            <a:avLst/>
          </a:prstGeom>
        </p:spPr>
        <p:txBody>
          <a:bodyPr vert="horz" wrap="square" lIns="0" tIns="86171" rIns="0" bIns="0" rtlCol="0">
            <a:spAutoFit/>
          </a:bodyPr>
          <a:lstStyle/>
          <a:p>
            <a:pPr marL="8929">
              <a:spcBef>
                <a:spcPts val="678"/>
              </a:spcBef>
            </a:pPr>
            <a:r>
              <a:rPr sz="1687" spc="-4" dirty="0">
                <a:latin typeface="Arial"/>
                <a:cs typeface="Arial"/>
              </a:rPr>
              <a:t>hit?</a:t>
            </a:r>
            <a:r>
              <a:rPr sz="1687" spc="-53" dirty="0">
                <a:latin typeface="Arial"/>
                <a:cs typeface="Arial"/>
              </a:rPr>
              <a:t> </a:t>
            </a:r>
            <a:r>
              <a:rPr sz="1687" dirty="0">
                <a:latin typeface="Arial"/>
                <a:cs typeface="Arial"/>
              </a:rPr>
              <a:t>miss?</a:t>
            </a:r>
            <a:endParaRPr sz="1687">
              <a:latin typeface="Arial"/>
              <a:cs typeface="Arial"/>
            </a:endParaRPr>
          </a:p>
          <a:p>
            <a:pPr marL="127690">
              <a:spcBef>
                <a:spcPts val="503"/>
              </a:spcBef>
            </a:pPr>
            <a:r>
              <a:rPr sz="1406" spc="-7" dirty="0">
                <a:solidFill>
                  <a:srgbClr val="0433FF"/>
                </a:solidFill>
                <a:latin typeface="Arial"/>
                <a:cs typeface="Arial"/>
              </a:rPr>
              <a:t>Offset:</a:t>
            </a:r>
            <a:endParaRPr sz="140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0468" y="6461585"/>
            <a:ext cx="3260939" cy="2552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缓存字块中请求的具体字（或字节）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187430" y="5707885"/>
            <a:ext cx="1733699" cy="592038"/>
            <a:chOff x="9476878" y="8117880"/>
            <a:chExt cx="2465705" cy="842010"/>
          </a:xfrm>
        </p:grpSpPr>
        <p:sp>
          <p:nvSpPr>
            <p:cNvPr id="74" name="object 74"/>
            <p:cNvSpPr/>
            <p:nvPr/>
          </p:nvSpPr>
          <p:spPr>
            <a:xfrm>
              <a:off x="9495928" y="8215227"/>
              <a:ext cx="2334260" cy="725805"/>
            </a:xfrm>
            <a:custGeom>
              <a:avLst/>
              <a:gdLst/>
              <a:ahLst/>
              <a:cxnLst/>
              <a:rect l="l" t="t" r="r" b="b"/>
              <a:pathLst>
                <a:path w="2334259" h="725804">
                  <a:moveTo>
                    <a:pt x="0" y="725572"/>
                  </a:moveTo>
                  <a:lnTo>
                    <a:pt x="54890" y="721529"/>
                  </a:lnTo>
                  <a:lnTo>
                    <a:pt x="110147" y="717670"/>
                  </a:lnTo>
                  <a:lnTo>
                    <a:pt x="165709" y="713962"/>
                  </a:lnTo>
                  <a:lnTo>
                    <a:pt x="221513" y="710370"/>
                  </a:lnTo>
                  <a:lnTo>
                    <a:pt x="277498" y="706863"/>
                  </a:lnTo>
                  <a:lnTo>
                    <a:pt x="333601" y="703406"/>
                  </a:lnTo>
                  <a:lnTo>
                    <a:pt x="389760" y="699966"/>
                  </a:lnTo>
                  <a:lnTo>
                    <a:pt x="445913" y="696511"/>
                  </a:lnTo>
                  <a:lnTo>
                    <a:pt x="501998" y="693006"/>
                  </a:lnTo>
                  <a:lnTo>
                    <a:pt x="557953" y="689418"/>
                  </a:lnTo>
                  <a:lnTo>
                    <a:pt x="613715" y="685715"/>
                  </a:lnTo>
                  <a:lnTo>
                    <a:pt x="669222" y="681863"/>
                  </a:lnTo>
                  <a:lnTo>
                    <a:pt x="724413" y="677828"/>
                  </a:lnTo>
                  <a:lnTo>
                    <a:pt x="779224" y="673577"/>
                  </a:lnTo>
                  <a:lnTo>
                    <a:pt x="833595" y="669078"/>
                  </a:lnTo>
                  <a:lnTo>
                    <a:pt x="887462" y="664296"/>
                  </a:lnTo>
                  <a:lnTo>
                    <a:pt x="940764" y="659198"/>
                  </a:lnTo>
                  <a:lnTo>
                    <a:pt x="993438" y="653752"/>
                  </a:lnTo>
                  <a:lnTo>
                    <a:pt x="1045423" y="647923"/>
                  </a:lnTo>
                  <a:lnTo>
                    <a:pt x="1096655" y="641679"/>
                  </a:lnTo>
                  <a:lnTo>
                    <a:pt x="1147074" y="634986"/>
                  </a:lnTo>
                  <a:lnTo>
                    <a:pt x="1196617" y="627811"/>
                  </a:lnTo>
                  <a:lnTo>
                    <a:pt x="1245221" y="620120"/>
                  </a:lnTo>
                  <a:lnTo>
                    <a:pt x="1292825" y="611881"/>
                  </a:lnTo>
                  <a:lnTo>
                    <a:pt x="1339366" y="603060"/>
                  </a:lnTo>
                  <a:lnTo>
                    <a:pt x="1384782" y="593624"/>
                  </a:lnTo>
                  <a:lnTo>
                    <a:pt x="1429012" y="583539"/>
                  </a:lnTo>
                  <a:lnTo>
                    <a:pt x="1471992" y="572772"/>
                  </a:lnTo>
                  <a:lnTo>
                    <a:pt x="1513661" y="561290"/>
                  </a:lnTo>
                  <a:lnTo>
                    <a:pt x="1553957" y="549059"/>
                  </a:lnTo>
                  <a:lnTo>
                    <a:pt x="1592817" y="536047"/>
                  </a:lnTo>
                  <a:lnTo>
                    <a:pt x="1630180" y="522220"/>
                  </a:lnTo>
                  <a:lnTo>
                    <a:pt x="1665983" y="507544"/>
                  </a:lnTo>
                  <a:lnTo>
                    <a:pt x="1732660" y="475515"/>
                  </a:lnTo>
                  <a:lnTo>
                    <a:pt x="1792353" y="439692"/>
                  </a:lnTo>
                  <a:lnTo>
                    <a:pt x="1862332" y="387271"/>
                  </a:lnTo>
                  <a:lnTo>
                    <a:pt x="1905286" y="353763"/>
                  </a:lnTo>
                  <a:lnTo>
                    <a:pt x="1948071" y="319963"/>
                  </a:lnTo>
                  <a:lnTo>
                    <a:pt x="1990475" y="286082"/>
                  </a:lnTo>
                  <a:lnTo>
                    <a:pt x="2032284" y="252332"/>
                  </a:lnTo>
                  <a:lnTo>
                    <a:pt x="2073285" y="218925"/>
                  </a:lnTo>
                  <a:lnTo>
                    <a:pt x="2113264" y="186072"/>
                  </a:lnTo>
                  <a:lnTo>
                    <a:pt x="2152008" y="153985"/>
                  </a:lnTo>
                  <a:lnTo>
                    <a:pt x="2189304" y="122875"/>
                  </a:lnTo>
                  <a:lnTo>
                    <a:pt x="2224937" y="92953"/>
                  </a:lnTo>
                  <a:lnTo>
                    <a:pt x="2258695" y="64433"/>
                  </a:lnTo>
                  <a:lnTo>
                    <a:pt x="2290364" y="37524"/>
                  </a:lnTo>
                  <a:lnTo>
                    <a:pt x="2319731" y="12439"/>
                  </a:lnTo>
                  <a:lnTo>
                    <a:pt x="2334075" y="0"/>
                  </a:lnTo>
                </a:path>
              </a:pathLst>
            </a:custGeom>
            <a:ln w="38100">
              <a:solidFill>
                <a:srgbClr val="0433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5"/>
            <p:cNvSpPr/>
            <p:nvPr/>
          </p:nvSpPr>
          <p:spPr>
            <a:xfrm>
              <a:off x="11760698" y="8117880"/>
              <a:ext cx="181610" cy="173355"/>
            </a:xfrm>
            <a:custGeom>
              <a:avLst/>
              <a:gdLst/>
              <a:ahLst/>
              <a:cxnLst/>
              <a:rect l="l" t="t" r="r" b="b"/>
              <a:pathLst>
                <a:path w="181609" h="173354">
                  <a:moveTo>
                    <a:pt x="181566" y="0"/>
                  </a:moveTo>
                  <a:lnTo>
                    <a:pt x="0" y="46499"/>
                  </a:lnTo>
                  <a:lnTo>
                    <a:pt x="109827" y="173154"/>
                  </a:lnTo>
                  <a:lnTo>
                    <a:pt x="18156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780063" y="6331695"/>
            <a:ext cx="3360688" cy="51428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Hit</a:t>
            </a:r>
            <a:r>
              <a:rPr lang="zh-CN" altLang="en-US"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命中</a:t>
            </a:r>
            <a:r>
              <a:rPr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  <a:r>
              <a:rPr sz="1600" spc="18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600" spc="18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在缓存中发现所请求的数据</a:t>
            </a:r>
            <a:r>
              <a:rPr sz="16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endParaRPr lang="en-US" altLang="zh-CN" sz="160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8929" marR="3572">
              <a:spcBef>
                <a:spcPts val="70"/>
              </a:spcBef>
            </a:pPr>
            <a:r>
              <a:rPr sz="1600" spc="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Miss</a:t>
            </a:r>
            <a:r>
              <a:rPr lang="zh-CN" altLang="en-US" sz="16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缺失</a:t>
            </a:r>
            <a:r>
              <a:rPr sz="16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  <a:r>
              <a:rPr sz="1600" spc="-3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600" spc="-3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所请求数据不在缓存中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81085" y="1337883"/>
            <a:ext cx="1914195" cy="6150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1969" spc="-4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Set:</a:t>
            </a:r>
            <a:r>
              <a:rPr sz="1969" spc="-21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969" spc="-21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同一索引行下的缓存字块</a:t>
            </a:r>
            <a:endParaRPr sz="2109" baseline="31944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90399" y="1175752"/>
            <a:ext cx="2117459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lang="en-US"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Tag:</a:t>
            </a:r>
            <a:r>
              <a:rPr lang="zh-CN" altLang="en-US"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地址高位</a:t>
            </a:r>
            <a:r>
              <a:rPr lang="en-US" altLang="zh-CN"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zh-CN" altLang="en-US" sz="1600" spc="-4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辨识此行缓存数据的真正地址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59969" y="1607344"/>
            <a:ext cx="871984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dirty="0">
                <a:solidFill>
                  <a:srgbClr val="0433FF"/>
                </a:solidFill>
                <a:latin typeface="Arial"/>
                <a:cs typeface="Arial"/>
              </a:rPr>
              <a:t>cache</a:t>
            </a:r>
            <a:r>
              <a:rPr sz="1406" spc="-6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406" dirty="0">
                <a:solidFill>
                  <a:srgbClr val="0433FF"/>
                </a:solidFill>
                <a:latin typeface="Arial"/>
                <a:cs typeface="Arial"/>
              </a:rPr>
              <a:t>line.</a:t>
            </a:r>
            <a:endParaRPr sz="1406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125292" y="1812028"/>
            <a:ext cx="497384" cy="2302520"/>
            <a:chOff x="2277394" y="2577106"/>
            <a:chExt cx="707390" cy="3274695"/>
          </a:xfrm>
        </p:grpSpPr>
        <p:sp>
          <p:nvSpPr>
            <p:cNvPr id="81" name="object 81"/>
            <p:cNvSpPr/>
            <p:nvPr/>
          </p:nvSpPr>
          <p:spPr>
            <a:xfrm>
              <a:off x="2347931" y="2596156"/>
              <a:ext cx="617855" cy="3150870"/>
            </a:xfrm>
            <a:custGeom>
              <a:avLst/>
              <a:gdLst/>
              <a:ahLst/>
              <a:cxnLst/>
              <a:rect l="l" t="t" r="r" b="b"/>
              <a:pathLst>
                <a:path w="617855" h="3150870">
                  <a:moveTo>
                    <a:pt x="0" y="3150826"/>
                  </a:moveTo>
                  <a:lnTo>
                    <a:pt x="3662" y="3132132"/>
                  </a:lnTo>
                  <a:lnTo>
                    <a:pt x="617269" y="0"/>
                  </a:lnTo>
                </a:path>
              </a:pathLst>
            </a:custGeom>
            <a:ln w="38100">
              <a:solidFill>
                <a:srgbClr val="0433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7394" y="5671046"/>
              <a:ext cx="164513" cy="180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465" y="437626"/>
            <a:ext cx="5670737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zh-CN" altLang="en-US" sz="3883" dirty="0"/>
              <a:t>缓存逻辑组织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425643" y="1384713"/>
            <a:ext cx="5797626" cy="2406028"/>
          </a:xfrm>
          <a:prstGeom prst="rect">
            <a:avLst/>
          </a:prstGeom>
        </p:spPr>
        <p:txBody>
          <a:bodyPr vert="horz" wrap="square" lIns="0" tIns="89647" rIns="0" bIns="0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缓存是内存内容的子集</a:t>
            </a:r>
            <a:endParaRPr lang="en-US" altLang="zh-CN" sz="2000" spc="-13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lvl="0"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缓存每一行</a:t>
            </a:r>
            <a:r>
              <a:rPr lang="en-US" altLang="zh-CN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(line)</a:t>
            </a:r>
            <a:r>
              <a:rPr lang="zh-CN" altLang="en-US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包含</a:t>
            </a:r>
            <a:endParaRPr lang="en-US" altLang="zh-CN" sz="2000" spc="-13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用来辨识是否是我们请求的块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状态位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:</a:t>
            </a:r>
            <a:r>
              <a:rPr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有效位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valid,</a:t>
            </a:r>
            <a:r>
              <a:rPr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 </a:t>
            </a:r>
            <a:r>
              <a:rPr lang="zh-CN" altLang="en-US" sz="20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修改位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等</a:t>
            </a:r>
            <a:r>
              <a:rPr sz="2000" spc="-18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.</a:t>
            </a:r>
            <a:endParaRPr lang="en-US" altLang="zh-CN" sz="2000" spc="-18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spc="-18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一块数据</a:t>
            </a:r>
            <a:endParaRPr sz="2000" spc="-18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C29AB9-D23F-4E9B-8690-56AD714A3769}"/>
              </a:ext>
            </a:extLst>
          </p:cNvPr>
          <p:cNvSpPr/>
          <p:nvPr/>
        </p:nvSpPr>
        <p:spPr>
          <a:xfrm>
            <a:off x="425643" y="5899912"/>
            <a:ext cx="72432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Font typeface="Wingdings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缓存容量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Garamond"/>
              </a:rPr>
              <a:t>块的数量乘以块的大小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910F0DEC-7B4E-42BC-B0D9-B8EF7558993B}"/>
              </a:ext>
            </a:extLst>
          </p:cNvPr>
          <p:cNvSpPr/>
          <p:nvPr/>
        </p:nvSpPr>
        <p:spPr>
          <a:xfrm>
            <a:off x="8860008" y="3128400"/>
            <a:ext cx="553962" cy="270933"/>
          </a:xfrm>
          <a:custGeom>
            <a:avLst/>
            <a:gdLst/>
            <a:ahLst/>
            <a:cxnLst/>
            <a:rect l="l" t="t" r="r" b="b"/>
            <a:pathLst>
              <a:path w="290829" h="142239">
                <a:moveTo>
                  <a:pt x="112875" y="141751"/>
                </a:moveTo>
                <a:lnTo>
                  <a:pt x="112875" y="102375"/>
                </a:lnTo>
                <a:lnTo>
                  <a:pt x="290252" y="102375"/>
                </a:lnTo>
                <a:lnTo>
                  <a:pt x="290252" y="31500"/>
                </a:lnTo>
                <a:lnTo>
                  <a:pt x="112875" y="31500"/>
                </a:lnTo>
                <a:lnTo>
                  <a:pt x="112875" y="0"/>
                </a:lnTo>
                <a:lnTo>
                  <a:pt x="0" y="70875"/>
                </a:lnTo>
                <a:lnTo>
                  <a:pt x="112875" y="141751"/>
                </a:lnTo>
              </a:path>
            </a:pathLst>
          </a:custGeom>
          <a:ln w="6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29"/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144CB655-A443-497A-80A5-C6C8CBF075DB}"/>
              </a:ext>
            </a:extLst>
          </p:cNvPr>
          <p:cNvSpPr txBox="1"/>
          <p:nvPr/>
        </p:nvSpPr>
        <p:spPr>
          <a:xfrm>
            <a:off x="10103864" y="249902"/>
            <a:ext cx="569686" cy="319688"/>
          </a:xfrm>
          <a:prstGeom prst="rect">
            <a:avLst/>
          </a:prstGeom>
        </p:spPr>
        <p:txBody>
          <a:bodyPr vert="horz" wrap="square" lIns="0" tIns="70152" rIns="0" bIns="0" rtlCol="0">
            <a:spAutoFit/>
          </a:bodyPr>
          <a:lstStyle/>
          <a:p>
            <a:pPr marL="24191" marR="9676" indent="74992">
              <a:lnSpc>
                <a:spcPct val="76500"/>
              </a:lnSpc>
              <a:spcBef>
                <a:spcPts val="552"/>
              </a:spcBef>
            </a:pPr>
            <a:r>
              <a:rPr sz="1048" b="1" spc="29" dirty="0">
                <a:latin typeface="Times New Roman"/>
                <a:cs typeface="Times New Roman"/>
              </a:rPr>
              <a:t>Main </a:t>
            </a:r>
            <a:r>
              <a:rPr sz="1048" b="1" spc="38" dirty="0">
                <a:latin typeface="Times New Roman"/>
                <a:cs typeface="Times New Roman"/>
              </a:rPr>
              <a:t> </a:t>
            </a:r>
            <a:r>
              <a:rPr sz="1048" b="1" spc="10" dirty="0">
                <a:latin typeface="Times New Roman"/>
                <a:cs typeface="Times New Roman"/>
              </a:rPr>
              <a:t>M</a:t>
            </a:r>
            <a:r>
              <a:rPr sz="1048" b="1" spc="38" dirty="0">
                <a:latin typeface="Times New Roman"/>
                <a:cs typeface="Times New Roman"/>
              </a:rPr>
              <a:t>e</a:t>
            </a:r>
            <a:r>
              <a:rPr sz="1048" b="1" spc="29" dirty="0">
                <a:latin typeface="Times New Roman"/>
                <a:cs typeface="Times New Roman"/>
              </a:rPr>
              <a:t>m</a:t>
            </a:r>
            <a:r>
              <a:rPr sz="1048" b="1" spc="76" dirty="0">
                <a:latin typeface="Times New Roman"/>
                <a:cs typeface="Times New Roman"/>
              </a:rPr>
              <a:t>o</a:t>
            </a:r>
            <a:r>
              <a:rPr sz="1048" b="1" spc="38" dirty="0">
                <a:latin typeface="Times New Roman"/>
                <a:cs typeface="Times New Roman"/>
              </a:rPr>
              <a:t>r</a:t>
            </a:r>
            <a:r>
              <a:rPr sz="1048" b="1" spc="29" dirty="0">
                <a:latin typeface="Times New Roman"/>
                <a:cs typeface="Times New Roman"/>
              </a:rPr>
              <a:t>y</a:t>
            </a:r>
            <a:endParaRPr sz="1048">
              <a:latin typeface="Times New Roman"/>
              <a:cs typeface="Times New Roman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EDF77FCB-0BD3-4B1B-8A53-11C8E2024AF8}"/>
              </a:ext>
            </a:extLst>
          </p:cNvPr>
          <p:cNvGrpSpPr/>
          <p:nvPr/>
        </p:nvGrpSpPr>
        <p:grpSpPr>
          <a:xfrm>
            <a:off x="9779302" y="1617674"/>
            <a:ext cx="116114" cy="154819"/>
            <a:chOff x="4854784" y="1215631"/>
            <a:chExt cx="60960" cy="8128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814C5800-C402-44C4-BD8F-AC52867102C2}"/>
                </a:ext>
              </a:extLst>
            </p:cNvPr>
            <p:cNvSpPr/>
            <p:nvPr/>
          </p:nvSpPr>
          <p:spPr>
            <a:xfrm>
              <a:off x="4858159" y="1219006"/>
              <a:ext cx="54610" cy="34290"/>
            </a:xfrm>
            <a:custGeom>
              <a:avLst/>
              <a:gdLst/>
              <a:ahLst/>
              <a:cxnLst/>
              <a:rect l="l" t="t" r="r" b="b"/>
              <a:pathLst>
                <a:path w="54610" h="34290">
                  <a:moveTo>
                    <a:pt x="54000" y="0"/>
                  </a:moveTo>
                  <a:lnTo>
                    <a:pt x="0" y="337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65F9D5E2-C5F7-4067-AC67-B89093578D7F}"/>
                </a:ext>
              </a:extLst>
            </p:cNvPr>
            <p:cNvSpPr/>
            <p:nvPr/>
          </p:nvSpPr>
          <p:spPr>
            <a:xfrm>
              <a:off x="4858159" y="1266256"/>
              <a:ext cx="54610" cy="27305"/>
            </a:xfrm>
            <a:custGeom>
              <a:avLst/>
              <a:gdLst/>
              <a:ahLst/>
              <a:cxnLst/>
              <a:rect l="l" t="t" r="r" b="b"/>
              <a:pathLst>
                <a:path w="54610" h="27305">
                  <a:moveTo>
                    <a:pt x="54000" y="0"/>
                  </a:moveTo>
                  <a:lnTo>
                    <a:pt x="0" y="2700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39" name="object 25">
            <a:extLst>
              <a:ext uri="{FF2B5EF4-FFF2-40B4-BE49-F238E27FC236}">
                <a16:creationId xmlns:a16="http://schemas.microsoft.com/office/drawing/2014/main" id="{ECAB569D-2718-4006-9CA5-155E597FEA44}"/>
              </a:ext>
            </a:extLst>
          </p:cNvPr>
          <p:cNvGrpSpPr/>
          <p:nvPr/>
        </p:nvGrpSpPr>
        <p:grpSpPr>
          <a:xfrm>
            <a:off x="10820738" y="1617674"/>
            <a:ext cx="116114" cy="154819"/>
            <a:chOff x="5401538" y="1215631"/>
            <a:chExt cx="60960" cy="81280"/>
          </a:xfrm>
        </p:grpSpPr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083A9D22-FD55-41E8-AC91-3DF3617F511B}"/>
                </a:ext>
              </a:extLst>
            </p:cNvPr>
            <p:cNvSpPr/>
            <p:nvPr/>
          </p:nvSpPr>
          <p:spPr>
            <a:xfrm>
              <a:off x="5404913" y="1219006"/>
              <a:ext cx="54610" cy="34290"/>
            </a:xfrm>
            <a:custGeom>
              <a:avLst/>
              <a:gdLst/>
              <a:ahLst/>
              <a:cxnLst/>
              <a:rect l="l" t="t" r="r" b="b"/>
              <a:pathLst>
                <a:path w="54610" h="34290">
                  <a:moveTo>
                    <a:pt x="54000" y="0"/>
                  </a:moveTo>
                  <a:lnTo>
                    <a:pt x="0" y="337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41" name="object 27">
              <a:extLst>
                <a:ext uri="{FF2B5EF4-FFF2-40B4-BE49-F238E27FC236}">
                  <a16:creationId xmlns:a16="http://schemas.microsoft.com/office/drawing/2014/main" id="{7AD2787F-ABCE-4A81-934E-4E1CB0D98F6C}"/>
                </a:ext>
              </a:extLst>
            </p:cNvPr>
            <p:cNvSpPr/>
            <p:nvPr/>
          </p:nvSpPr>
          <p:spPr>
            <a:xfrm>
              <a:off x="5404913" y="1266256"/>
              <a:ext cx="54610" cy="27305"/>
            </a:xfrm>
            <a:custGeom>
              <a:avLst/>
              <a:gdLst/>
              <a:ahLst/>
              <a:cxnLst/>
              <a:rect l="l" t="t" r="r" b="b"/>
              <a:pathLst>
                <a:path w="54610" h="27305">
                  <a:moveTo>
                    <a:pt x="54000" y="0"/>
                  </a:moveTo>
                  <a:lnTo>
                    <a:pt x="0" y="2700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42" name="object 28">
            <a:extLst>
              <a:ext uri="{FF2B5EF4-FFF2-40B4-BE49-F238E27FC236}">
                <a16:creationId xmlns:a16="http://schemas.microsoft.com/office/drawing/2014/main" id="{61C99743-ED40-47F1-A4A6-7ADF3139B318}"/>
              </a:ext>
            </a:extLst>
          </p:cNvPr>
          <p:cNvGrpSpPr/>
          <p:nvPr/>
        </p:nvGrpSpPr>
        <p:grpSpPr>
          <a:xfrm>
            <a:off x="9779302" y="5089127"/>
            <a:ext cx="116114" cy="154819"/>
            <a:chOff x="4854784" y="3038144"/>
            <a:chExt cx="60960" cy="81280"/>
          </a:xfrm>
        </p:grpSpPr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51E2BF2A-2F90-45A0-9BC5-0B629709E44A}"/>
                </a:ext>
              </a:extLst>
            </p:cNvPr>
            <p:cNvSpPr/>
            <p:nvPr/>
          </p:nvSpPr>
          <p:spPr>
            <a:xfrm>
              <a:off x="4858159" y="3041519"/>
              <a:ext cx="54610" cy="27305"/>
            </a:xfrm>
            <a:custGeom>
              <a:avLst/>
              <a:gdLst/>
              <a:ahLst/>
              <a:cxnLst/>
              <a:rect l="l" t="t" r="r" b="b"/>
              <a:pathLst>
                <a:path w="54610" h="27305">
                  <a:moveTo>
                    <a:pt x="54000" y="0"/>
                  </a:moveTo>
                  <a:lnTo>
                    <a:pt x="0" y="2700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3F910617-750B-4DF5-A81B-1E362413A918}"/>
                </a:ext>
              </a:extLst>
            </p:cNvPr>
            <p:cNvSpPr/>
            <p:nvPr/>
          </p:nvSpPr>
          <p:spPr>
            <a:xfrm>
              <a:off x="4858159" y="3082020"/>
              <a:ext cx="54610" cy="34290"/>
            </a:xfrm>
            <a:custGeom>
              <a:avLst/>
              <a:gdLst/>
              <a:ahLst/>
              <a:cxnLst/>
              <a:rect l="l" t="t" r="r" b="b"/>
              <a:pathLst>
                <a:path w="54610" h="34289">
                  <a:moveTo>
                    <a:pt x="54000" y="0"/>
                  </a:moveTo>
                  <a:lnTo>
                    <a:pt x="0" y="337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45" name="object 31">
            <a:extLst>
              <a:ext uri="{FF2B5EF4-FFF2-40B4-BE49-F238E27FC236}">
                <a16:creationId xmlns:a16="http://schemas.microsoft.com/office/drawing/2014/main" id="{0EB7311C-8713-40CB-BF97-B72D69B2DA89}"/>
              </a:ext>
            </a:extLst>
          </p:cNvPr>
          <p:cNvGrpSpPr/>
          <p:nvPr/>
        </p:nvGrpSpPr>
        <p:grpSpPr>
          <a:xfrm>
            <a:off x="10820738" y="5089127"/>
            <a:ext cx="116114" cy="154819"/>
            <a:chOff x="5401538" y="3038144"/>
            <a:chExt cx="60960" cy="81280"/>
          </a:xfrm>
        </p:grpSpPr>
        <p:sp>
          <p:nvSpPr>
            <p:cNvPr id="46" name="object 32">
              <a:extLst>
                <a:ext uri="{FF2B5EF4-FFF2-40B4-BE49-F238E27FC236}">
                  <a16:creationId xmlns:a16="http://schemas.microsoft.com/office/drawing/2014/main" id="{66A6E24C-47E0-4FFA-BFC6-5A1EA9296A97}"/>
                </a:ext>
              </a:extLst>
            </p:cNvPr>
            <p:cNvSpPr/>
            <p:nvPr/>
          </p:nvSpPr>
          <p:spPr>
            <a:xfrm>
              <a:off x="5404913" y="3041519"/>
              <a:ext cx="54610" cy="27305"/>
            </a:xfrm>
            <a:custGeom>
              <a:avLst/>
              <a:gdLst/>
              <a:ahLst/>
              <a:cxnLst/>
              <a:rect l="l" t="t" r="r" b="b"/>
              <a:pathLst>
                <a:path w="54610" h="27305">
                  <a:moveTo>
                    <a:pt x="54000" y="0"/>
                  </a:moveTo>
                  <a:lnTo>
                    <a:pt x="0" y="2700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9DC068C3-D7F6-40D8-88A2-ECF67A34F1C1}"/>
                </a:ext>
              </a:extLst>
            </p:cNvPr>
            <p:cNvSpPr/>
            <p:nvPr/>
          </p:nvSpPr>
          <p:spPr>
            <a:xfrm>
              <a:off x="5404913" y="3082020"/>
              <a:ext cx="54610" cy="34290"/>
            </a:xfrm>
            <a:custGeom>
              <a:avLst/>
              <a:gdLst/>
              <a:ahLst/>
              <a:cxnLst/>
              <a:rect l="l" t="t" r="r" b="b"/>
              <a:pathLst>
                <a:path w="54610" h="34289">
                  <a:moveTo>
                    <a:pt x="54000" y="0"/>
                  </a:moveTo>
                  <a:lnTo>
                    <a:pt x="0" y="337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48" name="object 34">
            <a:extLst>
              <a:ext uri="{FF2B5EF4-FFF2-40B4-BE49-F238E27FC236}">
                <a16:creationId xmlns:a16="http://schemas.microsoft.com/office/drawing/2014/main" id="{390EFE61-C8C4-4108-99DA-9DA90EC8555D}"/>
              </a:ext>
            </a:extLst>
          </p:cNvPr>
          <p:cNvGrpSpPr/>
          <p:nvPr/>
        </p:nvGrpSpPr>
        <p:grpSpPr>
          <a:xfrm>
            <a:off x="9779302" y="3366257"/>
            <a:ext cx="116114" cy="129419"/>
            <a:chOff x="4854784" y="2133637"/>
            <a:chExt cx="60960" cy="67945"/>
          </a:xfrm>
        </p:grpSpPr>
        <p:sp>
          <p:nvSpPr>
            <p:cNvPr id="49" name="object 35">
              <a:extLst>
                <a:ext uri="{FF2B5EF4-FFF2-40B4-BE49-F238E27FC236}">
                  <a16:creationId xmlns:a16="http://schemas.microsoft.com/office/drawing/2014/main" id="{A30CFCC8-CC64-4B59-9DDB-BB8DCFEAF8C3}"/>
                </a:ext>
              </a:extLst>
            </p:cNvPr>
            <p:cNvSpPr/>
            <p:nvPr/>
          </p:nvSpPr>
          <p:spPr>
            <a:xfrm>
              <a:off x="4858159" y="2137013"/>
              <a:ext cx="54610" cy="20320"/>
            </a:xfrm>
            <a:custGeom>
              <a:avLst/>
              <a:gdLst/>
              <a:ahLst/>
              <a:cxnLst/>
              <a:rect l="l" t="t" r="r" b="b"/>
              <a:pathLst>
                <a:path w="54610" h="20319">
                  <a:moveTo>
                    <a:pt x="5400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0" name="object 36">
              <a:extLst>
                <a:ext uri="{FF2B5EF4-FFF2-40B4-BE49-F238E27FC236}">
                  <a16:creationId xmlns:a16="http://schemas.microsoft.com/office/drawing/2014/main" id="{C2865DD6-5F04-4E47-A307-F248889D0493}"/>
                </a:ext>
              </a:extLst>
            </p:cNvPr>
            <p:cNvSpPr/>
            <p:nvPr/>
          </p:nvSpPr>
          <p:spPr>
            <a:xfrm>
              <a:off x="4858159" y="2177513"/>
              <a:ext cx="54610" cy="20320"/>
            </a:xfrm>
            <a:custGeom>
              <a:avLst/>
              <a:gdLst/>
              <a:ahLst/>
              <a:cxnLst/>
              <a:rect l="l" t="t" r="r" b="b"/>
              <a:pathLst>
                <a:path w="54610" h="20319">
                  <a:moveTo>
                    <a:pt x="5400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51" name="object 37">
            <a:extLst>
              <a:ext uri="{FF2B5EF4-FFF2-40B4-BE49-F238E27FC236}">
                <a16:creationId xmlns:a16="http://schemas.microsoft.com/office/drawing/2014/main" id="{499E6D8A-0FDF-4B7C-9D9C-D3F9FF247B1F}"/>
              </a:ext>
            </a:extLst>
          </p:cNvPr>
          <p:cNvGrpSpPr/>
          <p:nvPr/>
        </p:nvGrpSpPr>
        <p:grpSpPr>
          <a:xfrm>
            <a:off x="10820738" y="3366257"/>
            <a:ext cx="116114" cy="129419"/>
            <a:chOff x="5401538" y="2133637"/>
            <a:chExt cx="60960" cy="67945"/>
          </a:xfrm>
        </p:grpSpPr>
        <p:sp>
          <p:nvSpPr>
            <p:cNvPr id="52" name="object 38">
              <a:extLst>
                <a:ext uri="{FF2B5EF4-FFF2-40B4-BE49-F238E27FC236}">
                  <a16:creationId xmlns:a16="http://schemas.microsoft.com/office/drawing/2014/main" id="{3F23CE40-D809-43BB-9096-DC257CAACCDD}"/>
                </a:ext>
              </a:extLst>
            </p:cNvPr>
            <p:cNvSpPr/>
            <p:nvPr/>
          </p:nvSpPr>
          <p:spPr>
            <a:xfrm>
              <a:off x="5404913" y="2137013"/>
              <a:ext cx="54610" cy="20320"/>
            </a:xfrm>
            <a:custGeom>
              <a:avLst/>
              <a:gdLst/>
              <a:ahLst/>
              <a:cxnLst/>
              <a:rect l="l" t="t" r="r" b="b"/>
              <a:pathLst>
                <a:path w="54610" h="20319">
                  <a:moveTo>
                    <a:pt x="5400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3" name="object 39">
              <a:extLst>
                <a:ext uri="{FF2B5EF4-FFF2-40B4-BE49-F238E27FC236}">
                  <a16:creationId xmlns:a16="http://schemas.microsoft.com/office/drawing/2014/main" id="{499E68E3-A808-4990-A6FD-F2C8FF9AC51F}"/>
                </a:ext>
              </a:extLst>
            </p:cNvPr>
            <p:cNvSpPr/>
            <p:nvPr/>
          </p:nvSpPr>
          <p:spPr>
            <a:xfrm>
              <a:off x="5404913" y="2177513"/>
              <a:ext cx="54610" cy="20320"/>
            </a:xfrm>
            <a:custGeom>
              <a:avLst/>
              <a:gdLst/>
              <a:ahLst/>
              <a:cxnLst/>
              <a:rect l="l" t="t" r="r" b="b"/>
              <a:pathLst>
                <a:path w="54610" h="20319">
                  <a:moveTo>
                    <a:pt x="5400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54" name="object 40">
            <a:extLst>
              <a:ext uri="{FF2B5EF4-FFF2-40B4-BE49-F238E27FC236}">
                <a16:creationId xmlns:a16="http://schemas.microsoft.com/office/drawing/2014/main" id="{5FCDA219-CDB4-4AE3-AC65-DA084A0E9FEC}"/>
              </a:ext>
            </a:extLst>
          </p:cNvPr>
          <p:cNvGrpSpPr/>
          <p:nvPr/>
        </p:nvGrpSpPr>
        <p:grpSpPr>
          <a:xfrm>
            <a:off x="7400489" y="2388883"/>
            <a:ext cx="1055914" cy="1750179"/>
            <a:chOff x="3605907" y="1620516"/>
            <a:chExt cx="554355" cy="918844"/>
          </a:xfrm>
        </p:grpSpPr>
        <p:sp>
          <p:nvSpPr>
            <p:cNvPr id="55" name="object 41">
              <a:extLst>
                <a:ext uri="{FF2B5EF4-FFF2-40B4-BE49-F238E27FC236}">
                  <a16:creationId xmlns:a16="http://schemas.microsoft.com/office/drawing/2014/main" id="{D6BD5A02-EDFC-4B26-9565-634F797F066E}"/>
                </a:ext>
              </a:extLst>
            </p:cNvPr>
            <p:cNvSpPr/>
            <p:nvPr/>
          </p:nvSpPr>
          <p:spPr>
            <a:xfrm>
              <a:off x="3609400" y="1806260"/>
              <a:ext cx="547370" cy="182245"/>
            </a:xfrm>
            <a:custGeom>
              <a:avLst/>
              <a:gdLst/>
              <a:ahLst/>
              <a:cxnLst/>
              <a:rect l="l" t="t" r="r" b="b"/>
              <a:pathLst>
                <a:path w="547370" h="182244">
                  <a:moveTo>
                    <a:pt x="546754" y="0"/>
                  </a:moveTo>
                  <a:lnTo>
                    <a:pt x="0" y="0"/>
                  </a:lnTo>
                  <a:lnTo>
                    <a:pt x="0" y="182251"/>
                  </a:lnTo>
                  <a:lnTo>
                    <a:pt x="546754" y="182251"/>
                  </a:lnTo>
                  <a:lnTo>
                    <a:pt x="546754" y="0"/>
                  </a:lnTo>
                  <a:close/>
                </a:path>
              </a:pathLst>
            </a:custGeom>
            <a:solidFill>
              <a:srgbClr val="B2FFFF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6" name="object 42">
              <a:extLst>
                <a:ext uri="{FF2B5EF4-FFF2-40B4-BE49-F238E27FC236}">
                  <a16:creationId xmlns:a16="http://schemas.microsoft.com/office/drawing/2014/main" id="{A778ABF2-B795-452F-AE30-BC4D65F68B12}"/>
                </a:ext>
              </a:extLst>
            </p:cNvPr>
            <p:cNvSpPr/>
            <p:nvPr/>
          </p:nvSpPr>
          <p:spPr>
            <a:xfrm>
              <a:off x="3609400" y="1806260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B2FFFF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7" name="object 43">
              <a:extLst>
                <a:ext uri="{FF2B5EF4-FFF2-40B4-BE49-F238E27FC236}">
                  <a16:creationId xmlns:a16="http://schemas.microsoft.com/office/drawing/2014/main" id="{DF0E464B-5594-4C68-B605-938802F37E0B}"/>
                </a:ext>
              </a:extLst>
            </p:cNvPr>
            <p:cNvSpPr/>
            <p:nvPr/>
          </p:nvSpPr>
          <p:spPr>
            <a:xfrm>
              <a:off x="3609400" y="1624009"/>
              <a:ext cx="547370" cy="182245"/>
            </a:xfrm>
            <a:custGeom>
              <a:avLst/>
              <a:gdLst/>
              <a:ahLst/>
              <a:cxnLst/>
              <a:rect l="l" t="t" r="r" b="b"/>
              <a:pathLst>
                <a:path w="547370" h="182244">
                  <a:moveTo>
                    <a:pt x="546754" y="0"/>
                  </a:moveTo>
                  <a:lnTo>
                    <a:pt x="0" y="0"/>
                  </a:lnTo>
                  <a:lnTo>
                    <a:pt x="0" y="182251"/>
                  </a:lnTo>
                  <a:lnTo>
                    <a:pt x="546754" y="182251"/>
                  </a:lnTo>
                  <a:lnTo>
                    <a:pt x="546754" y="0"/>
                  </a:lnTo>
                  <a:close/>
                </a:path>
              </a:pathLst>
            </a:custGeom>
            <a:solidFill>
              <a:srgbClr val="1AFFFF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8" name="object 44">
              <a:extLst>
                <a:ext uri="{FF2B5EF4-FFF2-40B4-BE49-F238E27FC236}">
                  <a16:creationId xmlns:a16="http://schemas.microsoft.com/office/drawing/2014/main" id="{CD7364D1-F65A-45C1-815B-11670A036793}"/>
                </a:ext>
              </a:extLst>
            </p:cNvPr>
            <p:cNvSpPr/>
            <p:nvPr/>
          </p:nvSpPr>
          <p:spPr>
            <a:xfrm>
              <a:off x="3609400" y="1624009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1AFFFF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9" name="object 45">
              <a:extLst>
                <a:ext uri="{FF2B5EF4-FFF2-40B4-BE49-F238E27FC236}">
                  <a16:creationId xmlns:a16="http://schemas.microsoft.com/office/drawing/2014/main" id="{F0B7ED00-3AA0-4D25-B48D-C301174652AC}"/>
                </a:ext>
              </a:extLst>
            </p:cNvPr>
            <p:cNvSpPr/>
            <p:nvPr/>
          </p:nvSpPr>
          <p:spPr>
            <a:xfrm>
              <a:off x="3609400" y="2353014"/>
              <a:ext cx="547370" cy="182245"/>
            </a:xfrm>
            <a:custGeom>
              <a:avLst/>
              <a:gdLst/>
              <a:ahLst/>
              <a:cxnLst/>
              <a:rect l="l" t="t" r="r" b="b"/>
              <a:pathLst>
                <a:path w="547370" h="182244">
                  <a:moveTo>
                    <a:pt x="546754" y="0"/>
                  </a:moveTo>
                  <a:lnTo>
                    <a:pt x="0" y="0"/>
                  </a:lnTo>
                  <a:lnTo>
                    <a:pt x="0" y="182251"/>
                  </a:lnTo>
                  <a:lnTo>
                    <a:pt x="546754" y="182251"/>
                  </a:lnTo>
                  <a:lnTo>
                    <a:pt x="54675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60" name="object 46">
              <a:extLst>
                <a:ext uri="{FF2B5EF4-FFF2-40B4-BE49-F238E27FC236}">
                  <a16:creationId xmlns:a16="http://schemas.microsoft.com/office/drawing/2014/main" id="{37234C14-F1BE-4D8D-9AFF-71FE61A9C13D}"/>
                </a:ext>
              </a:extLst>
            </p:cNvPr>
            <p:cNvSpPr/>
            <p:nvPr/>
          </p:nvSpPr>
          <p:spPr>
            <a:xfrm>
              <a:off x="3609400" y="2353014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61" name="object 47">
              <a:extLst>
                <a:ext uri="{FF2B5EF4-FFF2-40B4-BE49-F238E27FC236}">
                  <a16:creationId xmlns:a16="http://schemas.microsoft.com/office/drawing/2014/main" id="{997DC953-81FA-42D9-8E92-C266A3D617C4}"/>
                </a:ext>
              </a:extLst>
            </p:cNvPr>
            <p:cNvSpPr/>
            <p:nvPr/>
          </p:nvSpPr>
          <p:spPr>
            <a:xfrm>
              <a:off x="3609400" y="2353014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sp>
        <p:nvSpPr>
          <p:cNvPr id="62" name="object 48">
            <a:extLst>
              <a:ext uri="{FF2B5EF4-FFF2-40B4-BE49-F238E27FC236}">
                <a16:creationId xmlns:a16="http://schemas.microsoft.com/office/drawing/2014/main" id="{1366A9A4-ED22-43BB-843D-4639E2048BDC}"/>
              </a:ext>
            </a:extLst>
          </p:cNvPr>
          <p:cNvSpPr txBox="1"/>
          <p:nvPr/>
        </p:nvSpPr>
        <p:spPr>
          <a:xfrm>
            <a:off x="6742730" y="2479109"/>
            <a:ext cx="515257" cy="141064"/>
          </a:xfrm>
          <a:prstGeom prst="rect">
            <a:avLst/>
          </a:prstGeom>
          <a:ln w="67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451">
              <a:lnSpc>
                <a:spcPts val="1124"/>
              </a:lnSpc>
            </a:pPr>
            <a:r>
              <a:rPr sz="1048" b="1" spc="48" dirty="0">
                <a:latin typeface="Times New Roman"/>
                <a:cs typeface="Times New Roman"/>
              </a:rPr>
              <a:t>tag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3" name="object 49">
            <a:extLst>
              <a:ext uri="{FF2B5EF4-FFF2-40B4-BE49-F238E27FC236}">
                <a16:creationId xmlns:a16="http://schemas.microsoft.com/office/drawing/2014/main" id="{F40D8B0F-D4F3-4E73-AED7-4AC10AEB13AB}"/>
              </a:ext>
            </a:extLst>
          </p:cNvPr>
          <p:cNvSpPr txBox="1"/>
          <p:nvPr/>
        </p:nvSpPr>
        <p:spPr>
          <a:xfrm>
            <a:off x="6742730" y="2826254"/>
            <a:ext cx="515257" cy="153888"/>
          </a:xfrm>
          <a:prstGeom prst="rect">
            <a:avLst/>
          </a:prstGeom>
          <a:ln w="67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451">
              <a:lnSpc>
                <a:spcPts val="1162"/>
              </a:lnSpc>
            </a:pPr>
            <a:r>
              <a:rPr sz="1048" b="1" spc="48" dirty="0">
                <a:latin typeface="Times New Roman"/>
                <a:cs typeface="Times New Roman"/>
              </a:rPr>
              <a:t>tag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4" name="object 50">
            <a:extLst>
              <a:ext uri="{FF2B5EF4-FFF2-40B4-BE49-F238E27FC236}">
                <a16:creationId xmlns:a16="http://schemas.microsoft.com/office/drawing/2014/main" id="{3C302C8E-192B-4D1A-BBBB-E610FC360222}"/>
              </a:ext>
            </a:extLst>
          </p:cNvPr>
          <p:cNvSpPr txBox="1"/>
          <p:nvPr/>
        </p:nvSpPr>
        <p:spPr>
          <a:xfrm>
            <a:off x="6742730" y="3867690"/>
            <a:ext cx="515257" cy="141064"/>
          </a:xfrm>
          <a:prstGeom prst="rect">
            <a:avLst/>
          </a:prstGeom>
          <a:ln w="67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451">
              <a:lnSpc>
                <a:spcPts val="1143"/>
              </a:lnSpc>
            </a:pPr>
            <a:r>
              <a:rPr sz="1048" b="1" spc="48" dirty="0">
                <a:latin typeface="Times New Roman"/>
                <a:cs typeface="Times New Roman"/>
              </a:rPr>
              <a:t>tag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5" name="object 51">
            <a:extLst>
              <a:ext uri="{FF2B5EF4-FFF2-40B4-BE49-F238E27FC236}">
                <a16:creationId xmlns:a16="http://schemas.microsoft.com/office/drawing/2014/main" id="{AF1F0328-99E5-40A8-BAE2-909745F8E4D4}"/>
              </a:ext>
            </a:extLst>
          </p:cNvPr>
          <p:cNvSpPr txBox="1"/>
          <p:nvPr/>
        </p:nvSpPr>
        <p:spPr>
          <a:xfrm>
            <a:off x="7731704" y="2115810"/>
            <a:ext cx="433008" cy="194239"/>
          </a:xfrm>
          <a:prstGeom prst="rect">
            <a:avLst/>
          </a:prstGeom>
        </p:spPr>
        <p:txBody>
          <a:bodyPr vert="horz" wrap="square" lIns="0" tIns="32657" rIns="0" bIns="0" rtlCol="0">
            <a:spAutoFit/>
          </a:bodyPr>
          <a:lstStyle/>
          <a:p>
            <a:pPr marL="24191">
              <a:spcBef>
                <a:spcPts val="257"/>
              </a:spcBef>
            </a:pPr>
            <a:r>
              <a:rPr sz="1048" b="1" spc="48" dirty="0">
                <a:latin typeface="Times New Roman"/>
                <a:cs typeface="Times New Roman"/>
              </a:rPr>
              <a:t>C</a:t>
            </a:r>
            <a:r>
              <a:rPr sz="1048" b="1" spc="76" dirty="0">
                <a:latin typeface="Times New Roman"/>
                <a:cs typeface="Times New Roman"/>
              </a:rPr>
              <a:t>a</a:t>
            </a:r>
            <a:r>
              <a:rPr sz="1048" b="1" spc="38" dirty="0">
                <a:latin typeface="Times New Roman"/>
                <a:cs typeface="Times New Roman"/>
              </a:rPr>
              <a:t>c</a:t>
            </a:r>
            <a:r>
              <a:rPr sz="1048" b="1" spc="10" dirty="0">
                <a:latin typeface="Times New Roman"/>
                <a:cs typeface="Times New Roman"/>
              </a:rPr>
              <a:t>h</a:t>
            </a:r>
            <a:r>
              <a:rPr sz="1048" b="1" spc="29" dirty="0">
                <a:latin typeface="Times New Roman"/>
                <a:cs typeface="Times New Roman"/>
              </a:rPr>
              <a:t>e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6" name="object 52">
            <a:extLst>
              <a:ext uri="{FF2B5EF4-FFF2-40B4-BE49-F238E27FC236}">
                <a16:creationId xmlns:a16="http://schemas.microsoft.com/office/drawing/2014/main" id="{24E5B35F-503D-4132-8C6D-515973B8BA18}"/>
              </a:ext>
            </a:extLst>
          </p:cNvPr>
          <p:cNvSpPr txBox="1"/>
          <p:nvPr/>
        </p:nvSpPr>
        <p:spPr>
          <a:xfrm>
            <a:off x="7490714" y="2479109"/>
            <a:ext cx="874486" cy="16614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38" rIns="0" bIns="0" rtlCol="0">
            <a:spAutoFit/>
          </a:bodyPr>
          <a:lstStyle/>
          <a:p>
            <a:pPr marL="220138">
              <a:spcBef>
                <a:spcPts val="38"/>
              </a:spcBef>
            </a:pPr>
            <a:r>
              <a:rPr sz="1048" b="1" spc="29" dirty="0">
                <a:latin typeface="Times New Roman"/>
                <a:cs typeface="Times New Roman"/>
              </a:rPr>
              <a:t>Block</a:t>
            </a:r>
            <a:r>
              <a:rPr sz="1048" b="1" spc="-48" dirty="0">
                <a:latin typeface="Times New Roman"/>
                <a:cs typeface="Times New Roman"/>
              </a:rPr>
              <a:t> </a:t>
            </a:r>
            <a:r>
              <a:rPr sz="1048" b="1" spc="29" dirty="0">
                <a:latin typeface="Times New Roman"/>
                <a:cs typeface="Times New Roman"/>
              </a:rPr>
              <a:t>0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7" name="object 53">
            <a:extLst>
              <a:ext uri="{FF2B5EF4-FFF2-40B4-BE49-F238E27FC236}">
                <a16:creationId xmlns:a16="http://schemas.microsoft.com/office/drawing/2014/main" id="{2B58905A-07AA-45FC-8BE0-68080404CAD3}"/>
              </a:ext>
            </a:extLst>
          </p:cNvPr>
          <p:cNvSpPr txBox="1"/>
          <p:nvPr/>
        </p:nvSpPr>
        <p:spPr>
          <a:xfrm>
            <a:off x="7490714" y="2826254"/>
            <a:ext cx="874486" cy="1538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0138">
              <a:lnSpc>
                <a:spcPts val="1219"/>
              </a:lnSpc>
            </a:pPr>
            <a:r>
              <a:rPr sz="1048" b="1" spc="29" dirty="0">
                <a:latin typeface="Times New Roman"/>
                <a:cs typeface="Times New Roman"/>
              </a:rPr>
              <a:t>Block</a:t>
            </a:r>
            <a:r>
              <a:rPr sz="1048" b="1" spc="-48" dirty="0">
                <a:latin typeface="Times New Roman"/>
                <a:cs typeface="Times New Roman"/>
              </a:rPr>
              <a:t> </a:t>
            </a:r>
            <a:r>
              <a:rPr sz="1048" b="1" spc="29" dirty="0">
                <a:latin typeface="Times New Roman"/>
                <a:cs typeface="Times New Roman"/>
              </a:rPr>
              <a:t>1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68" name="object 54">
            <a:extLst>
              <a:ext uri="{FF2B5EF4-FFF2-40B4-BE49-F238E27FC236}">
                <a16:creationId xmlns:a16="http://schemas.microsoft.com/office/drawing/2014/main" id="{A258689D-4230-4D2B-8E4D-BA7E2FF7C553}"/>
              </a:ext>
            </a:extLst>
          </p:cNvPr>
          <p:cNvSpPr txBox="1"/>
          <p:nvPr/>
        </p:nvSpPr>
        <p:spPr>
          <a:xfrm>
            <a:off x="7490714" y="3867690"/>
            <a:ext cx="874486" cy="1538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2727">
              <a:lnSpc>
                <a:spcPts val="1210"/>
              </a:lnSpc>
            </a:pPr>
            <a:r>
              <a:rPr sz="1048" b="1" spc="29" dirty="0">
                <a:latin typeface="Times New Roman"/>
                <a:cs typeface="Times New Roman"/>
              </a:rPr>
              <a:t>Block</a:t>
            </a:r>
            <a:r>
              <a:rPr sz="1048" b="1" spc="-38" dirty="0">
                <a:latin typeface="Times New Roman"/>
                <a:cs typeface="Times New Roman"/>
              </a:rPr>
              <a:t> </a:t>
            </a:r>
            <a:r>
              <a:rPr sz="1048" b="1" spc="57" dirty="0">
                <a:latin typeface="Times New Roman"/>
                <a:cs typeface="Times New Roman"/>
              </a:rPr>
              <a:t>127</a:t>
            </a:r>
            <a:endParaRPr sz="1048">
              <a:latin typeface="Times New Roman"/>
              <a:cs typeface="Times New Roman"/>
            </a:endParaRPr>
          </a:p>
        </p:txBody>
      </p:sp>
      <p:grpSp>
        <p:nvGrpSpPr>
          <p:cNvPr id="69" name="object 55">
            <a:extLst>
              <a:ext uri="{FF2B5EF4-FFF2-40B4-BE49-F238E27FC236}">
                <a16:creationId xmlns:a16="http://schemas.microsoft.com/office/drawing/2014/main" id="{DDCD1571-5A15-4004-9A4F-8598D0A277EF}"/>
              </a:ext>
            </a:extLst>
          </p:cNvPr>
          <p:cNvGrpSpPr/>
          <p:nvPr/>
        </p:nvGrpSpPr>
        <p:grpSpPr>
          <a:xfrm>
            <a:off x="7362143" y="2389108"/>
            <a:ext cx="1145419" cy="1395790"/>
            <a:chOff x="3585775" y="1620634"/>
            <a:chExt cx="601345" cy="732790"/>
          </a:xfrm>
        </p:grpSpPr>
        <p:sp>
          <p:nvSpPr>
            <p:cNvPr id="70" name="object 56">
              <a:extLst>
                <a:ext uri="{FF2B5EF4-FFF2-40B4-BE49-F238E27FC236}">
                  <a16:creationId xmlns:a16="http://schemas.microsoft.com/office/drawing/2014/main" id="{A72AE986-E259-4116-9A4E-05B86D6E31BA}"/>
                </a:ext>
              </a:extLst>
            </p:cNvPr>
            <p:cNvSpPr/>
            <p:nvPr/>
          </p:nvSpPr>
          <p:spPr>
            <a:xfrm>
              <a:off x="3609400" y="1988511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15525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1" name="object 57">
              <a:extLst>
                <a:ext uri="{FF2B5EF4-FFF2-40B4-BE49-F238E27FC236}">
                  <a16:creationId xmlns:a16="http://schemas.microsoft.com/office/drawing/2014/main" id="{304F6C44-57C2-41E5-B906-FBDB389781D7}"/>
                </a:ext>
              </a:extLst>
            </p:cNvPr>
            <p:cNvSpPr/>
            <p:nvPr/>
          </p:nvSpPr>
          <p:spPr>
            <a:xfrm>
              <a:off x="4156154" y="1988511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15525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2" name="object 58">
              <a:extLst>
                <a:ext uri="{FF2B5EF4-FFF2-40B4-BE49-F238E27FC236}">
                  <a16:creationId xmlns:a16="http://schemas.microsoft.com/office/drawing/2014/main" id="{B2CCC4AD-C17F-4183-A3A9-CE01354C3B81}"/>
                </a:ext>
              </a:extLst>
            </p:cNvPr>
            <p:cNvSpPr/>
            <p:nvPr/>
          </p:nvSpPr>
          <p:spPr>
            <a:xfrm>
              <a:off x="3609400" y="2191013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162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3" name="object 59">
              <a:extLst>
                <a:ext uri="{FF2B5EF4-FFF2-40B4-BE49-F238E27FC236}">
                  <a16:creationId xmlns:a16="http://schemas.microsoft.com/office/drawing/2014/main" id="{3211C123-4948-4045-8878-E312D9622EEF}"/>
                </a:ext>
              </a:extLst>
            </p:cNvPr>
            <p:cNvSpPr/>
            <p:nvPr/>
          </p:nvSpPr>
          <p:spPr>
            <a:xfrm>
              <a:off x="4156154" y="2191013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162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4" name="object 60">
              <a:extLst>
                <a:ext uri="{FF2B5EF4-FFF2-40B4-BE49-F238E27FC236}">
                  <a16:creationId xmlns:a16="http://schemas.microsoft.com/office/drawing/2014/main" id="{55F4E94F-9581-450B-BCCA-52DAA6A6DFB2}"/>
                </a:ext>
              </a:extLst>
            </p:cNvPr>
            <p:cNvSpPr/>
            <p:nvPr/>
          </p:nvSpPr>
          <p:spPr>
            <a:xfrm>
              <a:off x="3589150" y="2137013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19">
                  <a:moveTo>
                    <a:pt x="4725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5" name="object 61">
              <a:extLst>
                <a:ext uri="{FF2B5EF4-FFF2-40B4-BE49-F238E27FC236}">
                  <a16:creationId xmlns:a16="http://schemas.microsoft.com/office/drawing/2014/main" id="{F5340FC3-C503-44C2-8FF3-90F934562C8E}"/>
                </a:ext>
              </a:extLst>
            </p:cNvPr>
            <p:cNvSpPr/>
            <p:nvPr/>
          </p:nvSpPr>
          <p:spPr>
            <a:xfrm>
              <a:off x="3589150" y="2177513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19">
                  <a:moveTo>
                    <a:pt x="4725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6" name="object 62">
              <a:extLst>
                <a:ext uri="{FF2B5EF4-FFF2-40B4-BE49-F238E27FC236}">
                  <a16:creationId xmlns:a16="http://schemas.microsoft.com/office/drawing/2014/main" id="{6AD05022-3F84-4A05-819B-99808445572A}"/>
                </a:ext>
              </a:extLst>
            </p:cNvPr>
            <p:cNvSpPr/>
            <p:nvPr/>
          </p:nvSpPr>
          <p:spPr>
            <a:xfrm>
              <a:off x="4135904" y="2137013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19">
                  <a:moveTo>
                    <a:pt x="4725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7" name="object 63">
              <a:extLst>
                <a:ext uri="{FF2B5EF4-FFF2-40B4-BE49-F238E27FC236}">
                  <a16:creationId xmlns:a16="http://schemas.microsoft.com/office/drawing/2014/main" id="{141C5322-1776-4A80-90D6-358E280264D4}"/>
                </a:ext>
              </a:extLst>
            </p:cNvPr>
            <p:cNvSpPr/>
            <p:nvPr/>
          </p:nvSpPr>
          <p:spPr>
            <a:xfrm>
              <a:off x="4135904" y="2177513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19">
                  <a:moveTo>
                    <a:pt x="47250" y="0"/>
                  </a:moveTo>
                  <a:lnTo>
                    <a:pt x="0" y="20250"/>
                  </a:lnTo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8" name="object 64">
              <a:extLst>
                <a:ext uri="{FF2B5EF4-FFF2-40B4-BE49-F238E27FC236}">
                  <a16:creationId xmlns:a16="http://schemas.microsoft.com/office/drawing/2014/main" id="{9E3B5101-E5A9-495B-AE40-D4C868248763}"/>
                </a:ext>
              </a:extLst>
            </p:cNvPr>
            <p:cNvSpPr/>
            <p:nvPr/>
          </p:nvSpPr>
          <p:spPr>
            <a:xfrm>
              <a:off x="3609400" y="1624009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79" name="object 65">
              <a:extLst>
                <a:ext uri="{FF2B5EF4-FFF2-40B4-BE49-F238E27FC236}">
                  <a16:creationId xmlns:a16="http://schemas.microsoft.com/office/drawing/2014/main" id="{8D9E6577-FA5E-4E48-A61D-B0DF9114A2C6}"/>
                </a:ext>
              </a:extLst>
            </p:cNvPr>
            <p:cNvSpPr/>
            <p:nvPr/>
          </p:nvSpPr>
          <p:spPr>
            <a:xfrm>
              <a:off x="3609400" y="1806260"/>
              <a:ext cx="547370" cy="182880"/>
            </a:xfrm>
            <a:custGeom>
              <a:avLst/>
              <a:gdLst/>
              <a:ahLst/>
              <a:cxnLst/>
              <a:rect l="l" t="t" r="r" b="b"/>
              <a:pathLst>
                <a:path w="547370" h="182880">
                  <a:moveTo>
                    <a:pt x="0" y="0"/>
                  </a:moveTo>
                  <a:lnTo>
                    <a:pt x="546754" y="0"/>
                  </a:lnTo>
                  <a:lnTo>
                    <a:pt x="546754" y="182251"/>
                  </a:lnTo>
                  <a:lnTo>
                    <a:pt x="0" y="182251"/>
                  </a:lnTo>
                  <a:lnTo>
                    <a:pt x="0" y="0"/>
                  </a:lnTo>
                  <a:close/>
                </a:path>
              </a:pathLst>
            </a:custGeom>
            <a:ln w="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aphicFrame>
        <p:nvGraphicFramePr>
          <p:cNvPr id="80" name="object 67">
            <a:extLst>
              <a:ext uri="{FF2B5EF4-FFF2-40B4-BE49-F238E27FC236}">
                <a16:creationId xmlns:a16="http://schemas.microsoft.com/office/drawing/2014/main" id="{4127B21B-423B-4503-AA3D-BE383C10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95766"/>
              </p:ext>
            </p:extLst>
          </p:nvPr>
        </p:nvGraphicFramePr>
        <p:xfrm>
          <a:off x="9432157" y="653380"/>
          <a:ext cx="1756225" cy="5199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2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82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1A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958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700" spc="7" baseline="-14619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57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8381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6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7171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AFF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5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2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3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640"/>
                        </a:lnSpc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129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2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700" spc="30" baseline="-14619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67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4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5076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59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ts val="1065"/>
                        </a:lnSpc>
                      </a:pPr>
                      <a:r>
                        <a:rPr lang="en-US" altLang="zh-CN" sz="1200" u="heavy" spc="20" dirty="0">
                          <a:uFill>
                            <a:solidFill>
                              <a:srgbClr val="CCE2F2"/>
                            </a:solidFill>
                          </a:uFill>
                          <a:latin typeface="Arial"/>
                          <a:cs typeface="Arial"/>
                        </a:rPr>
                        <a:t>32</a:t>
                      </a:r>
                      <a:r>
                        <a:rPr sz="1100" u="heavy" spc="20" dirty="0">
                          <a:uFill>
                            <a:solidFill>
                              <a:srgbClr val="CCE2F2"/>
                            </a:solidFill>
                          </a:u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d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23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A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4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257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752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704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0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b="1" spc="1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35" dirty="0">
                          <a:latin typeface="Times New Roman"/>
                          <a:cs typeface="Times New Roman"/>
                        </a:rPr>
                        <a:t>4095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958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A64A93D7-8A9E-4B5E-937B-18B52A92E125}"/>
              </a:ext>
            </a:extLst>
          </p:cNvPr>
          <p:cNvSpPr/>
          <p:nvPr/>
        </p:nvSpPr>
        <p:spPr>
          <a:xfrm>
            <a:off x="8127521" y="4197328"/>
            <a:ext cx="1816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981" marR="9676">
              <a:spcBef>
                <a:spcPts val="171"/>
              </a:spcBef>
              <a:buClr>
                <a:srgbClr val="006EBE"/>
              </a:buClr>
              <a:buSzPct val="115789"/>
              <a:tabLst>
                <a:tab pos="361655" algn="l"/>
              </a:tabLst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主内存中的一个块映射到缓存中的一个块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9BD6C04-8F56-441D-BB18-0497B3E4F539}"/>
              </a:ext>
            </a:extLst>
          </p:cNvPr>
          <p:cNvSpPr/>
          <p:nvPr/>
        </p:nvSpPr>
        <p:spPr>
          <a:xfrm>
            <a:off x="279064" y="4338518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3519" lvl="1">
              <a:lnSpc>
                <a:spcPct val="150000"/>
              </a:lnSpc>
              <a:spcBef>
                <a:spcPts val="525"/>
              </a:spcBef>
              <a:tabLst>
                <a:tab pos="666225" algn="l"/>
                <a:tab pos="666786" algn="l"/>
              </a:tabLst>
            </a:pP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一般将</a:t>
            </a:r>
            <a:r>
              <a:rPr lang="en-US" altLang="zh-CN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和主存的存储空间都划分为</a:t>
            </a:r>
            <a:r>
              <a:rPr lang="zh-CN" altLang="en-US" sz="2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若干大小相同的块</a:t>
            </a: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（主存中称为：块</a:t>
            </a:r>
            <a:r>
              <a:rPr lang="en-US" altLang="zh-CN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中称为：行</a:t>
            </a:r>
            <a:r>
              <a:rPr lang="en-US" altLang="zh-CN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line</a:t>
            </a:r>
            <a:r>
              <a:rPr lang="zh-CN" altLang="en-US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Garamond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146B6C7-1987-4EA7-9D1C-B029EDC8CD3F}"/>
              </a:ext>
            </a:extLst>
          </p:cNvPr>
          <p:cNvSpPr/>
          <p:nvPr/>
        </p:nvSpPr>
        <p:spPr>
          <a:xfrm>
            <a:off x="6870776" y="1002735"/>
            <a:ext cx="2285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0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是小容量、高速缓冲存储器，由</a:t>
            </a:r>
            <a:r>
              <a:rPr lang="en-US" altLang="zh-CN" sz="20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SRAM</a:t>
            </a:r>
            <a:r>
              <a:rPr lang="zh-CN" altLang="en-US" sz="20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组成。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2313-9A23-9945-8E35-F641A91B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缓存的逻辑组织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5C55-BCF6-C648-A20B-5EB014DD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关键问题</a:t>
            </a:r>
            <a:r>
              <a:rPr lang="en-US" sz="2800" dirty="0"/>
              <a:t>: </a:t>
            </a:r>
            <a:r>
              <a:rPr lang="zh-CN" altLang="en-US" sz="2800" dirty="0">
                <a:solidFill>
                  <a:srgbClr val="0432FF"/>
                </a:solidFill>
              </a:rPr>
              <a:t>怎样把主存的块</a:t>
            </a:r>
            <a:r>
              <a:rPr lang="en-US" altLang="zh-CN" sz="2800" dirty="0">
                <a:solidFill>
                  <a:srgbClr val="0432FF"/>
                </a:solidFill>
              </a:rPr>
              <a:t>(chunk</a:t>
            </a:r>
            <a:r>
              <a:rPr lang="zh-CN" altLang="en-US" sz="2800" dirty="0">
                <a:solidFill>
                  <a:srgbClr val="0432FF"/>
                </a:solidFill>
              </a:rPr>
              <a:t>）地址映射到缓存的行（块）？</a:t>
            </a:r>
            <a:endParaRPr lang="en-US" sz="2800" dirty="0">
              <a:solidFill>
                <a:srgbClr val="0432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432FF"/>
                </a:solidFill>
              </a:rPr>
              <a:t>缓存的哪个位置可以让内存的某个块放进来</a:t>
            </a:r>
            <a:r>
              <a:rPr lang="en-US" sz="2400" dirty="0">
                <a:solidFill>
                  <a:srgbClr val="0432FF"/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1C36-3100-E149-BFAA-F75448466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A0D9D-8097-0049-A350-9522347E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35" y="4307736"/>
            <a:ext cx="9144000" cy="23827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67B2D7-556E-4B15-A9F0-2E91499E3BB0}"/>
              </a:ext>
            </a:extLst>
          </p:cNvPr>
          <p:cNvSpPr/>
          <p:nvPr/>
        </p:nvSpPr>
        <p:spPr>
          <a:xfrm>
            <a:off x="838200" y="3055571"/>
            <a:ext cx="1090618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(line):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块（行）：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缓存中的存储单位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内存在逻辑上被划分为固定大小块（块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缓存只能容纳有限数量的块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151B0E-9921-42B0-9D44-4B88EBAC7E56}"/>
              </a:ext>
            </a:extLst>
          </p:cNvPr>
          <p:cNvSpPr/>
          <p:nvPr/>
        </p:nvSpPr>
        <p:spPr>
          <a:xfrm>
            <a:off x="10496424" y="4802697"/>
            <a:ext cx="141335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(blocks)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30BF93-70F0-437D-A10A-DCBCDE058738}"/>
              </a:ext>
            </a:extLst>
          </p:cNvPr>
          <p:cNvSpPr/>
          <p:nvPr/>
        </p:nvSpPr>
        <p:spPr>
          <a:xfrm>
            <a:off x="5765342" y="46851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每组只有一块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761E71-6132-481E-BE0B-0AD0C91CBFBC}"/>
              </a:ext>
            </a:extLst>
          </p:cNvPr>
          <p:cNvSpPr/>
          <p:nvPr/>
        </p:nvSpPr>
        <p:spPr>
          <a:xfrm>
            <a:off x="1878311" y="6358376"/>
            <a:ext cx="274947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所有的缓存块在一组内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14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怎样找到数据</a:t>
            </a:r>
            <a:r>
              <a:rPr 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042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231816" y="1414463"/>
            <a:ext cx="8610600" cy="47438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缓存划分为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每个内存地址映射到一组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缓存按照一组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中有多少块（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）分成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直接映射（</a:t>
            </a:r>
            <a:r>
              <a:rPr 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mapped</a:t>
            </a:r>
            <a:r>
              <a:rPr lang="zh-CN" alt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每组只有一块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N-way </a:t>
            </a:r>
            <a:r>
              <a:rPr lang="zh-CN" alt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</a:t>
            </a:r>
            <a:r>
              <a:rPr lang="en-US" altLang="zh-CN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associative)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blocks)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</a:t>
            </a:r>
            <a:r>
              <a:rPr 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(Fully associative)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所有的缓存块在一组内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下面来了解每种结构的缓存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042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02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5B62CA3B-EA09-4D41-BAE1-A2D5BE08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用书架做类比</a:t>
            </a:r>
            <a:endParaRPr lang="en-US" altLang="en-US" dirty="0"/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AB4CBB92-E581-B247-AA43-8E8EDD812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486" y="1245231"/>
            <a:ext cx="8610600" cy="51943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在你手中的书</a:t>
            </a:r>
            <a:r>
              <a:rPr lang="en-US" altLang="zh-CN" dirty="0"/>
              <a:t>-</a:t>
            </a:r>
            <a:r>
              <a:rPr lang="zh-CN" altLang="en-US" dirty="0"/>
              <a:t>寄存器</a:t>
            </a:r>
            <a:endParaRPr lang="en-US" altLang="en-US" dirty="0"/>
          </a:p>
          <a:p>
            <a:r>
              <a:rPr lang="zh-CN" altLang="en-US" dirty="0"/>
              <a:t>桌子上的书</a:t>
            </a:r>
            <a:r>
              <a:rPr lang="en-US" altLang="zh-CN" dirty="0"/>
              <a:t>-</a:t>
            </a:r>
            <a:r>
              <a:rPr lang="zh-CN" altLang="en-US" dirty="0"/>
              <a:t>缓存</a:t>
            </a:r>
            <a:endParaRPr lang="en-US" altLang="en-US" dirty="0"/>
          </a:p>
          <a:p>
            <a:r>
              <a:rPr lang="zh-CN" altLang="en-US" dirty="0"/>
              <a:t>书架上的书</a:t>
            </a:r>
            <a:r>
              <a:rPr lang="en-US" altLang="zh-CN" dirty="0"/>
              <a:t>-</a:t>
            </a:r>
            <a:r>
              <a:rPr lang="zh-CN" altLang="en-US" dirty="0"/>
              <a:t>内存</a:t>
            </a:r>
            <a:endParaRPr lang="en-US" altLang="en-US" dirty="0"/>
          </a:p>
          <a:p>
            <a:r>
              <a:rPr lang="zh-CN" altLang="en-US" dirty="0"/>
              <a:t>家中盒子中装的书</a:t>
            </a:r>
            <a:r>
              <a:rPr lang="en-US" altLang="zh-CN" dirty="0"/>
              <a:t>-</a:t>
            </a:r>
            <a:r>
              <a:rPr lang="zh-CN" altLang="en-US" dirty="0"/>
              <a:t>闪存</a:t>
            </a:r>
            <a:endParaRPr lang="en-US" altLang="en-US" dirty="0"/>
          </a:p>
          <a:p>
            <a:r>
              <a:rPr lang="zh-CN" altLang="en-US" dirty="0"/>
              <a:t>放在储藏室的书</a:t>
            </a:r>
            <a:r>
              <a:rPr lang="en-US" altLang="zh-CN" dirty="0"/>
              <a:t>-</a:t>
            </a:r>
            <a:r>
              <a:rPr lang="zh-CN" altLang="en-US" dirty="0"/>
              <a:t>硬盘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最近使用的书放在桌子上</a:t>
            </a:r>
            <a:r>
              <a:rPr lang="en-US" altLang="zh-CN" dirty="0"/>
              <a:t>-</a:t>
            </a:r>
            <a:r>
              <a:rPr lang="zh-CN" altLang="en-US" dirty="0"/>
              <a:t>缓存</a:t>
            </a:r>
            <a:endParaRPr lang="en-US" altLang="en-US" dirty="0"/>
          </a:p>
          <a:p>
            <a:pPr lvl="1"/>
            <a:r>
              <a:rPr lang="zh-CN" altLang="en-US" dirty="0"/>
              <a:t>计算机组成原理的书，你最近的课程在学习的书</a:t>
            </a:r>
            <a:endParaRPr lang="en-US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直到桌子放满了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书架上的相邻书籍几乎同时需要</a:t>
            </a:r>
            <a:endParaRPr lang="en-US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如果书架上的书是按分类整理好的</a:t>
            </a:r>
            <a:endParaRPr lang="en-US" altLang="en-US" dirty="0"/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1D8B2A4E-04D7-1145-8734-267AC48E5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0" y="144984"/>
            <a:ext cx="9144000" cy="657126"/>
            <a:chOff x="0" y="0"/>
            <a:chExt cx="9144000" cy="1043940"/>
          </a:xfrm>
          <a:solidFill>
            <a:schemeClr val="bg1"/>
          </a:solidFill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043926"/>
            </a:xfrm>
            <a:prstGeom prst="rect">
              <a:avLst/>
            </a:prstGeom>
            <a:grpFill/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131063"/>
              <a:ext cx="7946135" cy="832104"/>
            </a:xfrm>
            <a:prstGeom prst="rect">
              <a:avLst/>
            </a:prstGeom>
            <a:grpFill/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5947" y="238710"/>
            <a:ext cx="7361555" cy="504625"/>
          </a:xfrm>
          <a:prstGeom prst="rect">
            <a:avLst/>
          </a:prstGeom>
        </p:spPr>
        <p:txBody>
          <a:bodyPr vert="horz" wrap="square" lIns="0" tIns="1206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最不灵活的结构</a:t>
            </a:r>
            <a:r>
              <a:rPr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3200" b="1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Direct-mapped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9243" y="1195654"/>
            <a:ext cx="5506085" cy="481510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580"/>
              </a:spcBef>
              <a:buChar char="•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Tahoma"/>
                <a:cs typeface="Tahoma"/>
              </a:rPr>
              <a:t>直接映射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direct-mapped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299085" indent="-287020">
              <a:lnSpc>
                <a:spcPct val="15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Tahoma"/>
                <a:cs typeface="Tahoma"/>
              </a:rPr>
              <a:t>编号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lang="zh-CN" altLang="en-US" sz="2000" spc="-5" dirty="0">
                <a:latin typeface="Tahoma"/>
                <a:cs typeface="Tahoma"/>
              </a:rPr>
              <a:t>的书映射到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10</a:t>
            </a:r>
            <a:r>
              <a:rPr lang="en-US" altLang="zh-CN" sz="2000" dirty="0">
                <a:latin typeface="Tahoma"/>
                <a:cs typeface="Tahoma"/>
              </a:rPr>
              <a:t> </a:t>
            </a:r>
            <a:r>
              <a:rPr lang="zh-CN" altLang="en-US" sz="2000" dirty="0">
                <a:latin typeface="Tahoma"/>
                <a:cs typeface="Tahoma"/>
              </a:rPr>
              <a:t>这个框架</a:t>
            </a:r>
            <a:endParaRPr sz="2000" dirty="0">
              <a:latin typeface="Tahoma"/>
              <a:cs typeface="Tahoma"/>
            </a:endParaRPr>
          </a:p>
          <a:p>
            <a:pPr marL="698500" lvl="1" indent="-229235">
              <a:lnSpc>
                <a:spcPct val="150000"/>
              </a:lnSpc>
              <a:spcBef>
                <a:spcPts val="430"/>
              </a:spcBef>
              <a:buChar char="•"/>
              <a:tabLst>
                <a:tab pos="699135" algn="l"/>
              </a:tabLst>
            </a:pPr>
            <a:r>
              <a:rPr spc="-5" dirty="0">
                <a:latin typeface="Tahoma"/>
                <a:cs typeface="Tahoma"/>
              </a:rPr>
              <a:t>Book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0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frame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0</a:t>
            </a:r>
          </a:p>
          <a:p>
            <a:pPr marL="698500" lvl="1" indent="-229235">
              <a:lnSpc>
                <a:spcPct val="150000"/>
              </a:lnSpc>
              <a:spcBef>
                <a:spcPts val="430"/>
              </a:spcBef>
              <a:buChar char="•"/>
              <a:tabLst>
                <a:tab pos="699135" algn="l"/>
              </a:tabLst>
            </a:pPr>
            <a:r>
              <a:rPr spc="-5" dirty="0">
                <a:latin typeface="Tahoma"/>
                <a:cs typeface="Tahoma"/>
              </a:rPr>
              <a:t>Book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1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frame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1</a:t>
            </a:r>
          </a:p>
          <a:p>
            <a:pPr marL="698500" lvl="1" indent="-229235">
              <a:lnSpc>
                <a:spcPct val="150000"/>
              </a:lnSpc>
              <a:spcBef>
                <a:spcPts val="434"/>
              </a:spcBef>
              <a:buChar char="•"/>
              <a:tabLst>
                <a:tab pos="699135" algn="l"/>
              </a:tabLst>
            </a:pPr>
            <a:r>
              <a:rPr spc="-5" dirty="0">
                <a:latin typeface="Tahoma"/>
                <a:cs typeface="Tahoma"/>
              </a:rPr>
              <a:t>Book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9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frame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9</a:t>
            </a:r>
          </a:p>
          <a:p>
            <a:pPr marL="698500" lvl="1" indent="-229235">
              <a:lnSpc>
                <a:spcPct val="150000"/>
              </a:lnSpc>
              <a:spcBef>
                <a:spcPts val="434"/>
              </a:spcBef>
              <a:buChar char="•"/>
              <a:tabLst>
                <a:tab pos="699135" algn="l"/>
              </a:tabLst>
            </a:pPr>
            <a:r>
              <a:rPr spc="-10" dirty="0">
                <a:latin typeface="Tahoma"/>
                <a:cs typeface="Tahoma"/>
              </a:rPr>
              <a:t>Book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10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frame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0</a:t>
            </a:r>
          </a:p>
          <a:p>
            <a:pPr marL="698500" lvl="1" indent="-229235">
              <a:lnSpc>
                <a:spcPct val="150000"/>
              </a:lnSpc>
              <a:spcBef>
                <a:spcPts val="430"/>
              </a:spcBef>
              <a:buChar char="•"/>
              <a:tabLst>
                <a:tab pos="699135" algn="l"/>
              </a:tabLst>
            </a:pPr>
            <a:r>
              <a:rPr spc="-5" dirty="0">
                <a:latin typeface="Tahoma"/>
                <a:cs typeface="Tahoma"/>
              </a:rPr>
              <a:t>Etc.</a:t>
            </a:r>
            <a:endParaRPr dirty="0">
              <a:latin typeface="Tahoma"/>
              <a:cs typeface="Tahoma"/>
            </a:endParaRPr>
          </a:p>
          <a:p>
            <a:pPr marL="299085" marR="5080" indent="-287020">
              <a:lnSpc>
                <a:spcPct val="150000"/>
              </a:lnSpc>
              <a:spcBef>
                <a:spcPts val="725"/>
              </a:spcBef>
              <a:buChar char="•"/>
              <a:tabLst>
                <a:tab pos="299085" algn="l"/>
                <a:tab pos="299720" algn="l"/>
                <a:tab pos="4060825" algn="l"/>
              </a:tabLst>
            </a:pPr>
            <a:r>
              <a:rPr lang="zh-CN" altLang="en-US" sz="2000" dirty="0">
                <a:cs typeface="Tahoma"/>
              </a:rPr>
              <a:t>如果你想把第</a:t>
            </a:r>
            <a:r>
              <a:rPr lang="en-US" altLang="zh-CN" sz="2000" dirty="0">
                <a:cs typeface="Tahoma"/>
              </a:rPr>
              <a:t>3</a:t>
            </a:r>
            <a:r>
              <a:rPr lang="zh-CN" altLang="en-US" sz="2000" dirty="0">
                <a:cs typeface="Tahoma"/>
              </a:rPr>
              <a:t>本书和第</a:t>
            </a:r>
            <a:r>
              <a:rPr lang="en-US" altLang="zh-CN" sz="2000" dirty="0">
                <a:cs typeface="Tahoma"/>
              </a:rPr>
              <a:t>23</a:t>
            </a:r>
            <a:r>
              <a:rPr lang="zh-CN" altLang="en-US" sz="2000" dirty="0">
                <a:cs typeface="Tahoma"/>
              </a:rPr>
              <a:t>本书同时放在书架上，会发生什么？你不能！必须更换（</a:t>
            </a:r>
            <a:r>
              <a:rPr lang="zh-CN" altLang="en-US" sz="2000" dirty="0">
                <a:solidFill>
                  <a:srgbClr val="FF0000"/>
                </a:solidFill>
                <a:cs typeface="Tahoma"/>
              </a:rPr>
              <a:t>驱逐</a:t>
            </a:r>
            <a:r>
              <a:rPr lang="zh-CN" altLang="en-US" sz="2000" dirty="0">
                <a:cs typeface="Tahoma"/>
              </a:rPr>
              <a:t>）一个以腾出空间给另一个。</a:t>
            </a:r>
            <a:endParaRPr sz="2000" dirty="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62857"/>
              </p:ext>
            </p:extLst>
          </p:nvPr>
        </p:nvGraphicFramePr>
        <p:xfrm>
          <a:off x="9786463" y="1640207"/>
          <a:ext cx="794385" cy="3676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781386" y="1793241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35227" y="0"/>
                </a:moveTo>
                <a:lnTo>
                  <a:pt x="935227" y="76200"/>
                </a:lnTo>
                <a:lnTo>
                  <a:pt x="998727" y="44450"/>
                </a:lnTo>
                <a:lnTo>
                  <a:pt x="947927" y="44450"/>
                </a:lnTo>
                <a:lnTo>
                  <a:pt x="947927" y="31750"/>
                </a:lnTo>
                <a:lnTo>
                  <a:pt x="998727" y="31750"/>
                </a:lnTo>
                <a:lnTo>
                  <a:pt x="935227" y="0"/>
                </a:lnTo>
                <a:close/>
              </a:path>
              <a:path w="1011554" h="76200">
                <a:moveTo>
                  <a:pt x="9352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5227" y="44450"/>
                </a:lnTo>
                <a:lnTo>
                  <a:pt x="935227" y="31750"/>
                </a:lnTo>
                <a:close/>
              </a:path>
              <a:path w="1011554" h="76200">
                <a:moveTo>
                  <a:pt x="998727" y="31750"/>
                </a:moveTo>
                <a:lnTo>
                  <a:pt x="947927" y="31750"/>
                </a:lnTo>
                <a:lnTo>
                  <a:pt x="947927" y="44450"/>
                </a:lnTo>
                <a:lnTo>
                  <a:pt x="998727" y="44450"/>
                </a:lnTo>
                <a:lnTo>
                  <a:pt x="1011427" y="38100"/>
                </a:lnTo>
                <a:lnTo>
                  <a:pt x="9987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61269" y="1490982"/>
            <a:ext cx="715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frame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81386" y="5121226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35227" y="0"/>
                </a:moveTo>
                <a:lnTo>
                  <a:pt x="935227" y="76199"/>
                </a:lnTo>
                <a:lnTo>
                  <a:pt x="998727" y="44449"/>
                </a:lnTo>
                <a:lnTo>
                  <a:pt x="947927" y="44449"/>
                </a:lnTo>
                <a:lnTo>
                  <a:pt x="947927" y="31749"/>
                </a:lnTo>
                <a:lnTo>
                  <a:pt x="998727" y="31749"/>
                </a:lnTo>
                <a:lnTo>
                  <a:pt x="935227" y="0"/>
                </a:lnTo>
                <a:close/>
              </a:path>
              <a:path w="1011554" h="76200">
                <a:moveTo>
                  <a:pt x="93522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35227" y="44449"/>
                </a:lnTo>
                <a:lnTo>
                  <a:pt x="935227" y="31749"/>
                </a:lnTo>
                <a:close/>
              </a:path>
              <a:path w="1011554" h="76200">
                <a:moveTo>
                  <a:pt x="998727" y="31749"/>
                </a:moveTo>
                <a:lnTo>
                  <a:pt x="947927" y="31749"/>
                </a:lnTo>
                <a:lnTo>
                  <a:pt x="947927" y="44449"/>
                </a:lnTo>
                <a:lnTo>
                  <a:pt x="998727" y="44449"/>
                </a:lnTo>
                <a:lnTo>
                  <a:pt x="1011427" y="38099"/>
                </a:lnTo>
                <a:lnTo>
                  <a:pt x="99872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61269" y="4819651"/>
            <a:ext cx="715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frame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99863" y="3879317"/>
            <a:ext cx="3194050" cy="2236470"/>
            <a:chOff x="1705419" y="4480814"/>
            <a:chExt cx="3194050" cy="22364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0879" y="4480814"/>
              <a:ext cx="2438399" cy="1647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4496" y="5882640"/>
              <a:ext cx="237744" cy="4312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25014" y="5981700"/>
              <a:ext cx="76200" cy="269240"/>
            </a:xfrm>
            <a:custGeom>
              <a:avLst/>
              <a:gdLst/>
              <a:ahLst/>
              <a:cxnLst/>
              <a:rect l="l" t="t" r="r" b="b"/>
              <a:pathLst>
                <a:path w="76200" h="26923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9036"/>
                  </a:lnTo>
                  <a:lnTo>
                    <a:pt x="50800" y="269036"/>
                  </a:lnTo>
                  <a:lnTo>
                    <a:pt x="50800" y="63500"/>
                  </a:lnTo>
                  <a:close/>
                </a:path>
                <a:path w="76200" h="26923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923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BE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0182" y="6250736"/>
              <a:ext cx="1101090" cy="462280"/>
            </a:xfrm>
            <a:custGeom>
              <a:avLst/>
              <a:gdLst/>
              <a:ahLst/>
              <a:cxnLst/>
              <a:rect l="l" t="t" r="r" b="b"/>
              <a:pathLst>
                <a:path w="1101089" h="462279">
                  <a:moveTo>
                    <a:pt x="0" y="461670"/>
                  </a:moveTo>
                  <a:lnTo>
                    <a:pt x="1100531" y="461670"/>
                  </a:lnTo>
                  <a:lnTo>
                    <a:pt x="1100531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9525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06329" y="5753582"/>
            <a:ext cx="118630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 algn="just">
              <a:spcBef>
                <a:spcPts val="100"/>
              </a:spcBef>
            </a:pPr>
            <a:r>
              <a:rPr sz="1100" spc="-2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BE0025"/>
                </a:solidFill>
                <a:latin typeface="Arial"/>
                <a:cs typeface="Arial"/>
              </a:rPr>
              <a:t>(0, 10,</a:t>
            </a:r>
            <a:r>
              <a:rPr sz="1100" spc="15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BE0025"/>
                </a:solidFill>
                <a:latin typeface="Arial"/>
                <a:cs typeface="Arial"/>
              </a:rPr>
              <a:t>20, </a:t>
            </a:r>
            <a:r>
              <a:rPr sz="1100" dirty="0">
                <a:solidFill>
                  <a:srgbClr val="BE0025"/>
                </a:solidFill>
                <a:latin typeface="Arial"/>
                <a:cs typeface="Arial"/>
              </a:rPr>
              <a:t>etc.)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90933" y="5649074"/>
            <a:ext cx="1101090" cy="462280"/>
          </a:xfrm>
          <a:custGeom>
            <a:avLst/>
            <a:gdLst/>
            <a:ahLst/>
            <a:cxnLst/>
            <a:rect l="l" t="t" r="r" b="b"/>
            <a:pathLst>
              <a:path w="1101089" h="462279">
                <a:moveTo>
                  <a:pt x="0" y="461670"/>
                </a:moveTo>
                <a:lnTo>
                  <a:pt x="1100531" y="461670"/>
                </a:lnTo>
                <a:lnTo>
                  <a:pt x="110053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BE0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59814" y="5776454"/>
            <a:ext cx="117512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 algn="just">
              <a:spcBef>
                <a:spcPts val="100"/>
              </a:spcBef>
            </a:pPr>
            <a:r>
              <a:rPr sz="100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‘1’</a:t>
            </a:r>
            <a:r>
              <a:rPr sz="1000" spc="-2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(1,</a:t>
            </a:r>
            <a:r>
              <a:rPr sz="100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11,</a:t>
            </a:r>
            <a:r>
              <a:rPr sz="1000" spc="15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21,</a:t>
            </a:r>
            <a:r>
              <a:rPr sz="1000" dirty="0">
                <a:solidFill>
                  <a:srgbClr val="BE0025"/>
                </a:solidFill>
                <a:latin typeface="Arial"/>
                <a:cs typeface="Arial"/>
              </a:rPr>
              <a:t> etc.)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88619" y="5648909"/>
            <a:ext cx="1101090" cy="462280"/>
          </a:xfrm>
          <a:custGeom>
            <a:avLst/>
            <a:gdLst/>
            <a:ahLst/>
            <a:cxnLst/>
            <a:rect l="l" t="t" r="r" b="b"/>
            <a:pathLst>
              <a:path w="1101089" h="462279">
                <a:moveTo>
                  <a:pt x="0" y="461670"/>
                </a:moveTo>
                <a:lnTo>
                  <a:pt x="1100531" y="461670"/>
                </a:lnTo>
                <a:lnTo>
                  <a:pt x="110053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BE0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6900" y="5761276"/>
            <a:ext cx="12105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 algn="just">
              <a:spcBef>
                <a:spcPts val="100"/>
              </a:spcBef>
            </a:pPr>
            <a:r>
              <a:rPr sz="100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‘9’</a:t>
            </a:r>
            <a:r>
              <a:rPr sz="1000" spc="-20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(9, 19,</a:t>
            </a:r>
            <a:r>
              <a:rPr sz="1000" spc="15" dirty="0">
                <a:solidFill>
                  <a:srgbClr val="BE0025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BE0025"/>
                </a:solidFill>
                <a:latin typeface="Arial"/>
                <a:cs typeface="Arial"/>
              </a:rPr>
              <a:t>29, </a:t>
            </a:r>
            <a:r>
              <a:rPr sz="1000" dirty="0">
                <a:solidFill>
                  <a:srgbClr val="BE0025"/>
                </a:solidFill>
                <a:latin typeface="Arial"/>
                <a:cs typeface="Arial"/>
              </a:rPr>
              <a:t>etc.)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99317" y="5270474"/>
            <a:ext cx="2531745" cy="447040"/>
            <a:chOff x="2404872" y="5871971"/>
            <a:chExt cx="2531745" cy="44704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84" y="5882639"/>
              <a:ext cx="281939" cy="43586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03906" y="5981699"/>
              <a:ext cx="127635" cy="274320"/>
            </a:xfrm>
            <a:custGeom>
              <a:avLst/>
              <a:gdLst/>
              <a:ahLst/>
              <a:cxnLst/>
              <a:rect l="l" t="t" r="r" b="b"/>
              <a:pathLst>
                <a:path w="127635" h="274320">
                  <a:moveTo>
                    <a:pt x="47050" y="65918"/>
                  </a:moveTo>
                  <a:lnTo>
                    <a:pt x="23542" y="75414"/>
                  </a:lnTo>
                  <a:lnTo>
                    <a:pt x="103505" y="273786"/>
                  </a:lnTo>
                  <a:lnTo>
                    <a:pt x="127126" y="264287"/>
                  </a:lnTo>
                  <a:lnTo>
                    <a:pt x="47050" y="65918"/>
                  </a:lnTo>
                  <a:close/>
                </a:path>
                <a:path w="127635" h="274320">
                  <a:moveTo>
                    <a:pt x="6731" y="0"/>
                  </a:moveTo>
                  <a:lnTo>
                    <a:pt x="0" y="84924"/>
                  </a:lnTo>
                  <a:lnTo>
                    <a:pt x="23542" y="75414"/>
                  </a:lnTo>
                  <a:lnTo>
                    <a:pt x="18795" y="63639"/>
                  </a:lnTo>
                  <a:lnTo>
                    <a:pt x="42291" y="54127"/>
                  </a:lnTo>
                  <a:lnTo>
                    <a:pt x="68037" y="54127"/>
                  </a:lnTo>
                  <a:lnTo>
                    <a:pt x="6731" y="0"/>
                  </a:lnTo>
                  <a:close/>
                </a:path>
                <a:path w="127635" h="274320">
                  <a:moveTo>
                    <a:pt x="42291" y="54127"/>
                  </a:moveTo>
                  <a:lnTo>
                    <a:pt x="18795" y="63639"/>
                  </a:lnTo>
                  <a:lnTo>
                    <a:pt x="23542" y="75414"/>
                  </a:lnTo>
                  <a:lnTo>
                    <a:pt x="47050" y="65918"/>
                  </a:lnTo>
                  <a:lnTo>
                    <a:pt x="42291" y="54127"/>
                  </a:lnTo>
                  <a:close/>
                </a:path>
                <a:path w="127635" h="274320">
                  <a:moveTo>
                    <a:pt x="68037" y="54127"/>
                  </a:moveTo>
                  <a:lnTo>
                    <a:pt x="42291" y="54127"/>
                  </a:lnTo>
                  <a:lnTo>
                    <a:pt x="47050" y="65918"/>
                  </a:lnTo>
                  <a:lnTo>
                    <a:pt x="70612" y="56400"/>
                  </a:lnTo>
                  <a:lnTo>
                    <a:pt x="68037" y="54127"/>
                  </a:lnTo>
                  <a:close/>
                </a:path>
              </a:pathLst>
            </a:custGeom>
            <a:solidFill>
              <a:srgbClr val="BE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8867" y="5882639"/>
              <a:ext cx="237743" cy="4297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9639" y="5981382"/>
              <a:ext cx="76200" cy="269240"/>
            </a:xfrm>
            <a:custGeom>
              <a:avLst/>
              <a:gdLst/>
              <a:ahLst/>
              <a:cxnLst/>
              <a:rect l="l" t="t" r="r" b="b"/>
              <a:pathLst>
                <a:path w="76200" h="269239">
                  <a:moveTo>
                    <a:pt x="50800" y="63499"/>
                  </a:moveTo>
                  <a:lnTo>
                    <a:pt x="25400" y="63499"/>
                  </a:lnTo>
                  <a:lnTo>
                    <a:pt x="25400" y="269036"/>
                  </a:lnTo>
                  <a:lnTo>
                    <a:pt x="50800" y="269036"/>
                  </a:lnTo>
                  <a:lnTo>
                    <a:pt x="50800" y="63499"/>
                  </a:lnTo>
                  <a:close/>
                </a:path>
                <a:path w="76200" h="269239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269239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BE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872" y="5871971"/>
              <a:ext cx="316992" cy="17983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60879" y="5895339"/>
              <a:ext cx="206375" cy="81915"/>
            </a:xfrm>
            <a:custGeom>
              <a:avLst/>
              <a:gdLst/>
              <a:ahLst/>
              <a:cxnLst/>
              <a:rect l="l" t="t" r="r" b="b"/>
              <a:pathLst>
                <a:path w="206375" h="81914">
                  <a:moveTo>
                    <a:pt x="0" y="1435"/>
                  </a:moveTo>
                  <a:lnTo>
                    <a:pt x="0" y="81597"/>
                  </a:lnTo>
                  <a:lnTo>
                    <a:pt x="206120" y="81597"/>
                  </a:lnTo>
                  <a:lnTo>
                    <a:pt x="206120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188" y="5871971"/>
              <a:ext cx="316992" cy="1798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703195" y="5895339"/>
              <a:ext cx="206375" cy="81915"/>
            </a:xfrm>
            <a:custGeom>
              <a:avLst/>
              <a:gdLst/>
              <a:ahLst/>
              <a:cxnLst/>
              <a:rect l="l" t="t" r="r" b="b"/>
              <a:pathLst>
                <a:path w="206375" h="81914">
                  <a:moveTo>
                    <a:pt x="0" y="1435"/>
                  </a:moveTo>
                  <a:lnTo>
                    <a:pt x="0" y="81597"/>
                  </a:lnTo>
                  <a:lnTo>
                    <a:pt x="206121" y="81597"/>
                  </a:lnTo>
                  <a:lnTo>
                    <a:pt x="206121" y="0"/>
                  </a:lnTo>
                </a:path>
              </a:pathLst>
            </a:custGeom>
            <a:ln w="25399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3595" y="5871971"/>
              <a:ext cx="316992" cy="1798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919222" y="5895339"/>
              <a:ext cx="206375" cy="81915"/>
            </a:xfrm>
            <a:custGeom>
              <a:avLst/>
              <a:gdLst/>
              <a:ahLst/>
              <a:cxnLst/>
              <a:rect l="l" t="t" r="r" b="b"/>
              <a:pathLst>
                <a:path w="206375" h="81914">
                  <a:moveTo>
                    <a:pt x="0" y="1435"/>
                  </a:moveTo>
                  <a:lnTo>
                    <a:pt x="0" y="81597"/>
                  </a:lnTo>
                  <a:lnTo>
                    <a:pt x="206120" y="81597"/>
                  </a:lnTo>
                  <a:lnTo>
                    <a:pt x="206120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2384" y="5871971"/>
              <a:ext cx="316992" cy="17983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128137" y="5895339"/>
              <a:ext cx="206375" cy="81915"/>
            </a:xfrm>
            <a:custGeom>
              <a:avLst/>
              <a:gdLst/>
              <a:ahLst/>
              <a:cxnLst/>
              <a:rect l="l" t="t" r="r" b="b"/>
              <a:pathLst>
                <a:path w="206375" h="81914">
                  <a:moveTo>
                    <a:pt x="0" y="1435"/>
                  </a:moveTo>
                  <a:lnTo>
                    <a:pt x="0" y="81597"/>
                  </a:lnTo>
                  <a:lnTo>
                    <a:pt x="206121" y="81597"/>
                  </a:lnTo>
                  <a:lnTo>
                    <a:pt x="206121" y="0"/>
                  </a:lnTo>
                </a:path>
              </a:pathLst>
            </a:custGeom>
            <a:ln w="25399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5" y="5871971"/>
              <a:ext cx="333755" cy="1798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60927" y="5895339"/>
              <a:ext cx="222885" cy="81915"/>
            </a:xfrm>
            <a:custGeom>
              <a:avLst/>
              <a:gdLst/>
              <a:ahLst/>
              <a:cxnLst/>
              <a:rect l="l" t="t" r="r" b="b"/>
              <a:pathLst>
                <a:path w="222885" h="81914">
                  <a:moveTo>
                    <a:pt x="0" y="1435"/>
                  </a:moveTo>
                  <a:lnTo>
                    <a:pt x="0" y="81597"/>
                  </a:lnTo>
                  <a:lnTo>
                    <a:pt x="222885" y="81597"/>
                  </a:lnTo>
                  <a:lnTo>
                    <a:pt x="222885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2444" y="5871971"/>
              <a:ext cx="355091" cy="1798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07308" y="5895339"/>
              <a:ext cx="245745" cy="81915"/>
            </a:xfrm>
            <a:custGeom>
              <a:avLst/>
              <a:gdLst/>
              <a:ahLst/>
              <a:cxnLst/>
              <a:rect l="l" t="t" r="r" b="b"/>
              <a:pathLst>
                <a:path w="245745" h="81914">
                  <a:moveTo>
                    <a:pt x="0" y="1435"/>
                  </a:moveTo>
                  <a:lnTo>
                    <a:pt x="0" y="81597"/>
                  </a:lnTo>
                  <a:lnTo>
                    <a:pt x="245617" y="81597"/>
                  </a:lnTo>
                  <a:lnTo>
                    <a:pt x="245617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6096" y="5871971"/>
              <a:ext cx="387096" cy="1798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871975" y="5895339"/>
              <a:ext cx="276225" cy="81915"/>
            </a:xfrm>
            <a:custGeom>
              <a:avLst/>
              <a:gdLst/>
              <a:ahLst/>
              <a:cxnLst/>
              <a:rect l="l" t="t" r="r" b="b"/>
              <a:pathLst>
                <a:path w="276225" h="81914">
                  <a:moveTo>
                    <a:pt x="0" y="1435"/>
                  </a:moveTo>
                  <a:lnTo>
                    <a:pt x="0" y="81597"/>
                  </a:lnTo>
                  <a:lnTo>
                    <a:pt x="276225" y="81597"/>
                  </a:lnTo>
                  <a:lnTo>
                    <a:pt x="276225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3276" y="5871971"/>
              <a:ext cx="335279" cy="17983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68648" y="5895339"/>
              <a:ext cx="224790" cy="81915"/>
            </a:xfrm>
            <a:custGeom>
              <a:avLst/>
              <a:gdLst/>
              <a:ahLst/>
              <a:cxnLst/>
              <a:rect l="l" t="t" r="r" b="b"/>
              <a:pathLst>
                <a:path w="224789" h="81914">
                  <a:moveTo>
                    <a:pt x="0" y="1435"/>
                  </a:moveTo>
                  <a:lnTo>
                    <a:pt x="0" y="81597"/>
                  </a:lnTo>
                  <a:lnTo>
                    <a:pt x="224789" y="81597"/>
                  </a:lnTo>
                  <a:lnTo>
                    <a:pt x="224789" y="0"/>
                  </a:lnTo>
                </a:path>
              </a:pathLst>
            </a:custGeom>
            <a:ln w="25399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37304" y="5871971"/>
              <a:ext cx="368808" cy="17983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93438" y="5895339"/>
              <a:ext cx="257175" cy="81915"/>
            </a:xfrm>
            <a:custGeom>
              <a:avLst/>
              <a:gdLst/>
              <a:ahLst/>
              <a:cxnLst/>
              <a:rect l="l" t="t" r="r" b="b"/>
              <a:pathLst>
                <a:path w="257175" h="81914">
                  <a:moveTo>
                    <a:pt x="0" y="1435"/>
                  </a:moveTo>
                  <a:lnTo>
                    <a:pt x="0" y="81597"/>
                  </a:lnTo>
                  <a:lnTo>
                    <a:pt x="256921" y="81597"/>
                  </a:lnTo>
                  <a:lnTo>
                    <a:pt x="256921" y="0"/>
                  </a:lnTo>
                </a:path>
              </a:pathLst>
            </a:custGeom>
            <a:ln w="25400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19244" y="5871971"/>
              <a:ext cx="316991" cy="1798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74616" y="5895339"/>
              <a:ext cx="206375" cy="81915"/>
            </a:xfrm>
            <a:custGeom>
              <a:avLst/>
              <a:gdLst/>
              <a:ahLst/>
              <a:cxnLst/>
              <a:rect l="l" t="t" r="r" b="b"/>
              <a:pathLst>
                <a:path w="206375" h="81914">
                  <a:moveTo>
                    <a:pt x="0" y="1435"/>
                  </a:moveTo>
                  <a:lnTo>
                    <a:pt x="0" y="81597"/>
                  </a:lnTo>
                  <a:lnTo>
                    <a:pt x="206121" y="81597"/>
                  </a:lnTo>
                  <a:lnTo>
                    <a:pt x="206121" y="0"/>
                  </a:lnTo>
                </a:path>
              </a:pathLst>
            </a:custGeom>
            <a:ln w="25399">
              <a:solidFill>
                <a:srgbClr val="BE0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86" y="128516"/>
            <a:ext cx="5969509" cy="578424"/>
          </a:xfrm>
          <a:prstGeom prst="rect">
            <a:avLst/>
          </a:prstGeom>
        </p:spPr>
        <p:txBody>
          <a:bodyPr vert="horz" wrap="square" lIns="0" tIns="24190" rIns="0" bIns="0" rtlCol="0" anchor="ctr">
            <a:spAutoFit/>
          </a:bodyPr>
          <a:lstStyle/>
          <a:p>
            <a:pPr marL="24191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Direct</a:t>
            </a:r>
            <a:r>
              <a:rPr spc="-114" dirty="0"/>
              <a:t> </a:t>
            </a:r>
            <a:r>
              <a:rPr spc="-10" dirty="0"/>
              <a:t>Mapping</a:t>
            </a:r>
            <a:r>
              <a:rPr lang="en-US" altLang="zh-CN" spc="-10" dirty="0"/>
              <a:t> </a:t>
            </a:r>
            <a:r>
              <a:rPr lang="zh-CN" altLang="en-US" spc="-10" dirty="0"/>
              <a:t>直接映射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08566" y="973812"/>
            <a:ext cx="5947229" cy="2676676"/>
          </a:xfrm>
          <a:custGeom>
            <a:avLst/>
            <a:gdLst/>
            <a:ahLst/>
            <a:cxnLst/>
            <a:rect l="l" t="t" r="r" b="b"/>
            <a:pathLst>
              <a:path w="3122295" h="1405255">
                <a:moveTo>
                  <a:pt x="3122041" y="0"/>
                </a:moveTo>
                <a:lnTo>
                  <a:pt x="0" y="0"/>
                </a:lnTo>
                <a:lnTo>
                  <a:pt x="0" y="1404975"/>
                </a:lnTo>
                <a:lnTo>
                  <a:pt x="3122041" y="1404975"/>
                </a:lnTo>
                <a:lnTo>
                  <a:pt x="3122041" y="0"/>
                </a:lnTo>
                <a:close/>
              </a:path>
            </a:pathLst>
          </a:custGeom>
          <a:solidFill>
            <a:srgbClr val="E5F0F8"/>
          </a:solidFill>
        </p:spPr>
        <p:txBody>
          <a:bodyPr wrap="square" lIns="0" tIns="0" rIns="0" bIns="0" rtlCol="0"/>
          <a:lstStyle/>
          <a:p>
            <a:endParaRPr sz="3429"/>
          </a:p>
        </p:txBody>
      </p:sp>
      <p:sp>
        <p:nvSpPr>
          <p:cNvPr id="4" name="object 4"/>
          <p:cNvSpPr txBox="1"/>
          <p:nvPr/>
        </p:nvSpPr>
        <p:spPr>
          <a:xfrm>
            <a:off x="3831553" y="1962678"/>
            <a:ext cx="2613781" cy="273597"/>
          </a:xfrm>
          <a:prstGeom prst="rect">
            <a:avLst/>
          </a:prstGeom>
        </p:spPr>
        <p:txBody>
          <a:bodyPr vert="horz" wrap="square" lIns="0" tIns="24190" rIns="0" bIns="0" rtlCol="0">
            <a:spAutoFit/>
          </a:bodyPr>
          <a:lstStyle/>
          <a:p>
            <a:pPr marL="24191">
              <a:spcBef>
                <a:spcPts val="190"/>
              </a:spcBef>
            </a:pPr>
            <a:r>
              <a:rPr sz="1619" b="1" spc="67" dirty="0">
                <a:solidFill>
                  <a:srgbClr val="0563C1"/>
                </a:solidFill>
                <a:latin typeface="Times New Roman"/>
                <a:cs typeface="Times New Roman"/>
              </a:rPr>
              <a:t>16</a:t>
            </a:r>
            <a:r>
              <a:rPr sz="1619" b="1" spc="48" dirty="0">
                <a:solidFill>
                  <a:srgbClr val="0563C1"/>
                </a:solidFill>
                <a:latin typeface="Times New Roman"/>
                <a:cs typeface="Times New Roman"/>
              </a:rPr>
              <a:t>-</a:t>
            </a:r>
            <a:r>
              <a:rPr sz="1619" b="1" spc="-19" dirty="0">
                <a:solidFill>
                  <a:srgbClr val="0563C1"/>
                </a:solidFill>
                <a:latin typeface="Times New Roman"/>
                <a:cs typeface="Times New Roman"/>
              </a:rPr>
              <a:t>b</a:t>
            </a:r>
            <a:r>
              <a:rPr sz="1619" b="1" spc="-10" dirty="0">
                <a:solidFill>
                  <a:srgbClr val="0563C1"/>
                </a:solidFill>
                <a:latin typeface="Times New Roman"/>
                <a:cs typeface="Times New Roman"/>
              </a:rPr>
              <a:t>i</a:t>
            </a:r>
            <a:r>
              <a:rPr sz="1619" b="1" dirty="0">
                <a:solidFill>
                  <a:srgbClr val="0563C1"/>
                </a:solidFill>
                <a:latin typeface="Times New Roman"/>
                <a:cs typeface="Times New Roman"/>
              </a:rPr>
              <a:t>t</a:t>
            </a:r>
            <a:r>
              <a:rPr sz="1619" b="1" spc="-67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619" b="1" spc="-57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619" b="1" spc="67" dirty="0">
                <a:solidFill>
                  <a:srgbClr val="0563C1"/>
                </a:solidFill>
                <a:latin typeface="Times New Roman"/>
                <a:cs typeface="Times New Roman"/>
              </a:rPr>
              <a:t>a</a:t>
            </a:r>
            <a:r>
              <a:rPr sz="1619" b="1" spc="-10" dirty="0">
                <a:solidFill>
                  <a:srgbClr val="0563C1"/>
                </a:solidFill>
                <a:latin typeface="Times New Roman"/>
                <a:cs typeface="Times New Roman"/>
              </a:rPr>
              <a:t>i</a:t>
            </a:r>
            <a:r>
              <a:rPr sz="1619" b="1" dirty="0">
                <a:solidFill>
                  <a:srgbClr val="0563C1"/>
                </a:solidFill>
                <a:latin typeface="Times New Roman"/>
                <a:cs typeface="Times New Roman"/>
              </a:rPr>
              <a:t>n</a:t>
            </a:r>
            <a:r>
              <a:rPr sz="1619" b="1" spc="-133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619" b="1" spc="-57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619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e</a:t>
            </a:r>
            <a:r>
              <a:rPr sz="1619" b="1" spc="-29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619" b="1" spc="67" dirty="0">
                <a:solidFill>
                  <a:srgbClr val="0563C1"/>
                </a:solidFill>
                <a:latin typeface="Times New Roman"/>
                <a:cs typeface="Times New Roman"/>
              </a:rPr>
              <a:t>o</a:t>
            </a:r>
            <a:r>
              <a:rPr sz="1619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r</a:t>
            </a:r>
            <a:r>
              <a:rPr sz="1619" b="1" dirty="0">
                <a:solidFill>
                  <a:srgbClr val="0563C1"/>
                </a:solidFill>
                <a:latin typeface="Times New Roman"/>
                <a:cs typeface="Times New Roman"/>
              </a:rPr>
              <a:t>y</a:t>
            </a:r>
            <a:r>
              <a:rPr sz="1619" b="1" spc="-38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619" b="1" spc="67" dirty="0">
                <a:solidFill>
                  <a:srgbClr val="0563C1"/>
                </a:solidFill>
                <a:latin typeface="Times New Roman"/>
                <a:cs typeface="Times New Roman"/>
              </a:rPr>
              <a:t>a</a:t>
            </a:r>
            <a:r>
              <a:rPr sz="1619" b="1" spc="-19" dirty="0">
                <a:solidFill>
                  <a:srgbClr val="0563C1"/>
                </a:solidFill>
                <a:latin typeface="Times New Roman"/>
                <a:cs typeface="Times New Roman"/>
              </a:rPr>
              <a:t>dd</a:t>
            </a:r>
            <a:r>
              <a:rPr sz="1619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re</a:t>
            </a:r>
            <a:r>
              <a:rPr sz="1619" b="1" spc="-48" dirty="0">
                <a:solidFill>
                  <a:srgbClr val="0563C1"/>
                </a:solidFill>
                <a:latin typeface="Times New Roman"/>
                <a:cs typeface="Times New Roman"/>
              </a:rPr>
              <a:t>s</a:t>
            </a:r>
            <a:r>
              <a:rPr sz="1619" b="1" dirty="0">
                <a:solidFill>
                  <a:srgbClr val="0563C1"/>
                </a:solidFill>
                <a:latin typeface="Times New Roman"/>
                <a:cs typeface="Times New Roman"/>
              </a:rPr>
              <a:t>s</a:t>
            </a:r>
            <a:endParaRPr sz="161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55" y="1336822"/>
            <a:ext cx="3501571" cy="511739"/>
          </a:xfrm>
          <a:prstGeom prst="rect">
            <a:avLst/>
          </a:prstGeom>
        </p:spPr>
        <p:txBody>
          <a:bodyPr vert="horz" wrap="square" lIns="0" tIns="24190" rIns="0" bIns="0" rtlCol="0">
            <a:spAutoFit/>
          </a:bodyPr>
          <a:lstStyle/>
          <a:p>
            <a:pPr marL="24191">
              <a:lnSpc>
                <a:spcPts val="1924"/>
              </a:lnSpc>
              <a:spcBef>
                <a:spcPts val="190"/>
              </a:spcBef>
              <a:tabLst>
                <a:tab pos="930142" algn="l"/>
                <a:tab pos="1763521" algn="l"/>
              </a:tabLst>
            </a:pPr>
            <a:r>
              <a:rPr sz="1619" b="1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1619" b="1" spc="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1619" b="1" spc="10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1619" b="1" spc="-19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1619" b="1" dirty="0">
                <a:solidFill>
                  <a:srgbClr val="FF3300"/>
                </a:solidFill>
                <a:latin typeface="Times New Roman"/>
                <a:cs typeface="Times New Roman"/>
              </a:rPr>
              <a:t>e	</a:t>
            </a:r>
            <a:r>
              <a:rPr sz="1619" b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619" b="1" spc="67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19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619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619" b="1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1619" b="1" spc="-57" dirty="0">
                <a:latin typeface="Times New Roman"/>
                <a:cs typeface="Times New Roman"/>
              </a:rPr>
              <a:t>B</a:t>
            </a:r>
            <a:r>
              <a:rPr sz="1619" b="1" spc="67" dirty="0">
                <a:latin typeface="Times New Roman"/>
                <a:cs typeface="Times New Roman"/>
              </a:rPr>
              <a:t>y</a:t>
            </a:r>
            <a:r>
              <a:rPr sz="1619" b="1" spc="48" dirty="0">
                <a:latin typeface="Times New Roman"/>
                <a:cs typeface="Times New Roman"/>
              </a:rPr>
              <a:t>t</a:t>
            </a:r>
            <a:r>
              <a:rPr sz="1619" b="1" dirty="0">
                <a:latin typeface="Times New Roman"/>
                <a:cs typeface="Times New Roman"/>
              </a:rPr>
              <a:t>e</a:t>
            </a:r>
            <a:r>
              <a:rPr sz="1619" b="1" spc="-95" dirty="0">
                <a:latin typeface="Times New Roman"/>
                <a:cs typeface="Times New Roman"/>
              </a:rPr>
              <a:t> </a:t>
            </a:r>
            <a:r>
              <a:rPr sz="1619" b="1" dirty="0">
                <a:latin typeface="Times New Roman"/>
                <a:cs typeface="Times New Roman"/>
              </a:rPr>
              <a:t>A</a:t>
            </a:r>
            <a:r>
              <a:rPr sz="1619" b="1" spc="-19" dirty="0">
                <a:latin typeface="Times New Roman"/>
                <a:cs typeface="Times New Roman"/>
              </a:rPr>
              <a:t>dd</a:t>
            </a:r>
            <a:r>
              <a:rPr sz="1619" b="1" spc="10" dirty="0">
                <a:latin typeface="Times New Roman"/>
                <a:cs typeface="Times New Roman"/>
              </a:rPr>
              <a:t>re</a:t>
            </a:r>
            <a:r>
              <a:rPr sz="1619" b="1" spc="-48" dirty="0">
                <a:latin typeface="Times New Roman"/>
                <a:cs typeface="Times New Roman"/>
              </a:rPr>
              <a:t>s</a:t>
            </a:r>
            <a:r>
              <a:rPr sz="1619" b="1" dirty="0">
                <a:latin typeface="Times New Roman"/>
                <a:cs typeface="Times New Roman"/>
              </a:rPr>
              <a:t>s</a:t>
            </a:r>
            <a:endParaRPr sz="1619">
              <a:latin typeface="Times New Roman"/>
              <a:cs typeface="Times New Roman"/>
            </a:endParaRPr>
          </a:p>
          <a:p>
            <a:pPr marL="154822">
              <a:lnSpc>
                <a:spcPts val="1924"/>
              </a:lnSpc>
              <a:tabLst>
                <a:tab pos="798302" algn="l"/>
              </a:tabLst>
            </a:pPr>
            <a:r>
              <a:rPr sz="1619" b="1" spc="48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1619" b="1" spc="67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1619" b="1" dirty="0">
                <a:solidFill>
                  <a:srgbClr val="FF3300"/>
                </a:solidFill>
                <a:latin typeface="Times New Roman"/>
                <a:cs typeface="Times New Roman"/>
              </a:rPr>
              <a:t>g	</a:t>
            </a:r>
            <a:r>
              <a:rPr sz="1619" b="1" spc="-57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19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19" b="1" spc="67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619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619" b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619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19" b="1" dirty="0">
                <a:solidFill>
                  <a:srgbClr val="0000FF"/>
                </a:solidFill>
                <a:latin typeface="Times New Roman"/>
                <a:cs typeface="Times New Roman"/>
              </a:rPr>
              <a:t>No  </a:t>
            </a:r>
            <a:r>
              <a:rPr sz="1619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19" b="1" dirty="0">
                <a:latin typeface="Times New Roman"/>
                <a:cs typeface="Times New Roman"/>
              </a:rPr>
              <a:t>w</a:t>
            </a:r>
            <a:r>
              <a:rPr sz="1619" b="1" spc="-10" dirty="0">
                <a:latin typeface="Times New Roman"/>
                <a:cs typeface="Times New Roman"/>
              </a:rPr>
              <a:t>i</a:t>
            </a:r>
            <a:r>
              <a:rPr sz="1619" b="1" spc="48" dirty="0">
                <a:latin typeface="Times New Roman"/>
                <a:cs typeface="Times New Roman"/>
              </a:rPr>
              <a:t>t</a:t>
            </a:r>
            <a:r>
              <a:rPr sz="1619" b="1" spc="-19" dirty="0">
                <a:latin typeface="Times New Roman"/>
                <a:cs typeface="Times New Roman"/>
              </a:rPr>
              <a:t>h</a:t>
            </a:r>
            <a:r>
              <a:rPr sz="1619" b="1" spc="-10" dirty="0">
                <a:latin typeface="Times New Roman"/>
                <a:cs typeface="Times New Roman"/>
              </a:rPr>
              <a:t>i</a:t>
            </a:r>
            <a:r>
              <a:rPr sz="1619" b="1" dirty="0">
                <a:latin typeface="Times New Roman"/>
                <a:cs typeface="Times New Roman"/>
              </a:rPr>
              <a:t>n</a:t>
            </a:r>
            <a:r>
              <a:rPr sz="1619" b="1" spc="10" dirty="0">
                <a:latin typeface="Times New Roman"/>
                <a:cs typeface="Times New Roman"/>
              </a:rPr>
              <a:t> </a:t>
            </a:r>
            <a:r>
              <a:rPr sz="1619" b="1" spc="-19" dirty="0">
                <a:latin typeface="Times New Roman"/>
                <a:cs typeface="Times New Roman"/>
              </a:rPr>
              <a:t>b</a:t>
            </a:r>
            <a:r>
              <a:rPr sz="1619" b="1" spc="-10" dirty="0">
                <a:latin typeface="Times New Roman"/>
                <a:cs typeface="Times New Roman"/>
              </a:rPr>
              <a:t>l</a:t>
            </a:r>
            <a:r>
              <a:rPr sz="1619" b="1" spc="67" dirty="0">
                <a:latin typeface="Times New Roman"/>
                <a:cs typeface="Times New Roman"/>
              </a:rPr>
              <a:t>o</a:t>
            </a:r>
            <a:r>
              <a:rPr sz="1619" b="1" spc="10" dirty="0">
                <a:latin typeface="Times New Roman"/>
                <a:cs typeface="Times New Roman"/>
              </a:rPr>
              <a:t>c</a:t>
            </a:r>
            <a:r>
              <a:rPr sz="1619" b="1" dirty="0">
                <a:latin typeface="Times New Roman"/>
                <a:cs typeface="Times New Roman"/>
              </a:rPr>
              <a:t>k</a:t>
            </a:r>
            <a:r>
              <a:rPr sz="1619" b="1" spc="-133" dirty="0">
                <a:latin typeface="Times New Roman"/>
                <a:cs typeface="Times New Roman"/>
              </a:rPr>
              <a:t> </a:t>
            </a:r>
            <a:r>
              <a:rPr sz="1619" b="1" spc="48" dirty="0">
                <a:latin typeface="Times New Roman"/>
                <a:cs typeface="Times New Roman"/>
              </a:rPr>
              <a:t>(</a:t>
            </a:r>
            <a:r>
              <a:rPr sz="1619" b="1" spc="76" dirty="0">
                <a:latin typeface="Times New Roman"/>
                <a:cs typeface="Times New Roman"/>
              </a:rPr>
              <a:t>4</a:t>
            </a:r>
            <a:r>
              <a:rPr sz="1619" b="1" spc="48" dirty="0">
                <a:latin typeface="Times New Roman"/>
                <a:cs typeface="Times New Roman"/>
              </a:rPr>
              <a:t>-</a:t>
            </a:r>
            <a:r>
              <a:rPr sz="1619" b="1" spc="-19" dirty="0">
                <a:latin typeface="Times New Roman"/>
                <a:cs typeface="Times New Roman"/>
              </a:rPr>
              <a:t>b</a:t>
            </a:r>
            <a:r>
              <a:rPr sz="1619" b="1" spc="-10" dirty="0">
                <a:latin typeface="Times New Roman"/>
                <a:cs typeface="Times New Roman"/>
              </a:rPr>
              <a:t>i</a:t>
            </a:r>
            <a:r>
              <a:rPr sz="1619" b="1" spc="48" dirty="0">
                <a:latin typeface="Times New Roman"/>
                <a:cs typeface="Times New Roman"/>
              </a:rPr>
              <a:t>t</a:t>
            </a:r>
            <a:r>
              <a:rPr sz="1619" b="1" dirty="0">
                <a:latin typeface="Times New Roman"/>
                <a:cs typeface="Times New Roman"/>
              </a:rPr>
              <a:t>)</a:t>
            </a:r>
            <a:endParaRPr sz="1619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78641" y="1940987"/>
          <a:ext cx="2391229" cy="372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F0F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F0F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1960" y="2621231"/>
            <a:ext cx="2090057" cy="523953"/>
          </a:xfrm>
          <a:prstGeom prst="rect">
            <a:avLst/>
          </a:prstGeom>
        </p:spPr>
        <p:txBody>
          <a:bodyPr vert="horz" wrap="square" lIns="0" tIns="36286" rIns="0" bIns="0" rtlCol="0">
            <a:spAutoFit/>
          </a:bodyPr>
          <a:lstStyle/>
          <a:p>
            <a:pPr marL="24191" marR="9676" indent="93135">
              <a:lnSpc>
                <a:spcPts val="1905"/>
              </a:lnSpc>
              <a:spcBef>
                <a:spcPts val="286"/>
              </a:spcBef>
            </a:pPr>
            <a:r>
              <a:rPr sz="1619" b="1" spc="67" dirty="0">
                <a:solidFill>
                  <a:srgbClr val="660066"/>
                </a:solidFill>
                <a:latin typeface="Times New Roman"/>
                <a:cs typeface="Times New Roman"/>
              </a:rPr>
              <a:t>12</a:t>
            </a:r>
            <a:r>
              <a:rPr sz="1619" b="1" spc="48" dirty="0">
                <a:solidFill>
                  <a:srgbClr val="660066"/>
                </a:solidFill>
                <a:latin typeface="Times New Roman"/>
                <a:cs typeface="Times New Roman"/>
              </a:rPr>
              <a:t>-</a:t>
            </a:r>
            <a:r>
              <a:rPr sz="1619" b="1" spc="-19" dirty="0">
                <a:solidFill>
                  <a:srgbClr val="660066"/>
                </a:solidFill>
                <a:latin typeface="Times New Roman"/>
                <a:cs typeface="Times New Roman"/>
              </a:rPr>
              <a:t>b</a:t>
            </a:r>
            <a:r>
              <a:rPr sz="1619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i</a:t>
            </a:r>
            <a:r>
              <a:rPr sz="1619" b="1" dirty="0">
                <a:solidFill>
                  <a:srgbClr val="660066"/>
                </a:solidFill>
                <a:latin typeface="Times New Roman"/>
                <a:cs typeface="Times New Roman"/>
              </a:rPr>
              <a:t>t</a:t>
            </a:r>
            <a:r>
              <a:rPr sz="1619" b="1" spc="-67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619" b="1" spc="-57" dirty="0">
                <a:solidFill>
                  <a:srgbClr val="660066"/>
                </a:solidFill>
                <a:latin typeface="Times New Roman"/>
                <a:cs typeface="Times New Roman"/>
              </a:rPr>
              <a:t>M</a:t>
            </a:r>
            <a:r>
              <a:rPr sz="1619" b="1" spc="67" dirty="0">
                <a:solidFill>
                  <a:srgbClr val="660066"/>
                </a:solidFill>
                <a:latin typeface="Times New Roman"/>
                <a:cs typeface="Times New Roman"/>
              </a:rPr>
              <a:t>a</a:t>
            </a:r>
            <a:r>
              <a:rPr sz="1619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i</a:t>
            </a:r>
            <a:r>
              <a:rPr sz="1619" b="1" dirty="0">
                <a:solidFill>
                  <a:srgbClr val="660066"/>
                </a:solidFill>
                <a:latin typeface="Times New Roman"/>
                <a:cs typeface="Times New Roman"/>
              </a:rPr>
              <a:t>n</a:t>
            </a:r>
            <a:r>
              <a:rPr sz="1619" b="1" spc="-133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619" b="1" spc="-57" dirty="0">
                <a:solidFill>
                  <a:srgbClr val="660066"/>
                </a:solidFill>
                <a:latin typeface="Times New Roman"/>
                <a:cs typeface="Times New Roman"/>
              </a:rPr>
              <a:t>M</a:t>
            </a:r>
            <a:r>
              <a:rPr sz="1619" b="1" spc="10" dirty="0">
                <a:solidFill>
                  <a:srgbClr val="660066"/>
                </a:solidFill>
                <a:latin typeface="Times New Roman"/>
                <a:cs typeface="Times New Roman"/>
              </a:rPr>
              <a:t>e</a:t>
            </a:r>
            <a:r>
              <a:rPr sz="1619" b="1" spc="-29" dirty="0">
                <a:solidFill>
                  <a:srgbClr val="660066"/>
                </a:solidFill>
                <a:latin typeface="Times New Roman"/>
                <a:cs typeface="Times New Roman"/>
              </a:rPr>
              <a:t>m</a:t>
            </a:r>
            <a:r>
              <a:rPr sz="1619" b="1" spc="67" dirty="0">
                <a:solidFill>
                  <a:srgbClr val="660066"/>
                </a:solidFill>
                <a:latin typeface="Times New Roman"/>
                <a:cs typeface="Times New Roman"/>
              </a:rPr>
              <a:t>o</a:t>
            </a:r>
            <a:r>
              <a:rPr sz="1619" b="1" spc="10" dirty="0">
                <a:solidFill>
                  <a:srgbClr val="660066"/>
                </a:solidFill>
                <a:latin typeface="Times New Roman"/>
                <a:cs typeface="Times New Roman"/>
              </a:rPr>
              <a:t>r</a:t>
            </a:r>
            <a:r>
              <a:rPr sz="1619" b="1" dirty="0">
                <a:solidFill>
                  <a:srgbClr val="660066"/>
                </a:solidFill>
                <a:latin typeface="Times New Roman"/>
                <a:cs typeface="Times New Roman"/>
              </a:rPr>
              <a:t>y  Block</a:t>
            </a:r>
            <a:r>
              <a:rPr sz="1619" b="1" spc="-76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619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number/</a:t>
            </a:r>
            <a:r>
              <a:rPr sz="1619" b="1" spc="-57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619" b="1" dirty="0">
                <a:solidFill>
                  <a:srgbClr val="660066"/>
                </a:solidFill>
                <a:latin typeface="Times New Roman"/>
                <a:cs typeface="Times New Roman"/>
              </a:rPr>
              <a:t>address</a:t>
            </a:r>
            <a:endParaRPr sz="161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8449" y="2398704"/>
            <a:ext cx="636210" cy="243114"/>
          </a:xfrm>
          <a:custGeom>
            <a:avLst/>
            <a:gdLst/>
            <a:ahLst/>
            <a:cxnLst/>
            <a:rect l="l" t="t" r="r" b="b"/>
            <a:pathLst>
              <a:path w="334009" h="127634">
                <a:moveTo>
                  <a:pt x="333479" y="0"/>
                </a:moveTo>
                <a:lnTo>
                  <a:pt x="327393" y="24816"/>
                </a:lnTo>
                <a:lnTo>
                  <a:pt x="310796" y="45080"/>
                </a:lnTo>
                <a:lnTo>
                  <a:pt x="286179" y="58743"/>
                </a:lnTo>
                <a:lnTo>
                  <a:pt x="256035" y="63753"/>
                </a:lnTo>
                <a:lnTo>
                  <a:pt x="244183" y="63753"/>
                </a:lnTo>
                <a:lnTo>
                  <a:pt x="214038" y="68763"/>
                </a:lnTo>
                <a:lnTo>
                  <a:pt x="189422" y="82426"/>
                </a:lnTo>
                <a:lnTo>
                  <a:pt x="172825" y="102691"/>
                </a:lnTo>
                <a:lnTo>
                  <a:pt x="166739" y="127507"/>
                </a:lnTo>
                <a:lnTo>
                  <a:pt x="160653" y="102691"/>
                </a:lnTo>
                <a:lnTo>
                  <a:pt x="144056" y="82426"/>
                </a:lnTo>
                <a:lnTo>
                  <a:pt x="119440" y="68763"/>
                </a:lnTo>
                <a:lnTo>
                  <a:pt x="89295" y="63753"/>
                </a:lnTo>
                <a:lnTo>
                  <a:pt x="77443" y="63753"/>
                </a:lnTo>
                <a:lnTo>
                  <a:pt x="47299" y="58743"/>
                </a:lnTo>
                <a:lnTo>
                  <a:pt x="22682" y="45080"/>
                </a:lnTo>
                <a:lnTo>
                  <a:pt x="6085" y="24815"/>
                </a:lnTo>
                <a:lnTo>
                  <a:pt x="0" y="0"/>
                </a:lnTo>
              </a:path>
            </a:pathLst>
          </a:custGeom>
          <a:ln w="9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29"/>
          </a:p>
        </p:txBody>
      </p:sp>
      <p:sp>
        <p:nvSpPr>
          <p:cNvPr id="9" name="object 9"/>
          <p:cNvSpPr txBox="1"/>
          <p:nvPr/>
        </p:nvSpPr>
        <p:spPr>
          <a:xfrm>
            <a:off x="1019917" y="3823155"/>
            <a:ext cx="6178325" cy="1227331"/>
          </a:xfrm>
          <a:prstGeom prst="rect">
            <a:avLst/>
          </a:prstGeom>
        </p:spPr>
        <p:txBody>
          <a:bodyPr vert="horz" wrap="square" lIns="0" tIns="105227" rIns="0" bIns="0" rtlCol="0">
            <a:spAutoFit/>
          </a:bodyPr>
          <a:lstStyle/>
          <a:p>
            <a:pPr marL="408825" indent="-337464">
              <a:spcBef>
                <a:spcPts val="827"/>
              </a:spcBef>
              <a:buClr>
                <a:srgbClr val="006EBE"/>
              </a:buClr>
              <a:buFont typeface="Lucida Sans Unicode"/>
              <a:buChar char="►"/>
              <a:tabLst>
                <a:tab pos="410037" algn="l"/>
              </a:tabLst>
            </a:pPr>
            <a:r>
              <a:rPr sz="2095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286" spc="-13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286" spc="398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8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95" spc="-8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sz="2095" spc="-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bytes</a:t>
            </a:r>
            <a:r>
              <a:rPr sz="18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</a:t>
            </a:r>
            <a:r>
              <a:rPr sz="18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2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sz="18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(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每块可以存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个字节数据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sz="181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08825" indent="-337464">
              <a:spcBef>
                <a:spcPts val="636"/>
              </a:spcBef>
              <a:buClr>
                <a:srgbClr val="006EBE"/>
              </a:buClr>
              <a:buFont typeface="Lucida Sans Unicode"/>
              <a:buChar char="►"/>
              <a:tabLst>
                <a:tab pos="410037" algn="l"/>
              </a:tabLst>
            </a:pPr>
            <a:r>
              <a:rPr sz="2095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286" spc="-13" baseline="27777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r>
              <a:rPr sz="2286" spc="385" baseline="27777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8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95" spc="-9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128</a:t>
            </a:r>
            <a:r>
              <a:rPr sz="2095" spc="-2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2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sz="18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blocks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（缓存可以存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128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块数据）</a:t>
            </a:r>
            <a:endParaRPr sz="181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08825" indent="-337464">
              <a:spcBef>
                <a:spcPts val="629"/>
              </a:spcBef>
              <a:buClr>
                <a:srgbClr val="006EBE"/>
              </a:buClr>
              <a:buFont typeface="Lucida Sans Unicode"/>
              <a:buChar char="►"/>
              <a:tabLst>
                <a:tab pos="410037" algn="l"/>
              </a:tabLst>
            </a:pPr>
            <a:r>
              <a:rPr sz="2095" spc="-2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286" spc="-42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sz="2286" spc="-42" baseline="27777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r>
              <a:rPr sz="2286" spc="-42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sz="2286" spc="-42" baseline="27777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sz="2286" spc="-42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sz="2286" spc="170" baseline="27777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8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95" spc="-86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95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4096</a:t>
            </a:r>
            <a:r>
              <a:rPr sz="2095" spc="-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2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main</a:t>
            </a:r>
            <a:r>
              <a:rPr sz="18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38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memory</a:t>
            </a:r>
            <a:r>
              <a:rPr sz="1810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blocks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（主存分成</a:t>
            </a:r>
            <a:r>
              <a:rPr lang="en-US" altLang="zh-CN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4096</a:t>
            </a:r>
            <a:r>
              <a:rPr lang="zh-CN" altLang="en-US" sz="1810" spc="19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块）</a:t>
            </a:r>
            <a:endParaRPr sz="181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4811" y="2926383"/>
            <a:ext cx="452573" cy="2262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60199" y="623892"/>
            <a:ext cx="465667" cy="260032"/>
          </a:xfrm>
          <a:prstGeom prst="rect">
            <a:avLst/>
          </a:prstGeom>
        </p:spPr>
        <p:txBody>
          <a:bodyPr vert="horz" wrap="square" lIns="0" tIns="60476" rIns="0" bIns="0" rtlCol="0">
            <a:spAutoFit/>
          </a:bodyPr>
          <a:lstStyle/>
          <a:p>
            <a:pPr marL="24191" marR="9676" indent="59268">
              <a:lnSpc>
                <a:spcPct val="74800"/>
              </a:lnSpc>
              <a:spcBef>
                <a:spcPts val="476"/>
              </a:spcBef>
            </a:pPr>
            <a:r>
              <a:rPr sz="857" b="1" spc="10" dirty="0">
                <a:latin typeface="Times New Roman"/>
                <a:cs typeface="Times New Roman"/>
              </a:rPr>
              <a:t>Main </a:t>
            </a:r>
            <a:r>
              <a:rPr sz="857" b="1" spc="19" dirty="0">
                <a:latin typeface="Times New Roman"/>
                <a:cs typeface="Times New Roman"/>
              </a:rPr>
              <a:t> </a:t>
            </a:r>
            <a:r>
              <a:rPr sz="857" b="1" spc="-10" dirty="0">
                <a:latin typeface="Times New Roman"/>
                <a:cs typeface="Times New Roman"/>
              </a:rPr>
              <a:t>M</a:t>
            </a:r>
            <a:r>
              <a:rPr sz="857" b="1" spc="10" dirty="0">
                <a:latin typeface="Times New Roman"/>
                <a:cs typeface="Times New Roman"/>
              </a:rPr>
              <a:t>e</a:t>
            </a:r>
            <a:r>
              <a:rPr sz="857" b="1" dirty="0">
                <a:latin typeface="Times New Roman"/>
                <a:cs typeface="Times New Roman"/>
              </a:rPr>
              <a:t>m</a:t>
            </a:r>
            <a:r>
              <a:rPr sz="857" b="1" spc="48" dirty="0">
                <a:latin typeface="Times New Roman"/>
                <a:cs typeface="Times New Roman"/>
              </a:rPr>
              <a:t>o</a:t>
            </a:r>
            <a:r>
              <a:rPr sz="857" b="1" spc="10" dirty="0">
                <a:latin typeface="Times New Roman"/>
                <a:cs typeface="Times New Roman"/>
              </a:rPr>
              <a:t>ry</a:t>
            </a:r>
            <a:endParaRPr sz="857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05388" y="1722948"/>
            <a:ext cx="93133" cy="124581"/>
            <a:chOff x="4777828" y="904547"/>
            <a:chExt cx="48895" cy="65405"/>
          </a:xfrm>
        </p:grpSpPr>
        <p:sp>
          <p:nvSpPr>
            <p:cNvPr id="13" name="object 13"/>
            <p:cNvSpPr/>
            <p:nvPr/>
          </p:nvSpPr>
          <p:spPr>
            <a:xfrm>
              <a:off x="4780528" y="907247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5">
                  <a:moveTo>
                    <a:pt x="43200" y="0"/>
                  </a:moveTo>
                  <a:lnTo>
                    <a:pt x="0" y="270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0528" y="945047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4" h="22225">
                  <a:moveTo>
                    <a:pt x="43200" y="0"/>
                  </a:moveTo>
                  <a:lnTo>
                    <a:pt x="0" y="216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38538" y="1722948"/>
            <a:ext cx="93133" cy="124581"/>
            <a:chOff x="5215232" y="904547"/>
            <a:chExt cx="48895" cy="65405"/>
          </a:xfrm>
        </p:grpSpPr>
        <p:sp>
          <p:nvSpPr>
            <p:cNvPr id="16" name="object 16"/>
            <p:cNvSpPr/>
            <p:nvPr/>
          </p:nvSpPr>
          <p:spPr>
            <a:xfrm>
              <a:off x="5217932" y="907247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5">
                  <a:moveTo>
                    <a:pt x="43200" y="0"/>
                  </a:moveTo>
                  <a:lnTo>
                    <a:pt x="0" y="270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7932" y="945047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4" h="22225">
                  <a:moveTo>
                    <a:pt x="43200" y="0"/>
                  </a:moveTo>
                  <a:lnTo>
                    <a:pt x="0" y="216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705388" y="4500111"/>
            <a:ext cx="93133" cy="124581"/>
            <a:chOff x="4777828" y="2362558"/>
            <a:chExt cx="48895" cy="65405"/>
          </a:xfrm>
        </p:grpSpPr>
        <p:sp>
          <p:nvSpPr>
            <p:cNvPr id="19" name="object 19"/>
            <p:cNvSpPr/>
            <p:nvPr/>
          </p:nvSpPr>
          <p:spPr>
            <a:xfrm>
              <a:off x="4780528" y="2365258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4" h="22225">
                  <a:moveTo>
                    <a:pt x="43200" y="0"/>
                  </a:moveTo>
                  <a:lnTo>
                    <a:pt x="0" y="216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80528" y="2397658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5">
                  <a:moveTo>
                    <a:pt x="43200" y="0"/>
                  </a:moveTo>
                  <a:lnTo>
                    <a:pt x="0" y="270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538538" y="4500111"/>
            <a:ext cx="93133" cy="124581"/>
            <a:chOff x="5215232" y="2362558"/>
            <a:chExt cx="48895" cy="65405"/>
          </a:xfrm>
        </p:grpSpPr>
        <p:sp>
          <p:nvSpPr>
            <p:cNvPr id="22" name="object 22"/>
            <p:cNvSpPr/>
            <p:nvPr/>
          </p:nvSpPr>
          <p:spPr>
            <a:xfrm>
              <a:off x="5217932" y="2365258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4" h="22225">
                  <a:moveTo>
                    <a:pt x="43200" y="0"/>
                  </a:moveTo>
                  <a:lnTo>
                    <a:pt x="0" y="216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7932" y="2397658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5">
                  <a:moveTo>
                    <a:pt x="43200" y="0"/>
                  </a:moveTo>
                  <a:lnTo>
                    <a:pt x="0" y="270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705388" y="3121813"/>
            <a:ext cx="93133" cy="104019"/>
            <a:chOff x="4777828" y="1638952"/>
            <a:chExt cx="48895" cy="54610"/>
          </a:xfrm>
        </p:grpSpPr>
        <p:sp>
          <p:nvSpPr>
            <p:cNvPr id="25" name="object 25"/>
            <p:cNvSpPr/>
            <p:nvPr/>
          </p:nvSpPr>
          <p:spPr>
            <a:xfrm>
              <a:off x="4780528" y="1641652"/>
              <a:ext cx="43815" cy="16510"/>
            </a:xfrm>
            <a:custGeom>
              <a:avLst/>
              <a:gdLst/>
              <a:ahLst/>
              <a:cxnLst/>
              <a:rect l="l" t="t" r="r" b="b"/>
              <a:pathLst>
                <a:path w="43814" h="16510">
                  <a:moveTo>
                    <a:pt x="432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26" name="object 26"/>
            <p:cNvSpPr/>
            <p:nvPr/>
          </p:nvSpPr>
          <p:spPr>
            <a:xfrm>
              <a:off x="4780528" y="1674052"/>
              <a:ext cx="43815" cy="16510"/>
            </a:xfrm>
            <a:custGeom>
              <a:avLst/>
              <a:gdLst/>
              <a:ahLst/>
              <a:cxnLst/>
              <a:rect l="l" t="t" r="r" b="b"/>
              <a:pathLst>
                <a:path w="43814" h="16510">
                  <a:moveTo>
                    <a:pt x="432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538538" y="3121813"/>
            <a:ext cx="93133" cy="104019"/>
            <a:chOff x="5215232" y="1638952"/>
            <a:chExt cx="48895" cy="54610"/>
          </a:xfrm>
        </p:grpSpPr>
        <p:sp>
          <p:nvSpPr>
            <p:cNvPr id="28" name="object 28"/>
            <p:cNvSpPr/>
            <p:nvPr/>
          </p:nvSpPr>
          <p:spPr>
            <a:xfrm>
              <a:off x="5217932" y="1641652"/>
              <a:ext cx="43815" cy="16510"/>
            </a:xfrm>
            <a:custGeom>
              <a:avLst/>
              <a:gdLst/>
              <a:ahLst/>
              <a:cxnLst/>
              <a:rect l="l" t="t" r="r" b="b"/>
              <a:pathLst>
                <a:path w="43814" h="16510">
                  <a:moveTo>
                    <a:pt x="432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29" name="object 29"/>
            <p:cNvSpPr/>
            <p:nvPr/>
          </p:nvSpPr>
          <p:spPr>
            <a:xfrm>
              <a:off x="5217932" y="1674052"/>
              <a:ext cx="43815" cy="16510"/>
            </a:xfrm>
            <a:custGeom>
              <a:avLst/>
              <a:gdLst/>
              <a:ahLst/>
              <a:cxnLst/>
              <a:rect l="l" t="t" r="r" b="b"/>
              <a:pathLst>
                <a:path w="43814" h="16510">
                  <a:moveTo>
                    <a:pt x="432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802215" y="2339794"/>
            <a:ext cx="844248" cy="1400629"/>
            <a:chOff x="3778663" y="1228392"/>
            <a:chExt cx="443230" cy="735330"/>
          </a:xfrm>
        </p:grpSpPr>
        <p:sp>
          <p:nvSpPr>
            <p:cNvPr id="31" name="object 31"/>
            <p:cNvSpPr/>
            <p:nvPr/>
          </p:nvSpPr>
          <p:spPr>
            <a:xfrm>
              <a:off x="3781521" y="1377050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437403" y="0"/>
                  </a:moveTo>
                  <a:lnTo>
                    <a:pt x="0" y="0"/>
                  </a:lnTo>
                  <a:lnTo>
                    <a:pt x="0" y="145801"/>
                  </a:lnTo>
                  <a:lnTo>
                    <a:pt x="437403" y="145801"/>
                  </a:lnTo>
                  <a:lnTo>
                    <a:pt x="437403" y="0"/>
                  </a:lnTo>
                  <a:close/>
                </a:path>
              </a:pathLst>
            </a:custGeom>
            <a:solidFill>
              <a:srgbClr val="B2FFFF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2" name="object 32"/>
            <p:cNvSpPr/>
            <p:nvPr/>
          </p:nvSpPr>
          <p:spPr>
            <a:xfrm>
              <a:off x="3781521" y="1377050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B2FFFF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1521" y="1231249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437403" y="0"/>
                  </a:moveTo>
                  <a:lnTo>
                    <a:pt x="0" y="0"/>
                  </a:lnTo>
                  <a:lnTo>
                    <a:pt x="0" y="145801"/>
                  </a:lnTo>
                  <a:lnTo>
                    <a:pt x="437403" y="145801"/>
                  </a:lnTo>
                  <a:lnTo>
                    <a:pt x="437403" y="0"/>
                  </a:lnTo>
                  <a:close/>
                </a:path>
              </a:pathLst>
            </a:custGeom>
            <a:solidFill>
              <a:srgbClr val="1AFFFF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1521" y="1231249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1AFFFF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1521" y="1814454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437403" y="0"/>
                  </a:moveTo>
                  <a:lnTo>
                    <a:pt x="0" y="0"/>
                  </a:lnTo>
                  <a:lnTo>
                    <a:pt x="0" y="145801"/>
                  </a:lnTo>
                  <a:lnTo>
                    <a:pt x="437403" y="145801"/>
                  </a:lnTo>
                  <a:lnTo>
                    <a:pt x="43740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6" name="object 36"/>
            <p:cNvSpPr/>
            <p:nvPr/>
          </p:nvSpPr>
          <p:spPr>
            <a:xfrm>
              <a:off x="3781521" y="1814453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1521" y="1814453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96227" y="2345237"/>
            <a:ext cx="412448" cy="115416"/>
          </a:xfrm>
          <a:prstGeom prst="rect">
            <a:avLst/>
          </a:prstGeom>
          <a:ln w="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3">
              <a:lnSpc>
                <a:spcPts val="905"/>
              </a:lnSpc>
            </a:pPr>
            <a:r>
              <a:rPr sz="857" b="1" spc="29" dirty="0">
                <a:latin typeface="Times New Roman"/>
                <a:cs typeface="Times New Roman"/>
              </a:rPr>
              <a:t>tag</a:t>
            </a:r>
            <a:endParaRPr sz="85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6227" y="2622953"/>
            <a:ext cx="412448" cy="115416"/>
          </a:xfrm>
          <a:prstGeom prst="rect">
            <a:avLst/>
          </a:prstGeom>
          <a:ln w="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3">
              <a:lnSpc>
                <a:spcPts val="933"/>
              </a:lnSpc>
            </a:pPr>
            <a:r>
              <a:rPr sz="857" b="1" spc="29" dirty="0">
                <a:latin typeface="Times New Roman"/>
                <a:cs typeface="Times New Roman"/>
              </a:rPr>
              <a:t>tag</a:t>
            </a:r>
            <a:endParaRPr sz="85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6227" y="3456102"/>
            <a:ext cx="412448" cy="115416"/>
          </a:xfrm>
          <a:prstGeom prst="rect">
            <a:avLst/>
          </a:prstGeom>
          <a:ln w="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3">
              <a:lnSpc>
                <a:spcPts val="922"/>
              </a:lnSpc>
            </a:pPr>
            <a:r>
              <a:rPr sz="857" b="1" spc="29" dirty="0">
                <a:latin typeface="Times New Roman"/>
                <a:cs typeface="Times New Roman"/>
              </a:rPr>
              <a:t>tag</a:t>
            </a:r>
            <a:endParaRPr sz="85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62471" y="2116618"/>
            <a:ext cx="356810" cy="159984"/>
          </a:xfrm>
          <a:prstGeom prst="rect">
            <a:avLst/>
          </a:prstGeom>
        </p:spPr>
        <p:txBody>
          <a:bodyPr vert="horz" wrap="square" lIns="0" tIns="27817" rIns="0" bIns="0" rtlCol="0">
            <a:spAutoFit/>
          </a:bodyPr>
          <a:lstStyle/>
          <a:p>
            <a:pPr marL="24191">
              <a:spcBef>
                <a:spcPts val="217"/>
              </a:spcBef>
            </a:pPr>
            <a:r>
              <a:rPr sz="857" b="1" spc="19" dirty="0">
                <a:latin typeface="Times New Roman"/>
                <a:cs typeface="Times New Roman"/>
              </a:rPr>
              <a:t>C</a:t>
            </a:r>
            <a:r>
              <a:rPr sz="857" b="1" spc="48" dirty="0">
                <a:latin typeface="Times New Roman"/>
                <a:cs typeface="Times New Roman"/>
              </a:rPr>
              <a:t>a</a:t>
            </a:r>
            <a:r>
              <a:rPr sz="857" b="1" spc="10" dirty="0">
                <a:latin typeface="Times New Roman"/>
                <a:cs typeface="Times New Roman"/>
              </a:rPr>
              <a:t>c</a:t>
            </a:r>
            <a:r>
              <a:rPr sz="857" b="1" spc="-10" dirty="0">
                <a:latin typeface="Times New Roman"/>
                <a:cs typeface="Times New Roman"/>
              </a:rPr>
              <a:t>h</a:t>
            </a:r>
            <a:r>
              <a:rPr sz="857" b="1" spc="10" dirty="0">
                <a:latin typeface="Times New Roman"/>
                <a:cs typeface="Times New Roman"/>
              </a:rPr>
              <a:t>e</a:t>
            </a:r>
            <a:endParaRPr sz="857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874218" y="2411794"/>
            <a:ext cx="700314" cy="145143"/>
            <a:chOff x="3816464" y="1266192"/>
            <a:chExt cx="367665" cy="76200"/>
          </a:xfrm>
        </p:grpSpPr>
        <p:sp>
          <p:nvSpPr>
            <p:cNvPr id="43" name="object 43"/>
            <p:cNvSpPr/>
            <p:nvPr/>
          </p:nvSpPr>
          <p:spPr>
            <a:xfrm>
              <a:off x="3819321" y="1269050"/>
              <a:ext cx="361950" cy="70485"/>
            </a:xfrm>
            <a:custGeom>
              <a:avLst/>
              <a:gdLst/>
              <a:ahLst/>
              <a:cxnLst/>
              <a:rect l="l" t="t" r="r" b="b"/>
              <a:pathLst>
                <a:path w="361950" h="70484">
                  <a:moveTo>
                    <a:pt x="361802" y="0"/>
                  </a:moveTo>
                  <a:lnTo>
                    <a:pt x="0" y="0"/>
                  </a:lnTo>
                  <a:lnTo>
                    <a:pt x="0" y="70200"/>
                  </a:lnTo>
                  <a:lnTo>
                    <a:pt x="361802" y="70200"/>
                  </a:lnTo>
                  <a:lnTo>
                    <a:pt x="361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9321" y="1269049"/>
              <a:ext cx="361950" cy="70485"/>
            </a:xfrm>
            <a:custGeom>
              <a:avLst/>
              <a:gdLst/>
              <a:ahLst/>
              <a:cxnLst/>
              <a:rect l="l" t="t" r="r" b="b"/>
              <a:pathLst>
                <a:path w="361950" h="70484">
                  <a:moveTo>
                    <a:pt x="0" y="0"/>
                  </a:moveTo>
                  <a:lnTo>
                    <a:pt x="361802" y="0"/>
                  </a:lnTo>
                  <a:lnTo>
                    <a:pt x="361802" y="70200"/>
                  </a:lnTo>
                  <a:lnTo>
                    <a:pt x="0" y="70200"/>
                  </a:lnTo>
                  <a:lnTo>
                    <a:pt x="0" y="0"/>
                  </a:lnTo>
                  <a:close/>
                </a:path>
                <a:path w="361950" h="70484">
                  <a:moveTo>
                    <a:pt x="0" y="0"/>
                  </a:moveTo>
                  <a:lnTo>
                    <a:pt x="361802" y="0"/>
                  </a:lnTo>
                  <a:lnTo>
                    <a:pt x="361802" y="70200"/>
                  </a:lnTo>
                  <a:lnTo>
                    <a:pt x="0" y="70200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26471" y="2385335"/>
            <a:ext cx="413657" cy="159984"/>
          </a:xfrm>
          <a:prstGeom prst="rect">
            <a:avLst/>
          </a:prstGeom>
        </p:spPr>
        <p:txBody>
          <a:bodyPr vert="horz" wrap="square" lIns="0" tIns="27817" rIns="0" bIns="0" rtlCol="0">
            <a:spAutoFit/>
          </a:bodyPr>
          <a:lstStyle/>
          <a:p>
            <a:pPr marL="24191">
              <a:spcBef>
                <a:spcPts val="217"/>
              </a:spcBef>
            </a:pPr>
            <a:r>
              <a:rPr sz="857" b="1" spc="-10" dirty="0">
                <a:latin typeface="Times New Roman"/>
                <a:cs typeface="Times New Roman"/>
              </a:rPr>
              <a:t>Bl</a:t>
            </a:r>
            <a:r>
              <a:rPr sz="857" b="1" spc="48" dirty="0">
                <a:latin typeface="Times New Roman"/>
                <a:cs typeface="Times New Roman"/>
              </a:rPr>
              <a:t>o</a:t>
            </a:r>
            <a:r>
              <a:rPr sz="857" b="1" spc="10" dirty="0">
                <a:latin typeface="Times New Roman"/>
                <a:cs typeface="Times New Roman"/>
              </a:rPr>
              <a:t>ck 0</a:t>
            </a:r>
            <a:endParaRPr sz="85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4517" y="2689812"/>
            <a:ext cx="700314" cy="128240"/>
          </a:xfrm>
          <a:prstGeom prst="rect">
            <a:avLst/>
          </a:prstGeom>
          <a:solidFill>
            <a:srgbClr val="B2FFFF"/>
          </a:solidFill>
          <a:ln w="54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384">
              <a:lnSpc>
                <a:spcPts val="981"/>
              </a:lnSpc>
            </a:pPr>
            <a:r>
              <a:rPr sz="857" b="1" spc="-10" dirty="0">
                <a:latin typeface="Times New Roman"/>
                <a:cs typeface="Times New Roman"/>
              </a:rPr>
              <a:t>Bl</a:t>
            </a:r>
            <a:r>
              <a:rPr sz="857" b="1" spc="48" dirty="0">
                <a:latin typeface="Times New Roman"/>
                <a:cs typeface="Times New Roman"/>
              </a:rPr>
              <a:t>o</a:t>
            </a:r>
            <a:r>
              <a:rPr sz="857" b="1" spc="10" dirty="0">
                <a:latin typeface="Times New Roman"/>
                <a:cs typeface="Times New Roman"/>
              </a:rPr>
              <a:t>ck 1</a:t>
            </a:r>
            <a:endParaRPr sz="85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4517" y="3522961"/>
            <a:ext cx="700314" cy="128240"/>
          </a:xfrm>
          <a:prstGeom prst="rect">
            <a:avLst/>
          </a:prstGeom>
          <a:solidFill>
            <a:srgbClr val="808080"/>
          </a:solidFill>
          <a:ln w="54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98">
              <a:lnSpc>
                <a:spcPts val="970"/>
              </a:lnSpc>
            </a:pPr>
            <a:r>
              <a:rPr sz="857" b="1" spc="10" dirty="0">
                <a:latin typeface="Times New Roman"/>
                <a:cs typeface="Times New Roman"/>
              </a:rPr>
              <a:t>Block</a:t>
            </a:r>
            <a:r>
              <a:rPr sz="857" b="1" spc="-57" dirty="0">
                <a:latin typeface="Times New Roman"/>
                <a:cs typeface="Times New Roman"/>
              </a:rPr>
              <a:t> </a:t>
            </a:r>
            <a:r>
              <a:rPr sz="857" b="1" spc="38" dirty="0">
                <a:latin typeface="Times New Roman"/>
                <a:cs typeface="Times New Roman"/>
              </a:rPr>
              <a:t>127</a:t>
            </a:r>
            <a:endParaRPr sz="857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71660" y="2340095"/>
            <a:ext cx="915610" cy="1116390"/>
            <a:chOff x="3762621" y="1228549"/>
            <a:chExt cx="480695" cy="586105"/>
          </a:xfrm>
        </p:grpSpPr>
        <p:sp>
          <p:nvSpPr>
            <p:cNvPr id="49" name="object 49"/>
            <p:cNvSpPr/>
            <p:nvPr/>
          </p:nvSpPr>
          <p:spPr>
            <a:xfrm>
              <a:off x="3781521" y="1522851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124200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1521" y="1684853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600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1" name="object 51"/>
            <p:cNvSpPr/>
            <p:nvPr/>
          </p:nvSpPr>
          <p:spPr>
            <a:xfrm>
              <a:off x="4218924" y="1522851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124200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8924" y="1684853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600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5321" y="1641652"/>
              <a:ext cx="38100" cy="16510"/>
            </a:xfrm>
            <a:custGeom>
              <a:avLst/>
              <a:gdLst/>
              <a:ahLst/>
              <a:cxnLst/>
              <a:rect l="l" t="t" r="r" b="b"/>
              <a:pathLst>
                <a:path w="38100" h="16510">
                  <a:moveTo>
                    <a:pt x="378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5321" y="1674053"/>
              <a:ext cx="38100" cy="16510"/>
            </a:xfrm>
            <a:custGeom>
              <a:avLst/>
              <a:gdLst/>
              <a:ahLst/>
              <a:cxnLst/>
              <a:rect l="l" t="t" r="r" b="b"/>
              <a:pathLst>
                <a:path w="38100" h="16510">
                  <a:moveTo>
                    <a:pt x="378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5" name="object 55"/>
            <p:cNvSpPr/>
            <p:nvPr/>
          </p:nvSpPr>
          <p:spPr>
            <a:xfrm>
              <a:off x="4202724" y="1641652"/>
              <a:ext cx="38100" cy="16510"/>
            </a:xfrm>
            <a:custGeom>
              <a:avLst/>
              <a:gdLst/>
              <a:ahLst/>
              <a:cxnLst/>
              <a:rect l="l" t="t" r="r" b="b"/>
              <a:pathLst>
                <a:path w="38100" h="16510">
                  <a:moveTo>
                    <a:pt x="378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6" name="object 56"/>
            <p:cNvSpPr/>
            <p:nvPr/>
          </p:nvSpPr>
          <p:spPr>
            <a:xfrm>
              <a:off x="4202724" y="1674053"/>
              <a:ext cx="38100" cy="16510"/>
            </a:xfrm>
            <a:custGeom>
              <a:avLst/>
              <a:gdLst/>
              <a:ahLst/>
              <a:cxnLst/>
              <a:rect l="l" t="t" r="r" b="b"/>
              <a:pathLst>
                <a:path w="38100" h="16510">
                  <a:moveTo>
                    <a:pt x="37800" y="0"/>
                  </a:moveTo>
                  <a:lnTo>
                    <a:pt x="0" y="16200"/>
                  </a:lnTo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1521" y="1231249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1521" y="1377050"/>
              <a:ext cx="437515" cy="146050"/>
            </a:xfrm>
            <a:custGeom>
              <a:avLst/>
              <a:gdLst/>
              <a:ahLst/>
              <a:cxnLst/>
              <a:rect l="l" t="t" r="r" b="b"/>
              <a:pathLst>
                <a:path w="437514" h="146050">
                  <a:moveTo>
                    <a:pt x="0" y="0"/>
                  </a:moveTo>
                  <a:lnTo>
                    <a:pt x="437403" y="0"/>
                  </a:lnTo>
                  <a:lnTo>
                    <a:pt x="437403" y="145801"/>
                  </a:lnTo>
                  <a:lnTo>
                    <a:pt x="0" y="145801"/>
                  </a:lnTo>
                  <a:lnTo>
                    <a:pt x="0" y="0"/>
                  </a:lnTo>
                  <a:close/>
                </a:path>
              </a:pathLst>
            </a:custGeom>
            <a:ln w="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429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351537" y="4892239"/>
            <a:ext cx="152400" cy="248021"/>
          </a:xfrm>
          <a:prstGeom prst="rect">
            <a:avLst/>
          </a:prstGeom>
        </p:spPr>
        <p:txBody>
          <a:bodyPr vert="horz" wrap="square" lIns="0" tIns="27817" rIns="0" bIns="0" rtlCol="0">
            <a:spAutoFit/>
          </a:bodyPr>
          <a:lstStyle/>
          <a:p>
            <a:pPr marL="24191">
              <a:spcBef>
                <a:spcPts val="217"/>
              </a:spcBef>
            </a:pPr>
            <a:r>
              <a:rPr sz="1429" dirty="0">
                <a:latin typeface="Arial"/>
                <a:cs typeface="Arial"/>
              </a:rPr>
              <a:t>3</a:t>
            </a:r>
            <a:endParaRPr sz="1429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9427670" y="951512"/>
          <a:ext cx="1405466" cy="416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0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 baseline="-14814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ck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16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ck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49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8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 spc="15" baseline="-14814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77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A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129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047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9267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8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15" baseline="-14814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257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652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2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42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4095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8" name="object 61">
            <a:extLst>
              <a:ext uri="{FF2B5EF4-FFF2-40B4-BE49-F238E27FC236}">
                <a16:creationId xmlns:a16="http://schemas.microsoft.com/office/drawing/2014/main" id="{1D0DA037-2B08-4993-8911-C1B6047042DD}"/>
              </a:ext>
            </a:extLst>
          </p:cNvPr>
          <p:cNvSpPr txBox="1"/>
          <p:nvPr/>
        </p:nvSpPr>
        <p:spPr>
          <a:xfrm>
            <a:off x="771620" y="5119532"/>
            <a:ext cx="7036039" cy="14537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4629" indent="-177165">
              <a:lnSpc>
                <a:spcPct val="150000"/>
              </a:lnSpc>
              <a:spcBef>
                <a:spcPts val="459"/>
              </a:spcBef>
              <a:buClr>
                <a:srgbClr val="006EBE"/>
              </a:buClr>
              <a:buSzPct val="115789"/>
              <a:buFont typeface="Lucida Sans Unicode"/>
              <a:buChar char="►"/>
              <a:tabLst>
                <a:tab pos="215265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主存中每一个块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(block) j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只能映射到某一固定的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</a:t>
            </a:r>
            <a:r>
              <a:rPr sz="2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spc="5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</a:t>
            </a:r>
            <a:r>
              <a:rPr sz="2000" spc="10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spc="20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mod</a:t>
            </a:r>
            <a:r>
              <a:rPr sz="2000" spc="10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spc="15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128</a:t>
            </a:r>
            <a:r>
              <a:rPr sz="2000" spc="1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spc="1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lang="zh-CN" altLang="en-US" sz="2000" spc="1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图中相同颜色</a:t>
            </a:r>
            <a:r>
              <a:rPr sz="2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214629" indent="-177165">
              <a:lnSpc>
                <a:spcPct val="150000"/>
              </a:lnSpc>
              <a:spcBef>
                <a:spcPts val="515"/>
              </a:spcBef>
              <a:buClr>
                <a:srgbClr val="006EBE"/>
              </a:buClr>
              <a:buSzPct val="115789"/>
              <a:buFont typeface="Lucida Sans Unicode"/>
              <a:buChar char="►"/>
              <a:tabLst>
                <a:tab pos="215265" algn="l"/>
              </a:tabLst>
            </a:pPr>
            <a:r>
              <a:rPr lang="zh-CN" altLang="en-US" sz="2000" spc="1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如果缓存</a:t>
            </a:r>
            <a:r>
              <a:rPr lang="en-US" altLang="zh-CN" sz="2000" spc="10" dirty="0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lang="zh-CN" altLang="en-US" sz="2000" spc="1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与目标地址匹配，则</a:t>
            </a:r>
            <a:r>
              <a:rPr lang="zh-CN" altLang="en-US" sz="2000" spc="10" dirty="0">
                <a:solidFill>
                  <a:srgbClr val="006EB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命中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spc="10" dirty="0">
                <a:solidFill>
                  <a:srgbClr val="006EB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hit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91" y="194817"/>
            <a:ext cx="9931116" cy="676079"/>
          </a:xfrm>
          <a:prstGeom prst="rect">
            <a:avLst/>
          </a:prstGeom>
        </p:spPr>
        <p:txBody>
          <a:bodyPr vert="horz" wrap="square" lIns="0" tIns="24190" rIns="0" bIns="0" rtlCol="0">
            <a:spAutoFit/>
          </a:bodyPr>
          <a:lstStyle/>
          <a:p>
            <a:pPr marL="24191">
              <a:lnSpc>
                <a:spcPct val="150000"/>
              </a:lnSpc>
              <a:spcBef>
                <a:spcPts val="190"/>
              </a:spcBef>
            </a:pPr>
            <a:r>
              <a:rPr sz="3200" spc="-10" dirty="0"/>
              <a:t>Direct</a:t>
            </a:r>
            <a:r>
              <a:rPr sz="3200" spc="-114" dirty="0"/>
              <a:t> </a:t>
            </a:r>
            <a:r>
              <a:rPr sz="3200" spc="-10" dirty="0"/>
              <a:t>Mapping</a:t>
            </a:r>
            <a:r>
              <a:rPr lang="en-US" altLang="zh-CN" sz="3200" spc="-10" dirty="0"/>
              <a:t> </a:t>
            </a:r>
            <a:r>
              <a:rPr lang="zh-CN" altLang="en-US" sz="3200" spc="-10" dirty="0"/>
              <a:t>直接映射</a:t>
            </a:r>
            <a:endParaRPr sz="2800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4107" y="1743821"/>
            <a:ext cx="7964127" cy="2323495"/>
            <a:chOff x="310997" y="772274"/>
            <a:chExt cx="5138420" cy="1219835"/>
          </a:xfrm>
        </p:grpSpPr>
        <p:sp>
          <p:nvSpPr>
            <p:cNvPr id="4" name="object 4"/>
            <p:cNvSpPr/>
            <p:nvPr/>
          </p:nvSpPr>
          <p:spPr>
            <a:xfrm>
              <a:off x="310997" y="772274"/>
              <a:ext cx="5138420" cy="227329"/>
            </a:xfrm>
            <a:custGeom>
              <a:avLst/>
              <a:gdLst/>
              <a:ahLst/>
              <a:cxnLst/>
              <a:rect l="l" t="t" r="r" b="b"/>
              <a:pathLst>
                <a:path w="5138420" h="227330">
                  <a:moveTo>
                    <a:pt x="0" y="227291"/>
                  </a:moveTo>
                  <a:lnTo>
                    <a:pt x="5138000" y="227291"/>
                  </a:lnTo>
                  <a:lnTo>
                    <a:pt x="5138000" y="0"/>
                  </a:lnTo>
                  <a:lnTo>
                    <a:pt x="0" y="0"/>
                  </a:lnTo>
                  <a:lnTo>
                    <a:pt x="0" y="227291"/>
                  </a:lnTo>
                  <a:close/>
                </a:path>
              </a:pathLst>
            </a:custGeom>
            <a:solidFill>
              <a:srgbClr val="CCE2F2"/>
            </a:solidFill>
          </p:spPr>
          <p:txBody>
            <a:bodyPr wrap="square" lIns="0" tIns="0" rIns="0" bIns="0" rtlCol="0"/>
            <a:lstStyle/>
            <a:p>
              <a:pPr defTabSz="1741749">
                <a:lnSpc>
                  <a:spcPct val="150000"/>
                </a:lnSpc>
              </a:pPr>
              <a:endParaRPr sz="342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0997" y="999566"/>
              <a:ext cx="5138420" cy="992505"/>
            </a:xfrm>
            <a:custGeom>
              <a:avLst/>
              <a:gdLst/>
              <a:ahLst/>
              <a:cxnLst/>
              <a:rect l="l" t="t" r="r" b="b"/>
              <a:pathLst>
                <a:path w="5138420" h="992505">
                  <a:moveTo>
                    <a:pt x="5138000" y="0"/>
                  </a:moveTo>
                  <a:lnTo>
                    <a:pt x="0" y="0"/>
                  </a:lnTo>
                  <a:lnTo>
                    <a:pt x="0" y="992225"/>
                  </a:lnTo>
                  <a:lnTo>
                    <a:pt x="5138000" y="992225"/>
                  </a:lnTo>
                  <a:lnTo>
                    <a:pt x="5138000" y="0"/>
                  </a:lnTo>
                  <a:close/>
                </a:path>
              </a:pathLst>
            </a:custGeom>
            <a:solidFill>
              <a:srgbClr val="E5F0F8"/>
            </a:solidFill>
          </p:spPr>
          <p:txBody>
            <a:bodyPr wrap="square" lIns="0" tIns="0" rIns="0" bIns="0" rtlCol="0"/>
            <a:lstStyle/>
            <a:p>
              <a:pPr defTabSz="1741749">
                <a:lnSpc>
                  <a:spcPct val="150000"/>
                </a:lnSpc>
              </a:pPr>
              <a:endParaRPr sz="342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716" y="1729231"/>
            <a:ext cx="8012731" cy="4757468"/>
          </a:xfrm>
          <a:prstGeom prst="rect">
            <a:avLst/>
          </a:prstGeom>
        </p:spPr>
        <p:txBody>
          <a:bodyPr vert="horz" wrap="square" lIns="0" tIns="30238" rIns="0" bIns="0" rtlCol="0">
            <a:spAutoFit/>
          </a:bodyPr>
          <a:lstStyle/>
          <a:p>
            <a:pPr marL="72573" defTabSz="1741749">
              <a:lnSpc>
                <a:spcPct val="150000"/>
              </a:lnSpc>
              <a:spcBef>
                <a:spcPts val="238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内存地址分为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936" indent="-338673" defTabSz="1741749">
              <a:lnSpc>
                <a:spcPct val="150000"/>
              </a:lnSpc>
              <a:buClr>
                <a:srgbClr val="006EBE"/>
              </a:buClr>
              <a:buSzPct val="115789"/>
              <a:buFont typeface="Lucida Sans Unicode"/>
              <a:buChar char="►"/>
              <a:tabLst>
                <a:tab pos="60114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主内存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组号决定了块在缓存中的位置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(index)</a:t>
            </a:r>
          </a:p>
          <a:p>
            <a:pPr marL="599936" indent="-338673" defTabSz="1741749">
              <a:lnSpc>
                <a:spcPct val="150000"/>
              </a:lnSpc>
              <a:buClr>
                <a:srgbClr val="006EBE"/>
              </a:buClr>
              <a:buSzPct val="115789"/>
              <a:buFont typeface="Lucida Sans Unicode"/>
              <a:buChar char="►"/>
              <a:tabLst>
                <a:tab pos="601145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用于识别哪个块在缓存中（因为许多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块可以映射到缓存中的相同位置）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936" indent="-338673" defTabSz="1741749">
              <a:lnSpc>
                <a:spcPct val="150000"/>
              </a:lnSpc>
              <a:buClr>
                <a:srgbClr val="006EBE"/>
              </a:buClr>
              <a:buSzPct val="115789"/>
              <a:buFont typeface="Lucida Sans Unicode"/>
              <a:buChar char="►"/>
              <a:tabLst>
                <a:tab pos="60114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地址中的最后位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(offset)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用来选择块中的目标字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1263" defTabSz="1741749">
              <a:lnSpc>
                <a:spcPct val="150000"/>
              </a:lnSpc>
              <a:buClr>
                <a:srgbClr val="006EBE"/>
              </a:buClr>
              <a:buSzPct val="115789"/>
              <a:tabLst>
                <a:tab pos="601145" algn="l"/>
              </a:tabLst>
            </a:pPr>
            <a:endParaRPr sz="2762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2573" defTabSz="1741749">
              <a:lnSpc>
                <a:spcPct val="150000"/>
              </a:lnSpc>
            </a:pP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Example:</a:t>
            </a:r>
            <a:r>
              <a:rPr sz="1810" spc="19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给定地址</a:t>
            </a:r>
            <a:r>
              <a:rPr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1810" spc="29" dirty="0" err="1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r>
              <a:rPr sz="1810" spc="29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en-US" sz="1810" spc="29" dirty="0" err="1">
                <a:solidFill>
                  <a:srgbClr val="006EB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sz="1810" spc="29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en-US" sz="1810" b="1" spc="29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</a:t>
            </a:r>
            <a:r>
              <a:rPr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sz="1810" spc="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(16-bit)</a:t>
            </a:r>
            <a:endParaRPr sz="181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599936" indent="-331416" defTabSz="1741749">
              <a:lnSpc>
                <a:spcPct val="150000"/>
              </a:lnSpc>
              <a:spcBef>
                <a:spcPts val="981"/>
              </a:spcBef>
              <a:buClr>
                <a:srgbClr val="006EBE"/>
              </a:buClr>
              <a:buFontTx/>
              <a:buAutoNum type="arabicPeriod"/>
              <a:tabLst>
                <a:tab pos="601145" algn="l"/>
              </a:tabLst>
            </a:pPr>
            <a:r>
              <a:rPr lang="zh-CN" altLang="en-US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由 </a:t>
            </a:r>
            <a:r>
              <a:rPr lang="en-US" altLang="zh-CN" sz="1810" spc="29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lang="en-US" altLang="zh-CN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定位缓存位置，内存中的</a:t>
            </a:r>
            <a:r>
              <a:rPr lang="en-US" altLang="zh-CN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r>
              <a:rPr lang="zh-CN" altLang="en-US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与这行缓存中的</a:t>
            </a:r>
            <a:r>
              <a:rPr lang="en-US" altLang="zh-CN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lang="zh-CN" altLang="en-US"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比较</a:t>
            </a:r>
            <a:endParaRPr sz="181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599936" marR="33867" indent="-330207" defTabSz="1741749">
              <a:lnSpc>
                <a:spcPct val="150000"/>
              </a:lnSpc>
              <a:spcBef>
                <a:spcPts val="571"/>
              </a:spcBef>
              <a:buClr>
                <a:srgbClr val="006EBE"/>
              </a:buClr>
              <a:buFontTx/>
              <a:buAutoNum type="arabicPeriod"/>
              <a:tabLst>
                <a:tab pos="601145" algn="l"/>
              </a:tabLst>
            </a:pPr>
            <a:r>
              <a:rPr lang="zh-CN" altLang="en-US" sz="1810" spc="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如果不等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</a:t>
            </a:r>
            <a:r>
              <a:rPr lang="zh-CN" altLang="en-US"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缓存没有命中 </a:t>
            </a:r>
            <a:r>
              <a:rPr sz="1810" spc="2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miss!</a:t>
            </a:r>
            <a:r>
              <a:rPr sz="181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81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在当前缓存行从内存取出块进行替换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810" spc="-476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1810" spc="19" dirty="0" err="1">
                <a:solidFill>
                  <a:srgbClr val="F36A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r>
              <a:rPr sz="1810" spc="19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en-US" altLang="zh-CN" sz="1810" spc="19" dirty="0" err="1">
                <a:solidFill>
                  <a:srgbClr val="006EB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sz="18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810" spc="1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(12-bit)</a:t>
            </a:r>
            <a:endParaRPr sz="181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54">
            <a:extLst>
              <a:ext uri="{FF2B5EF4-FFF2-40B4-BE49-F238E27FC236}">
                <a16:creationId xmlns:a16="http://schemas.microsoft.com/office/drawing/2014/main" id="{DB55095A-D1A7-42AD-89DC-559C8D00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420" y="2095943"/>
            <a:ext cx="92075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sz="1810" spc="29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endParaRPr lang="zh-CN" altLang="en-US" sz="1810" spc="29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A0FB4467-D515-4A9C-A915-87D14A5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171" y="2095943"/>
            <a:ext cx="12017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index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B7405C49-231C-4491-8E49-6CE30969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907" y="2095943"/>
            <a:ext cx="12017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offset</a:t>
            </a:r>
            <a:endParaRPr lang="zh-CN" altLang="en-US" b="1" dirty="0"/>
          </a:p>
        </p:txBody>
      </p:sp>
      <p:sp>
        <p:nvSpPr>
          <p:cNvPr id="12" name="Text Box 58">
            <a:extLst>
              <a:ext uri="{FF2B5EF4-FFF2-40B4-BE49-F238E27FC236}">
                <a16:creationId xmlns:a16="http://schemas.microsoft.com/office/drawing/2014/main" id="{E9BDA29E-6D7D-4AE6-992B-BDCAD9EE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520" y="2519805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XX</a:t>
            </a:r>
          </a:p>
        </p:txBody>
      </p:sp>
      <p:sp>
        <p:nvSpPr>
          <p:cNvPr id="13" name="Text Box 59">
            <a:extLst>
              <a:ext uri="{FF2B5EF4-FFF2-40B4-BE49-F238E27FC236}">
                <a16:creationId xmlns:a16="http://schemas.microsoft.com/office/drawing/2014/main" id="{DC3BD020-DFF7-495A-995E-A13AF180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295" y="2519805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YY</a:t>
            </a:r>
          </a:p>
        </p:txBody>
      </p:sp>
      <p:sp>
        <p:nvSpPr>
          <p:cNvPr id="14" name="Text Box 60">
            <a:extLst>
              <a:ext uri="{FF2B5EF4-FFF2-40B4-BE49-F238E27FC236}">
                <a16:creationId xmlns:a16="http://schemas.microsoft.com/office/drawing/2014/main" id="{D74320F8-5074-4EAC-8681-1365EAB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620" y="2519805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ZZ</a:t>
            </a:r>
          </a:p>
        </p:txBody>
      </p:sp>
      <p:sp>
        <p:nvSpPr>
          <p:cNvPr id="15" name="Text Box 61">
            <a:extLst>
              <a:ext uri="{FF2B5EF4-FFF2-40B4-BE49-F238E27FC236}">
                <a16:creationId xmlns:a16="http://schemas.microsoft.com/office/drawing/2014/main" id="{8CD35044-809E-47D6-939F-BEC2BD41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070" y="1729231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</a:p>
        </p:txBody>
      </p:sp>
      <p:sp>
        <p:nvSpPr>
          <p:cNvPr id="16" name="Text Box 62">
            <a:extLst>
              <a:ext uri="{FF2B5EF4-FFF2-40B4-BE49-F238E27FC236}">
                <a16:creationId xmlns:a16="http://schemas.microsoft.com/office/drawing/2014/main" id="{02A20952-5228-4F76-9252-773017D28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8845" y="172923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7" name="Text Box 63">
            <a:extLst>
              <a:ext uri="{FF2B5EF4-FFF2-40B4-BE49-F238E27FC236}">
                <a16:creationId xmlns:a16="http://schemas.microsoft.com/office/drawing/2014/main" id="{F8A3AB36-0D9B-4476-9057-679742FF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2170" y="1729231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B74BF249-EA59-4FE6-8D8D-835EFA5A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209" y="3457261"/>
            <a:ext cx="29847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定位</a:t>
            </a:r>
            <a:r>
              <a:rPr lang="en-US" altLang="zh-CN" sz="2000" b="1" dirty="0"/>
              <a:t>Cache</a:t>
            </a:r>
            <a:r>
              <a:rPr lang="zh-CN" altLang="en-US" sz="2000" b="1" dirty="0"/>
              <a:t>块（</a:t>
            </a:r>
            <a:r>
              <a:rPr lang="en-US" altLang="zh-CN" sz="2000" b="1" dirty="0"/>
              <a:t>index</a:t>
            </a:r>
            <a:r>
              <a:rPr lang="zh-CN" altLang="en-US" sz="2000" b="1" dirty="0"/>
              <a:t>），读取组号</a:t>
            </a:r>
            <a:r>
              <a:rPr lang="en-US" altLang="zh-CN" sz="2000" b="1" dirty="0"/>
              <a:t>(Tag)</a:t>
            </a:r>
            <a:endParaRPr lang="zh-CN" altLang="en-US" sz="2000" b="1" dirty="0"/>
          </a:p>
        </p:txBody>
      </p:sp>
      <p:sp>
        <p:nvSpPr>
          <p:cNvPr id="19" name="Line 65">
            <a:extLst>
              <a:ext uri="{FF2B5EF4-FFF2-40B4-BE49-F238E27FC236}">
                <a16:creationId xmlns:a16="http://schemas.microsoft.com/office/drawing/2014/main" id="{78FB6F71-8751-48FE-9BA3-0F8E959D7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8407" y="2867468"/>
            <a:ext cx="0" cy="5889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66">
            <a:extLst>
              <a:ext uri="{FF2B5EF4-FFF2-40B4-BE49-F238E27FC236}">
                <a16:creationId xmlns:a16="http://schemas.microsoft.com/office/drawing/2014/main" id="{24D3C21D-99C8-4CAF-B422-BCB3AB87A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4120" y="4123181"/>
            <a:ext cx="0" cy="5889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67">
            <a:extLst>
              <a:ext uri="{FF2B5EF4-FFF2-40B4-BE49-F238E27FC236}">
                <a16:creationId xmlns:a16="http://schemas.microsoft.com/office/drawing/2014/main" id="{3CE921ED-0500-4E4E-8C73-7876FBB2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171" y="4712144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/>
              <a:t>相等吗？</a:t>
            </a: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2B94C359-C865-43EC-B59C-2F35611B0454}"/>
              </a:ext>
            </a:extLst>
          </p:cNvPr>
          <p:cNvSpPr>
            <a:spLocks/>
          </p:cNvSpPr>
          <p:nvPr/>
        </p:nvSpPr>
        <p:spPr bwMode="auto">
          <a:xfrm>
            <a:off x="8715871" y="2905569"/>
            <a:ext cx="636587" cy="2001837"/>
          </a:xfrm>
          <a:custGeom>
            <a:avLst/>
            <a:gdLst>
              <a:gd name="T0" fmla="*/ 128 w 401"/>
              <a:gd name="T1" fmla="*/ 0 h 1261"/>
              <a:gd name="T2" fmla="*/ 4 w 401"/>
              <a:gd name="T3" fmla="*/ 615 h 1261"/>
              <a:gd name="T4" fmla="*/ 105 w 401"/>
              <a:gd name="T5" fmla="*/ 1074 h 1261"/>
              <a:gd name="T6" fmla="*/ 401 w 401"/>
              <a:gd name="T7" fmla="*/ 126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1" h="1261">
                <a:moveTo>
                  <a:pt x="128" y="0"/>
                </a:moveTo>
                <a:cubicBezTo>
                  <a:pt x="68" y="218"/>
                  <a:pt x="8" y="436"/>
                  <a:pt x="4" y="615"/>
                </a:cubicBezTo>
                <a:cubicBezTo>
                  <a:pt x="0" y="794"/>
                  <a:pt x="39" y="966"/>
                  <a:pt x="105" y="1074"/>
                </a:cubicBezTo>
                <a:cubicBezTo>
                  <a:pt x="171" y="1182"/>
                  <a:pt x="286" y="1221"/>
                  <a:pt x="401" y="1261"/>
                </a:cubicBezTo>
              </a:path>
            </a:pathLst>
          </a:custGeom>
          <a:noFill/>
          <a:ln w="28575" cap="flat" cmpd="sng">
            <a:solidFill>
              <a:srgbClr val="990033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01AF1A39-355F-4D30-94FA-8DB162D9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832" y="5370956"/>
            <a:ext cx="2698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0033"/>
                </a:solidFill>
              </a:rPr>
              <a:t>据此判断内存目标块是否在</a:t>
            </a:r>
            <a:r>
              <a:rPr lang="en-US" altLang="zh-CN" sz="2000" b="1" dirty="0">
                <a:solidFill>
                  <a:srgbClr val="990033"/>
                </a:solidFill>
              </a:rPr>
              <a:t>Cache</a:t>
            </a:r>
            <a:r>
              <a:rPr lang="zh-CN" altLang="en-US" sz="2000" b="1" dirty="0">
                <a:solidFill>
                  <a:srgbClr val="990033"/>
                </a:solidFill>
              </a:rPr>
              <a:t>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0423F4-F1DB-4DCC-A486-101EF6A4CBC4}"/>
              </a:ext>
            </a:extLst>
          </p:cNvPr>
          <p:cNvSpPr/>
          <p:nvPr/>
        </p:nvSpPr>
        <p:spPr>
          <a:xfrm>
            <a:off x="214060" y="1083163"/>
            <a:ext cx="10468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如何由内存地址（字节地址）检测是否在缓存中，它有一个有效的映射？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 animBg="1"/>
      <p:bldP spid="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1" name="Rectangle 3">
            <a:extLst>
              <a:ext uri="{FF2B5EF4-FFF2-40B4-BE49-F238E27FC236}">
                <a16:creationId xmlns:a16="http://schemas.microsoft.com/office/drawing/2014/main" id="{87721702-DBC0-431A-82B2-D035A0F10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077200" cy="533400"/>
          </a:xfrm>
          <a:noFill/>
          <a:ln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One word/block, cache size = 1K words</a:t>
            </a:r>
            <a:b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lang="en-US" altLang="zh-CN" sz="2400" i="1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604619" name="Group 11">
            <a:extLst>
              <a:ext uri="{FF2B5EF4-FFF2-40B4-BE49-F238E27FC236}">
                <a16:creationId xmlns:a16="http://schemas.microsoft.com/office/drawing/2014/main" id="{EDB80B53-FF64-4065-BBD8-85BB4919B6E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09751"/>
            <a:ext cx="2895600" cy="3408363"/>
            <a:chOff x="1056" y="1183"/>
            <a:chExt cx="1824" cy="2147"/>
          </a:xfrm>
        </p:grpSpPr>
        <p:sp>
          <p:nvSpPr>
            <p:cNvPr id="1604620" name="Freeform 12">
              <a:extLst>
                <a:ext uri="{FF2B5EF4-FFF2-40B4-BE49-F238E27FC236}">
                  <a16:creationId xmlns:a16="http://schemas.microsoft.com/office/drawing/2014/main" id="{AEF48E6F-C3C7-49BB-B55C-EA423E70D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21" name="Freeform 13">
              <a:extLst>
                <a:ext uri="{FF2B5EF4-FFF2-40B4-BE49-F238E27FC236}">
                  <a16:creationId xmlns:a16="http://schemas.microsoft.com/office/drawing/2014/main" id="{93C1AE3A-0411-4C14-91DE-9F32D2637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04622" name="Group 14">
              <a:extLst>
                <a:ext uri="{FF2B5EF4-FFF2-40B4-BE49-F238E27FC236}">
                  <a16:creationId xmlns:a16="http://schemas.microsoft.com/office/drawing/2014/main" id="{D9A15509-7CC5-4E4F-A197-F25FE37D1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183"/>
              <a:ext cx="1824" cy="2070"/>
              <a:chOff x="1056" y="1183"/>
              <a:chExt cx="1824" cy="2070"/>
            </a:xfrm>
          </p:grpSpPr>
          <p:sp>
            <p:nvSpPr>
              <p:cNvPr id="1604623" name="Text Box 15">
                <a:extLst>
                  <a:ext uri="{FF2B5EF4-FFF2-40B4-BE49-F238E27FC236}">
                    <a16:creationId xmlns:a16="http://schemas.microsoft.com/office/drawing/2014/main" id="{577E9E74-8689-4F86-92E5-0100A236D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20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ea typeface="宋体" panose="02010600030101010101" pitchFamily="2" charset="-122"/>
                  </a:rPr>
                  <a:t>20</a:t>
                </a:r>
              </a:p>
            </p:txBody>
          </p:sp>
          <p:grpSp>
            <p:nvGrpSpPr>
              <p:cNvPr id="1604624" name="Group 16">
                <a:extLst>
                  <a:ext uri="{FF2B5EF4-FFF2-40B4-BE49-F238E27FC236}">
                    <a16:creationId xmlns:a16="http://schemas.microsoft.com/office/drawing/2014/main" id="{B86DB682-5E73-4549-8394-B01460FEE2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604625" name="Line 17">
                  <a:extLst>
                    <a:ext uri="{FF2B5EF4-FFF2-40B4-BE49-F238E27FC236}">
                      <a16:creationId xmlns:a16="http://schemas.microsoft.com/office/drawing/2014/main" id="{EF534999-4AE2-4ABB-919A-B91B52CD5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4626" name="Freeform 18">
                  <a:extLst>
                    <a:ext uri="{FF2B5EF4-FFF2-40B4-BE49-F238E27FC236}">
                      <a16:creationId xmlns:a16="http://schemas.microsoft.com/office/drawing/2014/main" id="{200D03E3-F441-4EC7-B1E6-91A052544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>
                    <a:gd name="T0" fmla="*/ 1540 w 1544"/>
                    <a:gd name="T1" fmla="*/ 0 h 2040"/>
                    <a:gd name="T2" fmla="*/ 1544 w 1544"/>
                    <a:gd name="T3" fmla="*/ 220 h 2040"/>
                    <a:gd name="T4" fmla="*/ 0 w 1544"/>
                    <a:gd name="T5" fmla="*/ 220 h 2040"/>
                    <a:gd name="T6" fmla="*/ 0 w 1544"/>
                    <a:gd name="T7" fmla="*/ 2040 h 2040"/>
                    <a:gd name="T8" fmla="*/ 1328 w 1544"/>
                    <a:gd name="T9" fmla="*/ 204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4627" name="Text Box 19">
                  <a:extLst>
                    <a:ext uri="{FF2B5EF4-FFF2-40B4-BE49-F238E27FC236}">
                      <a16:creationId xmlns:a16="http://schemas.microsoft.com/office/drawing/2014/main" id="{F6394E81-7447-4D5D-A2CB-C2D919DB2D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32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anose="02010600030101010101" pitchFamily="2" charset="-122"/>
                    </a:rPr>
                    <a:t>Tag</a:t>
                  </a:r>
                </a:p>
              </p:txBody>
            </p:sp>
          </p:grpSp>
        </p:grpSp>
      </p:grpSp>
      <p:grpSp>
        <p:nvGrpSpPr>
          <p:cNvPr id="1604628" name="Group 20">
            <a:extLst>
              <a:ext uri="{FF2B5EF4-FFF2-40B4-BE49-F238E27FC236}">
                <a16:creationId xmlns:a16="http://schemas.microsoft.com/office/drawing/2014/main" id="{E8845186-A43D-4608-B9C6-8B3C5EDA33E6}"/>
              </a:ext>
            </a:extLst>
          </p:cNvPr>
          <p:cNvGrpSpPr>
            <a:grpSpLocks/>
          </p:cNvGrpSpPr>
          <p:nvPr/>
        </p:nvGrpSpPr>
        <p:grpSpPr bwMode="auto">
          <a:xfrm>
            <a:off x="3551239" y="1846264"/>
            <a:ext cx="3640137" cy="1811337"/>
            <a:chOff x="1277" y="1206"/>
            <a:chExt cx="2293" cy="1141"/>
          </a:xfrm>
        </p:grpSpPr>
        <p:sp>
          <p:nvSpPr>
            <p:cNvPr id="1604629" name="Line 21">
              <a:extLst>
                <a:ext uri="{FF2B5EF4-FFF2-40B4-BE49-F238E27FC236}">
                  <a16:creationId xmlns:a16="http://schemas.microsoft.com/office/drawing/2014/main" id="{B000731E-82EF-44E3-A13F-9C218C4F0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0" name="Freeform 22">
              <a:extLst>
                <a:ext uri="{FF2B5EF4-FFF2-40B4-BE49-F238E27FC236}">
                  <a16:creationId xmlns:a16="http://schemas.microsoft.com/office/drawing/2014/main" id="{0A725A30-8B50-4ADD-AAAF-D18F242C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>
                <a:gd name="T0" fmla="*/ 1974 w 1974"/>
                <a:gd name="T1" fmla="*/ 0 h 1110"/>
                <a:gd name="T2" fmla="*/ 1974 w 1974"/>
                <a:gd name="T3" fmla="*/ 358 h 1110"/>
                <a:gd name="T4" fmla="*/ 0 w 1974"/>
                <a:gd name="T5" fmla="*/ 358 h 1110"/>
                <a:gd name="T6" fmla="*/ 0 w 1974"/>
                <a:gd name="T7" fmla="*/ 1110 h 1110"/>
                <a:gd name="T8" fmla="*/ 884 w 1974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1" name="Text Box 23">
              <a:extLst>
                <a:ext uri="{FF2B5EF4-FFF2-40B4-BE49-F238E27FC236}">
                  <a16:creationId xmlns:a16="http://schemas.microsoft.com/office/drawing/2014/main" id="{7FD39B52-9490-49A4-B252-51431F5EF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124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604632" name="Text Box 24">
              <a:extLst>
                <a:ext uri="{FF2B5EF4-FFF2-40B4-BE49-F238E27FC236}">
                  <a16:creationId xmlns:a16="http://schemas.microsoft.com/office/drawing/2014/main" id="{E3AF9312-EBFE-4C2C-9A4A-B93A7B65D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" y="1370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Index</a:t>
              </a:r>
            </a:p>
          </p:txBody>
        </p:sp>
      </p:grpSp>
      <p:grpSp>
        <p:nvGrpSpPr>
          <p:cNvPr id="1604633" name="Group 25">
            <a:extLst>
              <a:ext uri="{FF2B5EF4-FFF2-40B4-BE49-F238E27FC236}">
                <a16:creationId xmlns:a16="http://schemas.microsoft.com/office/drawing/2014/main" id="{09962E29-4730-4978-B123-72EF4B8BE7BD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514600"/>
            <a:ext cx="4267200" cy="2135188"/>
            <a:chOff x="1650" y="1627"/>
            <a:chExt cx="2688" cy="1345"/>
          </a:xfrm>
        </p:grpSpPr>
        <p:sp>
          <p:nvSpPr>
            <p:cNvPr id="1604634" name="Freeform 26">
              <a:extLst>
                <a:ext uri="{FF2B5EF4-FFF2-40B4-BE49-F238E27FC236}">
                  <a16:creationId xmlns:a16="http://schemas.microsoft.com/office/drawing/2014/main" id="{8267537D-0339-42EE-AB45-3A4CF6C75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5" name="Freeform 27">
              <a:extLst>
                <a:ext uri="{FF2B5EF4-FFF2-40B4-BE49-F238E27FC236}">
                  <a16:creationId xmlns:a16="http://schemas.microsoft.com/office/drawing/2014/main" id="{795A5FDC-D9F7-4C5E-A4AE-664F6B4F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>
                <a:gd name="T0" fmla="*/ 1608 w 1608"/>
                <a:gd name="T1" fmla="*/ 110 h 110"/>
                <a:gd name="T2" fmla="*/ 1608 w 1608"/>
                <a:gd name="T3" fmla="*/ 0 h 110"/>
                <a:gd name="T4" fmla="*/ 0 w 1608"/>
                <a:gd name="T5" fmla="*/ 0 h 110"/>
                <a:gd name="T6" fmla="*/ 0 w 1608"/>
                <a:gd name="T7" fmla="*/ 110 h 110"/>
                <a:gd name="T8" fmla="*/ 1608 w 1608"/>
                <a:gd name="T9" fmla="*/ 110 h 110"/>
                <a:gd name="T10" fmla="*/ 1608 w 1608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6" name="Freeform 28">
              <a:extLst>
                <a:ext uri="{FF2B5EF4-FFF2-40B4-BE49-F238E27FC236}">
                  <a16:creationId xmlns:a16="http://schemas.microsoft.com/office/drawing/2014/main" id="{EB3F9D94-3A7A-4578-BB13-E7C71E40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>
                <a:gd name="T0" fmla="*/ 1608 w 1608"/>
                <a:gd name="T1" fmla="*/ 110 h 110"/>
                <a:gd name="T2" fmla="*/ 1608 w 1608"/>
                <a:gd name="T3" fmla="*/ 0 h 110"/>
                <a:gd name="T4" fmla="*/ 0 w 1608"/>
                <a:gd name="T5" fmla="*/ 0 h 110"/>
                <a:gd name="T6" fmla="*/ 0 w 1608"/>
                <a:gd name="T7" fmla="*/ 110 h 110"/>
                <a:gd name="T8" fmla="*/ 1608 w 1608"/>
                <a:gd name="T9" fmla="*/ 110 h 110"/>
                <a:gd name="T10" fmla="*/ 1608 w 1608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7" name="Line 29">
              <a:extLst>
                <a:ext uri="{FF2B5EF4-FFF2-40B4-BE49-F238E27FC236}">
                  <a16:creationId xmlns:a16="http://schemas.microsoft.com/office/drawing/2014/main" id="{EE2E9426-083A-4BA0-9BBF-693EC161E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8" name="Line 30">
              <a:extLst>
                <a:ext uri="{FF2B5EF4-FFF2-40B4-BE49-F238E27FC236}">
                  <a16:creationId xmlns:a16="http://schemas.microsoft.com/office/drawing/2014/main" id="{A42FFAE0-E5EE-46C3-AEC0-79B12DCD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39" name="Line 31">
              <a:extLst>
                <a:ext uri="{FF2B5EF4-FFF2-40B4-BE49-F238E27FC236}">
                  <a16:creationId xmlns:a16="http://schemas.microsoft.com/office/drawing/2014/main" id="{23484AD9-D0C8-4CA0-8BE7-F02DE4B94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0" name="Line 32">
              <a:extLst>
                <a:ext uri="{FF2B5EF4-FFF2-40B4-BE49-F238E27FC236}">
                  <a16:creationId xmlns:a16="http://schemas.microsoft.com/office/drawing/2014/main" id="{EC804615-07E6-472A-BF7E-5A7B6AB88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1" name="Line 33">
              <a:extLst>
                <a:ext uri="{FF2B5EF4-FFF2-40B4-BE49-F238E27FC236}">
                  <a16:creationId xmlns:a16="http://schemas.microsoft.com/office/drawing/2014/main" id="{7C8BDF08-F0CA-4166-B2E4-ABB17680B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2" name="Line 34">
              <a:extLst>
                <a:ext uri="{FF2B5EF4-FFF2-40B4-BE49-F238E27FC236}">
                  <a16:creationId xmlns:a16="http://schemas.microsoft.com/office/drawing/2014/main" id="{3B766BE3-E9E9-450A-A8CA-3B4F54987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3" name="Line 35">
              <a:extLst>
                <a:ext uri="{FF2B5EF4-FFF2-40B4-BE49-F238E27FC236}">
                  <a16:creationId xmlns:a16="http://schemas.microsoft.com/office/drawing/2014/main" id="{67687035-61E8-4202-B4D5-7B87F196A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4" name="Line 36">
              <a:extLst>
                <a:ext uri="{FF2B5EF4-FFF2-40B4-BE49-F238E27FC236}">
                  <a16:creationId xmlns:a16="http://schemas.microsoft.com/office/drawing/2014/main" id="{00B669E9-EB16-4CAD-ABAB-5ADAC99FE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5" name="Line 37">
              <a:extLst>
                <a:ext uri="{FF2B5EF4-FFF2-40B4-BE49-F238E27FC236}">
                  <a16:creationId xmlns:a16="http://schemas.microsoft.com/office/drawing/2014/main" id="{12A9B98D-1620-414E-9560-49B2EF9AB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6" name="Line 38">
              <a:extLst>
                <a:ext uri="{FF2B5EF4-FFF2-40B4-BE49-F238E27FC236}">
                  <a16:creationId xmlns:a16="http://schemas.microsoft.com/office/drawing/2014/main" id="{C302911C-CB91-48D8-A6D0-2E13C8EF7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47" name="Text Box 39">
              <a:extLst>
                <a:ext uri="{FF2B5EF4-FFF2-40B4-BE49-F238E27FC236}">
                  <a16:creationId xmlns:a16="http://schemas.microsoft.com/office/drawing/2014/main" id="{9ECC0E70-294E-450E-9A78-11FC396C8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1627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1604648" name="Text Box 40">
              <a:extLst>
                <a:ext uri="{FF2B5EF4-FFF2-40B4-BE49-F238E27FC236}">
                  <a16:creationId xmlns:a16="http://schemas.microsoft.com/office/drawing/2014/main" id="{704227E4-788A-4ED6-AC0C-E42DE88A2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162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  Index</a:t>
              </a:r>
            </a:p>
          </p:txBody>
        </p:sp>
        <p:sp>
          <p:nvSpPr>
            <p:cNvPr id="1604649" name="Text Box 41">
              <a:extLst>
                <a:ext uri="{FF2B5EF4-FFF2-40B4-BE49-F238E27FC236}">
                  <a16:creationId xmlns:a16="http://schemas.microsoft.com/office/drawing/2014/main" id="{1F5AFEF8-7B26-42B2-BE1D-0D47CCE09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627"/>
              <a:ext cx="29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Tag</a:t>
              </a:r>
            </a:p>
          </p:txBody>
        </p:sp>
        <p:sp>
          <p:nvSpPr>
            <p:cNvPr id="1604650" name="Text Box 42">
              <a:extLst>
                <a:ext uri="{FF2B5EF4-FFF2-40B4-BE49-F238E27FC236}">
                  <a16:creationId xmlns:a16="http://schemas.microsoft.com/office/drawing/2014/main" id="{F563A6C3-2C01-4105-8EDE-E11056F51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627"/>
              <a:ext cx="3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Valid</a:t>
              </a:r>
            </a:p>
          </p:txBody>
        </p:sp>
        <p:sp>
          <p:nvSpPr>
            <p:cNvPr id="1604651" name="Text Box 43">
              <a:extLst>
                <a:ext uri="{FF2B5EF4-FFF2-40B4-BE49-F238E27FC236}">
                  <a16:creationId xmlns:a16="http://schemas.microsoft.com/office/drawing/2014/main" id="{B32E7B06-38B6-438A-825F-E3B21359C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71"/>
              <a:ext cx="328" cy="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1021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1022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200">
                  <a:ea typeface="宋体" panose="02010600030101010101" pitchFamily="2" charset="-122"/>
                </a:rPr>
                <a:t>1023</a:t>
              </a:r>
            </a:p>
          </p:txBody>
        </p:sp>
      </p:grpSp>
      <p:grpSp>
        <p:nvGrpSpPr>
          <p:cNvPr id="1604652" name="Group 44">
            <a:extLst>
              <a:ext uri="{FF2B5EF4-FFF2-40B4-BE49-F238E27FC236}">
                <a16:creationId xmlns:a16="http://schemas.microsoft.com/office/drawing/2014/main" id="{2FB39590-17E1-4BA7-860D-E50F95962796}"/>
              </a:ext>
            </a:extLst>
          </p:cNvPr>
          <p:cNvGrpSpPr>
            <a:grpSpLocks/>
          </p:cNvGrpSpPr>
          <p:nvPr/>
        </p:nvGrpSpPr>
        <p:grpSpPr bwMode="auto">
          <a:xfrm>
            <a:off x="4813301" y="1143001"/>
            <a:ext cx="3597275" cy="709613"/>
            <a:chOff x="2072" y="763"/>
            <a:chExt cx="2266" cy="447"/>
          </a:xfrm>
        </p:grpSpPr>
        <p:sp>
          <p:nvSpPr>
            <p:cNvPr id="1604653" name="Line 45">
              <a:extLst>
                <a:ext uri="{FF2B5EF4-FFF2-40B4-BE49-F238E27FC236}">
                  <a16:creationId xmlns:a16="http://schemas.microsoft.com/office/drawing/2014/main" id="{7236A9CE-DE64-4097-B4F5-1514247E4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54" name="Line 46">
              <a:extLst>
                <a:ext uri="{FF2B5EF4-FFF2-40B4-BE49-F238E27FC236}">
                  <a16:creationId xmlns:a16="http://schemas.microsoft.com/office/drawing/2014/main" id="{F56AE71E-249A-4ECF-9046-A2812FC62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105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55" name="Freeform 47">
              <a:extLst>
                <a:ext uri="{FF2B5EF4-FFF2-40B4-BE49-F238E27FC236}">
                  <a16:creationId xmlns:a16="http://schemas.microsoft.com/office/drawing/2014/main" id="{3B7D20DB-E09E-4AFD-ABB1-8C4750A3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56" name="Text Box 48">
              <a:extLst>
                <a:ext uri="{FF2B5EF4-FFF2-40B4-BE49-F238E27FC236}">
                  <a16:creationId xmlns:a16="http://schemas.microsoft.com/office/drawing/2014/main" id="{C16FC325-F4EC-41E4-B7DB-E69C31A2C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31 30       . . .        13 12  11     . . .        2  1  0</a:t>
              </a:r>
            </a:p>
          </p:txBody>
        </p:sp>
        <p:sp>
          <p:nvSpPr>
            <p:cNvPr id="1604657" name="Text Box 49">
              <a:extLst>
                <a:ext uri="{FF2B5EF4-FFF2-40B4-BE49-F238E27FC236}">
                  <a16:creationId xmlns:a16="http://schemas.microsoft.com/office/drawing/2014/main" id="{3F805010-D27F-4A22-9317-D6DE8B81E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763"/>
              <a:ext cx="52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Byte offset</a:t>
              </a:r>
            </a:p>
          </p:txBody>
        </p:sp>
        <p:sp>
          <p:nvSpPr>
            <p:cNvPr id="1604658" name="Line 50">
              <a:extLst>
                <a:ext uri="{FF2B5EF4-FFF2-40B4-BE49-F238E27FC236}">
                  <a16:creationId xmlns:a16="http://schemas.microsoft.com/office/drawing/2014/main" id="{03C069C6-7174-44F4-BF52-C9439A35A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6" y="95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4659" name="Rectangle 51">
            <a:extLst>
              <a:ext uri="{FF2B5EF4-FFF2-40B4-BE49-F238E27FC236}">
                <a16:creationId xmlns:a16="http://schemas.microsoft.com/office/drawing/2014/main" id="{C26ED991-F064-4960-8287-3B89C022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960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kind of locality are we taking advantage of?</a:t>
            </a:r>
          </a:p>
        </p:txBody>
      </p:sp>
      <p:grpSp>
        <p:nvGrpSpPr>
          <p:cNvPr id="1604660" name="Group 52">
            <a:extLst>
              <a:ext uri="{FF2B5EF4-FFF2-40B4-BE49-F238E27FC236}">
                <a16:creationId xmlns:a16="http://schemas.microsoft.com/office/drawing/2014/main" id="{50861C9E-B2BB-42D2-8BFA-A2208C5CF03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89338"/>
            <a:ext cx="592138" cy="1371600"/>
            <a:chOff x="2477" y="2299"/>
            <a:chExt cx="373" cy="864"/>
          </a:xfrm>
        </p:grpSpPr>
        <p:sp>
          <p:nvSpPr>
            <p:cNvPr id="1604661" name="Line 53">
              <a:extLst>
                <a:ext uri="{FF2B5EF4-FFF2-40B4-BE49-F238E27FC236}">
                  <a16:creationId xmlns:a16="http://schemas.microsoft.com/office/drawing/2014/main" id="{1F45F5A7-5674-4413-A56A-819908D78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62" name="Line 54">
              <a:extLst>
                <a:ext uri="{FF2B5EF4-FFF2-40B4-BE49-F238E27FC236}">
                  <a16:creationId xmlns:a16="http://schemas.microsoft.com/office/drawing/2014/main" id="{92B8D4A4-F7F7-4FA7-BA6C-CD74BAA2F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63" name="Text Box 55">
              <a:extLst>
                <a:ext uri="{FF2B5EF4-FFF2-40B4-BE49-F238E27FC236}">
                  <a16:creationId xmlns:a16="http://schemas.microsoft.com/office/drawing/2014/main" id="{4441FDBF-3A01-46EF-B739-E74CB0F7E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292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1604664" name="Group 56">
            <a:extLst>
              <a:ext uri="{FF2B5EF4-FFF2-40B4-BE49-F238E27FC236}">
                <a16:creationId xmlns:a16="http://schemas.microsoft.com/office/drawing/2014/main" id="{2BBD6759-2021-44FE-8EBB-10E5BF1817D9}"/>
              </a:ext>
            </a:extLst>
          </p:cNvPr>
          <p:cNvGrpSpPr>
            <a:grpSpLocks/>
          </p:cNvGrpSpPr>
          <p:nvPr/>
        </p:nvGrpSpPr>
        <p:grpSpPr bwMode="auto">
          <a:xfrm>
            <a:off x="7267576" y="1878014"/>
            <a:ext cx="2060575" cy="3043237"/>
            <a:chOff x="3618" y="1226"/>
            <a:chExt cx="1298" cy="1917"/>
          </a:xfrm>
        </p:grpSpPr>
        <p:sp>
          <p:nvSpPr>
            <p:cNvPr id="1604665" name="Freeform 57">
              <a:extLst>
                <a:ext uri="{FF2B5EF4-FFF2-40B4-BE49-F238E27FC236}">
                  <a16:creationId xmlns:a16="http://schemas.microsoft.com/office/drawing/2014/main" id="{F9A3CA67-359B-4013-BEAB-4C219C65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>
                <a:gd name="T0" fmla="*/ 0 w 1432"/>
                <a:gd name="T1" fmla="*/ 919 h 1739"/>
                <a:gd name="T2" fmla="*/ 3 w 1432"/>
                <a:gd name="T3" fmla="*/ 1739 h 1739"/>
                <a:gd name="T4" fmla="*/ 1432 w 1432"/>
                <a:gd name="T5" fmla="*/ 1739 h 1739"/>
                <a:gd name="T6" fmla="*/ 1432 w 1432"/>
                <a:gd name="T7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prstDash val="solid"/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66" name="Line 58">
              <a:extLst>
                <a:ext uri="{FF2B5EF4-FFF2-40B4-BE49-F238E27FC236}">
                  <a16:creationId xmlns:a16="http://schemas.microsoft.com/office/drawing/2014/main" id="{264B9207-441E-4289-9439-DCADFD7B0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67" name="Text Box 59">
              <a:extLst>
                <a:ext uri="{FF2B5EF4-FFF2-40B4-BE49-F238E27FC236}">
                  <a16:creationId xmlns:a16="http://schemas.microsoft.com/office/drawing/2014/main" id="{51E693C3-E1F3-4843-B1E3-DBCEB55D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1226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1604668" name="Text Box 60">
              <a:extLst>
                <a:ext uri="{FF2B5EF4-FFF2-40B4-BE49-F238E27FC236}">
                  <a16:creationId xmlns:a16="http://schemas.microsoft.com/office/drawing/2014/main" id="{9B9F99AA-D2F2-4312-9AA7-0794F4B1F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92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32</a:t>
              </a:r>
            </a:p>
          </p:txBody>
        </p:sp>
      </p:grpSp>
      <p:grpSp>
        <p:nvGrpSpPr>
          <p:cNvPr id="1604613" name="Group 5">
            <a:extLst>
              <a:ext uri="{FF2B5EF4-FFF2-40B4-BE49-F238E27FC236}">
                <a16:creationId xmlns:a16="http://schemas.microsoft.com/office/drawing/2014/main" id="{11BD8FE6-4E32-4335-ABB5-ED501B0D8ACB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1912938"/>
            <a:ext cx="2913063" cy="3905250"/>
            <a:chOff x="720" y="1248"/>
            <a:chExt cx="1835" cy="2460"/>
          </a:xfrm>
        </p:grpSpPr>
        <p:sp>
          <p:nvSpPr>
            <p:cNvPr id="1604614" name="Freeform 6">
              <a:extLst>
                <a:ext uri="{FF2B5EF4-FFF2-40B4-BE49-F238E27FC236}">
                  <a16:creationId xmlns:a16="http://schemas.microsoft.com/office/drawing/2014/main" id="{FA0FA931-4C1A-4494-B2B8-45D8F6DFC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>
                <a:gd name="T0" fmla="*/ 0 w 222"/>
                <a:gd name="T1" fmla="*/ 101 h 172"/>
                <a:gd name="T2" fmla="*/ 3 w 222"/>
                <a:gd name="T3" fmla="*/ 114 h 172"/>
                <a:gd name="T4" fmla="*/ 7 w 222"/>
                <a:gd name="T5" fmla="*/ 125 h 172"/>
                <a:gd name="T6" fmla="*/ 13 w 222"/>
                <a:gd name="T7" fmla="*/ 134 h 172"/>
                <a:gd name="T8" fmla="*/ 23 w 222"/>
                <a:gd name="T9" fmla="*/ 143 h 172"/>
                <a:gd name="T10" fmla="*/ 33 w 222"/>
                <a:gd name="T11" fmla="*/ 152 h 172"/>
                <a:gd name="T12" fmla="*/ 47 w 222"/>
                <a:gd name="T13" fmla="*/ 158 h 172"/>
                <a:gd name="T14" fmla="*/ 60 w 222"/>
                <a:gd name="T15" fmla="*/ 165 h 172"/>
                <a:gd name="T16" fmla="*/ 77 w 222"/>
                <a:gd name="T17" fmla="*/ 169 h 172"/>
                <a:gd name="T18" fmla="*/ 94 w 222"/>
                <a:gd name="T19" fmla="*/ 172 h 172"/>
                <a:gd name="T20" fmla="*/ 111 w 222"/>
                <a:gd name="T21" fmla="*/ 172 h 172"/>
                <a:gd name="T22" fmla="*/ 131 w 222"/>
                <a:gd name="T23" fmla="*/ 172 h 172"/>
                <a:gd name="T24" fmla="*/ 148 w 222"/>
                <a:gd name="T25" fmla="*/ 169 h 172"/>
                <a:gd name="T26" fmla="*/ 161 w 222"/>
                <a:gd name="T27" fmla="*/ 165 h 172"/>
                <a:gd name="T28" fmla="*/ 178 w 222"/>
                <a:gd name="T29" fmla="*/ 158 h 172"/>
                <a:gd name="T30" fmla="*/ 188 w 222"/>
                <a:gd name="T31" fmla="*/ 152 h 172"/>
                <a:gd name="T32" fmla="*/ 202 w 222"/>
                <a:gd name="T33" fmla="*/ 143 h 172"/>
                <a:gd name="T34" fmla="*/ 208 w 222"/>
                <a:gd name="T35" fmla="*/ 134 h 172"/>
                <a:gd name="T36" fmla="*/ 215 w 222"/>
                <a:gd name="T37" fmla="*/ 125 h 172"/>
                <a:gd name="T38" fmla="*/ 222 w 222"/>
                <a:gd name="T39" fmla="*/ 114 h 172"/>
                <a:gd name="T40" fmla="*/ 222 w 222"/>
                <a:gd name="T41" fmla="*/ 104 h 172"/>
                <a:gd name="T42" fmla="*/ 222 w 222"/>
                <a:gd name="T43" fmla="*/ 0 h 172"/>
                <a:gd name="T44" fmla="*/ 3 w 222"/>
                <a:gd name="T45" fmla="*/ 0 h 172"/>
                <a:gd name="T46" fmla="*/ 3 w 222"/>
                <a:gd name="T47" fmla="*/ 104 h 172"/>
                <a:gd name="T48" fmla="*/ 3 w 222"/>
                <a:gd name="T49" fmla="*/ 10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15" name="Line 7">
              <a:extLst>
                <a:ext uri="{FF2B5EF4-FFF2-40B4-BE49-F238E27FC236}">
                  <a16:creationId xmlns:a16="http://schemas.microsoft.com/office/drawing/2014/main" id="{EA80E6F6-DD4D-451C-BD6F-4C16B2016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16" name="Freeform 8">
              <a:extLst>
                <a:ext uri="{FF2B5EF4-FFF2-40B4-BE49-F238E27FC236}">
                  <a16:creationId xmlns:a16="http://schemas.microsoft.com/office/drawing/2014/main" id="{7A052B16-433B-4E31-BA55-3CB7CDC0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>
                <a:gd name="T0" fmla="*/ 248 w 252"/>
                <a:gd name="T1" fmla="*/ 0 h 136"/>
                <a:gd name="T2" fmla="*/ 252 w 252"/>
                <a:gd name="T3" fmla="*/ 68 h 136"/>
                <a:gd name="T4" fmla="*/ 0 w 252"/>
                <a:gd name="T5" fmla="*/ 68 h 136"/>
                <a:gd name="T6" fmla="*/ 0 w 252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17" name="Freeform 9">
              <a:extLst>
                <a:ext uri="{FF2B5EF4-FFF2-40B4-BE49-F238E27FC236}">
                  <a16:creationId xmlns:a16="http://schemas.microsoft.com/office/drawing/2014/main" id="{A7AE783F-73E3-44D7-85DF-BACE1E88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>
                <a:gd name="T0" fmla="*/ 1476 w 1476"/>
                <a:gd name="T1" fmla="*/ 2230 h 2298"/>
                <a:gd name="T2" fmla="*/ 1476 w 1476"/>
                <a:gd name="T3" fmla="*/ 2298 h 2298"/>
                <a:gd name="T4" fmla="*/ 0 w 1476"/>
                <a:gd name="T5" fmla="*/ 2298 h 2298"/>
                <a:gd name="T6" fmla="*/ 0 w 1476"/>
                <a:gd name="T7" fmla="*/ 0 h 2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4618" name="Text Box 10">
              <a:extLst>
                <a:ext uri="{FF2B5EF4-FFF2-40B4-BE49-F238E27FC236}">
                  <a16:creationId xmlns:a16="http://schemas.microsoft.com/office/drawing/2014/main" id="{5E60325A-F509-4C6C-88C0-93A746AA1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48"/>
              <a:ext cx="2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Hit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05BA939-2EB7-4FE6-A0A3-09BE65016F65}"/>
              </a:ext>
            </a:extLst>
          </p:cNvPr>
          <p:cNvSpPr/>
          <p:nvPr/>
        </p:nvSpPr>
        <p:spPr>
          <a:xfrm>
            <a:off x="120655" y="934782"/>
            <a:ext cx="253364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每块存一个字（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4 bytes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块数为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 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cache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186B99-B70A-49CA-B970-C1228028CBA9}"/>
              </a:ext>
            </a:extLst>
          </p:cNvPr>
          <p:cNvSpPr/>
          <p:nvPr/>
        </p:nvSpPr>
        <p:spPr>
          <a:xfrm>
            <a:off x="130177" y="2933362"/>
            <a:ext cx="2533646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索引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位地址，一个字，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位地址，低位地址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10+2=12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32-12=20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为内存组号，存于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EB106BE8-49DD-49FC-861E-8F402AFD7177}"/>
              </a:ext>
            </a:extLst>
          </p:cNvPr>
          <p:cNvSpPr txBox="1">
            <a:spLocks/>
          </p:cNvSpPr>
          <p:nvPr/>
        </p:nvSpPr>
        <p:spPr>
          <a:xfrm>
            <a:off x="175573" y="122031"/>
            <a:ext cx="7473003" cy="487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79">
              <a:lnSpc>
                <a:spcPts val="3767"/>
              </a:lnSpc>
            </a:pPr>
            <a:r>
              <a:rPr lang="zh-CN" altLang="en-US" sz="3200" b="1" spc="-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</a:t>
            </a:r>
            <a:r>
              <a:rPr lang="en-US" sz="3200" b="1" spc="-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3200" b="1" spc="-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sz="3200" b="1" spc="-4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797" y="466611"/>
            <a:ext cx="1051560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</a:t>
            </a:r>
            <a:r>
              <a:rPr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sz="36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9141" y="1537386"/>
            <a:ext cx="8811259" cy="370101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6400" indent="-342900">
              <a:spcBef>
                <a:spcPts val="7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80386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Cache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</a:p>
          <a:p>
            <a:pPr marL="807085" marR="68580" lvl="1" indent="-287020">
              <a:spcBef>
                <a:spcPts val="509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sz="2400" dirty="0">
                <a:latin typeface="Calibri"/>
                <a:cs typeface="Calibri"/>
              </a:rPr>
              <a:t>MM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4GB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baseline="25641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400" dirty="0">
                <a:latin typeface="Calibri"/>
                <a:cs typeface="Calibri"/>
              </a:rPr>
              <a:t>), Cache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64KB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000" baseline="25641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400" dirty="0">
                <a:latin typeface="Calibri"/>
                <a:cs typeface="Calibri"/>
              </a:rPr>
              <a:t>), Block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= (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16=2</a:t>
            </a:r>
            <a:r>
              <a:rPr sz="2000" baseline="25641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bytes </a:t>
            </a:r>
            <a:r>
              <a:rPr sz="2400" dirty="0">
                <a:latin typeface="Calibri"/>
                <a:cs typeface="Calibri"/>
              </a:rPr>
              <a:t>= 4 </a:t>
            </a:r>
            <a:r>
              <a:rPr sz="2400" spc="-4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</a:t>
            </a:r>
            <a:endParaRPr sz="2400" dirty="0">
              <a:latin typeface="Calibri"/>
              <a:cs typeface="Calibri"/>
            </a:endParaRPr>
          </a:p>
          <a:p>
            <a:pPr marL="406400" indent="-342900"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MM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800" spc="-15" baseline="2430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800" spc="284" baseline="24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2800" spc="-7" baseline="24305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2800" spc="254" baseline="243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r>
              <a:rPr sz="2800" spc="-22" baseline="24305" dirty="0">
                <a:solidFill>
                  <a:srgbClr val="6F2F9F"/>
                </a:solidFill>
                <a:latin typeface="Calibri"/>
                <a:cs typeface="Calibri"/>
              </a:rPr>
              <a:t>28</a:t>
            </a:r>
            <a:endParaRPr sz="2800" baseline="24305" dirty="0">
              <a:latin typeface="Calibri"/>
              <a:cs typeface="Calibri"/>
            </a:endParaRPr>
          </a:p>
          <a:p>
            <a:pPr marL="406400" indent="-342900"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Cache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Frames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800" spc="-7" baseline="24305" dirty="0">
                <a:solidFill>
                  <a:srgbClr val="00AF50"/>
                </a:solidFill>
                <a:latin typeface="Calibri"/>
                <a:cs typeface="Calibri"/>
              </a:rPr>
              <a:t>16</a:t>
            </a:r>
            <a:r>
              <a:rPr sz="2800" spc="262" baseline="243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2800" spc="-7" baseline="24305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2800" spc="270" baseline="243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2</a:t>
            </a:r>
            <a:r>
              <a:rPr sz="2800" spc="-7" baseline="24305" dirty="0">
                <a:solidFill>
                  <a:srgbClr val="FF33CC"/>
                </a:solidFill>
                <a:latin typeface="Calibri"/>
                <a:cs typeface="Calibri"/>
              </a:rPr>
              <a:t>12</a:t>
            </a:r>
            <a:r>
              <a:rPr sz="2800" spc="284" baseline="2430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4096</a:t>
            </a:r>
            <a:endParaRPr sz="2800" dirty="0">
              <a:latin typeface="Calibri"/>
              <a:cs typeface="Calibri"/>
            </a:endParaRPr>
          </a:p>
          <a:p>
            <a:pPr marL="807085" lvl="1" indent="-287020">
              <a:spcBef>
                <a:spcPts val="509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"colors“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=&gt; </a:t>
            </a:r>
            <a:r>
              <a:rPr sz="2400" dirty="0">
                <a:solidFill>
                  <a:srgbClr val="FF33CC"/>
                </a:solidFill>
                <a:latin typeface="Calibri"/>
                <a:cs typeface="Calibri"/>
              </a:rPr>
              <a:t>12</a:t>
            </a:r>
            <a:r>
              <a:rPr sz="2400" spc="-2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endParaRPr sz="2400" dirty="0">
              <a:latin typeface="Calibri"/>
              <a:cs typeface="Calibri"/>
            </a:endParaRPr>
          </a:p>
          <a:p>
            <a:pPr marL="406400" indent="-342900">
              <a:spcBef>
                <a:spcPts val="54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r>
              <a:rPr sz="2800" spc="-15" baseline="24305" dirty="0">
                <a:solidFill>
                  <a:srgbClr val="6F2F9F"/>
                </a:solidFill>
                <a:latin typeface="Calibri"/>
                <a:cs typeface="Calibri"/>
              </a:rPr>
              <a:t>28</a:t>
            </a:r>
            <a:r>
              <a:rPr sz="2800" spc="270" baseline="2430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2</a:t>
            </a:r>
            <a:r>
              <a:rPr sz="2800" spc="-15" baseline="24305" dirty="0">
                <a:solidFill>
                  <a:srgbClr val="FF33CC"/>
                </a:solidFill>
                <a:latin typeface="Calibri"/>
                <a:cs typeface="Calibri"/>
              </a:rPr>
              <a:t>12</a:t>
            </a:r>
            <a:r>
              <a:rPr sz="2800" spc="270" baseline="2430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800" spc="-15" baseline="24305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r>
              <a:rPr sz="2800" spc="270" baseline="243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64K </a:t>
            </a:r>
            <a:r>
              <a:rPr sz="2800" spc="-15" dirty="0">
                <a:latin typeface="Calibri"/>
                <a:cs typeface="Calibri"/>
              </a:rPr>
              <a:t>Groups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endParaRPr sz="2800" dirty="0">
              <a:latin typeface="Calibri"/>
              <a:cs typeface="Calibri"/>
            </a:endParaRPr>
          </a:p>
          <a:p>
            <a:pPr marL="807085" lvl="1" indent="-287020">
              <a:spcBef>
                <a:spcPts val="515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Tag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dirty="0">
                <a:latin typeface="Calibri"/>
                <a:cs typeface="Calibri"/>
              </a:rPr>
              <a:t>Bits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783"/>
              </p:ext>
            </p:extLst>
          </p:nvPr>
        </p:nvGraphicFramePr>
        <p:xfrm>
          <a:off x="4533901" y="5577521"/>
          <a:ext cx="3124198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CBLK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Word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Byte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38474" y="5886894"/>
            <a:ext cx="1143000" cy="2045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spcBef>
                <a:spcPts val="155"/>
              </a:spcBef>
            </a:pPr>
            <a:r>
              <a:rPr sz="1200" spc="-5" dirty="0">
                <a:solidFill>
                  <a:srgbClr val="006FC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1474" y="5886894"/>
            <a:ext cx="899160" cy="2045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270" algn="ctr">
              <a:spcBef>
                <a:spcPts val="155"/>
              </a:spcBef>
            </a:pPr>
            <a:r>
              <a:rPr sz="1200" spc="-5" dirty="0">
                <a:solidFill>
                  <a:srgbClr val="FF33CC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8474" y="6115493"/>
            <a:ext cx="2042160" cy="197490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622935">
              <a:spcBef>
                <a:spcPts val="220"/>
              </a:spcBef>
            </a:pPr>
            <a:r>
              <a:rPr sz="1100" b="1" spc="-5" dirty="0">
                <a:latin typeface="Arial"/>
                <a:cs typeface="Arial"/>
              </a:rPr>
              <a:t>Block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ID=28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1653" y="5886894"/>
            <a:ext cx="541020" cy="1936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0633" y="5886894"/>
            <a:ext cx="541020" cy="1936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790700" y="237225"/>
            <a:ext cx="8610600" cy="535446"/>
          </a:xfrm>
        </p:spPr>
        <p:txBody>
          <a:bodyPr>
            <a:noAutofit/>
          </a:bodyPr>
          <a:lstStyle/>
          <a:p>
            <a:r>
              <a:rPr lang="zh-CN" altLang="en-US" b="0" dirty="0"/>
              <a:t>直接映射缓存：放置和访问</a:t>
            </a:r>
            <a:endParaRPr lang="en-US" altLang="x-none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230758" y="882503"/>
            <a:ext cx="6796088" cy="58659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118" dirty="0">
                <a:solidFill>
                  <a:srgbClr val="030305"/>
                </a:solidFill>
                <a:latin typeface="Tahoma"/>
                <a:cs typeface="Tahoma"/>
              </a:rPr>
              <a:t>假设内存字节编址</a:t>
            </a:r>
            <a:r>
              <a:rPr lang="en-US" altLang="x-none" sz="2118" dirty="0">
                <a:solidFill>
                  <a:srgbClr val="030305"/>
                </a:solidFill>
                <a:latin typeface="Tahoma"/>
                <a:cs typeface="Tahoma"/>
              </a:rPr>
              <a:t>: </a:t>
            </a:r>
          </a:p>
          <a:p>
            <a:r>
              <a:rPr lang="en-US" altLang="x-none" sz="2118" dirty="0">
                <a:solidFill>
                  <a:srgbClr val="030305"/>
                </a:solidFill>
                <a:latin typeface="Tahoma"/>
                <a:cs typeface="Tahoma"/>
              </a:rPr>
              <a:t>256 bytes, 8-byte blocks </a:t>
            </a:r>
            <a:r>
              <a:rPr lang="en-US" altLang="x-none" sz="2118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 32 blocks</a:t>
            </a:r>
          </a:p>
          <a:p>
            <a:r>
              <a:rPr lang="zh-CN" altLang="en-US" sz="2118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假设缓存</a:t>
            </a:r>
            <a:r>
              <a:rPr lang="en-US" altLang="x-none" sz="2118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: size=64 bytes, 64/8=8 </a:t>
            </a:r>
            <a:r>
              <a:rPr lang="en-US" altLang="x-none" sz="2100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blocks, 32/8=4</a:t>
            </a:r>
            <a:r>
              <a:rPr lang="zh-CN" altLang="en-US" sz="2100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组（</a:t>
            </a:r>
            <a:r>
              <a:rPr lang="en-US" altLang="zh-CN" sz="2100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2</a:t>
            </a:r>
            <a:r>
              <a:rPr lang="zh-CN" altLang="en-US" sz="2100" dirty="0">
                <a:solidFill>
                  <a:srgbClr val="030305"/>
                </a:solidFill>
                <a:latin typeface="Tahoma"/>
                <a:cs typeface="Tahoma"/>
                <a:sym typeface="Wingdings" charset="2"/>
              </a:rPr>
              <a:t>位）</a:t>
            </a:r>
            <a:endParaRPr lang="en-US" altLang="x-none" sz="2100" dirty="0">
              <a:solidFill>
                <a:srgbClr val="030305"/>
              </a:solidFill>
              <a:latin typeface="Tahoma"/>
              <a:cs typeface="Tahoma"/>
              <a:sym typeface="Wingdings" charset="2"/>
            </a:endParaRPr>
          </a:p>
          <a:p>
            <a:pPr marR="5080">
              <a:tabLst>
                <a:tab pos="354965" algn="l"/>
                <a:tab pos="355600" algn="l"/>
              </a:tabLst>
            </a:pPr>
            <a:r>
              <a:rPr lang="zh-CN" altLang="en-US" sz="2100" dirty="0">
                <a:solidFill>
                  <a:srgbClr val="FF0000"/>
                </a:solidFill>
                <a:latin typeface="Tahoma"/>
                <a:cs typeface="Tahoma"/>
              </a:rPr>
              <a:t>主存中每一个页</a:t>
            </a:r>
            <a:r>
              <a:rPr lang="en-US" altLang="zh-CN" sz="2100" dirty="0">
                <a:solidFill>
                  <a:srgbClr val="FF0000"/>
                </a:solidFill>
                <a:latin typeface="Tahoma"/>
                <a:cs typeface="Tahoma"/>
              </a:rPr>
              <a:t>(block)</a:t>
            </a:r>
            <a:r>
              <a:rPr lang="zh-CN" altLang="en-US" sz="2100" dirty="0">
                <a:solidFill>
                  <a:srgbClr val="FF0000"/>
                </a:solidFill>
                <a:latin typeface="Tahoma"/>
                <a:cs typeface="Tahoma"/>
              </a:rPr>
              <a:t>只能映射到某一固定的</a:t>
            </a:r>
            <a:r>
              <a:rPr lang="en-US" altLang="zh-CN" sz="2100" dirty="0">
                <a:solidFill>
                  <a:srgbClr val="FF0000"/>
                </a:solidFill>
                <a:latin typeface="Tahoma"/>
                <a:cs typeface="Tahoma"/>
              </a:rPr>
              <a:t>Cache</a:t>
            </a:r>
            <a:r>
              <a:rPr lang="zh-CN" altLang="en-US" sz="2100" dirty="0">
                <a:solidFill>
                  <a:srgbClr val="FF0000"/>
                </a:solidFill>
                <a:latin typeface="Tahoma"/>
                <a:cs typeface="Tahoma"/>
              </a:rPr>
              <a:t>页中</a:t>
            </a:r>
            <a:endParaRPr lang="en-US" altLang="x-none" sz="2100" dirty="0">
              <a:solidFill>
                <a:srgbClr val="FF0000"/>
              </a:solidFill>
              <a:latin typeface="Tahoma"/>
              <a:cs typeface="Tahoma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18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具有相同索引的地址竞争相同的位置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  <a:sym typeface="Wingdings" charset="2"/>
              </a:rPr>
              <a:t>导致冲突失效</a:t>
            </a:r>
            <a:r>
              <a:rPr lang="en-US" altLang="x-none" sz="2600" dirty="0">
                <a:solidFill>
                  <a:srgbClr val="FF0000"/>
                </a:solidFill>
                <a:sym typeface="Wingdings" charset="2"/>
              </a:rPr>
              <a:t> conflict misses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  <a:sym typeface="Wingdings" charset="2"/>
            </a:endParaRPr>
          </a:p>
        </p:txBody>
      </p:sp>
      <p:grpSp>
        <p:nvGrpSpPr>
          <p:cNvPr id="82948" name="Group 50"/>
          <p:cNvGrpSpPr>
            <a:grpSpLocks/>
          </p:cNvGrpSpPr>
          <p:nvPr/>
        </p:nvGrpSpPr>
        <p:grpSpPr bwMode="auto">
          <a:xfrm>
            <a:off x="2709817" y="1023939"/>
            <a:ext cx="1477962" cy="5356225"/>
            <a:chOff x="369455" y="1171281"/>
            <a:chExt cx="1477818" cy="5357096"/>
          </a:xfrm>
        </p:grpSpPr>
        <p:grpSp>
          <p:nvGrpSpPr>
            <p:cNvPr id="3589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3592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3593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3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93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4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3593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3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3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</p:grpSp>
          <p:grpSp>
            <p:nvGrpSpPr>
              <p:cNvPr id="3592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3592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2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2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3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3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3592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2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2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2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2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</p:grpSp>
        </p:grpSp>
        <p:grpSp>
          <p:nvGrpSpPr>
            <p:cNvPr id="3589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3589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3591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1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3591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1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1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</p:grpSp>
          <p:grpSp>
            <p:nvGrpSpPr>
              <p:cNvPr id="3589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3590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0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3590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3590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  <p:sp>
                <p:nvSpPr>
                  <p:cNvPr id="3590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</p:grpSp>
        </p:grpSp>
      </p:grpSp>
      <p:grpSp>
        <p:nvGrpSpPr>
          <p:cNvPr id="82949" name="Group 59"/>
          <p:cNvGrpSpPr>
            <a:grpSpLocks/>
          </p:cNvGrpSpPr>
          <p:nvPr/>
        </p:nvGrpSpPr>
        <p:grpSpPr bwMode="auto">
          <a:xfrm>
            <a:off x="6532588" y="3314701"/>
            <a:ext cx="1477963" cy="1338263"/>
            <a:chOff x="2544619" y="2612161"/>
            <a:chExt cx="1477818" cy="1339274"/>
          </a:xfrm>
        </p:grpSpPr>
        <p:sp>
          <p:nvSpPr>
            <p:cNvPr id="3588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9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sp>
        <p:nvSpPr>
          <p:cNvPr id="82950" name="TextBox 60"/>
          <p:cNvSpPr txBox="1">
            <a:spLocks noChangeArrowheads="1"/>
          </p:cNvSpPr>
          <p:nvPr/>
        </p:nvSpPr>
        <p:spPr bwMode="auto">
          <a:xfrm>
            <a:off x="6708801" y="289877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Tag store</a:t>
            </a:r>
          </a:p>
        </p:txBody>
      </p:sp>
      <p:grpSp>
        <p:nvGrpSpPr>
          <p:cNvPr id="82951" name="Group 61"/>
          <p:cNvGrpSpPr>
            <a:grpSpLocks/>
          </p:cNvGrpSpPr>
          <p:nvPr/>
        </p:nvGrpSpPr>
        <p:grpSpPr bwMode="auto">
          <a:xfrm>
            <a:off x="8431238" y="3309938"/>
            <a:ext cx="1477963" cy="1339850"/>
            <a:chOff x="2544619" y="2612161"/>
            <a:chExt cx="1477818" cy="1339274"/>
          </a:xfrm>
        </p:grpSpPr>
        <p:sp>
          <p:nvSpPr>
            <p:cNvPr id="3588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588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sp>
        <p:nvSpPr>
          <p:cNvPr id="82952" name="TextBox 70"/>
          <p:cNvSpPr txBox="1">
            <a:spLocks noChangeArrowheads="1"/>
          </p:cNvSpPr>
          <p:nvPr/>
        </p:nvSpPr>
        <p:spPr bwMode="auto">
          <a:xfrm>
            <a:off x="8578875" y="289401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Data store</a:t>
            </a:r>
          </a:p>
        </p:txBody>
      </p:sp>
      <p:sp>
        <p:nvSpPr>
          <p:cNvPr id="82953" name="Rectangle 71"/>
          <p:cNvSpPr>
            <a:spLocks noChangeArrowheads="1"/>
          </p:cNvSpPr>
          <p:nvPr/>
        </p:nvSpPr>
        <p:spPr bwMode="auto">
          <a:xfrm>
            <a:off x="4271988" y="294481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54" name="TextBox 72"/>
          <p:cNvSpPr txBox="1">
            <a:spLocks noChangeArrowheads="1"/>
          </p:cNvSpPr>
          <p:nvPr/>
        </p:nvSpPr>
        <p:spPr bwMode="auto">
          <a:xfrm>
            <a:off x="5160988" y="333216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Address</a:t>
            </a:r>
          </a:p>
        </p:txBody>
      </p:sp>
      <p:cxnSp>
        <p:nvCxnSpPr>
          <p:cNvPr id="82955" name="Straight Connector 74"/>
          <p:cNvCxnSpPr>
            <a:cxnSpLocks noChangeShapeType="1"/>
          </p:cNvCxnSpPr>
          <p:nvPr/>
        </p:nvCxnSpPr>
        <p:spPr bwMode="auto">
          <a:xfrm rot="5400000">
            <a:off x="5041925" y="311150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Straight Connector 75"/>
          <p:cNvCxnSpPr>
            <a:cxnSpLocks noChangeShapeType="1"/>
          </p:cNvCxnSpPr>
          <p:nvPr/>
        </p:nvCxnSpPr>
        <p:spPr bwMode="auto">
          <a:xfrm rot="5400000">
            <a:off x="4506144" y="3110707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7" name="TextBox 78"/>
          <p:cNvSpPr txBox="1">
            <a:spLocks noChangeArrowheads="1"/>
          </p:cNvSpPr>
          <p:nvPr/>
        </p:nvSpPr>
        <p:spPr bwMode="auto">
          <a:xfrm>
            <a:off x="4167212" y="259397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/>
              <a:t>tag</a:t>
            </a:r>
          </a:p>
        </p:txBody>
      </p:sp>
      <p:sp>
        <p:nvSpPr>
          <p:cNvPr id="82958" name="TextBox 80"/>
          <p:cNvSpPr txBox="1">
            <a:spLocks noChangeArrowheads="1"/>
          </p:cNvSpPr>
          <p:nvPr/>
        </p:nvSpPr>
        <p:spPr bwMode="auto">
          <a:xfrm>
            <a:off x="4627588" y="260826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index</a:t>
            </a:r>
          </a:p>
        </p:txBody>
      </p:sp>
      <p:sp>
        <p:nvSpPr>
          <p:cNvPr id="82959" name="TextBox 81"/>
          <p:cNvSpPr txBox="1">
            <a:spLocks noChangeArrowheads="1"/>
          </p:cNvSpPr>
          <p:nvPr/>
        </p:nvSpPr>
        <p:spPr bwMode="auto">
          <a:xfrm>
            <a:off x="5240363" y="260826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/>
              <a:t>byte in block</a:t>
            </a:r>
          </a:p>
        </p:txBody>
      </p:sp>
      <p:sp>
        <p:nvSpPr>
          <p:cNvPr id="82960" name="TextBox 82"/>
          <p:cNvSpPr txBox="1">
            <a:spLocks noChangeArrowheads="1"/>
          </p:cNvSpPr>
          <p:nvPr/>
        </p:nvSpPr>
        <p:spPr bwMode="auto">
          <a:xfrm>
            <a:off x="5207026" y="294481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3 bits</a:t>
            </a:r>
          </a:p>
        </p:txBody>
      </p:sp>
      <p:sp>
        <p:nvSpPr>
          <p:cNvPr id="82961" name="TextBox 83"/>
          <p:cNvSpPr txBox="1">
            <a:spLocks noChangeArrowheads="1"/>
          </p:cNvSpPr>
          <p:nvPr/>
        </p:nvSpPr>
        <p:spPr bwMode="auto">
          <a:xfrm>
            <a:off x="4673626" y="294322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3 bits</a:t>
            </a:r>
          </a:p>
        </p:txBody>
      </p:sp>
      <p:sp>
        <p:nvSpPr>
          <p:cNvPr id="82962" name="TextBox 84"/>
          <p:cNvSpPr txBox="1">
            <a:spLocks noChangeArrowheads="1"/>
          </p:cNvSpPr>
          <p:nvPr/>
        </p:nvSpPr>
        <p:spPr bwMode="auto">
          <a:xfrm>
            <a:off x="4271987" y="296068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2b</a:t>
            </a:r>
          </a:p>
        </p:txBody>
      </p:sp>
      <p:cxnSp>
        <p:nvCxnSpPr>
          <p:cNvPr id="82963" name="Straight Connector 86"/>
          <p:cNvCxnSpPr>
            <a:cxnSpLocks noChangeShapeType="1"/>
            <a:stCxn id="82953" idx="2"/>
          </p:cNvCxnSpPr>
          <p:nvPr/>
        </p:nvCxnSpPr>
        <p:spPr bwMode="auto">
          <a:xfrm rot="16200000" flipH="1">
            <a:off x="4656163" y="3632201"/>
            <a:ext cx="711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Straight Arrow Connector 88"/>
          <p:cNvCxnSpPr>
            <a:cxnSpLocks noChangeShapeType="1"/>
          </p:cNvCxnSpPr>
          <p:nvPr/>
        </p:nvCxnSpPr>
        <p:spPr bwMode="auto">
          <a:xfrm flipV="1">
            <a:off x="5013351" y="3979864"/>
            <a:ext cx="15192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5" name="Straight Arrow Connector 89"/>
          <p:cNvCxnSpPr>
            <a:cxnSpLocks noChangeShapeType="1"/>
          </p:cNvCxnSpPr>
          <p:nvPr/>
        </p:nvCxnSpPr>
        <p:spPr bwMode="auto">
          <a:xfrm>
            <a:off x="8191525" y="3989389"/>
            <a:ext cx="2397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6" name="Straight Connector 95"/>
          <p:cNvCxnSpPr>
            <a:cxnSpLocks noChangeShapeType="1"/>
          </p:cNvCxnSpPr>
          <p:nvPr/>
        </p:nvCxnSpPr>
        <p:spPr bwMode="auto">
          <a:xfrm rot="5400000">
            <a:off x="6228581" y="3983831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7" name="TextBox 96"/>
          <p:cNvSpPr txBox="1">
            <a:spLocks noChangeArrowheads="1"/>
          </p:cNvSpPr>
          <p:nvPr/>
        </p:nvSpPr>
        <p:spPr bwMode="auto">
          <a:xfrm>
            <a:off x="6592912" y="444658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/>
              <a:t>V</a:t>
            </a:r>
          </a:p>
        </p:txBody>
      </p:sp>
      <p:sp>
        <p:nvSpPr>
          <p:cNvPr id="82968" name="TextBox 97"/>
          <p:cNvSpPr txBox="1">
            <a:spLocks noChangeArrowheads="1"/>
          </p:cNvSpPr>
          <p:nvPr/>
        </p:nvSpPr>
        <p:spPr bwMode="auto">
          <a:xfrm>
            <a:off x="7205688" y="443706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/>
              <a:t>tag</a:t>
            </a:r>
          </a:p>
        </p:txBody>
      </p:sp>
      <p:sp>
        <p:nvSpPr>
          <p:cNvPr id="82969" name="Rectangle 98"/>
          <p:cNvSpPr>
            <a:spLocks noChangeArrowheads="1"/>
          </p:cNvSpPr>
          <p:nvPr/>
        </p:nvSpPr>
        <p:spPr bwMode="auto">
          <a:xfrm>
            <a:off x="6978676" y="506888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70" name="TextBox 99"/>
          <p:cNvSpPr txBox="1">
            <a:spLocks noChangeArrowheads="1"/>
          </p:cNvSpPr>
          <p:nvPr/>
        </p:nvSpPr>
        <p:spPr bwMode="auto">
          <a:xfrm>
            <a:off x="7077100" y="50466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/>
              <a:t>=?</a:t>
            </a:r>
          </a:p>
        </p:txBody>
      </p:sp>
      <p:cxnSp>
        <p:nvCxnSpPr>
          <p:cNvPr id="82971" name="Straight Arrow Connector 101"/>
          <p:cNvCxnSpPr>
            <a:cxnSpLocks noChangeShapeType="1"/>
          </p:cNvCxnSpPr>
          <p:nvPr/>
        </p:nvCxnSpPr>
        <p:spPr bwMode="auto">
          <a:xfrm rot="5400000">
            <a:off x="7106469" y="4864895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Straight Arrow Connector 106"/>
          <p:cNvCxnSpPr>
            <a:cxnSpLocks noChangeShapeType="1"/>
          </p:cNvCxnSpPr>
          <p:nvPr/>
        </p:nvCxnSpPr>
        <p:spPr bwMode="auto">
          <a:xfrm>
            <a:off x="6735787" y="4649788"/>
            <a:ext cx="469900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3" name="Straight Connector 113"/>
          <p:cNvCxnSpPr>
            <a:cxnSpLocks noChangeShapeType="1"/>
          </p:cNvCxnSpPr>
          <p:nvPr/>
        </p:nvCxnSpPr>
        <p:spPr bwMode="auto">
          <a:xfrm rot="16200000" flipH="1">
            <a:off x="3494907" y="4263232"/>
            <a:ext cx="197167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4" name="Straight Arrow Connector 115"/>
          <p:cNvCxnSpPr>
            <a:cxnSpLocks noChangeShapeType="1"/>
            <a:endCxn id="82969" idx="1"/>
          </p:cNvCxnSpPr>
          <p:nvPr/>
        </p:nvCxnSpPr>
        <p:spPr bwMode="auto">
          <a:xfrm flipV="1">
            <a:off x="4499001" y="5237163"/>
            <a:ext cx="2479675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5" name="Straight Arrow Connector 116"/>
          <p:cNvCxnSpPr>
            <a:cxnSpLocks noChangeShapeType="1"/>
          </p:cNvCxnSpPr>
          <p:nvPr/>
        </p:nvCxnSpPr>
        <p:spPr bwMode="auto">
          <a:xfrm rot="5400000">
            <a:off x="8941619" y="4864895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6" name="Freeform 48"/>
          <p:cNvSpPr>
            <a:spLocks/>
          </p:cNvSpPr>
          <p:nvPr/>
        </p:nvSpPr>
        <p:spPr bwMode="auto">
          <a:xfrm>
            <a:off x="8259787" y="507047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Text Box 61"/>
          <p:cNvSpPr txBox="1">
            <a:spLocks noChangeArrowheads="1"/>
          </p:cNvSpPr>
          <p:nvPr/>
        </p:nvSpPr>
        <p:spPr bwMode="auto">
          <a:xfrm>
            <a:off x="8807475" y="504666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MUX</a:t>
            </a:r>
          </a:p>
        </p:txBody>
      </p:sp>
      <p:cxnSp>
        <p:nvCxnSpPr>
          <p:cNvPr id="82978" name="Straight Arrow Connector 121"/>
          <p:cNvCxnSpPr>
            <a:cxnSpLocks noChangeShapeType="1"/>
          </p:cNvCxnSpPr>
          <p:nvPr/>
        </p:nvCxnSpPr>
        <p:spPr bwMode="auto">
          <a:xfrm rot="10800000">
            <a:off x="9828238" y="523081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9" name="TextBox 122"/>
          <p:cNvSpPr txBox="1">
            <a:spLocks noChangeArrowheads="1"/>
          </p:cNvSpPr>
          <p:nvPr/>
        </p:nvSpPr>
        <p:spPr bwMode="auto">
          <a:xfrm>
            <a:off x="9573982" y="4726711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byte in block</a:t>
            </a:r>
          </a:p>
        </p:txBody>
      </p:sp>
      <p:cxnSp>
        <p:nvCxnSpPr>
          <p:cNvPr id="82980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7184257" y="5541170"/>
            <a:ext cx="263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1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9020200" y="5519738"/>
            <a:ext cx="265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82" name="TextBox 102"/>
          <p:cNvSpPr txBox="1">
            <a:spLocks noChangeArrowheads="1"/>
          </p:cNvSpPr>
          <p:nvPr/>
        </p:nvSpPr>
        <p:spPr bwMode="auto">
          <a:xfrm>
            <a:off x="7434288" y="5545138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Hit?</a:t>
            </a:r>
          </a:p>
        </p:txBody>
      </p:sp>
      <p:sp>
        <p:nvSpPr>
          <p:cNvPr id="82983" name="TextBox 103"/>
          <p:cNvSpPr txBox="1">
            <a:spLocks noChangeArrowheads="1"/>
          </p:cNvSpPr>
          <p:nvPr/>
        </p:nvSpPr>
        <p:spPr bwMode="auto">
          <a:xfrm>
            <a:off x="9232925" y="5545138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Data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94008" y="1063693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 | 000 | 000 -</a:t>
            </a:r>
          </a:p>
          <a:p>
            <a:r>
              <a:rPr lang="en-US" sz="1400" dirty="0"/>
              <a:t>00 | 000 | 111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35131" y="229487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 | 000 | 000 -</a:t>
            </a:r>
          </a:p>
          <a:p>
            <a:r>
              <a:rPr lang="en-US" sz="1400" dirty="0"/>
              <a:t>01 | 000 | 111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32739" y="3642137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| 000 | 000 -</a:t>
            </a:r>
          </a:p>
          <a:p>
            <a:r>
              <a:rPr lang="en-US" sz="1400" dirty="0"/>
              <a:t>10 | 000 | 111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390676" y="491596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 | 000 | 000 -</a:t>
            </a:r>
          </a:p>
          <a:p>
            <a:r>
              <a:rPr lang="en-US" sz="1400" dirty="0"/>
              <a:t>11 | 000 | 111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390676" y="609755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 | 111 | 000 -</a:t>
            </a:r>
          </a:p>
          <a:p>
            <a:r>
              <a:rPr lang="en-US" sz="1400" dirty="0"/>
              <a:t>11 | 111 | 111</a:t>
            </a:r>
          </a:p>
        </p:txBody>
      </p:sp>
    </p:spTree>
    <p:extLst>
      <p:ext uri="{BB962C8B-B14F-4D97-AF65-F5344CB8AC3E}">
        <p14:creationId xmlns:p14="http://schemas.microsoft.com/office/powerpoint/2010/main" val="40200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2" grpId="0"/>
      <p:bldP spid="82953" grpId="0" animBg="1"/>
      <p:bldP spid="82954" grpId="0"/>
      <p:bldP spid="82957" grpId="0"/>
      <p:bldP spid="82958" grpId="0"/>
      <p:bldP spid="82959" grpId="0"/>
      <p:bldP spid="82960" grpId="0"/>
      <p:bldP spid="82961" grpId="0"/>
      <p:bldP spid="82962" grpId="0"/>
      <p:bldP spid="82967" grpId="0"/>
      <p:bldP spid="82968" grpId="0"/>
      <p:bldP spid="82969" grpId="0" animBg="1"/>
      <p:bldP spid="82970" grpId="0"/>
      <p:bldP spid="82976" grpId="0" animBg="1"/>
      <p:bldP spid="82977" grpId="0"/>
      <p:bldP spid="82979" grpId="0"/>
      <p:bldP spid="82982" grpId="0"/>
      <p:bldP spid="829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>
            <a:extLst>
              <a:ext uri="{FF2B5EF4-FFF2-40B4-BE49-F238E27FC236}">
                <a16:creationId xmlns:a16="http://schemas.microsoft.com/office/drawing/2014/main" id="{3439B395-DFF9-4D49-A8ED-4065747B9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10" y="42199"/>
            <a:ext cx="10515600" cy="6450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Caching:  A Simple First Example</a:t>
            </a:r>
          </a:p>
        </p:txBody>
      </p:sp>
      <p:grpSp>
        <p:nvGrpSpPr>
          <p:cNvPr id="1592323" name="Group 3">
            <a:extLst>
              <a:ext uri="{FF2B5EF4-FFF2-40B4-BE49-F238E27FC236}">
                <a16:creationId xmlns:a16="http://schemas.microsoft.com/office/drawing/2014/main" id="{AEF60481-EB64-4A6B-961C-676228C7509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057400"/>
            <a:ext cx="990600" cy="1219200"/>
            <a:chOff x="1344" y="1056"/>
            <a:chExt cx="624" cy="768"/>
          </a:xfrm>
        </p:grpSpPr>
        <p:sp>
          <p:nvSpPr>
            <p:cNvPr id="1592324" name="Rectangle 4">
              <a:extLst>
                <a:ext uri="{FF2B5EF4-FFF2-40B4-BE49-F238E27FC236}">
                  <a16:creationId xmlns:a16="http://schemas.microsoft.com/office/drawing/2014/main" id="{6E42C8CD-541A-435A-9635-579C4546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25" name="Line 5">
              <a:extLst>
                <a:ext uri="{FF2B5EF4-FFF2-40B4-BE49-F238E27FC236}">
                  <a16:creationId xmlns:a16="http://schemas.microsoft.com/office/drawing/2014/main" id="{2988EDD2-109C-4EB3-B71B-DDF67776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26" name="Line 6">
              <a:extLst>
                <a:ext uri="{FF2B5EF4-FFF2-40B4-BE49-F238E27FC236}">
                  <a16:creationId xmlns:a16="http://schemas.microsoft.com/office/drawing/2014/main" id="{F38F460F-0038-43A3-A99B-12A56D622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27" name="Line 7">
              <a:extLst>
                <a:ext uri="{FF2B5EF4-FFF2-40B4-BE49-F238E27FC236}">
                  <a16:creationId xmlns:a16="http://schemas.microsoft.com/office/drawing/2014/main" id="{CFD8DB97-4E97-4BBD-B060-809987E18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2328" name="Line 8">
            <a:extLst>
              <a:ext uri="{FF2B5EF4-FFF2-40B4-BE49-F238E27FC236}">
                <a16:creationId xmlns:a16="http://schemas.microsoft.com/office/drawing/2014/main" id="{11E9D857-A5F6-4723-94DA-DF96D3B3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29" name="Line 9">
            <a:extLst>
              <a:ext uri="{FF2B5EF4-FFF2-40B4-BE49-F238E27FC236}">
                <a16:creationId xmlns:a16="http://schemas.microsoft.com/office/drawing/2014/main" id="{767F59B2-3692-4D5A-882C-9EB8F769A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143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0" name="Line 10">
            <a:extLst>
              <a:ext uri="{FF2B5EF4-FFF2-40B4-BE49-F238E27FC236}">
                <a16:creationId xmlns:a16="http://schemas.microsoft.com/office/drawing/2014/main" id="{D619FDE3-A1C3-440D-9D14-540C0985D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75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1" name="Line 11">
            <a:extLst>
              <a:ext uri="{FF2B5EF4-FFF2-40B4-BE49-F238E27FC236}">
                <a16:creationId xmlns:a16="http://schemas.microsoft.com/office/drawing/2014/main" id="{E3A67BF1-D50E-465C-B0F0-FCD67F002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838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2" name="Line 12">
            <a:extLst>
              <a:ext uri="{FF2B5EF4-FFF2-40B4-BE49-F238E27FC236}">
                <a16:creationId xmlns:a16="http://schemas.microsoft.com/office/drawing/2014/main" id="{90187C58-A90D-49FF-95BA-4F21E7B98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8382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3" name="Line 13">
            <a:extLst>
              <a:ext uri="{FF2B5EF4-FFF2-40B4-BE49-F238E27FC236}">
                <a16:creationId xmlns:a16="http://schemas.microsoft.com/office/drawing/2014/main" id="{B54D1E18-837B-488E-AEB6-2807156D9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4" name="Line 14">
            <a:extLst>
              <a:ext uri="{FF2B5EF4-FFF2-40B4-BE49-F238E27FC236}">
                <a16:creationId xmlns:a16="http://schemas.microsoft.com/office/drawing/2014/main" id="{B22D6C3A-9540-4475-9512-9E9A013A21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105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5" name="Line 15">
            <a:extLst>
              <a:ext uri="{FF2B5EF4-FFF2-40B4-BE49-F238E27FC236}">
                <a16:creationId xmlns:a16="http://schemas.microsoft.com/office/drawing/2014/main" id="{54414E1B-6020-4096-B89E-6DA489E7BD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41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6" name="Line 16">
            <a:extLst>
              <a:ext uri="{FF2B5EF4-FFF2-40B4-BE49-F238E27FC236}">
                <a16:creationId xmlns:a16="http://schemas.microsoft.com/office/drawing/2014/main" id="{B6A085F4-60A1-4C1F-9DEA-59AE13FF65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800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7" name="Line 17">
            <a:extLst>
              <a:ext uri="{FF2B5EF4-FFF2-40B4-BE49-F238E27FC236}">
                <a16:creationId xmlns:a16="http://schemas.microsoft.com/office/drawing/2014/main" id="{1143FA4A-A81D-411E-8896-C8C8F349C4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715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38" name="Line 18">
            <a:extLst>
              <a:ext uri="{FF2B5EF4-FFF2-40B4-BE49-F238E27FC236}">
                <a16:creationId xmlns:a16="http://schemas.microsoft.com/office/drawing/2014/main" id="{43ADF575-2E9D-4788-B8E9-A0AA9C2D28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4495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40" name="Text Box 20">
            <a:extLst>
              <a:ext uri="{FF2B5EF4-FFF2-40B4-BE49-F238E27FC236}">
                <a16:creationId xmlns:a16="http://schemas.microsoft.com/office/drawing/2014/main" id="{A1C0DDA3-3258-4590-80D0-98CC1DB8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2017713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</a:p>
        </p:txBody>
      </p:sp>
      <p:sp>
        <p:nvSpPr>
          <p:cNvPr id="1592341" name="Text Box 21">
            <a:extLst>
              <a:ext uri="{FF2B5EF4-FFF2-40B4-BE49-F238E27FC236}">
                <a16:creationId xmlns:a16="http://schemas.microsoft.com/office/drawing/2014/main" id="{3089A8C2-AB96-489B-BDCD-A8E4E70E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3622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592342" name="Text Box 22">
            <a:extLst>
              <a:ext uri="{FF2B5EF4-FFF2-40B4-BE49-F238E27FC236}">
                <a16:creationId xmlns:a16="http://schemas.microsoft.com/office/drawing/2014/main" id="{E169D503-4490-4BB5-8D1F-89DFE744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6670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592343" name="Text Box 23">
            <a:extLst>
              <a:ext uri="{FF2B5EF4-FFF2-40B4-BE49-F238E27FC236}">
                <a16:creationId xmlns:a16="http://schemas.microsoft.com/office/drawing/2014/main" id="{CC9F58C3-42D2-421C-9152-7D938F8BD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9718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1592344" name="Text Box 24">
            <a:extLst>
              <a:ext uri="{FF2B5EF4-FFF2-40B4-BE49-F238E27FC236}">
                <a16:creationId xmlns:a16="http://schemas.microsoft.com/office/drawing/2014/main" id="{8027E335-0838-4DBF-8D6F-8A4E461A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43000"/>
            <a:ext cx="755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1592345" name="Text Box 25">
            <a:extLst>
              <a:ext uri="{FF2B5EF4-FFF2-40B4-BE49-F238E27FC236}">
                <a16:creationId xmlns:a16="http://schemas.microsoft.com/office/drawing/2014/main" id="{613506E1-01D6-46C0-B144-054430993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838201"/>
            <a:ext cx="9906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</p:txBody>
      </p:sp>
      <p:sp>
        <p:nvSpPr>
          <p:cNvPr id="1592346" name="Text Box 26">
            <a:extLst>
              <a:ext uri="{FF2B5EF4-FFF2-40B4-BE49-F238E27FC236}">
                <a16:creationId xmlns:a16="http://schemas.microsoft.com/office/drawing/2014/main" id="{ED9B1067-E7FD-4AF7-B89C-16294DCA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122" y="50012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Main Memory</a:t>
            </a:r>
          </a:p>
        </p:txBody>
      </p:sp>
      <p:sp>
        <p:nvSpPr>
          <p:cNvPr id="1592348" name="Line 28">
            <a:extLst>
              <a:ext uri="{FF2B5EF4-FFF2-40B4-BE49-F238E27FC236}">
                <a16:creationId xmlns:a16="http://schemas.microsoft.com/office/drawing/2014/main" id="{80F84A0D-BCBB-40E7-83D5-C70EB200A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057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49" name="Line 29">
            <a:extLst>
              <a:ext uri="{FF2B5EF4-FFF2-40B4-BE49-F238E27FC236}">
                <a16:creationId xmlns:a16="http://schemas.microsoft.com/office/drawing/2014/main" id="{FA8A4876-2C05-4508-98FC-C3D0DD949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0" name="Line 30">
            <a:extLst>
              <a:ext uri="{FF2B5EF4-FFF2-40B4-BE49-F238E27FC236}">
                <a16:creationId xmlns:a16="http://schemas.microsoft.com/office/drawing/2014/main" id="{80652CE7-18C2-49B5-B30B-2C1ECBF9F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667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1" name="Line 31">
            <a:extLst>
              <a:ext uri="{FF2B5EF4-FFF2-40B4-BE49-F238E27FC236}">
                <a16:creationId xmlns:a16="http://schemas.microsoft.com/office/drawing/2014/main" id="{B12307AF-9B26-44F0-9363-9837DB3E5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2" name="Line 32">
            <a:extLst>
              <a:ext uri="{FF2B5EF4-FFF2-40B4-BE49-F238E27FC236}">
                <a16:creationId xmlns:a16="http://schemas.microsoft.com/office/drawing/2014/main" id="{19659F00-4AA0-424D-9596-045B9A93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3" name="Line 33">
            <a:extLst>
              <a:ext uri="{FF2B5EF4-FFF2-40B4-BE49-F238E27FC236}">
                <a16:creationId xmlns:a16="http://schemas.microsoft.com/office/drawing/2014/main" id="{9E37D7FD-8D23-4A06-B576-2728EFF94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81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4" name="Line 34">
            <a:extLst>
              <a:ext uri="{FF2B5EF4-FFF2-40B4-BE49-F238E27FC236}">
                <a16:creationId xmlns:a16="http://schemas.microsoft.com/office/drawing/2014/main" id="{3E701436-D5BC-45B1-8852-263933502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95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5" name="Line 35">
            <a:extLst>
              <a:ext uri="{FF2B5EF4-FFF2-40B4-BE49-F238E27FC236}">
                <a16:creationId xmlns:a16="http://schemas.microsoft.com/office/drawing/2014/main" id="{A7F4D06C-98B4-40E8-A987-C99489013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56" name="Line 36">
            <a:extLst>
              <a:ext uri="{FF2B5EF4-FFF2-40B4-BE49-F238E27FC236}">
                <a16:creationId xmlns:a16="http://schemas.microsoft.com/office/drawing/2014/main" id="{3E7D51CF-EEE0-4F77-80AC-2BF709702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92357" name="Group 37">
            <a:extLst>
              <a:ext uri="{FF2B5EF4-FFF2-40B4-BE49-F238E27FC236}">
                <a16:creationId xmlns:a16="http://schemas.microsoft.com/office/drawing/2014/main" id="{C7A60D3A-0C53-4D74-B0B8-5E86B25BE44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057400"/>
            <a:ext cx="609600" cy="1219200"/>
            <a:chOff x="1344" y="1056"/>
            <a:chExt cx="624" cy="768"/>
          </a:xfrm>
        </p:grpSpPr>
        <p:sp>
          <p:nvSpPr>
            <p:cNvPr id="1592358" name="Rectangle 38">
              <a:extLst>
                <a:ext uri="{FF2B5EF4-FFF2-40B4-BE49-F238E27FC236}">
                  <a16:creationId xmlns:a16="http://schemas.microsoft.com/office/drawing/2014/main" id="{29FCDADC-EF3F-48B5-AD80-2FB3A8EB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59" name="Line 39">
              <a:extLst>
                <a:ext uri="{FF2B5EF4-FFF2-40B4-BE49-F238E27FC236}">
                  <a16:creationId xmlns:a16="http://schemas.microsoft.com/office/drawing/2014/main" id="{5C594168-4ECA-4FDC-87DE-9B9C8FAFC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60" name="Line 40">
              <a:extLst>
                <a:ext uri="{FF2B5EF4-FFF2-40B4-BE49-F238E27FC236}">
                  <a16:creationId xmlns:a16="http://schemas.microsoft.com/office/drawing/2014/main" id="{5BF72BB5-98E6-43FF-B4AB-D9CEB6A35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61" name="Line 41">
              <a:extLst>
                <a:ext uri="{FF2B5EF4-FFF2-40B4-BE49-F238E27FC236}">
                  <a16:creationId xmlns:a16="http://schemas.microsoft.com/office/drawing/2014/main" id="{6734151F-61C2-480B-8A62-560C025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2362" name="Text Box 42">
            <a:extLst>
              <a:ext uri="{FF2B5EF4-FFF2-40B4-BE49-F238E27FC236}">
                <a16:creationId xmlns:a16="http://schemas.microsoft.com/office/drawing/2014/main" id="{51FCDDDD-B62B-49E8-BA5B-638F9468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1600200"/>
            <a:ext cx="498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592363" name="Text Box 43">
            <a:extLst>
              <a:ext uri="{FF2B5EF4-FFF2-40B4-BE49-F238E27FC236}">
                <a16:creationId xmlns:a16="http://schemas.microsoft.com/office/drawing/2014/main" id="{2550861A-BBFE-4B6A-89DA-553CE322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00201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592364" name="Rectangle 44" descr="5%">
            <a:extLst>
              <a:ext uri="{FF2B5EF4-FFF2-40B4-BE49-F238E27FC236}">
                <a16:creationId xmlns:a16="http://schemas.microsoft.com/office/drawing/2014/main" id="{37F321CE-0D6C-423B-9EA1-39BEC50D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838200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65" name="Rectangle 45" descr="5%">
            <a:extLst>
              <a:ext uri="{FF2B5EF4-FFF2-40B4-BE49-F238E27FC236}">
                <a16:creationId xmlns:a16="http://schemas.microsoft.com/office/drawing/2014/main" id="{C8D9EFBD-D9B1-4BE9-91E5-F10D7355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66" name="Rectangle 46" descr="5%">
            <a:extLst>
              <a:ext uri="{FF2B5EF4-FFF2-40B4-BE49-F238E27FC236}">
                <a16:creationId xmlns:a16="http://schemas.microsoft.com/office/drawing/2014/main" id="{58FB5F0A-0699-4AC4-AB8F-65CD2BC3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67" name="Rectangle 47" descr="5%">
            <a:extLst>
              <a:ext uri="{FF2B5EF4-FFF2-40B4-BE49-F238E27FC236}">
                <a16:creationId xmlns:a16="http://schemas.microsoft.com/office/drawing/2014/main" id="{5ACCF8FA-6A20-47B0-A891-20B6E78E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68" name="Rectangle 48" descr="5%">
            <a:extLst>
              <a:ext uri="{FF2B5EF4-FFF2-40B4-BE49-F238E27FC236}">
                <a16:creationId xmlns:a16="http://schemas.microsoft.com/office/drawing/2014/main" id="{BE90D586-EE77-4636-8D5C-0D266D32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95800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69" name="Rectangle 49" descr="5%">
            <a:extLst>
              <a:ext uri="{FF2B5EF4-FFF2-40B4-BE49-F238E27FC236}">
                <a16:creationId xmlns:a16="http://schemas.microsoft.com/office/drawing/2014/main" id="{9BC50C3D-FDA2-4D68-AF8E-8411B6F0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0" name="Rectangle 50" descr="5%">
            <a:extLst>
              <a:ext uri="{FF2B5EF4-FFF2-40B4-BE49-F238E27FC236}">
                <a16:creationId xmlns:a16="http://schemas.microsoft.com/office/drawing/2014/main" id="{38EB0C8D-50DE-4938-AAF7-8A82BCFC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91000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1" name="Rectangle 51" descr="5%">
            <a:extLst>
              <a:ext uri="{FF2B5EF4-FFF2-40B4-BE49-F238E27FC236}">
                <a16:creationId xmlns:a16="http://schemas.microsoft.com/office/drawing/2014/main" id="{A4C50F2F-A1D6-4054-A558-6D10EEFA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2" name="Rectangle 52" descr="5%">
            <a:extLst>
              <a:ext uri="{FF2B5EF4-FFF2-40B4-BE49-F238E27FC236}">
                <a16:creationId xmlns:a16="http://schemas.microsoft.com/office/drawing/2014/main" id="{F59C057A-A70D-4204-B748-A26AE897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52600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3" name="Rectangle 53" descr="5%">
            <a:extLst>
              <a:ext uri="{FF2B5EF4-FFF2-40B4-BE49-F238E27FC236}">
                <a16:creationId xmlns:a16="http://schemas.microsoft.com/office/drawing/2014/main" id="{9A62D7F3-641A-4C41-A32B-47C76A21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71800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4" name="Rectangle 54" descr="5%">
            <a:extLst>
              <a:ext uri="{FF2B5EF4-FFF2-40B4-BE49-F238E27FC236}">
                <a16:creationId xmlns:a16="http://schemas.microsoft.com/office/drawing/2014/main" id="{5EF7E262-8253-4256-B9D0-2AC7946C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5" name="Rectangle 55" descr="5%">
            <a:extLst>
              <a:ext uri="{FF2B5EF4-FFF2-40B4-BE49-F238E27FC236}">
                <a16:creationId xmlns:a16="http://schemas.microsoft.com/office/drawing/2014/main" id="{36DC3423-75DF-4C14-844C-F2CF012E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62200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6" name="Rectangle 56" descr="5%">
            <a:extLst>
              <a:ext uri="{FF2B5EF4-FFF2-40B4-BE49-F238E27FC236}">
                <a16:creationId xmlns:a16="http://schemas.microsoft.com/office/drawing/2014/main" id="{B4506860-CA06-4AC6-B39C-CF96C5F4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362200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7" name="Rectangle 57" descr="5%">
            <a:extLst>
              <a:ext uri="{FF2B5EF4-FFF2-40B4-BE49-F238E27FC236}">
                <a16:creationId xmlns:a16="http://schemas.microsoft.com/office/drawing/2014/main" id="{11305D5E-480A-4D32-8AB2-577E1C1D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81400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8" name="Rectangle 58" descr="5%">
            <a:extLst>
              <a:ext uri="{FF2B5EF4-FFF2-40B4-BE49-F238E27FC236}">
                <a16:creationId xmlns:a16="http://schemas.microsoft.com/office/drawing/2014/main" id="{C04F9649-6470-4435-A1B7-4A4D8E95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0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79" name="Rectangle 59" descr="5%">
            <a:extLst>
              <a:ext uri="{FF2B5EF4-FFF2-40B4-BE49-F238E27FC236}">
                <a16:creationId xmlns:a16="http://schemas.microsoft.com/office/drawing/2014/main" id="{3590376F-E39A-44E8-885D-F6795D7D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5400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80" name="Rectangle 60" descr="5%">
            <a:extLst>
              <a:ext uri="{FF2B5EF4-FFF2-40B4-BE49-F238E27FC236}">
                <a16:creationId xmlns:a16="http://schemas.microsoft.com/office/drawing/2014/main" id="{559AF22D-010C-469F-B0A7-C731D29D6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81" name="Rectangle 61" descr="5%">
            <a:extLst>
              <a:ext uri="{FF2B5EF4-FFF2-40B4-BE49-F238E27FC236}">
                <a16:creationId xmlns:a16="http://schemas.microsoft.com/office/drawing/2014/main" id="{E432F64A-B746-4E85-BAFD-809D3391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82" name="Rectangle 62" descr="5%">
            <a:extLst>
              <a:ext uri="{FF2B5EF4-FFF2-40B4-BE49-F238E27FC236}">
                <a16:creationId xmlns:a16="http://schemas.microsoft.com/office/drawing/2014/main" id="{5A7F5568-20C3-47AA-8F7F-99F81F58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7800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83" name="Rectangle 63" descr="5%">
            <a:extLst>
              <a:ext uri="{FF2B5EF4-FFF2-40B4-BE49-F238E27FC236}">
                <a16:creationId xmlns:a16="http://schemas.microsoft.com/office/drawing/2014/main" id="{C17D01BA-94AE-4B49-9EC5-1641AA90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384" name="Text Box 64">
            <a:extLst>
              <a:ext uri="{FF2B5EF4-FFF2-40B4-BE49-F238E27FC236}">
                <a16:creationId xmlns:a16="http://schemas.microsoft.com/office/drawing/2014/main" id="{02D525B5-39BC-4DF3-AB00-23DF9324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1"/>
            <a:ext cx="2819400" cy="19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Q1: Is it there?</a:t>
            </a:r>
          </a:p>
          <a:p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将缓存标记与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内存地址位进行比较，以判断内存块是否在缓存中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592385" name="Group 65">
            <a:extLst>
              <a:ext uri="{FF2B5EF4-FFF2-40B4-BE49-F238E27FC236}">
                <a16:creationId xmlns:a16="http://schemas.microsoft.com/office/drawing/2014/main" id="{875B5D2B-7AA7-4A13-98A1-4B96970F375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57400"/>
            <a:ext cx="381000" cy="1219200"/>
            <a:chOff x="1344" y="1056"/>
            <a:chExt cx="624" cy="768"/>
          </a:xfrm>
        </p:grpSpPr>
        <p:sp>
          <p:nvSpPr>
            <p:cNvPr id="1592386" name="Rectangle 66">
              <a:extLst>
                <a:ext uri="{FF2B5EF4-FFF2-40B4-BE49-F238E27FC236}">
                  <a16:creationId xmlns:a16="http://schemas.microsoft.com/office/drawing/2014/main" id="{51857824-8CD1-48B3-BE4E-C41CD851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87" name="Line 67">
              <a:extLst>
                <a:ext uri="{FF2B5EF4-FFF2-40B4-BE49-F238E27FC236}">
                  <a16:creationId xmlns:a16="http://schemas.microsoft.com/office/drawing/2014/main" id="{EA6813FA-19D0-435E-8FCA-565D739F6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88" name="Line 68">
              <a:extLst>
                <a:ext uri="{FF2B5EF4-FFF2-40B4-BE49-F238E27FC236}">
                  <a16:creationId xmlns:a16="http://schemas.microsoft.com/office/drawing/2014/main" id="{15A21E7A-5F91-4326-8C0F-6BB616322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2389" name="Line 69">
              <a:extLst>
                <a:ext uri="{FF2B5EF4-FFF2-40B4-BE49-F238E27FC236}">
                  <a16:creationId xmlns:a16="http://schemas.microsoft.com/office/drawing/2014/main" id="{00AD8F12-05F6-4D85-A035-64B49360A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2390" name="Text Box 70">
            <a:extLst>
              <a:ext uri="{FF2B5EF4-FFF2-40B4-BE49-F238E27FC236}">
                <a16:creationId xmlns:a16="http://schemas.microsoft.com/office/drawing/2014/main" id="{B4B26558-5102-4C09-A230-038FB37DC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1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1592411" name="Text Box 91">
            <a:extLst>
              <a:ext uri="{FF2B5EF4-FFF2-40B4-BE49-F238E27FC236}">
                <a16:creationId xmlns:a16="http://schemas.microsoft.com/office/drawing/2014/main" id="{B1F0604D-F2AB-4D7D-8714-7758FCBF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399" y="1104705"/>
            <a:ext cx="251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xx: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两个低位定义字中的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(32-b words)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字节。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Block=1 Word</a:t>
            </a:r>
          </a:p>
        </p:txBody>
      </p:sp>
      <p:sp>
        <p:nvSpPr>
          <p:cNvPr id="1592412" name="Text Box 92">
            <a:extLst>
              <a:ext uri="{FF2B5EF4-FFF2-40B4-BE49-F238E27FC236}">
                <a16:creationId xmlns:a16="http://schemas.microsoft.com/office/drawing/2014/main" id="{2B9097E9-31D4-477E-9996-6820908E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1"/>
            <a:ext cx="2743200" cy="232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Q2: How do we find it?</a:t>
            </a:r>
          </a:p>
          <a:p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使用接下来的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个低阶内存地址位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来确定哪个缓存块（即，以缓存中的块数为模）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2413" name="Text Box 93">
            <a:extLst>
              <a:ext uri="{FF2B5EF4-FFF2-40B4-BE49-F238E27FC236}">
                <a16:creationId xmlns:a16="http://schemas.microsoft.com/office/drawing/2014/main" id="{11BC6AF8-3CA8-46C8-B4CF-2C4386A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72201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(block address) modulo (# of blocks in the cache)</a:t>
            </a:r>
          </a:p>
        </p:txBody>
      </p:sp>
      <p:sp>
        <p:nvSpPr>
          <p:cNvPr id="1592414" name="Text Box 94">
            <a:extLst>
              <a:ext uri="{FF2B5EF4-FFF2-40B4-BE49-F238E27FC236}">
                <a16:creationId xmlns:a16="http://schemas.microsoft.com/office/drawing/2014/main" id="{78AF91C5-835D-4963-ABD1-0E0E584E3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1"/>
            <a:ext cx="697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AFC0E9EC-2BC4-46FB-B376-6B6B7F2B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5" y="2054423"/>
            <a:ext cx="2071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n: 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块号的位数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14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" name="Text Box 93">
            <a:extLst>
              <a:ext uri="{FF2B5EF4-FFF2-40B4-BE49-F238E27FC236}">
                <a16:creationId xmlns:a16="http://schemas.microsoft.com/office/drawing/2014/main" id="{1F476978-684D-4C9A-B0D1-5FCA587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78212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组号：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存内存相应块的高位地址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6" name="Text Box 93">
            <a:extLst>
              <a:ext uri="{FF2B5EF4-FFF2-40B4-BE49-F238E27FC236}">
                <a16:creationId xmlns:a16="http://schemas.microsoft.com/office/drawing/2014/main" id="{3F68DF90-A300-403A-A00F-0DF4C698D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358" y="2214365"/>
            <a:ext cx="30542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页（块）号：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的索引为内存相应块的低位地址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DC23DEE-1932-4771-B2DD-353EE3D02E9E}"/>
              </a:ext>
            </a:extLst>
          </p:cNvPr>
          <p:cNvCxnSpPr>
            <a:cxnSpLocks/>
          </p:cNvCxnSpPr>
          <p:nvPr/>
        </p:nvCxnSpPr>
        <p:spPr>
          <a:xfrm flipH="1">
            <a:off x="7240772" y="2385026"/>
            <a:ext cx="672458" cy="40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25990A1-F43D-4881-AF8B-E3CD4E02E7CC}"/>
              </a:ext>
            </a:extLst>
          </p:cNvPr>
          <p:cNvCxnSpPr>
            <a:cxnSpLocks/>
          </p:cNvCxnSpPr>
          <p:nvPr/>
        </p:nvCxnSpPr>
        <p:spPr>
          <a:xfrm flipV="1">
            <a:off x="4987164" y="2956479"/>
            <a:ext cx="1908050" cy="645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384" grpId="0" autoUpdateAnimBg="0"/>
      <p:bldP spid="15924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0AC63C6C-091C-4B3A-92C4-D9C122C57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04" y="208067"/>
            <a:ext cx="10515600" cy="259557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Caching:  A Simple First Example</a:t>
            </a:r>
          </a:p>
        </p:txBody>
      </p:sp>
      <p:grpSp>
        <p:nvGrpSpPr>
          <p:cNvPr id="1660931" name="Group 3">
            <a:extLst>
              <a:ext uri="{FF2B5EF4-FFF2-40B4-BE49-F238E27FC236}">
                <a16:creationId xmlns:a16="http://schemas.microsoft.com/office/drawing/2014/main" id="{FB756C04-0AC2-484F-9FA7-26A8A7A43AC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73325"/>
            <a:ext cx="990600" cy="1219200"/>
            <a:chOff x="1344" y="1056"/>
            <a:chExt cx="624" cy="768"/>
          </a:xfrm>
        </p:grpSpPr>
        <p:sp>
          <p:nvSpPr>
            <p:cNvPr id="1660932" name="Rectangle 4">
              <a:extLst>
                <a:ext uri="{FF2B5EF4-FFF2-40B4-BE49-F238E27FC236}">
                  <a16:creationId xmlns:a16="http://schemas.microsoft.com/office/drawing/2014/main" id="{2C7C824A-3596-4780-A00F-19B473DD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33" name="Line 5">
              <a:extLst>
                <a:ext uri="{FF2B5EF4-FFF2-40B4-BE49-F238E27FC236}">
                  <a16:creationId xmlns:a16="http://schemas.microsoft.com/office/drawing/2014/main" id="{3536877C-F363-4509-9D5C-CDE67A544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34" name="Line 6">
              <a:extLst>
                <a:ext uri="{FF2B5EF4-FFF2-40B4-BE49-F238E27FC236}">
                  <a16:creationId xmlns:a16="http://schemas.microsoft.com/office/drawing/2014/main" id="{8A0FF569-2511-47CF-81F8-1E4359D5D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35" name="Line 7">
              <a:extLst>
                <a:ext uri="{FF2B5EF4-FFF2-40B4-BE49-F238E27FC236}">
                  <a16:creationId xmlns:a16="http://schemas.microsoft.com/office/drawing/2014/main" id="{B632553B-97ED-4673-963E-672F2466A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60936" name="Line 8">
            <a:extLst>
              <a:ext uri="{FF2B5EF4-FFF2-40B4-BE49-F238E27FC236}">
                <a16:creationId xmlns:a16="http://schemas.microsoft.com/office/drawing/2014/main" id="{92E359FF-8C30-4E61-A24E-2F29CEE8C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637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37" name="Line 9">
            <a:extLst>
              <a:ext uri="{FF2B5EF4-FFF2-40B4-BE49-F238E27FC236}">
                <a16:creationId xmlns:a16="http://schemas.microsoft.com/office/drawing/2014/main" id="{96490785-AD5A-4CEB-9A0A-B1AEC7A4F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589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38" name="Line 10">
            <a:extLst>
              <a:ext uri="{FF2B5EF4-FFF2-40B4-BE49-F238E27FC236}">
                <a16:creationId xmlns:a16="http://schemas.microsoft.com/office/drawing/2014/main" id="{B9B66E1D-1B82-493A-898C-DC7647619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1685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39" name="Line 11">
            <a:extLst>
              <a:ext uri="{FF2B5EF4-FFF2-40B4-BE49-F238E27FC236}">
                <a16:creationId xmlns:a16="http://schemas.microsoft.com/office/drawing/2014/main" id="{7DD03613-607A-41AE-BA05-41802463C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2541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0" name="Line 12">
            <a:extLst>
              <a:ext uri="{FF2B5EF4-FFF2-40B4-BE49-F238E27FC236}">
                <a16:creationId xmlns:a16="http://schemas.microsoft.com/office/drawing/2014/main" id="{F82DEA72-E710-49C5-90B9-A34C93821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254125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1" name="Line 13">
            <a:extLst>
              <a:ext uri="{FF2B5EF4-FFF2-40B4-BE49-F238E27FC236}">
                <a16:creationId xmlns:a16="http://schemas.microsoft.com/office/drawing/2014/main" id="{7BE5FB74-3A19-402C-9AA6-73024E71D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54125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2" name="Line 14">
            <a:extLst>
              <a:ext uri="{FF2B5EF4-FFF2-40B4-BE49-F238E27FC236}">
                <a16:creationId xmlns:a16="http://schemas.microsoft.com/office/drawing/2014/main" id="{AB2475D7-250F-4860-93F9-B71E371FF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5213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3" name="Line 15">
            <a:extLst>
              <a:ext uri="{FF2B5EF4-FFF2-40B4-BE49-F238E27FC236}">
                <a16:creationId xmlns:a16="http://schemas.microsoft.com/office/drawing/2014/main" id="{37C67FBF-A153-4142-B5A5-6A1F602D55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8261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4" name="Line 16">
            <a:extLst>
              <a:ext uri="{FF2B5EF4-FFF2-40B4-BE49-F238E27FC236}">
                <a16:creationId xmlns:a16="http://schemas.microsoft.com/office/drawing/2014/main" id="{E8E03797-2F4A-4341-BD25-14D39CBA66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2165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5" name="Line 17">
            <a:extLst>
              <a:ext uri="{FF2B5EF4-FFF2-40B4-BE49-F238E27FC236}">
                <a16:creationId xmlns:a16="http://schemas.microsoft.com/office/drawing/2014/main" id="{5894268C-C694-43C5-8B48-3BE97E2A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61309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6" name="Line 18">
            <a:extLst>
              <a:ext uri="{FF2B5EF4-FFF2-40B4-BE49-F238E27FC236}">
                <a16:creationId xmlns:a16="http://schemas.microsoft.com/office/drawing/2014/main" id="{5D3C0757-5B38-4376-A996-8676FB83A7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4911725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47" name="Text Box 19">
            <a:extLst>
              <a:ext uri="{FF2B5EF4-FFF2-40B4-BE49-F238E27FC236}">
                <a16:creationId xmlns:a16="http://schemas.microsoft.com/office/drawing/2014/main" id="{A16E0DE0-E668-407A-8109-919DE5D2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43363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</a:p>
        </p:txBody>
      </p:sp>
      <p:sp>
        <p:nvSpPr>
          <p:cNvPr id="1660948" name="Text Box 20">
            <a:extLst>
              <a:ext uri="{FF2B5EF4-FFF2-40B4-BE49-F238E27FC236}">
                <a16:creationId xmlns:a16="http://schemas.microsoft.com/office/drawing/2014/main" id="{8652A266-A43C-4B40-BD5C-046B139D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78126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60949" name="Text Box 21">
            <a:extLst>
              <a:ext uri="{FF2B5EF4-FFF2-40B4-BE49-F238E27FC236}">
                <a16:creationId xmlns:a16="http://schemas.microsoft.com/office/drawing/2014/main" id="{C2C9C1E8-9C1C-437D-AD22-AD24ADE12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82926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660950" name="Text Box 22">
            <a:extLst>
              <a:ext uri="{FF2B5EF4-FFF2-40B4-BE49-F238E27FC236}">
                <a16:creationId xmlns:a16="http://schemas.microsoft.com/office/drawing/2014/main" id="{A996F9B9-9FD5-4D51-A841-364967D17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87726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1660951" name="Text Box 23">
            <a:extLst>
              <a:ext uri="{FF2B5EF4-FFF2-40B4-BE49-F238E27FC236}">
                <a16:creationId xmlns:a16="http://schemas.microsoft.com/office/drawing/2014/main" id="{B1B0B14F-9AB8-4022-956F-4EDC77BD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558925"/>
            <a:ext cx="755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1660953" name="Text Box 25">
            <a:extLst>
              <a:ext uri="{FF2B5EF4-FFF2-40B4-BE49-F238E27FC236}">
                <a16:creationId xmlns:a16="http://schemas.microsoft.com/office/drawing/2014/main" id="{2967A623-DFF0-42C6-AA3C-F5055F58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677518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Main Memory</a:t>
            </a:r>
          </a:p>
        </p:txBody>
      </p:sp>
      <p:sp>
        <p:nvSpPr>
          <p:cNvPr id="1660955" name="Line 27">
            <a:extLst>
              <a:ext uri="{FF2B5EF4-FFF2-40B4-BE49-F238E27FC236}">
                <a16:creationId xmlns:a16="http://schemas.microsoft.com/office/drawing/2014/main" id="{880E9641-D69F-4459-9DC9-8CE8965DC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733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56" name="Line 28">
            <a:extLst>
              <a:ext uri="{FF2B5EF4-FFF2-40B4-BE49-F238E27FC236}">
                <a16:creationId xmlns:a16="http://schemas.microsoft.com/office/drawing/2014/main" id="{AE518D12-0C45-44D1-A7B2-82C0415A8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781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57" name="Line 29">
            <a:extLst>
              <a:ext uri="{FF2B5EF4-FFF2-40B4-BE49-F238E27FC236}">
                <a16:creationId xmlns:a16="http://schemas.microsoft.com/office/drawing/2014/main" id="{9FDBCEB9-E9C8-4E30-A7FD-1D44BCEB4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829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58" name="Line 30">
            <a:extLst>
              <a:ext uri="{FF2B5EF4-FFF2-40B4-BE49-F238E27FC236}">
                <a16:creationId xmlns:a16="http://schemas.microsoft.com/office/drawing/2014/main" id="{FBD97698-F76F-41D2-BD46-E79B119FC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877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59" name="Line 31">
            <a:extLst>
              <a:ext uri="{FF2B5EF4-FFF2-40B4-BE49-F238E27FC236}">
                <a16:creationId xmlns:a16="http://schemas.microsoft.com/office/drawing/2014/main" id="{88CFF044-3148-408F-99A5-A2D279C47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6925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60" name="Line 32">
            <a:extLst>
              <a:ext uri="{FF2B5EF4-FFF2-40B4-BE49-F238E27FC236}">
                <a16:creationId xmlns:a16="http://schemas.microsoft.com/office/drawing/2014/main" id="{244624D9-E4F5-4710-9E87-2428BEE1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9973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61" name="Line 33">
            <a:extLst>
              <a:ext uri="{FF2B5EF4-FFF2-40B4-BE49-F238E27FC236}">
                <a16:creationId xmlns:a16="http://schemas.microsoft.com/office/drawing/2014/main" id="{4E77A6AA-C52E-4506-B7E3-9D8252B16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117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62" name="Line 34">
            <a:extLst>
              <a:ext uri="{FF2B5EF4-FFF2-40B4-BE49-F238E27FC236}">
                <a16:creationId xmlns:a16="http://schemas.microsoft.com/office/drawing/2014/main" id="{14A9CD63-7521-4383-8F61-4176B2845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021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63" name="Line 35">
            <a:extLst>
              <a:ext uri="{FF2B5EF4-FFF2-40B4-BE49-F238E27FC236}">
                <a16:creationId xmlns:a16="http://schemas.microsoft.com/office/drawing/2014/main" id="{17582CED-00A5-433F-A6F2-23FEA5C53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069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0964" name="Group 36">
            <a:extLst>
              <a:ext uri="{FF2B5EF4-FFF2-40B4-BE49-F238E27FC236}">
                <a16:creationId xmlns:a16="http://schemas.microsoft.com/office/drawing/2014/main" id="{4635076F-6052-4A9B-B3E1-4AE718F43A0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73325"/>
            <a:ext cx="609600" cy="1219200"/>
            <a:chOff x="1344" y="1056"/>
            <a:chExt cx="624" cy="768"/>
          </a:xfrm>
        </p:grpSpPr>
        <p:sp>
          <p:nvSpPr>
            <p:cNvPr id="1660965" name="Rectangle 37">
              <a:extLst>
                <a:ext uri="{FF2B5EF4-FFF2-40B4-BE49-F238E27FC236}">
                  <a16:creationId xmlns:a16="http://schemas.microsoft.com/office/drawing/2014/main" id="{153DFDEA-51E3-4E12-B8B9-A9E003EC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66" name="Line 38">
              <a:extLst>
                <a:ext uri="{FF2B5EF4-FFF2-40B4-BE49-F238E27FC236}">
                  <a16:creationId xmlns:a16="http://schemas.microsoft.com/office/drawing/2014/main" id="{29ED33CB-50AB-495F-8051-237B65823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67" name="Line 39">
              <a:extLst>
                <a:ext uri="{FF2B5EF4-FFF2-40B4-BE49-F238E27FC236}">
                  <a16:creationId xmlns:a16="http://schemas.microsoft.com/office/drawing/2014/main" id="{5B9785AE-3639-4B1C-A1E8-D7775B964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68" name="Line 40">
              <a:extLst>
                <a:ext uri="{FF2B5EF4-FFF2-40B4-BE49-F238E27FC236}">
                  <a16:creationId xmlns:a16="http://schemas.microsoft.com/office/drawing/2014/main" id="{848549BE-59F9-4F73-8384-28864E706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60969" name="Text Box 41">
            <a:extLst>
              <a:ext uri="{FF2B5EF4-FFF2-40B4-BE49-F238E27FC236}">
                <a16:creationId xmlns:a16="http://schemas.microsoft.com/office/drawing/2014/main" id="{8D38BE9E-66AB-4708-97BA-B454C9E6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2016125"/>
            <a:ext cx="498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660970" name="Text Box 42">
            <a:extLst>
              <a:ext uri="{FF2B5EF4-FFF2-40B4-BE49-F238E27FC236}">
                <a16:creationId xmlns:a16="http://schemas.microsoft.com/office/drawing/2014/main" id="{EDEA1D76-E07B-4542-A0A8-20E91AD0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16126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660971" name="Rectangle 43" descr="5%">
            <a:extLst>
              <a:ext uri="{FF2B5EF4-FFF2-40B4-BE49-F238E27FC236}">
                <a16:creationId xmlns:a16="http://schemas.microsoft.com/office/drawing/2014/main" id="{CF0C96BC-4549-4177-9240-48005CF2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54125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2" name="Rectangle 44" descr="5%">
            <a:extLst>
              <a:ext uri="{FF2B5EF4-FFF2-40B4-BE49-F238E27FC236}">
                <a16:creationId xmlns:a16="http://schemas.microsoft.com/office/drawing/2014/main" id="{4962CA41-E8B3-430A-9EE5-4CAC29A3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73325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3" name="Rectangle 45" descr="5%">
            <a:extLst>
              <a:ext uri="{FF2B5EF4-FFF2-40B4-BE49-F238E27FC236}">
                <a16:creationId xmlns:a16="http://schemas.microsoft.com/office/drawing/2014/main" id="{59916B0E-F1A5-4CAB-8326-52107B16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73325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4" name="Rectangle 46" descr="5%">
            <a:extLst>
              <a:ext uri="{FF2B5EF4-FFF2-40B4-BE49-F238E27FC236}">
                <a16:creationId xmlns:a16="http://schemas.microsoft.com/office/drawing/2014/main" id="{C5194160-BE6F-44DA-A411-0374A932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92525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5" name="Rectangle 47" descr="5%">
            <a:extLst>
              <a:ext uri="{FF2B5EF4-FFF2-40B4-BE49-F238E27FC236}">
                <a16:creationId xmlns:a16="http://schemas.microsoft.com/office/drawing/2014/main" id="{AEFC357C-D413-4D58-B902-4437CBB6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11725"/>
            <a:ext cx="990600" cy="3048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6" name="Rectangle 48" descr="5%">
            <a:extLst>
              <a:ext uri="{FF2B5EF4-FFF2-40B4-BE49-F238E27FC236}">
                <a16:creationId xmlns:a16="http://schemas.microsoft.com/office/drawing/2014/main" id="{70D59A71-3985-437B-80A8-A4E254E3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26125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7" name="Rectangle 49" descr="5%">
            <a:extLst>
              <a:ext uri="{FF2B5EF4-FFF2-40B4-BE49-F238E27FC236}">
                <a16:creationId xmlns:a16="http://schemas.microsoft.com/office/drawing/2014/main" id="{A998C07C-ED8D-4A06-8025-FADF6FBC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06925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8" name="Rectangle 50" descr="5%">
            <a:extLst>
              <a:ext uri="{FF2B5EF4-FFF2-40B4-BE49-F238E27FC236}">
                <a16:creationId xmlns:a16="http://schemas.microsoft.com/office/drawing/2014/main" id="{F33614CD-11B6-498A-B3D6-0C75F2AA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87725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79" name="Rectangle 51" descr="5%">
            <a:extLst>
              <a:ext uri="{FF2B5EF4-FFF2-40B4-BE49-F238E27FC236}">
                <a16:creationId xmlns:a16="http://schemas.microsoft.com/office/drawing/2014/main" id="{84858A9E-FA6C-429B-BEBD-92802E195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68525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0" name="Rectangle 52" descr="5%">
            <a:extLst>
              <a:ext uri="{FF2B5EF4-FFF2-40B4-BE49-F238E27FC236}">
                <a16:creationId xmlns:a16="http://schemas.microsoft.com/office/drawing/2014/main" id="{96A0C65E-2E40-40CB-A503-D5D8B1556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87725"/>
            <a:ext cx="990600" cy="304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1" name="Rectangle 53" descr="5%">
            <a:extLst>
              <a:ext uri="{FF2B5EF4-FFF2-40B4-BE49-F238E27FC236}">
                <a16:creationId xmlns:a16="http://schemas.microsoft.com/office/drawing/2014/main" id="{474B727D-0D85-432D-B76F-2AF99505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58925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2" name="Rectangle 54" descr="5%">
            <a:extLst>
              <a:ext uri="{FF2B5EF4-FFF2-40B4-BE49-F238E27FC236}">
                <a16:creationId xmlns:a16="http://schemas.microsoft.com/office/drawing/2014/main" id="{C9583CA0-9381-4691-9ED0-9F873832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78125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3" name="Rectangle 55" descr="5%">
            <a:extLst>
              <a:ext uri="{FF2B5EF4-FFF2-40B4-BE49-F238E27FC236}">
                <a16:creationId xmlns:a16="http://schemas.microsoft.com/office/drawing/2014/main" id="{F6667BFD-CB4C-495F-BEFE-4597C2D0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78125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4" name="Rectangle 56" descr="5%">
            <a:extLst>
              <a:ext uri="{FF2B5EF4-FFF2-40B4-BE49-F238E27FC236}">
                <a16:creationId xmlns:a16="http://schemas.microsoft.com/office/drawing/2014/main" id="{DA19A499-D107-4CC0-BF52-D889D58F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97325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5" name="Rectangle 57" descr="5%">
            <a:extLst>
              <a:ext uri="{FF2B5EF4-FFF2-40B4-BE49-F238E27FC236}">
                <a16:creationId xmlns:a16="http://schemas.microsoft.com/office/drawing/2014/main" id="{2FA9E1D7-3499-4F80-B2BC-362B5035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16525"/>
            <a:ext cx="990600" cy="3048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6" name="Rectangle 58" descr="5%">
            <a:extLst>
              <a:ext uri="{FF2B5EF4-FFF2-40B4-BE49-F238E27FC236}">
                <a16:creationId xmlns:a16="http://schemas.microsoft.com/office/drawing/2014/main" id="{441C980D-98AE-4863-A264-417A86BE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521325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7" name="Rectangle 59" descr="5%">
            <a:extLst>
              <a:ext uri="{FF2B5EF4-FFF2-40B4-BE49-F238E27FC236}">
                <a16:creationId xmlns:a16="http://schemas.microsoft.com/office/drawing/2014/main" id="{AD8DD718-4624-4756-9E1B-1D1A5D2C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02125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8" name="Rectangle 60" descr="5%">
            <a:extLst>
              <a:ext uri="{FF2B5EF4-FFF2-40B4-BE49-F238E27FC236}">
                <a16:creationId xmlns:a16="http://schemas.microsoft.com/office/drawing/2014/main" id="{0841B57E-55F2-4DCE-A70B-3EB4C238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82925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89" name="Rectangle 61" descr="5%">
            <a:extLst>
              <a:ext uri="{FF2B5EF4-FFF2-40B4-BE49-F238E27FC236}">
                <a16:creationId xmlns:a16="http://schemas.microsoft.com/office/drawing/2014/main" id="{3ECFBA42-A350-418B-92D3-04C7CCAA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63725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0990" name="Rectangle 62" descr="5%">
            <a:extLst>
              <a:ext uri="{FF2B5EF4-FFF2-40B4-BE49-F238E27FC236}">
                <a16:creationId xmlns:a16="http://schemas.microsoft.com/office/drawing/2014/main" id="{5BFD5E38-F03A-4AD0-81E6-154696BC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82925"/>
            <a:ext cx="990600" cy="3048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0992" name="Group 64">
            <a:extLst>
              <a:ext uri="{FF2B5EF4-FFF2-40B4-BE49-F238E27FC236}">
                <a16:creationId xmlns:a16="http://schemas.microsoft.com/office/drawing/2014/main" id="{FB9208FC-6F90-4689-B988-72EA22EC80E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473325"/>
            <a:ext cx="381000" cy="1219200"/>
            <a:chOff x="1344" y="1056"/>
            <a:chExt cx="624" cy="768"/>
          </a:xfrm>
        </p:grpSpPr>
        <p:sp>
          <p:nvSpPr>
            <p:cNvPr id="1660993" name="Rectangle 65">
              <a:extLst>
                <a:ext uri="{FF2B5EF4-FFF2-40B4-BE49-F238E27FC236}">
                  <a16:creationId xmlns:a16="http://schemas.microsoft.com/office/drawing/2014/main" id="{88266B1C-46B8-4579-B8BD-6440B1FD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94" name="Line 66">
              <a:extLst>
                <a:ext uri="{FF2B5EF4-FFF2-40B4-BE49-F238E27FC236}">
                  <a16:creationId xmlns:a16="http://schemas.microsoft.com/office/drawing/2014/main" id="{60E8044C-0931-462D-A7A4-969CADA9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95" name="Line 67">
              <a:extLst>
                <a:ext uri="{FF2B5EF4-FFF2-40B4-BE49-F238E27FC236}">
                  <a16:creationId xmlns:a16="http://schemas.microsoft.com/office/drawing/2014/main" id="{E05DD4BD-C49D-4CAA-89FC-86F7E158C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0996" name="Line 68">
              <a:extLst>
                <a:ext uri="{FF2B5EF4-FFF2-40B4-BE49-F238E27FC236}">
                  <a16:creationId xmlns:a16="http://schemas.microsoft.com/office/drawing/2014/main" id="{6912DA2B-7F77-4645-AFC7-0475B8400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60997" name="Text Box 69">
            <a:extLst>
              <a:ext uri="{FF2B5EF4-FFF2-40B4-BE49-F238E27FC236}">
                <a16:creationId xmlns:a16="http://schemas.microsoft.com/office/drawing/2014/main" id="{C80A02A1-690B-4D32-84AC-CF7CE4CC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16126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Valid</a:t>
            </a:r>
          </a:p>
        </p:txBody>
      </p:sp>
      <p:grpSp>
        <p:nvGrpSpPr>
          <p:cNvPr id="1660998" name="Group 70">
            <a:extLst>
              <a:ext uri="{FF2B5EF4-FFF2-40B4-BE49-F238E27FC236}">
                <a16:creationId xmlns:a16="http://schemas.microsoft.com/office/drawing/2014/main" id="{F82D6C34-A4DE-4B67-ACCE-F552BC1DF1E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06525"/>
            <a:ext cx="1066800" cy="2133600"/>
            <a:chOff x="2016" y="624"/>
            <a:chExt cx="672" cy="1344"/>
          </a:xfrm>
        </p:grpSpPr>
        <p:sp>
          <p:nvSpPr>
            <p:cNvPr id="1660999" name="Line 71">
              <a:extLst>
                <a:ext uri="{FF2B5EF4-FFF2-40B4-BE49-F238E27FC236}">
                  <a16:creationId xmlns:a16="http://schemas.microsoft.com/office/drawing/2014/main" id="{825B0636-7B92-4ECA-88F2-60A54FD99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62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0" name="Line 72">
              <a:extLst>
                <a:ext uri="{FF2B5EF4-FFF2-40B4-BE49-F238E27FC236}">
                  <a16:creationId xmlns:a16="http://schemas.microsoft.com/office/drawing/2014/main" id="{DEC7D10E-D8E5-4FDD-AD2F-A8B399D87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81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1" name="Line 73">
              <a:extLst>
                <a:ext uri="{FF2B5EF4-FFF2-40B4-BE49-F238E27FC236}">
                  <a16:creationId xmlns:a16="http://schemas.microsoft.com/office/drawing/2014/main" id="{1EBD62AC-6E90-4072-8984-016CEED51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00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2" name="Line 74">
              <a:extLst>
                <a:ext uri="{FF2B5EF4-FFF2-40B4-BE49-F238E27FC236}">
                  <a16:creationId xmlns:a16="http://schemas.microsoft.com/office/drawing/2014/main" id="{805BB4FA-F79E-4B72-A2D9-C2477AA97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200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61003" name="Group 75">
            <a:extLst>
              <a:ext uri="{FF2B5EF4-FFF2-40B4-BE49-F238E27FC236}">
                <a16:creationId xmlns:a16="http://schemas.microsoft.com/office/drawing/2014/main" id="{348F87ED-5CFB-40B3-8254-21695E3B992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625725"/>
            <a:ext cx="1066800" cy="914400"/>
            <a:chOff x="2016" y="1392"/>
            <a:chExt cx="672" cy="576"/>
          </a:xfrm>
        </p:grpSpPr>
        <p:sp>
          <p:nvSpPr>
            <p:cNvPr id="1661004" name="Line 76">
              <a:extLst>
                <a:ext uri="{FF2B5EF4-FFF2-40B4-BE49-F238E27FC236}">
                  <a16:creationId xmlns:a16="http://schemas.microsoft.com/office/drawing/2014/main" id="{9174E020-E235-40E4-9801-C59DBC0C6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5" name="Line 77">
              <a:extLst>
                <a:ext uri="{FF2B5EF4-FFF2-40B4-BE49-F238E27FC236}">
                  <a16:creationId xmlns:a16="http://schemas.microsoft.com/office/drawing/2014/main" id="{EF3022D0-3565-4B2C-9337-F143C0596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5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6" name="Line 78">
              <a:extLst>
                <a:ext uri="{FF2B5EF4-FFF2-40B4-BE49-F238E27FC236}">
                  <a16:creationId xmlns:a16="http://schemas.microsoft.com/office/drawing/2014/main" id="{E15DA504-18A3-490A-8CAD-26DFD813F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7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07" name="Line 79">
              <a:extLst>
                <a:ext uri="{FF2B5EF4-FFF2-40B4-BE49-F238E27FC236}">
                  <a16:creationId xmlns:a16="http://schemas.microsoft.com/office/drawing/2014/main" id="{E34C5596-AB5D-49E3-94D9-C0478A055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96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61008" name="Group 80">
            <a:extLst>
              <a:ext uri="{FF2B5EF4-FFF2-40B4-BE49-F238E27FC236}">
                <a16:creationId xmlns:a16="http://schemas.microsoft.com/office/drawing/2014/main" id="{7DC99FAE-87F4-4FFE-86FF-D1DFA5A84C8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701925"/>
            <a:ext cx="1066800" cy="2133600"/>
            <a:chOff x="2016" y="1392"/>
            <a:chExt cx="672" cy="1344"/>
          </a:xfrm>
        </p:grpSpPr>
        <p:sp>
          <p:nvSpPr>
            <p:cNvPr id="1661009" name="Line 81">
              <a:extLst>
                <a:ext uri="{FF2B5EF4-FFF2-40B4-BE49-F238E27FC236}">
                  <a16:creationId xmlns:a16="http://schemas.microsoft.com/office/drawing/2014/main" id="{8BAB4991-0814-4AC7-B836-9F6505D04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392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0" name="Line 82">
              <a:extLst>
                <a:ext uri="{FF2B5EF4-FFF2-40B4-BE49-F238E27FC236}">
                  <a16:creationId xmlns:a16="http://schemas.microsoft.com/office/drawing/2014/main" id="{F4F6DA05-6D8C-4C45-AD12-1A8D767E9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58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1" name="Line 83">
              <a:extLst>
                <a:ext uri="{FF2B5EF4-FFF2-40B4-BE49-F238E27FC236}">
                  <a16:creationId xmlns:a16="http://schemas.microsoft.com/office/drawing/2014/main" id="{41C5A007-267B-4086-BEF2-A17356334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77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2" name="Line 84">
              <a:extLst>
                <a:ext uri="{FF2B5EF4-FFF2-40B4-BE49-F238E27FC236}">
                  <a16:creationId xmlns:a16="http://schemas.microsoft.com/office/drawing/2014/main" id="{ED95C270-81C4-48F3-9449-265C64993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96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61021" name="Group 93">
            <a:extLst>
              <a:ext uri="{FF2B5EF4-FFF2-40B4-BE49-F238E27FC236}">
                <a16:creationId xmlns:a16="http://schemas.microsoft.com/office/drawing/2014/main" id="{98B8B3DC-6684-4E6C-8A0C-94D36803743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625725"/>
            <a:ext cx="1066800" cy="3352800"/>
            <a:chOff x="2016" y="2112"/>
            <a:chExt cx="672" cy="2112"/>
          </a:xfrm>
        </p:grpSpPr>
        <p:sp>
          <p:nvSpPr>
            <p:cNvPr id="1661015" name="Line 87">
              <a:extLst>
                <a:ext uri="{FF2B5EF4-FFF2-40B4-BE49-F238E27FC236}">
                  <a16:creationId xmlns:a16="http://schemas.microsoft.com/office/drawing/2014/main" id="{2ACA6F77-8AD2-4A7F-AECA-3F141E569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6" name="Line 88">
              <a:extLst>
                <a:ext uri="{FF2B5EF4-FFF2-40B4-BE49-F238E27FC236}">
                  <a16:creationId xmlns:a16="http://schemas.microsoft.com/office/drawing/2014/main" id="{174CDBD4-4E41-4D52-B5FF-79F6F1813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04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7" name="Line 89">
              <a:extLst>
                <a:ext uri="{FF2B5EF4-FFF2-40B4-BE49-F238E27FC236}">
                  <a16:creationId xmlns:a16="http://schemas.microsoft.com/office/drawing/2014/main" id="{C1E84889-F04A-4B9D-AA35-591272CDA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1018" name="Line 90">
              <a:extLst>
                <a:ext uri="{FF2B5EF4-FFF2-40B4-BE49-F238E27FC236}">
                  <a16:creationId xmlns:a16="http://schemas.microsoft.com/office/drawing/2014/main" id="{42902F9A-EAB3-4F57-9EF6-8DD90F44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61019" name="Text Box 91">
            <a:extLst>
              <a:ext uri="{FF2B5EF4-FFF2-40B4-BE49-F238E27FC236}">
                <a16:creationId xmlns:a16="http://schemas.microsoft.com/office/drawing/2014/main" id="{6680379C-AD90-405E-9D63-CBBF2D019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54126"/>
            <a:ext cx="9906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11xx</a:t>
            </a:r>
          </a:p>
        </p:txBody>
      </p:sp>
      <p:sp>
        <p:nvSpPr>
          <p:cNvPr id="1661022" name="Text Box 94">
            <a:extLst>
              <a:ext uri="{FF2B5EF4-FFF2-40B4-BE49-F238E27FC236}">
                <a16:creationId xmlns:a16="http://schemas.microsoft.com/office/drawing/2014/main" id="{4D57DE16-A7AF-439D-9B89-D030D120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72201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(block address) modulo (# of blocks in the cache)</a:t>
            </a:r>
          </a:p>
        </p:txBody>
      </p:sp>
      <p:sp>
        <p:nvSpPr>
          <p:cNvPr id="1661023" name="Text Box 95">
            <a:extLst>
              <a:ext uri="{FF2B5EF4-FFF2-40B4-BE49-F238E27FC236}">
                <a16:creationId xmlns:a16="http://schemas.microsoft.com/office/drawing/2014/main" id="{A22BF901-1806-45B7-BA6C-C0CC740C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6126"/>
            <a:ext cx="697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93" name="Text Box 91">
            <a:extLst>
              <a:ext uri="{FF2B5EF4-FFF2-40B4-BE49-F238E27FC236}">
                <a16:creationId xmlns:a16="http://schemas.microsoft.com/office/drawing/2014/main" id="{35317934-0A8F-4C48-B3FF-61355110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398" y="1263422"/>
            <a:ext cx="251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xx: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两个低位定义字中的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(32-b words)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字节。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Block=1 Word</a:t>
            </a:r>
          </a:p>
        </p:txBody>
      </p:sp>
      <p:sp>
        <p:nvSpPr>
          <p:cNvPr id="94" name="Text Box 92">
            <a:extLst>
              <a:ext uri="{FF2B5EF4-FFF2-40B4-BE49-F238E27FC236}">
                <a16:creationId xmlns:a16="http://schemas.microsoft.com/office/drawing/2014/main" id="{DAC4D8AB-1FA3-4681-B333-493EB66B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199" y="3282918"/>
            <a:ext cx="2743200" cy="232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Q2: How do we find it?</a:t>
            </a:r>
          </a:p>
          <a:p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使用接下来的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个低阶内存地址位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来确定哪个缓存块（即，以缓存中的块数为模）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 Box 64">
            <a:extLst>
              <a:ext uri="{FF2B5EF4-FFF2-40B4-BE49-F238E27FC236}">
                <a16:creationId xmlns:a16="http://schemas.microsoft.com/office/drawing/2014/main" id="{B732EFAF-00D6-42BF-A226-E7FC409A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342"/>
            <a:ext cx="2819400" cy="19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Q1: Is it there?</a:t>
            </a:r>
          </a:p>
          <a:p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将缓存标记与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内存地址位进行比较，以判断内存块是否在缓存中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utoUpdateAnimBg="0"/>
      <p:bldP spid="9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9D796230-1913-495F-BA94-FA143E542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979" y="-1385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Address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Subdivision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（地址细分）</a:t>
            </a:r>
            <a:endParaRPr lang="en-AU" altLang="zh-TW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436" name="Picture 4" descr="f05-07-P374493">
            <a:extLst>
              <a:ext uri="{FF2B5EF4-FFF2-40B4-BE49-F238E27FC236}">
                <a16:creationId xmlns:a16="http://schemas.microsoft.com/office/drawing/2014/main" id="{8E022576-0E9F-4ADC-A71C-90F66777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0" y="1187008"/>
            <a:ext cx="4654860" cy="51729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282E58-52DD-4262-9B5B-27773B184D50}"/>
              </a:ext>
            </a:extLst>
          </p:cNvPr>
          <p:cNvSpPr txBox="1">
            <a:spLocks/>
          </p:cNvSpPr>
          <p:nvPr/>
        </p:nvSpPr>
        <p:spPr>
          <a:xfrm>
            <a:off x="4811347" y="1301776"/>
            <a:ext cx="5893440" cy="4721568"/>
          </a:xfrm>
          <a:prstGeom prst="rect">
            <a:avLst/>
          </a:prstGeom>
        </p:spPr>
        <p:txBody>
          <a:bodyPr/>
          <a:lstStyle/>
          <a:p>
            <a:pPr marL="249622" indent="-249622">
              <a:lnSpc>
                <a:spcPct val="150000"/>
              </a:lnSpc>
              <a:spcBef>
                <a:spcPts val="438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缓存中每行的位数包括数据和标签的存储</a:t>
            </a:r>
            <a:endParaRPr lang="en-US" altLang="zh-TW" b="1" kern="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40849" lvl="1" indent="-208020">
              <a:lnSpc>
                <a:spcPct val="150000"/>
              </a:lnSpc>
              <a:spcBef>
                <a:spcPts val="438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位字节编址</a:t>
            </a:r>
            <a:endParaRPr lang="en-US" altLang="zh-TW" b="1" kern="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40849" lvl="1" indent="-208020">
              <a:lnSpc>
                <a:spcPct val="150000"/>
              </a:lnSpc>
              <a:spcBef>
                <a:spcPts val="438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对于直接映射缓存，缓存</a:t>
            </a: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size=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en-US" altLang="zh-TW" b="1" kern="0" baseline="300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blocks, </a:t>
            </a:r>
            <a:r>
              <a:rPr lang="en-US" altLang="zh-TW" b="1" i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bits 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用于索引</a:t>
            </a:r>
            <a:r>
              <a:rPr lang="en-US" altLang="zh-TW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index</a:t>
            </a:r>
            <a:r>
              <a:rPr lang="zh-CN" altLang="en-US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（组内 </a:t>
            </a:r>
            <a:r>
              <a:rPr lang="en-US" altLang="zh-CN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</a:t>
            </a:r>
            <a:r>
              <a:rPr lang="zh-CN" altLang="en-US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序号）</a:t>
            </a:r>
            <a:endParaRPr lang="en-US" altLang="zh-TW" b="1" kern="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40849" lvl="1" indent="-208020">
              <a:lnSpc>
                <a:spcPct val="150000"/>
              </a:lnSpc>
              <a:spcBef>
                <a:spcPts val="438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size</a:t>
            </a: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en-US" altLang="zh-TW" b="1" kern="0" baseline="300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words (</a:t>
            </a: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en-US" altLang="zh-TW" b="1" kern="0" baseline="300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m+2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bytes), </a:t>
            </a:r>
            <a:r>
              <a:rPr lang="en-US" altLang="zh-TW" b="1" i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bits 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用于字寻址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 bits 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用于字内字节寻址</a:t>
            </a:r>
            <a:endParaRPr lang="en-US" altLang="zh-TW" b="1" kern="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49622" indent="-249622">
              <a:lnSpc>
                <a:spcPct val="150000"/>
              </a:lnSpc>
              <a:spcBef>
                <a:spcPts val="438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组域大小</a:t>
            </a: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TW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field)?(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</a:t>
            </a:r>
            <a:r>
              <a:rPr lang="en-US" altLang="zh-TW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marL="540849" lvl="1" indent="-208020">
              <a:lnSpc>
                <a:spcPct val="150000"/>
              </a:lnSpc>
              <a:spcBef>
                <a:spcPts val="438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 – (n+m+2)</a:t>
            </a:r>
          </a:p>
          <a:p>
            <a:pPr marL="249622" indent="-249622">
              <a:lnSpc>
                <a:spcPct val="150000"/>
              </a:lnSpc>
              <a:spcBef>
                <a:spcPts val="438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直接映射缓存全部位的数量为</a:t>
            </a:r>
            <a:endParaRPr lang="en-US" altLang="zh-TW" b="1" kern="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40849" lvl="1" indent="-208020" algn="ctr">
              <a:lnSpc>
                <a:spcPct val="150000"/>
              </a:lnSpc>
              <a:spcBef>
                <a:spcPts val="438"/>
              </a:spcBef>
              <a:buClr>
                <a:schemeClr val="hlink"/>
              </a:buClr>
              <a:buSzPct val="55000"/>
              <a:defRPr/>
            </a:pP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en-US" altLang="zh-TW" b="1" kern="0" baseline="300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x (</a:t>
            </a:r>
            <a:r>
              <a:rPr lang="en-US" altLang="zh-TW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size </a:t>
            </a:r>
            <a:r>
              <a:rPr lang="en-US" altLang="zh-TW" b="1" kern="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 tag field size + valid field size)</a:t>
            </a:r>
          </a:p>
        </p:txBody>
      </p:sp>
    </p:spTree>
    <p:extLst>
      <p:ext uri="{BB962C8B-B14F-4D97-AF65-F5344CB8AC3E}">
        <p14:creationId xmlns:p14="http://schemas.microsoft.com/office/powerpoint/2010/main" val="16212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D29C2D5A-3662-4771-9236-251046C9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6" y="191386"/>
            <a:ext cx="10515600" cy="642358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Field Sizes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TW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3DE96-099B-454C-A167-7AA73ED2CC22}"/>
              </a:ext>
            </a:extLst>
          </p:cNvPr>
          <p:cNvSpPr txBox="1">
            <a:spLocks/>
          </p:cNvSpPr>
          <p:nvPr/>
        </p:nvSpPr>
        <p:spPr>
          <a:xfrm>
            <a:off x="1191689" y="961658"/>
            <a:ext cx="8648743" cy="5704956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32-bit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地址，缓存可以存数据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16KB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块大小为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4-word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，那么直接映射缓存全部位的数量是多少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块大小为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4-word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offset=2+2=4,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每行存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个字节数据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16KB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16KB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/16=1k(line)=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 (2</a:t>
            </a:r>
            <a:r>
              <a:rPr lang="en-US" altLang="zh-TW" sz="2200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blocks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缓存每行存数据 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4x32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字或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128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位，每行有一位有效位，还有标识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Tag.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标识位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lang="en-US" altLang="zh-TW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 – (10 + 2 + 2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18 bits,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加一个有效位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bits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所以缓存存储的所有位是：</a:t>
            </a:r>
            <a:endParaRPr lang="en-US" altLang="zh-TW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en-US" altLang="zh-TW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(4x32 +18 + 1) = 2</a:t>
            </a:r>
            <a:r>
              <a:rPr lang="en-US" altLang="zh-TW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147 = 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147Kbits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是需要存储数据空间所需的</a:t>
            </a:r>
            <a:r>
              <a:rPr lang="en-US" altLang="zh-TW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1.15x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089361D5-B47E-5E4A-9C68-074E34C2E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11480800" cy="514350"/>
          </a:xfrm>
        </p:spPr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在流水线中的缓存设计</a:t>
            </a:r>
            <a:endParaRPr lang="en-US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AF3DCF0D-B6A7-FA4D-9FE1-E4BC1A2F3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8150" y="1214438"/>
            <a:ext cx="8610600" cy="51943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缓存需要紧密地集成到流水线中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理想化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1-cycle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内访问，以使得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指令的操作不需要阻塞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高频率的流水线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不能让缓存过大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但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要同时满足大的缓存和流水线设计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想法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缓存也是层次结构</a:t>
            </a:r>
            <a:endParaRPr lang="en-US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F9A88D9-97E1-0642-9BD1-51D39ADB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4" y="4297364"/>
            <a:ext cx="885825" cy="12731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A5200734-AB69-454C-A1E4-207D9362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3168650"/>
            <a:ext cx="2749550" cy="3149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50" name="TextBox 6">
            <a:extLst>
              <a:ext uri="{FF2B5EF4-FFF2-40B4-BE49-F238E27FC236}">
                <a16:creationId xmlns:a16="http://schemas.microsoft.com/office/drawing/2014/main" id="{B4706BCA-05CF-5A45-A7E4-5E15844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47307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108551" name="TextBox 7">
            <a:extLst>
              <a:ext uri="{FF2B5EF4-FFF2-40B4-BE49-F238E27FC236}">
                <a16:creationId xmlns:a16="http://schemas.microsoft.com/office/drawing/2014/main" id="{CA4B4BEA-7950-7548-B563-47A11B72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297364"/>
            <a:ext cx="10175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(DRAM)</a:t>
            </a:r>
          </a:p>
        </p:txBody>
      </p:sp>
      <p:sp>
        <p:nvSpPr>
          <p:cNvPr id="108552" name="TextBox 8">
            <a:extLst>
              <a:ext uri="{FF2B5EF4-FFF2-40B4-BE49-F238E27FC236}">
                <a16:creationId xmlns:a16="http://schemas.microsoft.com/office/drawing/2014/main" id="{177FE9BD-61D8-A644-8376-09C55885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5100638"/>
            <a:ext cx="4921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RF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FCD5F739-320B-294D-B291-86653661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4297364"/>
            <a:ext cx="887412" cy="12731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54" name="TextBox 10">
            <a:extLst>
              <a:ext uri="{FF2B5EF4-FFF2-40B4-BE49-F238E27FC236}">
                <a16:creationId xmlns:a16="http://schemas.microsoft.com/office/drawing/2014/main" id="{89E60CBD-EEFC-E849-A577-4626BAED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4730751"/>
            <a:ext cx="887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Level1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cxnSp>
        <p:nvCxnSpPr>
          <p:cNvPr id="108555" name="Straight Arrow Connector 11">
            <a:extLst>
              <a:ext uri="{FF2B5EF4-FFF2-40B4-BE49-F238E27FC236}">
                <a16:creationId xmlns:a16="http://schemas.microsoft.com/office/drawing/2014/main" id="{F4CCC76D-C612-C249-8DB9-1058FDAA1BA9}"/>
              </a:ext>
            </a:extLst>
          </p:cNvPr>
          <p:cNvCxnSpPr>
            <a:cxnSpLocks noChangeShapeType="1"/>
            <a:endCxn id="108553" idx="3"/>
          </p:cNvCxnSpPr>
          <p:nvPr/>
        </p:nvCxnSpPr>
        <p:spPr bwMode="auto">
          <a:xfrm rot="10800000">
            <a:off x="4737101" y="4933950"/>
            <a:ext cx="26638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4BF9A-11AF-C04D-A579-F1A3CE79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6" y="3811588"/>
            <a:ext cx="1306513" cy="206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194F7-8D6C-A641-925B-24375D94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6" y="4568826"/>
            <a:ext cx="1306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Level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179" y="234233"/>
            <a:ext cx="9787467" cy="445103"/>
          </a:xfrm>
          <a:custGeom>
            <a:avLst/>
            <a:gdLst/>
            <a:ahLst/>
            <a:cxnLst/>
            <a:rect l="l" t="t" r="r" b="b"/>
            <a:pathLst>
              <a:path w="5138420" h="233679">
                <a:moveTo>
                  <a:pt x="5138000" y="0"/>
                </a:moveTo>
                <a:lnTo>
                  <a:pt x="0" y="0"/>
                </a:lnTo>
                <a:lnTo>
                  <a:pt x="0" y="233616"/>
                </a:lnTo>
                <a:lnTo>
                  <a:pt x="5138000" y="233616"/>
                </a:lnTo>
                <a:lnTo>
                  <a:pt x="5138000" y="0"/>
                </a:lnTo>
                <a:close/>
              </a:path>
            </a:pathLst>
          </a:custGeom>
          <a:solidFill>
            <a:srgbClr val="E8D4A6"/>
          </a:solidFill>
        </p:spPr>
        <p:txBody>
          <a:bodyPr wrap="square" lIns="0" tIns="0" rIns="0" bIns="0" rtlCol="0"/>
          <a:lstStyle/>
          <a:p>
            <a:endParaRPr sz="3429"/>
          </a:p>
        </p:txBody>
      </p:sp>
      <p:sp>
        <p:nvSpPr>
          <p:cNvPr id="3" name="object 3"/>
          <p:cNvSpPr txBox="1"/>
          <p:nvPr/>
        </p:nvSpPr>
        <p:spPr>
          <a:xfrm>
            <a:off x="1197137" y="287019"/>
            <a:ext cx="9787467" cy="401087"/>
          </a:xfrm>
          <a:prstGeom prst="rect">
            <a:avLst/>
          </a:prstGeom>
        </p:spPr>
        <p:txBody>
          <a:bodyPr vert="horz" wrap="square" lIns="0" tIns="31448" rIns="0" bIns="0" rtlCol="0">
            <a:spAutoFit/>
          </a:bodyPr>
          <a:lstStyle/>
          <a:p>
            <a:pPr marL="93135">
              <a:spcBef>
                <a:spcPts val="248"/>
              </a:spcBef>
            </a:pPr>
            <a:r>
              <a:rPr sz="2400" b="1" spc="1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Question:</a:t>
            </a:r>
            <a:r>
              <a:rPr sz="24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2400" b="1" spc="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直接映射的命中率</a:t>
            </a:r>
            <a:endParaRPr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7179" y="1101514"/>
            <a:ext cx="9648371" cy="693185"/>
          </a:xfrm>
          <a:prstGeom prst="rect">
            <a:avLst/>
          </a:prstGeom>
        </p:spPr>
        <p:txBody>
          <a:bodyPr vert="horz" wrap="square" lIns="0" tIns="18143" rIns="0" bIns="0" rtlCol="0" anchor="ctr">
            <a:spAutoFit/>
          </a:bodyPr>
          <a:lstStyle/>
          <a:p>
            <a:pPr marL="24191" marR="9676">
              <a:lnSpc>
                <a:spcPct val="113999"/>
              </a:lnSpc>
              <a:spcBef>
                <a:spcPts val="143"/>
              </a:spcBef>
            </a:pPr>
            <a:r>
              <a:rPr lang="zh-CN" altLang="en-US" sz="1810" spc="29" dirty="0">
                <a:solidFill>
                  <a:srgbClr val="000000"/>
                </a:solidFill>
              </a:rPr>
              <a:t>考虑一个</a:t>
            </a:r>
            <a:r>
              <a:rPr lang="en-US" altLang="zh-CN" sz="1810" spc="29" dirty="0">
                <a:solidFill>
                  <a:srgbClr val="000000"/>
                </a:solidFill>
              </a:rPr>
              <a:t>4</a:t>
            </a:r>
            <a:r>
              <a:rPr lang="zh-CN" altLang="en-US" sz="1810" spc="29" dirty="0">
                <a:solidFill>
                  <a:srgbClr val="000000"/>
                </a:solidFill>
              </a:rPr>
              <a:t>行的（</a:t>
            </a:r>
            <a:r>
              <a:rPr sz="1810" spc="10" dirty="0">
                <a:solidFill>
                  <a:srgbClr val="000000"/>
                </a:solidFill>
              </a:rPr>
              <a:t> </a:t>
            </a:r>
            <a:r>
              <a:rPr sz="1810" spc="19" dirty="0">
                <a:solidFill>
                  <a:srgbClr val="000000"/>
                </a:solidFill>
              </a:rPr>
              <a:t>4-block</a:t>
            </a:r>
            <a:r>
              <a:rPr lang="en-US" altLang="zh-CN" sz="1810" spc="19" dirty="0">
                <a:solidFill>
                  <a:srgbClr val="000000"/>
                </a:solidFill>
              </a:rPr>
              <a:t>)</a:t>
            </a:r>
            <a:r>
              <a:rPr lang="zh-CN" altLang="en-US" sz="1810" spc="19" dirty="0">
                <a:solidFill>
                  <a:srgbClr val="000000"/>
                </a:solidFill>
              </a:rPr>
              <a:t>空的缓存</a:t>
            </a:r>
            <a:r>
              <a:rPr sz="1810" spc="29" dirty="0">
                <a:solidFill>
                  <a:srgbClr val="000000"/>
                </a:solidFill>
              </a:rPr>
              <a:t>,</a:t>
            </a:r>
            <a:r>
              <a:rPr sz="1810" spc="10" dirty="0">
                <a:solidFill>
                  <a:srgbClr val="000000"/>
                </a:solidFill>
              </a:rPr>
              <a:t> </a:t>
            </a:r>
            <a:r>
              <a:rPr lang="zh-CN" altLang="en-US" sz="1810" spc="29" dirty="0">
                <a:solidFill>
                  <a:srgbClr val="000000"/>
                </a:solidFill>
              </a:rPr>
              <a:t>所有的块初始化有效位为</a:t>
            </a:r>
            <a:r>
              <a:rPr lang="en-US" altLang="zh-CN" sz="1810" spc="29" dirty="0">
                <a:solidFill>
                  <a:srgbClr val="000000"/>
                </a:solidFill>
              </a:rPr>
              <a:t>0</a:t>
            </a:r>
            <a:r>
              <a:rPr lang="zh-CN" altLang="en-US" sz="1810" spc="29" dirty="0">
                <a:solidFill>
                  <a:srgbClr val="000000"/>
                </a:solidFill>
              </a:rPr>
              <a:t>（</a:t>
            </a:r>
            <a:r>
              <a:rPr sz="2095" spc="-19" dirty="0">
                <a:solidFill>
                  <a:srgbClr val="000000"/>
                </a:solidFill>
                <a:latin typeface="Courier New"/>
                <a:cs typeface="Courier New"/>
              </a:rPr>
              <a:t>not</a:t>
            </a:r>
            <a:r>
              <a:rPr sz="2095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95" spc="-10" dirty="0">
                <a:solidFill>
                  <a:srgbClr val="000000"/>
                </a:solidFill>
                <a:latin typeface="Courier New"/>
                <a:cs typeface="Courier New"/>
              </a:rPr>
              <a:t>valid</a:t>
            </a:r>
            <a:r>
              <a:rPr lang="zh-CN" altLang="en-US" sz="2095" spc="-10" dirty="0">
                <a:solidFill>
                  <a:srgbClr val="000000"/>
                </a:solidFill>
                <a:latin typeface="Courier New"/>
                <a:cs typeface="Courier New"/>
              </a:rPr>
              <a:t>）</a:t>
            </a:r>
            <a:r>
              <a:rPr sz="1810" spc="-10" dirty="0">
                <a:solidFill>
                  <a:srgbClr val="000000"/>
                </a:solidFill>
              </a:rPr>
              <a:t>.</a:t>
            </a:r>
            <a:r>
              <a:rPr sz="1810" spc="200" dirty="0">
                <a:solidFill>
                  <a:srgbClr val="000000"/>
                </a:solidFill>
              </a:rPr>
              <a:t> </a:t>
            </a:r>
            <a:r>
              <a:rPr lang="zh-CN" altLang="en-US" sz="1810" spc="19" dirty="0">
                <a:solidFill>
                  <a:srgbClr val="000000"/>
                </a:solidFill>
              </a:rPr>
              <a:t>给定主存的字地址</a:t>
            </a:r>
            <a:r>
              <a:rPr sz="1810" spc="19" dirty="0"/>
              <a:t>“0</a:t>
            </a:r>
            <a:r>
              <a:rPr sz="1810" spc="10" dirty="0"/>
              <a:t> </a:t>
            </a:r>
            <a:r>
              <a:rPr sz="1810" spc="29" dirty="0"/>
              <a:t>1</a:t>
            </a:r>
            <a:r>
              <a:rPr sz="1810" spc="19" dirty="0"/>
              <a:t> </a:t>
            </a:r>
            <a:r>
              <a:rPr sz="1810" spc="29" dirty="0"/>
              <a:t>2</a:t>
            </a:r>
            <a:r>
              <a:rPr sz="1810" spc="10" dirty="0"/>
              <a:t> </a:t>
            </a:r>
            <a:r>
              <a:rPr sz="1810" spc="29" dirty="0"/>
              <a:t>3</a:t>
            </a:r>
            <a:r>
              <a:rPr sz="1810" spc="10" dirty="0"/>
              <a:t> </a:t>
            </a:r>
            <a:r>
              <a:rPr sz="1810" spc="29" dirty="0"/>
              <a:t>4</a:t>
            </a:r>
            <a:r>
              <a:rPr sz="1810" spc="10" dirty="0"/>
              <a:t> </a:t>
            </a:r>
            <a:r>
              <a:rPr sz="1810" spc="29" dirty="0"/>
              <a:t>3</a:t>
            </a:r>
            <a:r>
              <a:rPr sz="1810" spc="10" dirty="0"/>
              <a:t> </a:t>
            </a:r>
            <a:r>
              <a:rPr sz="1810" spc="29" dirty="0"/>
              <a:t>4</a:t>
            </a:r>
            <a:r>
              <a:rPr sz="1810" spc="10" dirty="0"/>
              <a:t> </a:t>
            </a:r>
            <a:r>
              <a:rPr sz="1810" spc="19" dirty="0"/>
              <a:t>15”</a:t>
            </a:r>
            <a:r>
              <a:rPr lang="zh-CN" altLang="en-US" sz="1810" spc="19" dirty="0">
                <a:solidFill>
                  <a:srgbClr val="000000"/>
                </a:solidFill>
              </a:rPr>
              <a:t>进行访问</a:t>
            </a:r>
            <a:r>
              <a:rPr sz="1810" spc="19" dirty="0">
                <a:solidFill>
                  <a:srgbClr val="000000"/>
                </a:solidFill>
              </a:rPr>
              <a:t>, </a:t>
            </a:r>
            <a:r>
              <a:rPr lang="zh-CN" altLang="en-US" sz="1810" spc="19" dirty="0">
                <a:solidFill>
                  <a:srgbClr val="000000"/>
                </a:solidFill>
              </a:rPr>
              <a:t>计算缓存的命中率</a:t>
            </a:r>
            <a:r>
              <a:rPr sz="1810" spc="10" dirty="0">
                <a:solidFill>
                  <a:srgbClr val="000000"/>
                </a:solidFill>
              </a:rPr>
              <a:t>.</a:t>
            </a:r>
            <a:endParaRPr sz="181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9924" y="3157975"/>
          <a:ext cx="2641600" cy="162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  <a:lnB w="9525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D7D3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D7D31"/>
                      </a:solidFill>
                      <a:prstDash val="solid"/>
                    </a:lnL>
                    <a:lnR w="9525">
                      <a:solidFill>
                        <a:srgbClr val="ED7D31"/>
                      </a:solidFill>
                      <a:prstDash val="solid"/>
                    </a:lnR>
                    <a:lnT w="9525">
                      <a:solidFill>
                        <a:srgbClr val="ED7D31"/>
                      </a:solidFill>
                      <a:prstDash val="solid"/>
                    </a:lnT>
                    <a:lnB w="9525">
                      <a:solidFill>
                        <a:srgbClr val="954F7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54F7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54F72"/>
                      </a:solidFill>
                      <a:prstDash val="solid"/>
                    </a:lnL>
                    <a:lnR w="9525">
                      <a:solidFill>
                        <a:srgbClr val="954F72"/>
                      </a:solidFill>
                      <a:prstDash val="solid"/>
                    </a:lnR>
                    <a:lnT w="9525">
                      <a:solidFill>
                        <a:srgbClr val="954F72"/>
                      </a:solidFill>
                      <a:prstDash val="solid"/>
                    </a:lnT>
                    <a:lnB w="9525">
                      <a:solidFill>
                        <a:srgbClr val="954F7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954F72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45898" y="3048360"/>
            <a:ext cx="408817" cy="1765978"/>
          </a:xfrm>
          <a:prstGeom prst="rect">
            <a:avLst/>
          </a:prstGeom>
        </p:spPr>
        <p:txBody>
          <a:bodyPr vert="horz" wrap="square" lIns="0" tIns="119743" rIns="0" bIns="0" rtlCol="0">
            <a:spAutoFit/>
          </a:bodyPr>
          <a:lstStyle/>
          <a:p>
            <a:pPr marL="24191">
              <a:spcBef>
                <a:spcPts val="943"/>
              </a:spcBef>
            </a:pPr>
            <a:r>
              <a:rPr sz="2381" spc="-10" dirty="0">
                <a:solidFill>
                  <a:srgbClr val="0070C0"/>
                </a:solidFill>
                <a:latin typeface="Arial"/>
                <a:cs typeface="Arial"/>
              </a:rPr>
              <a:t>00</a:t>
            </a:r>
            <a:endParaRPr sz="2381">
              <a:latin typeface="Arial"/>
              <a:cs typeface="Arial"/>
            </a:endParaRPr>
          </a:p>
          <a:p>
            <a:pPr marL="44753">
              <a:spcBef>
                <a:spcPts val="752"/>
              </a:spcBef>
            </a:pPr>
            <a:r>
              <a:rPr sz="2381" spc="-10" dirty="0">
                <a:solidFill>
                  <a:srgbClr val="0070C0"/>
                </a:solidFill>
                <a:latin typeface="Arial"/>
                <a:cs typeface="Arial"/>
              </a:rPr>
              <a:t>01</a:t>
            </a:r>
            <a:endParaRPr sz="2381">
              <a:latin typeface="Arial"/>
              <a:cs typeface="Arial"/>
            </a:endParaRPr>
          </a:p>
          <a:p>
            <a:pPr marL="44753">
              <a:spcBef>
                <a:spcPts val="343"/>
              </a:spcBef>
            </a:pPr>
            <a:r>
              <a:rPr sz="2381" spc="-10" dirty="0">
                <a:solidFill>
                  <a:srgbClr val="0070C0"/>
                </a:solidFill>
                <a:latin typeface="Arial"/>
                <a:cs typeface="Arial"/>
              </a:rPr>
              <a:t>10</a:t>
            </a:r>
            <a:endParaRPr sz="2381">
              <a:latin typeface="Arial"/>
              <a:cs typeface="Arial"/>
            </a:endParaRPr>
          </a:p>
          <a:p>
            <a:pPr marL="44753">
              <a:spcBef>
                <a:spcPts val="333"/>
              </a:spcBef>
            </a:pPr>
            <a:r>
              <a:rPr sz="2381" spc="-143" dirty="0">
                <a:solidFill>
                  <a:srgbClr val="0070C0"/>
                </a:solidFill>
                <a:latin typeface="Arial"/>
                <a:cs typeface="Arial"/>
              </a:rPr>
              <a:t>11</a:t>
            </a:r>
            <a:endParaRPr sz="238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051" y="1976704"/>
            <a:ext cx="2163838" cy="10020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4583">
              <a:spcBef>
                <a:spcPts val="200"/>
              </a:spcBef>
            </a:pPr>
            <a:r>
              <a:rPr sz="2381" b="1" dirty="0">
                <a:latin typeface="Arial"/>
                <a:cs typeface="Arial"/>
              </a:rPr>
              <a:t>Cache</a:t>
            </a:r>
            <a:endParaRPr sz="2381">
              <a:latin typeface="Arial"/>
              <a:cs typeface="Arial"/>
            </a:endParaRPr>
          </a:p>
          <a:p>
            <a:pPr marL="24191">
              <a:spcBef>
                <a:spcPts val="1941"/>
              </a:spcBef>
            </a:pPr>
            <a:r>
              <a:rPr sz="2381" dirty="0">
                <a:solidFill>
                  <a:srgbClr val="0070C0"/>
                </a:solidFill>
                <a:latin typeface="Arial"/>
                <a:cs typeface="Arial"/>
              </a:rPr>
              <a:t>Index</a:t>
            </a:r>
            <a:r>
              <a:rPr sz="2381" spc="-17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381" spc="-29" dirty="0">
                <a:latin typeface="Arial"/>
                <a:cs typeface="Arial"/>
              </a:rPr>
              <a:t>Valid</a:t>
            </a:r>
            <a:r>
              <a:rPr sz="2381" spc="467" dirty="0">
                <a:latin typeface="Arial"/>
                <a:cs typeface="Arial"/>
              </a:rPr>
              <a:t> </a:t>
            </a:r>
            <a:r>
              <a:rPr sz="2381" spc="-86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endParaRPr sz="238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009" y="2585695"/>
            <a:ext cx="691848" cy="3920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91">
              <a:spcBef>
                <a:spcPts val="200"/>
              </a:spcBef>
            </a:pPr>
            <a:r>
              <a:rPr sz="2381" spc="10" dirty="0">
                <a:latin typeface="Arial"/>
                <a:cs typeface="Arial"/>
              </a:rPr>
              <a:t>D</a:t>
            </a:r>
            <a:r>
              <a:rPr sz="2381" spc="-10" dirty="0">
                <a:latin typeface="Arial"/>
                <a:cs typeface="Arial"/>
              </a:rPr>
              <a:t>a</a:t>
            </a:r>
            <a:r>
              <a:rPr sz="2381" dirty="0">
                <a:latin typeface="Arial"/>
                <a:cs typeface="Arial"/>
              </a:rPr>
              <a:t>ta</a:t>
            </a:r>
            <a:endParaRPr sz="2381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07862" y="3166435"/>
            <a:ext cx="1319590" cy="1624390"/>
            <a:chOff x="2259127" y="1662378"/>
            <a:chExt cx="692785" cy="8528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127" y="1662378"/>
              <a:ext cx="692726" cy="213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127" y="1875525"/>
              <a:ext cx="692726" cy="213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9127" y="2301818"/>
              <a:ext cx="692726" cy="213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9127" y="2088671"/>
              <a:ext cx="692726" cy="21314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317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Mapped Cache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2249488"/>
            <a:ext cx="990600" cy="1219200"/>
            <a:chOff x="1344" y="1056"/>
            <a:chExt cx="624" cy="768"/>
          </a:xfrm>
        </p:grpSpPr>
        <p:sp>
          <p:nvSpPr>
            <p:cNvPr id="1596420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1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2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3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00600" y="2249488"/>
            <a:ext cx="990600" cy="1219200"/>
            <a:chOff x="1344" y="1056"/>
            <a:chExt cx="624" cy="768"/>
          </a:xfrm>
        </p:grpSpPr>
        <p:sp>
          <p:nvSpPr>
            <p:cNvPr id="1596425" name="Rectangle 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6" name="Line 1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7" name="Line 1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28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58000" y="2249488"/>
            <a:ext cx="990600" cy="1219200"/>
            <a:chOff x="1344" y="1056"/>
            <a:chExt cx="624" cy="768"/>
          </a:xfrm>
        </p:grpSpPr>
        <p:sp>
          <p:nvSpPr>
            <p:cNvPr id="1596430" name="Rectangle 1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1" name="Line 1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2" name="Line 1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3" name="Line 1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915400" y="2249488"/>
            <a:ext cx="990600" cy="1219200"/>
            <a:chOff x="1344" y="1056"/>
            <a:chExt cx="624" cy="768"/>
          </a:xfrm>
        </p:grpSpPr>
        <p:sp>
          <p:nvSpPr>
            <p:cNvPr id="1596435" name="Rectangle 1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6" name="Line 2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7" name="Line 2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38" name="Line 2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915400" y="4078288"/>
            <a:ext cx="990600" cy="1219200"/>
            <a:chOff x="1344" y="1056"/>
            <a:chExt cx="624" cy="768"/>
          </a:xfrm>
        </p:grpSpPr>
        <p:sp>
          <p:nvSpPr>
            <p:cNvPr id="1596440" name="Rectangle 2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1" name="Line 2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2" name="Line 2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3" name="Line 2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858000" y="4078288"/>
            <a:ext cx="990600" cy="1219200"/>
            <a:chOff x="1344" y="1056"/>
            <a:chExt cx="624" cy="768"/>
          </a:xfrm>
        </p:grpSpPr>
        <p:sp>
          <p:nvSpPr>
            <p:cNvPr id="1596445" name="Rectangle 2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6" name="Line 3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7" name="Line 3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48" name="Line 3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876800" y="4078288"/>
            <a:ext cx="990600" cy="1219200"/>
            <a:chOff x="1344" y="1056"/>
            <a:chExt cx="624" cy="768"/>
          </a:xfrm>
        </p:grpSpPr>
        <p:sp>
          <p:nvSpPr>
            <p:cNvPr id="1596450" name="Rectangle 3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1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2" name="Line 3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3" name="Line 3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819400" y="4078288"/>
            <a:ext cx="990600" cy="1219200"/>
            <a:chOff x="1344" y="1056"/>
            <a:chExt cx="624" cy="768"/>
          </a:xfrm>
        </p:grpSpPr>
        <p:sp>
          <p:nvSpPr>
            <p:cNvPr id="1596455" name="Rectangle 3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6" name="Line 4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7" name="Line 4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58" name="Line 4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6459" name="Text Box 43"/>
          <p:cNvSpPr txBox="1">
            <a:spLocks noChangeArrowheads="1"/>
          </p:cNvSpPr>
          <p:nvPr/>
        </p:nvSpPr>
        <p:spPr bwMode="auto">
          <a:xfrm>
            <a:off x="2879725" y="18288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96460" name="Text Box 44"/>
          <p:cNvSpPr txBox="1">
            <a:spLocks noChangeArrowheads="1"/>
          </p:cNvSpPr>
          <p:nvPr/>
        </p:nvSpPr>
        <p:spPr bwMode="auto">
          <a:xfrm>
            <a:off x="4784725" y="18288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6461" name="Text Box 45"/>
          <p:cNvSpPr txBox="1">
            <a:spLocks noChangeArrowheads="1"/>
          </p:cNvSpPr>
          <p:nvPr/>
        </p:nvSpPr>
        <p:spPr bwMode="auto">
          <a:xfrm>
            <a:off x="6765925" y="18288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96462" name="Text Box 46"/>
          <p:cNvSpPr txBox="1">
            <a:spLocks noChangeArrowheads="1"/>
          </p:cNvSpPr>
          <p:nvPr/>
        </p:nvSpPr>
        <p:spPr bwMode="auto">
          <a:xfrm>
            <a:off x="8899525" y="18288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96463" name="Text Box 47"/>
          <p:cNvSpPr txBox="1">
            <a:spLocks noChangeArrowheads="1"/>
          </p:cNvSpPr>
          <p:nvPr/>
        </p:nvSpPr>
        <p:spPr bwMode="auto">
          <a:xfrm>
            <a:off x="2743200" y="36972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96464" name="Text Box 48"/>
          <p:cNvSpPr txBox="1">
            <a:spLocks noChangeArrowheads="1"/>
          </p:cNvSpPr>
          <p:nvPr/>
        </p:nvSpPr>
        <p:spPr bwMode="auto">
          <a:xfrm>
            <a:off x="4784725" y="36576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96465" name="Text Box 49"/>
          <p:cNvSpPr txBox="1">
            <a:spLocks noChangeArrowheads="1"/>
          </p:cNvSpPr>
          <p:nvPr/>
        </p:nvSpPr>
        <p:spPr bwMode="auto">
          <a:xfrm>
            <a:off x="6842125" y="36576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596466" name="Text Box 50"/>
          <p:cNvSpPr txBox="1">
            <a:spLocks noChangeArrowheads="1"/>
          </p:cNvSpPr>
          <p:nvPr/>
        </p:nvSpPr>
        <p:spPr bwMode="auto">
          <a:xfrm>
            <a:off x="8823325" y="3657600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286000" y="2249488"/>
            <a:ext cx="533400" cy="1219200"/>
            <a:chOff x="1344" y="1056"/>
            <a:chExt cx="624" cy="768"/>
          </a:xfrm>
        </p:grpSpPr>
        <p:sp>
          <p:nvSpPr>
            <p:cNvPr id="1596468" name="Rectangle 5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69" name="Line 5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0" name="Line 5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1" name="Line 5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4267200" y="2249488"/>
            <a:ext cx="533400" cy="1219200"/>
            <a:chOff x="1344" y="1056"/>
            <a:chExt cx="624" cy="768"/>
          </a:xfrm>
        </p:grpSpPr>
        <p:sp>
          <p:nvSpPr>
            <p:cNvPr id="1596473" name="Rectangle 5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4" name="Line 5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5" name="Line 5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6" name="Line 6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6324600" y="2249488"/>
            <a:ext cx="533400" cy="1219200"/>
            <a:chOff x="1344" y="1056"/>
            <a:chExt cx="624" cy="768"/>
          </a:xfrm>
        </p:grpSpPr>
        <p:sp>
          <p:nvSpPr>
            <p:cNvPr id="1596478" name="Rectangle 6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79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0" name="Line 6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1" name="Line 6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8382000" y="2249488"/>
            <a:ext cx="533400" cy="1219200"/>
            <a:chOff x="1344" y="1056"/>
            <a:chExt cx="624" cy="768"/>
          </a:xfrm>
        </p:grpSpPr>
        <p:sp>
          <p:nvSpPr>
            <p:cNvPr id="1596483" name="Rectangle 6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4" name="Line 6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5" name="Line 6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6" name="Line 7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2286000" y="4078288"/>
            <a:ext cx="533400" cy="1219200"/>
            <a:chOff x="1344" y="1056"/>
            <a:chExt cx="624" cy="768"/>
          </a:xfrm>
        </p:grpSpPr>
        <p:sp>
          <p:nvSpPr>
            <p:cNvPr id="1596488" name="Rectangle 7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89" name="Line 7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0" name="Line 7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1" name="Line 7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4343400" y="4078288"/>
            <a:ext cx="533400" cy="1219200"/>
            <a:chOff x="1344" y="1056"/>
            <a:chExt cx="624" cy="768"/>
          </a:xfrm>
        </p:grpSpPr>
        <p:sp>
          <p:nvSpPr>
            <p:cNvPr id="1596493" name="Rectangle 7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4" name="Line 7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5" name="Line 7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6" name="Line 8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6324600" y="4078288"/>
            <a:ext cx="533400" cy="1219200"/>
            <a:chOff x="1344" y="1056"/>
            <a:chExt cx="624" cy="768"/>
          </a:xfrm>
        </p:grpSpPr>
        <p:sp>
          <p:nvSpPr>
            <p:cNvPr id="1596498" name="Rectangle 8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499" name="Line 8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00" name="Line 8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01" name="Line 8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8382000" y="4078288"/>
            <a:ext cx="533400" cy="1219200"/>
            <a:chOff x="1344" y="1056"/>
            <a:chExt cx="624" cy="768"/>
          </a:xfrm>
        </p:grpSpPr>
        <p:sp>
          <p:nvSpPr>
            <p:cNvPr id="1596503" name="Rectangle 8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04" name="Line 8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05" name="Line 8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06" name="Line 9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6508" name="Text Box 92"/>
          <p:cNvSpPr txBox="1">
            <a:spLocks noChangeArrowheads="1"/>
          </p:cNvSpPr>
          <p:nvPr/>
        </p:nvSpPr>
        <p:spPr bwMode="auto">
          <a:xfrm>
            <a:off x="2346325" y="2249488"/>
            <a:ext cx="13853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Mem(0)</a:t>
            </a:r>
          </a:p>
        </p:txBody>
      </p:sp>
      <p:sp>
        <p:nvSpPr>
          <p:cNvPr id="1596509" name="Text Box 93"/>
          <p:cNvSpPr txBox="1">
            <a:spLocks noChangeArrowheads="1"/>
          </p:cNvSpPr>
          <p:nvPr/>
        </p:nvSpPr>
        <p:spPr bwMode="auto">
          <a:xfrm>
            <a:off x="6384925" y="2176463"/>
            <a:ext cx="1385316" cy="729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Mem(0)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</p:txBody>
      </p:sp>
      <p:sp>
        <p:nvSpPr>
          <p:cNvPr id="1596510" name="Text Box 94"/>
          <p:cNvSpPr txBox="1">
            <a:spLocks noChangeArrowheads="1"/>
          </p:cNvSpPr>
          <p:nvPr/>
        </p:nvSpPr>
        <p:spPr bwMode="auto">
          <a:xfrm>
            <a:off x="4251325" y="2209800"/>
            <a:ext cx="1385316" cy="392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Mem(0)</a:t>
            </a:r>
          </a:p>
        </p:txBody>
      </p:sp>
      <p:sp>
        <p:nvSpPr>
          <p:cNvPr id="1596511" name="Text Box 95"/>
          <p:cNvSpPr txBox="1">
            <a:spLocks noChangeArrowheads="1"/>
          </p:cNvSpPr>
          <p:nvPr/>
        </p:nvSpPr>
        <p:spPr bwMode="auto">
          <a:xfrm>
            <a:off x="8442325" y="2209801"/>
            <a:ext cx="1385316" cy="10479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Mem(0)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</p:txBody>
      </p:sp>
      <p:sp>
        <p:nvSpPr>
          <p:cNvPr id="1596512" name="Text Box 96"/>
          <p:cNvSpPr txBox="1">
            <a:spLocks noChangeArrowheads="1"/>
          </p:cNvSpPr>
          <p:nvPr/>
        </p:nvSpPr>
        <p:spPr bwMode="auto">
          <a:xfrm>
            <a:off x="3108326" y="18288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3" name="Text Box 97"/>
          <p:cNvSpPr txBox="1">
            <a:spLocks noChangeArrowheads="1"/>
          </p:cNvSpPr>
          <p:nvPr/>
        </p:nvSpPr>
        <p:spPr bwMode="auto">
          <a:xfrm>
            <a:off x="5013326" y="18288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4" name="Text Box 98"/>
          <p:cNvSpPr txBox="1">
            <a:spLocks noChangeArrowheads="1"/>
          </p:cNvSpPr>
          <p:nvPr/>
        </p:nvSpPr>
        <p:spPr bwMode="auto">
          <a:xfrm>
            <a:off x="7070726" y="18288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5" name="Text Box 99"/>
          <p:cNvSpPr txBox="1">
            <a:spLocks noChangeArrowheads="1"/>
          </p:cNvSpPr>
          <p:nvPr/>
        </p:nvSpPr>
        <p:spPr bwMode="auto">
          <a:xfrm>
            <a:off x="9204326" y="18288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6" name="Text Box 100"/>
          <p:cNvSpPr txBox="1">
            <a:spLocks noChangeArrowheads="1"/>
          </p:cNvSpPr>
          <p:nvPr/>
        </p:nvSpPr>
        <p:spPr bwMode="auto">
          <a:xfrm>
            <a:off x="2955926" y="36576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7" name="Text Box 101"/>
          <p:cNvSpPr txBox="1">
            <a:spLocks noChangeArrowheads="1"/>
          </p:cNvSpPr>
          <p:nvPr/>
        </p:nvSpPr>
        <p:spPr bwMode="auto">
          <a:xfrm>
            <a:off x="9204326" y="3657600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596518" name="Text Box 102"/>
          <p:cNvSpPr txBox="1">
            <a:spLocks noChangeArrowheads="1"/>
          </p:cNvSpPr>
          <p:nvPr/>
        </p:nvSpPr>
        <p:spPr bwMode="auto">
          <a:xfrm>
            <a:off x="5013325" y="3657600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596519" name="Text Box 103"/>
          <p:cNvSpPr txBox="1">
            <a:spLocks noChangeArrowheads="1"/>
          </p:cNvSpPr>
          <p:nvPr/>
        </p:nvSpPr>
        <p:spPr bwMode="auto">
          <a:xfrm>
            <a:off x="7223125" y="3657600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596520" name="Text Box 104"/>
          <p:cNvSpPr txBox="1">
            <a:spLocks noChangeArrowheads="1"/>
          </p:cNvSpPr>
          <p:nvPr/>
        </p:nvSpPr>
        <p:spPr bwMode="auto">
          <a:xfrm>
            <a:off x="2346325" y="4038600"/>
            <a:ext cx="1385316" cy="1366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Mem(0)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</a:t>
            </a:r>
          </a:p>
        </p:txBody>
      </p:sp>
      <p:sp>
        <p:nvSpPr>
          <p:cNvPr id="1596521" name="Text Box 105"/>
          <p:cNvSpPr txBox="1">
            <a:spLocks noChangeArrowheads="1"/>
          </p:cNvSpPr>
          <p:nvPr/>
        </p:nvSpPr>
        <p:spPr bwMode="auto">
          <a:xfrm>
            <a:off x="4403725" y="4038600"/>
            <a:ext cx="1385316" cy="1366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Mem(4)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</a:t>
            </a:r>
          </a:p>
        </p:txBody>
      </p:sp>
      <p:sp>
        <p:nvSpPr>
          <p:cNvPr id="1596522" name="Text Box 106"/>
          <p:cNvSpPr txBox="1">
            <a:spLocks noChangeArrowheads="1"/>
          </p:cNvSpPr>
          <p:nvPr/>
        </p:nvSpPr>
        <p:spPr bwMode="auto">
          <a:xfrm>
            <a:off x="6384925" y="4038600"/>
            <a:ext cx="1385316" cy="1366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Mem(4)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</a:t>
            </a:r>
          </a:p>
        </p:txBody>
      </p:sp>
      <p:sp>
        <p:nvSpPr>
          <p:cNvPr id="1596523" name="Text Box 107"/>
          <p:cNvSpPr txBox="1">
            <a:spLocks noChangeArrowheads="1"/>
          </p:cNvSpPr>
          <p:nvPr/>
        </p:nvSpPr>
        <p:spPr bwMode="auto">
          <a:xfrm>
            <a:off x="8442325" y="4038600"/>
            <a:ext cx="1385316" cy="1366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Mem(4)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</a:t>
            </a:r>
          </a:p>
        </p:txBody>
      </p:sp>
      <p:grpSp>
        <p:nvGrpSpPr>
          <p:cNvPr id="18" name="Group 108"/>
          <p:cNvGrpSpPr>
            <a:grpSpLocks/>
          </p:cNvGrpSpPr>
          <p:nvPr/>
        </p:nvGrpSpPr>
        <p:grpSpPr bwMode="auto">
          <a:xfrm>
            <a:off x="1965325" y="3886200"/>
            <a:ext cx="1835150" cy="457200"/>
            <a:chOff x="278" y="2567"/>
            <a:chExt cx="1156" cy="288"/>
          </a:xfrm>
        </p:grpSpPr>
        <p:sp>
          <p:nvSpPr>
            <p:cNvPr id="1596525" name="Line 109"/>
            <p:cNvSpPr>
              <a:spLocks noChangeShapeType="1"/>
            </p:cNvSpPr>
            <p:nvPr/>
          </p:nvSpPr>
          <p:spPr bwMode="auto">
            <a:xfrm>
              <a:off x="518" y="2711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26" name="Line 110"/>
            <p:cNvSpPr>
              <a:spLocks noChangeShapeType="1"/>
            </p:cNvSpPr>
            <p:nvPr/>
          </p:nvSpPr>
          <p:spPr bwMode="auto">
            <a:xfrm>
              <a:off x="1190" y="2711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27" name="Text Box 111"/>
            <p:cNvSpPr txBox="1">
              <a:spLocks noChangeArrowheads="1"/>
            </p:cNvSpPr>
            <p:nvPr/>
          </p:nvSpPr>
          <p:spPr bwMode="auto">
            <a:xfrm>
              <a:off x="278" y="2567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1596528" name="Text Box 112"/>
            <p:cNvSpPr txBox="1">
              <a:spLocks noChangeArrowheads="1"/>
            </p:cNvSpPr>
            <p:nvPr/>
          </p:nvSpPr>
          <p:spPr bwMode="auto">
            <a:xfrm>
              <a:off x="1238" y="256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9" name="Group 113"/>
          <p:cNvGrpSpPr>
            <a:grpSpLocks/>
          </p:cNvGrpSpPr>
          <p:nvPr/>
        </p:nvGrpSpPr>
        <p:grpSpPr bwMode="auto">
          <a:xfrm>
            <a:off x="8001000" y="5083175"/>
            <a:ext cx="2247900" cy="446088"/>
            <a:chOff x="4118" y="3095"/>
            <a:chExt cx="1416" cy="281"/>
          </a:xfrm>
        </p:grpSpPr>
        <p:sp>
          <p:nvSpPr>
            <p:cNvPr id="1596530" name="Line 114"/>
            <p:cNvSpPr>
              <a:spLocks noChangeShapeType="1"/>
            </p:cNvSpPr>
            <p:nvPr/>
          </p:nvSpPr>
          <p:spPr bwMode="auto">
            <a:xfrm>
              <a:off x="4358" y="3095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31" name="Line 115"/>
            <p:cNvSpPr>
              <a:spLocks noChangeShapeType="1"/>
            </p:cNvSpPr>
            <p:nvPr/>
          </p:nvSpPr>
          <p:spPr bwMode="auto">
            <a:xfrm>
              <a:off x="5030" y="3095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6532" name="Text Box 116"/>
            <p:cNvSpPr txBox="1">
              <a:spLocks noChangeArrowheads="1"/>
            </p:cNvSpPr>
            <p:nvPr/>
          </p:nvSpPr>
          <p:spPr bwMode="auto">
            <a:xfrm>
              <a:off x="4118" y="3095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  <p:sp>
          <p:nvSpPr>
            <p:cNvPr id="1596533" name="Text Box 117"/>
            <p:cNvSpPr txBox="1">
              <a:spLocks noChangeArrowheads="1"/>
            </p:cNvSpPr>
            <p:nvPr/>
          </p:nvSpPr>
          <p:spPr bwMode="auto">
            <a:xfrm>
              <a:off x="5270" y="3143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sp>
        <p:nvSpPr>
          <p:cNvPr id="1596535" name="Text Box 119"/>
          <p:cNvSpPr txBox="1">
            <a:spLocks noChangeArrowheads="1"/>
          </p:cNvSpPr>
          <p:nvPr/>
        </p:nvSpPr>
        <p:spPr bwMode="auto">
          <a:xfrm>
            <a:off x="4267200" y="2554288"/>
            <a:ext cx="1385316" cy="392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</a:t>
            </a:r>
          </a:p>
        </p:txBody>
      </p:sp>
      <p:sp>
        <p:nvSpPr>
          <p:cNvPr id="1596536" name="Text Box 120"/>
          <p:cNvSpPr txBox="1">
            <a:spLocks noChangeArrowheads="1"/>
          </p:cNvSpPr>
          <p:nvPr/>
        </p:nvSpPr>
        <p:spPr bwMode="auto">
          <a:xfrm>
            <a:off x="6400800" y="2832100"/>
            <a:ext cx="1385316" cy="392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Mem(2)</a:t>
            </a:r>
          </a:p>
        </p:txBody>
      </p:sp>
      <p:sp>
        <p:nvSpPr>
          <p:cNvPr id="1596537" name="Text Box 121"/>
          <p:cNvSpPr txBox="1">
            <a:spLocks noChangeArrowheads="1"/>
          </p:cNvSpPr>
          <p:nvPr/>
        </p:nvSpPr>
        <p:spPr bwMode="auto">
          <a:xfrm>
            <a:off x="8458200" y="3163888"/>
            <a:ext cx="1385316" cy="392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</a:t>
            </a:r>
          </a:p>
        </p:txBody>
      </p:sp>
      <p:sp>
        <p:nvSpPr>
          <p:cNvPr id="1596540" name="Rectangle 124"/>
          <p:cNvSpPr>
            <a:spLocks noChangeArrowheads="1"/>
          </p:cNvSpPr>
          <p:nvPr/>
        </p:nvSpPr>
        <p:spPr bwMode="auto">
          <a:xfrm>
            <a:off x="1981200" y="5562600"/>
            <a:ext cx="81534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8 requests, 6 misses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E930E4-670E-4293-A31C-A0597DA4E22D}"/>
              </a:ext>
            </a:extLst>
          </p:cNvPr>
          <p:cNvSpPr/>
          <p:nvPr/>
        </p:nvSpPr>
        <p:spPr>
          <a:xfrm>
            <a:off x="213644" y="1613231"/>
            <a:ext cx="1829253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每行（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line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）存一个字，地址以字索引，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cache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大小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,4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行，索引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16/4=4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1A88B7-4A7D-4DE1-BCB2-B66725323827}"/>
              </a:ext>
            </a:extLst>
          </p:cNvPr>
          <p:cNvSpPr/>
          <p:nvPr/>
        </p:nvSpPr>
        <p:spPr>
          <a:xfrm>
            <a:off x="3411022" y="931816"/>
            <a:ext cx="2646878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如果每块存一个字</a:t>
            </a:r>
            <a:endParaRPr lang="en-US" altLang="zh-CN" sz="24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2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508" grpId="0" autoUpdateAnimBg="0"/>
      <p:bldP spid="1596509" grpId="0"/>
      <p:bldP spid="1596510" grpId="0"/>
      <p:bldP spid="1596511" grpId="0"/>
      <p:bldP spid="1596512" grpId="0" autoUpdateAnimBg="0"/>
      <p:bldP spid="1596513" grpId="0" autoUpdateAnimBg="0"/>
      <p:bldP spid="1596514" grpId="0" autoUpdateAnimBg="0"/>
      <p:bldP spid="1596515" grpId="0" autoUpdateAnimBg="0"/>
      <p:bldP spid="1596516" grpId="0" autoUpdateAnimBg="0"/>
      <p:bldP spid="1596517" grpId="0" autoUpdateAnimBg="0"/>
      <p:bldP spid="1596518" grpId="0" autoUpdateAnimBg="0"/>
      <p:bldP spid="1596519" grpId="0" autoUpdateAnimBg="0"/>
      <p:bldP spid="1596520" grpId="0"/>
      <p:bldP spid="1596521" grpId="0"/>
      <p:bldP spid="1596522" grpId="0"/>
      <p:bldP spid="1596523" grpId="0"/>
      <p:bldP spid="1596535" grpId="0" autoUpdateAnimBg="0"/>
      <p:bldP spid="1596536" grpId="0" autoUpdateAnimBg="0"/>
      <p:bldP spid="1596537" grpId="0" autoUpdateAnimBg="0"/>
      <p:bldP spid="15965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92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Taking Advantage of Spatial Locality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2514600" cy="990600"/>
            <a:chOff x="336" y="1248"/>
            <a:chExt cx="1584" cy="624"/>
          </a:xfrm>
        </p:grpSpPr>
        <p:sp>
          <p:nvSpPr>
            <p:cNvPr id="1614852" name="Rectangle 4"/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53" name="Line 5"/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54" name="Rectangle 6"/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55" name="Line 7"/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56" name="Text Box 8"/>
            <p:cNvSpPr txBox="1">
              <a:spLocks noChangeArrowheads="1"/>
            </p:cNvSpPr>
            <p:nvPr/>
          </p:nvSpPr>
          <p:spPr bwMode="auto">
            <a:xfrm>
              <a:off x="960" y="124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614857" name="Rectangle 9"/>
            <p:cNvSpPr>
              <a:spLocks noChangeArrowheads="1"/>
            </p:cNvSpPr>
            <p:nvPr/>
          </p:nvSpPr>
          <p:spPr bwMode="auto">
            <a:xfrm>
              <a:off x="336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58" name="Line 10"/>
            <p:cNvSpPr>
              <a:spLocks noChangeShapeType="1"/>
            </p:cNvSpPr>
            <p:nvPr/>
          </p:nvSpPr>
          <p:spPr bwMode="auto">
            <a:xfrm>
              <a:off x="336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53000" y="1843088"/>
            <a:ext cx="2514600" cy="976312"/>
            <a:chOff x="2160" y="1257"/>
            <a:chExt cx="1584" cy="615"/>
          </a:xfrm>
        </p:grpSpPr>
        <p:sp>
          <p:nvSpPr>
            <p:cNvPr id="1614862" name="Text Box 14"/>
            <p:cNvSpPr txBox="1">
              <a:spLocks noChangeArrowheads="1"/>
            </p:cNvSpPr>
            <p:nvPr/>
          </p:nvSpPr>
          <p:spPr bwMode="auto">
            <a:xfrm>
              <a:off x="2832" y="125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614863" name="Rectangle 15"/>
            <p:cNvSpPr>
              <a:spLocks noChangeArrowheads="1"/>
            </p:cNvSpPr>
            <p:nvPr/>
          </p:nvSpPr>
          <p:spPr bwMode="auto">
            <a:xfrm>
              <a:off x="24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64" name="Line 16"/>
            <p:cNvSpPr>
              <a:spLocks noChangeShapeType="1"/>
            </p:cNvSpPr>
            <p:nvPr/>
          </p:nvSpPr>
          <p:spPr bwMode="auto">
            <a:xfrm>
              <a:off x="24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65" name="Rectangle 17"/>
            <p:cNvSpPr>
              <a:spLocks noChangeArrowheads="1"/>
            </p:cNvSpPr>
            <p:nvPr/>
          </p:nvSpPr>
          <p:spPr bwMode="auto">
            <a:xfrm>
              <a:off x="3120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66" name="Line 18"/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67" name="Rectangle 19"/>
            <p:cNvSpPr>
              <a:spLocks noChangeArrowheads="1"/>
            </p:cNvSpPr>
            <p:nvPr/>
          </p:nvSpPr>
          <p:spPr bwMode="auto">
            <a:xfrm>
              <a:off x="2160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68" name="Line 20"/>
            <p:cNvSpPr>
              <a:spLocks noChangeShapeType="1"/>
            </p:cNvSpPr>
            <p:nvPr/>
          </p:nvSpPr>
          <p:spPr bwMode="auto">
            <a:xfrm>
              <a:off x="2160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772400" y="1868488"/>
            <a:ext cx="2514600" cy="950912"/>
            <a:chOff x="3936" y="1273"/>
            <a:chExt cx="1584" cy="599"/>
          </a:xfrm>
        </p:grpSpPr>
        <p:sp>
          <p:nvSpPr>
            <p:cNvPr id="1614870" name="Text Box 22"/>
            <p:cNvSpPr txBox="1">
              <a:spLocks noChangeArrowheads="1"/>
            </p:cNvSpPr>
            <p:nvPr/>
          </p:nvSpPr>
          <p:spPr bwMode="auto">
            <a:xfrm>
              <a:off x="4608" y="127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614871" name="Rectangle 23"/>
            <p:cNvSpPr>
              <a:spLocks noChangeArrowheads="1"/>
            </p:cNvSpPr>
            <p:nvPr/>
          </p:nvSpPr>
          <p:spPr bwMode="auto">
            <a:xfrm>
              <a:off x="42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72" name="Line 24"/>
            <p:cNvSpPr>
              <a:spLocks noChangeShapeType="1"/>
            </p:cNvSpPr>
            <p:nvPr/>
          </p:nvSpPr>
          <p:spPr bwMode="auto">
            <a:xfrm>
              <a:off x="42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73" name="Rectangle 25"/>
            <p:cNvSpPr>
              <a:spLocks noChangeArrowheads="1"/>
            </p:cNvSpPr>
            <p:nvPr/>
          </p:nvSpPr>
          <p:spPr bwMode="auto">
            <a:xfrm>
              <a:off x="48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74" name="Line 26"/>
            <p:cNvSpPr>
              <a:spLocks noChangeShapeType="1"/>
            </p:cNvSpPr>
            <p:nvPr/>
          </p:nvSpPr>
          <p:spPr bwMode="auto">
            <a:xfrm>
              <a:off x="48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75" name="Rectangle 27"/>
            <p:cNvSpPr>
              <a:spLocks noChangeArrowheads="1"/>
            </p:cNvSpPr>
            <p:nvPr/>
          </p:nvSpPr>
          <p:spPr bwMode="auto">
            <a:xfrm>
              <a:off x="3936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76" name="Line 28"/>
            <p:cNvSpPr>
              <a:spLocks noChangeShapeType="1"/>
            </p:cNvSpPr>
            <p:nvPr/>
          </p:nvSpPr>
          <p:spPr bwMode="auto">
            <a:xfrm>
              <a:off x="3936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057400" y="3200400"/>
            <a:ext cx="2514600" cy="990600"/>
            <a:chOff x="336" y="2112"/>
            <a:chExt cx="1584" cy="624"/>
          </a:xfrm>
        </p:grpSpPr>
        <p:sp>
          <p:nvSpPr>
            <p:cNvPr id="1614878" name="Text Box 30"/>
            <p:cNvSpPr txBox="1">
              <a:spLocks noChangeArrowheads="1"/>
            </p:cNvSpPr>
            <p:nvPr/>
          </p:nvSpPr>
          <p:spPr bwMode="auto">
            <a:xfrm>
              <a:off x="1008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614879" name="Rectangle 31"/>
            <p:cNvSpPr>
              <a:spLocks noChangeArrowheads="1"/>
            </p:cNvSpPr>
            <p:nvPr/>
          </p:nvSpPr>
          <p:spPr bwMode="auto">
            <a:xfrm>
              <a:off x="672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0" name="Line 32"/>
            <p:cNvSpPr>
              <a:spLocks noChangeShapeType="1"/>
            </p:cNvSpPr>
            <p:nvPr/>
          </p:nvSpPr>
          <p:spPr bwMode="auto">
            <a:xfrm>
              <a:off x="67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1" name="Rectangle 33"/>
            <p:cNvSpPr>
              <a:spLocks noChangeArrowheads="1"/>
            </p:cNvSpPr>
            <p:nvPr/>
          </p:nvSpPr>
          <p:spPr bwMode="auto">
            <a:xfrm>
              <a:off x="12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2" name="Line 34"/>
            <p:cNvSpPr>
              <a:spLocks noChangeShapeType="1"/>
            </p:cNvSpPr>
            <p:nvPr/>
          </p:nvSpPr>
          <p:spPr bwMode="auto">
            <a:xfrm>
              <a:off x="12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3" name="Rectangle 35"/>
            <p:cNvSpPr>
              <a:spLocks noChangeArrowheads="1"/>
            </p:cNvSpPr>
            <p:nvPr/>
          </p:nvSpPr>
          <p:spPr bwMode="auto">
            <a:xfrm>
              <a:off x="336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4" name="Line 36"/>
            <p:cNvSpPr>
              <a:spLocks noChangeShapeType="1"/>
            </p:cNvSpPr>
            <p:nvPr/>
          </p:nvSpPr>
          <p:spPr bwMode="auto">
            <a:xfrm>
              <a:off x="33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953000" y="3200400"/>
            <a:ext cx="2514600" cy="990600"/>
            <a:chOff x="2160" y="2112"/>
            <a:chExt cx="1584" cy="624"/>
          </a:xfrm>
        </p:grpSpPr>
        <p:sp>
          <p:nvSpPr>
            <p:cNvPr id="1614886" name="Text Box 38"/>
            <p:cNvSpPr txBox="1">
              <a:spLocks noChangeArrowheads="1"/>
            </p:cNvSpPr>
            <p:nvPr/>
          </p:nvSpPr>
          <p:spPr bwMode="auto">
            <a:xfrm>
              <a:off x="2880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1614887" name="Rectangle 39"/>
            <p:cNvSpPr>
              <a:spLocks noChangeArrowheads="1"/>
            </p:cNvSpPr>
            <p:nvPr/>
          </p:nvSpPr>
          <p:spPr bwMode="auto">
            <a:xfrm>
              <a:off x="24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8" name="Line 40"/>
            <p:cNvSpPr>
              <a:spLocks noChangeShapeType="1"/>
            </p:cNvSpPr>
            <p:nvPr/>
          </p:nvSpPr>
          <p:spPr bwMode="auto">
            <a:xfrm>
              <a:off x="24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89" name="Rectangle 41"/>
            <p:cNvSpPr>
              <a:spLocks noChangeArrowheads="1"/>
            </p:cNvSpPr>
            <p:nvPr/>
          </p:nvSpPr>
          <p:spPr bwMode="auto">
            <a:xfrm>
              <a:off x="3120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0" name="Line 42"/>
            <p:cNvSpPr>
              <a:spLocks noChangeShapeType="1"/>
            </p:cNvSpPr>
            <p:nvPr/>
          </p:nvSpPr>
          <p:spPr bwMode="auto">
            <a:xfrm>
              <a:off x="3120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1" name="Rectangle 43"/>
            <p:cNvSpPr>
              <a:spLocks noChangeArrowheads="1"/>
            </p:cNvSpPr>
            <p:nvPr/>
          </p:nvSpPr>
          <p:spPr bwMode="auto">
            <a:xfrm>
              <a:off x="2160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2" name="Line 44"/>
            <p:cNvSpPr>
              <a:spLocks noChangeShapeType="1"/>
            </p:cNvSpPr>
            <p:nvPr/>
          </p:nvSpPr>
          <p:spPr bwMode="auto">
            <a:xfrm>
              <a:off x="216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772400" y="3200400"/>
            <a:ext cx="2514600" cy="990600"/>
            <a:chOff x="3936" y="2112"/>
            <a:chExt cx="1584" cy="624"/>
          </a:xfrm>
        </p:grpSpPr>
        <p:sp>
          <p:nvSpPr>
            <p:cNvPr id="1614894" name="Text Box 46"/>
            <p:cNvSpPr txBox="1">
              <a:spLocks noChangeArrowheads="1"/>
            </p:cNvSpPr>
            <p:nvPr/>
          </p:nvSpPr>
          <p:spPr bwMode="auto">
            <a:xfrm>
              <a:off x="4608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1614895" name="Rectangle 47"/>
            <p:cNvSpPr>
              <a:spLocks noChangeArrowheads="1"/>
            </p:cNvSpPr>
            <p:nvPr/>
          </p:nvSpPr>
          <p:spPr bwMode="auto">
            <a:xfrm>
              <a:off x="4272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6" name="Line 48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7" name="Rectangle 49"/>
            <p:cNvSpPr>
              <a:spLocks noChangeArrowheads="1"/>
            </p:cNvSpPr>
            <p:nvPr/>
          </p:nvSpPr>
          <p:spPr bwMode="auto">
            <a:xfrm>
              <a:off x="48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8" name="Line 50"/>
            <p:cNvSpPr>
              <a:spLocks noChangeShapeType="1"/>
            </p:cNvSpPr>
            <p:nvPr/>
          </p:nvSpPr>
          <p:spPr bwMode="auto">
            <a:xfrm>
              <a:off x="48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899" name="Rectangle 51"/>
            <p:cNvSpPr>
              <a:spLocks noChangeArrowheads="1"/>
            </p:cNvSpPr>
            <p:nvPr/>
          </p:nvSpPr>
          <p:spPr bwMode="auto">
            <a:xfrm>
              <a:off x="3936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0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429000" y="4572000"/>
            <a:ext cx="2514600" cy="990600"/>
            <a:chOff x="1200" y="2976"/>
            <a:chExt cx="1584" cy="624"/>
          </a:xfrm>
        </p:grpSpPr>
        <p:sp>
          <p:nvSpPr>
            <p:cNvPr id="1614902" name="Text Box 54"/>
            <p:cNvSpPr txBox="1">
              <a:spLocks noChangeArrowheads="1"/>
            </p:cNvSpPr>
            <p:nvPr/>
          </p:nvSpPr>
          <p:spPr bwMode="auto">
            <a:xfrm>
              <a:off x="1824" y="297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1614903" name="Rectangle 55"/>
            <p:cNvSpPr>
              <a:spLocks noChangeArrowheads="1"/>
            </p:cNvSpPr>
            <p:nvPr/>
          </p:nvSpPr>
          <p:spPr bwMode="auto">
            <a:xfrm>
              <a:off x="1536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4" name="Line 56"/>
            <p:cNvSpPr>
              <a:spLocks noChangeShapeType="1"/>
            </p:cNvSpPr>
            <p:nvPr/>
          </p:nvSpPr>
          <p:spPr bwMode="auto">
            <a:xfrm>
              <a:off x="153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5" name="Rectangle 57"/>
            <p:cNvSpPr>
              <a:spLocks noChangeArrowheads="1"/>
            </p:cNvSpPr>
            <p:nvPr/>
          </p:nvSpPr>
          <p:spPr bwMode="auto">
            <a:xfrm>
              <a:off x="2160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6" name="Line 58"/>
            <p:cNvSpPr>
              <a:spLocks noChangeShapeType="1"/>
            </p:cNvSpPr>
            <p:nvPr/>
          </p:nvSpPr>
          <p:spPr bwMode="auto">
            <a:xfrm>
              <a:off x="2160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7" name="Rectangle 59"/>
            <p:cNvSpPr>
              <a:spLocks noChangeArrowheads="1"/>
            </p:cNvSpPr>
            <p:nvPr/>
          </p:nvSpPr>
          <p:spPr bwMode="auto">
            <a:xfrm>
              <a:off x="1200" y="3216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08" name="Line 60"/>
            <p:cNvSpPr>
              <a:spLocks noChangeShapeType="1"/>
            </p:cNvSpPr>
            <p:nvPr/>
          </p:nvSpPr>
          <p:spPr bwMode="auto">
            <a:xfrm>
              <a:off x="120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477000" y="4572000"/>
            <a:ext cx="2514600" cy="990600"/>
            <a:chOff x="3120" y="2976"/>
            <a:chExt cx="1584" cy="624"/>
          </a:xfrm>
        </p:grpSpPr>
        <p:sp>
          <p:nvSpPr>
            <p:cNvPr id="1614910" name="Text Box 62"/>
            <p:cNvSpPr txBox="1">
              <a:spLocks noChangeArrowheads="1"/>
            </p:cNvSpPr>
            <p:nvPr/>
          </p:nvSpPr>
          <p:spPr bwMode="auto">
            <a:xfrm>
              <a:off x="3888" y="2976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15</a:t>
              </a:r>
            </a:p>
          </p:txBody>
        </p:sp>
        <p:sp>
          <p:nvSpPr>
            <p:cNvPr id="1614911" name="Rectangle 63"/>
            <p:cNvSpPr>
              <a:spLocks noChangeArrowheads="1"/>
            </p:cNvSpPr>
            <p:nvPr/>
          </p:nvSpPr>
          <p:spPr bwMode="auto">
            <a:xfrm>
              <a:off x="3456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12" name="Line 64"/>
            <p:cNvSpPr>
              <a:spLocks noChangeShapeType="1"/>
            </p:cNvSpPr>
            <p:nvPr/>
          </p:nvSpPr>
          <p:spPr bwMode="auto">
            <a:xfrm>
              <a:off x="345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13" name="Rectangle 65"/>
            <p:cNvSpPr>
              <a:spLocks noChangeArrowheads="1"/>
            </p:cNvSpPr>
            <p:nvPr/>
          </p:nvSpPr>
          <p:spPr bwMode="auto">
            <a:xfrm>
              <a:off x="4080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14" name="Line 66"/>
            <p:cNvSpPr>
              <a:spLocks noChangeShapeType="1"/>
            </p:cNvSpPr>
            <p:nvPr/>
          </p:nvSpPr>
          <p:spPr bwMode="auto">
            <a:xfrm>
              <a:off x="4080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15" name="Rectangle 67"/>
            <p:cNvSpPr>
              <a:spLocks noChangeArrowheads="1"/>
            </p:cNvSpPr>
            <p:nvPr/>
          </p:nvSpPr>
          <p:spPr bwMode="auto">
            <a:xfrm>
              <a:off x="3120" y="3216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916" name="Line 68"/>
            <p:cNvSpPr>
              <a:spLocks noChangeShapeType="1"/>
            </p:cNvSpPr>
            <p:nvPr/>
          </p:nvSpPr>
          <p:spPr bwMode="auto">
            <a:xfrm>
              <a:off x="312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44B792DA-6EA2-439B-A81B-E29F8F6D9724}"/>
              </a:ext>
            </a:extLst>
          </p:cNvPr>
          <p:cNvSpPr/>
          <p:nvPr/>
        </p:nvSpPr>
        <p:spPr>
          <a:xfrm>
            <a:off x="195722" y="3567113"/>
            <a:ext cx="1861678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 words blocks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每页存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个字，地址以字索引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,cache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大小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,2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行，索引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16/4=4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8E68228-13F7-42B7-BA18-572F587D0653}"/>
              </a:ext>
            </a:extLst>
          </p:cNvPr>
          <p:cNvSpPr/>
          <p:nvPr/>
        </p:nvSpPr>
        <p:spPr>
          <a:xfrm>
            <a:off x="3411022" y="931816"/>
            <a:ext cx="249459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如果每块存</a:t>
            </a:r>
            <a:r>
              <a:rPr lang="en-US" altLang="zh-CN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</a:t>
            </a:r>
            <a:endParaRPr lang="en-US" altLang="zh-CN" sz="24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166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7998"/>
            <a:ext cx="10515600" cy="3825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Taking Advantage of Spatial Locality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724026"/>
            <a:ext cx="2514600" cy="990600"/>
            <a:chOff x="336" y="1248"/>
            <a:chExt cx="1584" cy="624"/>
          </a:xfrm>
        </p:grpSpPr>
        <p:sp>
          <p:nvSpPr>
            <p:cNvPr id="1616900" name="Rectangle 4"/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01" name="Line 5"/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02" name="Rectangle 6"/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03" name="Line 7"/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04" name="Text Box 8"/>
            <p:cNvSpPr txBox="1">
              <a:spLocks noChangeArrowheads="1"/>
            </p:cNvSpPr>
            <p:nvPr/>
          </p:nvSpPr>
          <p:spPr bwMode="auto">
            <a:xfrm>
              <a:off x="960" y="124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616905" name="Rectangle 9"/>
            <p:cNvSpPr>
              <a:spLocks noChangeArrowheads="1"/>
            </p:cNvSpPr>
            <p:nvPr/>
          </p:nvSpPr>
          <p:spPr bwMode="auto">
            <a:xfrm>
              <a:off x="336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06" name="Line 10"/>
            <p:cNvSpPr>
              <a:spLocks noChangeShapeType="1"/>
            </p:cNvSpPr>
            <p:nvPr/>
          </p:nvSpPr>
          <p:spPr bwMode="auto">
            <a:xfrm>
              <a:off x="336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1738314"/>
            <a:ext cx="2514600" cy="976312"/>
            <a:chOff x="2160" y="1257"/>
            <a:chExt cx="1584" cy="615"/>
          </a:xfrm>
        </p:grpSpPr>
        <p:sp>
          <p:nvSpPr>
            <p:cNvPr id="1616910" name="Text Box 14"/>
            <p:cNvSpPr txBox="1">
              <a:spLocks noChangeArrowheads="1"/>
            </p:cNvSpPr>
            <p:nvPr/>
          </p:nvSpPr>
          <p:spPr bwMode="auto">
            <a:xfrm>
              <a:off x="2832" y="125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16911" name="Rectangle 15"/>
            <p:cNvSpPr>
              <a:spLocks noChangeArrowheads="1"/>
            </p:cNvSpPr>
            <p:nvPr/>
          </p:nvSpPr>
          <p:spPr bwMode="auto">
            <a:xfrm>
              <a:off x="24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12" name="Line 16"/>
            <p:cNvSpPr>
              <a:spLocks noChangeShapeType="1"/>
            </p:cNvSpPr>
            <p:nvPr/>
          </p:nvSpPr>
          <p:spPr bwMode="auto">
            <a:xfrm>
              <a:off x="24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13" name="Rectangle 17"/>
            <p:cNvSpPr>
              <a:spLocks noChangeArrowheads="1"/>
            </p:cNvSpPr>
            <p:nvPr/>
          </p:nvSpPr>
          <p:spPr bwMode="auto">
            <a:xfrm>
              <a:off x="3120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14" name="Line 18"/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15" name="Rectangle 19"/>
            <p:cNvSpPr>
              <a:spLocks noChangeArrowheads="1"/>
            </p:cNvSpPr>
            <p:nvPr/>
          </p:nvSpPr>
          <p:spPr bwMode="auto">
            <a:xfrm>
              <a:off x="2160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16" name="Line 20"/>
            <p:cNvSpPr>
              <a:spLocks noChangeShapeType="1"/>
            </p:cNvSpPr>
            <p:nvPr/>
          </p:nvSpPr>
          <p:spPr bwMode="auto">
            <a:xfrm>
              <a:off x="2160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96200" y="1763714"/>
            <a:ext cx="2514600" cy="950912"/>
            <a:chOff x="3936" y="1273"/>
            <a:chExt cx="1584" cy="599"/>
          </a:xfrm>
        </p:grpSpPr>
        <p:sp>
          <p:nvSpPr>
            <p:cNvPr id="1616918" name="Text Box 22"/>
            <p:cNvSpPr txBox="1">
              <a:spLocks noChangeArrowheads="1"/>
            </p:cNvSpPr>
            <p:nvPr/>
          </p:nvSpPr>
          <p:spPr bwMode="auto">
            <a:xfrm>
              <a:off x="4608" y="127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16919" name="Rectangle 23"/>
            <p:cNvSpPr>
              <a:spLocks noChangeArrowheads="1"/>
            </p:cNvSpPr>
            <p:nvPr/>
          </p:nvSpPr>
          <p:spPr bwMode="auto">
            <a:xfrm>
              <a:off x="42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0" name="Line 24"/>
            <p:cNvSpPr>
              <a:spLocks noChangeShapeType="1"/>
            </p:cNvSpPr>
            <p:nvPr/>
          </p:nvSpPr>
          <p:spPr bwMode="auto">
            <a:xfrm>
              <a:off x="42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1" name="Rectangle 25"/>
            <p:cNvSpPr>
              <a:spLocks noChangeArrowheads="1"/>
            </p:cNvSpPr>
            <p:nvPr/>
          </p:nvSpPr>
          <p:spPr bwMode="auto">
            <a:xfrm>
              <a:off x="48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2" name="Line 26"/>
            <p:cNvSpPr>
              <a:spLocks noChangeShapeType="1"/>
            </p:cNvSpPr>
            <p:nvPr/>
          </p:nvSpPr>
          <p:spPr bwMode="auto">
            <a:xfrm>
              <a:off x="48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3" name="Rectangle 27"/>
            <p:cNvSpPr>
              <a:spLocks noChangeArrowheads="1"/>
            </p:cNvSpPr>
            <p:nvPr/>
          </p:nvSpPr>
          <p:spPr bwMode="auto">
            <a:xfrm>
              <a:off x="3936" y="1488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4" name="Line 28"/>
            <p:cNvSpPr>
              <a:spLocks noChangeShapeType="1"/>
            </p:cNvSpPr>
            <p:nvPr/>
          </p:nvSpPr>
          <p:spPr bwMode="auto">
            <a:xfrm>
              <a:off x="3936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981200" y="3095626"/>
            <a:ext cx="2514600" cy="990600"/>
            <a:chOff x="336" y="2112"/>
            <a:chExt cx="1584" cy="624"/>
          </a:xfrm>
        </p:grpSpPr>
        <p:sp>
          <p:nvSpPr>
            <p:cNvPr id="1616926" name="Text Box 30"/>
            <p:cNvSpPr txBox="1">
              <a:spLocks noChangeArrowheads="1"/>
            </p:cNvSpPr>
            <p:nvPr/>
          </p:nvSpPr>
          <p:spPr bwMode="auto">
            <a:xfrm>
              <a:off x="1008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6927" name="Rectangle 31"/>
            <p:cNvSpPr>
              <a:spLocks noChangeArrowheads="1"/>
            </p:cNvSpPr>
            <p:nvPr/>
          </p:nvSpPr>
          <p:spPr bwMode="auto">
            <a:xfrm>
              <a:off x="672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8" name="Line 32"/>
            <p:cNvSpPr>
              <a:spLocks noChangeShapeType="1"/>
            </p:cNvSpPr>
            <p:nvPr/>
          </p:nvSpPr>
          <p:spPr bwMode="auto">
            <a:xfrm>
              <a:off x="67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29" name="Rectangle 33"/>
            <p:cNvSpPr>
              <a:spLocks noChangeArrowheads="1"/>
            </p:cNvSpPr>
            <p:nvPr/>
          </p:nvSpPr>
          <p:spPr bwMode="auto">
            <a:xfrm>
              <a:off x="12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0" name="Line 34"/>
            <p:cNvSpPr>
              <a:spLocks noChangeShapeType="1"/>
            </p:cNvSpPr>
            <p:nvPr/>
          </p:nvSpPr>
          <p:spPr bwMode="auto">
            <a:xfrm>
              <a:off x="12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1" name="Rectangle 35"/>
            <p:cNvSpPr>
              <a:spLocks noChangeArrowheads="1"/>
            </p:cNvSpPr>
            <p:nvPr/>
          </p:nvSpPr>
          <p:spPr bwMode="auto">
            <a:xfrm>
              <a:off x="336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2" name="Line 36"/>
            <p:cNvSpPr>
              <a:spLocks noChangeShapeType="1"/>
            </p:cNvSpPr>
            <p:nvPr/>
          </p:nvSpPr>
          <p:spPr bwMode="auto">
            <a:xfrm>
              <a:off x="33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76800" y="3095626"/>
            <a:ext cx="2514600" cy="990600"/>
            <a:chOff x="2160" y="2112"/>
            <a:chExt cx="1584" cy="624"/>
          </a:xfrm>
        </p:grpSpPr>
        <p:sp>
          <p:nvSpPr>
            <p:cNvPr id="1616934" name="Text Box 38"/>
            <p:cNvSpPr txBox="1">
              <a:spLocks noChangeArrowheads="1"/>
            </p:cNvSpPr>
            <p:nvPr/>
          </p:nvSpPr>
          <p:spPr bwMode="auto">
            <a:xfrm>
              <a:off x="2880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6935" name="Rectangle 39"/>
            <p:cNvSpPr>
              <a:spLocks noChangeArrowheads="1"/>
            </p:cNvSpPr>
            <p:nvPr/>
          </p:nvSpPr>
          <p:spPr bwMode="auto">
            <a:xfrm>
              <a:off x="24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6" name="Line 40"/>
            <p:cNvSpPr>
              <a:spLocks noChangeShapeType="1"/>
            </p:cNvSpPr>
            <p:nvPr/>
          </p:nvSpPr>
          <p:spPr bwMode="auto">
            <a:xfrm>
              <a:off x="24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7" name="Rectangle 41"/>
            <p:cNvSpPr>
              <a:spLocks noChangeArrowheads="1"/>
            </p:cNvSpPr>
            <p:nvPr/>
          </p:nvSpPr>
          <p:spPr bwMode="auto">
            <a:xfrm>
              <a:off x="3120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8" name="Line 42"/>
            <p:cNvSpPr>
              <a:spLocks noChangeShapeType="1"/>
            </p:cNvSpPr>
            <p:nvPr/>
          </p:nvSpPr>
          <p:spPr bwMode="auto">
            <a:xfrm>
              <a:off x="3120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39" name="Rectangle 43"/>
            <p:cNvSpPr>
              <a:spLocks noChangeArrowheads="1"/>
            </p:cNvSpPr>
            <p:nvPr/>
          </p:nvSpPr>
          <p:spPr bwMode="auto">
            <a:xfrm>
              <a:off x="2160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0" name="Line 44"/>
            <p:cNvSpPr>
              <a:spLocks noChangeShapeType="1"/>
            </p:cNvSpPr>
            <p:nvPr/>
          </p:nvSpPr>
          <p:spPr bwMode="auto">
            <a:xfrm>
              <a:off x="216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696200" y="3095626"/>
            <a:ext cx="2514600" cy="990600"/>
            <a:chOff x="3936" y="2112"/>
            <a:chExt cx="1584" cy="624"/>
          </a:xfrm>
        </p:grpSpPr>
        <p:sp>
          <p:nvSpPr>
            <p:cNvPr id="1616942" name="Text Box 46"/>
            <p:cNvSpPr txBox="1">
              <a:spLocks noChangeArrowheads="1"/>
            </p:cNvSpPr>
            <p:nvPr/>
          </p:nvSpPr>
          <p:spPr bwMode="auto">
            <a:xfrm>
              <a:off x="4608" y="211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6943" name="Rectangle 47"/>
            <p:cNvSpPr>
              <a:spLocks noChangeArrowheads="1"/>
            </p:cNvSpPr>
            <p:nvPr/>
          </p:nvSpPr>
          <p:spPr bwMode="auto">
            <a:xfrm>
              <a:off x="4272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4" name="Line 48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5" name="Rectangle 49"/>
            <p:cNvSpPr>
              <a:spLocks noChangeArrowheads="1"/>
            </p:cNvSpPr>
            <p:nvPr/>
          </p:nvSpPr>
          <p:spPr bwMode="auto">
            <a:xfrm>
              <a:off x="4896" y="235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6" name="Line 50"/>
            <p:cNvSpPr>
              <a:spLocks noChangeShapeType="1"/>
            </p:cNvSpPr>
            <p:nvPr/>
          </p:nvSpPr>
          <p:spPr bwMode="auto">
            <a:xfrm>
              <a:off x="4896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7" name="Rectangle 51"/>
            <p:cNvSpPr>
              <a:spLocks noChangeArrowheads="1"/>
            </p:cNvSpPr>
            <p:nvPr/>
          </p:nvSpPr>
          <p:spPr bwMode="auto">
            <a:xfrm>
              <a:off x="3936" y="2352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48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4467226"/>
            <a:ext cx="2514600" cy="990600"/>
            <a:chOff x="1200" y="2976"/>
            <a:chExt cx="1584" cy="624"/>
          </a:xfrm>
        </p:grpSpPr>
        <p:sp>
          <p:nvSpPr>
            <p:cNvPr id="1616950" name="Text Box 54"/>
            <p:cNvSpPr txBox="1">
              <a:spLocks noChangeArrowheads="1"/>
            </p:cNvSpPr>
            <p:nvPr/>
          </p:nvSpPr>
          <p:spPr bwMode="auto">
            <a:xfrm>
              <a:off x="1824" y="297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6951" name="Rectangle 55"/>
            <p:cNvSpPr>
              <a:spLocks noChangeArrowheads="1"/>
            </p:cNvSpPr>
            <p:nvPr/>
          </p:nvSpPr>
          <p:spPr bwMode="auto">
            <a:xfrm>
              <a:off x="1536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52" name="Line 56"/>
            <p:cNvSpPr>
              <a:spLocks noChangeShapeType="1"/>
            </p:cNvSpPr>
            <p:nvPr/>
          </p:nvSpPr>
          <p:spPr bwMode="auto">
            <a:xfrm>
              <a:off x="153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53" name="Rectangle 57"/>
            <p:cNvSpPr>
              <a:spLocks noChangeArrowheads="1"/>
            </p:cNvSpPr>
            <p:nvPr/>
          </p:nvSpPr>
          <p:spPr bwMode="auto">
            <a:xfrm>
              <a:off x="2160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54" name="Line 58"/>
            <p:cNvSpPr>
              <a:spLocks noChangeShapeType="1"/>
            </p:cNvSpPr>
            <p:nvPr/>
          </p:nvSpPr>
          <p:spPr bwMode="auto">
            <a:xfrm>
              <a:off x="2160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55" name="Rectangle 59"/>
            <p:cNvSpPr>
              <a:spLocks noChangeArrowheads="1"/>
            </p:cNvSpPr>
            <p:nvPr/>
          </p:nvSpPr>
          <p:spPr bwMode="auto">
            <a:xfrm>
              <a:off x="1200" y="3216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56" name="Line 60"/>
            <p:cNvSpPr>
              <a:spLocks noChangeShapeType="1"/>
            </p:cNvSpPr>
            <p:nvPr/>
          </p:nvSpPr>
          <p:spPr bwMode="auto">
            <a:xfrm>
              <a:off x="120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400800" y="4467226"/>
            <a:ext cx="2514600" cy="990600"/>
            <a:chOff x="3120" y="2976"/>
            <a:chExt cx="1584" cy="624"/>
          </a:xfrm>
        </p:grpSpPr>
        <p:sp>
          <p:nvSpPr>
            <p:cNvPr id="1616958" name="Text Box 62"/>
            <p:cNvSpPr txBox="1">
              <a:spLocks noChangeArrowheads="1"/>
            </p:cNvSpPr>
            <p:nvPr/>
          </p:nvSpPr>
          <p:spPr bwMode="auto">
            <a:xfrm>
              <a:off x="3888" y="2976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  <p:sp>
          <p:nvSpPr>
            <p:cNvPr id="1616959" name="Rectangle 63"/>
            <p:cNvSpPr>
              <a:spLocks noChangeArrowheads="1"/>
            </p:cNvSpPr>
            <p:nvPr/>
          </p:nvSpPr>
          <p:spPr bwMode="auto">
            <a:xfrm>
              <a:off x="3456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60" name="Line 64"/>
            <p:cNvSpPr>
              <a:spLocks noChangeShapeType="1"/>
            </p:cNvSpPr>
            <p:nvPr/>
          </p:nvSpPr>
          <p:spPr bwMode="auto">
            <a:xfrm>
              <a:off x="345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61" name="Rectangle 65"/>
            <p:cNvSpPr>
              <a:spLocks noChangeArrowheads="1"/>
            </p:cNvSpPr>
            <p:nvPr/>
          </p:nvSpPr>
          <p:spPr bwMode="auto">
            <a:xfrm>
              <a:off x="4080" y="3216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62" name="Line 66"/>
            <p:cNvSpPr>
              <a:spLocks noChangeShapeType="1"/>
            </p:cNvSpPr>
            <p:nvPr/>
          </p:nvSpPr>
          <p:spPr bwMode="auto">
            <a:xfrm>
              <a:off x="4080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63" name="Rectangle 67"/>
            <p:cNvSpPr>
              <a:spLocks noChangeArrowheads="1"/>
            </p:cNvSpPr>
            <p:nvPr/>
          </p:nvSpPr>
          <p:spPr bwMode="auto">
            <a:xfrm>
              <a:off x="3120" y="3216"/>
              <a:ext cx="33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64" name="Line 68"/>
            <p:cNvSpPr>
              <a:spLocks noChangeShapeType="1"/>
            </p:cNvSpPr>
            <p:nvPr/>
          </p:nvSpPr>
          <p:spPr bwMode="auto">
            <a:xfrm>
              <a:off x="312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16965" name="Text Box 69"/>
          <p:cNvSpPr txBox="1">
            <a:spLocks noChangeArrowheads="1"/>
          </p:cNvSpPr>
          <p:nvPr/>
        </p:nvSpPr>
        <p:spPr bwMode="auto">
          <a:xfrm>
            <a:off x="1981200" y="2119314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    Mem(0)</a:t>
            </a:r>
          </a:p>
        </p:txBody>
      </p:sp>
      <p:sp>
        <p:nvSpPr>
          <p:cNvPr id="1616966" name="Text Box 70"/>
          <p:cNvSpPr txBox="1">
            <a:spLocks noChangeArrowheads="1"/>
          </p:cNvSpPr>
          <p:nvPr/>
        </p:nvSpPr>
        <p:spPr bwMode="auto">
          <a:xfrm>
            <a:off x="3200401" y="1724026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616967" name="Text Box 71"/>
          <p:cNvSpPr txBox="1">
            <a:spLocks noChangeArrowheads="1"/>
          </p:cNvSpPr>
          <p:nvPr/>
        </p:nvSpPr>
        <p:spPr bwMode="auto">
          <a:xfrm>
            <a:off x="4876800" y="21050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    Mem(0)</a:t>
            </a:r>
          </a:p>
        </p:txBody>
      </p:sp>
      <p:sp>
        <p:nvSpPr>
          <p:cNvPr id="1616968" name="Text Box 72"/>
          <p:cNvSpPr txBox="1">
            <a:spLocks noChangeArrowheads="1"/>
          </p:cNvSpPr>
          <p:nvPr/>
        </p:nvSpPr>
        <p:spPr bwMode="auto">
          <a:xfrm>
            <a:off x="6172200" y="1724026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16969" name="Text Box 73"/>
          <p:cNvSpPr txBox="1">
            <a:spLocks noChangeArrowheads="1"/>
          </p:cNvSpPr>
          <p:nvPr/>
        </p:nvSpPr>
        <p:spPr bwMode="auto">
          <a:xfrm>
            <a:off x="7696200" y="24098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70" name="Text Box 74"/>
          <p:cNvSpPr txBox="1">
            <a:spLocks noChangeArrowheads="1"/>
          </p:cNvSpPr>
          <p:nvPr/>
        </p:nvSpPr>
        <p:spPr bwMode="auto">
          <a:xfrm>
            <a:off x="7696200" y="21050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    Mem(0)</a:t>
            </a:r>
          </a:p>
        </p:txBody>
      </p:sp>
      <p:sp>
        <p:nvSpPr>
          <p:cNvPr id="1616971" name="Text Box 75"/>
          <p:cNvSpPr txBox="1">
            <a:spLocks noChangeArrowheads="1"/>
          </p:cNvSpPr>
          <p:nvPr/>
        </p:nvSpPr>
        <p:spPr bwMode="auto">
          <a:xfrm>
            <a:off x="8991601" y="1724026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616972" name="Text Box 76"/>
          <p:cNvSpPr txBox="1">
            <a:spLocks noChangeArrowheads="1"/>
          </p:cNvSpPr>
          <p:nvPr/>
        </p:nvSpPr>
        <p:spPr bwMode="auto">
          <a:xfrm>
            <a:off x="3276600" y="3095626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16973" name="Text Box 77"/>
          <p:cNvSpPr txBox="1">
            <a:spLocks noChangeArrowheads="1"/>
          </p:cNvSpPr>
          <p:nvPr/>
        </p:nvSpPr>
        <p:spPr bwMode="auto">
          <a:xfrm>
            <a:off x="1981200" y="37814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74" name="Text Box 78"/>
          <p:cNvSpPr txBox="1">
            <a:spLocks noChangeArrowheads="1"/>
          </p:cNvSpPr>
          <p:nvPr/>
        </p:nvSpPr>
        <p:spPr bwMode="auto">
          <a:xfrm>
            <a:off x="1981200" y="34766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    Mem(0)</a:t>
            </a:r>
          </a:p>
        </p:txBody>
      </p:sp>
      <p:sp>
        <p:nvSpPr>
          <p:cNvPr id="1616975" name="Text Box 79"/>
          <p:cNvSpPr txBox="1">
            <a:spLocks noChangeArrowheads="1"/>
          </p:cNvSpPr>
          <p:nvPr/>
        </p:nvSpPr>
        <p:spPr bwMode="auto">
          <a:xfrm>
            <a:off x="6248401" y="3095626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616977" name="Text Box 81"/>
          <p:cNvSpPr txBox="1">
            <a:spLocks noChangeArrowheads="1"/>
          </p:cNvSpPr>
          <p:nvPr/>
        </p:nvSpPr>
        <p:spPr bwMode="auto">
          <a:xfrm>
            <a:off x="4876800" y="37814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78" name="Text Box 82"/>
          <p:cNvSpPr txBox="1">
            <a:spLocks noChangeArrowheads="1"/>
          </p:cNvSpPr>
          <p:nvPr/>
        </p:nvSpPr>
        <p:spPr bwMode="auto">
          <a:xfrm>
            <a:off x="4876800" y="34766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Mem(1)    Mem(0)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4648200" y="3248026"/>
            <a:ext cx="2825750" cy="533400"/>
            <a:chOff x="2016" y="2208"/>
            <a:chExt cx="1780" cy="336"/>
          </a:xfrm>
        </p:grpSpPr>
        <p:sp>
          <p:nvSpPr>
            <p:cNvPr id="1616980" name="Line 84"/>
            <p:cNvSpPr>
              <a:spLocks noChangeShapeType="1"/>
            </p:cNvSpPr>
            <p:nvPr/>
          </p:nvSpPr>
          <p:spPr bwMode="auto">
            <a:xfrm>
              <a:off x="2208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81" name="Line 85"/>
            <p:cNvSpPr>
              <a:spLocks noChangeShapeType="1"/>
            </p:cNvSpPr>
            <p:nvPr/>
          </p:nvSpPr>
          <p:spPr bwMode="auto">
            <a:xfrm>
              <a:off x="3504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82" name="Text Box 86"/>
            <p:cNvSpPr txBox="1">
              <a:spLocks noChangeArrowheads="1"/>
            </p:cNvSpPr>
            <p:nvPr/>
          </p:nvSpPr>
          <p:spPr bwMode="auto">
            <a:xfrm>
              <a:off x="2016" y="2208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1616983" name="Text Box 87"/>
            <p:cNvSpPr txBox="1">
              <a:spLocks noChangeArrowheads="1"/>
            </p:cNvSpPr>
            <p:nvPr/>
          </p:nvSpPr>
          <p:spPr bwMode="auto">
            <a:xfrm>
              <a:off x="2928" y="225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616984" name="Line 88"/>
            <p:cNvSpPr>
              <a:spLocks noChangeShapeType="1"/>
            </p:cNvSpPr>
            <p:nvPr/>
          </p:nvSpPr>
          <p:spPr bwMode="auto">
            <a:xfrm>
              <a:off x="2784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6985" name="Text Box 89"/>
            <p:cNvSpPr txBox="1">
              <a:spLocks noChangeArrowheads="1"/>
            </p:cNvSpPr>
            <p:nvPr/>
          </p:nvSpPr>
          <p:spPr bwMode="auto">
            <a:xfrm>
              <a:off x="3600" y="225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1616986" name="Text Box 90"/>
          <p:cNvSpPr txBox="1">
            <a:spLocks noChangeArrowheads="1"/>
          </p:cNvSpPr>
          <p:nvPr/>
        </p:nvSpPr>
        <p:spPr bwMode="auto">
          <a:xfrm>
            <a:off x="8915400" y="3095626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16988" name="Text Box 92"/>
          <p:cNvSpPr txBox="1">
            <a:spLocks noChangeArrowheads="1"/>
          </p:cNvSpPr>
          <p:nvPr/>
        </p:nvSpPr>
        <p:spPr bwMode="auto">
          <a:xfrm>
            <a:off x="7696200" y="37814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89" name="Text Box 93"/>
          <p:cNvSpPr txBox="1">
            <a:spLocks noChangeArrowheads="1"/>
          </p:cNvSpPr>
          <p:nvPr/>
        </p:nvSpPr>
        <p:spPr bwMode="auto">
          <a:xfrm>
            <a:off x="7696200" y="34766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Mem(5)    Mem(4)</a:t>
            </a:r>
          </a:p>
        </p:txBody>
      </p:sp>
      <p:sp>
        <p:nvSpPr>
          <p:cNvPr id="1616990" name="Text Box 94"/>
          <p:cNvSpPr txBox="1">
            <a:spLocks noChangeArrowheads="1"/>
          </p:cNvSpPr>
          <p:nvPr/>
        </p:nvSpPr>
        <p:spPr bwMode="auto">
          <a:xfrm>
            <a:off x="4572000" y="4467226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16992" name="Text Box 96"/>
          <p:cNvSpPr txBox="1">
            <a:spLocks noChangeArrowheads="1"/>
          </p:cNvSpPr>
          <p:nvPr/>
        </p:nvSpPr>
        <p:spPr bwMode="auto">
          <a:xfrm>
            <a:off x="3352800" y="51530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93" name="Text Box 97"/>
          <p:cNvSpPr txBox="1">
            <a:spLocks noChangeArrowheads="1"/>
          </p:cNvSpPr>
          <p:nvPr/>
        </p:nvSpPr>
        <p:spPr bwMode="auto">
          <a:xfrm>
            <a:off x="3352800" y="48482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Mem(5)    Mem(4)</a:t>
            </a:r>
          </a:p>
        </p:txBody>
      </p:sp>
      <p:sp>
        <p:nvSpPr>
          <p:cNvPr id="1616995" name="Text Box 99"/>
          <p:cNvSpPr txBox="1">
            <a:spLocks noChangeArrowheads="1"/>
          </p:cNvSpPr>
          <p:nvPr/>
        </p:nvSpPr>
        <p:spPr bwMode="auto">
          <a:xfrm>
            <a:off x="6400800" y="51530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00    Mem(3)    Mem(2)</a:t>
            </a:r>
          </a:p>
        </p:txBody>
      </p:sp>
      <p:sp>
        <p:nvSpPr>
          <p:cNvPr id="1616996" name="Text Box 100"/>
          <p:cNvSpPr txBox="1">
            <a:spLocks noChangeArrowheads="1"/>
          </p:cNvSpPr>
          <p:nvPr/>
        </p:nvSpPr>
        <p:spPr bwMode="auto">
          <a:xfrm>
            <a:off x="6400800" y="4848226"/>
            <a:ext cx="2351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01    Mem(5)    Mem(4)</a:t>
            </a:r>
          </a:p>
        </p:txBody>
      </p:sp>
      <p:sp>
        <p:nvSpPr>
          <p:cNvPr id="1616997" name="Text Box 101"/>
          <p:cNvSpPr txBox="1">
            <a:spLocks noChangeArrowheads="1"/>
          </p:cNvSpPr>
          <p:nvPr/>
        </p:nvSpPr>
        <p:spPr bwMode="auto">
          <a:xfrm>
            <a:off x="7924801" y="4467226"/>
            <a:ext cx="6014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6172200" y="4924426"/>
            <a:ext cx="2933700" cy="533400"/>
            <a:chOff x="2016" y="2208"/>
            <a:chExt cx="1848" cy="336"/>
          </a:xfrm>
        </p:grpSpPr>
        <p:sp>
          <p:nvSpPr>
            <p:cNvPr id="1616999" name="Line 103"/>
            <p:cNvSpPr>
              <a:spLocks noChangeShapeType="1"/>
            </p:cNvSpPr>
            <p:nvPr/>
          </p:nvSpPr>
          <p:spPr bwMode="auto">
            <a:xfrm>
              <a:off x="2208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7000" name="Line 104"/>
            <p:cNvSpPr>
              <a:spLocks noChangeShapeType="1"/>
            </p:cNvSpPr>
            <p:nvPr/>
          </p:nvSpPr>
          <p:spPr bwMode="auto">
            <a:xfrm>
              <a:off x="3504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7001" name="Text Box 105"/>
            <p:cNvSpPr txBox="1">
              <a:spLocks noChangeArrowheads="1"/>
            </p:cNvSpPr>
            <p:nvPr/>
          </p:nvSpPr>
          <p:spPr bwMode="auto">
            <a:xfrm>
              <a:off x="2016" y="2208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  <p:sp>
          <p:nvSpPr>
            <p:cNvPr id="1617002" name="Text Box 106"/>
            <p:cNvSpPr txBox="1">
              <a:spLocks noChangeArrowheads="1"/>
            </p:cNvSpPr>
            <p:nvPr/>
          </p:nvSpPr>
          <p:spPr bwMode="auto">
            <a:xfrm>
              <a:off x="2928" y="2256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  <p:sp>
          <p:nvSpPr>
            <p:cNvPr id="1617003" name="Line 107"/>
            <p:cNvSpPr>
              <a:spLocks noChangeShapeType="1"/>
            </p:cNvSpPr>
            <p:nvPr/>
          </p:nvSpPr>
          <p:spPr bwMode="auto">
            <a:xfrm>
              <a:off x="2784" y="24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7004" name="Text Box 108"/>
            <p:cNvSpPr txBox="1">
              <a:spLocks noChangeArrowheads="1"/>
            </p:cNvSpPr>
            <p:nvPr/>
          </p:nvSpPr>
          <p:spPr bwMode="auto">
            <a:xfrm>
              <a:off x="3600" y="2256"/>
              <a:ext cx="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</p:grpSp>
      <p:sp>
        <p:nvSpPr>
          <p:cNvPr id="1617006" name="Rectangle 110"/>
          <p:cNvSpPr>
            <a:spLocks noChangeArrowheads="1"/>
          </p:cNvSpPr>
          <p:nvPr/>
        </p:nvSpPr>
        <p:spPr bwMode="auto">
          <a:xfrm>
            <a:off x="2209800" y="5686426"/>
            <a:ext cx="81534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8 requests, 4 misses</a:t>
            </a:r>
          </a:p>
        </p:txBody>
      </p:sp>
      <p:sp>
        <p:nvSpPr>
          <p:cNvPr id="12" name="矩形 11"/>
          <p:cNvSpPr/>
          <p:nvPr/>
        </p:nvSpPr>
        <p:spPr>
          <a:xfrm>
            <a:off x="1631337" y="6113592"/>
            <a:ext cx="8472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由于空间局部性，更大的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意味着更少的不命中，但一旦缺失，需要更长的时间，即缺失代价增加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33DF2B8-B4B2-491C-B7BF-506CBE4DEC86}"/>
              </a:ext>
            </a:extLst>
          </p:cNvPr>
          <p:cNvSpPr/>
          <p:nvPr/>
        </p:nvSpPr>
        <p:spPr>
          <a:xfrm>
            <a:off x="3411022" y="931816"/>
            <a:ext cx="249459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如果每块存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</a:t>
            </a:r>
            <a:endParaRPr lang="en-US" altLang="zh-CN"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F407B3F-6E38-4E2F-B269-9545DEBAD963}"/>
              </a:ext>
            </a:extLst>
          </p:cNvPr>
          <p:cNvSpPr/>
          <p:nvPr/>
        </p:nvSpPr>
        <p:spPr>
          <a:xfrm>
            <a:off x="43322" y="2857567"/>
            <a:ext cx="1861678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因为缓存总大小不变，缓存变为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行，每行存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个字。</a:t>
            </a:r>
          </a:p>
        </p:txBody>
      </p:sp>
    </p:spTree>
    <p:extLst>
      <p:ext uri="{BB962C8B-B14F-4D97-AF65-F5344CB8AC3E}">
        <p14:creationId xmlns:p14="http://schemas.microsoft.com/office/powerpoint/2010/main" val="40997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965" grpId="0" autoUpdateAnimBg="0"/>
      <p:bldP spid="1616966" grpId="0" autoUpdateAnimBg="0"/>
      <p:bldP spid="1616967" grpId="0"/>
      <p:bldP spid="1616968" grpId="0" autoUpdateAnimBg="0"/>
      <p:bldP spid="1616969" grpId="0" autoUpdateAnimBg="0"/>
      <p:bldP spid="1616970" grpId="0"/>
      <p:bldP spid="1616971" grpId="0" autoUpdateAnimBg="0"/>
      <p:bldP spid="1616972" grpId="0" autoUpdateAnimBg="0"/>
      <p:bldP spid="1616973" grpId="0"/>
      <p:bldP spid="1616974" grpId="0"/>
      <p:bldP spid="1616975" grpId="0" autoUpdateAnimBg="0"/>
      <p:bldP spid="1616977" grpId="0"/>
      <p:bldP spid="1616978" grpId="0"/>
      <p:bldP spid="1616986" grpId="0" autoUpdateAnimBg="0"/>
      <p:bldP spid="1616988" grpId="0"/>
      <p:bldP spid="1616989" grpId="0"/>
      <p:bldP spid="1616990" grpId="0" autoUpdateAnimBg="0"/>
      <p:bldP spid="1616992" grpId="0"/>
      <p:bldP spid="1616993" grpId="0"/>
      <p:bldP spid="1616995" grpId="0"/>
      <p:bldP spid="1616996" grpId="0"/>
      <p:bldP spid="1616997" grpId="0" autoUpdateAnimBg="0"/>
      <p:bldP spid="16170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B3C0D-E898-4C7E-91F1-7373E07E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9152"/>
            <a:ext cx="10515600" cy="764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DA2A6-DB8D-436A-BA9D-2BA4ABEF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07816"/>
            <a:ext cx="10515600" cy="31557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Analyzing C Code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# define NUM_INTS 4096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 A[NUM_INTS];	/* A lives at 0x10000*/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	total=0;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	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	&lt;NUM_INTS;	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+=64)	{ A[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] =	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; } /* Line	1 */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	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&lt;NUM_INTS;	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+=64)	{ total +=A[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]; } /* Line	2 */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计算机字节编址，容量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1MiB.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它带有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8KiB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片内缓存，块大小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个字，直接映射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DC0FB1-3A0D-48BB-93D7-94195E6BFE78}"/>
              </a:ext>
            </a:extLst>
          </p:cNvPr>
          <p:cNvSpPr/>
          <p:nvPr/>
        </p:nvSpPr>
        <p:spPr>
          <a:xfrm>
            <a:off x="478084" y="3963575"/>
            <a:ext cx="9913882" cy="253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计算第一行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Line 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数据访问的命中率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Line 1: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整数访问相隔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64 words,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每个块可以访问两次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第一次访问冷启动都是缺失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但第二次访问命中，因为每个块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128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个字，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A[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]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A[i+64]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在同一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个缓存块里</a:t>
            </a:r>
            <a:r>
              <a:rPr lang="en-US" altLang="zh-CN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50%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计算第二行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Line 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数据访问缓存命中率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循环次数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4096/64=64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，缓存一共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行，缓存每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次循环装满缓存，又重新装入，不能利用以前装入的数据，只能像第一行循环一样，每次加载一块，第二次可以利用空间局部性命中，只有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50%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的命中率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00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6889" y="1243004"/>
            <a:ext cx="2736249" cy="27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3" name="object 3"/>
          <p:cNvSpPr/>
          <p:nvPr/>
        </p:nvSpPr>
        <p:spPr>
          <a:xfrm>
            <a:off x="6731820" y="1187480"/>
            <a:ext cx="2710875" cy="250323"/>
          </a:xfrm>
          <a:custGeom>
            <a:avLst/>
            <a:gdLst/>
            <a:ahLst/>
            <a:cxnLst/>
            <a:rect l="l" t="t" r="r" b="b"/>
            <a:pathLst>
              <a:path w="3025775" h="279400">
                <a:moveTo>
                  <a:pt x="0" y="279400"/>
                </a:moveTo>
                <a:lnTo>
                  <a:pt x="3025775" y="279400"/>
                </a:lnTo>
                <a:lnTo>
                  <a:pt x="3025775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7928" y="352594"/>
            <a:ext cx="5046605" cy="487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379">
              <a:lnSpc>
                <a:spcPts val="3767"/>
              </a:lnSpc>
            </a:pPr>
            <a:r>
              <a:rPr sz="4000" b="1" spc="-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另一个极端的示例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553" y="1921654"/>
            <a:ext cx="9696893" cy="4797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">
              <a:lnSpc>
                <a:spcPct val="125000"/>
              </a:lnSpc>
              <a:tabLst>
                <a:tab pos="4927593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°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大小</a:t>
            </a:r>
            <a:r>
              <a:rPr sz="1971" spc="-403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 4</a:t>
            </a:r>
            <a:r>
              <a:rPr sz="1971" spc="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971" spc="-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bytes	</a:t>
            </a:r>
            <a:r>
              <a:rPr sz="1971" spc="-9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块大小</a:t>
            </a:r>
            <a:r>
              <a:rPr sz="1971" spc="-46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 4 </a:t>
            </a:r>
            <a:r>
              <a:rPr sz="1971" spc="-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bytes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534235" indent="-170683">
              <a:lnSpc>
                <a:spcPct val="125000"/>
              </a:lnSpc>
              <a:spcBef>
                <a:spcPts val="237"/>
              </a:spcBef>
              <a:buFont typeface="Arial"/>
              <a:buChar char="•"/>
              <a:tabLst>
                <a:tab pos="534804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中只能有唯一一个数据块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1379">
              <a:lnSpc>
                <a:spcPct val="125000"/>
              </a:lnSpc>
              <a:spcBef>
                <a:spcPts val="237"/>
              </a:spcBef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°真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  <a:r>
              <a:rPr sz="1971" spc="4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如果正在访问一个信息项，那么很可能在最近的将来还将访问该信息项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534235" indent="-170683">
              <a:lnSpc>
                <a:spcPct val="125000"/>
              </a:lnSpc>
              <a:spcBef>
                <a:spcPts val="233"/>
              </a:spcBef>
              <a:buFont typeface="Arial"/>
              <a:buChar char="•"/>
              <a:tabLst>
                <a:tab pos="534804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但是，通常却不会立即再次使用该信息项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!!!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534235" indent="-170683">
              <a:lnSpc>
                <a:spcPct val="125000"/>
              </a:lnSpc>
              <a:spcBef>
                <a:spcPts val="237"/>
              </a:spcBef>
              <a:buFont typeface="Arial"/>
              <a:buChar char="•"/>
              <a:tabLst>
                <a:tab pos="534804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那么，再次访问该信息项时，仍然很可能会失效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012145" lvl="1" indent="-307228">
              <a:lnSpc>
                <a:spcPct val="125000"/>
              </a:lnSpc>
              <a:spcBef>
                <a:spcPts val="237"/>
              </a:spcBef>
              <a:buFont typeface="Arial"/>
              <a:buChar char="-"/>
              <a:tabLst>
                <a:tab pos="1012145" algn="l"/>
                <a:tab pos="1012715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继续向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中装入数据，但是在它们被再次使用之前会被强行排出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012145">
              <a:lnSpc>
                <a:spcPct val="125000"/>
              </a:lnSpc>
              <a:spcBef>
                <a:spcPts val="237"/>
              </a:spcBef>
            </a:pPr>
            <a:r>
              <a:rPr sz="197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</a:p>
          <a:p>
            <a:pPr marL="1012145" lvl="1" indent="-307228">
              <a:lnSpc>
                <a:spcPct val="125000"/>
              </a:lnSpc>
              <a:spcBef>
                <a:spcPts val="233"/>
              </a:spcBef>
              <a:buFont typeface="Arial"/>
              <a:buChar char="-"/>
              <a:tabLst>
                <a:tab pos="1012145" algn="l"/>
                <a:tab pos="1012715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设计人员最害怕出现的事情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  <a:r>
              <a:rPr sz="1971" spc="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乒乓现象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1379">
              <a:lnSpc>
                <a:spcPct val="125000"/>
              </a:lnSpc>
              <a:spcBef>
                <a:spcPts val="237"/>
              </a:spcBef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°冲突失效（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Conflict</a:t>
            </a:r>
            <a:r>
              <a:rPr sz="1971" spc="63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Misses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）是下述原因导致的失效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534235" indent="-170683">
              <a:lnSpc>
                <a:spcPct val="125000"/>
              </a:lnSpc>
              <a:spcBef>
                <a:spcPts val="237"/>
              </a:spcBef>
              <a:buFont typeface="Arial"/>
              <a:buChar char="•"/>
              <a:tabLst>
                <a:tab pos="534804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不同的存储位置映射到同一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索引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012145" lvl="1" indent="-307228">
              <a:lnSpc>
                <a:spcPct val="125000"/>
              </a:lnSpc>
              <a:spcBef>
                <a:spcPts val="237"/>
              </a:spcBef>
              <a:buFont typeface="Arial"/>
              <a:buChar char="-"/>
              <a:tabLst>
                <a:tab pos="1012145" algn="l"/>
                <a:tab pos="1012715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解决方案</a:t>
            </a:r>
            <a:r>
              <a:rPr sz="1971" spc="-47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1: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增大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容量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012145" lvl="1" indent="-307228">
              <a:lnSpc>
                <a:spcPct val="125000"/>
              </a:lnSpc>
              <a:spcBef>
                <a:spcPts val="233"/>
              </a:spcBef>
              <a:buFont typeface="Arial"/>
              <a:buChar char="-"/>
              <a:tabLst>
                <a:tab pos="1012145" algn="l"/>
                <a:tab pos="1012715" algn="l"/>
              </a:tabLst>
            </a:pP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解决方案</a:t>
            </a:r>
            <a:r>
              <a:rPr sz="1971" spc="-45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2: 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对同一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1971" spc="-4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索引可以有多个信息项</a:t>
            </a:r>
            <a:endParaRPr sz="197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2329" y="1210349"/>
            <a:ext cx="113783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"/>
            <a:r>
              <a:rPr sz="1433" b="1" spc="-4" dirty="0">
                <a:latin typeface="Times New Roman"/>
                <a:cs typeface="Times New Roman"/>
              </a:rPr>
              <a:t>0</a:t>
            </a:r>
            <a:endParaRPr sz="14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342" y="938294"/>
            <a:ext cx="920503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"/>
            <a:r>
              <a:rPr sz="1433" b="1" spc="-4" dirty="0">
                <a:latin typeface="Times New Roman"/>
                <a:cs typeface="Times New Roman"/>
              </a:rPr>
              <a:t>Cache</a:t>
            </a:r>
            <a:r>
              <a:rPr sz="1433" b="1" spc="-63" dirty="0">
                <a:latin typeface="Times New Roman"/>
                <a:cs typeface="Times New Roman"/>
              </a:rPr>
              <a:t> </a:t>
            </a:r>
            <a:r>
              <a:rPr sz="1433" b="1" spc="-4" dirty="0">
                <a:latin typeface="宋体"/>
                <a:cs typeface="宋体"/>
              </a:rPr>
              <a:t>数据</a:t>
            </a:r>
            <a:endParaRPr sz="1433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0894" y="938294"/>
            <a:ext cx="571759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"/>
            <a:r>
              <a:rPr sz="1433" b="1" spc="-4" dirty="0">
                <a:latin typeface="宋体"/>
                <a:cs typeface="宋体"/>
              </a:rPr>
              <a:t>有效位</a:t>
            </a:r>
            <a:endParaRPr sz="1433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781" y="938294"/>
            <a:ext cx="919933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"/>
            <a:r>
              <a:rPr sz="1433" b="1" spc="-4" dirty="0">
                <a:latin typeface="Times New Roman"/>
                <a:cs typeface="Times New Roman"/>
              </a:rPr>
              <a:t>Cache</a:t>
            </a:r>
            <a:r>
              <a:rPr sz="1433" b="1" spc="-67" dirty="0">
                <a:latin typeface="Times New Roman"/>
                <a:cs typeface="Times New Roman"/>
              </a:rPr>
              <a:t> </a:t>
            </a:r>
            <a:r>
              <a:rPr sz="1433" b="1" spc="-4" dirty="0">
                <a:latin typeface="宋体"/>
                <a:cs typeface="宋体"/>
              </a:rPr>
              <a:t>标签</a:t>
            </a:r>
            <a:endParaRPr sz="1433">
              <a:latin typeface="宋体"/>
              <a:cs typeface="宋体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31820" y="1187480"/>
          <a:ext cx="2710875" cy="250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400" b="1" spc="-80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757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53CE8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400" b="1" spc="-80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757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53CE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400" b="1" spc="-80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757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53CE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400" b="1" spc="-80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EAEB5E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757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53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18017" y="1243004"/>
            <a:ext cx="297655" cy="275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12" name="object 12"/>
          <p:cNvSpPr/>
          <p:nvPr/>
        </p:nvSpPr>
        <p:spPr>
          <a:xfrm>
            <a:off x="2662604" y="1187480"/>
            <a:ext cx="271655" cy="250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13" name="object 13"/>
          <p:cNvSpPr/>
          <p:nvPr/>
        </p:nvSpPr>
        <p:spPr>
          <a:xfrm>
            <a:off x="2662604" y="1187480"/>
            <a:ext cx="271941" cy="250323"/>
          </a:xfrm>
          <a:custGeom>
            <a:avLst/>
            <a:gdLst/>
            <a:ahLst/>
            <a:cxnLst/>
            <a:rect l="l" t="t" r="r" b="b"/>
            <a:pathLst>
              <a:path w="303530" h="279400">
                <a:moveTo>
                  <a:pt x="0" y="279400"/>
                </a:moveTo>
                <a:lnTo>
                  <a:pt x="303212" y="279400"/>
                </a:lnTo>
                <a:lnTo>
                  <a:pt x="303212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14" name="object 14"/>
          <p:cNvSpPr/>
          <p:nvPr/>
        </p:nvSpPr>
        <p:spPr>
          <a:xfrm>
            <a:off x="3309231" y="1243004"/>
            <a:ext cx="3182733" cy="275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15" name="object 15"/>
          <p:cNvSpPr/>
          <p:nvPr/>
        </p:nvSpPr>
        <p:spPr>
          <a:xfrm>
            <a:off x="3254276" y="1187480"/>
            <a:ext cx="3156334" cy="250323"/>
          </a:xfrm>
          <a:custGeom>
            <a:avLst/>
            <a:gdLst/>
            <a:ahLst/>
            <a:cxnLst/>
            <a:rect l="l" t="t" r="r" b="b"/>
            <a:pathLst>
              <a:path w="3522979" h="279400">
                <a:moveTo>
                  <a:pt x="0" y="279400"/>
                </a:moveTo>
                <a:lnTo>
                  <a:pt x="3522726" y="279400"/>
                </a:lnTo>
                <a:lnTo>
                  <a:pt x="3522726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 sz="1613"/>
          </a:p>
        </p:txBody>
      </p:sp>
      <p:sp>
        <p:nvSpPr>
          <p:cNvPr id="16" name="object 16"/>
          <p:cNvSpPr/>
          <p:nvPr/>
        </p:nvSpPr>
        <p:spPr>
          <a:xfrm>
            <a:off x="3254276" y="1187480"/>
            <a:ext cx="3156334" cy="250323"/>
          </a:xfrm>
          <a:custGeom>
            <a:avLst/>
            <a:gdLst/>
            <a:ahLst/>
            <a:cxnLst/>
            <a:rect l="l" t="t" r="r" b="b"/>
            <a:pathLst>
              <a:path w="3522979" h="279400">
                <a:moveTo>
                  <a:pt x="0" y="279400"/>
                </a:moveTo>
                <a:lnTo>
                  <a:pt x="3522726" y="279400"/>
                </a:lnTo>
                <a:lnTo>
                  <a:pt x="3522726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3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467" name="Group 3">
            <a:extLst>
              <a:ext uri="{FF2B5EF4-FFF2-40B4-BE49-F238E27FC236}">
                <a16:creationId xmlns:a16="http://schemas.microsoft.com/office/drawing/2014/main" id="{A0D76BD9-EB88-4C6D-A1FE-B08D77511339}"/>
              </a:ext>
            </a:extLst>
          </p:cNvPr>
          <p:cNvGrpSpPr>
            <a:grpSpLocks/>
          </p:cNvGrpSpPr>
          <p:nvPr/>
        </p:nvGrpSpPr>
        <p:grpSpPr bwMode="auto">
          <a:xfrm>
            <a:off x="1851542" y="3098690"/>
            <a:ext cx="990600" cy="1219200"/>
            <a:chOff x="1344" y="1056"/>
            <a:chExt cx="624" cy="768"/>
          </a:xfrm>
        </p:grpSpPr>
        <p:sp>
          <p:nvSpPr>
            <p:cNvPr id="1598468" name="Rectangle 4">
              <a:extLst>
                <a:ext uri="{FF2B5EF4-FFF2-40B4-BE49-F238E27FC236}">
                  <a16:creationId xmlns:a16="http://schemas.microsoft.com/office/drawing/2014/main" id="{143889D6-6582-4805-BD55-A97E6B46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69" name="Line 5">
              <a:extLst>
                <a:ext uri="{FF2B5EF4-FFF2-40B4-BE49-F238E27FC236}">
                  <a16:creationId xmlns:a16="http://schemas.microsoft.com/office/drawing/2014/main" id="{F224C7B4-D46C-4279-845F-4665E318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0" name="Line 6">
              <a:extLst>
                <a:ext uri="{FF2B5EF4-FFF2-40B4-BE49-F238E27FC236}">
                  <a16:creationId xmlns:a16="http://schemas.microsoft.com/office/drawing/2014/main" id="{A27A34B0-0B7A-49D5-9E42-9FEA30D9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1" name="Line 7">
              <a:extLst>
                <a:ext uri="{FF2B5EF4-FFF2-40B4-BE49-F238E27FC236}">
                  <a16:creationId xmlns:a16="http://schemas.microsoft.com/office/drawing/2014/main" id="{3EC4EE38-80EB-428D-9E07-EF6E3A295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72" name="Group 8">
            <a:extLst>
              <a:ext uri="{FF2B5EF4-FFF2-40B4-BE49-F238E27FC236}">
                <a16:creationId xmlns:a16="http://schemas.microsoft.com/office/drawing/2014/main" id="{0BA47583-A80B-4226-8873-D682E1A94D63}"/>
              </a:ext>
            </a:extLst>
          </p:cNvPr>
          <p:cNvGrpSpPr>
            <a:grpSpLocks/>
          </p:cNvGrpSpPr>
          <p:nvPr/>
        </p:nvGrpSpPr>
        <p:grpSpPr bwMode="auto">
          <a:xfrm>
            <a:off x="3832742" y="3098690"/>
            <a:ext cx="990600" cy="1219200"/>
            <a:chOff x="1344" y="1056"/>
            <a:chExt cx="624" cy="768"/>
          </a:xfrm>
        </p:grpSpPr>
        <p:sp>
          <p:nvSpPr>
            <p:cNvPr id="1598473" name="Rectangle 9">
              <a:extLst>
                <a:ext uri="{FF2B5EF4-FFF2-40B4-BE49-F238E27FC236}">
                  <a16:creationId xmlns:a16="http://schemas.microsoft.com/office/drawing/2014/main" id="{D4C70A5D-AFA2-438A-A937-3601C083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4" name="Line 10">
              <a:extLst>
                <a:ext uri="{FF2B5EF4-FFF2-40B4-BE49-F238E27FC236}">
                  <a16:creationId xmlns:a16="http://schemas.microsoft.com/office/drawing/2014/main" id="{1A591467-47A5-41F2-9531-80359DCE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5" name="Line 11">
              <a:extLst>
                <a:ext uri="{FF2B5EF4-FFF2-40B4-BE49-F238E27FC236}">
                  <a16:creationId xmlns:a16="http://schemas.microsoft.com/office/drawing/2014/main" id="{EC94DEFB-9837-4BBA-A918-0609DB3D3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6" name="Line 12">
              <a:extLst>
                <a:ext uri="{FF2B5EF4-FFF2-40B4-BE49-F238E27FC236}">
                  <a16:creationId xmlns:a16="http://schemas.microsoft.com/office/drawing/2014/main" id="{7F2EBE41-04B9-4749-929A-76DFA262D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77" name="Group 13">
            <a:extLst>
              <a:ext uri="{FF2B5EF4-FFF2-40B4-BE49-F238E27FC236}">
                <a16:creationId xmlns:a16="http://schemas.microsoft.com/office/drawing/2014/main" id="{ACB06DBB-DEF6-4560-9781-92397AD0D10D}"/>
              </a:ext>
            </a:extLst>
          </p:cNvPr>
          <p:cNvGrpSpPr>
            <a:grpSpLocks/>
          </p:cNvGrpSpPr>
          <p:nvPr/>
        </p:nvGrpSpPr>
        <p:grpSpPr bwMode="auto">
          <a:xfrm>
            <a:off x="5890142" y="3098690"/>
            <a:ext cx="990600" cy="1219200"/>
            <a:chOff x="1344" y="1056"/>
            <a:chExt cx="624" cy="768"/>
          </a:xfrm>
        </p:grpSpPr>
        <p:sp>
          <p:nvSpPr>
            <p:cNvPr id="1598478" name="Rectangle 14">
              <a:extLst>
                <a:ext uri="{FF2B5EF4-FFF2-40B4-BE49-F238E27FC236}">
                  <a16:creationId xmlns:a16="http://schemas.microsoft.com/office/drawing/2014/main" id="{86DEFB95-B04F-4D47-9614-CFE4C987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79" name="Line 15">
              <a:extLst>
                <a:ext uri="{FF2B5EF4-FFF2-40B4-BE49-F238E27FC236}">
                  <a16:creationId xmlns:a16="http://schemas.microsoft.com/office/drawing/2014/main" id="{07A6B04E-9878-47AF-8E9C-302226D5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0" name="Line 16">
              <a:extLst>
                <a:ext uri="{FF2B5EF4-FFF2-40B4-BE49-F238E27FC236}">
                  <a16:creationId xmlns:a16="http://schemas.microsoft.com/office/drawing/2014/main" id="{6E1C109A-4737-465A-A1C8-4F883DEAC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1" name="Line 17">
              <a:extLst>
                <a:ext uri="{FF2B5EF4-FFF2-40B4-BE49-F238E27FC236}">
                  <a16:creationId xmlns:a16="http://schemas.microsoft.com/office/drawing/2014/main" id="{FDAB3087-F930-4455-B912-591E1D41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82" name="Group 18">
            <a:extLst>
              <a:ext uri="{FF2B5EF4-FFF2-40B4-BE49-F238E27FC236}">
                <a16:creationId xmlns:a16="http://schemas.microsoft.com/office/drawing/2014/main" id="{BA1BCE2C-0B1D-476F-9A45-85072C7D5A7E}"/>
              </a:ext>
            </a:extLst>
          </p:cNvPr>
          <p:cNvGrpSpPr>
            <a:grpSpLocks/>
          </p:cNvGrpSpPr>
          <p:nvPr/>
        </p:nvGrpSpPr>
        <p:grpSpPr bwMode="auto">
          <a:xfrm>
            <a:off x="7947542" y="3098690"/>
            <a:ext cx="990600" cy="1219200"/>
            <a:chOff x="1344" y="1056"/>
            <a:chExt cx="624" cy="768"/>
          </a:xfrm>
        </p:grpSpPr>
        <p:sp>
          <p:nvSpPr>
            <p:cNvPr id="1598483" name="Rectangle 19">
              <a:extLst>
                <a:ext uri="{FF2B5EF4-FFF2-40B4-BE49-F238E27FC236}">
                  <a16:creationId xmlns:a16="http://schemas.microsoft.com/office/drawing/2014/main" id="{574B71A7-2A61-4054-9542-E3E7E99D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4" name="Line 20">
              <a:extLst>
                <a:ext uri="{FF2B5EF4-FFF2-40B4-BE49-F238E27FC236}">
                  <a16:creationId xmlns:a16="http://schemas.microsoft.com/office/drawing/2014/main" id="{6A9B6733-22AF-46E6-9007-B8CD4E5B4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5" name="Line 21">
              <a:extLst>
                <a:ext uri="{FF2B5EF4-FFF2-40B4-BE49-F238E27FC236}">
                  <a16:creationId xmlns:a16="http://schemas.microsoft.com/office/drawing/2014/main" id="{88D31DDB-E45A-486D-A17F-930628BE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6" name="Line 22">
              <a:extLst>
                <a:ext uri="{FF2B5EF4-FFF2-40B4-BE49-F238E27FC236}">
                  <a16:creationId xmlns:a16="http://schemas.microsoft.com/office/drawing/2014/main" id="{E5789720-B95F-4F0B-9183-58D33B999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87" name="Group 23">
            <a:extLst>
              <a:ext uri="{FF2B5EF4-FFF2-40B4-BE49-F238E27FC236}">
                <a16:creationId xmlns:a16="http://schemas.microsoft.com/office/drawing/2014/main" id="{67E75B65-8467-4AB7-91FD-12D4C13695CE}"/>
              </a:ext>
            </a:extLst>
          </p:cNvPr>
          <p:cNvGrpSpPr>
            <a:grpSpLocks/>
          </p:cNvGrpSpPr>
          <p:nvPr/>
        </p:nvGrpSpPr>
        <p:grpSpPr bwMode="auto">
          <a:xfrm>
            <a:off x="7947542" y="4927490"/>
            <a:ext cx="990600" cy="1219200"/>
            <a:chOff x="1344" y="1056"/>
            <a:chExt cx="624" cy="768"/>
          </a:xfrm>
        </p:grpSpPr>
        <p:sp>
          <p:nvSpPr>
            <p:cNvPr id="1598488" name="Rectangle 24">
              <a:extLst>
                <a:ext uri="{FF2B5EF4-FFF2-40B4-BE49-F238E27FC236}">
                  <a16:creationId xmlns:a16="http://schemas.microsoft.com/office/drawing/2014/main" id="{4952A282-9EF3-4B4A-84C3-4D79E661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89" name="Line 25">
              <a:extLst>
                <a:ext uri="{FF2B5EF4-FFF2-40B4-BE49-F238E27FC236}">
                  <a16:creationId xmlns:a16="http://schemas.microsoft.com/office/drawing/2014/main" id="{E6102B79-F57F-4EA0-8E66-5812FEF7E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0" name="Line 26">
              <a:extLst>
                <a:ext uri="{FF2B5EF4-FFF2-40B4-BE49-F238E27FC236}">
                  <a16:creationId xmlns:a16="http://schemas.microsoft.com/office/drawing/2014/main" id="{897EF2EB-D56C-476A-8244-A0BE14B55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1" name="Line 27">
              <a:extLst>
                <a:ext uri="{FF2B5EF4-FFF2-40B4-BE49-F238E27FC236}">
                  <a16:creationId xmlns:a16="http://schemas.microsoft.com/office/drawing/2014/main" id="{C4A834D0-E67E-42D6-B514-1E77CDEE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92" name="Group 28">
            <a:extLst>
              <a:ext uri="{FF2B5EF4-FFF2-40B4-BE49-F238E27FC236}">
                <a16:creationId xmlns:a16="http://schemas.microsoft.com/office/drawing/2014/main" id="{1292F145-2CCF-4BED-8F7E-FB10C33C886A}"/>
              </a:ext>
            </a:extLst>
          </p:cNvPr>
          <p:cNvGrpSpPr>
            <a:grpSpLocks/>
          </p:cNvGrpSpPr>
          <p:nvPr/>
        </p:nvGrpSpPr>
        <p:grpSpPr bwMode="auto">
          <a:xfrm>
            <a:off x="5890142" y="4927490"/>
            <a:ext cx="990600" cy="1219200"/>
            <a:chOff x="1344" y="1056"/>
            <a:chExt cx="624" cy="768"/>
          </a:xfrm>
        </p:grpSpPr>
        <p:sp>
          <p:nvSpPr>
            <p:cNvPr id="1598493" name="Rectangle 29">
              <a:extLst>
                <a:ext uri="{FF2B5EF4-FFF2-40B4-BE49-F238E27FC236}">
                  <a16:creationId xmlns:a16="http://schemas.microsoft.com/office/drawing/2014/main" id="{56972F51-E7E5-4513-A75D-B9A07E65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4" name="Line 30">
              <a:extLst>
                <a:ext uri="{FF2B5EF4-FFF2-40B4-BE49-F238E27FC236}">
                  <a16:creationId xmlns:a16="http://schemas.microsoft.com/office/drawing/2014/main" id="{76B02DD3-2F68-454B-A5E9-2F12A368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5" name="Line 31">
              <a:extLst>
                <a:ext uri="{FF2B5EF4-FFF2-40B4-BE49-F238E27FC236}">
                  <a16:creationId xmlns:a16="http://schemas.microsoft.com/office/drawing/2014/main" id="{F53092B0-B63F-4A04-B364-BA9CD4C6B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6" name="Line 32">
              <a:extLst>
                <a:ext uri="{FF2B5EF4-FFF2-40B4-BE49-F238E27FC236}">
                  <a16:creationId xmlns:a16="http://schemas.microsoft.com/office/drawing/2014/main" id="{AF3C2951-3421-4701-B678-8EF7EE0D4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497" name="Group 33">
            <a:extLst>
              <a:ext uri="{FF2B5EF4-FFF2-40B4-BE49-F238E27FC236}">
                <a16:creationId xmlns:a16="http://schemas.microsoft.com/office/drawing/2014/main" id="{0B4C30DE-1775-432D-A749-E28D8420655D}"/>
              </a:ext>
            </a:extLst>
          </p:cNvPr>
          <p:cNvGrpSpPr>
            <a:grpSpLocks/>
          </p:cNvGrpSpPr>
          <p:nvPr/>
        </p:nvGrpSpPr>
        <p:grpSpPr bwMode="auto">
          <a:xfrm>
            <a:off x="3908942" y="4927490"/>
            <a:ext cx="990600" cy="1219200"/>
            <a:chOff x="1344" y="1056"/>
            <a:chExt cx="624" cy="768"/>
          </a:xfrm>
        </p:grpSpPr>
        <p:sp>
          <p:nvSpPr>
            <p:cNvPr id="1598498" name="Rectangle 34">
              <a:extLst>
                <a:ext uri="{FF2B5EF4-FFF2-40B4-BE49-F238E27FC236}">
                  <a16:creationId xmlns:a16="http://schemas.microsoft.com/office/drawing/2014/main" id="{BDC6B577-B929-4604-81A0-64BF797CB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499" name="Line 35">
              <a:extLst>
                <a:ext uri="{FF2B5EF4-FFF2-40B4-BE49-F238E27FC236}">
                  <a16:creationId xmlns:a16="http://schemas.microsoft.com/office/drawing/2014/main" id="{86D1054C-1275-44B2-AFEA-C25632BD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00" name="Line 36">
              <a:extLst>
                <a:ext uri="{FF2B5EF4-FFF2-40B4-BE49-F238E27FC236}">
                  <a16:creationId xmlns:a16="http://schemas.microsoft.com/office/drawing/2014/main" id="{36CE7BE6-4CB2-4ABF-8918-E34A36552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01" name="Line 37">
              <a:extLst>
                <a:ext uri="{FF2B5EF4-FFF2-40B4-BE49-F238E27FC236}">
                  <a16:creationId xmlns:a16="http://schemas.microsoft.com/office/drawing/2014/main" id="{36363C28-1419-4AAA-BD0C-2CB74673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02" name="Group 38">
            <a:extLst>
              <a:ext uri="{FF2B5EF4-FFF2-40B4-BE49-F238E27FC236}">
                <a16:creationId xmlns:a16="http://schemas.microsoft.com/office/drawing/2014/main" id="{797D1531-61D2-4076-933B-D7E123533AC5}"/>
              </a:ext>
            </a:extLst>
          </p:cNvPr>
          <p:cNvGrpSpPr>
            <a:grpSpLocks/>
          </p:cNvGrpSpPr>
          <p:nvPr/>
        </p:nvGrpSpPr>
        <p:grpSpPr bwMode="auto">
          <a:xfrm>
            <a:off x="1851542" y="4927490"/>
            <a:ext cx="990600" cy="1219200"/>
            <a:chOff x="1344" y="1056"/>
            <a:chExt cx="624" cy="768"/>
          </a:xfrm>
        </p:grpSpPr>
        <p:sp>
          <p:nvSpPr>
            <p:cNvPr id="1598503" name="Rectangle 39">
              <a:extLst>
                <a:ext uri="{FF2B5EF4-FFF2-40B4-BE49-F238E27FC236}">
                  <a16:creationId xmlns:a16="http://schemas.microsoft.com/office/drawing/2014/main" id="{0F7F6E61-7AF8-4CEF-AD02-451383CC4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04" name="Line 40">
              <a:extLst>
                <a:ext uri="{FF2B5EF4-FFF2-40B4-BE49-F238E27FC236}">
                  <a16:creationId xmlns:a16="http://schemas.microsoft.com/office/drawing/2014/main" id="{3D6909BD-73D0-433E-8E21-70C251023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05" name="Line 41">
              <a:extLst>
                <a:ext uri="{FF2B5EF4-FFF2-40B4-BE49-F238E27FC236}">
                  <a16:creationId xmlns:a16="http://schemas.microsoft.com/office/drawing/2014/main" id="{EBDBA4B5-C24D-45A2-B0E2-11D5B7D83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06" name="Line 42">
              <a:extLst>
                <a:ext uri="{FF2B5EF4-FFF2-40B4-BE49-F238E27FC236}">
                  <a16:creationId xmlns:a16="http://schemas.microsoft.com/office/drawing/2014/main" id="{7B3A3763-CF19-42AE-A0AD-730EEA149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8507" name="Text Box 43">
            <a:extLst>
              <a:ext uri="{FF2B5EF4-FFF2-40B4-BE49-F238E27FC236}">
                <a16:creationId xmlns:a16="http://schemas.microsoft.com/office/drawing/2014/main" id="{BD69AAEB-FB00-494E-8C44-95570565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867" y="26780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508" name="Text Box 44">
            <a:extLst>
              <a:ext uri="{FF2B5EF4-FFF2-40B4-BE49-F238E27FC236}">
                <a16:creationId xmlns:a16="http://schemas.microsoft.com/office/drawing/2014/main" id="{AE179AF5-1822-4DF0-87DA-B5DF1B56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867" y="26780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98509" name="Text Box 45">
            <a:extLst>
              <a:ext uri="{FF2B5EF4-FFF2-40B4-BE49-F238E27FC236}">
                <a16:creationId xmlns:a16="http://schemas.microsoft.com/office/drawing/2014/main" id="{FA4287DE-B942-41E1-99D4-A99B47D7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67" y="26780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510" name="Text Box 46">
            <a:extLst>
              <a:ext uri="{FF2B5EF4-FFF2-40B4-BE49-F238E27FC236}">
                <a16:creationId xmlns:a16="http://schemas.microsoft.com/office/drawing/2014/main" id="{49A9E376-B741-4D52-916D-2A14DE1C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667" y="26780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98511" name="Text Box 47">
            <a:extLst>
              <a:ext uri="{FF2B5EF4-FFF2-40B4-BE49-F238E27FC236}">
                <a16:creationId xmlns:a16="http://schemas.microsoft.com/office/drawing/2014/main" id="{3868AAA6-9C41-4638-AAE4-977636841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342" y="454649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512" name="Text Box 48">
            <a:extLst>
              <a:ext uri="{FF2B5EF4-FFF2-40B4-BE49-F238E27FC236}">
                <a16:creationId xmlns:a16="http://schemas.microsoft.com/office/drawing/2014/main" id="{455F64D6-1D07-489F-8B66-110D0E78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867" y="45068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98513" name="Text Box 49">
            <a:extLst>
              <a:ext uri="{FF2B5EF4-FFF2-40B4-BE49-F238E27FC236}">
                <a16:creationId xmlns:a16="http://schemas.microsoft.com/office/drawing/2014/main" id="{B4FF452B-7E60-482E-B7B3-FF7DEA82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267" y="45068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98514" name="Text Box 50">
            <a:extLst>
              <a:ext uri="{FF2B5EF4-FFF2-40B4-BE49-F238E27FC236}">
                <a16:creationId xmlns:a16="http://schemas.microsoft.com/office/drawing/2014/main" id="{A1DC9F28-191D-4182-8F7A-C720C13D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467" y="450680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598515" name="Group 51">
            <a:extLst>
              <a:ext uri="{FF2B5EF4-FFF2-40B4-BE49-F238E27FC236}">
                <a16:creationId xmlns:a16="http://schemas.microsoft.com/office/drawing/2014/main" id="{8970A600-F0DC-452C-90F5-452C82D67C38}"/>
              </a:ext>
            </a:extLst>
          </p:cNvPr>
          <p:cNvGrpSpPr>
            <a:grpSpLocks/>
          </p:cNvGrpSpPr>
          <p:nvPr/>
        </p:nvGrpSpPr>
        <p:grpSpPr bwMode="auto">
          <a:xfrm>
            <a:off x="1318142" y="3098690"/>
            <a:ext cx="533400" cy="1219200"/>
            <a:chOff x="1344" y="1056"/>
            <a:chExt cx="624" cy="768"/>
          </a:xfrm>
        </p:grpSpPr>
        <p:sp>
          <p:nvSpPr>
            <p:cNvPr id="1598516" name="Rectangle 52">
              <a:extLst>
                <a:ext uri="{FF2B5EF4-FFF2-40B4-BE49-F238E27FC236}">
                  <a16:creationId xmlns:a16="http://schemas.microsoft.com/office/drawing/2014/main" id="{E770FE9D-C25A-47EE-8E38-2F94C2B3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17" name="Line 53">
              <a:extLst>
                <a:ext uri="{FF2B5EF4-FFF2-40B4-BE49-F238E27FC236}">
                  <a16:creationId xmlns:a16="http://schemas.microsoft.com/office/drawing/2014/main" id="{BB6DFFF5-B3A3-4C7D-9674-B957F5819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18" name="Line 54">
              <a:extLst>
                <a:ext uri="{FF2B5EF4-FFF2-40B4-BE49-F238E27FC236}">
                  <a16:creationId xmlns:a16="http://schemas.microsoft.com/office/drawing/2014/main" id="{25A08302-1D4F-4478-B1BD-5B847269E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19" name="Line 55">
              <a:extLst>
                <a:ext uri="{FF2B5EF4-FFF2-40B4-BE49-F238E27FC236}">
                  <a16:creationId xmlns:a16="http://schemas.microsoft.com/office/drawing/2014/main" id="{9C4EC0AA-6BFA-4F9C-9B25-7000FF64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20" name="Group 56">
            <a:extLst>
              <a:ext uri="{FF2B5EF4-FFF2-40B4-BE49-F238E27FC236}">
                <a16:creationId xmlns:a16="http://schemas.microsoft.com/office/drawing/2014/main" id="{16A68504-259E-4EC9-A1FA-442E6BE63FB6}"/>
              </a:ext>
            </a:extLst>
          </p:cNvPr>
          <p:cNvGrpSpPr>
            <a:grpSpLocks/>
          </p:cNvGrpSpPr>
          <p:nvPr/>
        </p:nvGrpSpPr>
        <p:grpSpPr bwMode="auto">
          <a:xfrm>
            <a:off x="3299342" y="3098690"/>
            <a:ext cx="533400" cy="1219200"/>
            <a:chOff x="1344" y="1056"/>
            <a:chExt cx="624" cy="768"/>
          </a:xfrm>
        </p:grpSpPr>
        <p:sp>
          <p:nvSpPr>
            <p:cNvPr id="1598521" name="Rectangle 57">
              <a:extLst>
                <a:ext uri="{FF2B5EF4-FFF2-40B4-BE49-F238E27FC236}">
                  <a16:creationId xmlns:a16="http://schemas.microsoft.com/office/drawing/2014/main" id="{24E17C18-8CA8-4E3A-9A38-621799FF7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2" name="Line 58">
              <a:extLst>
                <a:ext uri="{FF2B5EF4-FFF2-40B4-BE49-F238E27FC236}">
                  <a16:creationId xmlns:a16="http://schemas.microsoft.com/office/drawing/2014/main" id="{A3D588C4-315D-4EF8-8538-FB127C31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3" name="Line 59">
              <a:extLst>
                <a:ext uri="{FF2B5EF4-FFF2-40B4-BE49-F238E27FC236}">
                  <a16:creationId xmlns:a16="http://schemas.microsoft.com/office/drawing/2014/main" id="{D6A1513E-F57F-45D1-AA4C-0DEF52097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4" name="Line 60">
              <a:extLst>
                <a:ext uri="{FF2B5EF4-FFF2-40B4-BE49-F238E27FC236}">
                  <a16:creationId xmlns:a16="http://schemas.microsoft.com/office/drawing/2014/main" id="{C2D8AAA4-F8C4-4FA4-A450-006867B69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25" name="Group 61">
            <a:extLst>
              <a:ext uri="{FF2B5EF4-FFF2-40B4-BE49-F238E27FC236}">
                <a16:creationId xmlns:a16="http://schemas.microsoft.com/office/drawing/2014/main" id="{3FA2D901-8D8D-45C2-935E-535C1B10C56A}"/>
              </a:ext>
            </a:extLst>
          </p:cNvPr>
          <p:cNvGrpSpPr>
            <a:grpSpLocks/>
          </p:cNvGrpSpPr>
          <p:nvPr/>
        </p:nvGrpSpPr>
        <p:grpSpPr bwMode="auto">
          <a:xfrm>
            <a:off x="5356742" y="3098690"/>
            <a:ext cx="533400" cy="1219200"/>
            <a:chOff x="1344" y="1056"/>
            <a:chExt cx="624" cy="768"/>
          </a:xfrm>
        </p:grpSpPr>
        <p:sp>
          <p:nvSpPr>
            <p:cNvPr id="1598526" name="Rectangle 62">
              <a:extLst>
                <a:ext uri="{FF2B5EF4-FFF2-40B4-BE49-F238E27FC236}">
                  <a16:creationId xmlns:a16="http://schemas.microsoft.com/office/drawing/2014/main" id="{DB55DB7B-3EE4-49D4-9CC2-4D43118F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7" name="Line 63">
              <a:extLst>
                <a:ext uri="{FF2B5EF4-FFF2-40B4-BE49-F238E27FC236}">
                  <a16:creationId xmlns:a16="http://schemas.microsoft.com/office/drawing/2014/main" id="{3E64F09E-D9D8-4161-B708-C57B8AC47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8" name="Line 64">
              <a:extLst>
                <a:ext uri="{FF2B5EF4-FFF2-40B4-BE49-F238E27FC236}">
                  <a16:creationId xmlns:a16="http://schemas.microsoft.com/office/drawing/2014/main" id="{A321BD32-DC2C-4D6A-838C-1EDC9D9B5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29" name="Line 65">
              <a:extLst>
                <a:ext uri="{FF2B5EF4-FFF2-40B4-BE49-F238E27FC236}">
                  <a16:creationId xmlns:a16="http://schemas.microsoft.com/office/drawing/2014/main" id="{D632BC97-5835-483C-B2D2-402869B7B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30" name="Group 66">
            <a:extLst>
              <a:ext uri="{FF2B5EF4-FFF2-40B4-BE49-F238E27FC236}">
                <a16:creationId xmlns:a16="http://schemas.microsoft.com/office/drawing/2014/main" id="{CCCD36E0-461D-4CB6-94F8-CEACBBCD67C1}"/>
              </a:ext>
            </a:extLst>
          </p:cNvPr>
          <p:cNvGrpSpPr>
            <a:grpSpLocks/>
          </p:cNvGrpSpPr>
          <p:nvPr/>
        </p:nvGrpSpPr>
        <p:grpSpPr bwMode="auto">
          <a:xfrm>
            <a:off x="7414142" y="3098690"/>
            <a:ext cx="533400" cy="1219200"/>
            <a:chOff x="1344" y="1056"/>
            <a:chExt cx="624" cy="768"/>
          </a:xfrm>
        </p:grpSpPr>
        <p:sp>
          <p:nvSpPr>
            <p:cNvPr id="1598531" name="Rectangle 67">
              <a:extLst>
                <a:ext uri="{FF2B5EF4-FFF2-40B4-BE49-F238E27FC236}">
                  <a16:creationId xmlns:a16="http://schemas.microsoft.com/office/drawing/2014/main" id="{2E81FAE8-2EB4-4A86-893B-0EE37E06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2" name="Line 68">
              <a:extLst>
                <a:ext uri="{FF2B5EF4-FFF2-40B4-BE49-F238E27FC236}">
                  <a16:creationId xmlns:a16="http://schemas.microsoft.com/office/drawing/2014/main" id="{17D2BFB2-16ED-40A3-A5AA-F4556F92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3" name="Line 69">
              <a:extLst>
                <a:ext uri="{FF2B5EF4-FFF2-40B4-BE49-F238E27FC236}">
                  <a16:creationId xmlns:a16="http://schemas.microsoft.com/office/drawing/2014/main" id="{F1B3A9CC-1D2A-4AAD-8307-36E814F3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4" name="Line 70">
              <a:extLst>
                <a:ext uri="{FF2B5EF4-FFF2-40B4-BE49-F238E27FC236}">
                  <a16:creationId xmlns:a16="http://schemas.microsoft.com/office/drawing/2014/main" id="{A70CE654-A3BB-4EFD-8BC8-F9426C28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35" name="Group 71">
            <a:extLst>
              <a:ext uri="{FF2B5EF4-FFF2-40B4-BE49-F238E27FC236}">
                <a16:creationId xmlns:a16="http://schemas.microsoft.com/office/drawing/2014/main" id="{34D2CF18-D801-4CE1-A7A7-C6E42F1992CB}"/>
              </a:ext>
            </a:extLst>
          </p:cNvPr>
          <p:cNvGrpSpPr>
            <a:grpSpLocks/>
          </p:cNvGrpSpPr>
          <p:nvPr/>
        </p:nvGrpSpPr>
        <p:grpSpPr bwMode="auto">
          <a:xfrm>
            <a:off x="1318142" y="4927490"/>
            <a:ext cx="533400" cy="1219200"/>
            <a:chOff x="1344" y="1056"/>
            <a:chExt cx="624" cy="768"/>
          </a:xfrm>
        </p:grpSpPr>
        <p:sp>
          <p:nvSpPr>
            <p:cNvPr id="1598536" name="Rectangle 72">
              <a:extLst>
                <a:ext uri="{FF2B5EF4-FFF2-40B4-BE49-F238E27FC236}">
                  <a16:creationId xmlns:a16="http://schemas.microsoft.com/office/drawing/2014/main" id="{AA7B6126-1A59-41D7-A34F-BC959FEE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7" name="Line 73">
              <a:extLst>
                <a:ext uri="{FF2B5EF4-FFF2-40B4-BE49-F238E27FC236}">
                  <a16:creationId xmlns:a16="http://schemas.microsoft.com/office/drawing/2014/main" id="{AFDCD016-73AC-4DA1-99FD-59089B562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8" name="Line 74">
              <a:extLst>
                <a:ext uri="{FF2B5EF4-FFF2-40B4-BE49-F238E27FC236}">
                  <a16:creationId xmlns:a16="http://schemas.microsoft.com/office/drawing/2014/main" id="{3A40E53B-7CCA-4676-AEB2-B4EC38886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39" name="Line 75">
              <a:extLst>
                <a:ext uri="{FF2B5EF4-FFF2-40B4-BE49-F238E27FC236}">
                  <a16:creationId xmlns:a16="http://schemas.microsoft.com/office/drawing/2014/main" id="{3AA156BB-768D-423B-BCA8-EE96563B5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40" name="Group 76">
            <a:extLst>
              <a:ext uri="{FF2B5EF4-FFF2-40B4-BE49-F238E27FC236}">
                <a16:creationId xmlns:a16="http://schemas.microsoft.com/office/drawing/2014/main" id="{21C46DEA-50CD-4E0E-9467-9479D40EA367}"/>
              </a:ext>
            </a:extLst>
          </p:cNvPr>
          <p:cNvGrpSpPr>
            <a:grpSpLocks/>
          </p:cNvGrpSpPr>
          <p:nvPr/>
        </p:nvGrpSpPr>
        <p:grpSpPr bwMode="auto">
          <a:xfrm>
            <a:off x="3375542" y="4927490"/>
            <a:ext cx="533400" cy="1219200"/>
            <a:chOff x="1344" y="1056"/>
            <a:chExt cx="624" cy="768"/>
          </a:xfrm>
        </p:grpSpPr>
        <p:sp>
          <p:nvSpPr>
            <p:cNvPr id="1598541" name="Rectangle 77">
              <a:extLst>
                <a:ext uri="{FF2B5EF4-FFF2-40B4-BE49-F238E27FC236}">
                  <a16:creationId xmlns:a16="http://schemas.microsoft.com/office/drawing/2014/main" id="{5F1CEF6A-453E-4899-9D7E-6255C226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2" name="Line 78">
              <a:extLst>
                <a:ext uri="{FF2B5EF4-FFF2-40B4-BE49-F238E27FC236}">
                  <a16:creationId xmlns:a16="http://schemas.microsoft.com/office/drawing/2014/main" id="{EACFC506-55AF-46DA-9A1A-9F6B6EBF6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3" name="Line 79">
              <a:extLst>
                <a:ext uri="{FF2B5EF4-FFF2-40B4-BE49-F238E27FC236}">
                  <a16:creationId xmlns:a16="http://schemas.microsoft.com/office/drawing/2014/main" id="{05E93DB2-8592-4953-9BF1-5DFBA5F25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4" name="Line 80">
              <a:extLst>
                <a:ext uri="{FF2B5EF4-FFF2-40B4-BE49-F238E27FC236}">
                  <a16:creationId xmlns:a16="http://schemas.microsoft.com/office/drawing/2014/main" id="{D75759A4-D5AD-479E-A290-ED1C47C29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45" name="Group 81">
            <a:extLst>
              <a:ext uri="{FF2B5EF4-FFF2-40B4-BE49-F238E27FC236}">
                <a16:creationId xmlns:a16="http://schemas.microsoft.com/office/drawing/2014/main" id="{264191BF-64F7-44DA-AA63-7FA5700CEFF3}"/>
              </a:ext>
            </a:extLst>
          </p:cNvPr>
          <p:cNvGrpSpPr>
            <a:grpSpLocks/>
          </p:cNvGrpSpPr>
          <p:nvPr/>
        </p:nvGrpSpPr>
        <p:grpSpPr bwMode="auto">
          <a:xfrm>
            <a:off x="5356742" y="4927490"/>
            <a:ext cx="533400" cy="1219200"/>
            <a:chOff x="1344" y="1056"/>
            <a:chExt cx="624" cy="768"/>
          </a:xfrm>
        </p:grpSpPr>
        <p:sp>
          <p:nvSpPr>
            <p:cNvPr id="1598546" name="Rectangle 82">
              <a:extLst>
                <a:ext uri="{FF2B5EF4-FFF2-40B4-BE49-F238E27FC236}">
                  <a16:creationId xmlns:a16="http://schemas.microsoft.com/office/drawing/2014/main" id="{0D9948CF-7641-4460-83A0-4E7CE937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7" name="Line 83">
              <a:extLst>
                <a:ext uri="{FF2B5EF4-FFF2-40B4-BE49-F238E27FC236}">
                  <a16:creationId xmlns:a16="http://schemas.microsoft.com/office/drawing/2014/main" id="{B40D4221-4152-4F42-B503-C5A554CDC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8" name="Line 84">
              <a:extLst>
                <a:ext uri="{FF2B5EF4-FFF2-40B4-BE49-F238E27FC236}">
                  <a16:creationId xmlns:a16="http://schemas.microsoft.com/office/drawing/2014/main" id="{B57B7B2F-E16E-4D3D-B71E-E6738AE6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49" name="Line 85">
              <a:extLst>
                <a:ext uri="{FF2B5EF4-FFF2-40B4-BE49-F238E27FC236}">
                  <a16:creationId xmlns:a16="http://schemas.microsoft.com/office/drawing/2014/main" id="{776518EB-E59E-4019-B6F5-379FCF1A7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550" name="Group 86">
            <a:extLst>
              <a:ext uri="{FF2B5EF4-FFF2-40B4-BE49-F238E27FC236}">
                <a16:creationId xmlns:a16="http://schemas.microsoft.com/office/drawing/2014/main" id="{B74606D7-EB44-4F9F-8C83-24658E612DAB}"/>
              </a:ext>
            </a:extLst>
          </p:cNvPr>
          <p:cNvGrpSpPr>
            <a:grpSpLocks/>
          </p:cNvGrpSpPr>
          <p:nvPr/>
        </p:nvGrpSpPr>
        <p:grpSpPr bwMode="auto">
          <a:xfrm>
            <a:off x="7414142" y="4927490"/>
            <a:ext cx="533400" cy="1219200"/>
            <a:chOff x="1344" y="1056"/>
            <a:chExt cx="624" cy="768"/>
          </a:xfrm>
        </p:grpSpPr>
        <p:sp>
          <p:nvSpPr>
            <p:cNvPr id="1598551" name="Rectangle 87">
              <a:extLst>
                <a:ext uri="{FF2B5EF4-FFF2-40B4-BE49-F238E27FC236}">
                  <a16:creationId xmlns:a16="http://schemas.microsoft.com/office/drawing/2014/main" id="{D5A24EC9-9EC3-499D-BA3F-F62322C6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52" name="Line 88">
              <a:extLst>
                <a:ext uri="{FF2B5EF4-FFF2-40B4-BE49-F238E27FC236}">
                  <a16:creationId xmlns:a16="http://schemas.microsoft.com/office/drawing/2014/main" id="{0774F887-B7F2-4E3D-9E20-BEFEA7E58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53" name="Line 89">
              <a:extLst>
                <a:ext uri="{FF2B5EF4-FFF2-40B4-BE49-F238E27FC236}">
                  <a16:creationId xmlns:a16="http://schemas.microsoft.com/office/drawing/2014/main" id="{E0D11C8F-A01B-409C-BD8B-5DF61DECD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554" name="Line 90">
              <a:extLst>
                <a:ext uri="{FF2B5EF4-FFF2-40B4-BE49-F238E27FC236}">
                  <a16:creationId xmlns:a16="http://schemas.microsoft.com/office/drawing/2014/main" id="{4873CC45-96E8-43A9-9159-58618CACF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8555" name="Rectangle 91">
            <a:extLst>
              <a:ext uri="{FF2B5EF4-FFF2-40B4-BE49-F238E27FC236}">
                <a16:creationId xmlns:a16="http://schemas.microsoft.com/office/drawing/2014/main" id="{A073AF6E-DAC3-4C1A-BF1E-DAC0B9F5E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477" y="1092310"/>
            <a:ext cx="7793665" cy="1447801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29" dirty="0">
                <a:solidFill>
                  <a:srgbClr val="000000"/>
                </a:solidFill>
              </a:rPr>
              <a:t>考虑一个</a:t>
            </a:r>
            <a:r>
              <a:rPr lang="en-US" altLang="zh-CN" sz="2000" spc="29" dirty="0">
                <a:solidFill>
                  <a:srgbClr val="000000"/>
                </a:solidFill>
              </a:rPr>
              <a:t>4</a:t>
            </a:r>
            <a:r>
              <a:rPr lang="zh-CN" altLang="en-US" sz="2000" spc="29" dirty="0">
                <a:solidFill>
                  <a:srgbClr val="000000"/>
                </a:solidFill>
              </a:rPr>
              <a:t>行的（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en-US" altLang="zh-CN" sz="2000" spc="19" dirty="0">
                <a:solidFill>
                  <a:srgbClr val="000000"/>
                </a:solidFill>
              </a:rPr>
              <a:t>4-block)</a:t>
            </a:r>
            <a:r>
              <a:rPr lang="zh-CN" altLang="en-US" sz="2000" spc="19" dirty="0">
                <a:solidFill>
                  <a:srgbClr val="000000"/>
                </a:solidFill>
              </a:rPr>
              <a:t>空的缓存</a:t>
            </a:r>
            <a:r>
              <a:rPr lang="en-US" altLang="zh-CN" sz="2000" spc="29" dirty="0">
                <a:solidFill>
                  <a:srgbClr val="000000"/>
                </a:solidFill>
              </a:rPr>
              <a:t>,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zh-CN" altLang="en-US" sz="2000" spc="29" dirty="0">
                <a:solidFill>
                  <a:srgbClr val="000000"/>
                </a:solidFill>
              </a:rPr>
              <a:t>所有的块初始化有效位为</a:t>
            </a:r>
            <a:r>
              <a:rPr lang="en-US" altLang="zh-CN" sz="2000" spc="29" dirty="0">
                <a:solidFill>
                  <a:srgbClr val="000000"/>
                </a:solidFill>
              </a:rPr>
              <a:t>0</a:t>
            </a:r>
            <a:r>
              <a:rPr lang="zh-CN" altLang="en-US" sz="2000" spc="29" dirty="0">
                <a:solidFill>
                  <a:srgbClr val="000000"/>
                </a:solidFill>
              </a:rPr>
              <a:t>（</a:t>
            </a:r>
            <a:r>
              <a:rPr lang="en-US" altLang="zh-CN" sz="2000" spc="-19" dirty="0">
                <a:solidFill>
                  <a:srgbClr val="000000"/>
                </a:solidFill>
                <a:cs typeface="Courier New"/>
              </a:rPr>
              <a:t>not</a:t>
            </a:r>
            <a:r>
              <a:rPr lang="zh-CN" altLang="en-US" sz="2000" spc="1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cs typeface="Courier New"/>
              </a:rPr>
              <a:t>valid</a:t>
            </a:r>
            <a:r>
              <a:rPr lang="zh-CN" altLang="en-US" sz="2000" spc="-10" dirty="0">
                <a:solidFill>
                  <a:srgbClr val="000000"/>
                </a:solidFill>
                <a:cs typeface="Courier New"/>
              </a:rPr>
              <a:t>）</a:t>
            </a:r>
            <a:r>
              <a:rPr lang="en-US" altLang="zh-CN" sz="2000" spc="-10" dirty="0">
                <a:solidFill>
                  <a:srgbClr val="000000"/>
                </a:solidFill>
              </a:rPr>
              <a:t>.</a:t>
            </a:r>
            <a:r>
              <a:rPr lang="zh-CN" altLang="en-US" sz="2000" spc="200" dirty="0">
                <a:solidFill>
                  <a:srgbClr val="000000"/>
                </a:solidFill>
              </a:rPr>
              <a:t> </a:t>
            </a:r>
            <a:r>
              <a:rPr lang="zh-CN" altLang="en-US" sz="2000" spc="19" dirty="0">
                <a:solidFill>
                  <a:srgbClr val="000000"/>
                </a:solidFill>
              </a:rPr>
              <a:t>给定主存的字地址</a:t>
            </a:r>
            <a:r>
              <a:rPr lang="zh-CN" altLang="en-US" sz="2000" spc="19" dirty="0"/>
              <a:t>“</a:t>
            </a:r>
            <a:r>
              <a:rPr lang="en-US" altLang="zh-CN" sz="2000" dirty="0">
                <a:cs typeface="Calibri" panose="020F0502020204030204" pitchFamily="34" charset="0"/>
              </a:rPr>
              <a:t>0   4   0   4   0   4   0   4</a:t>
            </a:r>
            <a:r>
              <a:rPr lang="en-US" altLang="zh-CN" sz="2000" spc="19" dirty="0"/>
              <a:t>”</a:t>
            </a:r>
            <a:r>
              <a:rPr lang="zh-CN" altLang="en-US" sz="2000" spc="19" dirty="0">
                <a:solidFill>
                  <a:srgbClr val="000000"/>
                </a:solidFill>
              </a:rPr>
              <a:t>进行访问</a:t>
            </a:r>
            <a:r>
              <a:rPr lang="en-US" altLang="zh-CN" sz="2000" spc="19" dirty="0">
                <a:solidFill>
                  <a:srgbClr val="000000"/>
                </a:solidFill>
              </a:rPr>
              <a:t>, </a:t>
            </a:r>
            <a:r>
              <a:rPr lang="zh-CN" altLang="en-US" sz="2000" spc="19" dirty="0">
                <a:solidFill>
                  <a:srgbClr val="000000"/>
                </a:solidFill>
              </a:rPr>
              <a:t>计算缓存的命中率。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972541FF-7930-4B5F-A2E7-26D130883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46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379">
              <a:lnSpc>
                <a:spcPts val="3767"/>
              </a:lnSpc>
            </a:pPr>
            <a:r>
              <a:rPr sz="4000" b="1" spc="-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另一个极端的示例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>
            <a:extLst>
              <a:ext uri="{FF2B5EF4-FFF2-40B4-BE49-F238E27FC236}">
                <a16:creationId xmlns:a16="http://schemas.microsoft.com/office/drawing/2014/main" id="{92AE33D6-5F2D-4321-ADAF-E3AB5F433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13229"/>
            <a:ext cx="10515600" cy="35456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Reference String Mapping</a:t>
            </a:r>
          </a:p>
        </p:txBody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FA3CDE2A-F0FE-4375-9D26-EA130FB1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40" y="21410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16" name="Line 4">
            <a:extLst>
              <a:ext uri="{FF2B5EF4-FFF2-40B4-BE49-F238E27FC236}">
                <a16:creationId xmlns:a16="http://schemas.microsoft.com/office/drawing/2014/main" id="{631FF54B-81E8-4B8F-861F-1E16E5A85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2750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17" name="Line 5">
            <a:extLst>
              <a:ext uri="{FF2B5EF4-FFF2-40B4-BE49-F238E27FC236}">
                <a16:creationId xmlns:a16="http://schemas.microsoft.com/office/drawing/2014/main" id="{6D85A6ED-4FBA-448C-9BB3-9599C0510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24458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18" name="Line 6">
            <a:extLst>
              <a:ext uri="{FF2B5EF4-FFF2-40B4-BE49-F238E27FC236}">
                <a16:creationId xmlns:a16="http://schemas.microsoft.com/office/drawing/2014/main" id="{1E3411D8-5C29-49BD-A354-B1D41E52A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3055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19" name="Rectangle 7">
            <a:extLst>
              <a:ext uri="{FF2B5EF4-FFF2-40B4-BE49-F238E27FC236}">
                <a16:creationId xmlns:a16="http://schemas.microsoft.com/office/drawing/2014/main" id="{D49494D3-2A81-4C95-B838-9F0F5006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40" y="21410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0" name="Line 8">
            <a:extLst>
              <a:ext uri="{FF2B5EF4-FFF2-40B4-BE49-F238E27FC236}">
                <a16:creationId xmlns:a16="http://schemas.microsoft.com/office/drawing/2014/main" id="{ACDCD326-EFB5-4137-909E-9DC6F0AEB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40" y="2750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1" name="Line 9">
            <a:extLst>
              <a:ext uri="{FF2B5EF4-FFF2-40B4-BE49-F238E27FC236}">
                <a16:creationId xmlns:a16="http://schemas.microsoft.com/office/drawing/2014/main" id="{3CC3BDDC-C841-4DCB-BE58-464F4ABBD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40" y="24458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2" name="Line 10">
            <a:extLst>
              <a:ext uri="{FF2B5EF4-FFF2-40B4-BE49-F238E27FC236}">
                <a16:creationId xmlns:a16="http://schemas.microsoft.com/office/drawing/2014/main" id="{0A89DEAE-3F71-4486-A01C-E3F1655E0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40" y="3055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3" name="Rectangle 11">
            <a:extLst>
              <a:ext uri="{FF2B5EF4-FFF2-40B4-BE49-F238E27FC236}">
                <a16:creationId xmlns:a16="http://schemas.microsoft.com/office/drawing/2014/main" id="{F6E69DD7-8C6A-4BD8-B279-7E007B06B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40" y="21410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4" name="Line 12">
            <a:extLst>
              <a:ext uri="{FF2B5EF4-FFF2-40B4-BE49-F238E27FC236}">
                <a16:creationId xmlns:a16="http://schemas.microsoft.com/office/drawing/2014/main" id="{C39A28C6-39FF-4743-A59A-86795DB95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2750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5" name="Line 13">
            <a:extLst>
              <a:ext uri="{FF2B5EF4-FFF2-40B4-BE49-F238E27FC236}">
                <a16:creationId xmlns:a16="http://schemas.microsoft.com/office/drawing/2014/main" id="{ABF85BB5-2F03-48D9-BA7B-F1243CFAC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24458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6" name="Line 14">
            <a:extLst>
              <a:ext uri="{FF2B5EF4-FFF2-40B4-BE49-F238E27FC236}">
                <a16:creationId xmlns:a16="http://schemas.microsoft.com/office/drawing/2014/main" id="{3C48EB48-B7D7-4299-B7AB-FA5EBE055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3055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7" name="Rectangle 15">
            <a:extLst>
              <a:ext uri="{FF2B5EF4-FFF2-40B4-BE49-F238E27FC236}">
                <a16:creationId xmlns:a16="http://schemas.microsoft.com/office/drawing/2014/main" id="{5698EC6F-5D55-495F-803E-A3056354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40" y="21410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8" name="Line 16">
            <a:extLst>
              <a:ext uri="{FF2B5EF4-FFF2-40B4-BE49-F238E27FC236}">
                <a16:creationId xmlns:a16="http://schemas.microsoft.com/office/drawing/2014/main" id="{99EDBF8B-8159-4910-B4CA-C6A32C3A0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2750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29" name="Line 17">
            <a:extLst>
              <a:ext uri="{FF2B5EF4-FFF2-40B4-BE49-F238E27FC236}">
                <a16:creationId xmlns:a16="http://schemas.microsoft.com/office/drawing/2014/main" id="{A9D38A77-4449-49D1-9B88-3C1AE563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24458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0" name="Line 18">
            <a:extLst>
              <a:ext uri="{FF2B5EF4-FFF2-40B4-BE49-F238E27FC236}">
                <a16:creationId xmlns:a16="http://schemas.microsoft.com/office/drawing/2014/main" id="{F5E59FC8-5E45-47AF-BE8C-C906A7AD9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3055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1" name="Rectangle 19">
            <a:extLst>
              <a:ext uri="{FF2B5EF4-FFF2-40B4-BE49-F238E27FC236}">
                <a16:creationId xmlns:a16="http://schemas.microsoft.com/office/drawing/2014/main" id="{D9A41953-3807-453A-92A9-E11DE4AE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40" y="39698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2" name="Line 20">
            <a:extLst>
              <a:ext uri="{FF2B5EF4-FFF2-40B4-BE49-F238E27FC236}">
                <a16:creationId xmlns:a16="http://schemas.microsoft.com/office/drawing/2014/main" id="{4332348D-CA50-43E4-9A17-B046727E8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4579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3" name="Line 21">
            <a:extLst>
              <a:ext uri="{FF2B5EF4-FFF2-40B4-BE49-F238E27FC236}">
                <a16:creationId xmlns:a16="http://schemas.microsoft.com/office/drawing/2014/main" id="{794E4AD9-6DB0-4A1C-AAD2-B2BD5D981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4274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4" name="Line 22">
            <a:extLst>
              <a:ext uri="{FF2B5EF4-FFF2-40B4-BE49-F238E27FC236}">
                <a16:creationId xmlns:a16="http://schemas.microsoft.com/office/drawing/2014/main" id="{E5F51B49-D3A7-4A56-876C-930457560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40" y="48842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5" name="Rectangle 23">
            <a:extLst>
              <a:ext uri="{FF2B5EF4-FFF2-40B4-BE49-F238E27FC236}">
                <a16:creationId xmlns:a16="http://schemas.microsoft.com/office/drawing/2014/main" id="{71C57673-75A6-4B9F-A384-C7EDC23C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40" y="39698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6" name="Line 24">
            <a:extLst>
              <a:ext uri="{FF2B5EF4-FFF2-40B4-BE49-F238E27FC236}">
                <a16:creationId xmlns:a16="http://schemas.microsoft.com/office/drawing/2014/main" id="{61E4521B-F36B-460D-8321-20140640A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4579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7" name="Line 25">
            <a:extLst>
              <a:ext uri="{FF2B5EF4-FFF2-40B4-BE49-F238E27FC236}">
                <a16:creationId xmlns:a16="http://schemas.microsoft.com/office/drawing/2014/main" id="{6633932F-937E-483B-92D5-44CA2AB7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4274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8" name="Line 26">
            <a:extLst>
              <a:ext uri="{FF2B5EF4-FFF2-40B4-BE49-F238E27FC236}">
                <a16:creationId xmlns:a16="http://schemas.microsoft.com/office/drawing/2014/main" id="{4B132A9C-EE10-414A-AB44-A050DA13C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0" y="48842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39" name="Rectangle 27">
            <a:extLst>
              <a:ext uri="{FF2B5EF4-FFF2-40B4-BE49-F238E27FC236}">
                <a16:creationId xmlns:a16="http://schemas.microsoft.com/office/drawing/2014/main" id="{938FE6BB-7AE5-4289-B121-827AAD92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40" y="39698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0" name="Line 28">
            <a:extLst>
              <a:ext uri="{FF2B5EF4-FFF2-40B4-BE49-F238E27FC236}">
                <a16:creationId xmlns:a16="http://schemas.microsoft.com/office/drawing/2014/main" id="{5E6E89C9-6164-4BCC-A93A-A2FBE28D6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40" y="4579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1" name="Line 29">
            <a:extLst>
              <a:ext uri="{FF2B5EF4-FFF2-40B4-BE49-F238E27FC236}">
                <a16:creationId xmlns:a16="http://schemas.microsoft.com/office/drawing/2014/main" id="{B5BD9A73-8FD1-4F07-A773-106CBC188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40" y="4274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2" name="Line 30">
            <a:extLst>
              <a:ext uri="{FF2B5EF4-FFF2-40B4-BE49-F238E27FC236}">
                <a16:creationId xmlns:a16="http://schemas.microsoft.com/office/drawing/2014/main" id="{895FFD8C-EC9D-4D7C-BB41-A68CBEC8B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40" y="48842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3" name="Rectangle 31">
            <a:extLst>
              <a:ext uri="{FF2B5EF4-FFF2-40B4-BE49-F238E27FC236}">
                <a16:creationId xmlns:a16="http://schemas.microsoft.com/office/drawing/2014/main" id="{65D2FC90-80FB-4613-91AD-00E5497A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40" y="3969803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4" name="Line 32">
            <a:extLst>
              <a:ext uri="{FF2B5EF4-FFF2-40B4-BE49-F238E27FC236}">
                <a16:creationId xmlns:a16="http://schemas.microsoft.com/office/drawing/2014/main" id="{EDB76281-D527-4AAA-9E5C-9186153B7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45794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5" name="Line 33">
            <a:extLst>
              <a:ext uri="{FF2B5EF4-FFF2-40B4-BE49-F238E27FC236}">
                <a16:creationId xmlns:a16="http://schemas.microsoft.com/office/drawing/2014/main" id="{B7CA64C1-E9FD-41AF-A585-C9556C557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42746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6" name="Line 34">
            <a:extLst>
              <a:ext uri="{FF2B5EF4-FFF2-40B4-BE49-F238E27FC236}">
                <a16:creationId xmlns:a16="http://schemas.microsoft.com/office/drawing/2014/main" id="{4B863E52-1993-4A2D-A49F-7CCF769CA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40" y="488420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47" name="Text Box 35">
            <a:extLst>
              <a:ext uri="{FF2B5EF4-FFF2-40B4-BE49-F238E27FC236}">
                <a16:creationId xmlns:a16="http://schemas.microsoft.com/office/drawing/2014/main" id="{01037542-8BE1-4BA8-BEB9-68C4DDDC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65" y="17203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0548" name="Text Box 36">
            <a:extLst>
              <a:ext uri="{FF2B5EF4-FFF2-40B4-BE49-F238E27FC236}">
                <a16:creationId xmlns:a16="http://schemas.microsoft.com/office/drawing/2014/main" id="{7085955C-4B37-4B4E-83C9-16C3B42D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65" y="17203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00549" name="Text Box 37">
            <a:extLst>
              <a:ext uri="{FF2B5EF4-FFF2-40B4-BE49-F238E27FC236}">
                <a16:creationId xmlns:a16="http://schemas.microsoft.com/office/drawing/2014/main" id="{8A8BCC85-10FD-43AE-A1E0-8E12F351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65" y="17203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0550" name="Text Box 38">
            <a:extLst>
              <a:ext uri="{FF2B5EF4-FFF2-40B4-BE49-F238E27FC236}">
                <a16:creationId xmlns:a16="http://schemas.microsoft.com/office/drawing/2014/main" id="{89C6B7DC-3D87-4E2E-B7B2-20B8F8F9A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65" y="17203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00551" name="Text Box 39">
            <a:extLst>
              <a:ext uri="{FF2B5EF4-FFF2-40B4-BE49-F238E27FC236}">
                <a16:creationId xmlns:a16="http://schemas.microsoft.com/office/drawing/2014/main" id="{FDD1124E-7E52-4B30-85BF-C0E35003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40" y="358880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0552" name="Text Box 40">
            <a:extLst>
              <a:ext uri="{FF2B5EF4-FFF2-40B4-BE49-F238E27FC236}">
                <a16:creationId xmlns:a16="http://schemas.microsoft.com/office/drawing/2014/main" id="{F021C909-E7DD-417E-9B0D-5AC6BF1D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65" y="35491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00553" name="Text Box 41">
            <a:extLst>
              <a:ext uri="{FF2B5EF4-FFF2-40B4-BE49-F238E27FC236}">
                <a16:creationId xmlns:a16="http://schemas.microsoft.com/office/drawing/2014/main" id="{6C00DF51-A8D3-4906-8904-7F3D3305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65" y="35491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00554" name="Text Box 42">
            <a:extLst>
              <a:ext uri="{FF2B5EF4-FFF2-40B4-BE49-F238E27FC236}">
                <a16:creationId xmlns:a16="http://schemas.microsoft.com/office/drawing/2014/main" id="{28A6104E-7D2D-4E27-B868-9171C3C2E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065" y="354911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00555" name="Rectangle 43">
            <a:extLst>
              <a:ext uri="{FF2B5EF4-FFF2-40B4-BE49-F238E27FC236}">
                <a16:creationId xmlns:a16="http://schemas.microsoft.com/office/drawing/2014/main" id="{81653EF8-C027-488F-A1FB-E171A48F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40" y="21410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56" name="Line 44">
            <a:extLst>
              <a:ext uri="{FF2B5EF4-FFF2-40B4-BE49-F238E27FC236}">
                <a16:creationId xmlns:a16="http://schemas.microsoft.com/office/drawing/2014/main" id="{1FDB3496-987F-4D2E-B16F-E0E09051D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2750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57" name="Line 45">
            <a:extLst>
              <a:ext uri="{FF2B5EF4-FFF2-40B4-BE49-F238E27FC236}">
                <a16:creationId xmlns:a16="http://schemas.microsoft.com/office/drawing/2014/main" id="{A50559A9-D8DD-4B53-8620-6090445D5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24458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58" name="Line 46">
            <a:extLst>
              <a:ext uri="{FF2B5EF4-FFF2-40B4-BE49-F238E27FC236}">
                <a16:creationId xmlns:a16="http://schemas.microsoft.com/office/drawing/2014/main" id="{4C4A600D-001A-48EE-8B46-75F1DE28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3055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59" name="Rectangle 47">
            <a:extLst>
              <a:ext uri="{FF2B5EF4-FFF2-40B4-BE49-F238E27FC236}">
                <a16:creationId xmlns:a16="http://schemas.microsoft.com/office/drawing/2014/main" id="{26F7D184-180A-4BE9-B089-651048997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40" y="21410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0" name="Line 48">
            <a:extLst>
              <a:ext uri="{FF2B5EF4-FFF2-40B4-BE49-F238E27FC236}">
                <a16:creationId xmlns:a16="http://schemas.microsoft.com/office/drawing/2014/main" id="{EB832778-629D-4D36-9B36-7DDA1508C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40" y="2750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1" name="Line 49">
            <a:extLst>
              <a:ext uri="{FF2B5EF4-FFF2-40B4-BE49-F238E27FC236}">
                <a16:creationId xmlns:a16="http://schemas.microsoft.com/office/drawing/2014/main" id="{FC222D7D-7A3A-4278-87F7-7FD785D3D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40" y="24458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2" name="Line 50">
            <a:extLst>
              <a:ext uri="{FF2B5EF4-FFF2-40B4-BE49-F238E27FC236}">
                <a16:creationId xmlns:a16="http://schemas.microsoft.com/office/drawing/2014/main" id="{EE9F3CED-9BAE-4544-A47D-06119C78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40" y="3055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3" name="Rectangle 51">
            <a:extLst>
              <a:ext uri="{FF2B5EF4-FFF2-40B4-BE49-F238E27FC236}">
                <a16:creationId xmlns:a16="http://schemas.microsoft.com/office/drawing/2014/main" id="{65DA0CBC-E76E-4482-A747-A0C2E333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40" y="21410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4" name="Line 52">
            <a:extLst>
              <a:ext uri="{FF2B5EF4-FFF2-40B4-BE49-F238E27FC236}">
                <a16:creationId xmlns:a16="http://schemas.microsoft.com/office/drawing/2014/main" id="{9F90E87F-0342-49C9-9F1D-31158DE44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2750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5" name="Line 53">
            <a:extLst>
              <a:ext uri="{FF2B5EF4-FFF2-40B4-BE49-F238E27FC236}">
                <a16:creationId xmlns:a16="http://schemas.microsoft.com/office/drawing/2014/main" id="{3D5DC549-1EC0-4687-96B1-277697E69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24458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6" name="Line 54">
            <a:extLst>
              <a:ext uri="{FF2B5EF4-FFF2-40B4-BE49-F238E27FC236}">
                <a16:creationId xmlns:a16="http://schemas.microsoft.com/office/drawing/2014/main" id="{FE6826F9-BA93-4B60-A61A-5B4A8DCCB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3055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7" name="Rectangle 55">
            <a:extLst>
              <a:ext uri="{FF2B5EF4-FFF2-40B4-BE49-F238E27FC236}">
                <a16:creationId xmlns:a16="http://schemas.microsoft.com/office/drawing/2014/main" id="{81EAABB5-383E-4AFA-9F5D-9296937A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40" y="21410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8" name="Line 56">
            <a:extLst>
              <a:ext uri="{FF2B5EF4-FFF2-40B4-BE49-F238E27FC236}">
                <a16:creationId xmlns:a16="http://schemas.microsoft.com/office/drawing/2014/main" id="{C3F1FEDB-B43F-4E9B-B34F-3100E9AD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2750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69" name="Line 57">
            <a:extLst>
              <a:ext uri="{FF2B5EF4-FFF2-40B4-BE49-F238E27FC236}">
                <a16:creationId xmlns:a16="http://schemas.microsoft.com/office/drawing/2014/main" id="{81786C2E-A6CA-48B4-91A9-868DAFF6D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24458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0" name="Line 58">
            <a:extLst>
              <a:ext uri="{FF2B5EF4-FFF2-40B4-BE49-F238E27FC236}">
                <a16:creationId xmlns:a16="http://schemas.microsoft.com/office/drawing/2014/main" id="{975904A1-3901-4E35-851A-265B4CECF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3055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1" name="Rectangle 59">
            <a:extLst>
              <a:ext uri="{FF2B5EF4-FFF2-40B4-BE49-F238E27FC236}">
                <a16:creationId xmlns:a16="http://schemas.microsoft.com/office/drawing/2014/main" id="{B6D94EBB-97C1-4124-A679-937D5879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40" y="39698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2" name="Line 60">
            <a:extLst>
              <a:ext uri="{FF2B5EF4-FFF2-40B4-BE49-F238E27FC236}">
                <a16:creationId xmlns:a16="http://schemas.microsoft.com/office/drawing/2014/main" id="{B3D2E7FB-D4CC-4589-B492-09E301EB8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4579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3" name="Line 61">
            <a:extLst>
              <a:ext uri="{FF2B5EF4-FFF2-40B4-BE49-F238E27FC236}">
                <a16:creationId xmlns:a16="http://schemas.microsoft.com/office/drawing/2014/main" id="{BFD551FA-7EBA-48FB-AD49-BFBA2D7E8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4274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4" name="Line 62">
            <a:extLst>
              <a:ext uri="{FF2B5EF4-FFF2-40B4-BE49-F238E27FC236}">
                <a16:creationId xmlns:a16="http://schemas.microsoft.com/office/drawing/2014/main" id="{E6C07577-47C3-47F9-97F7-5297A6253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40" y="48842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5" name="Rectangle 63">
            <a:extLst>
              <a:ext uri="{FF2B5EF4-FFF2-40B4-BE49-F238E27FC236}">
                <a16:creationId xmlns:a16="http://schemas.microsoft.com/office/drawing/2014/main" id="{E9A8D19E-C7F9-4901-AB13-EF4E74E8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40" y="39698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6" name="Line 64">
            <a:extLst>
              <a:ext uri="{FF2B5EF4-FFF2-40B4-BE49-F238E27FC236}">
                <a16:creationId xmlns:a16="http://schemas.microsoft.com/office/drawing/2014/main" id="{607C754F-49E7-4776-BA85-6C120B16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40" y="4579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7" name="Line 65">
            <a:extLst>
              <a:ext uri="{FF2B5EF4-FFF2-40B4-BE49-F238E27FC236}">
                <a16:creationId xmlns:a16="http://schemas.microsoft.com/office/drawing/2014/main" id="{83E9D43D-45A9-4545-B898-E331A8D59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40" y="4274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8" name="Line 66">
            <a:extLst>
              <a:ext uri="{FF2B5EF4-FFF2-40B4-BE49-F238E27FC236}">
                <a16:creationId xmlns:a16="http://schemas.microsoft.com/office/drawing/2014/main" id="{5CCECA5E-066C-4BE7-8FB9-BFA5CE4CD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40" y="48842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79" name="Rectangle 67">
            <a:extLst>
              <a:ext uri="{FF2B5EF4-FFF2-40B4-BE49-F238E27FC236}">
                <a16:creationId xmlns:a16="http://schemas.microsoft.com/office/drawing/2014/main" id="{1C4B1457-4FA8-48A9-9CE9-DDDD2290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40" y="39698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0" name="Line 68">
            <a:extLst>
              <a:ext uri="{FF2B5EF4-FFF2-40B4-BE49-F238E27FC236}">
                <a16:creationId xmlns:a16="http://schemas.microsoft.com/office/drawing/2014/main" id="{8473A7D5-8ED8-4237-8EBD-3A474CACA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4579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1" name="Line 69">
            <a:extLst>
              <a:ext uri="{FF2B5EF4-FFF2-40B4-BE49-F238E27FC236}">
                <a16:creationId xmlns:a16="http://schemas.microsoft.com/office/drawing/2014/main" id="{74A9BCC9-F157-46C0-ABF9-F076FE493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4274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2" name="Line 70">
            <a:extLst>
              <a:ext uri="{FF2B5EF4-FFF2-40B4-BE49-F238E27FC236}">
                <a16:creationId xmlns:a16="http://schemas.microsoft.com/office/drawing/2014/main" id="{0CDB04D5-4F20-4F50-B163-539854D74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40" y="48842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3" name="Rectangle 71">
            <a:extLst>
              <a:ext uri="{FF2B5EF4-FFF2-40B4-BE49-F238E27FC236}">
                <a16:creationId xmlns:a16="http://schemas.microsoft.com/office/drawing/2014/main" id="{A7569F2E-949D-45FA-8EF3-92345038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40" y="3969803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4" name="Line 72">
            <a:extLst>
              <a:ext uri="{FF2B5EF4-FFF2-40B4-BE49-F238E27FC236}">
                <a16:creationId xmlns:a16="http://schemas.microsoft.com/office/drawing/2014/main" id="{DA4739DB-FFA5-4759-A155-DB67B1AA9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45794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5" name="Line 73">
            <a:extLst>
              <a:ext uri="{FF2B5EF4-FFF2-40B4-BE49-F238E27FC236}">
                <a16:creationId xmlns:a16="http://schemas.microsoft.com/office/drawing/2014/main" id="{F390D20E-4181-4476-B612-12F985FAC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42746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6" name="Line 74">
            <a:extLst>
              <a:ext uri="{FF2B5EF4-FFF2-40B4-BE49-F238E27FC236}">
                <a16:creationId xmlns:a16="http://schemas.microsoft.com/office/drawing/2014/main" id="{4122A3D6-358F-4855-97E5-D3FD6496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40" y="488420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0589" name="Text Box 77">
            <a:extLst>
              <a:ext uri="{FF2B5EF4-FFF2-40B4-BE49-F238E27FC236}">
                <a16:creationId xmlns:a16="http://schemas.microsoft.com/office/drawing/2014/main" id="{4C128E5A-5A48-4520-B099-DAF24F6E4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40" y="1683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0" name="Text Box 78">
            <a:extLst>
              <a:ext uri="{FF2B5EF4-FFF2-40B4-BE49-F238E27FC236}">
                <a16:creationId xmlns:a16="http://schemas.microsoft.com/office/drawing/2014/main" id="{1C4B4F1A-E28C-449D-A8D8-F6F5D288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40" y="1683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1" name="Text Box 79">
            <a:extLst>
              <a:ext uri="{FF2B5EF4-FFF2-40B4-BE49-F238E27FC236}">
                <a16:creationId xmlns:a16="http://schemas.microsoft.com/office/drawing/2014/main" id="{1A02F6AD-0653-4C08-98F1-2B58657F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40" y="1683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2" name="Text Box 80">
            <a:extLst>
              <a:ext uri="{FF2B5EF4-FFF2-40B4-BE49-F238E27FC236}">
                <a16:creationId xmlns:a16="http://schemas.microsoft.com/office/drawing/2014/main" id="{E68BE53E-865D-4150-B39D-1AEB8CAD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40" y="1683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3" name="Text Box 81">
            <a:extLst>
              <a:ext uri="{FF2B5EF4-FFF2-40B4-BE49-F238E27FC236}">
                <a16:creationId xmlns:a16="http://schemas.microsoft.com/office/drawing/2014/main" id="{A846ACC9-1A02-459D-97C1-EF3B335A8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40" y="3588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4" name="Text Box 82">
            <a:extLst>
              <a:ext uri="{FF2B5EF4-FFF2-40B4-BE49-F238E27FC236}">
                <a16:creationId xmlns:a16="http://schemas.microsoft.com/office/drawing/2014/main" id="{27F8D90E-9819-406F-BE43-6A8F652C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40" y="3588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5" name="Text Box 83">
            <a:extLst>
              <a:ext uri="{FF2B5EF4-FFF2-40B4-BE49-F238E27FC236}">
                <a16:creationId xmlns:a16="http://schemas.microsoft.com/office/drawing/2014/main" id="{CF370C0E-C507-456F-B343-7B6A8105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40" y="3588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6" name="Text Box 84">
            <a:extLst>
              <a:ext uri="{FF2B5EF4-FFF2-40B4-BE49-F238E27FC236}">
                <a16:creationId xmlns:a16="http://schemas.microsoft.com/office/drawing/2014/main" id="{07FC2F5D-872F-47BA-9651-016909AB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40" y="3588803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miss</a:t>
            </a:r>
          </a:p>
        </p:txBody>
      </p:sp>
      <p:sp>
        <p:nvSpPr>
          <p:cNvPr id="1600597" name="Text Box 85">
            <a:extLst>
              <a:ext uri="{FF2B5EF4-FFF2-40B4-BE49-F238E27FC236}">
                <a16:creationId xmlns:a16="http://schemas.microsoft.com/office/drawing/2014/main" id="{C07DFD6D-D484-42E6-9A50-A19D952B1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40" y="21410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00    Mem(0)</a:t>
            </a:r>
          </a:p>
        </p:txBody>
      </p:sp>
      <p:sp>
        <p:nvSpPr>
          <p:cNvPr id="1600598" name="Text Box 86">
            <a:extLst>
              <a:ext uri="{FF2B5EF4-FFF2-40B4-BE49-F238E27FC236}">
                <a16:creationId xmlns:a16="http://schemas.microsoft.com/office/drawing/2014/main" id="{507DCD96-F0F5-4677-9C5E-C9811890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40" y="21410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00    Mem(0)</a:t>
            </a:r>
          </a:p>
        </p:txBody>
      </p:sp>
      <p:grpSp>
        <p:nvGrpSpPr>
          <p:cNvPr id="1600599" name="Group 87">
            <a:extLst>
              <a:ext uri="{FF2B5EF4-FFF2-40B4-BE49-F238E27FC236}">
                <a16:creationId xmlns:a16="http://schemas.microsoft.com/office/drawing/2014/main" id="{4B57D6EB-A4B0-48FE-BB9D-3963BE936A84}"/>
              </a:ext>
            </a:extLst>
          </p:cNvPr>
          <p:cNvGrpSpPr>
            <a:grpSpLocks/>
          </p:cNvGrpSpPr>
          <p:nvPr/>
        </p:nvGrpSpPr>
        <p:grpSpPr bwMode="auto">
          <a:xfrm>
            <a:off x="3281340" y="1912403"/>
            <a:ext cx="1835150" cy="533400"/>
            <a:chOff x="1584" y="960"/>
            <a:chExt cx="1156" cy="336"/>
          </a:xfrm>
        </p:grpSpPr>
        <p:sp>
          <p:nvSpPr>
            <p:cNvPr id="1600600" name="Line 88">
              <a:extLst>
                <a:ext uri="{FF2B5EF4-FFF2-40B4-BE49-F238E27FC236}">
                  <a16:creationId xmlns:a16="http://schemas.microsoft.com/office/drawing/2014/main" id="{BB3F719C-6BC5-4B5A-9AAC-73CA8460A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52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01" name="Text Box 89">
              <a:extLst>
                <a:ext uri="{FF2B5EF4-FFF2-40B4-BE49-F238E27FC236}">
                  <a16:creationId xmlns:a16="http://schemas.microsoft.com/office/drawing/2014/main" id="{E2A006E5-BABC-4EB4-A394-ADFB0A4D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6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600602" name="Text Box 90">
              <a:extLst>
                <a:ext uri="{FF2B5EF4-FFF2-40B4-BE49-F238E27FC236}">
                  <a16:creationId xmlns:a16="http://schemas.microsoft.com/office/drawing/2014/main" id="{820512C4-2816-4918-BFF3-8012BF91E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0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00603" name="Line 91">
              <a:extLst>
                <a:ext uri="{FF2B5EF4-FFF2-40B4-BE49-F238E27FC236}">
                  <a16:creationId xmlns:a16="http://schemas.microsoft.com/office/drawing/2014/main" id="{E77E986D-86D4-4875-86CE-0E83F8F41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52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0604" name="Text Box 92">
            <a:extLst>
              <a:ext uri="{FF2B5EF4-FFF2-40B4-BE49-F238E27FC236}">
                <a16:creationId xmlns:a16="http://schemas.microsoft.com/office/drawing/2014/main" id="{39DDB3CD-25D0-40BA-BC1B-08D42AC9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40" y="21410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01    Mem(4)</a:t>
            </a:r>
          </a:p>
        </p:txBody>
      </p:sp>
      <p:grpSp>
        <p:nvGrpSpPr>
          <p:cNvPr id="1600605" name="Group 93">
            <a:extLst>
              <a:ext uri="{FF2B5EF4-FFF2-40B4-BE49-F238E27FC236}">
                <a16:creationId xmlns:a16="http://schemas.microsoft.com/office/drawing/2014/main" id="{12D5FCF0-9B8B-47B8-930A-41C9EB51FA7A}"/>
              </a:ext>
            </a:extLst>
          </p:cNvPr>
          <p:cNvGrpSpPr>
            <a:grpSpLocks/>
          </p:cNvGrpSpPr>
          <p:nvPr/>
        </p:nvGrpSpPr>
        <p:grpSpPr bwMode="auto">
          <a:xfrm>
            <a:off x="5338740" y="1912403"/>
            <a:ext cx="1835150" cy="533400"/>
            <a:chOff x="2880" y="1008"/>
            <a:chExt cx="1156" cy="336"/>
          </a:xfrm>
        </p:grpSpPr>
        <p:sp>
          <p:nvSpPr>
            <p:cNvPr id="1600606" name="Line 94">
              <a:extLst>
                <a:ext uri="{FF2B5EF4-FFF2-40B4-BE49-F238E27FC236}">
                  <a16:creationId xmlns:a16="http://schemas.microsoft.com/office/drawing/2014/main" id="{8C0F5BA4-9EDC-403E-8EF1-BAC13C00D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07" name="Line 95">
              <a:extLst>
                <a:ext uri="{FF2B5EF4-FFF2-40B4-BE49-F238E27FC236}">
                  <a16:creationId xmlns:a16="http://schemas.microsoft.com/office/drawing/2014/main" id="{77115AC4-32F4-4733-A7DA-132E3127B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00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08" name="Text Box 96">
              <a:extLst>
                <a:ext uri="{FF2B5EF4-FFF2-40B4-BE49-F238E27FC236}">
                  <a16:creationId xmlns:a16="http://schemas.microsoft.com/office/drawing/2014/main" id="{06AEA54B-0379-4E39-AE5B-B9F052FF0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0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00609" name="Text Box 97">
              <a:extLst>
                <a:ext uri="{FF2B5EF4-FFF2-40B4-BE49-F238E27FC236}">
                  <a16:creationId xmlns:a16="http://schemas.microsoft.com/office/drawing/2014/main" id="{97D73C70-D0CA-4F6B-AC71-E4171BB39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00</a:t>
              </a:r>
            </a:p>
          </p:txBody>
        </p:sp>
      </p:grpSp>
      <p:sp>
        <p:nvSpPr>
          <p:cNvPr id="1600610" name="Text Box 98">
            <a:extLst>
              <a:ext uri="{FF2B5EF4-FFF2-40B4-BE49-F238E27FC236}">
                <a16:creationId xmlns:a16="http://schemas.microsoft.com/office/drawing/2014/main" id="{4F579521-F482-4214-AF04-6F71E019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40" y="21410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00    Mem(0)</a:t>
            </a:r>
          </a:p>
        </p:txBody>
      </p:sp>
      <p:grpSp>
        <p:nvGrpSpPr>
          <p:cNvPr id="1600611" name="Group 99">
            <a:extLst>
              <a:ext uri="{FF2B5EF4-FFF2-40B4-BE49-F238E27FC236}">
                <a16:creationId xmlns:a16="http://schemas.microsoft.com/office/drawing/2014/main" id="{FA606FF1-CCDC-4D4F-8841-CF72E986CBAF}"/>
              </a:ext>
            </a:extLst>
          </p:cNvPr>
          <p:cNvGrpSpPr>
            <a:grpSpLocks/>
          </p:cNvGrpSpPr>
          <p:nvPr/>
        </p:nvGrpSpPr>
        <p:grpSpPr bwMode="auto">
          <a:xfrm>
            <a:off x="7396140" y="1912403"/>
            <a:ext cx="1835150" cy="533400"/>
            <a:chOff x="4176" y="1008"/>
            <a:chExt cx="1156" cy="336"/>
          </a:xfrm>
        </p:grpSpPr>
        <p:sp>
          <p:nvSpPr>
            <p:cNvPr id="1600612" name="Line 100">
              <a:extLst>
                <a:ext uri="{FF2B5EF4-FFF2-40B4-BE49-F238E27FC236}">
                  <a16:creationId xmlns:a16="http://schemas.microsoft.com/office/drawing/2014/main" id="{312A837D-6374-4330-8359-673A25B1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13" name="Text Box 101">
              <a:extLst>
                <a:ext uri="{FF2B5EF4-FFF2-40B4-BE49-F238E27FC236}">
                  <a16:creationId xmlns:a16="http://schemas.microsoft.com/office/drawing/2014/main" id="{2B9EE356-CE30-4D06-B8A1-003837ED7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0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600614" name="Text Box 102">
              <a:extLst>
                <a:ext uri="{FF2B5EF4-FFF2-40B4-BE49-F238E27FC236}">
                  <a16:creationId xmlns:a16="http://schemas.microsoft.com/office/drawing/2014/main" id="{BB9D6468-3883-4A7B-B676-25C7ACC58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1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00615" name="Line 103">
              <a:extLst>
                <a:ext uri="{FF2B5EF4-FFF2-40B4-BE49-F238E27FC236}">
                  <a16:creationId xmlns:a16="http://schemas.microsoft.com/office/drawing/2014/main" id="{3A3A3BA9-1C46-4910-B1AC-21C262E97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0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0616" name="Text Box 104">
            <a:extLst>
              <a:ext uri="{FF2B5EF4-FFF2-40B4-BE49-F238E27FC236}">
                <a16:creationId xmlns:a16="http://schemas.microsoft.com/office/drawing/2014/main" id="{E89BB063-3F8B-41ED-ADD2-8C3FB102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40" y="39698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00    Mem(0)</a:t>
            </a:r>
          </a:p>
        </p:txBody>
      </p:sp>
      <p:grpSp>
        <p:nvGrpSpPr>
          <p:cNvPr id="1600617" name="Group 105">
            <a:extLst>
              <a:ext uri="{FF2B5EF4-FFF2-40B4-BE49-F238E27FC236}">
                <a16:creationId xmlns:a16="http://schemas.microsoft.com/office/drawing/2014/main" id="{ABD25C1C-D8B6-4F77-B356-5C13FC305BB4}"/>
              </a:ext>
            </a:extLst>
          </p:cNvPr>
          <p:cNvGrpSpPr>
            <a:grpSpLocks/>
          </p:cNvGrpSpPr>
          <p:nvPr/>
        </p:nvGrpSpPr>
        <p:grpSpPr bwMode="auto">
          <a:xfrm>
            <a:off x="3357540" y="3665004"/>
            <a:ext cx="1835150" cy="595313"/>
            <a:chOff x="1632" y="3273"/>
            <a:chExt cx="1156" cy="375"/>
          </a:xfrm>
        </p:grpSpPr>
        <p:sp>
          <p:nvSpPr>
            <p:cNvPr id="1600618" name="Line 106">
              <a:extLst>
                <a:ext uri="{FF2B5EF4-FFF2-40B4-BE49-F238E27FC236}">
                  <a16:creationId xmlns:a16="http://schemas.microsoft.com/office/drawing/2014/main" id="{6CBEC9DE-CD7A-4A12-8431-5224A9D71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504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19" name="Text Box 107">
              <a:extLst>
                <a:ext uri="{FF2B5EF4-FFF2-40B4-BE49-F238E27FC236}">
                  <a16:creationId xmlns:a16="http://schemas.microsoft.com/office/drawing/2014/main" id="{E73364F8-C436-47E1-8901-02F9AB2AA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600620" name="Text Box 108">
              <a:extLst>
                <a:ext uri="{FF2B5EF4-FFF2-40B4-BE49-F238E27FC236}">
                  <a16:creationId xmlns:a16="http://schemas.microsoft.com/office/drawing/2014/main" id="{966B08AA-7BCF-4770-B155-055A050A1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3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00621" name="Line 109">
              <a:extLst>
                <a:ext uri="{FF2B5EF4-FFF2-40B4-BE49-F238E27FC236}">
                  <a16:creationId xmlns:a16="http://schemas.microsoft.com/office/drawing/2014/main" id="{1B4A1375-271D-4458-9DE4-A2074FE82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0622" name="Text Box 110">
            <a:extLst>
              <a:ext uri="{FF2B5EF4-FFF2-40B4-BE49-F238E27FC236}">
                <a16:creationId xmlns:a16="http://schemas.microsoft.com/office/drawing/2014/main" id="{D2CEE5F8-556E-4023-9FA3-B374A289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40" y="39698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00    Mem(0)</a:t>
            </a:r>
          </a:p>
        </p:txBody>
      </p:sp>
      <p:grpSp>
        <p:nvGrpSpPr>
          <p:cNvPr id="1600623" name="Group 111">
            <a:extLst>
              <a:ext uri="{FF2B5EF4-FFF2-40B4-BE49-F238E27FC236}">
                <a16:creationId xmlns:a16="http://schemas.microsoft.com/office/drawing/2014/main" id="{07C43144-8C3E-4E07-825F-2BFCA02004AB}"/>
              </a:ext>
            </a:extLst>
          </p:cNvPr>
          <p:cNvGrpSpPr>
            <a:grpSpLocks/>
          </p:cNvGrpSpPr>
          <p:nvPr/>
        </p:nvGrpSpPr>
        <p:grpSpPr bwMode="auto">
          <a:xfrm>
            <a:off x="7396140" y="3665004"/>
            <a:ext cx="1835150" cy="595313"/>
            <a:chOff x="4176" y="3369"/>
            <a:chExt cx="1156" cy="375"/>
          </a:xfrm>
        </p:grpSpPr>
        <p:sp>
          <p:nvSpPr>
            <p:cNvPr id="1600624" name="Line 112">
              <a:extLst>
                <a:ext uri="{FF2B5EF4-FFF2-40B4-BE49-F238E27FC236}">
                  <a16:creationId xmlns:a16="http://schemas.microsoft.com/office/drawing/2014/main" id="{637A958A-A9D1-431A-8B5D-EA278B951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600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25" name="Text Box 113">
              <a:extLst>
                <a:ext uri="{FF2B5EF4-FFF2-40B4-BE49-F238E27FC236}">
                  <a16:creationId xmlns:a16="http://schemas.microsoft.com/office/drawing/2014/main" id="{9B395FFA-FD45-4555-BA78-42C459B16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6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600626" name="Text Box 114">
              <a:extLst>
                <a:ext uri="{FF2B5EF4-FFF2-40B4-BE49-F238E27FC236}">
                  <a16:creationId xmlns:a16="http://schemas.microsoft.com/office/drawing/2014/main" id="{494930C7-FC32-434A-893A-45184ECE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4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00627" name="Line 115">
              <a:extLst>
                <a:ext uri="{FF2B5EF4-FFF2-40B4-BE49-F238E27FC236}">
                  <a16:creationId xmlns:a16="http://schemas.microsoft.com/office/drawing/2014/main" id="{B33FBB5F-4F0D-4E53-A9AB-A7348BA56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600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0628" name="Text Box 116">
            <a:extLst>
              <a:ext uri="{FF2B5EF4-FFF2-40B4-BE49-F238E27FC236}">
                <a16:creationId xmlns:a16="http://schemas.microsoft.com/office/drawing/2014/main" id="{4F6949B2-9DA8-4061-AD1D-EB8EC646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40" y="39698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01    Mem(4)</a:t>
            </a:r>
          </a:p>
        </p:txBody>
      </p:sp>
      <p:grpSp>
        <p:nvGrpSpPr>
          <p:cNvPr id="1600629" name="Group 117">
            <a:extLst>
              <a:ext uri="{FF2B5EF4-FFF2-40B4-BE49-F238E27FC236}">
                <a16:creationId xmlns:a16="http://schemas.microsoft.com/office/drawing/2014/main" id="{02C1931A-E62A-426E-9D9E-F990DD1BE012}"/>
              </a:ext>
            </a:extLst>
          </p:cNvPr>
          <p:cNvGrpSpPr>
            <a:grpSpLocks/>
          </p:cNvGrpSpPr>
          <p:nvPr/>
        </p:nvGrpSpPr>
        <p:grpSpPr bwMode="auto">
          <a:xfrm>
            <a:off x="1300140" y="3741203"/>
            <a:ext cx="1835150" cy="533400"/>
            <a:chOff x="336" y="2496"/>
            <a:chExt cx="1156" cy="336"/>
          </a:xfrm>
        </p:grpSpPr>
        <p:sp>
          <p:nvSpPr>
            <p:cNvPr id="1600630" name="Line 118">
              <a:extLst>
                <a:ext uri="{FF2B5EF4-FFF2-40B4-BE49-F238E27FC236}">
                  <a16:creationId xmlns:a16="http://schemas.microsoft.com/office/drawing/2014/main" id="{0F7A83FC-CADF-457C-9F2B-C525A869F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88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31" name="Line 119">
              <a:extLst>
                <a:ext uri="{FF2B5EF4-FFF2-40B4-BE49-F238E27FC236}">
                  <a16:creationId xmlns:a16="http://schemas.microsoft.com/office/drawing/2014/main" id="{5B7E183E-E0C9-4A03-B4B6-E68DE2D88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88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32" name="Text Box 120">
              <a:extLst>
                <a:ext uri="{FF2B5EF4-FFF2-40B4-BE49-F238E27FC236}">
                  <a16:creationId xmlns:a16="http://schemas.microsoft.com/office/drawing/2014/main" id="{66750DBA-7798-4EC3-8D96-B27C675DF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00633" name="Text Box 121">
              <a:extLst>
                <a:ext uri="{FF2B5EF4-FFF2-40B4-BE49-F238E27FC236}">
                  <a16:creationId xmlns:a16="http://schemas.microsoft.com/office/drawing/2014/main" id="{603E529A-AF4F-439E-B3F3-E5821AC80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00</a:t>
              </a:r>
            </a:p>
          </p:txBody>
        </p:sp>
      </p:grpSp>
      <p:sp>
        <p:nvSpPr>
          <p:cNvPr id="1600634" name="Text Box 122">
            <a:extLst>
              <a:ext uri="{FF2B5EF4-FFF2-40B4-BE49-F238E27FC236}">
                <a16:creationId xmlns:a16="http://schemas.microsoft.com/office/drawing/2014/main" id="{973657FB-DD9B-435B-A22B-A9F1EE7C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40" y="3969804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01    Mem(4)</a:t>
            </a:r>
          </a:p>
        </p:txBody>
      </p:sp>
      <p:grpSp>
        <p:nvGrpSpPr>
          <p:cNvPr id="1600635" name="Group 123">
            <a:extLst>
              <a:ext uri="{FF2B5EF4-FFF2-40B4-BE49-F238E27FC236}">
                <a16:creationId xmlns:a16="http://schemas.microsoft.com/office/drawing/2014/main" id="{78ACC8B0-BBD2-474B-828A-6352160E61A3}"/>
              </a:ext>
            </a:extLst>
          </p:cNvPr>
          <p:cNvGrpSpPr>
            <a:grpSpLocks/>
          </p:cNvGrpSpPr>
          <p:nvPr/>
        </p:nvGrpSpPr>
        <p:grpSpPr bwMode="auto">
          <a:xfrm>
            <a:off x="5338740" y="3665004"/>
            <a:ext cx="1835150" cy="595313"/>
            <a:chOff x="2880" y="3321"/>
            <a:chExt cx="1156" cy="375"/>
          </a:xfrm>
        </p:grpSpPr>
        <p:sp>
          <p:nvSpPr>
            <p:cNvPr id="1600636" name="Line 124">
              <a:extLst>
                <a:ext uri="{FF2B5EF4-FFF2-40B4-BE49-F238E27FC236}">
                  <a16:creationId xmlns:a16="http://schemas.microsoft.com/office/drawing/2014/main" id="{CC10196F-D645-435F-97A0-55752B2C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52"/>
              <a:ext cx="24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37" name="Line 125">
              <a:extLst>
                <a:ext uri="{FF2B5EF4-FFF2-40B4-BE49-F238E27FC236}">
                  <a16:creationId xmlns:a16="http://schemas.microsoft.com/office/drawing/2014/main" id="{01596834-8AF1-4708-9E08-C8AB76D3D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14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0638" name="Text Box 126">
              <a:extLst>
                <a:ext uri="{FF2B5EF4-FFF2-40B4-BE49-F238E27FC236}">
                  <a16:creationId xmlns:a16="http://schemas.microsoft.com/office/drawing/2014/main" id="{806B4135-CCB6-498A-8086-174DE48B3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00639" name="Text Box 127">
              <a:extLst>
                <a:ext uri="{FF2B5EF4-FFF2-40B4-BE49-F238E27FC236}">
                  <a16:creationId xmlns:a16="http://schemas.microsoft.com/office/drawing/2014/main" id="{D6E4B0F4-1D92-468B-8520-80A3278A5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00</a:t>
              </a:r>
            </a:p>
          </p:txBody>
        </p:sp>
      </p:grpSp>
      <p:sp>
        <p:nvSpPr>
          <p:cNvPr id="1600641" name="Rectangle 129">
            <a:extLst>
              <a:ext uri="{FF2B5EF4-FFF2-40B4-BE49-F238E27FC236}">
                <a16:creationId xmlns:a16="http://schemas.microsoft.com/office/drawing/2014/main" id="{C0FB5447-5736-4C58-BF55-A6B1D49D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40" y="5824519"/>
            <a:ext cx="8153400" cy="92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46063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175" indent="-176213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冲突缺失（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conflict misses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造成的乒乓效应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两个内存地址映射到缓存的同一位置块。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0642" name="Rectangle 130">
            <a:extLst>
              <a:ext uri="{FF2B5EF4-FFF2-40B4-BE49-F238E27FC236}">
                <a16:creationId xmlns:a16="http://schemas.microsoft.com/office/drawing/2014/main" id="{AD32F3EC-3C56-4F52-8CC0-ADCFDB82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8153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46063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175" indent="-176213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zh-CN">
                <a:ea typeface="宋体" panose="02010600030101010101" pitchFamily="2" charset="-122"/>
              </a:rPr>
              <a:t>8 requests, 8 misses</a:t>
            </a:r>
          </a:p>
        </p:txBody>
      </p:sp>
      <p:sp>
        <p:nvSpPr>
          <p:cNvPr id="132" name="Rectangle 91">
            <a:extLst>
              <a:ext uri="{FF2B5EF4-FFF2-40B4-BE49-F238E27FC236}">
                <a16:creationId xmlns:a16="http://schemas.microsoft.com/office/drawing/2014/main" id="{68B2C8FB-5A57-44F4-8248-C0C3E4C0D552}"/>
              </a:ext>
            </a:extLst>
          </p:cNvPr>
          <p:cNvSpPr txBox="1">
            <a:spLocks noChangeArrowheads="1"/>
          </p:cNvSpPr>
          <p:nvPr/>
        </p:nvSpPr>
        <p:spPr>
          <a:xfrm>
            <a:off x="478466" y="634483"/>
            <a:ext cx="9680944" cy="14478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pc="29">
                <a:solidFill>
                  <a:srgbClr val="000000"/>
                </a:solidFill>
              </a:rPr>
              <a:t>考虑一个</a:t>
            </a:r>
            <a:r>
              <a:rPr lang="en-US" altLang="zh-CN" sz="2000" spc="29">
                <a:solidFill>
                  <a:srgbClr val="000000"/>
                </a:solidFill>
              </a:rPr>
              <a:t>4</a:t>
            </a:r>
            <a:r>
              <a:rPr lang="zh-CN" altLang="en-US" sz="2000" spc="29">
                <a:solidFill>
                  <a:srgbClr val="000000"/>
                </a:solidFill>
              </a:rPr>
              <a:t>行的（</a:t>
            </a:r>
            <a:r>
              <a:rPr lang="zh-CN" altLang="en-US" sz="2000" spc="10">
                <a:solidFill>
                  <a:srgbClr val="000000"/>
                </a:solidFill>
              </a:rPr>
              <a:t> </a:t>
            </a:r>
            <a:r>
              <a:rPr lang="en-US" altLang="zh-CN" sz="2000" spc="19">
                <a:solidFill>
                  <a:srgbClr val="000000"/>
                </a:solidFill>
              </a:rPr>
              <a:t>4-block)</a:t>
            </a:r>
            <a:r>
              <a:rPr lang="zh-CN" altLang="en-US" sz="2000" spc="19">
                <a:solidFill>
                  <a:srgbClr val="000000"/>
                </a:solidFill>
              </a:rPr>
              <a:t>空的缓存</a:t>
            </a:r>
            <a:r>
              <a:rPr lang="en-US" altLang="zh-CN" sz="2000" spc="29">
                <a:solidFill>
                  <a:srgbClr val="000000"/>
                </a:solidFill>
              </a:rPr>
              <a:t>,</a:t>
            </a:r>
            <a:r>
              <a:rPr lang="zh-CN" altLang="en-US" sz="2000" spc="10">
                <a:solidFill>
                  <a:srgbClr val="000000"/>
                </a:solidFill>
              </a:rPr>
              <a:t> </a:t>
            </a:r>
            <a:r>
              <a:rPr lang="zh-CN" altLang="en-US" sz="2000" spc="29">
                <a:solidFill>
                  <a:srgbClr val="000000"/>
                </a:solidFill>
              </a:rPr>
              <a:t>所有的块初始化有效位为</a:t>
            </a:r>
            <a:r>
              <a:rPr lang="en-US" altLang="zh-CN" sz="2000" spc="29">
                <a:solidFill>
                  <a:srgbClr val="000000"/>
                </a:solidFill>
              </a:rPr>
              <a:t>0</a:t>
            </a:r>
            <a:r>
              <a:rPr lang="zh-CN" altLang="en-US" sz="2000" spc="29">
                <a:solidFill>
                  <a:srgbClr val="000000"/>
                </a:solidFill>
              </a:rPr>
              <a:t>（</a:t>
            </a:r>
            <a:r>
              <a:rPr lang="en-US" altLang="zh-CN" sz="2000" spc="-19">
                <a:solidFill>
                  <a:srgbClr val="000000"/>
                </a:solidFill>
                <a:cs typeface="Courier New"/>
              </a:rPr>
              <a:t>not</a:t>
            </a:r>
            <a:r>
              <a:rPr lang="zh-CN" altLang="en-US" sz="2000" spc="10">
                <a:solidFill>
                  <a:srgbClr val="000000"/>
                </a:solidFill>
                <a:cs typeface="Courier New"/>
              </a:rPr>
              <a:t> </a:t>
            </a:r>
            <a:r>
              <a:rPr lang="en-US" altLang="zh-CN" sz="2000" spc="-10">
                <a:solidFill>
                  <a:srgbClr val="000000"/>
                </a:solidFill>
                <a:cs typeface="Courier New"/>
              </a:rPr>
              <a:t>valid</a:t>
            </a:r>
            <a:r>
              <a:rPr lang="zh-CN" altLang="en-US" sz="2000" spc="-10">
                <a:solidFill>
                  <a:srgbClr val="000000"/>
                </a:solidFill>
                <a:cs typeface="Courier New"/>
              </a:rPr>
              <a:t>）</a:t>
            </a:r>
            <a:r>
              <a:rPr lang="en-US" altLang="zh-CN" sz="2000" spc="-10">
                <a:solidFill>
                  <a:srgbClr val="000000"/>
                </a:solidFill>
              </a:rPr>
              <a:t>.</a:t>
            </a:r>
            <a:r>
              <a:rPr lang="zh-CN" altLang="en-US" sz="2000" spc="200">
                <a:solidFill>
                  <a:srgbClr val="000000"/>
                </a:solidFill>
              </a:rPr>
              <a:t> </a:t>
            </a:r>
            <a:r>
              <a:rPr lang="zh-CN" altLang="en-US" sz="2000" spc="19">
                <a:solidFill>
                  <a:srgbClr val="000000"/>
                </a:solidFill>
              </a:rPr>
              <a:t>给定主存的字地址</a:t>
            </a:r>
            <a:r>
              <a:rPr lang="zh-CN" altLang="en-US" sz="2000" spc="19"/>
              <a:t>“</a:t>
            </a:r>
            <a:r>
              <a:rPr lang="en-US" altLang="zh-CN" sz="2000">
                <a:cs typeface="Calibri" panose="020F0502020204030204" pitchFamily="34" charset="0"/>
              </a:rPr>
              <a:t>0   4   0   4   0   4   0   4</a:t>
            </a:r>
            <a:r>
              <a:rPr lang="en-US" altLang="zh-CN" sz="2000" spc="19"/>
              <a:t>”</a:t>
            </a:r>
            <a:r>
              <a:rPr lang="zh-CN" altLang="en-US" sz="2000" spc="19">
                <a:solidFill>
                  <a:srgbClr val="000000"/>
                </a:solidFill>
              </a:rPr>
              <a:t>进行访问</a:t>
            </a:r>
            <a:r>
              <a:rPr lang="en-US" altLang="zh-CN" sz="2000" spc="19">
                <a:solidFill>
                  <a:srgbClr val="000000"/>
                </a:solidFill>
              </a:rPr>
              <a:t>, </a:t>
            </a:r>
            <a:r>
              <a:rPr lang="zh-CN" altLang="en-US" sz="2000" spc="19">
                <a:solidFill>
                  <a:srgbClr val="000000"/>
                </a:solidFill>
              </a:rPr>
              <a:t>计算缓存的命中率。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89" grpId="0" autoUpdateAnimBg="0"/>
      <p:bldP spid="1600590" grpId="0" autoUpdateAnimBg="0"/>
      <p:bldP spid="1600591" grpId="0" autoUpdateAnimBg="0"/>
      <p:bldP spid="1600592" grpId="0" autoUpdateAnimBg="0"/>
      <p:bldP spid="1600593" grpId="0" autoUpdateAnimBg="0"/>
      <p:bldP spid="1600594" grpId="0" autoUpdateAnimBg="0"/>
      <p:bldP spid="1600595" grpId="0" autoUpdateAnimBg="0"/>
      <p:bldP spid="1600596" grpId="0" autoUpdateAnimBg="0"/>
      <p:bldP spid="1600597" grpId="0" autoUpdateAnimBg="0"/>
      <p:bldP spid="1600598" grpId="0"/>
      <p:bldP spid="1600604" grpId="0"/>
      <p:bldP spid="1600610" grpId="0"/>
      <p:bldP spid="1600616" grpId="0"/>
      <p:bldP spid="1600622" grpId="0"/>
      <p:bldP spid="1600628" grpId="0"/>
      <p:bldP spid="1600634" grpId="0"/>
      <p:bldP spid="1600641" grpId="0"/>
      <p:bldP spid="16006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06" y="443881"/>
            <a:ext cx="8787719" cy="340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>
              <a:lnSpc>
                <a:spcPts val="2357"/>
              </a:lnSpc>
            </a:pPr>
            <a:r>
              <a:rPr sz="3600" b="1" spc="-8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Cache与主存之间的映射</a:t>
            </a:r>
            <a:r>
              <a:rPr sz="3600" b="1" spc="-8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—</a:t>
            </a:r>
            <a:r>
              <a:rPr sz="3600" b="1" spc="-8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直接映像</a:t>
            </a:r>
            <a:r>
              <a:rPr lang="zh-CN" altLang="en-US" sz="3600" b="1" spc="-8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优缺点</a:t>
            </a:r>
            <a:endParaRPr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22189" y="6233847"/>
            <a:ext cx="2122954" cy="257544"/>
          </a:xfrm>
          <a:prstGeom prst="rect">
            <a:avLst/>
          </a:prstGeom>
        </p:spPr>
        <p:txBody>
          <a:bodyPr vert="horz" wrap="square" lIns="80682" tIns="40341" rIns="80682" bIns="40341" rtlCol="0" anchor="ctr">
            <a:spAutoFit/>
          </a:bodyPr>
          <a:lstStyle>
            <a:defPPr>
              <a:defRPr lang="zh-CN"/>
            </a:defPPr>
            <a:lvl1pPr marL="0" algn="r" defTabSz="806867" rtl="0" eaLnBrk="1" latinLnBrk="0" hangingPunct="1">
              <a:defRPr sz="92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4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67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3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7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1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6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40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4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3">
              <a:lnSpc>
                <a:spcPts val="1452"/>
              </a:lnSpc>
            </a:pPr>
            <a:fld id="{81D60167-4931-47E6-BA6A-407CBD079E47}" type="slidenum">
              <a:rPr lang="en-US" altLang="zh-CN" spc="-4"/>
              <a:pPr marL="22413">
                <a:lnSpc>
                  <a:spcPts val="1452"/>
                </a:lnSpc>
              </a:pPr>
              <a:t>38</a:t>
            </a:fld>
            <a:endParaRPr spc="-4" dirty="0"/>
          </a:p>
        </p:txBody>
      </p:sp>
      <p:sp>
        <p:nvSpPr>
          <p:cNvPr id="4" name="object 4"/>
          <p:cNvSpPr txBox="1"/>
          <p:nvPr/>
        </p:nvSpPr>
        <p:spPr>
          <a:xfrm>
            <a:off x="1462322" y="1381288"/>
            <a:ext cx="8262075" cy="3876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/>
            <a:r>
              <a:rPr sz="2800" spc="4" dirty="0">
                <a:solidFill>
                  <a:srgbClr val="FF0000"/>
                </a:solidFill>
                <a:latin typeface="Lucida Sans"/>
                <a:cs typeface="Lucida Sans"/>
              </a:rPr>
              <a:t>❖</a:t>
            </a:r>
            <a:r>
              <a:rPr sz="2800" b="1" spc="4" dirty="0">
                <a:latin typeface="宋体"/>
                <a:cs typeface="宋体"/>
              </a:rPr>
              <a:t>优点：</a:t>
            </a:r>
            <a:endParaRPr sz="2800" dirty="0">
              <a:latin typeface="宋体"/>
              <a:cs typeface="宋体"/>
            </a:endParaRPr>
          </a:p>
          <a:p>
            <a:pPr marL="246128" marR="188680" indent="16865">
              <a:lnSpc>
                <a:spcPct val="139600"/>
              </a:lnSpc>
              <a:spcBef>
                <a:spcPts val="830"/>
              </a:spcBef>
            </a:pPr>
            <a:r>
              <a:rPr sz="2400" b="1" spc="-4" dirty="0">
                <a:latin typeface="华文细黑"/>
                <a:cs typeface="华文细黑"/>
              </a:rPr>
              <a:t>实现简单，只需利用主存地址中的区地址，与块地址对应的Cache块中Tag 进行1次比较，即可确定是否命中</a:t>
            </a:r>
            <a:endParaRPr sz="2400" dirty="0">
              <a:latin typeface="华文细黑"/>
              <a:cs typeface="华文细黑"/>
            </a:endParaRPr>
          </a:p>
          <a:p>
            <a:pPr marL="10541">
              <a:spcBef>
                <a:spcPts val="2208"/>
              </a:spcBef>
            </a:pPr>
            <a:r>
              <a:rPr sz="2800" spc="4" dirty="0">
                <a:solidFill>
                  <a:srgbClr val="FF0000"/>
                </a:solidFill>
                <a:latin typeface="Lucida Sans"/>
                <a:cs typeface="Lucida Sans"/>
              </a:rPr>
              <a:t>❖</a:t>
            </a:r>
            <a:r>
              <a:rPr sz="2800" b="1" spc="4" dirty="0">
                <a:latin typeface="宋体"/>
                <a:cs typeface="宋体"/>
              </a:rPr>
              <a:t>缺点：</a:t>
            </a:r>
            <a:endParaRPr sz="2800" dirty="0">
              <a:latin typeface="宋体"/>
              <a:cs typeface="宋体"/>
            </a:endParaRPr>
          </a:p>
          <a:p>
            <a:pPr marL="246128" marR="4216" indent="16865">
              <a:lnSpc>
                <a:spcPct val="139800"/>
              </a:lnSpc>
              <a:spcBef>
                <a:spcPts val="822"/>
              </a:spcBef>
            </a:pPr>
            <a:r>
              <a:rPr sz="2400" b="1" spc="-4" dirty="0">
                <a:latin typeface="华文细黑"/>
                <a:cs typeface="华文细黑"/>
              </a:rPr>
              <a:t>映射关系不灵活，因每个主存块只能固定地对应某个确</a:t>
            </a:r>
            <a:r>
              <a:rPr sz="2400" b="1" spc="-8" dirty="0">
                <a:latin typeface="华文细黑"/>
                <a:cs typeface="华文细黑"/>
              </a:rPr>
              <a:t>定的Cache块，会出现Cache有很多空闲，但新块不能</a:t>
            </a:r>
            <a:r>
              <a:rPr sz="2400" b="1" spc="-4" dirty="0">
                <a:latin typeface="华文细黑"/>
                <a:cs typeface="华文细黑"/>
              </a:rPr>
              <a:t>直接写入而需要替换的现象，Cache空间的利用不充分</a:t>
            </a:r>
            <a:endParaRPr sz="24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922085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2916-847F-4B24-93FA-CA19986F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3" y="244257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2182EE-BE9C-42BE-9C0D-FC0D669B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25" y="987972"/>
            <a:ext cx="6273180" cy="42304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DBDDA-6BB8-4B9A-A267-B7D17AAAE141}"/>
              </a:ext>
            </a:extLst>
          </p:cNvPr>
          <p:cNvSpPr/>
          <p:nvPr/>
        </p:nvSpPr>
        <p:spPr>
          <a:xfrm>
            <a:off x="167435" y="121142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如图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32-bit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内存地址，块大小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4 words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930323-1B97-4E97-9E77-ADB7D89DA7CB}"/>
              </a:ext>
            </a:extLst>
          </p:cNvPr>
          <p:cNvSpPr/>
          <p:nvPr/>
        </p:nvSpPr>
        <p:spPr>
          <a:xfrm>
            <a:off x="167435" y="1834978"/>
            <a:ext cx="6273179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(A)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存最多多少个字，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索引地址多少位，组号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位需多少位？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个字，一共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一共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 × 16 = 64 words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一共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位索引地址，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个字，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位，字（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个字节，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位地址），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32-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4+2+2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=24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F06ACF-9C49-4CFC-A4F8-63445B31496E}"/>
              </a:ext>
            </a:extLst>
          </p:cNvPr>
          <p:cNvSpPr/>
          <p:nvPr/>
        </p:nvSpPr>
        <p:spPr>
          <a:xfrm>
            <a:off x="58969" y="4818275"/>
            <a:ext cx="6708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简要说明与每个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高速缓存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行关联的一位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字段的用途。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B81B1C-AFEE-48C3-8704-9A4CB18C99BF}"/>
              </a:ext>
            </a:extLst>
          </p:cNvPr>
          <p:cNvSpPr/>
          <p:nvPr/>
        </p:nvSpPr>
        <p:spPr>
          <a:xfrm>
            <a:off x="256025" y="55524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80440">
              <a:spcBef>
                <a:spcPts val="56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位表示对应的缓存行包含有效数据。</a:t>
            </a:r>
            <a:endParaRPr lang="zh-CN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3AA47F1A-E513-49CF-B98F-D13246A7D2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56" y="1035894"/>
            <a:ext cx="9063258" cy="52202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0EFC08-A574-4344-BA24-27E755C0CFE7}"/>
              </a:ext>
            </a:extLst>
          </p:cNvPr>
          <p:cNvSpPr/>
          <p:nvPr/>
        </p:nvSpPr>
        <p:spPr>
          <a:xfrm>
            <a:off x="9337779" y="991257"/>
            <a:ext cx="2603921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硬件跨级别管理数据移动，对程序员透明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程序员的生活更轻松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普通程序员不需要了解缓存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你不需要知道缓存有多大，它是如何工作的，就可以编写一个“正确”的程序！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65F5B1-8606-4DBB-BF85-CB3D65C5BE77}"/>
              </a:ext>
            </a:extLst>
          </p:cNvPr>
          <p:cNvSpPr/>
          <p:nvPr/>
        </p:nvSpPr>
        <p:spPr>
          <a:xfrm>
            <a:off x="339677" y="0"/>
            <a:ext cx="5973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流水线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CPU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典型的缓存层次结构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D45BF7-B89F-4036-8281-AD159A7DE4E6}"/>
              </a:ext>
            </a:extLst>
          </p:cNvPr>
          <p:cNvSpPr/>
          <p:nvPr/>
        </p:nvSpPr>
        <p:spPr>
          <a:xfrm>
            <a:off x="1331418" y="6457890"/>
            <a:ext cx="6104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 数据缓存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D-cache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，还有一个指令缓存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I-cache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17950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02629-D758-4BE5-B826-D6B44D70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91"/>
            <a:ext cx="10515600" cy="59861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300" dirty="0">
                <a:cs typeface="Calibri" panose="020F0502020204030204" pitchFamily="34" charset="0"/>
              </a:rPr>
              <a:t>(C)</a:t>
            </a:r>
            <a:r>
              <a:rPr lang="zh-CN" altLang="en-US" sz="2300" dirty="0"/>
              <a:t>假设内存位置 </a:t>
            </a:r>
            <a:r>
              <a:rPr lang="en-US" altLang="zh-CN" sz="2300" dirty="0"/>
              <a:t>0x3328C </a:t>
            </a:r>
            <a:r>
              <a:rPr lang="zh-CN" altLang="en-US" sz="2300" dirty="0"/>
              <a:t>的内容存在于缓存中。 使用图中的行和列标签，我们可以在哪些缓存位置找到该位置的内容？ 对于出现数据的缓存行，</a:t>
            </a:r>
            <a:r>
              <a:rPr lang="en-US" altLang="zh-CN" sz="2300" dirty="0"/>
              <a:t>Tag</a:t>
            </a:r>
            <a:r>
              <a:rPr lang="zh-CN" altLang="en-US" sz="2300" dirty="0"/>
              <a:t> 的值必须是什么</a:t>
            </a:r>
            <a:r>
              <a:rPr lang="en-US" altLang="zh-CN" sz="2300" dirty="0">
                <a:cs typeface="Calibri" panose="020F0502020204030204" pitchFamily="34" charset="0"/>
              </a:rPr>
              <a:t>? </a:t>
            </a:r>
            <a:b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0x3328c=</a:t>
            </a:r>
            <a:r>
              <a:rPr lang="en-US" altLang="zh-CN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0011 0011 0010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zh-CN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</a:p>
          <a:p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行，</a:t>
            </a:r>
            <a:r>
              <a:rPr lang="zh-CN" altLang="zh-CN" dirty="0"/>
              <a:t> 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3 (Data -11) </a:t>
            </a:r>
          </a:p>
          <a:p>
            <a:pPr marL="0" indent="0">
              <a:buNone/>
            </a:pPr>
            <a:r>
              <a:rPr lang="en-US" altLang="zh-CN" sz="2300" dirty="0"/>
              <a:t>(D)</a:t>
            </a:r>
            <a:r>
              <a:rPr lang="zh-CN" altLang="en-US" sz="2300" dirty="0"/>
              <a:t>来自位置 </a:t>
            </a:r>
            <a:r>
              <a:rPr lang="en-US" altLang="zh-CN" sz="2300" dirty="0"/>
              <a:t>0x12368 </a:t>
            </a:r>
            <a:r>
              <a:rPr lang="zh-CN" altLang="en-US" sz="2300" dirty="0"/>
              <a:t>和 </a:t>
            </a:r>
            <a:r>
              <a:rPr lang="en-US" altLang="zh-CN" sz="2300" dirty="0"/>
              <a:t>0x322F68 </a:t>
            </a:r>
            <a:r>
              <a:rPr lang="zh-CN" altLang="en-US" sz="2300" dirty="0"/>
              <a:t>的数据可以同时存在于缓存中吗？ 来自位置 </a:t>
            </a:r>
            <a:r>
              <a:rPr lang="en-US" altLang="zh-CN" sz="2300" dirty="0"/>
              <a:t>0x2536038 </a:t>
            </a:r>
            <a:r>
              <a:rPr lang="zh-CN" altLang="en-US" sz="2300" dirty="0"/>
              <a:t>和 </a:t>
            </a:r>
            <a:r>
              <a:rPr lang="en-US" altLang="zh-CN" sz="2300" dirty="0"/>
              <a:t>0x10F4 </a:t>
            </a:r>
            <a:r>
              <a:rPr lang="zh-CN" altLang="en-US" sz="2300" dirty="0"/>
              <a:t>的数据呢？ 解释</a:t>
            </a:r>
            <a:endParaRPr lang="en-US" altLang="zh-CN" sz="2300" dirty="0"/>
          </a:p>
          <a:p>
            <a:pPr marL="0" indent="0">
              <a:buNone/>
            </a:pPr>
            <a:r>
              <a:rPr lang="zh-CN" altLang="en-US" sz="2300" dirty="0">
                <a:solidFill>
                  <a:srgbClr val="7030A0"/>
                </a:solidFill>
              </a:rPr>
              <a:t>位置 </a:t>
            </a:r>
            <a:r>
              <a:rPr lang="en-US" altLang="zh-CN" sz="2300" dirty="0">
                <a:solidFill>
                  <a:srgbClr val="7030A0"/>
                </a:solidFill>
              </a:rPr>
              <a:t>0x12368 </a:t>
            </a:r>
            <a:r>
              <a:rPr lang="zh-CN" altLang="en-US" sz="2300" dirty="0">
                <a:solidFill>
                  <a:srgbClr val="7030A0"/>
                </a:solidFill>
              </a:rPr>
              <a:t>和 </a:t>
            </a:r>
            <a:r>
              <a:rPr lang="en-US" altLang="zh-CN" sz="2300" dirty="0">
                <a:solidFill>
                  <a:srgbClr val="7030A0"/>
                </a:solidFill>
              </a:rPr>
              <a:t>0x322f68 </a:t>
            </a:r>
            <a:r>
              <a:rPr lang="zh-CN" altLang="en-US" sz="2300" dirty="0">
                <a:solidFill>
                  <a:srgbClr val="7030A0"/>
                </a:solidFill>
              </a:rPr>
              <a:t>映射到同一个高速缓存行 </a:t>
            </a:r>
            <a:r>
              <a:rPr lang="en-US" altLang="zh-CN" sz="2300" dirty="0">
                <a:solidFill>
                  <a:srgbClr val="7030A0"/>
                </a:solidFill>
              </a:rPr>
              <a:t>6</a:t>
            </a:r>
            <a:r>
              <a:rPr lang="zh-CN" altLang="en-US" sz="2300" dirty="0">
                <a:solidFill>
                  <a:srgbClr val="7030A0"/>
                </a:solidFill>
              </a:rPr>
              <a:t>，因此不能同时在高速缓存中。 位置 </a:t>
            </a:r>
            <a:r>
              <a:rPr lang="en-US" altLang="zh-CN" sz="2300" dirty="0">
                <a:solidFill>
                  <a:srgbClr val="7030A0"/>
                </a:solidFill>
              </a:rPr>
              <a:t>0x2536038 </a:t>
            </a:r>
            <a:r>
              <a:rPr lang="zh-CN" altLang="en-US" sz="2300" dirty="0">
                <a:solidFill>
                  <a:srgbClr val="7030A0"/>
                </a:solidFill>
              </a:rPr>
              <a:t>和 </a:t>
            </a:r>
            <a:r>
              <a:rPr lang="en-US" altLang="zh-CN" sz="2300" dirty="0">
                <a:solidFill>
                  <a:srgbClr val="7030A0"/>
                </a:solidFill>
              </a:rPr>
              <a:t>0x000010f4 </a:t>
            </a:r>
            <a:r>
              <a:rPr lang="zh-CN" altLang="en-US" sz="2300" dirty="0">
                <a:solidFill>
                  <a:srgbClr val="7030A0"/>
                </a:solidFill>
              </a:rPr>
              <a:t>可以同时在缓存中，因为它们映射到不同的行，（分别为 </a:t>
            </a:r>
            <a:r>
              <a:rPr lang="en-US" altLang="zh-CN" sz="2300" dirty="0">
                <a:solidFill>
                  <a:srgbClr val="7030A0"/>
                </a:solidFill>
              </a:rPr>
              <a:t>3 </a:t>
            </a:r>
            <a:r>
              <a:rPr lang="zh-CN" altLang="en-US" sz="2300" dirty="0">
                <a:solidFill>
                  <a:srgbClr val="7030A0"/>
                </a:solidFill>
              </a:rPr>
              <a:t>和 </a:t>
            </a:r>
            <a:r>
              <a:rPr lang="en-US" altLang="zh-CN" sz="2300" dirty="0">
                <a:solidFill>
                  <a:srgbClr val="7030A0"/>
                </a:solidFill>
              </a:rPr>
              <a:t>F</a:t>
            </a:r>
            <a:r>
              <a:rPr lang="zh-CN" altLang="en-US" sz="2300" dirty="0">
                <a:solidFill>
                  <a:srgbClr val="7030A0"/>
                </a:solidFill>
              </a:rPr>
              <a:t>）</a:t>
            </a:r>
            <a:endParaRPr lang="en-US" altLang="zh-CN" sz="23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300" dirty="0"/>
              <a:t>(E) </a:t>
            </a:r>
            <a:r>
              <a:rPr lang="zh-CN" altLang="en-US" sz="2300" dirty="0"/>
              <a:t>当访问导致缓存未命中时，需要从内存中取出多少字来填充适当的缓存位置并满足请求？</a:t>
            </a:r>
            <a:endParaRPr lang="en-US" altLang="zh-CN" sz="2300" dirty="0"/>
          </a:p>
          <a:p>
            <a:pPr marL="0" indent="0">
              <a:buNone/>
            </a:pPr>
            <a:r>
              <a:rPr lang="zh-CN" altLang="en-US" sz="2300" dirty="0">
                <a:solidFill>
                  <a:srgbClr val="7030A0"/>
                </a:solidFill>
              </a:rPr>
              <a:t>在高速缓存未命中时，需要提取 </a:t>
            </a:r>
            <a:r>
              <a:rPr lang="en-US" altLang="zh-CN" sz="2300" dirty="0">
                <a:solidFill>
                  <a:srgbClr val="7030A0"/>
                </a:solidFill>
              </a:rPr>
              <a:t>4 </a:t>
            </a:r>
            <a:r>
              <a:rPr lang="zh-CN" altLang="en-US" sz="2300" dirty="0">
                <a:solidFill>
                  <a:srgbClr val="7030A0"/>
                </a:solidFill>
              </a:rPr>
              <a:t>个连续字来填充该行。</a:t>
            </a:r>
          </a:p>
        </p:txBody>
      </p:sp>
    </p:spTree>
    <p:extLst>
      <p:ext uri="{BB962C8B-B14F-4D97-AF65-F5344CB8AC3E}">
        <p14:creationId xmlns:p14="http://schemas.microsoft.com/office/powerpoint/2010/main" val="1893270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A076-9EBA-4F12-99C0-836879E0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7" y="308345"/>
            <a:ext cx="5248023" cy="2004237"/>
          </a:xfrm>
        </p:spPr>
        <p:txBody>
          <a:bodyPr>
            <a:noAutofit/>
          </a:bodyPr>
          <a:lstStyle/>
          <a:p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5.2  32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位内存地址访问如下序列字地址，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进制表示）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</a:t>
            </a:r>
            <a:b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一个字，分析访问序列的缺失命中，</a:t>
            </a:r>
            <a:b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TAG,Index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行索引地址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位，每行存一个字，所给为字地址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388FB7-88A4-4CD1-A58A-4A42CC6388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820" y="2522483"/>
          <a:ext cx="4477408" cy="39834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9708">
                  <a:extLst>
                    <a:ext uri="{9D8B030D-6E8A-4147-A177-3AD203B41FA5}">
                      <a16:colId xmlns:a16="http://schemas.microsoft.com/office/drawing/2014/main" val="3617358080"/>
                    </a:ext>
                  </a:extLst>
                </a:gridCol>
                <a:gridCol w="1060517">
                  <a:extLst>
                    <a:ext uri="{9D8B030D-6E8A-4147-A177-3AD203B41FA5}">
                      <a16:colId xmlns:a16="http://schemas.microsoft.com/office/drawing/2014/main" val="1880629466"/>
                    </a:ext>
                  </a:extLst>
                </a:gridCol>
                <a:gridCol w="662501">
                  <a:extLst>
                    <a:ext uri="{9D8B030D-6E8A-4147-A177-3AD203B41FA5}">
                      <a16:colId xmlns:a16="http://schemas.microsoft.com/office/drawing/2014/main" val="916470983"/>
                    </a:ext>
                  </a:extLst>
                </a:gridCol>
                <a:gridCol w="635785">
                  <a:extLst>
                    <a:ext uri="{9D8B030D-6E8A-4147-A177-3AD203B41FA5}">
                      <a16:colId xmlns:a16="http://schemas.microsoft.com/office/drawing/2014/main" val="1084623822"/>
                    </a:ext>
                  </a:extLst>
                </a:gridCol>
                <a:gridCol w="437756">
                  <a:extLst>
                    <a:ext uri="{9D8B030D-6E8A-4147-A177-3AD203B41FA5}">
                      <a16:colId xmlns:a16="http://schemas.microsoft.com/office/drawing/2014/main" val="2677567846"/>
                    </a:ext>
                  </a:extLst>
                </a:gridCol>
                <a:gridCol w="981141">
                  <a:extLst>
                    <a:ext uri="{9D8B030D-6E8A-4147-A177-3AD203B41FA5}">
                      <a16:colId xmlns:a16="http://schemas.microsoft.com/office/drawing/2014/main" val="208257487"/>
                    </a:ext>
                  </a:extLst>
                </a:gridCol>
              </a:tblGrid>
              <a:tr h="673135">
                <a:tc>
                  <a:txBody>
                    <a:bodyPr/>
                    <a:lstStyle/>
                    <a:p>
                      <a:pPr indent="48895" algn="l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 Address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50800" algn="ctr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Address</a:t>
                      </a:r>
                    </a:p>
                    <a:p>
                      <a:pPr indent="50800" algn="l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   Tag      Index 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488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Hit/Miss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Types of cache misses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0558044"/>
                  </a:ext>
                </a:extLst>
              </a:tr>
              <a:tr h="356355"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0011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31865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2508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44577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39744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24066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96841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63953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78221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66970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74007"/>
                  </a:ext>
                </a:extLst>
              </a:tr>
              <a:tr h="267566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2162"/>
                  </a:ext>
                </a:extLst>
              </a:tr>
              <a:tr h="27827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1101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6462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602DD72-2723-41DE-AE8E-F938338034F3}"/>
              </a:ext>
            </a:extLst>
          </p:cNvPr>
          <p:cNvSpPr/>
          <p:nvPr/>
        </p:nvSpPr>
        <p:spPr>
          <a:xfrm>
            <a:off x="5376040" y="54959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675">
              <a:spcBef>
                <a:spcPts val="4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5.2.2 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每个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2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个字，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</a:t>
            </a:r>
            <a:r>
              <a:rPr lang="en-US" altLang="zh-CN" sz="2400" dirty="0" err="1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block.index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3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 1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sz="1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endParaRPr lang="zh-CN" altLang="zh-CN"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6272BE-9A07-4136-BDC9-873F266394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1144" y="1476704"/>
          <a:ext cx="5733394" cy="48978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6282">
                  <a:extLst>
                    <a:ext uri="{9D8B030D-6E8A-4147-A177-3AD203B41FA5}">
                      <a16:colId xmlns:a16="http://schemas.microsoft.com/office/drawing/2014/main" val="604871211"/>
                    </a:ext>
                  </a:extLst>
                </a:gridCol>
                <a:gridCol w="1449428">
                  <a:extLst>
                    <a:ext uri="{9D8B030D-6E8A-4147-A177-3AD203B41FA5}">
                      <a16:colId xmlns:a16="http://schemas.microsoft.com/office/drawing/2014/main" val="2562707815"/>
                    </a:ext>
                  </a:extLst>
                </a:gridCol>
                <a:gridCol w="778048">
                  <a:extLst>
                    <a:ext uri="{9D8B030D-6E8A-4147-A177-3AD203B41FA5}">
                      <a16:colId xmlns:a16="http://schemas.microsoft.com/office/drawing/2014/main" val="3850528694"/>
                    </a:ext>
                  </a:extLst>
                </a:gridCol>
                <a:gridCol w="778048">
                  <a:extLst>
                    <a:ext uri="{9D8B030D-6E8A-4147-A177-3AD203B41FA5}">
                      <a16:colId xmlns:a16="http://schemas.microsoft.com/office/drawing/2014/main" val="1608118932"/>
                    </a:ext>
                  </a:extLst>
                </a:gridCol>
                <a:gridCol w="997850">
                  <a:extLst>
                    <a:ext uri="{9D8B030D-6E8A-4147-A177-3AD203B41FA5}">
                      <a16:colId xmlns:a16="http://schemas.microsoft.com/office/drawing/2014/main" val="81651369"/>
                    </a:ext>
                  </a:extLst>
                </a:gridCol>
                <a:gridCol w="1003738">
                  <a:extLst>
                    <a:ext uri="{9D8B030D-6E8A-4147-A177-3AD203B41FA5}">
                      <a16:colId xmlns:a16="http://schemas.microsoft.com/office/drawing/2014/main" val="1602294848"/>
                    </a:ext>
                  </a:extLst>
                </a:gridCol>
              </a:tblGrid>
              <a:tr h="795585">
                <a:tc>
                  <a:txBody>
                    <a:bodyPr/>
                    <a:lstStyle/>
                    <a:p>
                      <a:pPr indent="48895" algn="l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 Address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50800" algn="ctr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Address</a:t>
                      </a:r>
                    </a:p>
                    <a:p>
                      <a:pPr indent="50800" algn="l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en-US" altLang="zh-CN" sz="12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Tag      Index  offset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488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Hit/Miss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Types of cache misses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0132872"/>
                  </a:ext>
                </a:extLst>
              </a:tr>
              <a:tr h="351621"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61768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180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 </a:t>
                      </a:r>
                      <a:r>
                        <a:rPr lang="en-US" sz="16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6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75374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 </a:t>
                      </a:r>
                      <a:r>
                        <a:rPr lang="en-US" sz="16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53340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000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21667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191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53620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88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25855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190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000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28932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39474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181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000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79569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63560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6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 </a:t>
                      </a:r>
                      <a:r>
                        <a:rPr lang="en-US" sz="16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3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51811"/>
                  </a:ext>
                </a:extLst>
              </a:tr>
              <a:tr h="340965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253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020" indent="45720" algn="ctr" defTabSz="914400" rtl="0" eaLnBrk="1" latinLnBrk="0" hangingPunct="1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pc="3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1111 </a:t>
                      </a:r>
                      <a:r>
                        <a:rPr lang="en-US" sz="1600" kern="12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110</a:t>
                      </a:r>
                      <a:r>
                        <a:rPr lang="en-US" sz="1600" kern="1200" spc="3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12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2763"/>
            <a:ext cx="10515600" cy="52351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Reducing Cache Miss Rates 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739" y="909907"/>
            <a:ext cx="9385240" cy="562513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cs typeface="Calibri" panose="020F0502020204030204" pitchFamily="34" charset="0"/>
              </a:rPr>
              <a:t>通过灵活放置块来减少</a:t>
            </a:r>
            <a:r>
              <a:rPr lang="en-US" altLang="zh-CN" sz="2400" b="1" dirty="0">
                <a:solidFill>
                  <a:srgbClr val="0000FF"/>
                </a:solidFill>
                <a:cs typeface="Calibri" panose="020F0502020204030204" pitchFamily="34" charset="0"/>
              </a:rPr>
              <a:t>Cache</a:t>
            </a:r>
            <a:r>
              <a:rPr lang="zh-CN" altLang="en-US" sz="2400" b="1" dirty="0">
                <a:solidFill>
                  <a:srgbClr val="0000FF"/>
                </a:solidFill>
                <a:cs typeface="Calibri" panose="020F0502020204030204" pitchFamily="34" charset="0"/>
              </a:rPr>
              <a:t>的缺失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/>
              <a:t>在直接映射缓存中，一个内存块只能映射到一个缓存块</a:t>
            </a:r>
            <a:r>
              <a:rPr lang="en-US" sz="2400" dirty="0">
                <a:cs typeface="Calibri" panose="020F0502020204030204" pitchFamily="34" charset="0"/>
              </a:rPr>
              <a:t>block</a:t>
            </a:r>
            <a:r>
              <a:rPr lang="zh-CN" altLang="en-US" sz="2400" dirty="0">
                <a:cs typeface="Calibri" panose="020F0502020204030204" pitchFamily="34" charset="0"/>
              </a:rPr>
              <a:t>位置，</a:t>
            </a:r>
            <a:endParaRPr lang="en-US" sz="2400" dirty="0"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/>
              <a:t>在另一个极端，可以允许将内存块映射到任何缓存块位置</a:t>
            </a:r>
            <a:endParaRPr lang="en-US" altLang="zh-CN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cs typeface="Calibri" panose="020F0502020204030204" pitchFamily="34" charset="0"/>
              </a:rPr>
              <a:t>–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fully associative cache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全相联映射</a:t>
            </a:r>
            <a:endParaRPr lang="zh-CN" altLang="en-US" sz="2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cs typeface="Calibri" panose="020F0502020204030204" pitchFamily="34" charset="0"/>
              </a:rPr>
              <a:t>检索项多、硬件实现复杂，</a:t>
            </a:r>
            <a:r>
              <a:rPr lang="en-US" altLang="zh-CN" sz="2400" dirty="0">
                <a:solidFill>
                  <a:srgbClr val="C00000"/>
                </a:solidFill>
                <a:cs typeface="Calibri" panose="020F0502020204030204" pitchFamily="34" charset="0"/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  <a:cs typeface="Calibri" panose="020F0502020204030204" pitchFamily="34" charset="0"/>
              </a:rPr>
              <a:t>利用率高）</a:t>
            </a:r>
            <a:endParaRPr lang="en-US" sz="2400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cs typeface="Calibri" panose="020F0502020204030204" pitchFamily="34" charset="0"/>
              </a:rPr>
              <a:t>–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n-way set associative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组相联映射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是一种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直接映射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全相联映射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的折衷方案。主存和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Cache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都分组，主存中组内的页数与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的分组数相同。</a:t>
            </a:r>
            <a:endParaRPr lang="en-US" sz="2400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 marL="876300" lvl="1" indent="-38100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(block address) modulo (# sets in the cache)</a:t>
            </a:r>
          </a:p>
        </p:txBody>
      </p:sp>
    </p:spTree>
    <p:extLst>
      <p:ext uri="{BB962C8B-B14F-4D97-AF65-F5344CB8AC3E}">
        <p14:creationId xmlns:p14="http://schemas.microsoft.com/office/powerpoint/2010/main" val="128810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24" y="400726"/>
            <a:ext cx="6278194" cy="328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541">
              <a:lnSpc>
                <a:spcPts val="2357"/>
              </a:lnSpc>
            </a:pPr>
            <a:r>
              <a:rPr sz="3200" b="1" spc="-12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Cache与主存之间的映射</a:t>
            </a:r>
            <a:r>
              <a:rPr sz="3200" b="1" spc="-12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sz="3200" b="1" spc="-12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全相联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726" y="959346"/>
            <a:ext cx="7376156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Lucida Sans"/>
              </a:rPr>
              <a:t>❖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全相联映射（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Associative</a:t>
            </a:r>
            <a:r>
              <a:rPr kumimoji="0" sz="2800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r>
              <a:rPr kumimoji="0" sz="28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2422" marR="0" lvl="0" indent="-208181" algn="l" defTabSz="914400" rtl="0" eaLnBrk="1" fontAlgn="auto" latinLnBrk="0" hangingPunct="1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001ADC"/>
              </a:buClr>
              <a:buSzTx/>
              <a:buFont typeface="Lucida Sans"/>
              <a:buChar char="➢"/>
              <a:tabLst>
                <a:tab pos="612949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主存分为若干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Cache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按同样大小分成若干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2422" marR="0" lvl="0" indent="-208181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1ADC"/>
              </a:buClr>
              <a:buSzTx/>
              <a:buFont typeface="Lucida Sans"/>
              <a:buChar char="➢"/>
              <a:tabLst>
                <a:tab pos="612949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Cache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数目显然比主存的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数少得多。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2422" marR="0" lvl="0" indent="-208181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001ADC"/>
              </a:buClr>
              <a:buSzTx/>
              <a:buFont typeface="Lucida Sans"/>
              <a:buChar char="➢"/>
              <a:tabLst>
                <a:tab pos="612949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主存中的某一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可以映射到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Cache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中的任意一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Blcok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1098" y="2828137"/>
            <a:ext cx="4216" cy="3529997"/>
          </a:xfrm>
          <a:custGeom>
            <a:avLst/>
            <a:gdLst/>
            <a:ahLst/>
            <a:cxnLst/>
            <a:rect l="l" t="t" r="r" b="b"/>
            <a:pathLst>
              <a:path w="5079" h="4253230">
                <a:moveTo>
                  <a:pt x="0" y="0"/>
                </a:moveTo>
                <a:lnTo>
                  <a:pt x="0" y="4252722"/>
                </a:lnTo>
                <a:lnTo>
                  <a:pt x="4572" y="4252722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5646" y="2828137"/>
            <a:ext cx="4216" cy="3529997"/>
          </a:xfrm>
          <a:custGeom>
            <a:avLst/>
            <a:gdLst/>
            <a:ahLst/>
            <a:cxnLst/>
            <a:rect l="l" t="t" r="r" b="b"/>
            <a:pathLst>
              <a:path w="5080" h="4253230">
                <a:moveTo>
                  <a:pt x="0" y="0"/>
                </a:moveTo>
                <a:lnTo>
                  <a:pt x="0" y="4252722"/>
                </a:lnTo>
                <a:lnTo>
                  <a:pt x="4572" y="4252722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9441" y="2831932"/>
            <a:ext cx="4611974" cy="3522092"/>
          </a:xfrm>
          <a:custGeom>
            <a:avLst/>
            <a:gdLst/>
            <a:ahLst/>
            <a:cxnLst/>
            <a:rect l="l" t="t" r="r" b="b"/>
            <a:pathLst>
              <a:path w="5556884" h="4243705">
                <a:moveTo>
                  <a:pt x="0" y="0"/>
                </a:moveTo>
                <a:lnTo>
                  <a:pt x="0" y="4243578"/>
                </a:lnTo>
                <a:lnTo>
                  <a:pt x="5556504" y="4243578"/>
                </a:lnTo>
                <a:lnTo>
                  <a:pt x="5556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0667" y="3456138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0667" y="3456138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4160" y="3456139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4160" y="3456139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8672" y="3594639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60" h="121285">
                <a:moveTo>
                  <a:pt x="135636" y="35052"/>
                </a:moveTo>
                <a:lnTo>
                  <a:pt x="135636" y="24384"/>
                </a:lnTo>
                <a:lnTo>
                  <a:pt x="134112" y="19812"/>
                </a:lnTo>
                <a:lnTo>
                  <a:pt x="130301" y="16002"/>
                </a:lnTo>
                <a:lnTo>
                  <a:pt x="126492" y="11430"/>
                </a:lnTo>
                <a:lnTo>
                  <a:pt x="122682" y="8382"/>
                </a:lnTo>
                <a:lnTo>
                  <a:pt x="117348" y="6096"/>
                </a:lnTo>
                <a:lnTo>
                  <a:pt x="112013" y="3048"/>
                </a:lnTo>
                <a:lnTo>
                  <a:pt x="0" y="0"/>
                </a:lnTo>
                <a:lnTo>
                  <a:pt x="0" y="118872"/>
                </a:lnTo>
                <a:lnTo>
                  <a:pt x="35051" y="118833"/>
                </a:lnTo>
                <a:lnTo>
                  <a:pt x="35051" y="19812"/>
                </a:lnTo>
                <a:lnTo>
                  <a:pt x="84582" y="19812"/>
                </a:lnTo>
                <a:lnTo>
                  <a:pt x="89915" y="20574"/>
                </a:lnTo>
                <a:lnTo>
                  <a:pt x="94487" y="22098"/>
                </a:lnTo>
                <a:lnTo>
                  <a:pt x="100584" y="26670"/>
                </a:lnTo>
                <a:lnTo>
                  <a:pt x="102108" y="29718"/>
                </a:lnTo>
                <a:lnTo>
                  <a:pt x="102108" y="71628"/>
                </a:lnTo>
                <a:lnTo>
                  <a:pt x="104394" y="73914"/>
                </a:lnTo>
                <a:lnTo>
                  <a:pt x="106680" y="76962"/>
                </a:lnTo>
                <a:lnTo>
                  <a:pt x="108203" y="80010"/>
                </a:lnTo>
                <a:lnTo>
                  <a:pt x="108203" y="117475"/>
                </a:lnTo>
                <a:lnTo>
                  <a:pt x="109727" y="117348"/>
                </a:lnTo>
                <a:lnTo>
                  <a:pt x="111251" y="117043"/>
                </a:lnTo>
                <a:lnTo>
                  <a:pt x="111251" y="55626"/>
                </a:lnTo>
                <a:lnTo>
                  <a:pt x="118872" y="53340"/>
                </a:lnTo>
                <a:lnTo>
                  <a:pt x="124968" y="49530"/>
                </a:lnTo>
                <a:lnTo>
                  <a:pt x="128777" y="44958"/>
                </a:lnTo>
                <a:lnTo>
                  <a:pt x="133350" y="40386"/>
                </a:lnTo>
                <a:lnTo>
                  <a:pt x="135636" y="35052"/>
                </a:lnTo>
                <a:close/>
              </a:path>
              <a:path w="632460" h="121285">
                <a:moveTo>
                  <a:pt x="102108" y="71628"/>
                </a:moveTo>
                <a:lnTo>
                  <a:pt x="102108" y="37337"/>
                </a:lnTo>
                <a:lnTo>
                  <a:pt x="99822" y="40386"/>
                </a:lnTo>
                <a:lnTo>
                  <a:pt x="93725" y="44958"/>
                </a:lnTo>
                <a:lnTo>
                  <a:pt x="88392" y="46482"/>
                </a:lnTo>
                <a:lnTo>
                  <a:pt x="82486" y="46596"/>
                </a:lnTo>
                <a:lnTo>
                  <a:pt x="79248" y="47244"/>
                </a:lnTo>
                <a:lnTo>
                  <a:pt x="35051" y="47244"/>
                </a:lnTo>
                <a:lnTo>
                  <a:pt x="35051" y="67056"/>
                </a:lnTo>
                <a:lnTo>
                  <a:pt x="63246" y="67056"/>
                </a:lnTo>
                <a:lnTo>
                  <a:pt x="73794" y="67186"/>
                </a:lnTo>
                <a:lnTo>
                  <a:pt x="82486" y="67532"/>
                </a:lnTo>
                <a:lnTo>
                  <a:pt x="89177" y="68020"/>
                </a:lnTo>
                <a:lnTo>
                  <a:pt x="93725" y="68580"/>
                </a:lnTo>
                <a:lnTo>
                  <a:pt x="98298" y="70104"/>
                </a:lnTo>
                <a:lnTo>
                  <a:pt x="102108" y="71628"/>
                </a:lnTo>
                <a:close/>
              </a:path>
              <a:path w="632460" h="121285">
                <a:moveTo>
                  <a:pt x="108203" y="117475"/>
                </a:moveTo>
                <a:lnTo>
                  <a:pt x="108203" y="87630"/>
                </a:lnTo>
                <a:lnTo>
                  <a:pt x="106680" y="90678"/>
                </a:lnTo>
                <a:lnTo>
                  <a:pt x="103632" y="93726"/>
                </a:lnTo>
                <a:lnTo>
                  <a:pt x="99822" y="96012"/>
                </a:lnTo>
                <a:lnTo>
                  <a:pt x="96012" y="97536"/>
                </a:lnTo>
                <a:lnTo>
                  <a:pt x="90677" y="98298"/>
                </a:lnTo>
                <a:lnTo>
                  <a:pt x="86677" y="98384"/>
                </a:lnTo>
                <a:lnTo>
                  <a:pt x="79248" y="99060"/>
                </a:lnTo>
                <a:lnTo>
                  <a:pt x="35051" y="99060"/>
                </a:lnTo>
                <a:lnTo>
                  <a:pt x="35051" y="118833"/>
                </a:lnTo>
                <a:lnTo>
                  <a:pt x="88392" y="118706"/>
                </a:lnTo>
                <a:lnTo>
                  <a:pt x="94571" y="118550"/>
                </a:lnTo>
                <a:lnTo>
                  <a:pt x="108203" y="117475"/>
                </a:lnTo>
                <a:close/>
              </a:path>
              <a:path w="632460" h="121285">
                <a:moveTo>
                  <a:pt x="144018" y="89916"/>
                </a:moveTo>
                <a:lnTo>
                  <a:pt x="144018" y="77724"/>
                </a:lnTo>
                <a:lnTo>
                  <a:pt x="140970" y="71628"/>
                </a:lnTo>
                <a:lnTo>
                  <a:pt x="111251" y="55626"/>
                </a:lnTo>
                <a:lnTo>
                  <a:pt x="111251" y="117043"/>
                </a:lnTo>
                <a:lnTo>
                  <a:pt x="117348" y="115824"/>
                </a:lnTo>
                <a:lnTo>
                  <a:pt x="123444" y="112776"/>
                </a:lnTo>
                <a:lnTo>
                  <a:pt x="130301" y="109728"/>
                </a:lnTo>
                <a:lnTo>
                  <a:pt x="134874" y="105156"/>
                </a:lnTo>
                <a:lnTo>
                  <a:pt x="138684" y="100584"/>
                </a:lnTo>
                <a:lnTo>
                  <a:pt x="142494" y="95250"/>
                </a:lnTo>
                <a:lnTo>
                  <a:pt x="144018" y="89916"/>
                </a:lnTo>
                <a:close/>
              </a:path>
              <a:path w="632460" h="121285">
                <a:moveTo>
                  <a:pt x="205739" y="118872"/>
                </a:moveTo>
                <a:lnTo>
                  <a:pt x="205739" y="0"/>
                </a:lnTo>
                <a:lnTo>
                  <a:pt x="172974" y="0"/>
                </a:lnTo>
                <a:lnTo>
                  <a:pt x="172974" y="118872"/>
                </a:lnTo>
                <a:lnTo>
                  <a:pt x="205739" y="118872"/>
                </a:lnTo>
                <a:close/>
              </a:path>
              <a:path w="632460" h="121285">
                <a:moveTo>
                  <a:pt x="360425" y="75437"/>
                </a:moveTo>
                <a:lnTo>
                  <a:pt x="332410" y="37873"/>
                </a:lnTo>
                <a:lnTo>
                  <a:pt x="295656" y="30480"/>
                </a:lnTo>
                <a:lnTo>
                  <a:pt x="286785" y="30896"/>
                </a:lnTo>
                <a:lnTo>
                  <a:pt x="249745" y="43148"/>
                </a:lnTo>
                <a:lnTo>
                  <a:pt x="231648" y="67056"/>
                </a:lnTo>
                <a:lnTo>
                  <a:pt x="231648" y="74676"/>
                </a:lnTo>
                <a:lnTo>
                  <a:pt x="249840" y="108965"/>
                </a:lnTo>
                <a:lnTo>
                  <a:pt x="265938" y="116428"/>
                </a:lnTo>
                <a:lnTo>
                  <a:pt x="265938" y="67056"/>
                </a:lnTo>
                <a:lnTo>
                  <a:pt x="268224" y="60960"/>
                </a:lnTo>
                <a:lnTo>
                  <a:pt x="280415" y="51816"/>
                </a:lnTo>
                <a:lnTo>
                  <a:pt x="287274" y="49530"/>
                </a:lnTo>
                <a:lnTo>
                  <a:pt x="304800" y="49530"/>
                </a:lnTo>
                <a:lnTo>
                  <a:pt x="311658" y="51816"/>
                </a:lnTo>
                <a:lnTo>
                  <a:pt x="317753" y="56387"/>
                </a:lnTo>
                <a:lnTo>
                  <a:pt x="323088" y="60960"/>
                </a:lnTo>
                <a:lnTo>
                  <a:pt x="326136" y="67056"/>
                </a:lnTo>
                <a:lnTo>
                  <a:pt x="326136" y="116114"/>
                </a:lnTo>
                <a:lnTo>
                  <a:pt x="332422" y="113764"/>
                </a:lnTo>
                <a:lnTo>
                  <a:pt x="342138" y="108204"/>
                </a:lnTo>
                <a:lnTo>
                  <a:pt x="350139" y="101369"/>
                </a:lnTo>
                <a:lnTo>
                  <a:pt x="355854" y="93535"/>
                </a:lnTo>
                <a:lnTo>
                  <a:pt x="359283" y="84843"/>
                </a:lnTo>
                <a:lnTo>
                  <a:pt x="360425" y="75437"/>
                </a:lnTo>
                <a:close/>
              </a:path>
              <a:path w="632460" h="121285">
                <a:moveTo>
                  <a:pt x="326136" y="116114"/>
                </a:moveTo>
                <a:lnTo>
                  <a:pt x="326136" y="84582"/>
                </a:lnTo>
                <a:lnTo>
                  <a:pt x="323088" y="90678"/>
                </a:lnTo>
                <a:lnTo>
                  <a:pt x="317753" y="95250"/>
                </a:lnTo>
                <a:lnTo>
                  <a:pt x="311658" y="99822"/>
                </a:lnTo>
                <a:lnTo>
                  <a:pt x="304800" y="102108"/>
                </a:lnTo>
                <a:lnTo>
                  <a:pt x="287274" y="102108"/>
                </a:lnTo>
                <a:lnTo>
                  <a:pt x="280415" y="99822"/>
                </a:lnTo>
                <a:lnTo>
                  <a:pt x="268224" y="90678"/>
                </a:lnTo>
                <a:lnTo>
                  <a:pt x="265938" y="84582"/>
                </a:lnTo>
                <a:lnTo>
                  <a:pt x="265938" y="116428"/>
                </a:lnTo>
                <a:lnTo>
                  <a:pt x="271664" y="117943"/>
                </a:lnTo>
                <a:lnTo>
                  <a:pt x="279749" y="119634"/>
                </a:lnTo>
                <a:lnTo>
                  <a:pt x="287976" y="120753"/>
                </a:lnTo>
                <a:lnTo>
                  <a:pt x="296418" y="121158"/>
                </a:lnTo>
                <a:lnTo>
                  <a:pt x="309562" y="120312"/>
                </a:lnTo>
                <a:lnTo>
                  <a:pt x="321564" y="117824"/>
                </a:lnTo>
                <a:lnTo>
                  <a:pt x="326136" y="116114"/>
                </a:lnTo>
                <a:close/>
              </a:path>
              <a:path w="632460" h="121285">
                <a:moveTo>
                  <a:pt x="494538" y="57912"/>
                </a:moveTo>
                <a:lnTo>
                  <a:pt x="459390" y="32194"/>
                </a:lnTo>
                <a:lnTo>
                  <a:pt x="438912" y="30480"/>
                </a:lnTo>
                <a:lnTo>
                  <a:pt x="425791" y="31206"/>
                </a:lnTo>
                <a:lnTo>
                  <a:pt x="387715" y="49089"/>
                </a:lnTo>
                <a:lnTo>
                  <a:pt x="378713" y="76200"/>
                </a:lnTo>
                <a:lnTo>
                  <a:pt x="379714" y="86034"/>
                </a:lnTo>
                <a:lnTo>
                  <a:pt x="412242" y="117415"/>
                </a:lnTo>
                <a:lnTo>
                  <a:pt x="412242" y="64770"/>
                </a:lnTo>
                <a:lnTo>
                  <a:pt x="414527" y="58674"/>
                </a:lnTo>
                <a:lnTo>
                  <a:pt x="419862" y="54864"/>
                </a:lnTo>
                <a:lnTo>
                  <a:pt x="424434" y="50292"/>
                </a:lnTo>
                <a:lnTo>
                  <a:pt x="431292" y="48768"/>
                </a:lnTo>
                <a:lnTo>
                  <a:pt x="445770" y="48768"/>
                </a:lnTo>
                <a:lnTo>
                  <a:pt x="450342" y="49530"/>
                </a:lnTo>
                <a:lnTo>
                  <a:pt x="457962" y="54102"/>
                </a:lnTo>
                <a:lnTo>
                  <a:pt x="461010" y="57912"/>
                </a:lnTo>
                <a:lnTo>
                  <a:pt x="461772" y="62484"/>
                </a:lnTo>
                <a:lnTo>
                  <a:pt x="494538" y="57912"/>
                </a:lnTo>
                <a:close/>
              </a:path>
              <a:path w="632460" h="121285">
                <a:moveTo>
                  <a:pt x="496062" y="89916"/>
                </a:moveTo>
                <a:lnTo>
                  <a:pt x="463296" y="86106"/>
                </a:lnTo>
                <a:lnTo>
                  <a:pt x="461772" y="92202"/>
                </a:lnTo>
                <a:lnTo>
                  <a:pt x="459486" y="96012"/>
                </a:lnTo>
                <a:lnTo>
                  <a:pt x="454913" y="98298"/>
                </a:lnTo>
                <a:lnTo>
                  <a:pt x="451103" y="101346"/>
                </a:lnTo>
                <a:lnTo>
                  <a:pt x="445770" y="102108"/>
                </a:lnTo>
                <a:lnTo>
                  <a:pt x="431292" y="102108"/>
                </a:lnTo>
                <a:lnTo>
                  <a:pt x="425196" y="99822"/>
                </a:lnTo>
                <a:lnTo>
                  <a:pt x="419862" y="96012"/>
                </a:lnTo>
                <a:lnTo>
                  <a:pt x="415289" y="91440"/>
                </a:lnTo>
                <a:lnTo>
                  <a:pt x="412242" y="84582"/>
                </a:lnTo>
                <a:lnTo>
                  <a:pt x="412242" y="117415"/>
                </a:lnTo>
                <a:lnTo>
                  <a:pt x="413575" y="117919"/>
                </a:lnTo>
                <a:lnTo>
                  <a:pt x="425148" y="120324"/>
                </a:lnTo>
                <a:lnTo>
                  <a:pt x="438150" y="121158"/>
                </a:lnTo>
                <a:lnTo>
                  <a:pt x="449568" y="120598"/>
                </a:lnTo>
                <a:lnTo>
                  <a:pt x="488441" y="103060"/>
                </a:lnTo>
                <a:lnTo>
                  <a:pt x="492752" y="96916"/>
                </a:lnTo>
                <a:lnTo>
                  <a:pt x="496062" y="89916"/>
                </a:lnTo>
                <a:close/>
              </a:path>
              <a:path w="632460" h="121285">
                <a:moveTo>
                  <a:pt x="550926" y="118872"/>
                </a:moveTo>
                <a:lnTo>
                  <a:pt x="550926" y="0"/>
                </a:lnTo>
                <a:lnTo>
                  <a:pt x="518160" y="0"/>
                </a:lnTo>
                <a:lnTo>
                  <a:pt x="518160" y="118872"/>
                </a:lnTo>
                <a:lnTo>
                  <a:pt x="550926" y="118872"/>
                </a:lnTo>
                <a:close/>
              </a:path>
              <a:path w="632460" h="121285">
                <a:moveTo>
                  <a:pt x="630174" y="32766"/>
                </a:moveTo>
                <a:lnTo>
                  <a:pt x="589026" y="32766"/>
                </a:lnTo>
                <a:lnTo>
                  <a:pt x="550926" y="63246"/>
                </a:lnTo>
                <a:lnTo>
                  <a:pt x="550926" y="91440"/>
                </a:lnTo>
                <a:lnTo>
                  <a:pt x="566165" y="80010"/>
                </a:lnTo>
                <a:lnTo>
                  <a:pt x="587501" y="106549"/>
                </a:lnTo>
                <a:lnTo>
                  <a:pt x="587501" y="64008"/>
                </a:lnTo>
                <a:lnTo>
                  <a:pt x="630174" y="32766"/>
                </a:lnTo>
                <a:close/>
              </a:path>
              <a:path w="632460" h="121285">
                <a:moveTo>
                  <a:pt x="632460" y="118872"/>
                </a:moveTo>
                <a:lnTo>
                  <a:pt x="587501" y="64008"/>
                </a:lnTo>
                <a:lnTo>
                  <a:pt x="587501" y="106549"/>
                </a:lnTo>
                <a:lnTo>
                  <a:pt x="597408" y="118872"/>
                </a:lnTo>
                <a:lnTo>
                  <a:pt x="632460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9358" y="3594006"/>
            <a:ext cx="92756" cy="101188"/>
          </a:xfrm>
          <a:custGeom>
            <a:avLst/>
            <a:gdLst/>
            <a:ahLst/>
            <a:cxnLst/>
            <a:rect l="l" t="t" r="r" b="b"/>
            <a:pathLst>
              <a:path w="111760" h="121920">
                <a:moveTo>
                  <a:pt x="111251" y="60960"/>
                </a:moveTo>
                <a:lnTo>
                  <a:pt x="101929" y="20776"/>
                </a:lnTo>
                <a:lnTo>
                  <a:pt x="67484" y="726"/>
                </a:lnTo>
                <a:lnTo>
                  <a:pt x="55625" y="0"/>
                </a:lnTo>
                <a:lnTo>
                  <a:pt x="43743" y="731"/>
                </a:lnTo>
                <a:lnTo>
                  <a:pt x="9322" y="20776"/>
                </a:lnTo>
                <a:lnTo>
                  <a:pt x="0" y="60960"/>
                </a:lnTo>
                <a:lnTo>
                  <a:pt x="988" y="76807"/>
                </a:lnTo>
                <a:lnTo>
                  <a:pt x="23693" y="114204"/>
                </a:lnTo>
                <a:lnTo>
                  <a:pt x="34289" y="118768"/>
                </a:lnTo>
                <a:lnTo>
                  <a:pt x="34289" y="60960"/>
                </a:lnTo>
                <a:lnTo>
                  <a:pt x="34563" y="51387"/>
                </a:lnTo>
                <a:lnTo>
                  <a:pt x="51815" y="19050"/>
                </a:lnTo>
                <a:lnTo>
                  <a:pt x="59436" y="19050"/>
                </a:lnTo>
                <a:lnTo>
                  <a:pt x="76962" y="60960"/>
                </a:lnTo>
                <a:lnTo>
                  <a:pt x="76962" y="118901"/>
                </a:lnTo>
                <a:lnTo>
                  <a:pt x="77914" y="118681"/>
                </a:lnTo>
                <a:lnTo>
                  <a:pt x="107156" y="90201"/>
                </a:lnTo>
                <a:lnTo>
                  <a:pt x="110239" y="76831"/>
                </a:lnTo>
                <a:lnTo>
                  <a:pt x="111251" y="60960"/>
                </a:lnTo>
                <a:close/>
              </a:path>
              <a:path w="111760" h="121920">
                <a:moveTo>
                  <a:pt x="76962" y="118901"/>
                </a:moveTo>
                <a:lnTo>
                  <a:pt x="76962" y="60960"/>
                </a:lnTo>
                <a:lnTo>
                  <a:pt x="76807" y="70532"/>
                </a:lnTo>
                <a:lnTo>
                  <a:pt x="76295" y="78676"/>
                </a:lnTo>
                <a:lnTo>
                  <a:pt x="66293" y="99822"/>
                </a:lnTo>
                <a:lnTo>
                  <a:pt x="63245" y="102108"/>
                </a:lnTo>
                <a:lnTo>
                  <a:pt x="59436" y="102870"/>
                </a:lnTo>
                <a:lnTo>
                  <a:pt x="51815" y="102870"/>
                </a:lnTo>
                <a:lnTo>
                  <a:pt x="34289" y="60960"/>
                </a:lnTo>
                <a:lnTo>
                  <a:pt x="34289" y="118768"/>
                </a:lnTo>
                <a:lnTo>
                  <a:pt x="43743" y="121062"/>
                </a:lnTo>
                <a:lnTo>
                  <a:pt x="55625" y="121920"/>
                </a:lnTo>
                <a:lnTo>
                  <a:pt x="67484" y="121086"/>
                </a:lnTo>
                <a:lnTo>
                  <a:pt x="76962" y="118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0667" y="3848242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0667" y="3848242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4160" y="3848243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4160" y="3848243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8672" y="3986746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60" h="121285">
                <a:moveTo>
                  <a:pt x="135636" y="35052"/>
                </a:moveTo>
                <a:lnTo>
                  <a:pt x="135636" y="24384"/>
                </a:lnTo>
                <a:lnTo>
                  <a:pt x="134112" y="19812"/>
                </a:lnTo>
                <a:lnTo>
                  <a:pt x="130301" y="16002"/>
                </a:lnTo>
                <a:lnTo>
                  <a:pt x="126492" y="11430"/>
                </a:lnTo>
                <a:lnTo>
                  <a:pt x="122682" y="8382"/>
                </a:lnTo>
                <a:lnTo>
                  <a:pt x="117348" y="6096"/>
                </a:lnTo>
                <a:lnTo>
                  <a:pt x="112013" y="3048"/>
                </a:lnTo>
                <a:lnTo>
                  <a:pt x="0" y="0"/>
                </a:lnTo>
                <a:lnTo>
                  <a:pt x="0" y="118872"/>
                </a:lnTo>
                <a:lnTo>
                  <a:pt x="35051" y="118833"/>
                </a:lnTo>
                <a:lnTo>
                  <a:pt x="35051" y="19812"/>
                </a:lnTo>
                <a:lnTo>
                  <a:pt x="84582" y="19812"/>
                </a:lnTo>
                <a:lnTo>
                  <a:pt x="89915" y="20574"/>
                </a:lnTo>
                <a:lnTo>
                  <a:pt x="94487" y="22098"/>
                </a:lnTo>
                <a:lnTo>
                  <a:pt x="100584" y="26670"/>
                </a:lnTo>
                <a:lnTo>
                  <a:pt x="102108" y="29718"/>
                </a:lnTo>
                <a:lnTo>
                  <a:pt x="102108" y="71628"/>
                </a:lnTo>
                <a:lnTo>
                  <a:pt x="104394" y="73914"/>
                </a:lnTo>
                <a:lnTo>
                  <a:pt x="106680" y="76962"/>
                </a:lnTo>
                <a:lnTo>
                  <a:pt x="108203" y="80010"/>
                </a:lnTo>
                <a:lnTo>
                  <a:pt x="108203" y="117475"/>
                </a:lnTo>
                <a:lnTo>
                  <a:pt x="109727" y="117348"/>
                </a:lnTo>
                <a:lnTo>
                  <a:pt x="111251" y="117043"/>
                </a:lnTo>
                <a:lnTo>
                  <a:pt x="111251" y="55626"/>
                </a:lnTo>
                <a:lnTo>
                  <a:pt x="118872" y="53340"/>
                </a:lnTo>
                <a:lnTo>
                  <a:pt x="124968" y="49530"/>
                </a:lnTo>
                <a:lnTo>
                  <a:pt x="128777" y="44958"/>
                </a:lnTo>
                <a:lnTo>
                  <a:pt x="133350" y="40386"/>
                </a:lnTo>
                <a:lnTo>
                  <a:pt x="135636" y="35052"/>
                </a:lnTo>
                <a:close/>
              </a:path>
              <a:path w="632460" h="121285">
                <a:moveTo>
                  <a:pt x="102108" y="71628"/>
                </a:moveTo>
                <a:lnTo>
                  <a:pt x="102108" y="37338"/>
                </a:lnTo>
                <a:lnTo>
                  <a:pt x="99822" y="40386"/>
                </a:lnTo>
                <a:lnTo>
                  <a:pt x="93725" y="44958"/>
                </a:lnTo>
                <a:lnTo>
                  <a:pt x="88392" y="46482"/>
                </a:lnTo>
                <a:lnTo>
                  <a:pt x="82486" y="46596"/>
                </a:lnTo>
                <a:lnTo>
                  <a:pt x="79248" y="47244"/>
                </a:lnTo>
                <a:lnTo>
                  <a:pt x="35051" y="47244"/>
                </a:lnTo>
                <a:lnTo>
                  <a:pt x="35051" y="67056"/>
                </a:lnTo>
                <a:lnTo>
                  <a:pt x="63246" y="67056"/>
                </a:lnTo>
                <a:lnTo>
                  <a:pt x="73794" y="67186"/>
                </a:lnTo>
                <a:lnTo>
                  <a:pt x="82486" y="67532"/>
                </a:lnTo>
                <a:lnTo>
                  <a:pt x="89177" y="68020"/>
                </a:lnTo>
                <a:lnTo>
                  <a:pt x="93725" y="68580"/>
                </a:lnTo>
                <a:lnTo>
                  <a:pt x="98298" y="70104"/>
                </a:lnTo>
                <a:lnTo>
                  <a:pt x="102108" y="71628"/>
                </a:lnTo>
                <a:close/>
              </a:path>
              <a:path w="632460" h="121285">
                <a:moveTo>
                  <a:pt x="108203" y="117475"/>
                </a:moveTo>
                <a:lnTo>
                  <a:pt x="108203" y="87630"/>
                </a:lnTo>
                <a:lnTo>
                  <a:pt x="106680" y="90678"/>
                </a:lnTo>
                <a:lnTo>
                  <a:pt x="103632" y="93726"/>
                </a:lnTo>
                <a:lnTo>
                  <a:pt x="99822" y="96012"/>
                </a:lnTo>
                <a:lnTo>
                  <a:pt x="96012" y="97536"/>
                </a:lnTo>
                <a:lnTo>
                  <a:pt x="90677" y="98298"/>
                </a:lnTo>
                <a:lnTo>
                  <a:pt x="86677" y="98384"/>
                </a:lnTo>
                <a:lnTo>
                  <a:pt x="79248" y="99060"/>
                </a:lnTo>
                <a:lnTo>
                  <a:pt x="35051" y="99060"/>
                </a:lnTo>
                <a:lnTo>
                  <a:pt x="35051" y="118833"/>
                </a:lnTo>
                <a:lnTo>
                  <a:pt x="88392" y="118706"/>
                </a:lnTo>
                <a:lnTo>
                  <a:pt x="94571" y="118550"/>
                </a:lnTo>
                <a:lnTo>
                  <a:pt x="108203" y="117475"/>
                </a:lnTo>
                <a:close/>
              </a:path>
              <a:path w="632460" h="121285">
                <a:moveTo>
                  <a:pt x="144018" y="89916"/>
                </a:moveTo>
                <a:lnTo>
                  <a:pt x="144018" y="77724"/>
                </a:lnTo>
                <a:lnTo>
                  <a:pt x="140970" y="71628"/>
                </a:lnTo>
                <a:lnTo>
                  <a:pt x="111251" y="55626"/>
                </a:lnTo>
                <a:lnTo>
                  <a:pt x="111251" y="117043"/>
                </a:lnTo>
                <a:lnTo>
                  <a:pt x="117348" y="115824"/>
                </a:lnTo>
                <a:lnTo>
                  <a:pt x="123444" y="112776"/>
                </a:lnTo>
                <a:lnTo>
                  <a:pt x="130301" y="109728"/>
                </a:lnTo>
                <a:lnTo>
                  <a:pt x="134874" y="105156"/>
                </a:lnTo>
                <a:lnTo>
                  <a:pt x="138684" y="100584"/>
                </a:lnTo>
                <a:lnTo>
                  <a:pt x="142494" y="95250"/>
                </a:lnTo>
                <a:lnTo>
                  <a:pt x="144018" y="89916"/>
                </a:lnTo>
                <a:close/>
              </a:path>
              <a:path w="632460" h="121285">
                <a:moveTo>
                  <a:pt x="205739" y="118872"/>
                </a:moveTo>
                <a:lnTo>
                  <a:pt x="205739" y="0"/>
                </a:lnTo>
                <a:lnTo>
                  <a:pt x="172974" y="0"/>
                </a:lnTo>
                <a:lnTo>
                  <a:pt x="172974" y="118872"/>
                </a:lnTo>
                <a:lnTo>
                  <a:pt x="205739" y="118872"/>
                </a:lnTo>
                <a:close/>
              </a:path>
              <a:path w="632460" h="121285">
                <a:moveTo>
                  <a:pt x="360425" y="75438"/>
                </a:moveTo>
                <a:lnTo>
                  <a:pt x="332410" y="37873"/>
                </a:lnTo>
                <a:lnTo>
                  <a:pt x="295656" y="30480"/>
                </a:lnTo>
                <a:lnTo>
                  <a:pt x="286785" y="30896"/>
                </a:lnTo>
                <a:lnTo>
                  <a:pt x="249745" y="43148"/>
                </a:lnTo>
                <a:lnTo>
                  <a:pt x="231648" y="67056"/>
                </a:lnTo>
                <a:lnTo>
                  <a:pt x="231648" y="74676"/>
                </a:lnTo>
                <a:lnTo>
                  <a:pt x="249840" y="108966"/>
                </a:lnTo>
                <a:lnTo>
                  <a:pt x="265938" y="116428"/>
                </a:lnTo>
                <a:lnTo>
                  <a:pt x="265938" y="67056"/>
                </a:lnTo>
                <a:lnTo>
                  <a:pt x="268224" y="60960"/>
                </a:lnTo>
                <a:lnTo>
                  <a:pt x="280415" y="51816"/>
                </a:lnTo>
                <a:lnTo>
                  <a:pt x="287274" y="49530"/>
                </a:lnTo>
                <a:lnTo>
                  <a:pt x="304800" y="49530"/>
                </a:lnTo>
                <a:lnTo>
                  <a:pt x="311658" y="51816"/>
                </a:lnTo>
                <a:lnTo>
                  <a:pt x="317753" y="56388"/>
                </a:lnTo>
                <a:lnTo>
                  <a:pt x="323088" y="60960"/>
                </a:lnTo>
                <a:lnTo>
                  <a:pt x="326136" y="67056"/>
                </a:lnTo>
                <a:lnTo>
                  <a:pt x="326136" y="116114"/>
                </a:lnTo>
                <a:lnTo>
                  <a:pt x="332422" y="113764"/>
                </a:lnTo>
                <a:lnTo>
                  <a:pt x="342138" y="108204"/>
                </a:lnTo>
                <a:lnTo>
                  <a:pt x="350139" y="101369"/>
                </a:lnTo>
                <a:lnTo>
                  <a:pt x="355854" y="93535"/>
                </a:lnTo>
                <a:lnTo>
                  <a:pt x="359283" y="84843"/>
                </a:lnTo>
                <a:lnTo>
                  <a:pt x="360425" y="75438"/>
                </a:lnTo>
                <a:close/>
              </a:path>
              <a:path w="632460" h="121285">
                <a:moveTo>
                  <a:pt x="326136" y="116114"/>
                </a:moveTo>
                <a:lnTo>
                  <a:pt x="326136" y="84582"/>
                </a:lnTo>
                <a:lnTo>
                  <a:pt x="323088" y="90678"/>
                </a:lnTo>
                <a:lnTo>
                  <a:pt x="317753" y="95250"/>
                </a:lnTo>
                <a:lnTo>
                  <a:pt x="311658" y="99822"/>
                </a:lnTo>
                <a:lnTo>
                  <a:pt x="304800" y="102108"/>
                </a:lnTo>
                <a:lnTo>
                  <a:pt x="287274" y="102108"/>
                </a:lnTo>
                <a:lnTo>
                  <a:pt x="280415" y="99822"/>
                </a:lnTo>
                <a:lnTo>
                  <a:pt x="268224" y="90678"/>
                </a:lnTo>
                <a:lnTo>
                  <a:pt x="265938" y="84582"/>
                </a:lnTo>
                <a:lnTo>
                  <a:pt x="265938" y="116428"/>
                </a:lnTo>
                <a:lnTo>
                  <a:pt x="271664" y="117943"/>
                </a:lnTo>
                <a:lnTo>
                  <a:pt x="279749" y="119634"/>
                </a:lnTo>
                <a:lnTo>
                  <a:pt x="287976" y="120753"/>
                </a:lnTo>
                <a:lnTo>
                  <a:pt x="296418" y="121158"/>
                </a:lnTo>
                <a:lnTo>
                  <a:pt x="309562" y="120312"/>
                </a:lnTo>
                <a:lnTo>
                  <a:pt x="321564" y="117824"/>
                </a:lnTo>
                <a:lnTo>
                  <a:pt x="326136" y="116114"/>
                </a:lnTo>
                <a:close/>
              </a:path>
              <a:path w="632460" h="121285">
                <a:moveTo>
                  <a:pt x="494538" y="57912"/>
                </a:moveTo>
                <a:lnTo>
                  <a:pt x="459390" y="32194"/>
                </a:lnTo>
                <a:lnTo>
                  <a:pt x="438912" y="30480"/>
                </a:lnTo>
                <a:lnTo>
                  <a:pt x="425791" y="31206"/>
                </a:lnTo>
                <a:lnTo>
                  <a:pt x="387715" y="49089"/>
                </a:lnTo>
                <a:lnTo>
                  <a:pt x="378713" y="76200"/>
                </a:lnTo>
                <a:lnTo>
                  <a:pt x="379714" y="86034"/>
                </a:lnTo>
                <a:lnTo>
                  <a:pt x="412242" y="117415"/>
                </a:lnTo>
                <a:lnTo>
                  <a:pt x="412242" y="64770"/>
                </a:lnTo>
                <a:lnTo>
                  <a:pt x="414527" y="58674"/>
                </a:lnTo>
                <a:lnTo>
                  <a:pt x="419862" y="54864"/>
                </a:lnTo>
                <a:lnTo>
                  <a:pt x="424434" y="50292"/>
                </a:lnTo>
                <a:lnTo>
                  <a:pt x="431292" y="48768"/>
                </a:lnTo>
                <a:lnTo>
                  <a:pt x="445770" y="48768"/>
                </a:lnTo>
                <a:lnTo>
                  <a:pt x="450342" y="49530"/>
                </a:lnTo>
                <a:lnTo>
                  <a:pt x="457962" y="54102"/>
                </a:lnTo>
                <a:lnTo>
                  <a:pt x="461010" y="57912"/>
                </a:lnTo>
                <a:lnTo>
                  <a:pt x="461772" y="62484"/>
                </a:lnTo>
                <a:lnTo>
                  <a:pt x="494538" y="57912"/>
                </a:lnTo>
                <a:close/>
              </a:path>
              <a:path w="632460" h="121285">
                <a:moveTo>
                  <a:pt x="496062" y="89916"/>
                </a:moveTo>
                <a:lnTo>
                  <a:pt x="463296" y="86106"/>
                </a:lnTo>
                <a:lnTo>
                  <a:pt x="461772" y="92202"/>
                </a:lnTo>
                <a:lnTo>
                  <a:pt x="459486" y="96012"/>
                </a:lnTo>
                <a:lnTo>
                  <a:pt x="454913" y="98298"/>
                </a:lnTo>
                <a:lnTo>
                  <a:pt x="451103" y="101346"/>
                </a:lnTo>
                <a:lnTo>
                  <a:pt x="445770" y="102108"/>
                </a:lnTo>
                <a:lnTo>
                  <a:pt x="431292" y="102108"/>
                </a:lnTo>
                <a:lnTo>
                  <a:pt x="425196" y="99822"/>
                </a:lnTo>
                <a:lnTo>
                  <a:pt x="419862" y="96012"/>
                </a:lnTo>
                <a:lnTo>
                  <a:pt x="415289" y="91440"/>
                </a:lnTo>
                <a:lnTo>
                  <a:pt x="412242" y="84582"/>
                </a:lnTo>
                <a:lnTo>
                  <a:pt x="412242" y="117415"/>
                </a:lnTo>
                <a:lnTo>
                  <a:pt x="413575" y="117919"/>
                </a:lnTo>
                <a:lnTo>
                  <a:pt x="425148" y="120324"/>
                </a:lnTo>
                <a:lnTo>
                  <a:pt x="438150" y="121158"/>
                </a:lnTo>
                <a:lnTo>
                  <a:pt x="449568" y="120598"/>
                </a:lnTo>
                <a:lnTo>
                  <a:pt x="488441" y="103060"/>
                </a:lnTo>
                <a:lnTo>
                  <a:pt x="492752" y="96916"/>
                </a:lnTo>
                <a:lnTo>
                  <a:pt x="496062" y="89916"/>
                </a:lnTo>
                <a:close/>
              </a:path>
              <a:path w="632460" h="121285">
                <a:moveTo>
                  <a:pt x="550926" y="118872"/>
                </a:moveTo>
                <a:lnTo>
                  <a:pt x="550926" y="0"/>
                </a:lnTo>
                <a:lnTo>
                  <a:pt x="518160" y="0"/>
                </a:lnTo>
                <a:lnTo>
                  <a:pt x="518160" y="118872"/>
                </a:lnTo>
                <a:lnTo>
                  <a:pt x="550926" y="118872"/>
                </a:lnTo>
                <a:close/>
              </a:path>
              <a:path w="632460" h="121285">
                <a:moveTo>
                  <a:pt x="630174" y="32766"/>
                </a:moveTo>
                <a:lnTo>
                  <a:pt x="589026" y="32766"/>
                </a:lnTo>
                <a:lnTo>
                  <a:pt x="550926" y="63246"/>
                </a:lnTo>
                <a:lnTo>
                  <a:pt x="550926" y="91440"/>
                </a:lnTo>
                <a:lnTo>
                  <a:pt x="566165" y="80010"/>
                </a:lnTo>
                <a:lnTo>
                  <a:pt x="587501" y="106549"/>
                </a:lnTo>
                <a:lnTo>
                  <a:pt x="587501" y="64008"/>
                </a:lnTo>
                <a:lnTo>
                  <a:pt x="630174" y="32766"/>
                </a:lnTo>
                <a:close/>
              </a:path>
              <a:path w="632460" h="121285">
                <a:moveTo>
                  <a:pt x="632460" y="118872"/>
                </a:moveTo>
                <a:lnTo>
                  <a:pt x="587501" y="64008"/>
                </a:lnTo>
                <a:lnTo>
                  <a:pt x="587501" y="106549"/>
                </a:lnTo>
                <a:lnTo>
                  <a:pt x="597408" y="118872"/>
                </a:lnTo>
                <a:lnTo>
                  <a:pt x="632460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6947" y="3986113"/>
            <a:ext cx="62716" cy="99606"/>
          </a:xfrm>
          <a:custGeom>
            <a:avLst/>
            <a:gdLst/>
            <a:ahLst/>
            <a:cxnLst/>
            <a:rect l="l" t="t" r="r" b="b"/>
            <a:pathLst>
              <a:path w="75564" h="120014">
                <a:moveTo>
                  <a:pt x="75437" y="119633"/>
                </a:moveTo>
                <a:lnTo>
                  <a:pt x="75437" y="0"/>
                </a:lnTo>
                <a:lnTo>
                  <a:pt x="48768" y="0"/>
                </a:lnTo>
                <a:lnTo>
                  <a:pt x="45327" y="5119"/>
                </a:lnTo>
                <a:lnTo>
                  <a:pt x="40671" y="10096"/>
                </a:lnTo>
                <a:lnTo>
                  <a:pt x="6429" y="28479"/>
                </a:lnTo>
                <a:lnTo>
                  <a:pt x="0" y="30479"/>
                </a:lnTo>
                <a:lnTo>
                  <a:pt x="0" y="51053"/>
                </a:lnTo>
                <a:lnTo>
                  <a:pt x="11703" y="47779"/>
                </a:lnTo>
                <a:lnTo>
                  <a:pt x="22764" y="43719"/>
                </a:lnTo>
                <a:lnTo>
                  <a:pt x="33111" y="38945"/>
                </a:lnTo>
                <a:lnTo>
                  <a:pt x="42672" y="33527"/>
                </a:lnTo>
                <a:lnTo>
                  <a:pt x="42672" y="119633"/>
                </a:lnTo>
                <a:lnTo>
                  <a:pt x="75437" y="1196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30667" y="5219977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0667" y="5219977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4160" y="5219978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4160" y="5219978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94160" y="4632452"/>
            <a:ext cx="1127828" cy="274579"/>
          </a:xfrm>
          <a:custGeom>
            <a:avLst/>
            <a:gdLst/>
            <a:ahLst/>
            <a:cxnLst/>
            <a:rect l="l" t="t" r="r" b="b"/>
            <a:pathLst>
              <a:path w="1358900" h="330835">
                <a:moveTo>
                  <a:pt x="1358646" y="288798"/>
                </a:moveTo>
                <a:lnTo>
                  <a:pt x="1358646" y="0"/>
                </a:lnTo>
                <a:lnTo>
                  <a:pt x="0" y="0"/>
                </a:lnTo>
                <a:lnTo>
                  <a:pt x="0" y="288798"/>
                </a:lnTo>
                <a:lnTo>
                  <a:pt x="47337" y="299866"/>
                </a:lnTo>
                <a:lnTo>
                  <a:pt x="95232" y="309232"/>
                </a:lnTo>
                <a:lnTo>
                  <a:pt x="143590" y="316894"/>
                </a:lnTo>
                <a:lnTo>
                  <a:pt x="192317" y="322854"/>
                </a:lnTo>
                <a:lnTo>
                  <a:pt x="241317" y="327111"/>
                </a:lnTo>
                <a:lnTo>
                  <a:pt x="290495" y="329666"/>
                </a:lnTo>
                <a:lnTo>
                  <a:pt x="339756" y="330517"/>
                </a:lnTo>
                <a:lnTo>
                  <a:pt x="389006" y="329666"/>
                </a:lnTo>
                <a:lnTo>
                  <a:pt x="438149" y="327111"/>
                </a:lnTo>
                <a:lnTo>
                  <a:pt x="487091" y="322854"/>
                </a:lnTo>
                <a:lnTo>
                  <a:pt x="535736" y="316894"/>
                </a:lnTo>
                <a:lnTo>
                  <a:pt x="583989" y="309232"/>
                </a:lnTo>
                <a:lnTo>
                  <a:pt x="631756" y="299866"/>
                </a:lnTo>
                <a:lnTo>
                  <a:pt x="678942" y="288798"/>
                </a:lnTo>
                <a:lnTo>
                  <a:pt x="726279" y="277881"/>
                </a:lnTo>
                <a:lnTo>
                  <a:pt x="774176" y="268643"/>
                </a:lnTo>
                <a:lnTo>
                  <a:pt x="822540" y="261086"/>
                </a:lnTo>
                <a:lnTo>
                  <a:pt x="871277" y="255207"/>
                </a:lnTo>
                <a:lnTo>
                  <a:pt x="920293" y="251009"/>
                </a:lnTo>
                <a:lnTo>
                  <a:pt x="969497" y="248489"/>
                </a:lnTo>
                <a:lnTo>
                  <a:pt x="1018794" y="247650"/>
                </a:lnTo>
                <a:lnTo>
                  <a:pt x="1068090" y="248489"/>
                </a:lnTo>
                <a:lnTo>
                  <a:pt x="1117294" y="251009"/>
                </a:lnTo>
                <a:lnTo>
                  <a:pt x="1166310" y="255207"/>
                </a:lnTo>
                <a:lnTo>
                  <a:pt x="1215047" y="261086"/>
                </a:lnTo>
                <a:lnTo>
                  <a:pt x="1263411" y="268643"/>
                </a:lnTo>
                <a:lnTo>
                  <a:pt x="1311308" y="277881"/>
                </a:lnTo>
                <a:lnTo>
                  <a:pt x="1358646" y="288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4160" y="4632452"/>
            <a:ext cx="1127828" cy="274579"/>
          </a:xfrm>
          <a:custGeom>
            <a:avLst/>
            <a:gdLst/>
            <a:ahLst/>
            <a:cxnLst/>
            <a:rect l="l" t="t" r="r" b="b"/>
            <a:pathLst>
              <a:path w="1358900" h="330835">
                <a:moveTo>
                  <a:pt x="0" y="288798"/>
                </a:moveTo>
                <a:lnTo>
                  <a:pt x="0" y="0"/>
                </a:lnTo>
                <a:lnTo>
                  <a:pt x="1358646" y="0"/>
                </a:lnTo>
                <a:lnTo>
                  <a:pt x="1358646" y="288798"/>
                </a:lnTo>
                <a:lnTo>
                  <a:pt x="1311308" y="277881"/>
                </a:lnTo>
                <a:lnTo>
                  <a:pt x="1263411" y="268643"/>
                </a:lnTo>
                <a:lnTo>
                  <a:pt x="1215047" y="261086"/>
                </a:lnTo>
                <a:lnTo>
                  <a:pt x="1166310" y="255207"/>
                </a:lnTo>
                <a:lnTo>
                  <a:pt x="1117294" y="251009"/>
                </a:lnTo>
                <a:lnTo>
                  <a:pt x="1068090" y="248489"/>
                </a:lnTo>
                <a:lnTo>
                  <a:pt x="1018794" y="247650"/>
                </a:lnTo>
                <a:lnTo>
                  <a:pt x="969497" y="248489"/>
                </a:lnTo>
                <a:lnTo>
                  <a:pt x="920293" y="251009"/>
                </a:lnTo>
                <a:lnTo>
                  <a:pt x="871277" y="255207"/>
                </a:lnTo>
                <a:lnTo>
                  <a:pt x="822540" y="261086"/>
                </a:lnTo>
                <a:lnTo>
                  <a:pt x="774176" y="268643"/>
                </a:lnTo>
                <a:lnTo>
                  <a:pt x="726279" y="277881"/>
                </a:lnTo>
                <a:lnTo>
                  <a:pt x="678942" y="288798"/>
                </a:lnTo>
                <a:lnTo>
                  <a:pt x="631756" y="299866"/>
                </a:lnTo>
                <a:lnTo>
                  <a:pt x="583989" y="309232"/>
                </a:lnTo>
                <a:lnTo>
                  <a:pt x="535736" y="316894"/>
                </a:lnTo>
                <a:lnTo>
                  <a:pt x="487091" y="322854"/>
                </a:lnTo>
                <a:lnTo>
                  <a:pt x="438149" y="327111"/>
                </a:lnTo>
                <a:lnTo>
                  <a:pt x="389006" y="329666"/>
                </a:lnTo>
                <a:lnTo>
                  <a:pt x="339756" y="330517"/>
                </a:lnTo>
                <a:lnTo>
                  <a:pt x="290495" y="329666"/>
                </a:lnTo>
                <a:lnTo>
                  <a:pt x="241317" y="327111"/>
                </a:lnTo>
                <a:lnTo>
                  <a:pt x="192317" y="322854"/>
                </a:lnTo>
                <a:lnTo>
                  <a:pt x="143590" y="316894"/>
                </a:lnTo>
                <a:lnTo>
                  <a:pt x="95232" y="309232"/>
                </a:lnTo>
                <a:lnTo>
                  <a:pt x="47337" y="299866"/>
                </a:lnTo>
                <a:lnTo>
                  <a:pt x="0" y="288798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94160" y="4945662"/>
            <a:ext cx="1127828" cy="274579"/>
          </a:xfrm>
          <a:custGeom>
            <a:avLst/>
            <a:gdLst/>
            <a:ahLst/>
            <a:cxnLst/>
            <a:rect l="l" t="t" r="r" b="b"/>
            <a:pathLst>
              <a:path w="1358900" h="330835">
                <a:moveTo>
                  <a:pt x="1358646" y="330517"/>
                </a:moveTo>
                <a:lnTo>
                  <a:pt x="1358646" y="41719"/>
                </a:lnTo>
                <a:lnTo>
                  <a:pt x="1311308" y="30651"/>
                </a:lnTo>
                <a:lnTo>
                  <a:pt x="1263411" y="21285"/>
                </a:lnTo>
                <a:lnTo>
                  <a:pt x="1215047" y="13622"/>
                </a:lnTo>
                <a:lnTo>
                  <a:pt x="1166310" y="7662"/>
                </a:lnTo>
                <a:lnTo>
                  <a:pt x="1117294" y="3405"/>
                </a:lnTo>
                <a:lnTo>
                  <a:pt x="1068090" y="851"/>
                </a:lnTo>
                <a:lnTo>
                  <a:pt x="1018793" y="0"/>
                </a:lnTo>
                <a:lnTo>
                  <a:pt x="969497" y="851"/>
                </a:lnTo>
                <a:lnTo>
                  <a:pt x="920293" y="3405"/>
                </a:lnTo>
                <a:lnTo>
                  <a:pt x="871277" y="7662"/>
                </a:lnTo>
                <a:lnTo>
                  <a:pt x="822540" y="13622"/>
                </a:lnTo>
                <a:lnTo>
                  <a:pt x="774176" y="21285"/>
                </a:lnTo>
                <a:lnTo>
                  <a:pt x="726279" y="30651"/>
                </a:lnTo>
                <a:lnTo>
                  <a:pt x="678942" y="41719"/>
                </a:lnTo>
                <a:lnTo>
                  <a:pt x="631756" y="52636"/>
                </a:lnTo>
                <a:lnTo>
                  <a:pt x="583989" y="61873"/>
                </a:lnTo>
                <a:lnTo>
                  <a:pt x="535736" y="69431"/>
                </a:lnTo>
                <a:lnTo>
                  <a:pt x="487091" y="75309"/>
                </a:lnTo>
                <a:lnTo>
                  <a:pt x="438149" y="79508"/>
                </a:lnTo>
                <a:lnTo>
                  <a:pt x="389006" y="82027"/>
                </a:lnTo>
                <a:lnTo>
                  <a:pt x="339756" y="82867"/>
                </a:lnTo>
                <a:lnTo>
                  <a:pt x="290495" y="82027"/>
                </a:lnTo>
                <a:lnTo>
                  <a:pt x="241317" y="79508"/>
                </a:lnTo>
                <a:lnTo>
                  <a:pt x="192317" y="75309"/>
                </a:lnTo>
                <a:lnTo>
                  <a:pt x="143590" y="69431"/>
                </a:lnTo>
                <a:lnTo>
                  <a:pt x="95232" y="61873"/>
                </a:lnTo>
                <a:lnTo>
                  <a:pt x="47337" y="52636"/>
                </a:lnTo>
                <a:lnTo>
                  <a:pt x="0" y="41719"/>
                </a:lnTo>
                <a:lnTo>
                  <a:pt x="0" y="330517"/>
                </a:lnTo>
                <a:lnTo>
                  <a:pt x="1358646" y="330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94160" y="4945662"/>
            <a:ext cx="1127828" cy="274579"/>
          </a:xfrm>
          <a:custGeom>
            <a:avLst/>
            <a:gdLst/>
            <a:ahLst/>
            <a:cxnLst/>
            <a:rect l="l" t="t" r="r" b="b"/>
            <a:pathLst>
              <a:path w="1358900" h="330835">
                <a:moveTo>
                  <a:pt x="1358646" y="41719"/>
                </a:moveTo>
                <a:lnTo>
                  <a:pt x="1358646" y="330517"/>
                </a:lnTo>
                <a:lnTo>
                  <a:pt x="0" y="330517"/>
                </a:lnTo>
                <a:lnTo>
                  <a:pt x="0" y="41719"/>
                </a:lnTo>
                <a:lnTo>
                  <a:pt x="47337" y="52636"/>
                </a:lnTo>
                <a:lnTo>
                  <a:pt x="95232" y="61873"/>
                </a:lnTo>
                <a:lnTo>
                  <a:pt x="143590" y="69431"/>
                </a:lnTo>
                <a:lnTo>
                  <a:pt x="192317" y="75309"/>
                </a:lnTo>
                <a:lnTo>
                  <a:pt x="241317" y="79508"/>
                </a:lnTo>
                <a:lnTo>
                  <a:pt x="290495" y="82027"/>
                </a:lnTo>
                <a:lnTo>
                  <a:pt x="339756" y="82867"/>
                </a:lnTo>
                <a:lnTo>
                  <a:pt x="389006" y="82027"/>
                </a:lnTo>
                <a:lnTo>
                  <a:pt x="438149" y="79508"/>
                </a:lnTo>
                <a:lnTo>
                  <a:pt x="487091" y="75309"/>
                </a:lnTo>
                <a:lnTo>
                  <a:pt x="535736" y="69431"/>
                </a:lnTo>
                <a:lnTo>
                  <a:pt x="583989" y="61873"/>
                </a:lnTo>
                <a:lnTo>
                  <a:pt x="631756" y="52636"/>
                </a:lnTo>
                <a:lnTo>
                  <a:pt x="678942" y="41719"/>
                </a:lnTo>
                <a:lnTo>
                  <a:pt x="726279" y="30651"/>
                </a:lnTo>
                <a:lnTo>
                  <a:pt x="774176" y="21285"/>
                </a:lnTo>
                <a:lnTo>
                  <a:pt x="822540" y="13622"/>
                </a:lnTo>
                <a:lnTo>
                  <a:pt x="871277" y="7662"/>
                </a:lnTo>
                <a:lnTo>
                  <a:pt x="920293" y="3405"/>
                </a:lnTo>
                <a:lnTo>
                  <a:pt x="969497" y="851"/>
                </a:lnTo>
                <a:lnTo>
                  <a:pt x="1018793" y="0"/>
                </a:lnTo>
                <a:lnTo>
                  <a:pt x="1068090" y="851"/>
                </a:lnTo>
                <a:lnTo>
                  <a:pt x="1117294" y="3405"/>
                </a:lnTo>
                <a:lnTo>
                  <a:pt x="1166310" y="7662"/>
                </a:lnTo>
                <a:lnTo>
                  <a:pt x="1215047" y="13622"/>
                </a:lnTo>
                <a:lnTo>
                  <a:pt x="1263411" y="21285"/>
                </a:lnTo>
                <a:lnTo>
                  <a:pt x="1311308" y="30651"/>
                </a:lnTo>
                <a:lnTo>
                  <a:pt x="1358646" y="41719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0667" y="4632452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30667" y="4632452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30825" y="3064034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30825" y="3064034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55336" y="3202535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59" h="121285">
                <a:moveTo>
                  <a:pt x="134874" y="35051"/>
                </a:moveTo>
                <a:lnTo>
                  <a:pt x="134874" y="24383"/>
                </a:lnTo>
                <a:lnTo>
                  <a:pt x="133350" y="19811"/>
                </a:lnTo>
                <a:lnTo>
                  <a:pt x="129540" y="16001"/>
                </a:lnTo>
                <a:lnTo>
                  <a:pt x="126479" y="11429"/>
                </a:lnTo>
                <a:lnTo>
                  <a:pt x="121907" y="8381"/>
                </a:lnTo>
                <a:lnTo>
                  <a:pt x="116586" y="6095"/>
                </a:lnTo>
                <a:lnTo>
                  <a:pt x="111251" y="3047"/>
                </a:lnTo>
                <a:lnTo>
                  <a:pt x="0" y="0"/>
                </a:lnTo>
                <a:lnTo>
                  <a:pt x="0" y="118871"/>
                </a:lnTo>
                <a:lnTo>
                  <a:pt x="34290" y="118833"/>
                </a:lnTo>
                <a:lnTo>
                  <a:pt x="34290" y="19811"/>
                </a:lnTo>
                <a:lnTo>
                  <a:pt x="83807" y="19811"/>
                </a:lnTo>
                <a:lnTo>
                  <a:pt x="89916" y="20573"/>
                </a:lnTo>
                <a:lnTo>
                  <a:pt x="93725" y="22097"/>
                </a:lnTo>
                <a:lnTo>
                  <a:pt x="99809" y="26669"/>
                </a:lnTo>
                <a:lnTo>
                  <a:pt x="101333" y="29717"/>
                </a:lnTo>
                <a:lnTo>
                  <a:pt x="101333" y="71627"/>
                </a:lnTo>
                <a:lnTo>
                  <a:pt x="106680" y="76961"/>
                </a:lnTo>
                <a:lnTo>
                  <a:pt x="107429" y="80009"/>
                </a:lnTo>
                <a:lnTo>
                  <a:pt x="107429" y="117475"/>
                </a:lnTo>
                <a:lnTo>
                  <a:pt x="108966" y="117347"/>
                </a:lnTo>
                <a:lnTo>
                  <a:pt x="111251" y="116890"/>
                </a:lnTo>
                <a:lnTo>
                  <a:pt x="111251" y="55625"/>
                </a:lnTo>
                <a:lnTo>
                  <a:pt x="118097" y="53339"/>
                </a:lnTo>
                <a:lnTo>
                  <a:pt x="124206" y="49529"/>
                </a:lnTo>
                <a:lnTo>
                  <a:pt x="128777" y="44957"/>
                </a:lnTo>
                <a:lnTo>
                  <a:pt x="132588" y="40385"/>
                </a:lnTo>
                <a:lnTo>
                  <a:pt x="134874" y="35051"/>
                </a:lnTo>
                <a:close/>
              </a:path>
              <a:path w="632459" h="121285">
                <a:moveTo>
                  <a:pt x="101333" y="71627"/>
                </a:moveTo>
                <a:lnTo>
                  <a:pt x="101333" y="37337"/>
                </a:lnTo>
                <a:lnTo>
                  <a:pt x="99809" y="40385"/>
                </a:lnTo>
                <a:lnTo>
                  <a:pt x="96012" y="42671"/>
                </a:lnTo>
                <a:lnTo>
                  <a:pt x="92964" y="44957"/>
                </a:lnTo>
                <a:lnTo>
                  <a:pt x="88517" y="46436"/>
                </a:lnTo>
                <a:lnTo>
                  <a:pt x="82003" y="46551"/>
                </a:lnTo>
                <a:lnTo>
                  <a:pt x="79235" y="47243"/>
                </a:lnTo>
                <a:lnTo>
                  <a:pt x="34290" y="47243"/>
                </a:lnTo>
                <a:lnTo>
                  <a:pt x="34290" y="67055"/>
                </a:lnTo>
                <a:lnTo>
                  <a:pt x="62471" y="67055"/>
                </a:lnTo>
                <a:lnTo>
                  <a:pt x="73347" y="67186"/>
                </a:lnTo>
                <a:lnTo>
                  <a:pt x="82283" y="67553"/>
                </a:lnTo>
                <a:lnTo>
                  <a:pt x="88517" y="68020"/>
                </a:lnTo>
                <a:lnTo>
                  <a:pt x="92964" y="68579"/>
                </a:lnTo>
                <a:lnTo>
                  <a:pt x="97536" y="70103"/>
                </a:lnTo>
                <a:lnTo>
                  <a:pt x="101333" y="71627"/>
                </a:lnTo>
                <a:close/>
              </a:path>
              <a:path w="632459" h="121285">
                <a:moveTo>
                  <a:pt x="107429" y="117475"/>
                </a:moveTo>
                <a:lnTo>
                  <a:pt x="107429" y="87629"/>
                </a:lnTo>
                <a:lnTo>
                  <a:pt x="105905" y="90677"/>
                </a:lnTo>
                <a:lnTo>
                  <a:pt x="102857" y="93725"/>
                </a:lnTo>
                <a:lnTo>
                  <a:pt x="99809" y="96011"/>
                </a:lnTo>
                <a:lnTo>
                  <a:pt x="95250" y="97535"/>
                </a:lnTo>
                <a:lnTo>
                  <a:pt x="89916" y="98297"/>
                </a:lnTo>
                <a:lnTo>
                  <a:pt x="86385" y="98344"/>
                </a:lnTo>
                <a:lnTo>
                  <a:pt x="79235" y="99059"/>
                </a:lnTo>
                <a:lnTo>
                  <a:pt x="34290" y="99059"/>
                </a:lnTo>
                <a:lnTo>
                  <a:pt x="34290" y="118833"/>
                </a:lnTo>
                <a:lnTo>
                  <a:pt x="86855" y="118733"/>
                </a:lnTo>
                <a:lnTo>
                  <a:pt x="94123" y="118550"/>
                </a:lnTo>
                <a:lnTo>
                  <a:pt x="107429" y="117475"/>
                </a:lnTo>
                <a:close/>
              </a:path>
              <a:path w="632459" h="121285">
                <a:moveTo>
                  <a:pt x="143256" y="89915"/>
                </a:moveTo>
                <a:lnTo>
                  <a:pt x="143256" y="77723"/>
                </a:lnTo>
                <a:lnTo>
                  <a:pt x="140957" y="71627"/>
                </a:lnTo>
                <a:lnTo>
                  <a:pt x="111251" y="55625"/>
                </a:lnTo>
                <a:lnTo>
                  <a:pt x="111251" y="116890"/>
                </a:lnTo>
                <a:lnTo>
                  <a:pt x="143256" y="89915"/>
                </a:lnTo>
                <a:close/>
              </a:path>
              <a:path w="632459" h="121285">
                <a:moveTo>
                  <a:pt x="205740" y="118871"/>
                </a:moveTo>
                <a:lnTo>
                  <a:pt x="205740" y="0"/>
                </a:lnTo>
                <a:lnTo>
                  <a:pt x="172212" y="0"/>
                </a:lnTo>
                <a:lnTo>
                  <a:pt x="172212" y="118871"/>
                </a:lnTo>
                <a:lnTo>
                  <a:pt x="205740" y="118871"/>
                </a:lnTo>
                <a:close/>
              </a:path>
              <a:path w="632459" h="121285">
                <a:moveTo>
                  <a:pt x="359664" y="75437"/>
                </a:moveTo>
                <a:lnTo>
                  <a:pt x="331974" y="37873"/>
                </a:lnTo>
                <a:lnTo>
                  <a:pt x="295656" y="30479"/>
                </a:lnTo>
                <a:lnTo>
                  <a:pt x="286664" y="30896"/>
                </a:lnTo>
                <a:lnTo>
                  <a:pt x="248977" y="43148"/>
                </a:lnTo>
                <a:lnTo>
                  <a:pt x="231635" y="67055"/>
                </a:lnTo>
                <a:lnTo>
                  <a:pt x="231635" y="74675"/>
                </a:lnTo>
                <a:lnTo>
                  <a:pt x="249358" y="108965"/>
                </a:lnTo>
                <a:lnTo>
                  <a:pt x="265175" y="116429"/>
                </a:lnTo>
                <a:lnTo>
                  <a:pt x="265175" y="67055"/>
                </a:lnTo>
                <a:lnTo>
                  <a:pt x="268224" y="60959"/>
                </a:lnTo>
                <a:lnTo>
                  <a:pt x="273545" y="56387"/>
                </a:lnTo>
                <a:lnTo>
                  <a:pt x="279654" y="51815"/>
                </a:lnTo>
                <a:lnTo>
                  <a:pt x="287212" y="49548"/>
                </a:lnTo>
                <a:lnTo>
                  <a:pt x="304038" y="49529"/>
                </a:lnTo>
                <a:lnTo>
                  <a:pt x="311645" y="51815"/>
                </a:lnTo>
                <a:lnTo>
                  <a:pt x="316979" y="56387"/>
                </a:lnTo>
                <a:lnTo>
                  <a:pt x="323088" y="60959"/>
                </a:lnTo>
                <a:lnTo>
                  <a:pt x="326136" y="67055"/>
                </a:lnTo>
                <a:lnTo>
                  <a:pt x="326136" y="115826"/>
                </a:lnTo>
                <a:lnTo>
                  <a:pt x="331653" y="113764"/>
                </a:lnTo>
                <a:lnTo>
                  <a:pt x="341375" y="108203"/>
                </a:lnTo>
                <a:lnTo>
                  <a:pt x="349371" y="101369"/>
                </a:lnTo>
                <a:lnTo>
                  <a:pt x="355087" y="93535"/>
                </a:lnTo>
                <a:lnTo>
                  <a:pt x="358519" y="84843"/>
                </a:lnTo>
                <a:lnTo>
                  <a:pt x="359664" y="75437"/>
                </a:lnTo>
                <a:close/>
              </a:path>
              <a:path w="632459" h="121285">
                <a:moveTo>
                  <a:pt x="326136" y="115826"/>
                </a:moveTo>
                <a:lnTo>
                  <a:pt x="326136" y="84581"/>
                </a:lnTo>
                <a:lnTo>
                  <a:pt x="323088" y="90677"/>
                </a:lnTo>
                <a:lnTo>
                  <a:pt x="316979" y="95249"/>
                </a:lnTo>
                <a:lnTo>
                  <a:pt x="311645" y="99821"/>
                </a:lnTo>
                <a:lnTo>
                  <a:pt x="304038" y="102107"/>
                </a:lnTo>
                <a:lnTo>
                  <a:pt x="287212" y="102089"/>
                </a:lnTo>
                <a:lnTo>
                  <a:pt x="279654" y="99821"/>
                </a:lnTo>
                <a:lnTo>
                  <a:pt x="273545" y="95249"/>
                </a:lnTo>
                <a:lnTo>
                  <a:pt x="268224" y="90677"/>
                </a:lnTo>
                <a:lnTo>
                  <a:pt x="265175" y="84581"/>
                </a:lnTo>
                <a:lnTo>
                  <a:pt x="265175" y="116429"/>
                </a:lnTo>
                <a:lnTo>
                  <a:pt x="270897" y="117943"/>
                </a:lnTo>
                <a:lnTo>
                  <a:pt x="278982" y="119633"/>
                </a:lnTo>
                <a:lnTo>
                  <a:pt x="287274" y="120756"/>
                </a:lnTo>
                <a:lnTo>
                  <a:pt x="295656" y="121157"/>
                </a:lnTo>
                <a:lnTo>
                  <a:pt x="308793" y="120312"/>
                </a:lnTo>
                <a:lnTo>
                  <a:pt x="320792" y="117824"/>
                </a:lnTo>
                <a:lnTo>
                  <a:pt x="326136" y="115826"/>
                </a:lnTo>
                <a:close/>
              </a:path>
              <a:path w="632459" h="121285">
                <a:moveTo>
                  <a:pt x="493775" y="57911"/>
                </a:moveTo>
                <a:lnTo>
                  <a:pt x="458724" y="32194"/>
                </a:lnTo>
                <a:lnTo>
                  <a:pt x="438150" y="30479"/>
                </a:lnTo>
                <a:lnTo>
                  <a:pt x="425146" y="31206"/>
                </a:lnTo>
                <a:lnTo>
                  <a:pt x="387274" y="49089"/>
                </a:lnTo>
                <a:lnTo>
                  <a:pt x="377951" y="76199"/>
                </a:lnTo>
                <a:lnTo>
                  <a:pt x="378964" y="86034"/>
                </a:lnTo>
                <a:lnTo>
                  <a:pt x="412229" y="117703"/>
                </a:lnTo>
                <a:lnTo>
                  <a:pt x="412229" y="64769"/>
                </a:lnTo>
                <a:lnTo>
                  <a:pt x="414527" y="58673"/>
                </a:lnTo>
                <a:lnTo>
                  <a:pt x="419100" y="54863"/>
                </a:lnTo>
                <a:lnTo>
                  <a:pt x="424421" y="50291"/>
                </a:lnTo>
                <a:lnTo>
                  <a:pt x="430530" y="48767"/>
                </a:lnTo>
                <a:lnTo>
                  <a:pt x="460997" y="62483"/>
                </a:lnTo>
                <a:lnTo>
                  <a:pt x="493775" y="57911"/>
                </a:lnTo>
                <a:close/>
              </a:path>
              <a:path w="632459" h="121285">
                <a:moveTo>
                  <a:pt x="495300" y="89915"/>
                </a:moveTo>
                <a:lnTo>
                  <a:pt x="463283" y="86105"/>
                </a:lnTo>
                <a:lnTo>
                  <a:pt x="461759" y="92201"/>
                </a:lnTo>
                <a:lnTo>
                  <a:pt x="458724" y="96011"/>
                </a:lnTo>
                <a:lnTo>
                  <a:pt x="454914" y="98297"/>
                </a:lnTo>
                <a:lnTo>
                  <a:pt x="450329" y="101345"/>
                </a:lnTo>
                <a:lnTo>
                  <a:pt x="445757" y="102107"/>
                </a:lnTo>
                <a:lnTo>
                  <a:pt x="431279" y="102107"/>
                </a:lnTo>
                <a:lnTo>
                  <a:pt x="424421" y="100583"/>
                </a:lnTo>
                <a:lnTo>
                  <a:pt x="419100" y="96011"/>
                </a:lnTo>
                <a:lnTo>
                  <a:pt x="414527" y="91439"/>
                </a:lnTo>
                <a:lnTo>
                  <a:pt x="412229" y="84581"/>
                </a:lnTo>
                <a:lnTo>
                  <a:pt x="412229" y="117703"/>
                </a:lnTo>
                <a:lnTo>
                  <a:pt x="413570" y="118205"/>
                </a:lnTo>
                <a:lnTo>
                  <a:pt x="425146" y="120431"/>
                </a:lnTo>
                <a:lnTo>
                  <a:pt x="438150" y="121157"/>
                </a:lnTo>
                <a:lnTo>
                  <a:pt x="449459" y="120598"/>
                </a:lnTo>
                <a:lnTo>
                  <a:pt x="488056" y="103060"/>
                </a:lnTo>
                <a:lnTo>
                  <a:pt x="492321" y="96916"/>
                </a:lnTo>
                <a:lnTo>
                  <a:pt x="495300" y="89915"/>
                </a:lnTo>
                <a:close/>
              </a:path>
              <a:path w="632459" h="121285">
                <a:moveTo>
                  <a:pt x="550164" y="118871"/>
                </a:moveTo>
                <a:lnTo>
                  <a:pt x="550164" y="0"/>
                </a:lnTo>
                <a:lnTo>
                  <a:pt x="517385" y="0"/>
                </a:lnTo>
                <a:lnTo>
                  <a:pt x="517385" y="118871"/>
                </a:lnTo>
                <a:lnTo>
                  <a:pt x="550164" y="118871"/>
                </a:lnTo>
                <a:close/>
              </a:path>
              <a:path w="632459" h="121285">
                <a:moveTo>
                  <a:pt x="629412" y="32765"/>
                </a:moveTo>
                <a:lnTo>
                  <a:pt x="589026" y="32765"/>
                </a:lnTo>
                <a:lnTo>
                  <a:pt x="550164" y="63245"/>
                </a:lnTo>
                <a:lnTo>
                  <a:pt x="550164" y="91439"/>
                </a:lnTo>
                <a:lnTo>
                  <a:pt x="565404" y="80009"/>
                </a:lnTo>
                <a:lnTo>
                  <a:pt x="586740" y="106560"/>
                </a:lnTo>
                <a:lnTo>
                  <a:pt x="586740" y="64007"/>
                </a:lnTo>
                <a:lnTo>
                  <a:pt x="629412" y="32765"/>
                </a:lnTo>
                <a:close/>
              </a:path>
              <a:path w="632459" h="121285">
                <a:moveTo>
                  <a:pt x="632447" y="118871"/>
                </a:moveTo>
                <a:lnTo>
                  <a:pt x="586740" y="64007"/>
                </a:lnTo>
                <a:lnTo>
                  <a:pt x="586740" y="106560"/>
                </a:lnTo>
                <a:lnTo>
                  <a:pt x="596633" y="118871"/>
                </a:lnTo>
                <a:lnTo>
                  <a:pt x="632447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45381" y="3201903"/>
            <a:ext cx="93283" cy="101188"/>
          </a:xfrm>
          <a:custGeom>
            <a:avLst/>
            <a:gdLst/>
            <a:ahLst/>
            <a:cxnLst/>
            <a:rect l="l" t="t" r="r" b="b"/>
            <a:pathLst>
              <a:path w="112395" h="121919">
                <a:moveTo>
                  <a:pt x="112014" y="60959"/>
                </a:moveTo>
                <a:lnTo>
                  <a:pt x="102375" y="20776"/>
                </a:lnTo>
                <a:lnTo>
                  <a:pt x="67825" y="726"/>
                </a:lnTo>
                <a:lnTo>
                  <a:pt x="56388" y="0"/>
                </a:lnTo>
                <a:lnTo>
                  <a:pt x="45732" y="652"/>
                </a:lnTo>
                <a:lnTo>
                  <a:pt x="9965" y="20776"/>
                </a:lnTo>
                <a:lnTo>
                  <a:pt x="0" y="60959"/>
                </a:lnTo>
                <a:lnTo>
                  <a:pt x="1001" y="76807"/>
                </a:lnTo>
                <a:lnTo>
                  <a:pt x="24139" y="114204"/>
                </a:lnTo>
                <a:lnTo>
                  <a:pt x="35051" y="118830"/>
                </a:lnTo>
                <a:lnTo>
                  <a:pt x="35051" y="60959"/>
                </a:lnTo>
                <a:lnTo>
                  <a:pt x="35206" y="51387"/>
                </a:lnTo>
                <a:lnTo>
                  <a:pt x="51828" y="19050"/>
                </a:lnTo>
                <a:lnTo>
                  <a:pt x="60198" y="19050"/>
                </a:lnTo>
                <a:lnTo>
                  <a:pt x="76961" y="60959"/>
                </a:lnTo>
                <a:lnTo>
                  <a:pt x="76961" y="119216"/>
                </a:lnTo>
                <a:lnTo>
                  <a:pt x="78114" y="118967"/>
                </a:lnTo>
                <a:lnTo>
                  <a:pt x="107637" y="90201"/>
                </a:lnTo>
                <a:lnTo>
                  <a:pt x="110896" y="76831"/>
                </a:lnTo>
                <a:lnTo>
                  <a:pt x="112014" y="60959"/>
                </a:lnTo>
                <a:close/>
              </a:path>
              <a:path w="112395" h="121919">
                <a:moveTo>
                  <a:pt x="76961" y="119216"/>
                </a:moveTo>
                <a:lnTo>
                  <a:pt x="76961" y="60959"/>
                </a:lnTo>
                <a:lnTo>
                  <a:pt x="76807" y="70532"/>
                </a:lnTo>
                <a:lnTo>
                  <a:pt x="76295" y="78676"/>
                </a:lnTo>
                <a:lnTo>
                  <a:pt x="67068" y="99821"/>
                </a:lnTo>
                <a:lnTo>
                  <a:pt x="63246" y="102107"/>
                </a:lnTo>
                <a:lnTo>
                  <a:pt x="60198" y="102869"/>
                </a:lnTo>
                <a:lnTo>
                  <a:pt x="51828" y="102869"/>
                </a:lnTo>
                <a:lnTo>
                  <a:pt x="38100" y="89915"/>
                </a:lnTo>
                <a:lnTo>
                  <a:pt x="36659" y="85070"/>
                </a:lnTo>
                <a:lnTo>
                  <a:pt x="35718" y="78581"/>
                </a:lnTo>
                <a:lnTo>
                  <a:pt x="35206" y="70520"/>
                </a:lnTo>
                <a:lnTo>
                  <a:pt x="35051" y="60959"/>
                </a:lnTo>
                <a:lnTo>
                  <a:pt x="35051" y="118830"/>
                </a:lnTo>
                <a:lnTo>
                  <a:pt x="44400" y="121062"/>
                </a:lnTo>
                <a:lnTo>
                  <a:pt x="56388" y="121919"/>
                </a:lnTo>
                <a:lnTo>
                  <a:pt x="67825" y="121193"/>
                </a:lnTo>
                <a:lnTo>
                  <a:pt x="76961" y="119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30825" y="3456139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30825" y="3456139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55336" y="3594639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59" h="121285">
                <a:moveTo>
                  <a:pt x="134874" y="35052"/>
                </a:moveTo>
                <a:lnTo>
                  <a:pt x="134874" y="24384"/>
                </a:lnTo>
                <a:lnTo>
                  <a:pt x="133350" y="19812"/>
                </a:lnTo>
                <a:lnTo>
                  <a:pt x="129540" y="16002"/>
                </a:lnTo>
                <a:lnTo>
                  <a:pt x="126479" y="11430"/>
                </a:lnTo>
                <a:lnTo>
                  <a:pt x="121907" y="8382"/>
                </a:lnTo>
                <a:lnTo>
                  <a:pt x="116586" y="6096"/>
                </a:lnTo>
                <a:lnTo>
                  <a:pt x="111251" y="3048"/>
                </a:lnTo>
                <a:lnTo>
                  <a:pt x="0" y="0"/>
                </a:lnTo>
                <a:lnTo>
                  <a:pt x="0" y="118872"/>
                </a:lnTo>
                <a:lnTo>
                  <a:pt x="34290" y="118833"/>
                </a:lnTo>
                <a:lnTo>
                  <a:pt x="34290" y="19812"/>
                </a:lnTo>
                <a:lnTo>
                  <a:pt x="83807" y="19812"/>
                </a:lnTo>
                <a:lnTo>
                  <a:pt x="89916" y="20574"/>
                </a:lnTo>
                <a:lnTo>
                  <a:pt x="93725" y="22098"/>
                </a:lnTo>
                <a:lnTo>
                  <a:pt x="99809" y="26670"/>
                </a:lnTo>
                <a:lnTo>
                  <a:pt x="101333" y="29718"/>
                </a:lnTo>
                <a:lnTo>
                  <a:pt x="101333" y="71628"/>
                </a:lnTo>
                <a:lnTo>
                  <a:pt x="106680" y="76962"/>
                </a:lnTo>
                <a:lnTo>
                  <a:pt x="107429" y="80010"/>
                </a:lnTo>
                <a:lnTo>
                  <a:pt x="107429" y="117475"/>
                </a:lnTo>
                <a:lnTo>
                  <a:pt x="108966" y="117348"/>
                </a:lnTo>
                <a:lnTo>
                  <a:pt x="111251" y="116890"/>
                </a:lnTo>
                <a:lnTo>
                  <a:pt x="111251" y="55626"/>
                </a:lnTo>
                <a:lnTo>
                  <a:pt x="118097" y="53340"/>
                </a:lnTo>
                <a:lnTo>
                  <a:pt x="124206" y="49530"/>
                </a:lnTo>
                <a:lnTo>
                  <a:pt x="128777" y="44958"/>
                </a:lnTo>
                <a:lnTo>
                  <a:pt x="132588" y="40386"/>
                </a:lnTo>
                <a:lnTo>
                  <a:pt x="134874" y="35052"/>
                </a:lnTo>
                <a:close/>
              </a:path>
              <a:path w="632459" h="121285">
                <a:moveTo>
                  <a:pt x="101333" y="71628"/>
                </a:moveTo>
                <a:lnTo>
                  <a:pt x="101333" y="37337"/>
                </a:lnTo>
                <a:lnTo>
                  <a:pt x="99809" y="40386"/>
                </a:lnTo>
                <a:lnTo>
                  <a:pt x="96012" y="42672"/>
                </a:lnTo>
                <a:lnTo>
                  <a:pt x="92964" y="44958"/>
                </a:lnTo>
                <a:lnTo>
                  <a:pt x="88517" y="46436"/>
                </a:lnTo>
                <a:lnTo>
                  <a:pt x="82003" y="46551"/>
                </a:lnTo>
                <a:lnTo>
                  <a:pt x="79235" y="47244"/>
                </a:lnTo>
                <a:lnTo>
                  <a:pt x="34290" y="47244"/>
                </a:lnTo>
                <a:lnTo>
                  <a:pt x="34290" y="67056"/>
                </a:lnTo>
                <a:lnTo>
                  <a:pt x="62471" y="67056"/>
                </a:lnTo>
                <a:lnTo>
                  <a:pt x="73347" y="67186"/>
                </a:lnTo>
                <a:lnTo>
                  <a:pt x="82283" y="67553"/>
                </a:lnTo>
                <a:lnTo>
                  <a:pt x="88517" y="68020"/>
                </a:lnTo>
                <a:lnTo>
                  <a:pt x="92964" y="68580"/>
                </a:lnTo>
                <a:lnTo>
                  <a:pt x="97536" y="70104"/>
                </a:lnTo>
                <a:lnTo>
                  <a:pt x="101333" y="71628"/>
                </a:lnTo>
                <a:close/>
              </a:path>
              <a:path w="632459" h="121285">
                <a:moveTo>
                  <a:pt x="107429" y="117475"/>
                </a:moveTo>
                <a:lnTo>
                  <a:pt x="107429" y="87630"/>
                </a:lnTo>
                <a:lnTo>
                  <a:pt x="105905" y="90678"/>
                </a:lnTo>
                <a:lnTo>
                  <a:pt x="102857" y="93726"/>
                </a:lnTo>
                <a:lnTo>
                  <a:pt x="99809" y="96012"/>
                </a:lnTo>
                <a:lnTo>
                  <a:pt x="95250" y="97536"/>
                </a:lnTo>
                <a:lnTo>
                  <a:pt x="89916" y="98298"/>
                </a:lnTo>
                <a:lnTo>
                  <a:pt x="86385" y="98344"/>
                </a:lnTo>
                <a:lnTo>
                  <a:pt x="79235" y="99060"/>
                </a:lnTo>
                <a:lnTo>
                  <a:pt x="34290" y="99060"/>
                </a:lnTo>
                <a:lnTo>
                  <a:pt x="34290" y="118833"/>
                </a:lnTo>
                <a:lnTo>
                  <a:pt x="86855" y="118733"/>
                </a:lnTo>
                <a:lnTo>
                  <a:pt x="94123" y="118550"/>
                </a:lnTo>
                <a:lnTo>
                  <a:pt x="107429" y="117475"/>
                </a:lnTo>
                <a:close/>
              </a:path>
              <a:path w="632459" h="121285">
                <a:moveTo>
                  <a:pt x="143256" y="89916"/>
                </a:moveTo>
                <a:lnTo>
                  <a:pt x="143256" y="77724"/>
                </a:lnTo>
                <a:lnTo>
                  <a:pt x="140957" y="71628"/>
                </a:lnTo>
                <a:lnTo>
                  <a:pt x="111251" y="55626"/>
                </a:lnTo>
                <a:lnTo>
                  <a:pt x="111251" y="116890"/>
                </a:lnTo>
                <a:lnTo>
                  <a:pt x="143256" y="89916"/>
                </a:lnTo>
                <a:close/>
              </a:path>
              <a:path w="632459" h="121285">
                <a:moveTo>
                  <a:pt x="205740" y="118872"/>
                </a:moveTo>
                <a:lnTo>
                  <a:pt x="205740" y="0"/>
                </a:lnTo>
                <a:lnTo>
                  <a:pt x="172212" y="0"/>
                </a:lnTo>
                <a:lnTo>
                  <a:pt x="172212" y="118872"/>
                </a:lnTo>
                <a:lnTo>
                  <a:pt x="205740" y="118872"/>
                </a:lnTo>
                <a:close/>
              </a:path>
              <a:path w="632459" h="121285">
                <a:moveTo>
                  <a:pt x="359664" y="75437"/>
                </a:moveTo>
                <a:lnTo>
                  <a:pt x="331974" y="37873"/>
                </a:lnTo>
                <a:lnTo>
                  <a:pt x="295656" y="30480"/>
                </a:lnTo>
                <a:lnTo>
                  <a:pt x="286664" y="30896"/>
                </a:lnTo>
                <a:lnTo>
                  <a:pt x="248977" y="43148"/>
                </a:lnTo>
                <a:lnTo>
                  <a:pt x="231635" y="67056"/>
                </a:lnTo>
                <a:lnTo>
                  <a:pt x="231635" y="74676"/>
                </a:lnTo>
                <a:lnTo>
                  <a:pt x="249358" y="108965"/>
                </a:lnTo>
                <a:lnTo>
                  <a:pt x="265175" y="116429"/>
                </a:lnTo>
                <a:lnTo>
                  <a:pt x="265175" y="67056"/>
                </a:lnTo>
                <a:lnTo>
                  <a:pt x="268224" y="60960"/>
                </a:lnTo>
                <a:lnTo>
                  <a:pt x="273545" y="56387"/>
                </a:lnTo>
                <a:lnTo>
                  <a:pt x="279654" y="51816"/>
                </a:lnTo>
                <a:lnTo>
                  <a:pt x="287212" y="49548"/>
                </a:lnTo>
                <a:lnTo>
                  <a:pt x="304038" y="49530"/>
                </a:lnTo>
                <a:lnTo>
                  <a:pt x="311645" y="51816"/>
                </a:lnTo>
                <a:lnTo>
                  <a:pt x="316979" y="56387"/>
                </a:lnTo>
                <a:lnTo>
                  <a:pt x="323088" y="60960"/>
                </a:lnTo>
                <a:lnTo>
                  <a:pt x="326136" y="67056"/>
                </a:lnTo>
                <a:lnTo>
                  <a:pt x="326136" y="115826"/>
                </a:lnTo>
                <a:lnTo>
                  <a:pt x="331653" y="113764"/>
                </a:lnTo>
                <a:lnTo>
                  <a:pt x="341375" y="108204"/>
                </a:lnTo>
                <a:lnTo>
                  <a:pt x="349371" y="101369"/>
                </a:lnTo>
                <a:lnTo>
                  <a:pt x="355087" y="93535"/>
                </a:lnTo>
                <a:lnTo>
                  <a:pt x="358519" y="84843"/>
                </a:lnTo>
                <a:lnTo>
                  <a:pt x="359664" y="75437"/>
                </a:lnTo>
                <a:close/>
              </a:path>
              <a:path w="632459" h="121285">
                <a:moveTo>
                  <a:pt x="326136" y="115826"/>
                </a:moveTo>
                <a:lnTo>
                  <a:pt x="326136" y="84582"/>
                </a:lnTo>
                <a:lnTo>
                  <a:pt x="323088" y="90678"/>
                </a:lnTo>
                <a:lnTo>
                  <a:pt x="316979" y="95250"/>
                </a:lnTo>
                <a:lnTo>
                  <a:pt x="311645" y="99822"/>
                </a:lnTo>
                <a:lnTo>
                  <a:pt x="304038" y="102108"/>
                </a:lnTo>
                <a:lnTo>
                  <a:pt x="287212" y="102089"/>
                </a:lnTo>
                <a:lnTo>
                  <a:pt x="279654" y="99822"/>
                </a:lnTo>
                <a:lnTo>
                  <a:pt x="273545" y="95250"/>
                </a:lnTo>
                <a:lnTo>
                  <a:pt x="268224" y="90678"/>
                </a:lnTo>
                <a:lnTo>
                  <a:pt x="265175" y="84582"/>
                </a:lnTo>
                <a:lnTo>
                  <a:pt x="265175" y="116429"/>
                </a:lnTo>
                <a:lnTo>
                  <a:pt x="270897" y="117943"/>
                </a:lnTo>
                <a:lnTo>
                  <a:pt x="278982" y="119634"/>
                </a:lnTo>
                <a:lnTo>
                  <a:pt x="287274" y="120756"/>
                </a:lnTo>
                <a:lnTo>
                  <a:pt x="295656" y="121158"/>
                </a:lnTo>
                <a:lnTo>
                  <a:pt x="308793" y="120312"/>
                </a:lnTo>
                <a:lnTo>
                  <a:pt x="320792" y="117824"/>
                </a:lnTo>
                <a:lnTo>
                  <a:pt x="326136" y="115826"/>
                </a:lnTo>
                <a:close/>
              </a:path>
              <a:path w="632459" h="121285">
                <a:moveTo>
                  <a:pt x="493775" y="57912"/>
                </a:moveTo>
                <a:lnTo>
                  <a:pt x="458724" y="32194"/>
                </a:lnTo>
                <a:lnTo>
                  <a:pt x="438150" y="30480"/>
                </a:lnTo>
                <a:lnTo>
                  <a:pt x="425146" y="31206"/>
                </a:lnTo>
                <a:lnTo>
                  <a:pt x="387274" y="49089"/>
                </a:lnTo>
                <a:lnTo>
                  <a:pt x="377951" y="76200"/>
                </a:lnTo>
                <a:lnTo>
                  <a:pt x="378964" y="86034"/>
                </a:lnTo>
                <a:lnTo>
                  <a:pt x="412229" y="117412"/>
                </a:lnTo>
                <a:lnTo>
                  <a:pt x="412229" y="64770"/>
                </a:lnTo>
                <a:lnTo>
                  <a:pt x="414527" y="58674"/>
                </a:lnTo>
                <a:lnTo>
                  <a:pt x="419100" y="54864"/>
                </a:lnTo>
                <a:lnTo>
                  <a:pt x="424421" y="50292"/>
                </a:lnTo>
                <a:lnTo>
                  <a:pt x="430530" y="48768"/>
                </a:lnTo>
                <a:lnTo>
                  <a:pt x="460997" y="62484"/>
                </a:lnTo>
                <a:lnTo>
                  <a:pt x="493775" y="57912"/>
                </a:lnTo>
                <a:close/>
              </a:path>
              <a:path w="632459" h="121285">
                <a:moveTo>
                  <a:pt x="495300" y="89916"/>
                </a:moveTo>
                <a:lnTo>
                  <a:pt x="463283" y="86106"/>
                </a:lnTo>
                <a:lnTo>
                  <a:pt x="461759" y="92202"/>
                </a:lnTo>
                <a:lnTo>
                  <a:pt x="458724" y="96012"/>
                </a:lnTo>
                <a:lnTo>
                  <a:pt x="454914" y="98298"/>
                </a:lnTo>
                <a:lnTo>
                  <a:pt x="450329" y="101346"/>
                </a:lnTo>
                <a:lnTo>
                  <a:pt x="445757" y="102108"/>
                </a:lnTo>
                <a:lnTo>
                  <a:pt x="431279" y="102108"/>
                </a:lnTo>
                <a:lnTo>
                  <a:pt x="424421" y="99822"/>
                </a:lnTo>
                <a:lnTo>
                  <a:pt x="419100" y="96012"/>
                </a:lnTo>
                <a:lnTo>
                  <a:pt x="414527" y="91440"/>
                </a:lnTo>
                <a:lnTo>
                  <a:pt x="412229" y="84582"/>
                </a:lnTo>
                <a:lnTo>
                  <a:pt x="412229" y="117412"/>
                </a:lnTo>
                <a:lnTo>
                  <a:pt x="413570" y="117919"/>
                </a:lnTo>
                <a:lnTo>
                  <a:pt x="425146" y="120324"/>
                </a:lnTo>
                <a:lnTo>
                  <a:pt x="438150" y="121158"/>
                </a:lnTo>
                <a:lnTo>
                  <a:pt x="449459" y="120598"/>
                </a:lnTo>
                <a:lnTo>
                  <a:pt x="488056" y="103060"/>
                </a:lnTo>
                <a:lnTo>
                  <a:pt x="492321" y="96916"/>
                </a:lnTo>
                <a:lnTo>
                  <a:pt x="495300" y="89916"/>
                </a:lnTo>
                <a:close/>
              </a:path>
              <a:path w="632459" h="121285">
                <a:moveTo>
                  <a:pt x="550164" y="118872"/>
                </a:moveTo>
                <a:lnTo>
                  <a:pt x="550164" y="0"/>
                </a:lnTo>
                <a:lnTo>
                  <a:pt x="517385" y="0"/>
                </a:lnTo>
                <a:lnTo>
                  <a:pt x="517385" y="118872"/>
                </a:lnTo>
                <a:lnTo>
                  <a:pt x="550164" y="118872"/>
                </a:lnTo>
                <a:close/>
              </a:path>
              <a:path w="632459" h="121285">
                <a:moveTo>
                  <a:pt x="629412" y="32766"/>
                </a:moveTo>
                <a:lnTo>
                  <a:pt x="589026" y="32766"/>
                </a:lnTo>
                <a:lnTo>
                  <a:pt x="550164" y="63246"/>
                </a:lnTo>
                <a:lnTo>
                  <a:pt x="550164" y="91440"/>
                </a:lnTo>
                <a:lnTo>
                  <a:pt x="565404" y="80010"/>
                </a:lnTo>
                <a:lnTo>
                  <a:pt x="586740" y="106560"/>
                </a:lnTo>
                <a:lnTo>
                  <a:pt x="586740" y="64008"/>
                </a:lnTo>
                <a:lnTo>
                  <a:pt x="629412" y="32766"/>
                </a:lnTo>
                <a:close/>
              </a:path>
              <a:path w="632459" h="121285">
                <a:moveTo>
                  <a:pt x="632447" y="118872"/>
                </a:moveTo>
                <a:lnTo>
                  <a:pt x="586740" y="64008"/>
                </a:lnTo>
                <a:lnTo>
                  <a:pt x="586740" y="106560"/>
                </a:lnTo>
                <a:lnTo>
                  <a:pt x="596633" y="118872"/>
                </a:lnTo>
                <a:lnTo>
                  <a:pt x="632447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2980" y="3594007"/>
            <a:ext cx="62716" cy="99606"/>
          </a:xfrm>
          <a:custGeom>
            <a:avLst/>
            <a:gdLst/>
            <a:ahLst/>
            <a:cxnLst/>
            <a:rect l="l" t="t" r="r" b="b"/>
            <a:pathLst>
              <a:path w="75565" h="120014">
                <a:moveTo>
                  <a:pt x="75437" y="119634"/>
                </a:moveTo>
                <a:lnTo>
                  <a:pt x="75437" y="0"/>
                </a:lnTo>
                <a:lnTo>
                  <a:pt x="48755" y="0"/>
                </a:lnTo>
                <a:lnTo>
                  <a:pt x="45328" y="5119"/>
                </a:lnTo>
                <a:lnTo>
                  <a:pt x="40759" y="10096"/>
                </a:lnTo>
                <a:lnTo>
                  <a:pt x="6542" y="28479"/>
                </a:lnTo>
                <a:lnTo>
                  <a:pt x="0" y="30480"/>
                </a:lnTo>
                <a:lnTo>
                  <a:pt x="0" y="51054"/>
                </a:lnTo>
                <a:lnTo>
                  <a:pt x="12023" y="47779"/>
                </a:lnTo>
                <a:lnTo>
                  <a:pt x="23045" y="43719"/>
                </a:lnTo>
                <a:lnTo>
                  <a:pt x="33213" y="38945"/>
                </a:lnTo>
                <a:lnTo>
                  <a:pt x="42672" y="33528"/>
                </a:lnTo>
                <a:lnTo>
                  <a:pt x="42672" y="119634"/>
                </a:lnTo>
                <a:lnTo>
                  <a:pt x="75437" y="11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30825" y="3848243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30825" y="3848243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39">
                <a:moveTo>
                  <a:pt x="0" y="0"/>
                </a:moveTo>
                <a:lnTo>
                  <a:pt x="0" y="472439"/>
                </a:lnTo>
                <a:lnTo>
                  <a:pt x="1357883" y="472439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55336" y="3986746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59" h="121285">
                <a:moveTo>
                  <a:pt x="134874" y="35052"/>
                </a:moveTo>
                <a:lnTo>
                  <a:pt x="134874" y="24384"/>
                </a:lnTo>
                <a:lnTo>
                  <a:pt x="133350" y="19812"/>
                </a:lnTo>
                <a:lnTo>
                  <a:pt x="129540" y="16002"/>
                </a:lnTo>
                <a:lnTo>
                  <a:pt x="126479" y="11430"/>
                </a:lnTo>
                <a:lnTo>
                  <a:pt x="121907" y="8382"/>
                </a:lnTo>
                <a:lnTo>
                  <a:pt x="116586" y="6096"/>
                </a:lnTo>
                <a:lnTo>
                  <a:pt x="111251" y="3048"/>
                </a:lnTo>
                <a:lnTo>
                  <a:pt x="0" y="0"/>
                </a:lnTo>
                <a:lnTo>
                  <a:pt x="0" y="118872"/>
                </a:lnTo>
                <a:lnTo>
                  <a:pt x="34290" y="118833"/>
                </a:lnTo>
                <a:lnTo>
                  <a:pt x="34290" y="19812"/>
                </a:lnTo>
                <a:lnTo>
                  <a:pt x="83807" y="19812"/>
                </a:lnTo>
                <a:lnTo>
                  <a:pt x="89916" y="20574"/>
                </a:lnTo>
                <a:lnTo>
                  <a:pt x="93725" y="22098"/>
                </a:lnTo>
                <a:lnTo>
                  <a:pt x="99809" y="26670"/>
                </a:lnTo>
                <a:lnTo>
                  <a:pt x="101333" y="29718"/>
                </a:lnTo>
                <a:lnTo>
                  <a:pt x="101333" y="71628"/>
                </a:lnTo>
                <a:lnTo>
                  <a:pt x="106680" y="76962"/>
                </a:lnTo>
                <a:lnTo>
                  <a:pt x="107429" y="80010"/>
                </a:lnTo>
                <a:lnTo>
                  <a:pt x="107429" y="117475"/>
                </a:lnTo>
                <a:lnTo>
                  <a:pt x="108966" y="117348"/>
                </a:lnTo>
                <a:lnTo>
                  <a:pt x="111251" y="116890"/>
                </a:lnTo>
                <a:lnTo>
                  <a:pt x="111251" y="55626"/>
                </a:lnTo>
                <a:lnTo>
                  <a:pt x="118097" y="53340"/>
                </a:lnTo>
                <a:lnTo>
                  <a:pt x="124206" y="49530"/>
                </a:lnTo>
                <a:lnTo>
                  <a:pt x="128777" y="44958"/>
                </a:lnTo>
                <a:lnTo>
                  <a:pt x="132588" y="40386"/>
                </a:lnTo>
                <a:lnTo>
                  <a:pt x="134874" y="35052"/>
                </a:lnTo>
                <a:close/>
              </a:path>
              <a:path w="632459" h="121285">
                <a:moveTo>
                  <a:pt x="101333" y="71628"/>
                </a:moveTo>
                <a:lnTo>
                  <a:pt x="101333" y="37338"/>
                </a:lnTo>
                <a:lnTo>
                  <a:pt x="99809" y="40386"/>
                </a:lnTo>
                <a:lnTo>
                  <a:pt x="96012" y="42672"/>
                </a:lnTo>
                <a:lnTo>
                  <a:pt x="92964" y="44958"/>
                </a:lnTo>
                <a:lnTo>
                  <a:pt x="88517" y="46436"/>
                </a:lnTo>
                <a:lnTo>
                  <a:pt x="82003" y="46551"/>
                </a:lnTo>
                <a:lnTo>
                  <a:pt x="79235" y="47244"/>
                </a:lnTo>
                <a:lnTo>
                  <a:pt x="34290" y="47244"/>
                </a:lnTo>
                <a:lnTo>
                  <a:pt x="34290" y="67056"/>
                </a:lnTo>
                <a:lnTo>
                  <a:pt x="62471" y="67056"/>
                </a:lnTo>
                <a:lnTo>
                  <a:pt x="73347" y="67186"/>
                </a:lnTo>
                <a:lnTo>
                  <a:pt x="82283" y="67553"/>
                </a:lnTo>
                <a:lnTo>
                  <a:pt x="88517" y="68020"/>
                </a:lnTo>
                <a:lnTo>
                  <a:pt x="92964" y="68580"/>
                </a:lnTo>
                <a:lnTo>
                  <a:pt x="97536" y="70104"/>
                </a:lnTo>
                <a:lnTo>
                  <a:pt x="101333" y="71628"/>
                </a:lnTo>
                <a:close/>
              </a:path>
              <a:path w="632459" h="121285">
                <a:moveTo>
                  <a:pt x="107429" y="117475"/>
                </a:moveTo>
                <a:lnTo>
                  <a:pt x="107429" y="87630"/>
                </a:lnTo>
                <a:lnTo>
                  <a:pt x="105905" y="90678"/>
                </a:lnTo>
                <a:lnTo>
                  <a:pt x="102857" y="93726"/>
                </a:lnTo>
                <a:lnTo>
                  <a:pt x="99809" y="96012"/>
                </a:lnTo>
                <a:lnTo>
                  <a:pt x="95250" y="97536"/>
                </a:lnTo>
                <a:lnTo>
                  <a:pt x="89916" y="98298"/>
                </a:lnTo>
                <a:lnTo>
                  <a:pt x="86385" y="98344"/>
                </a:lnTo>
                <a:lnTo>
                  <a:pt x="79235" y="99060"/>
                </a:lnTo>
                <a:lnTo>
                  <a:pt x="34290" y="99060"/>
                </a:lnTo>
                <a:lnTo>
                  <a:pt x="34290" y="118833"/>
                </a:lnTo>
                <a:lnTo>
                  <a:pt x="86855" y="118733"/>
                </a:lnTo>
                <a:lnTo>
                  <a:pt x="94123" y="118550"/>
                </a:lnTo>
                <a:lnTo>
                  <a:pt x="107429" y="117475"/>
                </a:lnTo>
                <a:close/>
              </a:path>
              <a:path w="632459" h="121285">
                <a:moveTo>
                  <a:pt x="143256" y="89916"/>
                </a:moveTo>
                <a:lnTo>
                  <a:pt x="143256" y="77724"/>
                </a:lnTo>
                <a:lnTo>
                  <a:pt x="140957" y="71628"/>
                </a:lnTo>
                <a:lnTo>
                  <a:pt x="111251" y="55626"/>
                </a:lnTo>
                <a:lnTo>
                  <a:pt x="111251" y="116890"/>
                </a:lnTo>
                <a:lnTo>
                  <a:pt x="143256" y="89916"/>
                </a:lnTo>
                <a:close/>
              </a:path>
              <a:path w="632459" h="121285">
                <a:moveTo>
                  <a:pt x="205740" y="118872"/>
                </a:moveTo>
                <a:lnTo>
                  <a:pt x="205740" y="0"/>
                </a:lnTo>
                <a:lnTo>
                  <a:pt x="172212" y="0"/>
                </a:lnTo>
                <a:lnTo>
                  <a:pt x="172212" y="118872"/>
                </a:lnTo>
                <a:lnTo>
                  <a:pt x="205740" y="118872"/>
                </a:lnTo>
                <a:close/>
              </a:path>
              <a:path w="632459" h="121285">
                <a:moveTo>
                  <a:pt x="359664" y="75438"/>
                </a:moveTo>
                <a:lnTo>
                  <a:pt x="331974" y="37873"/>
                </a:lnTo>
                <a:lnTo>
                  <a:pt x="295656" y="30480"/>
                </a:lnTo>
                <a:lnTo>
                  <a:pt x="286664" y="30896"/>
                </a:lnTo>
                <a:lnTo>
                  <a:pt x="248977" y="43148"/>
                </a:lnTo>
                <a:lnTo>
                  <a:pt x="231635" y="67056"/>
                </a:lnTo>
                <a:lnTo>
                  <a:pt x="231635" y="74676"/>
                </a:lnTo>
                <a:lnTo>
                  <a:pt x="249358" y="108966"/>
                </a:lnTo>
                <a:lnTo>
                  <a:pt x="265175" y="116429"/>
                </a:lnTo>
                <a:lnTo>
                  <a:pt x="265175" y="67056"/>
                </a:lnTo>
                <a:lnTo>
                  <a:pt x="268224" y="60960"/>
                </a:lnTo>
                <a:lnTo>
                  <a:pt x="273545" y="56388"/>
                </a:lnTo>
                <a:lnTo>
                  <a:pt x="279654" y="51816"/>
                </a:lnTo>
                <a:lnTo>
                  <a:pt x="287212" y="49548"/>
                </a:lnTo>
                <a:lnTo>
                  <a:pt x="304038" y="49530"/>
                </a:lnTo>
                <a:lnTo>
                  <a:pt x="311645" y="51816"/>
                </a:lnTo>
                <a:lnTo>
                  <a:pt x="316979" y="56388"/>
                </a:lnTo>
                <a:lnTo>
                  <a:pt x="323088" y="60960"/>
                </a:lnTo>
                <a:lnTo>
                  <a:pt x="326136" y="67056"/>
                </a:lnTo>
                <a:lnTo>
                  <a:pt x="326136" y="115826"/>
                </a:lnTo>
                <a:lnTo>
                  <a:pt x="331653" y="113764"/>
                </a:lnTo>
                <a:lnTo>
                  <a:pt x="341375" y="108204"/>
                </a:lnTo>
                <a:lnTo>
                  <a:pt x="349371" y="101369"/>
                </a:lnTo>
                <a:lnTo>
                  <a:pt x="355087" y="93535"/>
                </a:lnTo>
                <a:lnTo>
                  <a:pt x="358519" y="84843"/>
                </a:lnTo>
                <a:lnTo>
                  <a:pt x="359664" y="75438"/>
                </a:lnTo>
                <a:close/>
              </a:path>
              <a:path w="632459" h="121285">
                <a:moveTo>
                  <a:pt x="326136" y="115826"/>
                </a:moveTo>
                <a:lnTo>
                  <a:pt x="326136" y="84582"/>
                </a:lnTo>
                <a:lnTo>
                  <a:pt x="323088" y="90678"/>
                </a:lnTo>
                <a:lnTo>
                  <a:pt x="316979" y="95250"/>
                </a:lnTo>
                <a:lnTo>
                  <a:pt x="311645" y="99822"/>
                </a:lnTo>
                <a:lnTo>
                  <a:pt x="304038" y="102108"/>
                </a:lnTo>
                <a:lnTo>
                  <a:pt x="287212" y="102089"/>
                </a:lnTo>
                <a:lnTo>
                  <a:pt x="279654" y="99822"/>
                </a:lnTo>
                <a:lnTo>
                  <a:pt x="273545" y="95250"/>
                </a:lnTo>
                <a:lnTo>
                  <a:pt x="268224" y="90678"/>
                </a:lnTo>
                <a:lnTo>
                  <a:pt x="265175" y="84582"/>
                </a:lnTo>
                <a:lnTo>
                  <a:pt x="265175" y="116429"/>
                </a:lnTo>
                <a:lnTo>
                  <a:pt x="270897" y="117943"/>
                </a:lnTo>
                <a:lnTo>
                  <a:pt x="278982" y="119634"/>
                </a:lnTo>
                <a:lnTo>
                  <a:pt x="287274" y="120756"/>
                </a:lnTo>
                <a:lnTo>
                  <a:pt x="295656" y="121158"/>
                </a:lnTo>
                <a:lnTo>
                  <a:pt x="308793" y="120312"/>
                </a:lnTo>
                <a:lnTo>
                  <a:pt x="320792" y="117824"/>
                </a:lnTo>
                <a:lnTo>
                  <a:pt x="326136" y="115826"/>
                </a:lnTo>
                <a:close/>
              </a:path>
              <a:path w="632459" h="121285">
                <a:moveTo>
                  <a:pt x="493775" y="57912"/>
                </a:moveTo>
                <a:lnTo>
                  <a:pt x="458724" y="32194"/>
                </a:lnTo>
                <a:lnTo>
                  <a:pt x="438150" y="30480"/>
                </a:lnTo>
                <a:lnTo>
                  <a:pt x="425146" y="31206"/>
                </a:lnTo>
                <a:lnTo>
                  <a:pt x="387274" y="49089"/>
                </a:lnTo>
                <a:lnTo>
                  <a:pt x="377951" y="76200"/>
                </a:lnTo>
                <a:lnTo>
                  <a:pt x="378964" y="86034"/>
                </a:lnTo>
                <a:lnTo>
                  <a:pt x="412229" y="117412"/>
                </a:lnTo>
                <a:lnTo>
                  <a:pt x="412229" y="64770"/>
                </a:lnTo>
                <a:lnTo>
                  <a:pt x="414527" y="58674"/>
                </a:lnTo>
                <a:lnTo>
                  <a:pt x="419100" y="54864"/>
                </a:lnTo>
                <a:lnTo>
                  <a:pt x="424421" y="50292"/>
                </a:lnTo>
                <a:lnTo>
                  <a:pt x="430530" y="48768"/>
                </a:lnTo>
                <a:lnTo>
                  <a:pt x="460997" y="62484"/>
                </a:lnTo>
                <a:lnTo>
                  <a:pt x="493775" y="57912"/>
                </a:lnTo>
                <a:close/>
              </a:path>
              <a:path w="632459" h="121285">
                <a:moveTo>
                  <a:pt x="495300" y="89916"/>
                </a:moveTo>
                <a:lnTo>
                  <a:pt x="463283" y="86106"/>
                </a:lnTo>
                <a:lnTo>
                  <a:pt x="461759" y="92202"/>
                </a:lnTo>
                <a:lnTo>
                  <a:pt x="458724" y="96012"/>
                </a:lnTo>
                <a:lnTo>
                  <a:pt x="454914" y="98298"/>
                </a:lnTo>
                <a:lnTo>
                  <a:pt x="450329" y="101346"/>
                </a:lnTo>
                <a:lnTo>
                  <a:pt x="445757" y="102108"/>
                </a:lnTo>
                <a:lnTo>
                  <a:pt x="431279" y="102108"/>
                </a:lnTo>
                <a:lnTo>
                  <a:pt x="424421" y="99822"/>
                </a:lnTo>
                <a:lnTo>
                  <a:pt x="419100" y="96012"/>
                </a:lnTo>
                <a:lnTo>
                  <a:pt x="414527" y="91440"/>
                </a:lnTo>
                <a:lnTo>
                  <a:pt x="412229" y="84582"/>
                </a:lnTo>
                <a:lnTo>
                  <a:pt x="412229" y="117412"/>
                </a:lnTo>
                <a:lnTo>
                  <a:pt x="413570" y="117919"/>
                </a:lnTo>
                <a:lnTo>
                  <a:pt x="425146" y="120324"/>
                </a:lnTo>
                <a:lnTo>
                  <a:pt x="438150" y="121158"/>
                </a:lnTo>
                <a:lnTo>
                  <a:pt x="449459" y="120598"/>
                </a:lnTo>
                <a:lnTo>
                  <a:pt x="488056" y="103060"/>
                </a:lnTo>
                <a:lnTo>
                  <a:pt x="492321" y="96916"/>
                </a:lnTo>
                <a:lnTo>
                  <a:pt x="495300" y="89916"/>
                </a:lnTo>
                <a:close/>
              </a:path>
              <a:path w="632459" h="121285">
                <a:moveTo>
                  <a:pt x="550164" y="118872"/>
                </a:moveTo>
                <a:lnTo>
                  <a:pt x="550164" y="0"/>
                </a:lnTo>
                <a:lnTo>
                  <a:pt x="517385" y="0"/>
                </a:lnTo>
                <a:lnTo>
                  <a:pt x="517385" y="118872"/>
                </a:lnTo>
                <a:lnTo>
                  <a:pt x="550164" y="118872"/>
                </a:lnTo>
                <a:close/>
              </a:path>
              <a:path w="632459" h="121285">
                <a:moveTo>
                  <a:pt x="629412" y="32766"/>
                </a:moveTo>
                <a:lnTo>
                  <a:pt x="589026" y="32766"/>
                </a:lnTo>
                <a:lnTo>
                  <a:pt x="550164" y="63246"/>
                </a:lnTo>
                <a:lnTo>
                  <a:pt x="550164" y="91440"/>
                </a:lnTo>
                <a:lnTo>
                  <a:pt x="565404" y="80010"/>
                </a:lnTo>
                <a:lnTo>
                  <a:pt x="586740" y="106560"/>
                </a:lnTo>
                <a:lnTo>
                  <a:pt x="586740" y="64008"/>
                </a:lnTo>
                <a:lnTo>
                  <a:pt x="629412" y="32766"/>
                </a:lnTo>
                <a:close/>
              </a:path>
              <a:path w="632459" h="121285">
                <a:moveTo>
                  <a:pt x="632447" y="118872"/>
                </a:moveTo>
                <a:lnTo>
                  <a:pt x="586740" y="64008"/>
                </a:lnTo>
                <a:lnTo>
                  <a:pt x="586740" y="106560"/>
                </a:lnTo>
                <a:lnTo>
                  <a:pt x="596633" y="118872"/>
                </a:lnTo>
                <a:lnTo>
                  <a:pt x="632447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42229" y="3986113"/>
            <a:ext cx="95918" cy="99606"/>
          </a:xfrm>
          <a:custGeom>
            <a:avLst/>
            <a:gdLst/>
            <a:ahLst/>
            <a:cxnLst/>
            <a:rect l="l" t="t" r="r" b="b"/>
            <a:pathLst>
              <a:path w="115570" h="120014">
                <a:moveTo>
                  <a:pt x="82296" y="75207"/>
                </a:moveTo>
                <a:lnTo>
                  <a:pt x="82296" y="39624"/>
                </a:lnTo>
                <a:lnTo>
                  <a:pt x="79997" y="44195"/>
                </a:lnTo>
                <a:lnTo>
                  <a:pt x="75437" y="48767"/>
                </a:lnTo>
                <a:lnTo>
                  <a:pt x="72008" y="52077"/>
                </a:lnTo>
                <a:lnTo>
                  <a:pt x="66292" y="56387"/>
                </a:lnTo>
                <a:lnTo>
                  <a:pt x="58287" y="61841"/>
                </a:lnTo>
                <a:lnTo>
                  <a:pt x="35427" y="76842"/>
                </a:lnTo>
                <a:lnTo>
                  <a:pt x="25144" y="84391"/>
                </a:lnTo>
                <a:lnTo>
                  <a:pt x="0" y="119633"/>
                </a:lnTo>
                <a:lnTo>
                  <a:pt x="50291" y="119633"/>
                </a:lnTo>
                <a:lnTo>
                  <a:pt x="50291" y="98298"/>
                </a:lnTo>
                <a:lnTo>
                  <a:pt x="56387" y="92201"/>
                </a:lnTo>
                <a:lnTo>
                  <a:pt x="59423" y="89915"/>
                </a:lnTo>
                <a:lnTo>
                  <a:pt x="66294" y="85343"/>
                </a:lnTo>
                <a:lnTo>
                  <a:pt x="76200" y="79248"/>
                </a:lnTo>
                <a:lnTo>
                  <a:pt x="82296" y="75207"/>
                </a:lnTo>
                <a:close/>
              </a:path>
              <a:path w="115570" h="120014">
                <a:moveTo>
                  <a:pt x="115049" y="38862"/>
                </a:moveTo>
                <a:lnTo>
                  <a:pt x="115049" y="33527"/>
                </a:lnTo>
                <a:lnTo>
                  <a:pt x="114181" y="26503"/>
                </a:lnTo>
                <a:lnTo>
                  <a:pt x="83621" y="2286"/>
                </a:lnTo>
                <a:lnTo>
                  <a:pt x="60947" y="0"/>
                </a:lnTo>
                <a:lnTo>
                  <a:pt x="49953" y="559"/>
                </a:lnTo>
                <a:lnTo>
                  <a:pt x="10093" y="19145"/>
                </a:lnTo>
                <a:lnTo>
                  <a:pt x="3797" y="35051"/>
                </a:lnTo>
                <a:lnTo>
                  <a:pt x="36575" y="37337"/>
                </a:lnTo>
                <a:lnTo>
                  <a:pt x="37337" y="31241"/>
                </a:lnTo>
                <a:lnTo>
                  <a:pt x="39611" y="25907"/>
                </a:lnTo>
                <a:lnTo>
                  <a:pt x="43421" y="22859"/>
                </a:lnTo>
                <a:lnTo>
                  <a:pt x="47993" y="20574"/>
                </a:lnTo>
                <a:lnTo>
                  <a:pt x="53339" y="19050"/>
                </a:lnTo>
                <a:lnTo>
                  <a:pt x="67043" y="19050"/>
                </a:lnTo>
                <a:lnTo>
                  <a:pt x="72389" y="20574"/>
                </a:lnTo>
                <a:lnTo>
                  <a:pt x="76200" y="22859"/>
                </a:lnTo>
                <a:lnTo>
                  <a:pt x="79997" y="25907"/>
                </a:lnTo>
                <a:lnTo>
                  <a:pt x="82296" y="29717"/>
                </a:lnTo>
                <a:lnTo>
                  <a:pt x="82296" y="75207"/>
                </a:lnTo>
                <a:lnTo>
                  <a:pt x="83621" y="74324"/>
                </a:lnTo>
                <a:lnTo>
                  <a:pt x="89533" y="70199"/>
                </a:lnTo>
                <a:lnTo>
                  <a:pt x="94411" y="66710"/>
                </a:lnTo>
                <a:lnTo>
                  <a:pt x="98285" y="64007"/>
                </a:lnTo>
                <a:lnTo>
                  <a:pt x="103619" y="58674"/>
                </a:lnTo>
                <a:lnTo>
                  <a:pt x="108203" y="53339"/>
                </a:lnTo>
                <a:lnTo>
                  <a:pt x="111251" y="48767"/>
                </a:lnTo>
                <a:lnTo>
                  <a:pt x="114300" y="43433"/>
                </a:lnTo>
                <a:lnTo>
                  <a:pt x="115049" y="38862"/>
                </a:lnTo>
                <a:close/>
              </a:path>
              <a:path w="115570" h="120014">
                <a:moveTo>
                  <a:pt x="115049" y="119633"/>
                </a:moveTo>
                <a:lnTo>
                  <a:pt x="115049" y="98298"/>
                </a:lnTo>
                <a:lnTo>
                  <a:pt x="50291" y="98298"/>
                </a:lnTo>
                <a:lnTo>
                  <a:pt x="50291" y="119633"/>
                </a:lnTo>
                <a:lnTo>
                  <a:pt x="115049" y="119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30825" y="5219977"/>
            <a:ext cx="1127301" cy="275106"/>
          </a:xfrm>
          <a:custGeom>
            <a:avLst/>
            <a:gdLst/>
            <a:ahLst/>
            <a:cxnLst/>
            <a:rect l="l" t="t" r="r" b="b"/>
            <a:pathLst>
              <a:path w="1358265" h="331470">
                <a:moveTo>
                  <a:pt x="1357883" y="289559"/>
                </a:moveTo>
                <a:lnTo>
                  <a:pt x="1357883" y="0"/>
                </a:lnTo>
                <a:lnTo>
                  <a:pt x="0" y="0"/>
                </a:lnTo>
                <a:lnTo>
                  <a:pt x="0" y="289559"/>
                </a:lnTo>
                <a:lnTo>
                  <a:pt x="47323" y="300628"/>
                </a:lnTo>
                <a:lnTo>
                  <a:pt x="95188" y="309994"/>
                </a:lnTo>
                <a:lnTo>
                  <a:pt x="143503" y="317656"/>
                </a:lnTo>
                <a:lnTo>
                  <a:pt x="192178" y="323616"/>
                </a:lnTo>
                <a:lnTo>
                  <a:pt x="241124" y="327873"/>
                </a:lnTo>
                <a:lnTo>
                  <a:pt x="290250" y="330428"/>
                </a:lnTo>
                <a:lnTo>
                  <a:pt x="339466" y="331279"/>
                </a:lnTo>
                <a:lnTo>
                  <a:pt x="388682" y="330428"/>
                </a:lnTo>
                <a:lnTo>
                  <a:pt x="437809" y="327873"/>
                </a:lnTo>
                <a:lnTo>
                  <a:pt x="486755" y="323616"/>
                </a:lnTo>
                <a:lnTo>
                  <a:pt x="535432" y="317656"/>
                </a:lnTo>
                <a:lnTo>
                  <a:pt x="583749" y="309994"/>
                </a:lnTo>
                <a:lnTo>
                  <a:pt x="631615" y="300628"/>
                </a:lnTo>
                <a:lnTo>
                  <a:pt x="678942" y="289559"/>
                </a:lnTo>
                <a:lnTo>
                  <a:pt x="726268" y="278643"/>
                </a:lnTo>
                <a:lnTo>
                  <a:pt x="774133" y="269405"/>
                </a:lnTo>
                <a:lnTo>
                  <a:pt x="822448" y="261848"/>
                </a:lnTo>
                <a:lnTo>
                  <a:pt x="871123" y="255969"/>
                </a:lnTo>
                <a:lnTo>
                  <a:pt x="920068" y="251771"/>
                </a:lnTo>
                <a:lnTo>
                  <a:pt x="969193" y="249251"/>
                </a:lnTo>
                <a:lnTo>
                  <a:pt x="1018408" y="248412"/>
                </a:lnTo>
                <a:lnTo>
                  <a:pt x="1067623" y="249251"/>
                </a:lnTo>
                <a:lnTo>
                  <a:pt x="1116748" y="251771"/>
                </a:lnTo>
                <a:lnTo>
                  <a:pt x="1165694" y="255969"/>
                </a:lnTo>
                <a:lnTo>
                  <a:pt x="1214370" y="261848"/>
                </a:lnTo>
                <a:lnTo>
                  <a:pt x="1262687" y="269405"/>
                </a:lnTo>
                <a:lnTo>
                  <a:pt x="1310555" y="278643"/>
                </a:lnTo>
                <a:lnTo>
                  <a:pt x="1357883" y="289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30825" y="5219977"/>
            <a:ext cx="1127301" cy="275106"/>
          </a:xfrm>
          <a:custGeom>
            <a:avLst/>
            <a:gdLst/>
            <a:ahLst/>
            <a:cxnLst/>
            <a:rect l="l" t="t" r="r" b="b"/>
            <a:pathLst>
              <a:path w="1358265" h="331470">
                <a:moveTo>
                  <a:pt x="0" y="289559"/>
                </a:moveTo>
                <a:lnTo>
                  <a:pt x="0" y="0"/>
                </a:lnTo>
                <a:lnTo>
                  <a:pt x="1357883" y="0"/>
                </a:lnTo>
                <a:lnTo>
                  <a:pt x="1357883" y="289559"/>
                </a:lnTo>
                <a:lnTo>
                  <a:pt x="1310555" y="278643"/>
                </a:lnTo>
                <a:lnTo>
                  <a:pt x="1262687" y="269405"/>
                </a:lnTo>
                <a:lnTo>
                  <a:pt x="1214370" y="261848"/>
                </a:lnTo>
                <a:lnTo>
                  <a:pt x="1165694" y="255969"/>
                </a:lnTo>
                <a:lnTo>
                  <a:pt x="1116748" y="251771"/>
                </a:lnTo>
                <a:lnTo>
                  <a:pt x="1067623" y="249251"/>
                </a:lnTo>
                <a:lnTo>
                  <a:pt x="1018408" y="248412"/>
                </a:lnTo>
                <a:lnTo>
                  <a:pt x="969193" y="249251"/>
                </a:lnTo>
                <a:lnTo>
                  <a:pt x="920068" y="251771"/>
                </a:lnTo>
                <a:lnTo>
                  <a:pt x="871123" y="255969"/>
                </a:lnTo>
                <a:lnTo>
                  <a:pt x="822448" y="261848"/>
                </a:lnTo>
                <a:lnTo>
                  <a:pt x="774133" y="269405"/>
                </a:lnTo>
                <a:lnTo>
                  <a:pt x="726268" y="278643"/>
                </a:lnTo>
                <a:lnTo>
                  <a:pt x="678942" y="289559"/>
                </a:lnTo>
                <a:lnTo>
                  <a:pt x="631615" y="300628"/>
                </a:lnTo>
                <a:lnTo>
                  <a:pt x="583749" y="309994"/>
                </a:lnTo>
                <a:lnTo>
                  <a:pt x="535432" y="317656"/>
                </a:lnTo>
                <a:lnTo>
                  <a:pt x="486755" y="323616"/>
                </a:lnTo>
                <a:lnTo>
                  <a:pt x="437809" y="327873"/>
                </a:lnTo>
                <a:lnTo>
                  <a:pt x="388682" y="330428"/>
                </a:lnTo>
                <a:lnTo>
                  <a:pt x="339466" y="331279"/>
                </a:lnTo>
                <a:lnTo>
                  <a:pt x="290250" y="330428"/>
                </a:lnTo>
                <a:lnTo>
                  <a:pt x="241124" y="327873"/>
                </a:lnTo>
                <a:lnTo>
                  <a:pt x="192178" y="323616"/>
                </a:lnTo>
                <a:lnTo>
                  <a:pt x="143503" y="317656"/>
                </a:lnTo>
                <a:lnTo>
                  <a:pt x="95188" y="309994"/>
                </a:lnTo>
                <a:lnTo>
                  <a:pt x="47323" y="300628"/>
                </a:lnTo>
                <a:lnTo>
                  <a:pt x="0" y="289559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30825" y="5533820"/>
            <a:ext cx="1127301" cy="274579"/>
          </a:xfrm>
          <a:custGeom>
            <a:avLst/>
            <a:gdLst/>
            <a:ahLst/>
            <a:cxnLst/>
            <a:rect l="l" t="t" r="r" b="b"/>
            <a:pathLst>
              <a:path w="1358265" h="330835">
                <a:moveTo>
                  <a:pt x="1357883" y="330517"/>
                </a:moveTo>
                <a:lnTo>
                  <a:pt x="1357883" y="41719"/>
                </a:lnTo>
                <a:lnTo>
                  <a:pt x="1310555" y="30651"/>
                </a:lnTo>
                <a:lnTo>
                  <a:pt x="1262687" y="21285"/>
                </a:lnTo>
                <a:lnTo>
                  <a:pt x="1214370" y="13622"/>
                </a:lnTo>
                <a:lnTo>
                  <a:pt x="1165694" y="7662"/>
                </a:lnTo>
                <a:lnTo>
                  <a:pt x="1116748" y="3405"/>
                </a:lnTo>
                <a:lnTo>
                  <a:pt x="1067623" y="851"/>
                </a:lnTo>
                <a:lnTo>
                  <a:pt x="1018408" y="0"/>
                </a:lnTo>
                <a:lnTo>
                  <a:pt x="969193" y="851"/>
                </a:lnTo>
                <a:lnTo>
                  <a:pt x="920068" y="3405"/>
                </a:lnTo>
                <a:lnTo>
                  <a:pt x="871123" y="7662"/>
                </a:lnTo>
                <a:lnTo>
                  <a:pt x="822448" y="13622"/>
                </a:lnTo>
                <a:lnTo>
                  <a:pt x="774133" y="21285"/>
                </a:lnTo>
                <a:lnTo>
                  <a:pt x="726268" y="30651"/>
                </a:lnTo>
                <a:lnTo>
                  <a:pt x="678942" y="41719"/>
                </a:lnTo>
                <a:lnTo>
                  <a:pt x="631615" y="52636"/>
                </a:lnTo>
                <a:lnTo>
                  <a:pt x="583749" y="61873"/>
                </a:lnTo>
                <a:lnTo>
                  <a:pt x="535432" y="69431"/>
                </a:lnTo>
                <a:lnTo>
                  <a:pt x="486755" y="75309"/>
                </a:lnTo>
                <a:lnTo>
                  <a:pt x="437809" y="79508"/>
                </a:lnTo>
                <a:lnTo>
                  <a:pt x="388682" y="82027"/>
                </a:lnTo>
                <a:lnTo>
                  <a:pt x="339466" y="82867"/>
                </a:lnTo>
                <a:lnTo>
                  <a:pt x="290250" y="82027"/>
                </a:lnTo>
                <a:lnTo>
                  <a:pt x="241124" y="79508"/>
                </a:lnTo>
                <a:lnTo>
                  <a:pt x="192178" y="75309"/>
                </a:lnTo>
                <a:lnTo>
                  <a:pt x="143503" y="69431"/>
                </a:lnTo>
                <a:lnTo>
                  <a:pt x="95188" y="61873"/>
                </a:lnTo>
                <a:lnTo>
                  <a:pt x="47323" y="52636"/>
                </a:lnTo>
                <a:lnTo>
                  <a:pt x="0" y="41719"/>
                </a:lnTo>
                <a:lnTo>
                  <a:pt x="0" y="330517"/>
                </a:lnTo>
                <a:lnTo>
                  <a:pt x="1357883" y="330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30825" y="5533820"/>
            <a:ext cx="1127301" cy="274579"/>
          </a:xfrm>
          <a:custGeom>
            <a:avLst/>
            <a:gdLst/>
            <a:ahLst/>
            <a:cxnLst/>
            <a:rect l="l" t="t" r="r" b="b"/>
            <a:pathLst>
              <a:path w="1358265" h="330835">
                <a:moveTo>
                  <a:pt x="1357883" y="41719"/>
                </a:moveTo>
                <a:lnTo>
                  <a:pt x="1357883" y="330517"/>
                </a:lnTo>
                <a:lnTo>
                  <a:pt x="0" y="330517"/>
                </a:lnTo>
                <a:lnTo>
                  <a:pt x="0" y="41719"/>
                </a:lnTo>
                <a:lnTo>
                  <a:pt x="47323" y="52636"/>
                </a:lnTo>
                <a:lnTo>
                  <a:pt x="95188" y="61873"/>
                </a:lnTo>
                <a:lnTo>
                  <a:pt x="143503" y="69431"/>
                </a:lnTo>
                <a:lnTo>
                  <a:pt x="192178" y="75309"/>
                </a:lnTo>
                <a:lnTo>
                  <a:pt x="241124" y="79508"/>
                </a:lnTo>
                <a:lnTo>
                  <a:pt x="290250" y="82027"/>
                </a:lnTo>
                <a:lnTo>
                  <a:pt x="339466" y="82867"/>
                </a:lnTo>
                <a:lnTo>
                  <a:pt x="388682" y="82027"/>
                </a:lnTo>
                <a:lnTo>
                  <a:pt x="437809" y="79508"/>
                </a:lnTo>
                <a:lnTo>
                  <a:pt x="486755" y="75309"/>
                </a:lnTo>
                <a:lnTo>
                  <a:pt x="535432" y="69431"/>
                </a:lnTo>
                <a:lnTo>
                  <a:pt x="583749" y="61873"/>
                </a:lnTo>
                <a:lnTo>
                  <a:pt x="631615" y="52636"/>
                </a:lnTo>
                <a:lnTo>
                  <a:pt x="678942" y="41719"/>
                </a:lnTo>
                <a:lnTo>
                  <a:pt x="726268" y="30651"/>
                </a:lnTo>
                <a:lnTo>
                  <a:pt x="774133" y="21285"/>
                </a:lnTo>
                <a:lnTo>
                  <a:pt x="822448" y="13622"/>
                </a:lnTo>
                <a:lnTo>
                  <a:pt x="871123" y="7662"/>
                </a:lnTo>
                <a:lnTo>
                  <a:pt x="920068" y="3405"/>
                </a:lnTo>
                <a:lnTo>
                  <a:pt x="969193" y="851"/>
                </a:lnTo>
                <a:lnTo>
                  <a:pt x="1018408" y="0"/>
                </a:lnTo>
                <a:lnTo>
                  <a:pt x="1067623" y="851"/>
                </a:lnTo>
                <a:lnTo>
                  <a:pt x="1116748" y="3405"/>
                </a:lnTo>
                <a:lnTo>
                  <a:pt x="1165694" y="7662"/>
                </a:lnTo>
                <a:lnTo>
                  <a:pt x="1214370" y="13622"/>
                </a:lnTo>
                <a:lnTo>
                  <a:pt x="1262687" y="21285"/>
                </a:lnTo>
                <a:lnTo>
                  <a:pt x="1310555" y="30651"/>
                </a:lnTo>
                <a:lnTo>
                  <a:pt x="1357883" y="41719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30825" y="5808134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40">
                <a:moveTo>
                  <a:pt x="0" y="0"/>
                </a:moveTo>
                <a:lnTo>
                  <a:pt x="0" y="472440"/>
                </a:lnTo>
                <a:lnTo>
                  <a:pt x="1357883" y="472440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30825" y="5808134"/>
            <a:ext cx="1127301" cy="392104"/>
          </a:xfrm>
          <a:custGeom>
            <a:avLst/>
            <a:gdLst/>
            <a:ahLst/>
            <a:cxnLst/>
            <a:rect l="l" t="t" r="r" b="b"/>
            <a:pathLst>
              <a:path w="1358265" h="472440">
                <a:moveTo>
                  <a:pt x="0" y="0"/>
                </a:moveTo>
                <a:lnTo>
                  <a:pt x="0" y="472440"/>
                </a:lnTo>
                <a:lnTo>
                  <a:pt x="1357883" y="472440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94160" y="4240348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94160" y="4240348"/>
            <a:ext cx="1127828" cy="392104"/>
          </a:xfrm>
          <a:custGeom>
            <a:avLst/>
            <a:gdLst/>
            <a:ahLst/>
            <a:cxnLst/>
            <a:rect l="l" t="t" r="r" b="b"/>
            <a:pathLst>
              <a:path w="1358900" h="472439">
                <a:moveTo>
                  <a:pt x="0" y="0"/>
                </a:moveTo>
                <a:lnTo>
                  <a:pt x="0" y="472439"/>
                </a:lnTo>
                <a:lnTo>
                  <a:pt x="1358646" y="472439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18672" y="4378849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60" h="121285">
                <a:moveTo>
                  <a:pt x="135636" y="35051"/>
                </a:moveTo>
                <a:lnTo>
                  <a:pt x="135636" y="24384"/>
                </a:lnTo>
                <a:lnTo>
                  <a:pt x="134112" y="19812"/>
                </a:lnTo>
                <a:lnTo>
                  <a:pt x="130301" y="16001"/>
                </a:lnTo>
                <a:lnTo>
                  <a:pt x="126492" y="11429"/>
                </a:lnTo>
                <a:lnTo>
                  <a:pt x="122682" y="8381"/>
                </a:lnTo>
                <a:lnTo>
                  <a:pt x="117348" y="6096"/>
                </a:lnTo>
                <a:lnTo>
                  <a:pt x="112013" y="3048"/>
                </a:lnTo>
                <a:lnTo>
                  <a:pt x="0" y="0"/>
                </a:lnTo>
                <a:lnTo>
                  <a:pt x="0" y="118872"/>
                </a:lnTo>
                <a:lnTo>
                  <a:pt x="35051" y="118833"/>
                </a:lnTo>
                <a:lnTo>
                  <a:pt x="35051" y="19812"/>
                </a:lnTo>
                <a:lnTo>
                  <a:pt x="84582" y="19812"/>
                </a:lnTo>
                <a:lnTo>
                  <a:pt x="89915" y="20574"/>
                </a:lnTo>
                <a:lnTo>
                  <a:pt x="94487" y="22098"/>
                </a:lnTo>
                <a:lnTo>
                  <a:pt x="100584" y="26669"/>
                </a:lnTo>
                <a:lnTo>
                  <a:pt x="102108" y="29717"/>
                </a:lnTo>
                <a:lnTo>
                  <a:pt x="102108" y="71627"/>
                </a:lnTo>
                <a:lnTo>
                  <a:pt x="104394" y="73913"/>
                </a:lnTo>
                <a:lnTo>
                  <a:pt x="106680" y="76962"/>
                </a:lnTo>
                <a:lnTo>
                  <a:pt x="108203" y="80010"/>
                </a:lnTo>
                <a:lnTo>
                  <a:pt x="108203" y="117475"/>
                </a:lnTo>
                <a:lnTo>
                  <a:pt x="109727" y="117348"/>
                </a:lnTo>
                <a:lnTo>
                  <a:pt x="111251" y="117043"/>
                </a:lnTo>
                <a:lnTo>
                  <a:pt x="111251" y="55625"/>
                </a:lnTo>
                <a:lnTo>
                  <a:pt x="118872" y="53339"/>
                </a:lnTo>
                <a:lnTo>
                  <a:pt x="124968" y="49529"/>
                </a:lnTo>
                <a:lnTo>
                  <a:pt x="128777" y="44957"/>
                </a:lnTo>
                <a:lnTo>
                  <a:pt x="133350" y="40386"/>
                </a:lnTo>
                <a:lnTo>
                  <a:pt x="135636" y="35051"/>
                </a:lnTo>
                <a:close/>
              </a:path>
              <a:path w="632460" h="121285">
                <a:moveTo>
                  <a:pt x="102108" y="71627"/>
                </a:moveTo>
                <a:lnTo>
                  <a:pt x="102108" y="37337"/>
                </a:lnTo>
                <a:lnTo>
                  <a:pt x="99822" y="40386"/>
                </a:lnTo>
                <a:lnTo>
                  <a:pt x="93725" y="44957"/>
                </a:lnTo>
                <a:lnTo>
                  <a:pt x="88392" y="46481"/>
                </a:lnTo>
                <a:lnTo>
                  <a:pt x="82486" y="46596"/>
                </a:lnTo>
                <a:lnTo>
                  <a:pt x="79248" y="47243"/>
                </a:lnTo>
                <a:lnTo>
                  <a:pt x="35051" y="47243"/>
                </a:lnTo>
                <a:lnTo>
                  <a:pt x="35051" y="67055"/>
                </a:lnTo>
                <a:lnTo>
                  <a:pt x="63246" y="67055"/>
                </a:lnTo>
                <a:lnTo>
                  <a:pt x="73794" y="67186"/>
                </a:lnTo>
                <a:lnTo>
                  <a:pt x="82486" y="67532"/>
                </a:lnTo>
                <a:lnTo>
                  <a:pt x="89177" y="68020"/>
                </a:lnTo>
                <a:lnTo>
                  <a:pt x="93725" y="68579"/>
                </a:lnTo>
                <a:lnTo>
                  <a:pt x="98298" y="70103"/>
                </a:lnTo>
                <a:lnTo>
                  <a:pt x="102108" y="71627"/>
                </a:lnTo>
                <a:close/>
              </a:path>
              <a:path w="632460" h="121285">
                <a:moveTo>
                  <a:pt x="108203" y="117475"/>
                </a:moveTo>
                <a:lnTo>
                  <a:pt x="108203" y="87629"/>
                </a:lnTo>
                <a:lnTo>
                  <a:pt x="106680" y="90677"/>
                </a:lnTo>
                <a:lnTo>
                  <a:pt x="103632" y="93725"/>
                </a:lnTo>
                <a:lnTo>
                  <a:pt x="99822" y="96012"/>
                </a:lnTo>
                <a:lnTo>
                  <a:pt x="96012" y="97536"/>
                </a:lnTo>
                <a:lnTo>
                  <a:pt x="90677" y="98298"/>
                </a:lnTo>
                <a:lnTo>
                  <a:pt x="86677" y="98384"/>
                </a:lnTo>
                <a:lnTo>
                  <a:pt x="79248" y="99060"/>
                </a:lnTo>
                <a:lnTo>
                  <a:pt x="35051" y="99060"/>
                </a:lnTo>
                <a:lnTo>
                  <a:pt x="35051" y="118833"/>
                </a:lnTo>
                <a:lnTo>
                  <a:pt x="88392" y="118706"/>
                </a:lnTo>
                <a:lnTo>
                  <a:pt x="94571" y="118550"/>
                </a:lnTo>
                <a:lnTo>
                  <a:pt x="108203" y="117475"/>
                </a:lnTo>
                <a:close/>
              </a:path>
              <a:path w="632460" h="121285">
                <a:moveTo>
                  <a:pt x="144018" y="89915"/>
                </a:moveTo>
                <a:lnTo>
                  <a:pt x="144018" y="77724"/>
                </a:lnTo>
                <a:lnTo>
                  <a:pt x="140970" y="71627"/>
                </a:lnTo>
                <a:lnTo>
                  <a:pt x="111251" y="55625"/>
                </a:lnTo>
                <a:lnTo>
                  <a:pt x="111251" y="117043"/>
                </a:lnTo>
                <a:lnTo>
                  <a:pt x="117348" y="115824"/>
                </a:lnTo>
                <a:lnTo>
                  <a:pt x="123444" y="112775"/>
                </a:lnTo>
                <a:lnTo>
                  <a:pt x="130301" y="109727"/>
                </a:lnTo>
                <a:lnTo>
                  <a:pt x="134874" y="105155"/>
                </a:lnTo>
                <a:lnTo>
                  <a:pt x="138684" y="100584"/>
                </a:lnTo>
                <a:lnTo>
                  <a:pt x="142494" y="95250"/>
                </a:lnTo>
                <a:lnTo>
                  <a:pt x="144018" y="89915"/>
                </a:lnTo>
                <a:close/>
              </a:path>
              <a:path w="632460" h="121285">
                <a:moveTo>
                  <a:pt x="205739" y="118872"/>
                </a:moveTo>
                <a:lnTo>
                  <a:pt x="205739" y="0"/>
                </a:lnTo>
                <a:lnTo>
                  <a:pt x="172974" y="0"/>
                </a:lnTo>
                <a:lnTo>
                  <a:pt x="172974" y="118872"/>
                </a:lnTo>
                <a:lnTo>
                  <a:pt x="205739" y="118872"/>
                </a:lnTo>
                <a:close/>
              </a:path>
              <a:path w="632460" h="121285">
                <a:moveTo>
                  <a:pt x="360425" y="75437"/>
                </a:moveTo>
                <a:lnTo>
                  <a:pt x="332410" y="37873"/>
                </a:lnTo>
                <a:lnTo>
                  <a:pt x="295656" y="30479"/>
                </a:lnTo>
                <a:lnTo>
                  <a:pt x="286785" y="30896"/>
                </a:lnTo>
                <a:lnTo>
                  <a:pt x="249745" y="43148"/>
                </a:lnTo>
                <a:lnTo>
                  <a:pt x="231648" y="67055"/>
                </a:lnTo>
                <a:lnTo>
                  <a:pt x="231648" y="74675"/>
                </a:lnTo>
                <a:lnTo>
                  <a:pt x="249840" y="108965"/>
                </a:lnTo>
                <a:lnTo>
                  <a:pt x="265938" y="116428"/>
                </a:lnTo>
                <a:lnTo>
                  <a:pt x="265938" y="67055"/>
                </a:lnTo>
                <a:lnTo>
                  <a:pt x="268224" y="60960"/>
                </a:lnTo>
                <a:lnTo>
                  <a:pt x="280415" y="51815"/>
                </a:lnTo>
                <a:lnTo>
                  <a:pt x="287274" y="49529"/>
                </a:lnTo>
                <a:lnTo>
                  <a:pt x="304800" y="49529"/>
                </a:lnTo>
                <a:lnTo>
                  <a:pt x="311658" y="51815"/>
                </a:lnTo>
                <a:lnTo>
                  <a:pt x="317753" y="56387"/>
                </a:lnTo>
                <a:lnTo>
                  <a:pt x="323088" y="60960"/>
                </a:lnTo>
                <a:lnTo>
                  <a:pt x="326136" y="67055"/>
                </a:lnTo>
                <a:lnTo>
                  <a:pt x="326136" y="116114"/>
                </a:lnTo>
                <a:lnTo>
                  <a:pt x="332422" y="113764"/>
                </a:lnTo>
                <a:lnTo>
                  <a:pt x="342138" y="108203"/>
                </a:lnTo>
                <a:lnTo>
                  <a:pt x="350139" y="101048"/>
                </a:lnTo>
                <a:lnTo>
                  <a:pt x="355854" y="93249"/>
                </a:lnTo>
                <a:lnTo>
                  <a:pt x="359283" y="84736"/>
                </a:lnTo>
                <a:lnTo>
                  <a:pt x="360425" y="75437"/>
                </a:lnTo>
                <a:close/>
              </a:path>
              <a:path w="632460" h="121285">
                <a:moveTo>
                  <a:pt x="326136" y="116114"/>
                </a:moveTo>
                <a:lnTo>
                  <a:pt x="326136" y="84581"/>
                </a:lnTo>
                <a:lnTo>
                  <a:pt x="323088" y="90677"/>
                </a:lnTo>
                <a:lnTo>
                  <a:pt x="317753" y="95250"/>
                </a:lnTo>
                <a:lnTo>
                  <a:pt x="311658" y="99822"/>
                </a:lnTo>
                <a:lnTo>
                  <a:pt x="304800" y="102107"/>
                </a:lnTo>
                <a:lnTo>
                  <a:pt x="287274" y="102107"/>
                </a:lnTo>
                <a:lnTo>
                  <a:pt x="280415" y="99822"/>
                </a:lnTo>
                <a:lnTo>
                  <a:pt x="268224" y="90677"/>
                </a:lnTo>
                <a:lnTo>
                  <a:pt x="265938" y="84581"/>
                </a:lnTo>
                <a:lnTo>
                  <a:pt x="265938" y="116428"/>
                </a:lnTo>
                <a:lnTo>
                  <a:pt x="271664" y="117943"/>
                </a:lnTo>
                <a:lnTo>
                  <a:pt x="279749" y="119633"/>
                </a:lnTo>
                <a:lnTo>
                  <a:pt x="287976" y="120753"/>
                </a:lnTo>
                <a:lnTo>
                  <a:pt x="296418" y="121157"/>
                </a:lnTo>
                <a:lnTo>
                  <a:pt x="309562" y="120312"/>
                </a:lnTo>
                <a:lnTo>
                  <a:pt x="321564" y="117824"/>
                </a:lnTo>
                <a:lnTo>
                  <a:pt x="326136" y="116114"/>
                </a:lnTo>
                <a:close/>
              </a:path>
              <a:path w="632460" h="121285">
                <a:moveTo>
                  <a:pt x="494538" y="57912"/>
                </a:moveTo>
                <a:lnTo>
                  <a:pt x="459390" y="32194"/>
                </a:lnTo>
                <a:lnTo>
                  <a:pt x="438912" y="30479"/>
                </a:lnTo>
                <a:lnTo>
                  <a:pt x="425791" y="31206"/>
                </a:lnTo>
                <a:lnTo>
                  <a:pt x="387715" y="49089"/>
                </a:lnTo>
                <a:lnTo>
                  <a:pt x="378713" y="76200"/>
                </a:lnTo>
                <a:lnTo>
                  <a:pt x="379714" y="86034"/>
                </a:lnTo>
                <a:lnTo>
                  <a:pt x="412242" y="117415"/>
                </a:lnTo>
                <a:lnTo>
                  <a:pt x="412242" y="64769"/>
                </a:lnTo>
                <a:lnTo>
                  <a:pt x="414527" y="58674"/>
                </a:lnTo>
                <a:lnTo>
                  <a:pt x="419862" y="54863"/>
                </a:lnTo>
                <a:lnTo>
                  <a:pt x="424434" y="50291"/>
                </a:lnTo>
                <a:lnTo>
                  <a:pt x="431292" y="48767"/>
                </a:lnTo>
                <a:lnTo>
                  <a:pt x="445770" y="48767"/>
                </a:lnTo>
                <a:lnTo>
                  <a:pt x="450342" y="49529"/>
                </a:lnTo>
                <a:lnTo>
                  <a:pt x="457962" y="54101"/>
                </a:lnTo>
                <a:lnTo>
                  <a:pt x="461010" y="57912"/>
                </a:lnTo>
                <a:lnTo>
                  <a:pt x="461772" y="62484"/>
                </a:lnTo>
                <a:lnTo>
                  <a:pt x="494538" y="57912"/>
                </a:lnTo>
                <a:close/>
              </a:path>
              <a:path w="632460" h="121285">
                <a:moveTo>
                  <a:pt x="496062" y="89915"/>
                </a:moveTo>
                <a:lnTo>
                  <a:pt x="463296" y="86105"/>
                </a:lnTo>
                <a:lnTo>
                  <a:pt x="461772" y="92201"/>
                </a:lnTo>
                <a:lnTo>
                  <a:pt x="459486" y="96012"/>
                </a:lnTo>
                <a:lnTo>
                  <a:pt x="454913" y="98298"/>
                </a:lnTo>
                <a:lnTo>
                  <a:pt x="451103" y="101346"/>
                </a:lnTo>
                <a:lnTo>
                  <a:pt x="445770" y="102107"/>
                </a:lnTo>
                <a:lnTo>
                  <a:pt x="431292" y="102107"/>
                </a:lnTo>
                <a:lnTo>
                  <a:pt x="425196" y="99822"/>
                </a:lnTo>
                <a:lnTo>
                  <a:pt x="419862" y="96012"/>
                </a:lnTo>
                <a:lnTo>
                  <a:pt x="415289" y="91439"/>
                </a:lnTo>
                <a:lnTo>
                  <a:pt x="412242" y="84581"/>
                </a:lnTo>
                <a:lnTo>
                  <a:pt x="412242" y="117415"/>
                </a:lnTo>
                <a:lnTo>
                  <a:pt x="413575" y="117919"/>
                </a:lnTo>
                <a:lnTo>
                  <a:pt x="425148" y="120324"/>
                </a:lnTo>
                <a:lnTo>
                  <a:pt x="438150" y="121157"/>
                </a:lnTo>
                <a:lnTo>
                  <a:pt x="449568" y="120598"/>
                </a:lnTo>
                <a:lnTo>
                  <a:pt x="488441" y="103060"/>
                </a:lnTo>
                <a:lnTo>
                  <a:pt x="492752" y="96916"/>
                </a:lnTo>
                <a:lnTo>
                  <a:pt x="496062" y="89915"/>
                </a:lnTo>
                <a:close/>
              </a:path>
              <a:path w="632460" h="121285">
                <a:moveTo>
                  <a:pt x="550926" y="118872"/>
                </a:moveTo>
                <a:lnTo>
                  <a:pt x="550926" y="0"/>
                </a:lnTo>
                <a:lnTo>
                  <a:pt x="518160" y="0"/>
                </a:lnTo>
                <a:lnTo>
                  <a:pt x="518160" y="118872"/>
                </a:lnTo>
                <a:lnTo>
                  <a:pt x="550926" y="118872"/>
                </a:lnTo>
                <a:close/>
              </a:path>
              <a:path w="632460" h="121285">
                <a:moveTo>
                  <a:pt x="630174" y="32765"/>
                </a:moveTo>
                <a:lnTo>
                  <a:pt x="589026" y="32765"/>
                </a:lnTo>
                <a:lnTo>
                  <a:pt x="550926" y="63246"/>
                </a:lnTo>
                <a:lnTo>
                  <a:pt x="550926" y="91439"/>
                </a:lnTo>
                <a:lnTo>
                  <a:pt x="566165" y="80010"/>
                </a:lnTo>
                <a:lnTo>
                  <a:pt x="587501" y="106549"/>
                </a:lnTo>
                <a:lnTo>
                  <a:pt x="587501" y="64007"/>
                </a:lnTo>
                <a:lnTo>
                  <a:pt x="630174" y="32765"/>
                </a:lnTo>
                <a:close/>
              </a:path>
              <a:path w="632460" h="121285">
                <a:moveTo>
                  <a:pt x="632460" y="118872"/>
                </a:moveTo>
                <a:lnTo>
                  <a:pt x="587501" y="64007"/>
                </a:lnTo>
                <a:lnTo>
                  <a:pt x="587501" y="106549"/>
                </a:lnTo>
                <a:lnTo>
                  <a:pt x="597408" y="118872"/>
                </a:lnTo>
                <a:lnTo>
                  <a:pt x="632460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06196" y="4378216"/>
            <a:ext cx="95918" cy="99606"/>
          </a:xfrm>
          <a:custGeom>
            <a:avLst/>
            <a:gdLst/>
            <a:ahLst/>
            <a:cxnLst/>
            <a:rect l="l" t="t" r="r" b="b"/>
            <a:pathLst>
              <a:path w="115570" h="120014">
                <a:moveTo>
                  <a:pt x="82296" y="75200"/>
                </a:moveTo>
                <a:lnTo>
                  <a:pt x="82296" y="39624"/>
                </a:lnTo>
                <a:lnTo>
                  <a:pt x="80010" y="44196"/>
                </a:lnTo>
                <a:lnTo>
                  <a:pt x="75437" y="48767"/>
                </a:lnTo>
                <a:lnTo>
                  <a:pt x="35421" y="76842"/>
                </a:lnTo>
                <a:lnTo>
                  <a:pt x="25050" y="84391"/>
                </a:lnTo>
                <a:lnTo>
                  <a:pt x="0" y="119634"/>
                </a:lnTo>
                <a:lnTo>
                  <a:pt x="49529" y="119634"/>
                </a:lnTo>
                <a:lnTo>
                  <a:pt x="49529" y="98298"/>
                </a:lnTo>
                <a:lnTo>
                  <a:pt x="51815" y="96774"/>
                </a:lnTo>
                <a:lnTo>
                  <a:pt x="56387" y="92201"/>
                </a:lnTo>
                <a:lnTo>
                  <a:pt x="65532" y="85343"/>
                </a:lnTo>
                <a:lnTo>
                  <a:pt x="76200" y="79248"/>
                </a:lnTo>
                <a:lnTo>
                  <a:pt x="82296" y="75200"/>
                </a:lnTo>
                <a:close/>
              </a:path>
              <a:path w="115570" h="120014">
                <a:moveTo>
                  <a:pt x="115062" y="38862"/>
                </a:moveTo>
                <a:lnTo>
                  <a:pt x="115062" y="33527"/>
                </a:lnTo>
                <a:lnTo>
                  <a:pt x="114192" y="26503"/>
                </a:lnTo>
                <a:lnTo>
                  <a:pt x="83343" y="2286"/>
                </a:lnTo>
                <a:lnTo>
                  <a:pt x="60960" y="0"/>
                </a:lnTo>
                <a:lnTo>
                  <a:pt x="49530" y="559"/>
                </a:lnTo>
                <a:lnTo>
                  <a:pt x="9525" y="19145"/>
                </a:lnTo>
                <a:lnTo>
                  <a:pt x="3810" y="35051"/>
                </a:lnTo>
                <a:lnTo>
                  <a:pt x="36575" y="37337"/>
                </a:lnTo>
                <a:lnTo>
                  <a:pt x="37337" y="31241"/>
                </a:lnTo>
                <a:lnTo>
                  <a:pt x="39624" y="25908"/>
                </a:lnTo>
                <a:lnTo>
                  <a:pt x="43434" y="22860"/>
                </a:lnTo>
                <a:lnTo>
                  <a:pt x="47244" y="20574"/>
                </a:lnTo>
                <a:lnTo>
                  <a:pt x="53339" y="19050"/>
                </a:lnTo>
                <a:lnTo>
                  <a:pt x="67055" y="19050"/>
                </a:lnTo>
                <a:lnTo>
                  <a:pt x="72389" y="20574"/>
                </a:lnTo>
                <a:lnTo>
                  <a:pt x="76200" y="22860"/>
                </a:lnTo>
                <a:lnTo>
                  <a:pt x="80010" y="25908"/>
                </a:lnTo>
                <a:lnTo>
                  <a:pt x="82296" y="29717"/>
                </a:lnTo>
                <a:lnTo>
                  <a:pt x="82296" y="75200"/>
                </a:lnTo>
                <a:lnTo>
                  <a:pt x="83498" y="74402"/>
                </a:lnTo>
                <a:lnTo>
                  <a:pt x="113537" y="43434"/>
                </a:lnTo>
                <a:lnTo>
                  <a:pt x="115062" y="38862"/>
                </a:lnTo>
                <a:close/>
              </a:path>
              <a:path w="115570" h="120014">
                <a:moveTo>
                  <a:pt x="115062" y="119634"/>
                </a:moveTo>
                <a:lnTo>
                  <a:pt x="115062" y="98298"/>
                </a:lnTo>
                <a:lnTo>
                  <a:pt x="49529" y="98298"/>
                </a:lnTo>
                <a:lnTo>
                  <a:pt x="49529" y="119634"/>
                </a:lnTo>
                <a:lnTo>
                  <a:pt x="115062" y="1196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30667" y="4240348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30667" y="4240348"/>
            <a:ext cx="563914" cy="196053"/>
          </a:xfrm>
          <a:custGeom>
            <a:avLst/>
            <a:gdLst/>
            <a:ahLst/>
            <a:cxnLst/>
            <a:rect l="l" t="t" r="r" b="b"/>
            <a:pathLst>
              <a:path w="679450" h="236220">
                <a:moveTo>
                  <a:pt x="0" y="0"/>
                </a:moveTo>
                <a:lnTo>
                  <a:pt x="0" y="236220"/>
                </a:lnTo>
                <a:lnTo>
                  <a:pt x="678941" y="236220"/>
                </a:lnTo>
                <a:lnTo>
                  <a:pt x="678941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30825" y="4828504"/>
            <a:ext cx="1127301" cy="391578"/>
          </a:xfrm>
          <a:custGeom>
            <a:avLst/>
            <a:gdLst/>
            <a:ahLst/>
            <a:cxnLst/>
            <a:rect l="l" t="t" r="r" b="b"/>
            <a:pathLst>
              <a:path w="1358265" h="471804">
                <a:moveTo>
                  <a:pt x="0" y="0"/>
                </a:moveTo>
                <a:lnTo>
                  <a:pt x="0" y="471677"/>
                </a:lnTo>
                <a:lnTo>
                  <a:pt x="1357883" y="471677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30825" y="4828504"/>
            <a:ext cx="1127301" cy="391578"/>
          </a:xfrm>
          <a:custGeom>
            <a:avLst/>
            <a:gdLst/>
            <a:ahLst/>
            <a:cxnLst/>
            <a:rect l="l" t="t" r="r" b="b"/>
            <a:pathLst>
              <a:path w="1358265" h="471804">
                <a:moveTo>
                  <a:pt x="0" y="0"/>
                </a:moveTo>
                <a:lnTo>
                  <a:pt x="0" y="471677"/>
                </a:lnTo>
                <a:lnTo>
                  <a:pt x="1357883" y="471677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83162" y="4967007"/>
            <a:ext cx="623995" cy="100661"/>
          </a:xfrm>
          <a:custGeom>
            <a:avLst/>
            <a:gdLst/>
            <a:ahLst/>
            <a:cxnLst/>
            <a:rect l="l" t="t" r="r" b="b"/>
            <a:pathLst>
              <a:path w="751840" h="121285">
                <a:moveTo>
                  <a:pt x="134874" y="35052"/>
                </a:moveTo>
                <a:lnTo>
                  <a:pt x="134874" y="24384"/>
                </a:lnTo>
                <a:lnTo>
                  <a:pt x="133350" y="19812"/>
                </a:lnTo>
                <a:lnTo>
                  <a:pt x="129527" y="16002"/>
                </a:lnTo>
                <a:lnTo>
                  <a:pt x="126479" y="11430"/>
                </a:lnTo>
                <a:lnTo>
                  <a:pt x="121907" y="8382"/>
                </a:lnTo>
                <a:lnTo>
                  <a:pt x="116586" y="6096"/>
                </a:lnTo>
                <a:lnTo>
                  <a:pt x="111252" y="3048"/>
                </a:lnTo>
                <a:lnTo>
                  <a:pt x="0" y="0"/>
                </a:lnTo>
                <a:lnTo>
                  <a:pt x="0" y="118872"/>
                </a:lnTo>
                <a:lnTo>
                  <a:pt x="34277" y="118833"/>
                </a:lnTo>
                <a:lnTo>
                  <a:pt x="34277" y="19812"/>
                </a:lnTo>
                <a:lnTo>
                  <a:pt x="83807" y="19812"/>
                </a:lnTo>
                <a:lnTo>
                  <a:pt x="89903" y="20574"/>
                </a:lnTo>
                <a:lnTo>
                  <a:pt x="93726" y="22098"/>
                </a:lnTo>
                <a:lnTo>
                  <a:pt x="99822" y="26670"/>
                </a:lnTo>
                <a:lnTo>
                  <a:pt x="101346" y="29718"/>
                </a:lnTo>
                <a:lnTo>
                  <a:pt x="101346" y="71628"/>
                </a:lnTo>
                <a:lnTo>
                  <a:pt x="103619" y="73914"/>
                </a:lnTo>
                <a:lnTo>
                  <a:pt x="105905" y="76962"/>
                </a:lnTo>
                <a:lnTo>
                  <a:pt x="107429" y="80010"/>
                </a:lnTo>
                <a:lnTo>
                  <a:pt x="107429" y="117475"/>
                </a:lnTo>
                <a:lnTo>
                  <a:pt x="108953" y="117348"/>
                </a:lnTo>
                <a:lnTo>
                  <a:pt x="110477" y="117043"/>
                </a:lnTo>
                <a:lnTo>
                  <a:pt x="110477" y="55626"/>
                </a:lnTo>
                <a:lnTo>
                  <a:pt x="118110" y="53340"/>
                </a:lnTo>
                <a:lnTo>
                  <a:pt x="124193" y="49530"/>
                </a:lnTo>
                <a:lnTo>
                  <a:pt x="128778" y="44958"/>
                </a:lnTo>
                <a:lnTo>
                  <a:pt x="132588" y="40386"/>
                </a:lnTo>
                <a:lnTo>
                  <a:pt x="134874" y="35052"/>
                </a:lnTo>
                <a:close/>
              </a:path>
              <a:path w="751840" h="121285">
                <a:moveTo>
                  <a:pt x="101346" y="71628"/>
                </a:moveTo>
                <a:lnTo>
                  <a:pt x="101346" y="37338"/>
                </a:lnTo>
                <a:lnTo>
                  <a:pt x="99822" y="40386"/>
                </a:lnTo>
                <a:lnTo>
                  <a:pt x="96012" y="42672"/>
                </a:lnTo>
                <a:lnTo>
                  <a:pt x="92951" y="44958"/>
                </a:lnTo>
                <a:lnTo>
                  <a:pt x="88405" y="46473"/>
                </a:lnTo>
                <a:lnTo>
                  <a:pt x="81718" y="46597"/>
                </a:lnTo>
                <a:lnTo>
                  <a:pt x="78486" y="47244"/>
                </a:lnTo>
                <a:lnTo>
                  <a:pt x="34277" y="47244"/>
                </a:lnTo>
                <a:lnTo>
                  <a:pt x="34277" y="67056"/>
                </a:lnTo>
                <a:lnTo>
                  <a:pt x="62484" y="67056"/>
                </a:lnTo>
                <a:lnTo>
                  <a:pt x="73030" y="67186"/>
                </a:lnTo>
                <a:lnTo>
                  <a:pt x="81718" y="67532"/>
                </a:lnTo>
                <a:lnTo>
                  <a:pt x="88405" y="68020"/>
                </a:lnTo>
                <a:lnTo>
                  <a:pt x="92951" y="68580"/>
                </a:lnTo>
                <a:lnTo>
                  <a:pt x="97536" y="70104"/>
                </a:lnTo>
                <a:lnTo>
                  <a:pt x="101346" y="71628"/>
                </a:lnTo>
                <a:close/>
              </a:path>
              <a:path w="751840" h="121285">
                <a:moveTo>
                  <a:pt x="107429" y="117475"/>
                </a:moveTo>
                <a:lnTo>
                  <a:pt x="107429" y="87630"/>
                </a:lnTo>
                <a:lnTo>
                  <a:pt x="105905" y="90678"/>
                </a:lnTo>
                <a:lnTo>
                  <a:pt x="102857" y="93726"/>
                </a:lnTo>
                <a:lnTo>
                  <a:pt x="99060" y="96012"/>
                </a:lnTo>
                <a:lnTo>
                  <a:pt x="95250" y="97536"/>
                </a:lnTo>
                <a:lnTo>
                  <a:pt x="89903" y="98298"/>
                </a:lnTo>
                <a:lnTo>
                  <a:pt x="86009" y="98375"/>
                </a:lnTo>
                <a:lnTo>
                  <a:pt x="78486" y="99060"/>
                </a:lnTo>
                <a:lnTo>
                  <a:pt x="34277" y="99060"/>
                </a:lnTo>
                <a:lnTo>
                  <a:pt x="34277" y="118833"/>
                </a:lnTo>
                <a:lnTo>
                  <a:pt x="86855" y="118726"/>
                </a:lnTo>
                <a:lnTo>
                  <a:pt x="93809" y="118550"/>
                </a:lnTo>
                <a:lnTo>
                  <a:pt x="107429" y="117475"/>
                </a:lnTo>
                <a:close/>
              </a:path>
              <a:path w="751840" h="121285">
                <a:moveTo>
                  <a:pt x="143243" y="89916"/>
                </a:moveTo>
                <a:lnTo>
                  <a:pt x="143243" y="77724"/>
                </a:lnTo>
                <a:lnTo>
                  <a:pt x="140208" y="71628"/>
                </a:lnTo>
                <a:lnTo>
                  <a:pt x="110477" y="55626"/>
                </a:lnTo>
                <a:lnTo>
                  <a:pt x="110477" y="117043"/>
                </a:lnTo>
                <a:lnTo>
                  <a:pt x="116586" y="115824"/>
                </a:lnTo>
                <a:lnTo>
                  <a:pt x="122669" y="112776"/>
                </a:lnTo>
                <a:lnTo>
                  <a:pt x="129527" y="109728"/>
                </a:lnTo>
                <a:lnTo>
                  <a:pt x="134112" y="105156"/>
                </a:lnTo>
                <a:lnTo>
                  <a:pt x="137922" y="100584"/>
                </a:lnTo>
                <a:lnTo>
                  <a:pt x="141719" y="95250"/>
                </a:lnTo>
                <a:lnTo>
                  <a:pt x="143243" y="89916"/>
                </a:lnTo>
                <a:close/>
              </a:path>
              <a:path w="751840" h="121285">
                <a:moveTo>
                  <a:pt x="204978" y="118872"/>
                </a:moveTo>
                <a:lnTo>
                  <a:pt x="204978" y="0"/>
                </a:lnTo>
                <a:lnTo>
                  <a:pt x="172212" y="0"/>
                </a:lnTo>
                <a:lnTo>
                  <a:pt x="172212" y="118872"/>
                </a:lnTo>
                <a:lnTo>
                  <a:pt x="204978" y="118872"/>
                </a:lnTo>
                <a:close/>
              </a:path>
              <a:path w="751840" h="121285">
                <a:moveTo>
                  <a:pt x="359651" y="75438"/>
                </a:moveTo>
                <a:lnTo>
                  <a:pt x="331646" y="37873"/>
                </a:lnTo>
                <a:lnTo>
                  <a:pt x="294881" y="30480"/>
                </a:lnTo>
                <a:lnTo>
                  <a:pt x="286334" y="30896"/>
                </a:lnTo>
                <a:lnTo>
                  <a:pt x="248981" y="43148"/>
                </a:lnTo>
                <a:lnTo>
                  <a:pt x="231648" y="67056"/>
                </a:lnTo>
                <a:lnTo>
                  <a:pt x="231648" y="74676"/>
                </a:lnTo>
                <a:lnTo>
                  <a:pt x="249075" y="108966"/>
                </a:lnTo>
                <a:lnTo>
                  <a:pt x="265176" y="116431"/>
                </a:lnTo>
                <a:lnTo>
                  <a:pt x="265176" y="67056"/>
                </a:lnTo>
                <a:lnTo>
                  <a:pt x="268224" y="60960"/>
                </a:lnTo>
                <a:lnTo>
                  <a:pt x="273558" y="56388"/>
                </a:lnTo>
                <a:lnTo>
                  <a:pt x="279654" y="51816"/>
                </a:lnTo>
                <a:lnTo>
                  <a:pt x="286334" y="49589"/>
                </a:lnTo>
                <a:lnTo>
                  <a:pt x="304038" y="49530"/>
                </a:lnTo>
                <a:lnTo>
                  <a:pt x="310896" y="51816"/>
                </a:lnTo>
                <a:lnTo>
                  <a:pt x="323088" y="60960"/>
                </a:lnTo>
                <a:lnTo>
                  <a:pt x="325374" y="67056"/>
                </a:lnTo>
                <a:lnTo>
                  <a:pt x="325374" y="116113"/>
                </a:lnTo>
                <a:lnTo>
                  <a:pt x="331658" y="113764"/>
                </a:lnTo>
                <a:lnTo>
                  <a:pt x="341376" y="108204"/>
                </a:lnTo>
                <a:lnTo>
                  <a:pt x="349369" y="101048"/>
                </a:lnTo>
                <a:lnTo>
                  <a:pt x="355080" y="93249"/>
                </a:lnTo>
                <a:lnTo>
                  <a:pt x="358508" y="84736"/>
                </a:lnTo>
                <a:lnTo>
                  <a:pt x="359651" y="75438"/>
                </a:lnTo>
                <a:close/>
              </a:path>
              <a:path w="751840" h="121285">
                <a:moveTo>
                  <a:pt x="325374" y="116113"/>
                </a:moveTo>
                <a:lnTo>
                  <a:pt x="325374" y="84582"/>
                </a:lnTo>
                <a:lnTo>
                  <a:pt x="323088" y="90678"/>
                </a:lnTo>
                <a:lnTo>
                  <a:pt x="310896" y="99822"/>
                </a:lnTo>
                <a:lnTo>
                  <a:pt x="304038" y="102108"/>
                </a:lnTo>
                <a:lnTo>
                  <a:pt x="286334" y="102048"/>
                </a:lnTo>
                <a:lnTo>
                  <a:pt x="279654" y="99822"/>
                </a:lnTo>
                <a:lnTo>
                  <a:pt x="273558" y="95250"/>
                </a:lnTo>
                <a:lnTo>
                  <a:pt x="268224" y="90678"/>
                </a:lnTo>
                <a:lnTo>
                  <a:pt x="265176" y="84582"/>
                </a:lnTo>
                <a:lnTo>
                  <a:pt x="265176" y="116431"/>
                </a:lnTo>
                <a:lnTo>
                  <a:pt x="270897" y="117943"/>
                </a:lnTo>
                <a:lnTo>
                  <a:pt x="278984" y="119634"/>
                </a:lnTo>
                <a:lnTo>
                  <a:pt x="287208" y="120753"/>
                </a:lnTo>
                <a:lnTo>
                  <a:pt x="295643" y="121158"/>
                </a:lnTo>
                <a:lnTo>
                  <a:pt x="308789" y="120312"/>
                </a:lnTo>
                <a:lnTo>
                  <a:pt x="320795" y="117824"/>
                </a:lnTo>
                <a:lnTo>
                  <a:pt x="325374" y="116113"/>
                </a:lnTo>
                <a:close/>
              </a:path>
              <a:path w="751840" h="121285">
                <a:moveTo>
                  <a:pt x="493776" y="57912"/>
                </a:moveTo>
                <a:lnTo>
                  <a:pt x="458617" y="32194"/>
                </a:lnTo>
                <a:lnTo>
                  <a:pt x="438150" y="30480"/>
                </a:lnTo>
                <a:lnTo>
                  <a:pt x="425136" y="31206"/>
                </a:lnTo>
                <a:lnTo>
                  <a:pt x="386953" y="49089"/>
                </a:lnTo>
                <a:lnTo>
                  <a:pt x="377952" y="76200"/>
                </a:lnTo>
                <a:lnTo>
                  <a:pt x="378952" y="86034"/>
                </a:lnTo>
                <a:lnTo>
                  <a:pt x="411467" y="117410"/>
                </a:lnTo>
                <a:lnTo>
                  <a:pt x="411467" y="64770"/>
                </a:lnTo>
                <a:lnTo>
                  <a:pt x="414528" y="58674"/>
                </a:lnTo>
                <a:lnTo>
                  <a:pt x="419100" y="54102"/>
                </a:lnTo>
                <a:lnTo>
                  <a:pt x="423672" y="50292"/>
                </a:lnTo>
                <a:lnTo>
                  <a:pt x="430517" y="48768"/>
                </a:lnTo>
                <a:lnTo>
                  <a:pt x="445757" y="48893"/>
                </a:lnTo>
                <a:lnTo>
                  <a:pt x="449567" y="49530"/>
                </a:lnTo>
                <a:lnTo>
                  <a:pt x="457200" y="54102"/>
                </a:lnTo>
                <a:lnTo>
                  <a:pt x="460248" y="57912"/>
                </a:lnTo>
                <a:lnTo>
                  <a:pt x="461010" y="62484"/>
                </a:lnTo>
                <a:lnTo>
                  <a:pt x="493776" y="57912"/>
                </a:lnTo>
                <a:close/>
              </a:path>
              <a:path w="751840" h="121285">
                <a:moveTo>
                  <a:pt x="495300" y="89916"/>
                </a:moveTo>
                <a:lnTo>
                  <a:pt x="462534" y="86106"/>
                </a:lnTo>
                <a:lnTo>
                  <a:pt x="461010" y="92202"/>
                </a:lnTo>
                <a:lnTo>
                  <a:pt x="458724" y="96012"/>
                </a:lnTo>
                <a:lnTo>
                  <a:pt x="454152" y="98298"/>
                </a:lnTo>
                <a:lnTo>
                  <a:pt x="450329" y="101346"/>
                </a:lnTo>
                <a:lnTo>
                  <a:pt x="445757" y="102108"/>
                </a:lnTo>
                <a:lnTo>
                  <a:pt x="430517" y="102108"/>
                </a:lnTo>
                <a:lnTo>
                  <a:pt x="424434" y="99822"/>
                </a:lnTo>
                <a:lnTo>
                  <a:pt x="419100" y="96012"/>
                </a:lnTo>
                <a:lnTo>
                  <a:pt x="414528" y="91440"/>
                </a:lnTo>
                <a:lnTo>
                  <a:pt x="411467" y="84582"/>
                </a:lnTo>
                <a:lnTo>
                  <a:pt x="411467" y="117410"/>
                </a:lnTo>
                <a:lnTo>
                  <a:pt x="412813" y="117919"/>
                </a:lnTo>
                <a:lnTo>
                  <a:pt x="424386" y="120324"/>
                </a:lnTo>
                <a:lnTo>
                  <a:pt x="437388" y="121158"/>
                </a:lnTo>
                <a:lnTo>
                  <a:pt x="448810" y="120598"/>
                </a:lnTo>
                <a:lnTo>
                  <a:pt x="487765" y="103060"/>
                </a:lnTo>
                <a:lnTo>
                  <a:pt x="491994" y="96916"/>
                </a:lnTo>
                <a:lnTo>
                  <a:pt x="495300" y="89916"/>
                </a:lnTo>
                <a:close/>
              </a:path>
              <a:path w="751840" h="121285">
                <a:moveTo>
                  <a:pt x="550151" y="118872"/>
                </a:moveTo>
                <a:lnTo>
                  <a:pt x="550151" y="0"/>
                </a:lnTo>
                <a:lnTo>
                  <a:pt x="517398" y="0"/>
                </a:lnTo>
                <a:lnTo>
                  <a:pt x="517398" y="118872"/>
                </a:lnTo>
                <a:lnTo>
                  <a:pt x="550151" y="118872"/>
                </a:lnTo>
                <a:close/>
              </a:path>
              <a:path w="751840" h="121285">
                <a:moveTo>
                  <a:pt x="629412" y="32766"/>
                </a:moveTo>
                <a:lnTo>
                  <a:pt x="589026" y="32766"/>
                </a:lnTo>
                <a:lnTo>
                  <a:pt x="550151" y="63246"/>
                </a:lnTo>
                <a:lnTo>
                  <a:pt x="550151" y="91440"/>
                </a:lnTo>
                <a:lnTo>
                  <a:pt x="565404" y="80010"/>
                </a:lnTo>
                <a:lnTo>
                  <a:pt x="586727" y="106534"/>
                </a:lnTo>
                <a:lnTo>
                  <a:pt x="586727" y="64008"/>
                </a:lnTo>
                <a:lnTo>
                  <a:pt x="629412" y="32766"/>
                </a:lnTo>
                <a:close/>
              </a:path>
              <a:path w="751840" h="121285">
                <a:moveTo>
                  <a:pt x="632460" y="118872"/>
                </a:moveTo>
                <a:lnTo>
                  <a:pt x="586727" y="64008"/>
                </a:lnTo>
                <a:lnTo>
                  <a:pt x="586727" y="106534"/>
                </a:lnTo>
                <a:lnTo>
                  <a:pt x="596646" y="118872"/>
                </a:lnTo>
                <a:lnTo>
                  <a:pt x="632460" y="118872"/>
                </a:lnTo>
                <a:close/>
              </a:path>
              <a:path w="751840" h="121285">
                <a:moveTo>
                  <a:pt x="751319" y="20574"/>
                </a:moveTo>
                <a:lnTo>
                  <a:pt x="751319" y="0"/>
                </a:lnTo>
                <a:lnTo>
                  <a:pt x="718553" y="0"/>
                </a:lnTo>
                <a:lnTo>
                  <a:pt x="718553" y="20574"/>
                </a:lnTo>
                <a:lnTo>
                  <a:pt x="751319" y="20574"/>
                </a:lnTo>
                <a:close/>
              </a:path>
              <a:path w="751840" h="121285">
                <a:moveTo>
                  <a:pt x="751319" y="118872"/>
                </a:moveTo>
                <a:lnTo>
                  <a:pt x="751319" y="32766"/>
                </a:lnTo>
                <a:lnTo>
                  <a:pt x="718553" y="32766"/>
                </a:lnTo>
                <a:lnTo>
                  <a:pt x="718553" y="118872"/>
                </a:lnTo>
                <a:lnTo>
                  <a:pt x="751319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30825" y="4240348"/>
            <a:ext cx="1127301" cy="274579"/>
          </a:xfrm>
          <a:custGeom>
            <a:avLst/>
            <a:gdLst/>
            <a:ahLst/>
            <a:cxnLst/>
            <a:rect l="l" t="t" r="r" b="b"/>
            <a:pathLst>
              <a:path w="1358265" h="330835">
                <a:moveTo>
                  <a:pt x="1357883" y="288797"/>
                </a:moveTo>
                <a:lnTo>
                  <a:pt x="1357883" y="0"/>
                </a:lnTo>
                <a:lnTo>
                  <a:pt x="0" y="0"/>
                </a:lnTo>
                <a:lnTo>
                  <a:pt x="0" y="288797"/>
                </a:lnTo>
                <a:lnTo>
                  <a:pt x="47323" y="299866"/>
                </a:lnTo>
                <a:lnTo>
                  <a:pt x="95188" y="309232"/>
                </a:lnTo>
                <a:lnTo>
                  <a:pt x="143503" y="316894"/>
                </a:lnTo>
                <a:lnTo>
                  <a:pt x="192178" y="322854"/>
                </a:lnTo>
                <a:lnTo>
                  <a:pt x="241124" y="327111"/>
                </a:lnTo>
                <a:lnTo>
                  <a:pt x="290250" y="329666"/>
                </a:lnTo>
                <a:lnTo>
                  <a:pt x="339466" y="330517"/>
                </a:lnTo>
                <a:lnTo>
                  <a:pt x="388682" y="329666"/>
                </a:lnTo>
                <a:lnTo>
                  <a:pt x="437809" y="327111"/>
                </a:lnTo>
                <a:lnTo>
                  <a:pt x="486755" y="322854"/>
                </a:lnTo>
                <a:lnTo>
                  <a:pt x="535432" y="316894"/>
                </a:lnTo>
                <a:lnTo>
                  <a:pt x="583749" y="309232"/>
                </a:lnTo>
                <a:lnTo>
                  <a:pt x="631615" y="299866"/>
                </a:lnTo>
                <a:lnTo>
                  <a:pt x="678942" y="288797"/>
                </a:lnTo>
                <a:lnTo>
                  <a:pt x="726268" y="277881"/>
                </a:lnTo>
                <a:lnTo>
                  <a:pt x="774133" y="268643"/>
                </a:lnTo>
                <a:lnTo>
                  <a:pt x="822448" y="261086"/>
                </a:lnTo>
                <a:lnTo>
                  <a:pt x="871123" y="255207"/>
                </a:lnTo>
                <a:lnTo>
                  <a:pt x="920068" y="251009"/>
                </a:lnTo>
                <a:lnTo>
                  <a:pt x="969193" y="248489"/>
                </a:lnTo>
                <a:lnTo>
                  <a:pt x="1018408" y="247650"/>
                </a:lnTo>
                <a:lnTo>
                  <a:pt x="1067623" y="248489"/>
                </a:lnTo>
                <a:lnTo>
                  <a:pt x="1116748" y="251009"/>
                </a:lnTo>
                <a:lnTo>
                  <a:pt x="1165694" y="255207"/>
                </a:lnTo>
                <a:lnTo>
                  <a:pt x="1214370" y="261086"/>
                </a:lnTo>
                <a:lnTo>
                  <a:pt x="1262687" y="268643"/>
                </a:lnTo>
                <a:lnTo>
                  <a:pt x="1310555" y="277881"/>
                </a:lnTo>
                <a:lnTo>
                  <a:pt x="1357883" y="288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30825" y="4240348"/>
            <a:ext cx="1127301" cy="274579"/>
          </a:xfrm>
          <a:custGeom>
            <a:avLst/>
            <a:gdLst/>
            <a:ahLst/>
            <a:cxnLst/>
            <a:rect l="l" t="t" r="r" b="b"/>
            <a:pathLst>
              <a:path w="1358265" h="330835">
                <a:moveTo>
                  <a:pt x="0" y="288797"/>
                </a:moveTo>
                <a:lnTo>
                  <a:pt x="0" y="0"/>
                </a:lnTo>
                <a:lnTo>
                  <a:pt x="1357883" y="0"/>
                </a:lnTo>
                <a:lnTo>
                  <a:pt x="1357883" y="288797"/>
                </a:lnTo>
                <a:lnTo>
                  <a:pt x="1310555" y="277881"/>
                </a:lnTo>
                <a:lnTo>
                  <a:pt x="1262687" y="268643"/>
                </a:lnTo>
                <a:lnTo>
                  <a:pt x="1214370" y="261086"/>
                </a:lnTo>
                <a:lnTo>
                  <a:pt x="1165694" y="255207"/>
                </a:lnTo>
                <a:lnTo>
                  <a:pt x="1116748" y="251009"/>
                </a:lnTo>
                <a:lnTo>
                  <a:pt x="1067623" y="248489"/>
                </a:lnTo>
                <a:lnTo>
                  <a:pt x="1018408" y="247650"/>
                </a:lnTo>
                <a:lnTo>
                  <a:pt x="969193" y="248489"/>
                </a:lnTo>
                <a:lnTo>
                  <a:pt x="920068" y="251009"/>
                </a:lnTo>
                <a:lnTo>
                  <a:pt x="871123" y="255207"/>
                </a:lnTo>
                <a:lnTo>
                  <a:pt x="822448" y="261086"/>
                </a:lnTo>
                <a:lnTo>
                  <a:pt x="774133" y="268643"/>
                </a:lnTo>
                <a:lnTo>
                  <a:pt x="726268" y="277881"/>
                </a:lnTo>
                <a:lnTo>
                  <a:pt x="678942" y="288797"/>
                </a:lnTo>
                <a:lnTo>
                  <a:pt x="631615" y="299866"/>
                </a:lnTo>
                <a:lnTo>
                  <a:pt x="583749" y="309232"/>
                </a:lnTo>
                <a:lnTo>
                  <a:pt x="535432" y="316894"/>
                </a:lnTo>
                <a:lnTo>
                  <a:pt x="486755" y="322854"/>
                </a:lnTo>
                <a:lnTo>
                  <a:pt x="437809" y="327111"/>
                </a:lnTo>
                <a:lnTo>
                  <a:pt x="388682" y="329666"/>
                </a:lnTo>
                <a:lnTo>
                  <a:pt x="339466" y="330517"/>
                </a:lnTo>
                <a:lnTo>
                  <a:pt x="290250" y="329666"/>
                </a:lnTo>
                <a:lnTo>
                  <a:pt x="241124" y="327111"/>
                </a:lnTo>
                <a:lnTo>
                  <a:pt x="192178" y="322854"/>
                </a:lnTo>
                <a:lnTo>
                  <a:pt x="143503" y="316894"/>
                </a:lnTo>
                <a:lnTo>
                  <a:pt x="95188" y="309232"/>
                </a:lnTo>
                <a:lnTo>
                  <a:pt x="47323" y="299866"/>
                </a:lnTo>
                <a:lnTo>
                  <a:pt x="0" y="288797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30825" y="4553557"/>
            <a:ext cx="1127301" cy="275106"/>
          </a:xfrm>
          <a:custGeom>
            <a:avLst/>
            <a:gdLst/>
            <a:ahLst/>
            <a:cxnLst/>
            <a:rect l="l" t="t" r="r" b="b"/>
            <a:pathLst>
              <a:path w="1358265" h="331470">
                <a:moveTo>
                  <a:pt x="1357883" y="331279"/>
                </a:moveTo>
                <a:lnTo>
                  <a:pt x="1357883" y="41719"/>
                </a:lnTo>
                <a:lnTo>
                  <a:pt x="1310555" y="30651"/>
                </a:lnTo>
                <a:lnTo>
                  <a:pt x="1262687" y="21285"/>
                </a:lnTo>
                <a:lnTo>
                  <a:pt x="1214370" y="13622"/>
                </a:lnTo>
                <a:lnTo>
                  <a:pt x="1165694" y="7662"/>
                </a:lnTo>
                <a:lnTo>
                  <a:pt x="1116748" y="3405"/>
                </a:lnTo>
                <a:lnTo>
                  <a:pt x="1067623" y="851"/>
                </a:lnTo>
                <a:lnTo>
                  <a:pt x="1018408" y="0"/>
                </a:lnTo>
                <a:lnTo>
                  <a:pt x="969193" y="851"/>
                </a:lnTo>
                <a:lnTo>
                  <a:pt x="920068" y="3405"/>
                </a:lnTo>
                <a:lnTo>
                  <a:pt x="871123" y="7662"/>
                </a:lnTo>
                <a:lnTo>
                  <a:pt x="822448" y="13622"/>
                </a:lnTo>
                <a:lnTo>
                  <a:pt x="774133" y="21285"/>
                </a:lnTo>
                <a:lnTo>
                  <a:pt x="726268" y="30651"/>
                </a:lnTo>
                <a:lnTo>
                  <a:pt x="678942" y="41719"/>
                </a:lnTo>
                <a:lnTo>
                  <a:pt x="631615" y="52636"/>
                </a:lnTo>
                <a:lnTo>
                  <a:pt x="583749" y="61873"/>
                </a:lnTo>
                <a:lnTo>
                  <a:pt x="535432" y="69431"/>
                </a:lnTo>
                <a:lnTo>
                  <a:pt x="486755" y="75309"/>
                </a:lnTo>
                <a:lnTo>
                  <a:pt x="437809" y="79508"/>
                </a:lnTo>
                <a:lnTo>
                  <a:pt x="388682" y="82027"/>
                </a:lnTo>
                <a:lnTo>
                  <a:pt x="339466" y="82867"/>
                </a:lnTo>
                <a:lnTo>
                  <a:pt x="290250" y="82027"/>
                </a:lnTo>
                <a:lnTo>
                  <a:pt x="241124" y="79508"/>
                </a:lnTo>
                <a:lnTo>
                  <a:pt x="192178" y="75309"/>
                </a:lnTo>
                <a:lnTo>
                  <a:pt x="143503" y="69431"/>
                </a:lnTo>
                <a:lnTo>
                  <a:pt x="95188" y="61873"/>
                </a:lnTo>
                <a:lnTo>
                  <a:pt x="47323" y="52636"/>
                </a:lnTo>
                <a:lnTo>
                  <a:pt x="0" y="41719"/>
                </a:lnTo>
                <a:lnTo>
                  <a:pt x="0" y="331279"/>
                </a:lnTo>
                <a:lnTo>
                  <a:pt x="1357883" y="331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30825" y="4553557"/>
            <a:ext cx="1127301" cy="275106"/>
          </a:xfrm>
          <a:custGeom>
            <a:avLst/>
            <a:gdLst/>
            <a:ahLst/>
            <a:cxnLst/>
            <a:rect l="l" t="t" r="r" b="b"/>
            <a:pathLst>
              <a:path w="1358265" h="331470">
                <a:moveTo>
                  <a:pt x="1357883" y="41719"/>
                </a:moveTo>
                <a:lnTo>
                  <a:pt x="1357883" y="331279"/>
                </a:lnTo>
                <a:lnTo>
                  <a:pt x="0" y="331279"/>
                </a:lnTo>
                <a:lnTo>
                  <a:pt x="0" y="41719"/>
                </a:lnTo>
                <a:lnTo>
                  <a:pt x="47323" y="52636"/>
                </a:lnTo>
                <a:lnTo>
                  <a:pt x="95188" y="61873"/>
                </a:lnTo>
                <a:lnTo>
                  <a:pt x="143503" y="69431"/>
                </a:lnTo>
                <a:lnTo>
                  <a:pt x="192178" y="75309"/>
                </a:lnTo>
                <a:lnTo>
                  <a:pt x="241124" y="79508"/>
                </a:lnTo>
                <a:lnTo>
                  <a:pt x="290250" y="82027"/>
                </a:lnTo>
                <a:lnTo>
                  <a:pt x="339466" y="82867"/>
                </a:lnTo>
                <a:lnTo>
                  <a:pt x="388682" y="82027"/>
                </a:lnTo>
                <a:lnTo>
                  <a:pt x="437809" y="79508"/>
                </a:lnTo>
                <a:lnTo>
                  <a:pt x="486755" y="75309"/>
                </a:lnTo>
                <a:lnTo>
                  <a:pt x="535432" y="69431"/>
                </a:lnTo>
                <a:lnTo>
                  <a:pt x="583749" y="61873"/>
                </a:lnTo>
                <a:lnTo>
                  <a:pt x="631615" y="52636"/>
                </a:lnTo>
                <a:lnTo>
                  <a:pt x="678942" y="41719"/>
                </a:lnTo>
                <a:lnTo>
                  <a:pt x="726268" y="30651"/>
                </a:lnTo>
                <a:lnTo>
                  <a:pt x="774133" y="21285"/>
                </a:lnTo>
                <a:lnTo>
                  <a:pt x="822448" y="13622"/>
                </a:lnTo>
                <a:lnTo>
                  <a:pt x="871123" y="7662"/>
                </a:lnTo>
                <a:lnTo>
                  <a:pt x="920068" y="3405"/>
                </a:lnTo>
                <a:lnTo>
                  <a:pt x="969193" y="851"/>
                </a:lnTo>
                <a:lnTo>
                  <a:pt x="1018408" y="0"/>
                </a:lnTo>
                <a:lnTo>
                  <a:pt x="1067623" y="851"/>
                </a:lnTo>
                <a:lnTo>
                  <a:pt x="1116748" y="3405"/>
                </a:lnTo>
                <a:lnTo>
                  <a:pt x="1165694" y="7662"/>
                </a:lnTo>
                <a:lnTo>
                  <a:pt x="1214370" y="13622"/>
                </a:lnTo>
                <a:lnTo>
                  <a:pt x="1262687" y="21285"/>
                </a:lnTo>
                <a:lnTo>
                  <a:pt x="1310555" y="30651"/>
                </a:lnTo>
                <a:lnTo>
                  <a:pt x="1357883" y="41719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21777" y="3260086"/>
            <a:ext cx="1409257" cy="392104"/>
          </a:xfrm>
          <a:custGeom>
            <a:avLst/>
            <a:gdLst/>
            <a:ahLst/>
            <a:cxnLst/>
            <a:rect l="l" t="t" r="r" b="b"/>
            <a:pathLst>
              <a:path w="1697990" h="472439">
                <a:moveTo>
                  <a:pt x="1697736" y="472439"/>
                </a:moveTo>
                <a:lnTo>
                  <a:pt x="0" y="472440"/>
                </a:lnTo>
                <a:lnTo>
                  <a:pt x="1697736" y="0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21777" y="3652191"/>
            <a:ext cx="1409257" cy="1371839"/>
          </a:xfrm>
          <a:custGeom>
            <a:avLst/>
            <a:gdLst/>
            <a:ahLst/>
            <a:cxnLst/>
            <a:rect l="l" t="t" r="r" b="b"/>
            <a:pathLst>
              <a:path w="1697990" h="1652904">
                <a:moveTo>
                  <a:pt x="1697736" y="1652777"/>
                </a:moveTo>
                <a:lnTo>
                  <a:pt x="0" y="0"/>
                </a:lnTo>
                <a:lnTo>
                  <a:pt x="1697736" y="472439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21777" y="3652191"/>
            <a:ext cx="1409257" cy="2352101"/>
          </a:xfrm>
          <a:custGeom>
            <a:avLst/>
            <a:gdLst/>
            <a:ahLst/>
            <a:cxnLst/>
            <a:rect l="l" t="t" r="r" b="b"/>
            <a:pathLst>
              <a:path w="1697990" h="2834004">
                <a:moveTo>
                  <a:pt x="0" y="0"/>
                </a:moveTo>
                <a:lnTo>
                  <a:pt x="1697736" y="2833877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21777" y="3260086"/>
            <a:ext cx="1409257" cy="784210"/>
          </a:xfrm>
          <a:custGeom>
            <a:avLst/>
            <a:gdLst/>
            <a:ahLst/>
            <a:cxnLst/>
            <a:rect l="l" t="t" r="r" b="b"/>
            <a:pathLst>
              <a:path w="1697990" h="944879">
                <a:moveTo>
                  <a:pt x="1697736" y="472439"/>
                </a:moveTo>
                <a:lnTo>
                  <a:pt x="0" y="944880"/>
                </a:lnTo>
                <a:lnTo>
                  <a:pt x="1697736" y="0"/>
                </a:lnTo>
              </a:path>
            </a:pathLst>
          </a:custGeom>
          <a:ln w="57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21777" y="4044296"/>
            <a:ext cx="1409257" cy="647184"/>
          </a:xfrm>
          <a:custGeom>
            <a:avLst/>
            <a:gdLst/>
            <a:ahLst/>
            <a:cxnLst/>
            <a:rect l="l" t="t" r="r" b="b"/>
            <a:pathLst>
              <a:path w="1697990" h="779779">
                <a:moveTo>
                  <a:pt x="1697736" y="779526"/>
                </a:moveTo>
                <a:lnTo>
                  <a:pt x="0" y="0"/>
                </a:lnTo>
                <a:lnTo>
                  <a:pt x="1697736" y="0"/>
                </a:lnTo>
              </a:path>
            </a:pathLst>
          </a:custGeom>
          <a:ln w="57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21777" y="4044296"/>
            <a:ext cx="1409257" cy="1959997"/>
          </a:xfrm>
          <a:custGeom>
            <a:avLst/>
            <a:gdLst/>
            <a:ahLst/>
            <a:cxnLst/>
            <a:rect l="l" t="t" r="r" b="b"/>
            <a:pathLst>
              <a:path w="1697990" h="2361565">
                <a:moveTo>
                  <a:pt x="1697736" y="2361437"/>
                </a:moveTo>
                <a:lnTo>
                  <a:pt x="0" y="0"/>
                </a:lnTo>
                <a:lnTo>
                  <a:pt x="1697736" y="1180337"/>
                </a:lnTo>
              </a:path>
            </a:pathLst>
          </a:custGeom>
          <a:ln w="57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21777" y="3260086"/>
            <a:ext cx="1409257" cy="2156049"/>
          </a:xfrm>
          <a:custGeom>
            <a:avLst/>
            <a:gdLst/>
            <a:ahLst/>
            <a:cxnLst/>
            <a:rect l="l" t="t" r="r" b="b"/>
            <a:pathLst>
              <a:path w="1697990" h="2597785">
                <a:moveTo>
                  <a:pt x="1697736" y="472439"/>
                </a:moveTo>
                <a:lnTo>
                  <a:pt x="0" y="2597658"/>
                </a:lnTo>
                <a:lnTo>
                  <a:pt x="1697736" y="0"/>
                </a:lnTo>
              </a:path>
            </a:pathLst>
          </a:custGeom>
          <a:ln w="575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121777" y="4044296"/>
            <a:ext cx="1409257" cy="1371839"/>
          </a:xfrm>
          <a:custGeom>
            <a:avLst/>
            <a:gdLst/>
            <a:ahLst/>
            <a:cxnLst/>
            <a:rect l="l" t="t" r="r" b="b"/>
            <a:pathLst>
              <a:path w="1697990" h="1652904">
                <a:moveTo>
                  <a:pt x="1697736" y="1180338"/>
                </a:moveTo>
                <a:lnTo>
                  <a:pt x="0" y="1652778"/>
                </a:lnTo>
                <a:lnTo>
                  <a:pt x="1697736" y="0"/>
                </a:lnTo>
              </a:path>
            </a:pathLst>
          </a:custGeom>
          <a:ln w="575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21777" y="5416030"/>
            <a:ext cx="1409257" cy="588157"/>
          </a:xfrm>
          <a:custGeom>
            <a:avLst/>
            <a:gdLst/>
            <a:ahLst/>
            <a:cxnLst/>
            <a:rect l="l" t="t" r="r" b="b"/>
            <a:pathLst>
              <a:path w="1697990" h="708660">
                <a:moveTo>
                  <a:pt x="0" y="0"/>
                </a:moveTo>
                <a:lnTo>
                  <a:pt x="1697736" y="708659"/>
                </a:lnTo>
              </a:path>
            </a:pathLst>
          </a:custGeom>
          <a:ln w="575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092187" y="5371760"/>
            <a:ext cx="524914" cy="100661"/>
          </a:xfrm>
          <a:custGeom>
            <a:avLst/>
            <a:gdLst/>
            <a:ahLst/>
            <a:cxnLst/>
            <a:rect l="l" t="t" r="r" b="b"/>
            <a:pathLst>
              <a:path w="632460" h="121285">
                <a:moveTo>
                  <a:pt x="135636" y="35051"/>
                </a:moveTo>
                <a:lnTo>
                  <a:pt x="135636" y="24384"/>
                </a:lnTo>
                <a:lnTo>
                  <a:pt x="133350" y="19812"/>
                </a:lnTo>
                <a:lnTo>
                  <a:pt x="130301" y="16001"/>
                </a:lnTo>
                <a:lnTo>
                  <a:pt x="126492" y="11429"/>
                </a:lnTo>
                <a:lnTo>
                  <a:pt x="121920" y="8382"/>
                </a:lnTo>
                <a:lnTo>
                  <a:pt x="116586" y="6096"/>
                </a:lnTo>
                <a:lnTo>
                  <a:pt x="111251" y="3048"/>
                </a:lnTo>
                <a:lnTo>
                  <a:pt x="0" y="0"/>
                </a:lnTo>
                <a:lnTo>
                  <a:pt x="0" y="118872"/>
                </a:lnTo>
                <a:lnTo>
                  <a:pt x="34289" y="118833"/>
                </a:lnTo>
                <a:lnTo>
                  <a:pt x="34289" y="19812"/>
                </a:lnTo>
                <a:lnTo>
                  <a:pt x="83820" y="19812"/>
                </a:lnTo>
                <a:lnTo>
                  <a:pt x="101346" y="29717"/>
                </a:lnTo>
                <a:lnTo>
                  <a:pt x="101346" y="71627"/>
                </a:lnTo>
                <a:lnTo>
                  <a:pt x="104394" y="73913"/>
                </a:lnTo>
                <a:lnTo>
                  <a:pt x="106680" y="76962"/>
                </a:lnTo>
                <a:lnTo>
                  <a:pt x="108203" y="79248"/>
                </a:lnTo>
                <a:lnTo>
                  <a:pt x="108203" y="117466"/>
                </a:lnTo>
                <a:lnTo>
                  <a:pt x="109727" y="117348"/>
                </a:lnTo>
                <a:lnTo>
                  <a:pt x="111251" y="117043"/>
                </a:lnTo>
                <a:lnTo>
                  <a:pt x="111251" y="55625"/>
                </a:lnTo>
                <a:lnTo>
                  <a:pt x="118872" y="53339"/>
                </a:lnTo>
                <a:lnTo>
                  <a:pt x="124206" y="49529"/>
                </a:lnTo>
                <a:lnTo>
                  <a:pt x="133350" y="40386"/>
                </a:lnTo>
                <a:lnTo>
                  <a:pt x="135636" y="35051"/>
                </a:lnTo>
                <a:close/>
              </a:path>
              <a:path w="632460" h="121285">
                <a:moveTo>
                  <a:pt x="101346" y="71627"/>
                </a:moveTo>
                <a:lnTo>
                  <a:pt x="101346" y="36575"/>
                </a:lnTo>
                <a:lnTo>
                  <a:pt x="99822" y="40386"/>
                </a:lnTo>
                <a:lnTo>
                  <a:pt x="96774" y="42672"/>
                </a:lnTo>
                <a:lnTo>
                  <a:pt x="92963" y="44958"/>
                </a:lnTo>
                <a:lnTo>
                  <a:pt x="88522" y="46438"/>
                </a:lnTo>
                <a:lnTo>
                  <a:pt x="82010" y="46553"/>
                </a:lnTo>
                <a:lnTo>
                  <a:pt x="79248" y="47244"/>
                </a:lnTo>
                <a:lnTo>
                  <a:pt x="34289" y="47244"/>
                </a:lnTo>
                <a:lnTo>
                  <a:pt x="34289" y="67056"/>
                </a:lnTo>
                <a:lnTo>
                  <a:pt x="62484" y="67056"/>
                </a:lnTo>
                <a:lnTo>
                  <a:pt x="73354" y="67186"/>
                </a:lnTo>
                <a:lnTo>
                  <a:pt x="82296" y="67553"/>
                </a:lnTo>
                <a:lnTo>
                  <a:pt x="88522" y="68020"/>
                </a:lnTo>
                <a:lnTo>
                  <a:pt x="92963" y="68579"/>
                </a:lnTo>
                <a:lnTo>
                  <a:pt x="98298" y="70103"/>
                </a:lnTo>
                <a:lnTo>
                  <a:pt x="101346" y="71627"/>
                </a:lnTo>
                <a:close/>
              </a:path>
              <a:path w="632460" h="121285">
                <a:moveTo>
                  <a:pt x="108203" y="117466"/>
                </a:moveTo>
                <a:lnTo>
                  <a:pt x="108203" y="87629"/>
                </a:lnTo>
                <a:lnTo>
                  <a:pt x="105918" y="90677"/>
                </a:lnTo>
                <a:lnTo>
                  <a:pt x="102870" y="92963"/>
                </a:lnTo>
                <a:lnTo>
                  <a:pt x="99822" y="96012"/>
                </a:lnTo>
                <a:lnTo>
                  <a:pt x="95250" y="97536"/>
                </a:lnTo>
                <a:lnTo>
                  <a:pt x="90677" y="98298"/>
                </a:lnTo>
                <a:lnTo>
                  <a:pt x="86391" y="98345"/>
                </a:lnTo>
                <a:lnTo>
                  <a:pt x="79248" y="99060"/>
                </a:lnTo>
                <a:lnTo>
                  <a:pt x="34289" y="99060"/>
                </a:lnTo>
                <a:lnTo>
                  <a:pt x="34289" y="118833"/>
                </a:lnTo>
                <a:lnTo>
                  <a:pt x="86868" y="118742"/>
                </a:lnTo>
                <a:lnTo>
                  <a:pt x="94487" y="118532"/>
                </a:lnTo>
                <a:lnTo>
                  <a:pt x="108203" y="117466"/>
                </a:lnTo>
                <a:close/>
              </a:path>
              <a:path w="632460" h="121285">
                <a:moveTo>
                  <a:pt x="144018" y="89915"/>
                </a:moveTo>
                <a:lnTo>
                  <a:pt x="144018" y="77724"/>
                </a:lnTo>
                <a:lnTo>
                  <a:pt x="140970" y="71627"/>
                </a:lnTo>
                <a:lnTo>
                  <a:pt x="111251" y="55625"/>
                </a:lnTo>
                <a:lnTo>
                  <a:pt x="111251" y="117043"/>
                </a:lnTo>
                <a:lnTo>
                  <a:pt x="117348" y="115824"/>
                </a:lnTo>
                <a:lnTo>
                  <a:pt x="129539" y="109727"/>
                </a:lnTo>
                <a:lnTo>
                  <a:pt x="134874" y="105156"/>
                </a:lnTo>
                <a:lnTo>
                  <a:pt x="137922" y="99822"/>
                </a:lnTo>
                <a:lnTo>
                  <a:pt x="141732" y="95250"/>
                </a:lnTo>
                <a:lnTo>
                  <a:pt x="144018" y="89915"/>
                </a:lnTo>
                <a:close/>
              </a:path>
              <a:path w="632460" h="121285">
                <a:moveTo>
                  <a:pt x="205739" y="118872"/>
                </a:moveTo>
                <a:lnTo>
                  <a:pt x="205739" y="0"/>
                </a:lnTo>
                <a:lnTo>
                  <a:pt x="172974" y="0"/>
                </a:lnTo>
                <a:lnTo>
                  <a:pt x="172974" y="118872"/>
                </a:lnTo>
                <a:lnTo>
                  <a:pt x="205739" y="118872"/>
                </a:lnTo>
                <a:close/>
              </a:path>
              <a:path w="632460" h="121285">
                <a:moveTo>
                  <a:pt x="359663" y="75437"/>
                </a:moveTo>
                <a:lnTo>
                  <a:pt x="332410" y="37873"/>
                </a:lnTo>
                <a:lnTo>
                  <a:pt x="295656" y="30479"/>
                </a:lnTo>
                <a:lnTo>
                  <a:pt x="286785" y="30884"/>
                </a:lnTo>
                <a:lnTo>
                  <a:pt x="249745" y="43053"/>
                </a:lnTo>
                <a:lnTo>
                  <a:pt x="231648" y="67056"/>
                </a:lnTo>
                <a:lnTo>
                  <a:pt x="231648" y="74675"/>
                </a:lnTo>
                <a:lnTo>
                  <a:pt x="249840" y="108965"/>
                </a:lnTo>
                <a:lnTo>
                  <a:pt x="265175" y="116250"/>
                </a:lnTo>
                <a:lnTo>
                  <a:pt x="265175" y="67056"/>
                </a:lnTo>
                <a:lnTo>
                  <a:pt x="268224" y="60960"/>
                </a:lnTo>
                <a:lnTo>
                  <a:pt x="274320" y="56387"/>
                </a:lnTo>
                <a:lnTo>
                  <a:pt x="279653" y="51815"/>
                </a:lnTo>
                <a:lnTo>
                  <a:pt x="287226" y="49544"/>
                </a:lnTo>
                <a:lnTo>
                  <a:pt x="304038" y="49529"/>
                </a:lnTo>
                <a:lnTo>
                  <a:pt x="311658" y="51815"/>
                </a:lnTo>
                <a:lnTo>
                  <a:pt x="316992" y="56387"/>
                </a:lnTo>
                <a:lnTo>
                  <a:pt x="323088" y="60960"/>
                </a:lnTo>
                <a:lnTo>
                  <a:pt x="326136" y="67056"/>
                </a:lnTo>
                <a:lnTo>
                  <a:pt x="326136" y="115829"/>
                </a:lnTo>
                <a:lnTo>
                  <a:pt x="331660" y="113764"/>
                </a:lnTo>
                <a:lnTo>
                  <a:pt x="341375" y="108203"/>
                </a:lnTo>
                <a:lnTo>
                  <a:pt x="349377" y="101048"/>
                </a:lnTo>
                <a:lnTo>
                  <a:pt x="355092" y="93249"/>
                </a:lnTo>
                <a:lnTo>
                  <a:pt x="358521" y="84736"/>
                </a:lnTo>
                <a:lnTo>
                  <a:pt x="359663" y="75437"/>
                </a:lnTo>
                <a:close/>
              </a:path>
              <a:path w="632460" h="121285">
                <a:moveTo>
                  <a:pt x="326136" y="115829"/>
                </a:moveTo>
                <a:lnTo>
                  <a:pt x="326136" y="84582"/>
                </a:lnTo>
                <a:lnTo>
                  <a:pt x="323088" y="90677"/>
                </a:lnTo>
                <a:lnTo>
                  <a:pt x="316992" y="95250"/>
                </a:lnTo>
                <a:lnTo>
                  <a:pt x="311658" y="99822"/>
                </a:lnTo>
                <a:lnTo>
                  <a:pt x="304038" y="102108"/>
                </a:lnTo>
                <a:lnTo>
                  <a:pt x="287226" y="102093"/>
                </a:lnTo>
                <a:lnTo>
                  <a:pt x="279653" y="99822"/>
                </a:lnTo>
                <a:lnTo>
                  <a:pt x="274320" y="95250"/>
                </a:lnTo>
                <a:lnTo>
                  <a:pt x="268224" y="90677"/>
                </a:lnTo>
                <a:lnTo>
                  <a:pt x="265175" y="84582"/>
                </a:lnTo>
                <a:lnTo>
                  <a:pt x="265175" y="116250"/>
                </a:lnTo>
                <a:lnTo>
                  <a:pt x="271224" y="117943"/>
                </a:lnTo>
                <a:lnTo>
                  <a:pt x="279082" y="119634"/>
                </a:lnTo>
                <a:lnTo>
                  <a:pt x="287274" y="120755"/>
                </a:lnTo>
                <a:lnTo>
                  <a:pt x="295656" y="121158"/>
                </a:lnTo>
                <a:lnTo>
                  <a:pt x="308800" y="120312"/>
                </a:lnTo>
                <a:lnTo>
                  <a:pt x="320801" y="117824"/>
                </a:lnTo>
                <a:lnTo>
                  <a:pt x="326136" y="115829"/>
                </a:lnTo>
                <a:close/>
              </a:path>
              <a:path w="632460" h="121285">
                <a:moveTo>
                  <a:pt x="493775" y="57912"/>
                </a:moveTo>
                <a:lnTo>
                  <a:pt x="458819" y="32194"/>
                </a:lnTo>
                <a:lnTo>
                  <a:pt x="438912" y="30479"/>
                </a:lnTo>
                <a:lnTo>
                  <a:pt x="425469" y="31206"/>
                </a:lnTo>
                <a:lnTo>
                  <a:pt x="387715" y="49077"/>
                </a:lnTo>
                <a:lnTo>
                  <a:pt x="378713" y="75437"/>
                </a:lnTo>
                <a:lnTo>
                  <a:pt x="379714" y="85605"/>
                </a:lnTo>
                <a:lnTo>
                  <a:pt x="412242" y="117415"/>
                </a:lnTo>
                <a:lnTo>
                  <a:pt x="412242" y="64770"/>
                </a:lnTo>
                <a:lnTo>
                  <a:pt x="414527" y="58674"/>
                </a:lnTo>
                <a:lnTo>
                  <a:pt x="419100" y="54101"/>
                </a:lnTo>
                <a:lnTo>
                  <a:pt x="424434" y="50291"/>
                </a:lnTo>
                <a:lnTo>
                  <a:pt x="430530" y="48767"/>
                </a:lnTo>
                <a:lnTo>
                  <a:pt x="445770" y="48876"/>
                </a:lnTo>
                <a:lnTo>
                  <a:pt x="450342" y="49529"/>
                </a:lnTo>
                <a:lnTo>
                  <a:pt x="457962" y="54101"/>
                </a:lnTo>
                <a:lnTo>
                  <a:pt x="460248" y="57912"/>
                </a:lnTo>
                <a:lnTo>
                  <a:pt x="461772" y="62484"/>
                </a:lnTo>
                <a:lnTo>
                  <a:pt x="493775" y="57912"/>
                </a:lnTo>
                <a:close/>
              </a:path>
              <a:path w="632460" h="121285">
                <a:moveTo>
                  <a:pt x="495300" y="89915"/>
                </a:moveTo>
                <a:lnTo>
                  <a:pt x="463296" y="86106"/>
                </a:lnTo>
                <a:lnTo>
                  <a:pt x="461772" y="92201"/>
                </a:lnTo>
                <a:lnTo>
                  <a:pt x="458724" y="96012"/>
                </a:lnTo>
                <a:lnTo>
                  <a:pt x="454913" y="98298"/>
                </a:lnTo>
                <a:lnTo>
                  <a:pt x="451103" y="101346"/>
                </a:lnTo>
                <a:lnTo>
                  <a:pt x="445770" y="102108"/>
                </a:lnTo>
                <a:lnTo>
                  <a:pt x="431292" y="102108"/>
                </a:lnTo>
                <a:lnTo>
                  <a:pt x="424434" y="99822"/>
                </a:lnTo>
                <a:lnTo>
                  <a:pt x="419862" y="96012"/>
                </a:lnTo>
                <a:lnTo>
                  <a:pt x="414527" y="91439"/>
                </a:lnTo>
                <a:lnTo>
                  <a:pt x="412242" y="84582"/>
                </a:lnTo>
                <a:lnTo>
                  <a:pt x="412242" y="117415"/>
                </a:lnTo>
                <a:lnTo>
                  <a:pt x="413575" y="117919"/>
                </a:lnTo>
                <a:lnTo>
                  <a:pt x="425148" y="120324"/>
                </a:lnTo>
                <a:lnTo>
                  <a:pt x="438150" y="121158"/>
                </a:lnTo>
                <a:lnTo>
                  <a:pt x="449568" y="120598"/>
                </a:lnTo>
                <a:lnTo>
                  <a:pt x="488061" y="103060"/>
                </a:lnTo>
                <a:lnTo>
                  <a:pt x="492323" y="96916"/>
                </a:lnTo>
                <a:lnTo>
                  <a:pt x="495300" y="89915"/>
                </a:lnTo>
                <a:close/>
              </a:path>
              <a:path w="632460" h="121285">
                <a:moveTo>
                  <a:pt x="550163" y="118872"/>
                </a:moveTo>
                <a:lnTo>
                  <a:pt x="550163" y="0"/>
                </a:lnTo>
                <a:lnTo>
                  <a:pt x="517398" y="0"/>
                </a:lnTo>
                <a:lnTo>
                  <a:pt x="517398" y="118872"/>
                </a:lnTo>
                <a:lnTo>
                  <a:pt x="550163" y="118872"/>
                </a:lnTo>
                <a:close/>
              </a:path>
              <a:path w="632460" h="121285">
                <a:moveTo>
                  <a:pt x="629412" y="32765"/>
                </a:moveTo>
                <a:lnTo>
                  <a:pt x="589026" y="32765"/>
                </a:lnTo>
                <a:lnTo>
                  <a:pt x="550163" y="63246"/>
                </a:lnTo>
                <a:lnTo>
                  <a:pt x="550163" y="91439"/>
                </a:lnTo>
                <a:lnTo>
                  <a:pt x="566165" y="80010"/>
                </a:lnTo>
                <a:lnTo>
                  <a:pt x="586739" y="105602"/>
                </a:lnTo>
                <a:lnTo>
                  <a:pt x="586739" y="64008"/>
                </a:lnTo>
                <a:lnTo>
                  <a:pt x="629412" y="32765"/>
                </a:lnTo>
                <a:close/>
              </a:path>
              <a:path w="632460" h="121285">
                <a:moveTo>
                  <a:pt x="632460" y="118872"/>
                </a:moveTo>
                <a:lnTo>
                  <a:pt x="586739" y="64008"/>
                </a:lnTo>
                <a:lnTo>
                  <a:pt x="586739" y="105602"/>
                </a:lnTo>
                <a:lnTo>
                  <a:pt x="597408" y="118872"/>
                </a:lnTo>
                <a:lnTo>
                  <a:pt x="632460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79079" y="5371128"/>
            <a:ext cx="96445" cy="99606"/>
          </a:xfrm>
          <a:custGeom>
            <a:avLst/>
            <a:gdLst/>
            <a:ahLst/>
            <a:cxnLst/>
            <a:rect l="l" t="t" r="r" b="b"/>
            <a:pathLst>
              <a:path w="116204" h="120014">
                <a:moveTo>
                  <a:pt x="82296" y="75543"/>
                </a:moveTo>
                <a:lnTo>
                  <a:pt x="82296" y="39624"/>
                </a:lnTo>
                <a:lnTo>
                  <a:pt x="80010" y="44196"/>
                </a:lnTo>
                <a:lnTo>
                  <a:pt x="75437" y="48768"/>
                </a:lnTo>
                <a:lnTo>
                  <a:pt x="35754" y="76842"/>
                </a:lnTo>
                <a:lnTo>
                  <a:pt x="25241" y="84391"/>
                </a:lnTo>
                <a:lnTo>
                  <a:pt x="0" y="119634"/>
                </a:lnTo>
                <a:lnTo>
                  <a:pt x="50291" y="119634"/>
                </a:lnTo>
                <a:lnTo>
                  <a:pt x="50291" y="98298"/>
                </a:lnTo>
                <a:lnTo>
                  <a:pt x="54101" y="94487"/>
                </a:lnTo>
                <a:lnTo>
                  <a:pt x="57150" y="92201"/>
                </a:lnTo>
                <a:lnTo>
                  <a:pt x="59436" y="89915"/>
                </a:lnTo>
                <a:lnTo>
                  <a:pt x="66389" y="85289"/>
                </a:lnTo>
                <a:lnTo>
                  <a:pt x="76962" y="79248"/>
                </a:lnTo>
                <a:lnTo>
                  <a:pt x="82296" y="75543"/>
                </a:lnTo>
                <a:close/>
              </a:path>
              <a:path w="116204" h="120014">
                <a:moveTo>
                  <a:pt x="115824" y="38100"/>
                </a:moveTo>
                <a:lnTo>
                  <a:pt x="115824" y="32765"/>
                </a:lnTo>
                <a:lnTo>
                  <a:pt x="114847" y="26181"/>
                </a:lnTo>
                <a:lnTo>
                  <a:pt x="83724" y="2286"/>
                </a:lnTo>
                <a:lnTo>
                  <a:pt x="60960" y="0"/>
                </a:lnTo>
                <a:lnTo>
                  <a:pt x="49970" y="452"/>
                </a:lnTo>
                <a:lnTo>
                  <a:pt x="10191" y="19145"/>
                </a:lnTo>
                <a:lnTo>
                  <a:pt x="3810" y="35051"/>
                </a:lnTo>
                <a:lnTo>
                  <a:pt x="36575" y="37337"/>
                </a:lnTo>
                <a:lnTo>
                  <a:pt x="37337" y="30479"/>
                </a:lnTo>
                <a:lnTo>
                  <a:pt x="39624" y="25908"/>
                </a:lnTo>
                <a:lnTo>
                  <a:pt x="44196" y="22860"/>
                </a:lnTo>
                <a:lnTo>
                  <a:pt x="48006" y="20574"/>
                </a:lnTo>
                <a:lnTo>
                  <a:pt x="53339" y="19050"/>
                </a:lnTo>
                <a:lnTo>
                  <a:pt x="67056" y="19050"/>
                </a:lnTo>
                <a:lnTo>
                  <a:pt x="72389" y="20574"/>
                </a:lnTo>
                <a:lnTo>
                  <a:pt x="76962" y="22860"/>
                </a:lnTo>
                <a:lnTo>
                  <a:pt x="80772" y="25908"/>
                </a:lnTo>
                <a:lnTo>
                  <a:pt x="82296" y="29718"/>
                </a:lnTo>
                <a:lnTo>
                  <a:pt x="82296" y="75543"/>
                </a:lnTo>
                <a:lnTo>
                  <a:pt x="89915" y="70199"/>
                </a:lnTo>
                <a:lnTo>
                  <a:pt x="114300" y="43434"/>
                </a:lnTo>
                <a:lnTo>
                  <a:pt x="115824" y="38100"/>
                </a:lnTo>
                <a:close/>
              </a:path>
              <a:path w="116204" h="120014">
                <a:moveTo>
                  <a:pt x="115824" y="119634"/>
                </a:moveTo>
                <a:lnTo>
                  <a:pt x="115824" y="98298"/>
                </a:lnTo>
                <a:lnTo>
                  <a:pt x="50291" y="98298"/>
                </a:lnTo>
                <a:lnTo>
                  <a:pt x="50291" y="119634"/>
                </a:lnTo>
                <a:lnTo>
                  <a:pt x="115824" y="1196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06753" y="5434369"/>
            <a:ext cx="53230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8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77584" y="5371128"/>
            <a:ext cx="62188" cy="99606"/>
          </a:xfrm>
          <a:custGeom>
            <a:avLst/>
            <a:gdLst/>
            <a:ahLst/>
            <a:cxnLst/>
            <a:rect l="l" t="t" r="r" b="b"/>
            <a:pathLst>
              <a:path w="74929" h="120014">
                <a:moveTo>
                  <a:pt x="74675" y="119634"/>
                </a:moveTo>
                <a:lnTo>
                  <a:pt x="74675" y="0"/>
                </a:lnTo>
                <a:lnTo>
                  <a:pt x="48006" y="0"/>
                </a:lnTo>
                <a:lnTo>
                  <a:pt x="45005" y="5119"/>
                </a:lnTo>
                <a:lnTo>
                  <a:pt x="40576" y="10096"/>
                </a:lnTo>
                <a:lnTo>
                  <a:pt x="6429" y="28158"/>
                </a:lnTo>
                <a:lnTo>
                  <a:pt x="0" y="29718"/>
                </a:lnTo>
                <a:lnTo>
                  <a:pt x="0" y="51053"/>
                </a:lnTo>
                <a:lnTo>
                  <a:pt x="11691" y="47779"/>
                </a:lnTo>
                <a:lnTo>
                  <a:pt x="22669" y="43719"/>
                </a:lnTo>
                <a:lnTo>
                  <a:pt x="32789" y="38945"/>
                </a:lnTo>
                <a:lnTo>
                  <a:pt x="41910" y="33527"/>
                </a:lnTo>
                <a:lnTo>
                  <a:pt x="41910" y="119634"/>
                </a:lnTo>
                <a:lnTo>
                  <a:pt x="74675" y="1196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760663" y="5345198"/>
            <a:ext cx="97499" cy="75364"/>
          </a:xfrm>
          <a:custGeom>
            <a:avLst/>
            <a:gdLst/>
            <a:ahLst/>
            <a:cxnLst/>
            <a:rect l="l" t="t" r="r" b="b"/>
            <a:pathLst>
              <a:path w="117475" h="90804">
                <a:moveTo>
                  <a:pt x="115824" y="27431"/>
                </a:moveTo>
                <a:lnTo>
                  <a:pt x="80867" y="1714"/>
                </a:lnTo>
                <a:lnTo>
                  <a:pt x="60960" y="0"/>
                </a:lnTo>
                <a:lnTo>
                  <a:pt x="47517" y="726"/>
                </a:lnTo>
                <a:lnTo>
                  <a:pt x="9644" y="18597"/>
                </a:lnTo>
                <a:lnTo>
                  <a:pt x="0" y="44957"/>
                </a:lnTo>
                <a:lnTo>
                  <a:pt x="1119" y="55233"/>
                </a:lnTo>
                <a:lnTo>
                  <a:pt x="34289" y="86935"/>
                </a:lnTo>
                <a:lnTo>
                  <a:pt x="34289" y="34289"/>
                </a:lnTo>
                <a:lnTo>
                  <a:pt x="36575" y="28193"/>
                </a:lnTo>
                <a:lnTo>
                  <a:pt x="41148" y="23621"/>
                </a:lnTo>
                <a:lnTo>
                  <a:pt x="46481" y="19812"/>
                </a:lnTo>
                <a:lnTo>
                  <a:pt x="52577" y="18287"/>
                </a:lnTo>
                <a:lnTo>
                  <a:pt x="67817" y="18396"/>
                </a:lnTo>
                <a:lnTo>
                  <a:pt x="72389" y="19050"/>
                </a:lnTo>
                <a:lnTo>
                  <a:pt x="80010" y="23621"/>
                </a:lnTo>
                <a:lnTo>
                  <a:pt x="82296" y="27431"/>
                </a:lnTo>
                <a:lnTo>
                  <a:pt x="83819" y="32003"/>
                </a:lnTo>
                <a:lnTo>
                  <a:pt x="115824" y="27431"/>
                </a:lnTo>
                <a:close/>
              </a:path>
              <a:path w="117475" h="90804">
                <a:moveTo>
                  <a:pt x="117348" y="59436"/>
                </a:moveTo>
                <a:lnTo>
                  <a:pt x="85343" y="55625"/>
                </a:lnTo>
                <a:lnTo>
                  <a:pt x="83819" y="61721"/>
                </a:lnTo>
                <a:lnTo>
                  <a:pt x="80772" y="65531"/>
                </a:lnTo>
                <a:lnTo>
                  <a:pt x="76962" y="67817"/>
                </a:lnTo>
                <a:lnTo>
                  <a:pt x="73151" y="70865"/>
                </a:lnTo>
                <a:lnTo>
                  <a:pt x="67817" y="71627"/>
                </a:lnTo>
                <a:lnTo>
                  <a:pt x="53339" y="71627"/>
                </a:lnTo>
                <a:lnTo>
                  <a:pt x="46481" y="69341"/>
                </a:lnTo>
                <a:lnTo>
                  <a:pt x="41910" y="65531"/>
                </a:lnTo>
                <a:lnTo>
                  <a:pt x="36575" y="60960"/>
                </a:lnTo>
                <a:lnTo>
                  <a:pt x="34289" y="54101"/>
                </a:lnTo>
                <a:lnTo>
                  <a:pt x="34289" y="86935"/>
                </a:lnTo>
                <a:lnTo>
                  <a:pt x="35623" y="87439"/>
                </a:lnTo>
                <a:lnTo>
                  <a:pt x="47196" y="89844"/>
                </a:lnTo>
                <a:lnTo>
                  <a:pt x="60198" y="90677"/>
                </a:lnTo>
                <a:lnTo>
                  <a:pt x="71616" y="90118"/>
                </a:lnTo>
                <a:lnTo>
                  <a:pt x="110109" y="72580"/>
                </a:lnTo>
                <a:lnTo>
                  <a:pt x="114371" y="66436"/>
                </a:lnTo>
                <a:lnTo>
                  <a:pt x="117348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601015" y="5959284"/>
            <a:ext cx="525441" cy="101188"/>
          </a:xfrm>
          <a:custGeom>
            <a:avLst/>
            <a:gdLst/>
            <a:ahLst/>
            <a:cxnLst/>
            <a:rect l="l" t="t" r="r" b="b"/>
            <a:pathLst>
              <a:path w="633095" h="121920">
                <a:moveTo>
                  <a:pt x="134874" y="35813"/>
                </a:moveTo>
                <a:lnTo>
                  <a:pt x="134874" y="25146"/>
                </a:lnTo>
                <a:lnTo>
                  <a:pt x="133350" y="20574"/>
                </a:lnTo>
                <a:lnTo>
                  <a:pt x="129552" y="16763"/>
                </a:lnTo>
                <a:lnTo>
                  <a:pt x="126504" y="12191"/>
                </a:lnTo>
                <a:lnTo>
                  <a:pt x="121920" y="9143"/>
                </a:lnTo>
                <a:lnTo>
                  <a:pt x="116585" y="6858"/>
                </a:lnTo>
                <a:lnTo>
                  <a:pt x="111264" y="3810"/>
                </a:lnTo>
                <a:lnTo>
                  <a:pt x="0" y="0"/>
                </a:lnTo>
                <a:lnTo>
                  <a:pt x="0" y="119634"/>
                </a:lnTo>
                <a:lnTo>
                  <a:pt x="34302" y="119595"/>
                </a:lnTo>
                <a:lnTo>
                  <a:pt x="34302" y="20574"/>
                </a:lnTo>
                <a:lnTo>
                  <a:pt x="83820" y="20574"/>
                </a:lnTo>
                <a:lnTo>
                  <a:pt x="89928" y="21336"/>
                </a:lnTo>
                <a:lnTo>
                  <a:pt x="93725" y="22860"/>
                </a:lnTo>
                <a:lnTo>
                  <a:pt x="99822" y="27431"/>
                </a:lnTo>
                <a:lnTo>
                  <a:pt x="101346" y="30479"/>
                </a:lnTo>
                <a:lnTo>
                  <a:pt x="101346" y="72389"/>
                </a:lnTo>
                <a:lnTo>
                  <a:pt x="103644" y="74675"/>
                </a:lnTo>
                <a:lnTo>
                  <a:pt x="106692" y="76962"/>
                </a:lnTo>
                <a:lnTo>
                  <a:pt x="107454" y="80010"/>
                </a:lnTo>
                <a:lnTo>
                  <a:pt x="107454" y="118236"/>
                </a:lnTo>
                <a:lnTo>
                  <a:pt x="108978" y="118110"/>
                </a:lnTo>
                <a:lnTo>
                  <a:pt x="111264" y="117652"/>
                </a:lnTo>
                <a:lnTo>
                  <a:pt x="111264" y="56387"/>
                </a:lnTo>
                <a:lnTo>
                  <a:pt x="118109" y="54101"/>
                </a:lnTo>
                <a:lnTo>
                  <a:pt x="124218" y="50291"/>
                </a:lnTo>
                <a:lnTo>
                  <a:pt x="128790" y="45719"/>
                </a:lnTo>
                <a:lnTo>
                  <a:pt x="132588" y="41148"/>
                </a:lnTo>
                <a:lnTo>
                  <a:pt x="134874" y="35813"/>
                </a:lnTo>
                <a:close/>
              </a:path>
              <a:path w="633095" h="121920">
                <a:moveTo>
                  <a:pt x="101346" y="72389"/>
                </a:moveTo>
                <a:lnTo>
                  <a:pt x="101346" y="37337"/>
                </a:lnTo>
                <a:lnTo>
                  <a:pt x="99822" y="41148"/>
                </a:lnTo>
                <a:lnTo>
                  <a:pt x="96012" y="43434"/>
                </a:lnTo>
                <a:lnTo>
                  <a:pt x="92976" y="45719"/>
                </a:lnTo>
                <a:lnTo>
                  <a:pt x="88533" y="47201"/>
                </a:lnTo>
                <a:lnTo>
                  <a:pt x="82016" y="47313"/>
                </a:lnTo>
                <a:lnTo>
                  <a:pt x="79248" y="48005"/>
                </a:lnTo>
                <a:lnTo>
                  <a:pt x="34302" y="48005"/>
                </a:lnTo>
                <a:lnTo>
                  <a:pt x="34302" y="67817"/>
                </a:lnTo>
                <a:lnTo>
                  <a:pt x="68592" y="67891"/>
                </a:lnTo>
                <a:lnTo>
                  <a:pt x="73356" y="67948"/>
                </a:lnTo>
                <a:lnTo>
                  <a:pt x="82296" y="68315"/>
                </a:lnTo>
                <a:lnTo>
                  <a:pt x="88533" y="68782"/>
                </a:lnTo>
                <a:lnTo>
                  <a:pt x="92976" y="69341"/>
                </a:lnTo>
                <a:lnTo>
                  <a:pt x="97535" y="70865"/>
                </a:lnTo>
                <a:lnTo>
                  <a:pt x="101346" y="72389"/>
                </a:lnTo>
                <a:close/>
              </a:path>
              <a:path w="633095" h="121920">
                <a:moveTo>
                  <a:pt x="107454" y="118236"/>
                </a:moveTo>
                <a:lnTo>
                  <a:pt x="107454" y="88391"/>
                </a:lnTo>
                <a:lnTo>
                  <a:pt x="105930" y="91439"/>
                </a:lnTo>
                <a:lnTo>
                  <a:pt x="102870" y="93725"/>
                </a:lnTo>
                <a:lnTo>
                  <a:pt x="99822" y="96774"/>
                </a:lnTo>
                <a:lnTo>
                  <a:pt x="95250" y="98298"/>
                </a:lnTo>
                <a:lnTo>
                  <a:pt x="89928" y="99060"/>
                </a:lnTo>
                <a:lnTo>
                  <a:pt x="86398" y="99108"/>
                </a:lnTo>
                <a:lnTo>
                  <a:pt x="79248" y="99822"/>
                </a:lnTo>
                <a:lnTo>
                  <a:pt x="34302" y="99822"/>
                </a:lnTo>
                <a:lnTo>
                  <a:pt x="34302" y="119595"/>
                </a:lnTo>
                <a:lnTo>
                  <a:pt x="86880" y="119495"/>
                </a:lnTo>
                <a:lnTo>
                  <a:pt x="94130" y="119312"/>
                </a:lnTo>
                <a:lnTo>
                  <a:pt x="107454" y="118236"/>
                </a:lnTo>
                <a:close/>
              </a:path>
              <a:path w="633095" h="121920">
                <a:moveTo>
                  <a:pt x="143268" y="90677"/>
                </a:moveTo>
                <a:lnTo>
                  <a:pt x="143268" y="78486"/>
                </a:lnTo>
                <a:lnTo>
                  <a:pt x="140970" y="72389"/>
                </a:lnTo>
                <a:lnTo>
                  <a:pt x="111264" y="56387"/>
                </a:lnTo>
                <a:lnTo>
                  <a:pt x="111264" y="117652"/>
                </a:lnTo>
                <a:lnTo>
                  <a:pt x="137922" y="100584"/>
                </a:lnTo>
                <a:lnTo>
                  <a:pt x="141744" y="96012"/>
                </a:lnTo>
                <a:lnTo>
                  <a:pt x="143268" y="90677"/>
                </a:lnTo>
                <a:close/>
              </a:path>
              <a:path w="633095" h="121920">
                <a:moveTo>
                  <a:pt x="204978" y="119634"/>
                </a:moveTo>
                <a:lnTo>
                  <a:pt x="204978" y="0"/>
                </a:lnTo>
                <a:lnTo>
                  <a:pt x="172212" y="0"/>
                </a:lnTo>
                <a:lnTo>
                  <a:pt x="172212" y="119634"/>
                </a:lnTo>
                <a:lnTo>
                  <a:pt x="204978" y="119634"/>
                </a:lnTo>
                <a:close/>
              </a:path>
              <a:path w="633095" h="121920">
                <a:moveTo>
                  <a:pt x="359676" y="76200"/>
                </a:moveTo>
                <a:lnTo>
                  <a:pt x="331983" y="38635"/>
                </a:lnTo>
                <a:lnTo>
                  <a:pt x="295668" y="31241"/>
                </a:lnTo>
                <a:lnTo>
                  <a:pt x="286679" y="31646"/>
                </a:lnTo>
                <a:lnTo>
                  <a:pt x="248991" y="43529"/>
                </a:lnTo>
                <a:lnTo>
                  <a:pt x="231648" y="67817"/>
                </a:lnTo>
                <a:lnTo>
                  <a:pt x="231648" y="75437"/>
                </a:lnTo>
                <a:lnTo>
                  <a:pt x="249377" y="109727"/>
                </a:lnTo>
                <a:lnTo>
                  <a:pt x="265175" y="117187"/>
                </a:lnTo>
                <a:lnTo>
                  <a:pt x="265175" y="67817"/>
                </a:lnTo>
                <a:lnTo>
                  <a:pt x="268224" y="60960"/>
                </a:lnTo>
                <a:lnTo>
                  <a:pt x="273570" y="57150"/>
                </a:lnTo>
                <a:lnTo>
                  <a:pt x="279666" y="52577"/>
                </a:lnTo>
                <a:lnTo>
                  <a:pt x="287221" y="50307"/>
                </a:lnTo>
                <a:lnTo>
                  <a:pt x="304038" y="50291"/>
                </a:lnTo>
                <a:lnTo>
                  <a:pt x="311670" y="52577"/>
                </a:lnTo>
                <a:lnTo>
                  <a:pt x="317004" y="57150"/>
                </a:lnTo>
                <a:lnTo>
                  <a:pt x="323088" y="60960"/>
                </a:lnTo>
                <a:lnTo>
                  <a:pt x="326135" y="67817"/>
                </a:lnTo>
                <a:lnTo>
                  <a:pt x="326135" y="116595"/>
                </a:lnTo>
                <a:lnTo>
                  <a:pt x="331667" y="114526"/>
                </a:lnTo>
                <a:lnTo>
                  <a:pt x="341375" y="108966"/>
                </a:lnTo>
                <a:lnTo>
                  <a:pt x="349384" y="101810"/>
                </a:lnTo>
                <a:lnTo>
                  <a:pt x="355103" y="94011"/>
                </a:lnTo>
                <a:lnTo>
                  <a:pt x="358533" y="85498"/>
                </a:lnTo>
                <a:lnTo>
                  <a:pt x="359676" y="76200"/>
                </a:lnTo>
                <a:close/>
              </a:path>
              <a:path w="633095" h="121920">
                <a:moveTo>
                  <a:pt x="326135" y="116595"/>
                </a:moveTo>
                <a:lnTo>
                  <a:pt x="326135" y="85343"/>
                </a:lnTo>
                <a:lnTo>
                  <a:pt x="323088" y="91439"/>
                </a:lnTo>
                <a:lnTo>
                  <a:pt x="317004" y="96012"/>
                </a:lnTo>
                <a:lnTo>
                  <a:pt x="311670" y="100584"/>
                </a:lnTo>
                <a:lnTo>
                  <a:pt x="304038" y="102870"/>
                </a:lnTo>
                <a:lnTo>
                  <a:pt x="287221" y="102854"/>
                </a:lnTo>
                <a:lnTo>
                  <a:pt x="279666" y="100584"/>
                </a:lnTo>
                <a:lnTo>
                  <a:pt x="273570" y="96012"/>
                </a:lnTo>
                <a:lnTo>
                  <a:pt x="268224" y="91439"/>
                </a:lnTo>
                <a:lnTo>
                  <a:pt x="265175" y="85343"/>
                </a:lnTo>
                <a:lnTo>
                  <a:pt x="265175" y="117187"/>
                </a:lnTo>
                <a:lnTo>
                  <a:pt x="270913" y="118705"/>
                </a:lnTo>
                <a:lnTo>
                  <a:pt x="278995" y="120396"/>
                </a:lnTo>
                <a:lnTo>
                  <a:pt x="287274" y="121517"/>
                </a:lnTo>
                <a:lnTo>
                  <a:pt x="295668" y="121920"/>
                </a:lnTo>
                <a:lnTo>
                  <a:pt x="308813" y="121074"/>
                </a:lnTo>
                <a:lnTo>
                  <a:pt x="320813" y="118586"/>
                </a:lnTo>
                <a:lnTo>
                  <a:pt x="326135" y="116595"/>
                </a:lnTo>
                <a:close/>
              </a:path>
              <a:path w="633095" h="121920">
                <a:moveTo>
                  <a:pt x="493775" y="58674"/>
                </a:moveTo>
                <a:lnTo>
                  <a:pt x="458733" y="32956"/>
                </a:lnTo>
                <a:lnTo>
                  <a:pt x="438150" y="31241"/>
                </a:lnTo>
                <a:lnTo>
                  <a:pt x="425150" y="31968"/>
                </a:lnTo>
                <a:lnTo>
                  <a:pt x="387281" y="49839"/>
                </a:lnTo>
                <a:lnTo>
                  <a:pt x="377964" y="76200"/>
                </a:lnTo>
                <a:lnTo>
                  <a:pt x="378974" y="86403"/>
                </a:lnTo>
                <a:lnTo>
                  <a:pt x="412254" y="118257"/>
                </a:lnTo>
                <a:lnTo>
                  <a:pt x="412254" y="65531"/>
                </a:lnTo>
                <a:lnTo>
                  <a:pt x="414540" y="59436"/>
                </a:lnTo>
                <a:lnTo>
                  <a:pt x="419100" y="54863"/>
                </a:lnTo>
                <a:lnTo>
                  <a:pt x="424446" y="51053"/>
                </a:lnTo>
                <a:lnTo>
                  <a:pt x="430542" y="49529"/>
                </a:lnTo>
                <a:lnTo>
                  <a:pt x="445770" y="49637"/>
                </a:lnTo>
                <a:lnTo>
                  <a:pt x="450354" y="50291"/>
                </a:lnTo>
                <a:lnTo>
                  <a:pt x="457962" y="54863"/>
                </a:lnTo>
                <a:lnTo>
                  <a:pt x="460248" y="58674"/>
                </a:lnTo>
                <a:lnTo>
                  <a:pt x="461009" y="63246"/>
                </a:lnTo>
                <a:lnTo>
                  <a:pt x="493775" y="58674"/>
                </a:lnTo>
                <a:close/>
              </a:path>
              <a:path w="633095" h="121920">
                <a:moveTo>
                  <a:pt x="495300" y="90677"/>
                </a:moveTo>
                <a:lnTo>
                  <a:pt x="463296" y="86867"/>
                </a:lnTo>
                <a:lnTo>
                  <a:pt x="461009" y="92201"/>
                </a:lnTo>
                <a:lnTo>
                  <a:pt x="458724" y="96774"/>
                </a:lnTo>
                <a:lnTo>
                  <a:pt x="454926" y="99060"/>
                </a:lnTo>
                <a:lnTo>
                  <a:pt x="450354" y="102108"/>
                </a:lnTo>
                <a:lnTo>
                  <a:pt x="445770" y="102870"/>
                </a:lnTo>
                <a:lnTo>
                  <a:pt x="431304" y="102870"/>
                </a:lnTo>
                <a:lnTo>
                  <a:pt x="424446" y="100584"/>
                </a:lnTo>
                <a:lnTo>
                  <a:pt x="419100" y="96774"/>
                </a:lnTo>
                <a:lnTo>
                  <a:pt x="414540" y="92201"/>
                </a:lnTo>
                <a:lnTo>
                  <a:pt x="412254" y="85343"/>
                </a:lnTo>
                <a:lnTo>
                  <a:pt x="412254" y="118257"/>
                </a:lnTo>
                <a:lnTo>
                  <a:pt x="413391" y="118681"/>
                </a:lnTo>
                <a:lnTo>
                  <a:pt x="424446" y="121008"/>
                </a:lnTo>
                <a:lnTo>
                  <a:pt x="425150" y="121108"/>
                </a:lnTo>
                <a:lnTo>
                  <a:pt x="437388" y="121920"/>
                </a:lnTo>
                <a:lnTo>
                  <a:pt x="448825" y="121360"/>
                </a:lnTo>
                <a:lnTo>
                  <a:pt x="488070" y="103822"/>
                </a:lnTo>
                <a:lnTo>
                  <a:pt x="492330" y="97678"/>
                </a:lnTo>
                <a:lnTo>
                  <a:pt x="495300" y="90677"/>
                </a:lnTo>
                <a:close/>
              </a:path>
              <a:path w="633095" h="121920">
                <a:moveTo>
                  <a:pt x="550176" y="119634"/>
                </a:moveTo>
                <a:lnTo>
                  <a:pt x="550176" y="0"/>
                </a:lnTo>
                <a:lnTo>
                  <a:pt x="517398" y="0"/>
                </a:lnTo>
                <a:lnTo>
                  <a:pt x="517398" y="119634"/>
                </a:lnTo>
                <a:lnTo>
                  <a:pt x="550176" y="119634"/>
                </a:lnTo>
                <a:close/>
              </a:path>
              <a:path w="633095" h="121920">
                <a:moveTo>
                  <a:pt x="629412" y="33527"/>
                </a:moveTo>
                <a:lnTo>
                  <a:pt x="589026" y="33527"/>
                </a:lnTo>
                <a:lnTo>
                  <a:pt x="550176" y="64008"/>
                </a:lnTo>
                <a:lnTo>
                  <a:pt x="550176" y="92201"/>
                </a:lnTo>
                <a:lnTo>
                  <a:pt x="565416" y="80772"/>
                </a:lnTo>
                <a:lnTo>
                  <a:pt x="586752" y="107322"/>
                </a:lnTo>
                <a:lnTo>
                  <a:pt x="586752" y="64769"/>
                </a:lnTo>
                <a:lnTo>
                  <a:pt x="629412" y="33527"/>
                </a:lnTo>
                <a:close/>
              </a:path>
              <a:path w="633095" h="121920">
                <a:moveTo>
                  <a:pt x="632472" y="119634"/>
                </a:moveTo>
                <a:lnTo>
                  <a:pt x="586752" y="64769"/>
                </a:lnTo>
                <a:lnTo>
                  <a:pt x="586752" y="107322"/>
                </a:lnTo>
                <a:lnTo>
                  <a:pt x="596646" y="119634"/>
                </a:lnTo>
                <a:lnTo>
                  <a:pt x="632472" y="11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87906" y="5959284"/>
            <a:ext cx="95918" cy="99606"/>
          </a:xfrm>
          <a:custGeom>
            <a:avLst/>
            <a:gdLst/>
            <a:ahLst/>
            <a:cxnLst/>
            <a:rect l="l" t="t" r="r" b="b"/>
            <a:pathLst>
              <a:path w="115570" h="120015">
                <a:moveTo>
                  <a:pt x="82308" y="75201"/>
                </a:moveTo>
                <a:lnTo>
                  <a:pt x="82308" y="39624"/>
                </a:lnTo>
                <a:lnTo>
                  <a:pt x="80010" y="44196"/>
                </a:lnTo>
                <a:lnTo>
                  <a:pt x="75438" y="48767"/>
                </a:lnTo>
                <a:lnTo>
                  <a:pt x="35443" y="76842"/>
                </a:lnTo>
                <a:lnTo>
                  <a:pt x="25153" y="84391"/>
                </a:lnTo>
                <a:lnTo>
                  <a:pt x="0" y="119634"/>
                </a:lnTo>
                <a:lnTo>
                  <a:pt x="50304" y="119634"/>
                </a:lnTo>
                <a:lnTo>
                  <a:pt x="50304" y="98298"/>
                </a:lnTo>
                <a:lnTo>
                  <a:pt x="51828" y="96012"/>
                </a:lnTo>
                <a:lnTo>
                  <a:pt x="54102" y="94487"/>
                </a:lnTo>
                <a:lnTo>
                  <a:pt x="56388" y="92201"/>
                </a:lnTo>
                <a:lnTo>
                  <a:pt x="59436" y="89915"/>
                </a:lnTo>
                <a:lnTo>
                  <a:pt x="66306" y="85343"/>
                </a:lnTo>
                <a:lnTo>
                  <a:pt x="76200" y="79248"/>
                </a:lnTo>
                <a:lnTo>
                  <a:pt x="82308" y="75201"/>
                </a:lnTo>
                <a:close/>
              </a:path>
              <a:path w="115570" h="120015">
                <a:moveTo>
                  <a:pt x="115062" y="38100"/>
                </a:moveTo>
                <a:lnTo>
                  <a:pt x="115062" y="32765"/>
                </a:lnTo>
                <a:lnTo>
                  <a:pt x="114192" y="26181"/>
                </a:lnTo>
                <a:lnTo>
                  <a:pt x="83634" y="2286"/>
                </a:lnTo>
                <a:lnTo>
                  <a:pt x="60960" y="0"/>
                </a:lnTo>
                <a:lnTo>
                  <a:pt x="49965" y="452"/>
                </a:lnTo>
                <a:lnTo>
                  <a:pt x="10107" y="19145"/>
                </a:lnTo>
                <a:lnTo>
                  <a:pt x="3810" y="35051"/>
                </a:lnTo>
                <a:lnTo>
                  <a:pt x="36576" y="37337"/>
                </a:lnTo>
                <a:lnTo>
                  <a:pt x="37338" y="30479"/>
                </a:lnTo>
                <a:lnTo>
                  <a:pt x="39636" y="25908"/>
                </a:lnTo>
                <a:lnTo>
                  <a:pt x="43434" y="22860"/>
                </a:lnTo>
                <a:lnTo>
                  <a:pt x="48018" y="20574"/>
                </a:lnTo>
                <a:lnTo>
                  <a:pt x="53340" y="19050"/>
                </a:lnTo>
                <a:lnTo>
                  <a:pt x="67068" y="19050"/>
                </a:lnTo>
                <a:lnTo>
                  <a:pt x="72390" y="20574"/>
                </a:lnTo>
                <a:lnTo>
                  <a:pt x="76200" y="22860"/>
                </a:lnTo>
                <a:lnTo>
                  <a:pt x="80010" y="25908"/>
                </a:lnTo>
                <a:lnTo>
                  <a:pt x="82308" y="29717"/>
                </a:lnTo>
                <a:lnTo>
                  <a:pt x="82308" y="75201"/>
                </a:lnTo>
                <a:lnTo>
                  <a:pt x="83634" y="74319"/>
                </a:lnTo>
                <a:lnTo>
                  <a:pt x="89541" y="70199"/>
                </a:lnTo>
                <a:lnTo>
                  <a:pt x="94423" y="66710"/>
                </a:lnTo>
                <a:lnTo>
                  <a:pt x="98310" y="64008"/>
                </a:lnTo>
                <a:lnTo>
                  <a:pt x="103644" y="58674"/>
                </a:lnTo>
                <a:lnTo>
                  <a:pt x="108216" y="53339"/>
                </a:lnTo>
                <a:lnTo>
                  <a:pt x="111252" y="48767"/>
                </a:lnTo>
                <a:lnTo>
                  <a:pt x="113538" y="43434"/>
                </a:lnTo>
                <a:lnTo>
                  <a:pt x="115062" y="38100"/>
                </a:lnTo>
                <a:close/>
              </a:path>
              <a:path w="115570" h="120015">
                <a:moveTo>
                  <a:pt x="115062" y="119634"/>
                </a:moveTo>
                <a:lnTo>
                  <a:pt x="115062" y="98298"/>
                </a:lnTo>
                <a:lnTo>
                  <a:pt x="50304" y="98298"/>
                </a:lnTo>
                <a:lnTo>
                  <a:pt x="50304" y="119634"/>
                </a:lnTo>
                <a:lnTo>
                  <a:pt x="115062" y="11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470601" y="6022526"/>
            <a:ext cx="53756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41443" y="5959284"/>
            <a:ext cx="62716" cy="99606"/>
          </a:xfrm>
          <a:custGeom>
            <a:avLst/>
            <a:gdLst/>
            <a:ahLst/>
            <a:cxnLst/>
            <a:rect l="l" t="t" r="r" b="b"/>
            <a:pathLst>
              <a:path w="75565" h="120015">
                <a:moveTo>
                  <a:pt x="75438" y="119634"/>
                </a:moveTo>
                <a:lnTo>
                  <a:pt x="75438" y="0"/>
                </a:lnTo>
                <a:lnTo>
                  <a:pt x="48755" y="0"/>
                </a:lnTo>
                <a:lnTo>
                  <a:pt x="45321" y="5119"/>
                </a:lnTo>
                <a:lnTo>
                  <a:pt x="40668" y="10096"/>
                </a:lnTo>
                <a:lnTo>
                  <a:pt x="6422" y="28158"/>
                </a:lnTo>
                <a:lnTo>
                  <a:pt x="0" y="29717"/>
                </a:lnTo>
                <a:lnTo>
                  <a:pt x="0" y="51053"/>
                </a:lnTo>
                <a:lnTo>
                  <a:pt x="11684" y="47779"/>
                </a:lnTo>
                <a:lnTo>
                  <a:pt x="22659" y="43719"/>
                </a:lnTo>
                <a:lnTo>
                  <a:pt x="32782" y="38945"/>
                </a:lnTo>
                <a:lnTo>
                  <a:pt x="41909" y="33527"/>
                </a:lnTo>
                <a:lnTo>
                  <a:pt x="41909" y="119634"/>
                </a:lnTo>
                <a:lnTo>
                  <a:pt x="75438" y="11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301121" y="5933355"/>
            <a:ext cx="151782" cy="73783"/>
          </a:xfrm>
          <a:custGeom>
            <a:avLst/>
            <a:gdLst/>
            <a:ahLst/>
            <a:cxnLst/>
            <a:rect l="l" t="t" r="r" b="b"/>
            <a:pathLst>
              <a:path w="182879" h="88900">
                <a:moveTo>
                  <a:pt x="182879" y="88391"/>
                </a:moveTo>
                <a:lnTo>
                  <a:pt x="182879" y="25145"/>
                </a:lnTo>
                <a:lnTo>
                  <a:pt x="181355" y="19050"/>
                </a:lnTo>
                <a:lnTo>
                  <a:pt x="150875" y="0"/>
                </a:lnTo>
                <a:lnTo>
                  <a:pt x="134874" y="0"/>
                </a:lnTo>
                <a:lnTo>
                  <a:pt x="128003" y="1523"/>
                </a:lnTo>
                <a:lnTo>
                  <a:pt x="115824" y="6095"/>
                </a:lnTo>
                <a:lnTo>
                  <a:pt x="109715" y="9143"/>
                </a:lnTo>
                <a:lnTo>
                  <a:pt x="104393" y="13715"/>
                </a:lnTo>
                <a:lnTo>
                  <a:pt x="100583" y="9143"/>
                </a:lnTo>
                <a:lnTo>
                  <a:pt x="95999" y="6095"/>
                </a:lnTo>
                <a:lnTo>
                  <a:pt x="83819" y="1523"/>
                </a:lnTo>
                <a:lnTo>
                  <a:pt x="76949" y="0"/>
                </a:lnTo>
                <a:lnTo>
                  <a:pt x="67817" y="117"/>
                </a:lnTo>
                <a:lnTo>
                  <a:pt x="58329" y="857"/>
                </a:lnTo>
                <a:lnTo>
                  <a:pt x="48190" y="3428"/>
                </a:lnTo>
                <a:lnTo>
                  <a:pt x="38907" y="7715"/>
                </a:lnTo>
                <a:lnTo>
                  <a:pt x="30479" y="13715"/>
                </a:lnTo>
                <a:lnTo>
                  <a:pt x="30479" y="2285"/>
                </a:lnTo>
                <a:lnTo>
                  <a:pt x="0" y="2285"/>
                </a:lnTo>
                <a:lnTo>
                  <a:pt x="0" y="88391"/>
                </a:lnTo>
                <a:lnTo>
                  <a:pt x="32753" y="88391"/>
                </a:lnTo>
                <a:lnTo>
                  <a:pt x="32753" y="38100"/>
                </a:lnTo>
                <a:lnTo>
                  <a:pt x="33515" y="32003"/>
                </a:lnTo>
                <a:lnTo>
                  <a:pt x="35801" y="28955"/>
                </a:lnTo>
                <a:lnTo>
                  <a:pt x="37325" y="25145"/>
                </a:lnTo>
                <a:lnTo>
                  <a:pt x="40373" y="22097"/>
                </a:lnTo>
                <a:lnTo>
                  <a:pt x="44195" y="20573"/>
                </a:lnTo>
                <a:lnTo>
                  <a:pt x="48767" y="18287"/>
                </a:lnTo>
                <a:lnTo>
                  <a:pt x="52565" y="17525"/>
                </a:lnTo>
                <a:lnTo>
                  <a:pt x="62483" y="17525"/>
                </a:lnTo>
                <a:lnTo>
                  <a:pt x="65531" y="18287"/>
                </a:lnTo>
                <a:lnTo>
                  <a:pt x="67817" y="19050"/>
                </a:lnTo>
                <a:lnTo>
                  <a:pt x="72377" y="22097"/>
                </a:lnTo>
                <a:lnTo>
                  <a:pt x="73139" y="25145"/>
                </a:lnTo>
                <a:lnTo>
                  <a:pt x="74675" y="27431"/>
                </a:lnTo>
                <a:lnTo>
                  <a:pt x="75425" y="32765"/>
                </a:lnTo>
                <a:lnTo>
                  <a:pt x="75425" y="88391"/>
                </a:lnTo>
                <a:lnTo>
                  <a:pt x="108191" y="88391"/>
                </a:lnTo>
                <a:lnTo>
                  <a:pt x="108191" y="38861"/>
                </a:lnTo>
                <a:lnTo>
                  <a:pt x="108953" y="32765"/>
                </a:lnTo>
                <a:lnTo>
                  <a:pt x="110477" y="28955"/>
                </a:lnTo>
                <a:lnTo>
                  <a:pt x="112775" y="25145"/>
                </a:lnTo>
                <a:lnTo>
                  <a:pt x="115824" y="22097"/>
                </a:lnTo>
                <a:lnTo>
                  <a:pt x="119633" y="20573"/>
                </a:lnTo>
                <a:lnTo>
                  <a:pt x="123443" y="18287"/>
                </a:lnTo>
                <a:lnTo>
                  <a:pt x="128003" y="17525"/>
                </a:lnTo>
                <a:lnTo>
                  <a:pt x="138683" y="17525"/>
                </a:lnTo>
                <a:lnTo>
                  <a:pt x="143255" y="19050"/>
                </a:lnTo>
                <a:lnTo>
                  <a:pt x="146291" y="22097"/>
                </a:lnTo>
                <a:lnTo>
                  <a:pt x="148577" y="25145"/>
                </a:lnTo>
                <a:lnTo>
                  <a:pt x="150101" y="30479"/>
                </a:lnTo>
                <a:lnTo>
                  <a:pt x="150101" y="88391"/>
                </a:lnTo>
                <a:lnTo>
                  <a:pt x="182879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40077" y="3300561"/>
            <a:ext cx="336768" cy="128066"/>
          </a:xfrm>
          <a:custGeom>
            <a:avLst/>
            <a:gdLst/>
            <a:ahLst/>
            <a:cxnLst/>
            <a:rect l="l" t="t" r="r" b="b"/>
            <a:pathLst>
              <a:path w="405764" h="154304">
                <a:moveTo>
                  <a:pt x="136398" y="19812"/>
                </a:moveTo>
                <a:lnTo>
                  <a:pt x="136398" y="0"/>
                </a:lnTo>
                <a:lnTo>
                  <a:pt x="0" y="0"/>
                </a:lnTo>
                <a:lnTo>
                  <a:pt x="0" y="19812"/>
                </a:lnTo>
                <a:lnTo>
                  <a:pt x="51054" y="19812"/>
                </a:lnTo>
                <a:lnTo>
                  <a:pt x="51054" y="118872"/>
                </a:lnTo>
                <a:lnTo>
                  <a:pt x="85343" y="118872"/>
                </a:lnTo>
                <a:lnTo>
                  <a:pt x="85343" y="19812"/>
                </a:lnTo>
                <a:lnTo>
                  <a:pt x="136398" y="19812"/>
                </a:lnTo>
                <a:close/>
              </a:path>
              <a:path w="405764" h="154304">
                <a:moveTo>
                  <a:pt x="227075" y="77724"/>
                </a:moveTo>
                <a:lnTo>
                  <a:pt x="227075" y="62484"/>
                </a:lnTo>
                <a:lnTo>
                  <a:pt x="221646" y="63757"/>
                </a:lnTo>
                <a:lnTo>
                  <a:pt x="214502" y="65246"/>
                </a:lnTo>
                <a:lnTo>
                  <a:pt x="205644" y="66877"/>
                </a:lnTo>
                <a:lnTo>
                  <a:pt x="194310" y="68689"/>
                </a:lnTo>
                <a:lnTo>
                  <a:pt x="187059" y="69734"/>
                </a:lnTo>
                <a:lnTo>
                  <a:pt x="180117" y="70961"/>
                </a:lnTo>
                <a:lnTo>
                  <a:pt x="174021" y="72379"/>
                </a:lnTo>
                <a:lnTo>
                  <a:pt x="169163" y="73914"/>
                </a:lnTo>
                <a:lnTo>
                  <a:pt x="163068" y="75438"/>
                </a:lnTo>
                <a:lnTo>
                  <a:pt x="158496" y="78486"/>
                </a:lnTo>
                <a:lnTo>
                  <a:pt x="154686" y="82296"/>
                </a:lnTo>
                <a:lnTo>
                  <a:pt x="151637" y="86106"/>
                </a:lnTo>
                <a:lnTo>
                  <a:pt x="150113" y="90678"/>
                </a:lnTo>
                <a:lnTo>
                  <a:pt x="150113" y="102870"/>
                </a:lnTo>
                <a:lnTo>
                  <a:pt x="182880" y="120754"/>
                </a:lnTo>
                <a:lnTo>
                  <a:pt x="182880" y="89916"/>
                </a:lnTo>
                <a:lnTo>
                  <a:pt x="184404" y="86868"/>
                </a:lnTo>
                <a:lnTo>
                  <a:pt x="188975" y="85344"/>
                </a:lnTo>
                <a:lnTo>
                  <a:pt x="192024" y="83820"/>
                </a:lnTo>
                <a:lnTo>
                  <a:pt x="198119" y="82296"/>
                </a:lnTo>
                <a:lnTo>
                  <a:pt x="207263" y="80772"/>
                </a:lnTo>
                <a:lnTo>
                  <a:pt x="216407" y="80010"/>
                </a:lnTo>
                <a:lnTo>
                  <a:pt x="222503" y="78486"/>
                </a:lnTo>
                <a:lnTo>
                  <a:pt x="227075" y="77724"/>
                </a:lnTo>
                <a:close/>
              </a:path>
              <a:path w="405764" h="154304">
                <a:moveTo>
                  <a:pt x="266699" y="118872"/>
                </a:moveTo>
                <a:lnTo>
                  <a:pt x="263651" y="115062"/>
                </a:lnTo>
                <a:lnTo>
                  <a:pt x="261365" y="111252"/>
                </a:lnTo>
                <a:lnTo>
                  <a:pt x="260603" y="107442"/>
                </a:lnTo>
                <a:lnTo>
                  <a:pt x="259079" y="103632"/>
                </a:lnTo>
                <a:lnTo>
                  <a:pt x="259079" y="54102"/>
                </a:lnTo>
                <a:lnTo>
                  <a:pt x="257543" y="47244"/>
                </a:lnTo>
                <a:lnTo>
                  <a:pt x="254507" y="43434"/>
                </a:lnTo>
                <a:lnTo>
                  <a:pt x="252221" y="39624"/>
                </a:lnTo>
                <a:lnTo>
                  <a:pt x="213360" y="30644"/>
                </a:lnTo>
                <a:lnTo>
                  <a:pt x="205644" y="30537"/>
                </a:lnTo>
                <a:lnTo>
                  <a:pt x="195834" y="30886"/>
                </a:lnTo>
                <a:lnTo>
                  <a:pt x="156210" y="46482"/>
                </a:lnTo>
                <a:lnTo>
                  <a:pt x="153162" y="54864"/>
                </a:lnTo>
                <a:lnTo>
                  <a:pt x="182880" y="58674"/>
                </a:lnTo>
                <a:lnTo>
                  <a:pt x="185166" y="54864"/>
                </a:lnTo>
                <a:lnTo>
                  <a:pt x="187452" y="51816"/>
                </a:lnTo>
                <a:lnTo>
                  <a:pt x="191262" y="50292"/>
                </a:lnTo>
                <a:lnTo>
                  <a:pt x="194310" y="48768"/>
                </a:lnTo>
                <a:lnTo>
                  <a:pt x="198881" y="48006"/>
                </a:lnTo>
                <a:lnTo>
                  <a:pt x="213360" y="48006"/>
                </a:lnTo>
                <a:lnTo>
                  <a:pt x="219443" y="48768"/>
                </a:lnTo>
                <a:lnTo>
                  <a:pt x="222503" y="51054"/>
                </a:lnTo>
                <a:lnTo>
                  <a:pt x="225551" y="52578"/>
                </a:lnTo>
                <a:lnTo>
                  <a:pt x="227075" y="55626"/>
                </a:lnTo>
                <a:lnTo>
                  <a:pt x="227075" y="111360"/>
                </a:lnTo>
                <a:lnTo>
                  <a:pt x="229361" y="109728"/>
                </a:lnTo>
                <a:lnTo>
                  <a:pt x="230123" y="109728"/>
                </a:lnTo>
                <a:lnTo>
                  <a:pt x="230123" y="111252"/>
                </a:lnTo>
                <a:lnTo>
                  <a:pt x="230885" y="112014"/>
                </a:lnTo>
                <a:lnTo>
                  <a:pt x="231647" y="115062"/>
                </a:lnTo>
                <a:lnTo>
                  <a:pt x="233171" y="117348"/>
                </a:lnTo>
                <a:lnTo>
                  <a:pt x="233933" y="118872"/>
                </a:lnTo>
                <a:lnTo>
                  <a:pt x="266699" y="118872"/>
                </a:lnTo>
                <a:close/>
              </a:path>
              <a:path w="405764" h="154304">
                <a:moveTo>
                  <a:pt x="227075" y="111360"/>
                </a:moveTo>
                <a:lnTo>
                  <a:pt x="227075" y="87630"/>
                </a:lnTo>
                <a:lnTo>
                  <a:pt x="226313" y="91440"/>
                </a:lnTo>
                <a:lnTo>
                  <a:pt x="225551" y="92964"/>
                </a:lnTo>
                <a:lnTo>
                  <a:pt x="224789" y="96012"/>
                </a:lnTo>
                <a:lnTo>
                  <a:pt x="221741" y="99060"/>
                </a:lnTo>
                <a:lnTo>
                  <a:pt x="217931" y="100584"/>
                </a:lnTo>
                <a:lnTo>
                  <a:pt x="212598" y="103632"/>
                </a:lnTo>
                <a:lnTo>
                  <a:pt x="207263" y="104965"/>
                </a:lnTo>
                <a:lnTo>
                  <a:pt x="195548" y="105060"/>
                </a:lnTo>
                <a:lnTo>
                  <a:pt x="191262" y="103632"/>
                </a:lnTo>
                <a:lnTo>
                  <a:pt x="187452" y="101346"/>
                </a:lnTo>
                <a:lnTo>
                  <a:pt x="184404" y="99060"/>
                </a:lnTo>
                <a:lnTo>
                  <a:pt x="182880" y="96012"/>
                </a:lnTo>
                <a:lnTo>
                  <a:pt x="182880" y="120754"/>
                </a:lnTo>
                <a:lnTo>
                  <a:pt x="188975" y="121048"/>
                </a:lnTo>
                <a:lnTo>
                  <a:pt x="198119" y="121158"/>
                </a:lnTo>
                <a:lnTo>
                  <a:pt x="211836" y="118110"/>
                </a:lnTo>
                <a:lnTo>
                  <a:pt x="217931" y="116586"/>
                </a:lnTo>
                <a:lnTo>
                  <a:pt x="224027" y="113538"/>
                </a:lnTo>
                <a:lnTo>
                  <a:pt x="227075" y="111360"/>
                </a:lnTo>
                <a:close/>
              </a:path>
              <a:path w="405764" h="154304">
                <a:moveTo>
                  <a:pt x="405383" y="120396"/>
                </a:moveTo>
                <a:lnTo>
                  <a:pt x="405383" y="32766"/>
                </a:lnTo>
                <a:lnTo>
                  <a:pt x="374903" y="32766"/>
                </a:lnTo>
                <a:lnTo>
                  <a:pt x="374903" y="44958"/>
                </a:lnTo>
                <a:lnTo>
                  <a:pt x="366914" y="38516"/>
                </a:lnTo>
                <a:lnTo>
                  <a:pt x="357854" y="34004"/>
                </a:lnTo>
                <a:lnTo>
                  <a:pt x="347793" y="31349"/>
                </a:lnTo>
                <a:lnTo>
                  <a:pt x="338327" y="30600"/>
                </a:lnTo>
                <a:lnTo>
                  <a:pt x="335279" y="30580"/>
                </a:lnTo>
                <a:lnTo>
                  <a:pt x="325933" y="31194"/>
                </a:lnTo>
                <a:lnTo>
                  <a:pt x="288131" y="56102"/>
                </a:lnTo>
                <a:lnTo>
                  <a:pt x="284225" y="75438"/>
                </a:lnTo>
                <a:lnTo>
                  <a:pt x="284940" y="83712"/>
                </a:lnTo>
                <a:lnTo>
                  <a:pt x="312896" y="115347"/>
                </a:lnTo>
                <a:lnTo>
                  <a:pt x="317753" y="116574"/>
                </a:lnTo>
                <a:lnTo>
                  <a:pt x="317753" y="65532"/>
                </a:lnTo>
                <a:lnTo>
                  <a:pt x="320801" y="58674"/>
                </a:lnTo>
                <a:lnTo>
                  <a:pt x="325373" y="54864"/>
                </a:lnTo>
                <a:lnTo>
                  <a:pt x="330707" y="50292"/>
                </a:lnTo>
                <a:lnTo>
                  <a:pt x="337565" y="48006"/>
                </a:lnTo>
                <a:lnTo>
                  <a:pt x="353568" y="48006"/>
                </a:lnTo>
                <a:lnTo>
                  <a:pt x="359663" y="50292"/>
                </a:lnTo>
                <a:lnTo>
                  <a:pt x="364997" y="54864"/>
                </a:lnTo>
                <a:lnTo>
                  <a:pt x="370331" y="58674"/>
                </a:lnTo>
                <a:lnTo>
                  <a:pt x="373379" y="65532"/>
                </a:lnTo>
                <a:lnTo>
                  <a:pt x="373379" y="151765"/>
                </a:lnTo>
                <a:lnTo>
                  <a:pt x="374141" y="151638"/>
                </a:lnTo>
                <a:lnTo>
                  <a:pt x="401573" y="133350"/>
                </a:lnTo>
                <a:lnTo>
                  <a:pt x="404621" y="128016"/>
                </a:lnTo>
                <a:lnTo>
                  <a:pt x="405383" y="120396"/>
                </a:lnTo>
                <a:close/>
              </a:path>
              <a:path w="405764" h="154304">
                <a:moveTo>
                  <a:pt x="372618" y="151892"/>
                </a:moveTo>
                <a:lnTo>
                  <a:pt x="372618" y="122682"/>
                </a:lnTo>
                <a:lnTo>
                  <a:pt x="371856" y="126492"/>
                </a:lnTo>
                <a:lnTo>
                  <a:pt x="369569" y="131064"/>
                </a:lnTo>
                <a:lnTo>
                  <a:pt x="338327" y="136398"/>
                </a:lnTo>
                <a:lnTo>
                  <a:pt x="333756" y="135636"/>
                </a:lnTo>
                <a:lnTo>
                  <a:pt x="330707" y="134112"/>
                </a:lnTo>
                <a:lnTo>
                  <a:pt x="328421" y="133350"/>
                </a:lnTo>
                <a:lnTo>
                  <a:pt x="326897" y="131064"/>
                </a:lnTo>
                <a:lnTo>
                  <a:pt x="326135" y="128016"/>
                </a:lnTo>
                <a:lnTo>
                  <a:pt x="288797" y="124968"/>
                </a:lnTo>
                <a:lnTo>
                  <a:pt x="288797" y="134874"/>
                </a:lnTo>
                <a:lnTo>
                  <a:pt x="292607" y="141732"/>
                </a:lnTo>
                <a:lnTo>
                  <a:pt x="331970" y="153483"/>
                </a:lnTo>
                <a:lnTo>
                  <a:pt x="346150" y="153907"/>
                </a:lnTo>
                <a:lnTo>
                  <a:pt x="354425" y="153781"/>
                </a:lnTo>
                <a:lnTo>
                  <a:pt x="361569" y="153352"/>
                </a:lnTo>
                <a:lnTo>
                  <a:pt x="368141" y="152638"/>
                </a:lnTo>
                <a:lnTo>
                  <a:pt x="372618" y="151892"/>
                </a:lnTo>
                <a:close/>
              </a:path>
              <a:path w="405764" h="154304">
                <a:moveTo>
                  <a:pt x="373379" y="151765"/>
                </a:moveTo>
                <a:lnTo>
                  <a:pt x="373379" y="83058"/>
                </a:lnTo>
                <a:lnTo>
                  <a:pt x="370331" y="89916"/>
                </a:lnTo>
                <a:lnTo>
                  <a:pt x="364997" y="93726"/>
                </a:lnTo>
                <a:lnTo>
                  <a:pt x="359663" y="98298"/>
                </a:lnTo>
                <a:lnTo>
                  <a:pt x="352806" y="100584"/>
                </a:lnTo>
                <a:lnTo>
                  <a:pt x="336803" y="100584"/>
                </a:lnTo>
                <a:lnTo>
                  <a:pt x="330707" y="98298"/>
                </a:lnTo>
                <a:lnTo>
                  <a:pt x="325373" y="94488"/>
                </a:lnTo>
                <a:lnTo>
                  <a:pt x="320801" y="89916"/>
                </a:lnTo>
                <a:lnTo>
                  <a:pt x="317753" y="83058"/>
                </a:lnTo>
                <a:lnTo>
                  <a:pt x="317753" y="116574"/>
                </a:lnTo>
                <a:lnTo>
                  <a:pt x="323409" y="118002"/>
                </a:lnTo>
                <a:lnTo>
                  <a:pt x="333756" y="118760"/>
                </a:lnTo>
                <a:lnTo>
                  <a:pt x="337565" y="118691"/>
                </a:lnTo>
                <a:lnTo>
                  <a:pt x="346150" y="118014"/>
                </a:lnTo>
                <a:lnTo>
                  <a:pt x="355949" y="115443"/>
                </a:lnTo>
                <a:lnTo>
                  <a:pt x="364747" y="111156"/>
                </a:lnTo>
                <a:lnTo>
                  <a:pt x="372618" y="105156"/>
                </a:lnTo>
                <a:lnTo>
                  <a:pt x="372618" y="151892"/>
                </a:lnTo>
                <a:lnTo>
                  <a:pt x="373379" y="1517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269266" y="3298663"/>
            <a:ext cx="579724" cy="102769"/>
          </a:xfrm>
          <a:custGeom>
            <a:avLst/>
            <a:gdLst/>
            <a:ahLst/>
            <a:cxnLst/>
            <a:rect l="l" t="t" r="r" b="b"/>
            <a:pathLst>
              <a:path w="698500" h="123825">
                <a:moveTo>
                  <a:pt x="148589" y="35051"/>
                </a:moveTo>
                <a:lnTo>
                  <a:pt x="120622" y="7393"/>
                </a:lnTo>
                <a:lnTo>
                  <a:pt x="80010" y="0"/>
                </a:lnTo>
                <a:lnTo>
                  <a:pt x="62710" y="1012"/>
                </a:lnTo>
                <a:lnTo>
                  <a:pt x="22098" y="16763"/>
                </a:lnTo>
                <a:lnTo>
                  <a:pt x="0" y="62484"/>
                </a:lnTo>
                <a:lnTo>
                  <a:pt x="1309" y="75938"/>
                </a:lnTo>
                <a:lnTo>
                  <a:pt x="33682" y="114442"/>
                </a:lnTo>
                <a:lnTo>
                  <a:pt x="35051" y="114966"/>
                </a:lnTo>
                <a:lnTo>
                  <a:pt x="35051" y="60960"/>
                </a:lnTo>
                <a:lnTo>
                  <a:pt x="35885" y="50934"/>
                </a:lnTo>
                <a:lnTo>
                  <a:pt x="69211" y="21145"/>
                </a:lnTo>
                <a:lnTo>
                  <a:pt x="87629" y="20573"/>
                </a:lnTo>
                <a:lnTo>
                  <a:pt x="95250" y="22097"/>
                </a:lnTo>
                <a:lnTo>
                  <a:pt x="101346" y="25907"/>
                </a:lnTo>
                <a:lnTo>
                  <a:pt x="108203" y="29717"/>
                </a:lnTo>
                <a:lnTo>
                  <a:pt x="112013" y="34289"/>
                </a:lnTo>
                <a:lnTo>
                  <a:pt x="114300" y="40385"/>
                </a:lnTo>
                <a:lnTo>
                  <a:pt x="148589" y="35051"/>
                </a:lnTo>
                <a:close/>
              </a:path>
              <a:path w="698500" h="123825">
                <a:moveTo>
                  <a:pt x="149351" y="84582"/>
                </a:moveTo>
                <a:lnTo>
                  <a:pt x="115824" y="77724"/>
                </a:lnTo>
                <a:lnTo>
                  <a:pt x="112775" y="86106"/>
                </a:lnTo>
                <a:lnTo>
                  <a:pt x="108203" y="92201"/>
                </a:lnTo>
                <a:lnTo>
                  <a:pt x="101346" y="96774"/>
                </a:lnTo>
                <a:lnTo>
                  <a:pt x="94487" y="100584"/>
                </a:lnTo>
                <a:lnTo>
                  <a:pt x="86867" y="102870"/>
                </a:lnTo>
                <a:lnTo>
                  <a:pt x="77724" y="102870"/>
                </a:lnTo>
                <a:lnTo>
                  <a:pt x="42124" y="87534"/>
                </a:lnTo>
                <a:lnTo>
                  <a:pt x="35051" y="60960"/>
                </a:lnTo>
                <a:lnTo>
                  <a:pt x="35051" y="114966"/>
                </a:lnTo>
                <a:lnTo>
                  <a:pt x="46767" y="119443"/>
                </a:lnTo>
                <a:lnTo>
                  <a:pt x="61424" y="122443"/>
                </a:lnTo>
                <a:lnTo>
                  <a:pt x="77724" y="123444"/>
                </a:lnTo>
                <a:lnTo>
                  <a:pt x="90868" y="122860"/>
                </a:lnTo>
                <a:lnTo>
                  <a:pt x="131885" y="108263"/>
                </a:lnTo>
                <a:lnTo>
                  <a:pt x="144768" y="93714"/>
                </a:lnTo>
                <a:lnTo>
                  <a:pt x="149351" y="84582"/>
                </a:lnTo>
                <a:close/>
              </a:path>
              <a:path w="698500" h="123825">
                <a:moveTo>
                  <a:pt x="246887" y="80010"/>
                </a:moveTo>
                <a:lnTo>
                  <a:pt x="246887" y="64770"/>
                </a:lnTo>
                <a:lnTo>
                  <a:pt x="241887" y="66043"/>
                </a:lnTo>
                <a:lnTo>
                  <a:pt x="234886" y="67532"/>
                </a:lnTo>
                <a:lnTo>
                  <a:pt x="225551" y="69214"/>
                </a:lnTo>
                <a:lnTo>
                  <a:pt x="207192" y="72020"/>
                </a:lnTo>
                <a:lnTo>
                  <a:pt x="200215" y="73247"/>
                </a:lnTo>
                <a:lnTo>
                  <a:pt x="194095" y="74616"/>
                </a:lnTo>
                <a:lnTo>
                  <a:pt x="188975" y="76200"/>
                </a:lnTo>
                <a:lnTo>
                  <a:pt x="182879" y="77724"/>
                </a:lnTo>
                <a:lnTo>
                  <a:pt x="178308" y="80772"/>
                </a:lnTo>
                <a:lnTo>
                  <a:pt x="175260" y="84582"/>
                </a:lnTo>
                <a:lnTo>
                  <a:pt x="171450" y="88392"/>
                </a:lnTo>
                <a:lnTo>
                  <a:pt x="169925" y="92963"/>
                </a:lnTo>
                <a:lnTo>
                  <a:pt x="169925" y="105156"/>
                </a:lnTo>
                <a:lnTo>
                  <a:pt x="202691" y="123040"/>
                </a:lnTo>
                <a:lnTo>
                  <a:pt x="202691" y="92201"/>
                </a:lnTo>
                <a:lnTo>
                  <a:pt x="204977" y="89153"/>
                </a:lnTo>
                <a:lnTo>
                  <a:pt x="209550" y="87630"/>
                </a:lnTo>
                <a:lnTo>
                  <a:pt x="211836" y="86106"/>
                </a:lnTo>
                <a:lnTo>
                  <a:pt x="217932" y="84582"/>
                </a:lnTo>
                <a:lnTo>
                  <a:pt x="227075" y="83058"/>
                </a:lnTo>
                <a:lnTo>
                  <a:pt x="236220" y="82296"/>
                </a:lnTo>
                <a:lnTo>
                  <a:pt x="243077" y="80772"/>
                </a:lnTo>
                <a:lnTo>
                  <a:pt x="246887" y="80010"/>
                </a:lnTo>
                <a:close/>
              </a:path>
              <a:path w="698500" h="123825">
                <a:moveTo>
                  <a:pt x="279653" y="66294"/>
                </a:moveTo>
                <a:lnTo>
                  <a:pt x="279653" y="56387"/>
                </a:lnTo>
                <a:lnTo>
                  <a:pt x="278129" y="49529"/>
                </a:lnTo>
                <a:lnTo>
                  <a:pt x="237339" y="33039"/>
                </a:lnTo>
                <a:lnTo>
                  <a:pt x="225551" y="32822"/>
                </a:lnTo>
                <a:lnTo>
                  <a:pt x="215788" y="33182"/>
                </a:lnTo>
                <a:lnTo>
                  <a:pt x="176784" y="48767"/>
                </a:lnTo>
                <a:lnTo>
                  <a:pt x="172974" y="57150"/>
                </a:lnTo>
                <a:lnTo>
                  <a:pt x="203453" y="60960"/>
                </a:lnTo>
                <a:lnTo>
                  <a:pt x="204977" y="57150"/>
                </a:lnTo>
                <a:lnTo>
                  <a:pt x="208025" y="54101"/>
                </a:lnTo>
                <a:lnTo>
                  <a:pt x="214122" y="51053"/>
                </a:lnTo>
                <a:lnTo>
                  <a:pt x="217932" y="50418"/>
                </a:lnTo>
                <a:lnTo>
                  <a:pt x="233172" y="50291"/>
                </a:lnTo>
                <a:lnTo>
                  <a:pt x="239267" y="51053"/>
                </a:lnTo>
                <a:lnTo>
                  <a:pt x="242315" y="53339"/>
                </a:lnTo>
                <a:lnTo>
                  <a:pt x="245363" y="54863"/>
                </a:lnTo>
                <a:lnTo>
                  <a:pt x="246887" y="57912"/>
                </a:lnTo>
                <a:lnTo>
                  <a:pt x="246887" y="113918"/>
                </a:lnTo>
                <a:lnTo>
                  <a:pt x="249936" y="112013"/>
                </a:lnTo>
                <a:lnTo>
                  <a:pt x="250698" y="113537"/>
                </a:lnTo>
                <a:lnTo>
                  <a:pt x="250698" y="114300"/>
                </a:lnTo>
                <a:lnTo>
                  <a:pt x="252222" y="117348"/>
                </a:lnTo>
                <a:lnTo>
                  <a:pt x="252984" y="119634"/>
                </a:lnTo>
                <a:lnTo>
                  <a:pt x="253746" y="121158"/>
                </a:lnTo>
                <a:lnTo>
                  <a:pt x="278891" y="121158"/>
                </a:lnTo>
                <a:lnTo>
                  <a:pt x="278891" y="92963"/>
                </a:lnTo>
                <a:lnTo>
                  <a:pt x="279653" y="66294"/>
                </a:lnTo>
                <a:close/>
              </a:path>
              <a:path w="698500" h="123825">
                <a:moveTo>
                  <a:pt x="246887" y="113918"/>
                </a:moveTo>
                <a:lnTo>
                  <a:pt x="246887" y="93725"/>
                </a:lnTo>
                <a:lnTo>
                  <a:pt x="244601" y="98298"/>
                </a:lnTo>
                <a:lnTo>
                  <a:pt x="242315" y="101346"/>
                </a:lnTo>
                <a:lnTo>
                  <a:pt x="237743" y="102870"/>
                </a:lnTo>
                <a:lnTo>
                  <a:pt x="232410" y="105918"/>
                </a:lnTo>
                <a:lnTo>
                  <a:pt x="227075" y="107442"/>
                </a:lnTo>
                <a:lnTo>
                  <a:pt x="215646" y="107442"/>
                </a:lnTo>
                <a:lnTo>
                  <a:pt x="211074" y="105918"/>
                </a:lnTo>
                <a:lnTo>
                  <a:pt x="208025" y="103632"/>
                </a:lnTo>
                <a:lnTo>
                  <a:pt x="204215" y="101346"/>
                </a:lnTo>
                <a:lnTo>
                  <a:pt x="202691" y="98298"/>
                </a:lnTo>
                <a:lnTo>
                  <a:pt x="202691" y="123040"/>
                </a:lnTo>
                <a:lnTo>
                  <a:pt x="209550" y="123370"/>
                </a:lnTo>
                <a:lnTo>
                  <a:pt x="218693" y="123444"/>
                </a:lnTo>
                <a:lnTo>
                  <a:pt x="225885" y="121836"/>
                </a:lnTo>
                <a:lnTo>
                  <a:pt x="237743" y="118872"/>
                </a:lnTo>
                <a:lnTo>
                  <a:pt x="243839" y="115824"/>
                </a:lnTo>
                <a:lnTo>
                  <a:pt x="246887" y="113918"/>
                </a:lnTo>
                <a:close/>
              </a:path>
              <a:path w="698500" h="123825">
                <a:moveTo>
                  <a:pt x="286512" y="121158"/>
                </a:moveTo>
                <a:lnTo>
                  <a:pt x="283463" y="117348"/>
                </a:lnTo>
                <a:lnTo>
                  <a:pt x="280415" y="109727"/>
                </a:lnTo>
                <a:lnTo>
                  <a:pt x="279653" y="105918"/>
                </a:lnTo>
                <a:lnTo>
                  <a:pt x="278891" y="100584"/>
                </a:lnTo>
                <a:lnTo>
                  <a:pt x="278891" y="121158"/>
                </a:lnTo>
                <a:lnTo>
                  <a:pt x="286512" y="121158"/>
                </a:lnTo>
                <a:close/>
              </a:path>
              <a:path w="698500" h="123825">
                <a:moveTo>
                  <a:pt x="419862" y="60198"/>
                </a:moveTo>
                <a:lnTo>
                  <a:pt x="385190" y="34480"/>
                </a:lnTo>
                <a:lnTo>
                  <a:pt x="364998" y="32765"/>
                </a:lnTo>
                <a:lnTo>
                  <a:pt x="351877" y="33492"/>
                </a:lnTo>
                <a:lnTo>
                  <a:pt x="313801" y="51375"/>
                </a:lnTo>
                <a:lnTo>
                  <a:pt x="304800" y="78486"/>
                </a:lnTo>
                <a:lnTo>
                  <a:pt x="305800" y="88320"/>
                </a:lnTo>
                <a:lnTo>
                  <a:pt x="338327" y="119991"/>
                </a:lnTo>
                <a:lnTo>
                  <a:pt x="338327" y="67056"/>
                </a:lnTo>
                <a:lnTo>
                  <a:pt x="340613" y="60960"/>
                </a:lnTo>
                <a:lnTo>
                  <a:pt x="345948" y="57150"/>
                </a:lnTo>
                <a:lnTo>
                  <a:pt x="350520" y="52577"/>
                </a:lnTo>
                <a:lnTo>
                  <a:pt x="357377" y="51053"/>
                </a:lnTo>
                <a:lnTo>
                  <a:pt x="387858" y="64770"/>
                </a:lnTo>
                <a:lnTo>
                  <a:pt x="419862" y="60198"/>
                </a:lnTo>
                <a:close/>
              </a:path>
              <a:path w="698500" h="123825">
                <a:moveTo>
                  <a:pt x="422148" y="92201"/>
                </a:moveTo>
                <a:lnTo>
                  <a:pt x="389382" y="88392"/>
                </a:lnTo>
                <a:lnTo>
                  <a:pt x="387858" y="94487"/>
                </a:lnTo>
                <a:lnTo>
                  <a:pt x="384810" y="98298"/>
                </a:lnTo>
                <a:lnTo>
                  <a:pt x="381000" y="100584"/>
                </a:lnTo>
                <a:lnTo>
                  <a:pt x="377189" y="103632"/>
                </a:lnTo>
                <a:lnTo>
                  <a:pt x="371855" y="104394"/>
                </a:lnTo>
                <a:lnTo>
                  <a:pt x="357377" y="104394"/>
                </a:lnTo>
                <a:lnTo>
                  <a:pt x="350520" y="102870"/>
                </a:lnTo>
                <a:lnTo>
                  <a:pt x="345948" y="98298"/>
                </a:lnTo>
                <a:lnTo>
                  <a:pt x="340613" y="93725"/>
                </a:lnTo>
                <a:lnTo>
                  <a:pt x="338327" y="86868"/>
                </a:lnTo>
                <a:lnTo>
                  <a:pt x="338327" y="119991"/>
                </a:lnTo>
                <a:lnTo>
                  <a:pt x="339661" y="120491"/>
                </a:lnTo>
                <a:lnTo>
                  <a:pt x="351234" y="122717"/>
                </a:lnTo>
                <a:lnTo>
                  <a:pt x="364236" y="123444"/>
                </a:lnTo>
                <a:lnTo>
                  <a:pt x="375654" y="122884"/>
                </a:lnTo>
                <a:lnTo>
                  <a:pt x="414527" y="105346"/>
                </a:lnTo>
                <a:lnTo>
                  <a:pt x="418838" y="99202"/>
                </a:lnTo>
                <a:lnTo>
                  <a:pt x="422148" y="92201"/>
                </a:lnTo>
                <a:close/>
              </a:path>
              <a:path w="698500" h="123825">
                <a:moveTo>
                  <a:pt x="477774" y="121158"/>
                </a:moveTo>
                <a:lnTo>
                  <a:pt x="477774" y="2285"/>
                </a:lnTo>
                <a:lnTo>
                  <a:pt x="445008" y="2285"/>
                </a:lnTo>
                <a:lnTo>
                  <a:pt x="445008" y="121158"/>
                </a:lnTo>
                <a:lnTo>
                  <a:pt x="477774" y="121158"/>
                </a:lnTo>
                <a:close/>
              </a:path>
              <a:path w="698500" h="123825">
                <a:moveTo>
                  <a:pt x="557784" y="121158"/>
                </a:moveTo>
                <a:lnTo>
                  <a:pt x="557784" y="57150"/>
                </a:lnTo>
                <a:lnTo>
                  <a:pt x="556260" y="53339"/>
                </a:lnTo>
                <a:lnTo>
                  <a:pt x="555498" y="49529"/>
                </a:lnTo>
                <a:lnTo>
                  <a:pt x="515874" y="32765"/>
                </a:lnTo>
                <a:lnTo>
                  <a:pt x="505313" y="33611"/>
                </a:lnTo>
                <a:lnTo>
                  <a:pt x="495395" y="36099"/>
                </a:lnTo>
                <a:lnTo>
                  <a:pt x="486155" y="40183"/>
                </a:lnTo>
                <a:lnTo>
                  <a:pt x="477774" y="45719"/>
                </a:lnTo>
                <a:lnTo>
                  <a:pt x="477774" y="70865"/>
                </a:lnTo>
                <a:lnTo>
                  <a:pt x="478536" y="65532"/>
                </a:lnTo>
                <a:lnTo>
                  <a:pt x="483108" y="57912"/>
                </a:lnTo>
                <a:lnTo>
                  <a:pt x="486155" y="54863"/>
                </a:lnTo>
                <a:lnTo>
                  <a:pt x="489965" y="53339"/>
                </a:lnTo>
                <a:lnTo>
                  <a:pt x="494538" y="51053"/>
                </a:lnTo>
                <a:lnTo>
                  <a:pt x="499110" y="50291"/>
                </a:lnTo>
                <a:lnTo>
                  <a:pt x="509777" y="50291"/>
                </a:lnTo>
                <a:lnTo>
                  <a:pt x="525017" y="66294"/>
                </a:lnTo>
                <a:lnTo>
                  <a:pt x="525017" y="121158"/>
                </a:lnTo>
                <a:lnTo>
                  <a:pt x="557784" y="121158"/>
                </a:lnTo>
                <a:close/>
              </a:path>
              <a:path w="698500" h="123825">
                <a:moveTo>
                  <a:pt x="697991" y="84582"/>
                </a:moveTo>
                <a:lnTo>
                  <a:pt x="682751" y="45719"/>
                </a:lnTo>
                <a:lnTo>
                  <a:pt x="638555" y="32765"/>
                </a:lnTo>
                <a:lnTo>
                  <a:pt x="626935" y="33612"/>
                </a:lnTo>
                <a:lnTo>
                  <a:pt x="591169" y="51804"/>
                </a:lnTo>
                <a:lnTo>
                  <a:pt x="582167" y="78486"/>
                </a:lnTo>
                <a:lnTo>
                  <a:pt x="582894" y="87201"/>
                </a:lnTo>
                <a:lnTo>
                  <a:pt x="613790" y="119538"/>
                </a:lnTo>
                <a:lnTo>
                  <a:pt x="615696" y="119961"/>
                </a:lnTo>
                <a:lnTo>
                  <a:pt x="615696" y="64770"/>
                </a:lnTo>
                <a:lnTo>
                  <a:pt x="617982" y="59436"/>
                </a:lnTo>
                <a:lnTo>
                  <a:pt x="623315" y="55625"/>
                </a:lnTo>
                <a:lnTo>
                  <a:pt x="627888" y="52577"/>
                </a:lnTo>
                <a:lnTo>
                  <a:pt x="633984" y="50291"/>
                </a:lnTo>
                <a:lnTo>
                  <a:pt x="647700" y="50291"/>
                </a:lnTo>
                <a:lnTo>
                  <a:pt x="653034" y="51815"/>
                </a:lnTo>
                <a:lnTo>
                  <a:pt x="657605" y="55625"/>
                </a:lnTo>
                <a:lnTo>
                  <a:pt x="662177" y="58674"/>
                </a:lnTo>
                <a:lnTo>
                  <a:pt x="665226" y="64008"/>
                </a:lnTo>
                <a:lnTo>
                  <a:pt x="665226" y="84582"/>
                </a:lnTo>
                <a:lnTo>
                  <a:pt x="697991" y="84582"/>
                </a:lnTo>
                <a:close/>
              </a:path>
              <a:path w="698500" h="123825">
                <a:moveTo>
                  <a:pt x="665226" y="84582"/>
                </a:moveTo>
                <a:lnTo>
                  <a:pt x="665226" y="70865"/>
                </a:lnTo>
                <a:lnTo>
                  <a:pt x="616458" y="70865"/>
                </a:lnTo>
                <a:lnTo>
                  <a:pt x="615696" y="64770"/>
                </a:lnTo>
                <a:lnTo>
                  <a:pt x="615696" y="84582"/>
                </a:lnTo>
                <a:lnTo>
                  <a:pt x="665226" y="84582"/>
                </a:lnTo>
                <a:close/>
              </a:path>
              <a:path w="698500" h="123825">
                <a:moveTo>
                  <a:pt x="696467" y="97536"/>
                </a:moveTo>
                <a:lnTo>
                  <a:pt x="663701" y="93725"/>
                </a:lnTo>
                <a:lnTo>
                  <a:pt x="661415" y="98298"/>
                </a:lnTo>
                <a:lnTo>
                  <a:pt x="659129" y="101346"/>
                </a:lnTo>
                <a:lnTo>
                  <a:pt x="655320" y="102870"/>
                </a:lnTo>
                <a:lnTo>
                  <a:pt x="652272" y="105156"/>
                </a:lnTo>
                <a:lnTo>
                  <a:pt x="647700" y="105918"/>
                </a:lnTo>
                <a:lnTo>
                  <a:pt x="634746" y="105918"/>
                </a:lnTo>
                <a:lnTo>
                  <a:pt x="628650" y="104394"/>
                </a:lnTo>
                <a:lnTo>
                  <a:pt x="623315" y="100584"/>
                </a:lnTo>
                <a:lnTo>
                  <a:pt x="618743" y="96774"/>
                </a:lnTo>
                <a:lnTo>
                  <a:pt x="615696" y="91439"/>
                </a:lnTo>
                <a:lnTo>
                  <a:pt x="615696" y="119961"/>
                </a:lnTo>
                <a:lnTo>
                  <a:pt x="626935" y="122455"/>
                </a:lnTo>
                <a:lnTo>
                  <a:pt x="642365" y="123444"/>
                </a:lnTo>
                <a:lnTo>
                  <a:pt x="651998" y="123020"/>
                </a:lnTo>
                <a:lnTo>
                  <a:pt x="687895" y="108489"/>
                </a:lnTo>
                <a:lnTo>
                  <a:pt x="692610" y="103405"/>
                </a:lnTo>
                <a:lnTo>
                  <a:pt x="696467" y="97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473264" y="2908457"/>
            <a:ext cx="1253260" cy="128066"/>
          </a:xfrm>
          <a:custGeom>
            <a:avLst/>
            <a:gdLst/>
            <a:ahLst/>
            <a:cxnLst/>
            <a:rect l="l" t="t" r="r" b="b"/>
            <a:pathLst>
              <a:path w="1510029" h="154305">
                <a:moveTo>
                  <a:pt x="165366" y="118871"/>
                </a:moveTo>
                <a:lnTo>
                  <a:pt x="165366" y="0"/>
                </a:lnTo>
                <a:lnTo>
                  <a:pt x="113550" y="0"/>
                </a:lnTo>
                <a:lnTo>
                  <a:pt x="83057" y="80771"/>
                </a:lnTo>
                <a:lnTo>
                  <a:pt x="51828" y="0"/>
                </a:lnTo>
                <a:lnTo>
                  <a:pt x="0" y="0"/>
                </a:lnTo>
                <a:lnTo>
                  <a:pt x="0" y="118871"/>
                </a:lnTo>
                <a:lnTo>
                  <a:pt x="32016" y="118871"/>
                </a:lnTo>
                <a:lnTo>
                  <a:pt x="32016" y="25145"/>
                </a:lnTo>
                <a:lnTo>
                  <a:pt x="65544" y="118871"/>
                </a:lnTo>
                <a:lnTo>
                  <a:pt x="99059" y="118871"/>
                </a:lnTo>
                <a:lnTo>
                  <a:pt x="133350" y="25145"/>
                </a:lnTo>
                <a:lnTo>
                  <a:pt x="133350" y="118871"/>
                </a:lnTo>
                <a:lnTo>
                  <a:pt x="165366" y="118871"/>
                </a:lnTo>
                <a:close/>
              </a:path>
              <a:path w="1510029" h="154305">
                <a:moveTo>
                  <a:pt x="268224" y="77723"/>
                </a:moveTo>
                <a:lnTo>
                  <a:pt x="268224" y="62483"/>
                </a:lnTo>
                <a:lnTo>
                  <a:pt x="262800" y="63757"/>
                </a:lnTo>
                <a:lnTo>
                  <a:pt x="255655" y="65246"/>
                </a:lnTo>
                <a:lnTo>
                  <a:pt x="246794" y="66877"/>
                </a:lnTo>
                <a:lnTo>
                  <a:pt x="235457" y="68689"/>
                </a:lnTo>
                <a:lnTo>
                  <a:pt x="228212" y="69734"/>
                </a:lnTo>
                <a:lnTo>
                  <a:pt x="221270" y="70961"/>
                </a:lnTo>
                <a:lnTo>
                  <a:pt x="215176" y="72377"/>
                </a:lnTo>
                <a:lnTo>
                  <a:pt x="210312" y="73913"/>
                </a:lnTo>
                <a:lnTo>
                  <a:pt x="204228" y="75437"/>
                </a:lnTo>
                <a:lnTo>
                  <a:pt x="199644" y="78485"/>
                </a:lnTo>
                <a:lnTo>
                  <a:pt x="195833" y="82295"/>
                </a:lnTo>
                <a:lnTo>
                  <a:pt x="192786" y="86105"/>
                </a:lnTo>
                <a:lnTo>
                  <a:pt x="191262" y="90677"/>
                </a:lnTo>
                <a:lnTo>
                  <a:pt x="191262" y="102869"/>
                </a:lnTo>
                <a:lnTo>
                  <a:pt x="224040" y="120755"/>
                </a:lnTo>
                <a:lnTo>
                  <a:pt x="224040" y="89915"/>
                </a:lnTo>
                <a:lnTo>
                  <a:pt x="226326" y="86867"/>
                </a:lnTo>
                <a:lnTo>
                  <a:pt x="230124" y="85343"/>
                </a:lnTo>
                <a:lnTo>
                  <a:pt x="233172" y="83819"/>
                </a:lnTo>
                <a:lnTo>
                  <a:pt x="239280" y="82295"/>
                </a:lnTo>
                <a:lnTo>
                  <a:pt x="248412" y="80771"/>
                </a:lnTo>
                <a:lnTo>
                  <a:pt x="257568" y="80009"/>
                </a:lnTo>
                <a:lnTo>
                  <a:pt x="263664" y="78485"/>
                </a:lnTo>
                <a:lnTo>
                  <a:pt x="268224" y="77723"/>
                </a:lnTo>
                <a:close/>
              </a:path>
              <a:path w="1510029" h="154305">
                <a:moveTo>
                  <a:pt x="307848" y="118871"/>
                </a:moveTo>
                <a:lnTo>
                  <a:pt x="304800" y="115061"/>
                </a:lnTo>
                <a:lnTo>
                  <a:pt x="302526" y="111251"/>
                </a:lnTo>
                <a:lnTo>
                  <a:pt x="301002" y="103631"/>
                </a:lnTo>
                <a:lnTo>
                  <a:pt x="300240" y="98297"/>
                </a:lnTo>
                <a:lnTo>
                  <a:pt x="300240" y="54101"/>
                </a:lnTo>
                <a:lnTo>
                  <a:pt x="298716" y="47243"/>
                </a:lnTo>
                <a:lnTo>
                  <a:pt x="259092" y="30799"/>
                </a:lnTo>
                <a:lnTo>
                  <a:pt x="246138" y="30561"/>
                </a:lnTo>
                <a:lnTo>
                  <a:pt x="236994" y="30889"/>
                </a:lnTo>
                <a:lnTo>
                  <a:pt x="197357" y="46481"/>
                </a:lnTo>
                <a:lnTo>
                  <a:pt x="194309" y="54863"/>
                </a:lnTo>
                <a:lnTo>
                  <a:pt x="224040" y="58673"/>
                </a:lnTo>
                <a:lnTo>
                  <a:pt x="226326" y="54863"/>
                </a:lnTo>
                <a:lnTo>
                  <a:pt x="228600" y="51815"/>
                </a:lnTo>
                <a:lnTo>
                  <a:pt x="232409" y="50291"/>
                </a:lnTo>
                <a:lnTo>
                  <a:pt x="235457" y="48767"/>
                </a:lnTo>
                <a:lnTo>
                  <a:pt x="239280" y="48132"/>
                </a:lnTo>
                <a:lnTo>
                  <a:pt x="254507" y="48005"/>
                </a:lnTo>
                <a:lnTo>
                  <a:pt x="260616" y="48767"/>
                </a:lnTo>
                <a:lnTo>
                  <a:pt x="263664" y="51053"/>
                </a:lnTo>
                <a:lnTo>
                  <a:pt x="266700" y="52577"/>
                </a:lnTo>
                <a:lnTo>
                  <a:pt x="268224" y="55625"/>
                </a:lnTo>
                <a:lnTo>
                  <a:pt x="268224" y="111364"/>
                </a:lnTo>
                <a:lnTo>
                  <a:pt x="270509" y="109727"/>
                </a:lnTo>
                <a:lnTo>
                  <a:pt x="271272" y="109727"/>
                </a:lnTo>
                <a:lnTo>
                  <a:pt x="271272" y="111251"/>
                </a:lnTo>
                <a:lnTo>
                  <a:pt x="272033" y="112013"/>
                </a:lnTo>
                <a:lnTo>
                  <a:pt x="272796" y="115061"/>
                </a:lnTo>
                <a:lnTo>
                  <a:pt x="274320" y="117347"/>
                </a:lnTo>
                <a:lnTo>
                  <a:pt x="275094" y="118871"/>
                </a:lnTo>
                <a:lnTo>
                  <a:pt x="307848" y="118871"/>
                </a:lnTo>
                <a:close/>
              </a:path>
              <a:path w="1510029" h="154305">
                <a:moveTo>
                  <a:pt x="268224" y="111364"/>
                </a:moveTo>
                <a:lnTo>
                  <a:pt x="268224" y="87629"/>
                </a:lnTo>
                <a:lnTo>
                  <a:pt x="267462" y="91439"/>
                </a:lnTo>
                <a:lnTo>
                  <a:pt x="266700" y="92963"/>
                </a:lnTo>
                <a:lnTo>
                  <a:pt x="265950" y="96011"/>
                </a:lnTo>
                <a:lnTo>
                  <a:pt x="262902" y="99059"/>
                </a:lnTo>
                <a:lnTo>
                  <a:pt x="259092" y="100583"/>
                </a:lnTo>
                <a:lnTo>
                  <a:pt x="253746" y="103631"/>
                </a:lnTo>
                <a:lnTo>
                  <a:pt x="247650" y="105155"/>
                </a:lnTo>
                <a:lnTo>
                  <a:pt x="236805" y="105093"/>
                </a:lnTo>
                <a:lnTo>
                  <a:pt x="232409" y="103631"/>
                </a:lnTo>
                <a:lnTo>
                  <a:pt x="228600" y="101345"/>
                </a:lnTo>
                <a:lnTo>
                  <a:pt x="225564" y="99059"/>
                </a:lnTo>
                <a:lnTo>
                  <a:pt x="224040" y="96011"/>
                </a:lnTo>
                <a:lnTo>
                  <a:pt x="224040" y="120755"/>
                </a:lnTo>
                <a:lnTo>
                  <a:pt x="230124" y="121047"/>
                </a:lnTo>
                <a:lnTo>
                  <a:pt x="240042" y="121073"/>
                </a:lnTo>
                <a:lnTo>
                  <a:pt x="246138" y="120395"/>
                </a:lnTo>
                <a:lnTo>
                  <a:pt x="252983" y="118109"/>
                </a:lnTo>
                <a:lnTo>
                  <a:pt x="259092" y="116585"/>
                </a:lnTo>
                <a:lnTo>
                  <a:pt x="265188" y="113537"/>
                </a:lnTo>
                <a:lnTo>
                  <a:pt x="268224" y="111364"/>
                </a:lnTo>
                <a:close/>
              </a:path>
              <a:path w="1510029" h="154305">
                <a:moveTo>
                  <a:pt x="365760" y="20573"/>
                </a:moveTo>
                <a:lnTo>
                  <a:pt x="365760" y="0"/>
                </a:lnTo>
                <a:lnTo>
                  <a:pt x="332994" y="0"/>
                </a:lnTo>
                <a:lnTo>
                  <a:pt x="332994" y="20573"/>
                </a:lnTo>
                <a:lnTo>
                  <a:pt x="365760" y="20573"/>
                </a:lnTo>
                <a:close/>
              </a:path>
              <a:path w="1510029" h="154305">
                <a:moveTo>
                  <a:pt x="365760" y="118871"/>
                </a:moveTo>
                <a:lnTo>
                  <a:pt x="365760" y="32765"/>
                </a:lnTo>
                <a:lnTo>
                  <a:pt x="332994" y="32765"/>
                </a:lnTo>
                <a:lnTo>
                  <a:pt x="332994" y="118871"/>
                </a:lnTo>
                <a:lnTo>
                  <a:pt x="365760" y="118871"/>
                </a:lnTo>
                <a:close/>
              </a:path>
              <a:path w="1510029" h="154305">
                <a:moveTo>
                  <a:pt x="512076" y="118871"/>
                </a:moveTo>
                <a:lnTo>
                  <a:pt x="512076" y="53339"/>
                </a:lnTo>
                <a:lnTo>
                  <a:pt x="510552" y="50291"/>
                </a:lnTo>
                <a:lnTo>
                  <a:pt x="509028" y="46481"/>
                </a:lnTo>
                <a:lnTo>
                  <a:pt x="507504" y="43433"/>
                </a:lnTo>
                <a:lnTo>
                  <a:pt x="501396" y="37337"/>
                </a:lnTo>
                <a:lnTo>
                  <a:pt x="496824" y="35051"/>
                </a:lnTo>
                <a:lnTo>
                  <a:pt x="490740" y="33527"/>
                </a:lnTo>
                <a:lnTo>
                  <a:pt x="484644" y="31241"/>
                </a:lnTo>
                <a:lnTo>
                  <a:pt x="478536" y="30564"/>
                </a:lnTo>
                <a:lnTo>
                  <a:pt x="470928" y="30479"/>
                </a:lnTo>
                <a:lnTo>
                  <a:pt x="458925" y="31456"/>
                </a:lnTo>
                <a:lnTo>
                  <a:pt x="448063" y="34289"/>
                </a:lnTo>
                <a:lnTo>
                  <a:pt x="438347" y="38838"/>
                </a:lnTo>
                <a:lnTo>
                  <a:pt x="429780" y="44957"/>
                </a:lnTo>
                <a:lnTo>
                  <a:pt x="429780" y="32765"/>
                </a:lnTo>
                <a:lnTo>
                  <a:pt x="399300" y="32765"/>
                </a:lnTo>
                <a:lnTo>
                  <a:pt x="399300" y="118871"/>
                </a:lnTo>
                <a:lnTo>
                  <a:pt x="432066" y="118871"/>
                </a:lnTo>
                <a:lnTo>
                  <a:pt x="432066" y="70103"/>
                </a:lnTo>
                <a:lnTo>
                  <a:pt x="432828" y="63245"/>
                </a:lnTo>
                <a:lnTo>
                  <a:pt x="453402" y="48005"/>
                </a:lnTo>
                <a:lnTo>
                  <a:pt x="463296" y="48005"/>
                </a:lnTo>
                <a:lnTo>
                  <a:pt x="479298" y="65531"/>
                </a:lnTo>
                <a:lnTo>
                  <a:pt x="479298" y="118871"/>
                </a:lnTo>
                <a:lnTo>
                  <a:pt x="512076" y="118871"/>
                </a:lnTo>
                <a:close/>
              </a:path>
              <a:path w="1510029" h="154305">
                <a:moveTo>
                  <a:pt x="778014" y="118871"/>
                </a:moveTo>
                <a:lnTo>
                  <a:pt x="778014" y="0"/>
                </a:lnTo>
                <a:lnTo>
                  <a:pt x="725424" y="0"/>
                </a:lnTo>
                <a:lnTo>
                  <a:pt x="694944" y="80771"/>
                </a:lnTo>
                <a:lnTo>
                  <a:pt x="663714" y="0"/>
                </a:lnTo>
                <a:lnTo>
                  <a:pt x="611886" y="0"/>
                </a:lnTo>
                <a:lnTo>
                  <a:pt x="611886" y="118871"/>
                </a:lnTo>
                <a:lnTo>
                  <a:pt x="643902" y="118871"/>
                </a:lnTo>
                <a:lnTo>
                  <a:pt x="643902" y="25145"/>
                </a:lnTo>
                <a:lnTo>
                  <a:pt x="678192" y="118871"/>
                </a:lnTo>
                <a:lnTo>
                  <a:pt x="711720" y="118871"/>
                </a:lnTo>
                <a:lnTo>
                  <a:pt x="745236" y="25145"/>
                </a:lnTo>
                <a:lnTo>
                  <a:pt x="745236" y="118871"/>
                </a:lnTo>
                <a:lnTo>
                  <a:pt x="778014" y="118871"/>
                </a:lnTo>
                <a:close/>
              </a:path>
              <a:path w="1510029" h="154305">
                <a:moveTo>
                  <a:pt x="918209" y="82295"/>
                </a:moveTo>
                <a:lnTo>
                  <a:pt x="902970" y="43433"/>
                </a:lnTo>
                <a:lnTo>
                  <a:pt x="859536" y="30479"/>
                </a:lnTo>
                <a:lnTo>
                  <a:pt x="847536" y="31313"/>
                </a:lnTo>
                <a:lnTo>
                  <a:pt x="811392" y="49518"/>
                </a:lnTo>
                <a:lnTo>
                  <a:pt x="802386" y="76199"/>
                </a:lnTo>
                <a:lnTo>
                  <a:pt x="803112" y="84915"/>
                </a:lnTo>
                <a:lnTo>
                  <a:pt x="834583" y="117252"/>
                </a:lnTo>
                <a:lnTo>
                  <a:pt x="835926" y="117554"/>
                </a:lnTo>
                <a:lnTo>
                  <a:pt x="835926" y="82295"/>
                </a:lnTo>
                <a:lnTo>
                  <a:pt x="836688" y="82295"/>
                </a:lnTo>
                <a:lnTo>
                  <a:pt x="836688" y="62483"/>
                </a:lnTo>
                <a:lnTo>
                  <a:pt x="838962" y="57149"/>
                </a:lnTo>
                <a:lnTo>
                  <a:pt x="843546" y="53339"/>
                </a:lnTo>
                <a:lnTo>
                  <a:pt x="848118" y="50291"/>
                </a:lnTo>
                <a:lnTo>
                  <a:pt x="854214" y="48005"/>
                </a:lnTo>
                <a:lnTo>
                  <a:pt x="867930" y="48005"/>
                </a:lnTo>
                <a:lnTo>
                  <a:pt x="874026" y="49529"/>
                </a:lnTo>
                <a:lnTo>
                  <a:pt x="878586" y="53339"/>
                </a:lnTo>
                <a:lnTo>
                  <a:pt x="883170" y="56387"/>
                </a:lnTo>
                <a:lnTo>
                  <a:pt x="885444" y="61721"/>
                </a:lnTo>
                <a:lnTo>
                  <a:pt x="885444" y="82295"/>
                </a:lnTo>
                <a:lnTo>
                  <a:pt x="918209" y="82295"/>
                </a:lnTo>
                <a:close/>
              </a:path>
              <a:path w="1510029" h="154305">
                <a:moveTo>
                  <a:pt x="916686" y="95249"/>
                </a:moveTo>
                <a:lnTo>
                  <a:pt x="883920" y="91439"/>
                </a:lnTo>
                <a:lnTo>
                  <a:pt x="882396" y="96011"/>
                </a:lnTo>
                <a:lnTo>
                  <a:pt x="879348" y="99059"/>
                </a:lnTo>
                <a:lnTo>
                  <a:pt x="875550" y="100583"/>
                </a:lnTo>
                <a:lnTo>
                  <a:pt x="872539" y="102842"/>
                </a:lnTo>
                <a:lnTo>
                  <a:pt x="867930" y="103631"/>
                </a:lnTo>
                <a:lnTo>
                  <a:pt x="854976" y="103631"/>
                </a:lnTo>
                <a:lnTo>
                  <a:pt x="848880" y="102107"/>
                </a:lnTo>
                <a:lnTo>
                  <a:pt x="844296" y="98297"/>
                </a:lnTo>
                <a:lnTo>
                  <a:pt x="838962" y="94487"/>
                </a:lnTo>
                <a:lnTo>
                  <a:pt x="835926" y="89153"/>
                </a:lnTo>
                <a:lnTo>
                  <a:pt x="835926" y="117554"/>
                </a:lnTo>
                <a:lnTo>
                  <a:pt x="847536" y="120158"/>
                </a:lnTo>
                <a:lnTo>
                  <a:pt x="862596" y="121157"/>
                </a:lnTo>
                <a:lnTo>
                  <a:pt x="872539" y="120716"/>
                </a:lnTo>
                <a:lnTo>
                  <a:pt x="908504" y="106203"/>
                </a:lnTo>
                <a:lnTo>
                  <a:pt x="912954" y="101119"/>
                </a:lnTo>
                <a:lnTo>
                  <a:pt x="916686" y="95249"/>
                </a:lnTo>
                <a:close/>
              </a:path>
              <a:path w="1510029" h="154305">
                <a:moveTo>
                  <a:pt x="885444" y="82295"/>
                </a:moveTo>
                <a:lnTo>
                  <a:pt x="885444" y="68579"/>
                </a:lnTo>
                <a:lnTo>
                  <a:pt x="836688" y="68579"/>
                </a:lnTo>
                <a:lnTo>
                  <a:pt x="836688" y="82295"/>
                </a:lnTo>
                <a:lnTo>
                  <a:pt x="885444" y="82295"/>
                </a:lnTo>
                <a:close/>
              </a:path>
              <a:path w="1510029" h="154305">
                <a:moveTo>
                  <a:pt x="1125474" y="118871"/>
                </a:moveTo>
                <a:lnTo>
                  <a:pt x="1125474" y="55625"/>
                </a:lnTo>
                <a:lnTo>
                  <a:pt x="1123950" y="49529"/>
                </a:lnTo>
                <a:lnTo>
                  <a:pt x="1093470" y="30479"/>
                </a:lnTo>
                <a:lnTo>
                  <a:pt x="1077480" y="30479"/>
                </a:lnTo>
                <a:lnTo>
                  <a:pt x="1070609" y="32003"/>
                </a:lnTo>
                <a:lnTo>
                  <a:pt x="1058430" y="36575"/>
                </a:lnTo>
                <a:lnTo>
                  <a:pt x="1052322" y="39623"/>
                </a:lnTo>
                <a:lnTo>
                  <a:pt x="1047000" y="44195"/>
                </a:lnTo>
                <a:lnTo>
                  <a:pt x="1043190" y="39623"/>
                </a:lnTo>
                <a:lnTo>
                  <a:pt x="1038618" y="36575"/>
                </a:lnTo>
                <a:lnTo>
                  <a:pt x="1026426" y="32003"/>
                </a:lnTo>
                <a:lnTo>
                  <a:pt x="1019568" y="30479"/>
                </a:lnTo>
                <a:lnTo>
                  <a:pt x="1010412" y="30598"/>
                </a:lnTo>
                <a:lnTo>
                  <a:pt x="1000936" y="31337"/>
                </a:lnTo>
                <a:lnTo>
                  <a:pt x="990795" y="33908"/>
                </a:lnTo>
                <a:lnTo>
                  <a:pt x="981508" y="38195"/>
                </a:lnTo>
                <a:lnTo>
                  <a:pt x="973074" y="44195"/>
                </a:lnTo>
                <a:lnTo>
                  <a:pt x="973074" y="32765"/>
                </a:lnTo>
                <a:lnTo>
                  <a:pt x="942594" y="32765"/>
                </a:lnTo>
                <a:lnTo>
                  <a:pt x="942594" y="118871"/>
                </a:lnTo>
                <a:lnTo>
                  <a:pt x="975359" y="118871"/>
                </a:lnTo>
                <a:lnTo>
                  <a:pt x="975359" y="68579"/>
                </a:lnTo>
                <a:lnTo>
                  <a:pt x="976122" y="62483"/>
                </a:lnTo>
                <a:lnTo>
                  <a:pt x="978420" y="59435"/>
                </a:lnTo>
                <a:lnTo>
                  <a:pt x="979944" y="55625"/>
                </a:lnTo>
                <a:lnTo>
                  <a:pt x="982992" y="52577"/>
                </a:lnTo>
                <a:lnTo>
                  <a:pt x="986802" y="51053"/>
                </a:lnTo>
                <a:lnTo>
                  <a:pt x="990600" y="48767"/>
                </a:lnTo>
                <a:lnTo>
                  <a:pt x="995172" y="48005"/>
                </a:lnTo>
                <a:lnTo>
                  <a:pt x="1005090" y="48005"/>
                </a:lnTo>
                <a:lnTo>
                  <a:pt x="1008138" y="48767"/>
                </a:lnTo>
                <a:lnTo>
                  <a:pt x="1010412" y="50291"/>
                </a:lnTo>
                <a:lnTo>
                  <a:pt x="1012698" y="51053"/>
                </a:lnTo>
                <a:lnTo>
                  <a:pt x="1014996" y="52577"/>
                </a:lnTo>
                <a:lnTo>
                  <a:pt x="1015746" y="55625"/>
                </a:lnTo>
                <a:lnTo>
                  <a:pt x="1017270" y="57911"/>
                </a:lnTo>
                <a:lnTo>
                  <a:pt x="1018044" y="63245"/>
                </a:lnTo>
                <a:lnTo>
                  <a:pt x="1018044" y="118871"/>
                </a:lnTo>
                <a:lnTo>
                  <a:pt x="1050798" y="118871"/>
                </a:lnTo>
                <a:lnTo>
                  <a:pt x="1050798" y="69341"/>
                </a:lnTo>
                <a:lnTo>
                  <a:pt x="1051559" y="63245"/>
                </a:lnTo>
                <a:lnTo>
                  <a:pt x="1070609" y="48005"/>
                </a:lnTo>
                <a:lnTo>
                  <a:pt x="1081290" y="48005"/>
                </a:lnTo>
                <a:lnTo>
                  <a:pt x="1085850" y="49529"/>
                </a:lnTo>
                <a:lnTo>
                  <a:pt x="1088898" y="53339"/>
                </a:lnTo>
                <a:lnTo>
                  <a:pt x="1091196" y="55625"/>
                </a:lnTo>
                <a:lnTo>
                  <a:pt x="1092720" y="60959"/>
                </a:lnTo>
                <a:lnTo>
                  <a:pt x="1092720" y="118871"/>
                </a:lnTo>
                <a:lnTo>
                  <a:pt x="1125474" y="118871"/>
                </a:lnTo>
                <a:close/>
              </a:path>
              <a:path w="1510029" h="154305">
                <a:moveTo>
                  <a:pt x="1278636" y="75437"/>
                </a:moveTo>
                <a:lnTo>
                  <a:pt x="1251068" y="37873"/>
                </a:lnTo>
                <a:lnTo>
                  <a:pt x="1214640" y="30479"/>
                </a:lnTo>
                <a:lnTo>
                  <a:pt x="1205645" y="30896"/>
                </a:lnTo>
                <a:lnTo>
                  <a:pt x="1168533" y="43148"/>
                </a:lnTo>
                <a:lnTo>
                  <a:pt x="1150620" y="67055"/>
                </a:lnTo>
                <a:lnTo>
                  <a:pt x="1150620" y="74675"/>
                </a:lnTo>
                <a:lnTo>
                  <a:pt x="1168628" y="108965"/>
                </a:lnTo>
                <a:lnTo>
                  <a:pt x="1184148" y="116428"/>
                </a:lnTo>
                <a:lnTo>
                  <a:pt x="1184148" y="67055"/>
                </a:lnTo>
                <a:lnTo>
                  <a:pt x="1187196" y="60959"/>
                </a:lnTo>
                <a:lnTo>
                  <a:pt x="1193304" y="56387"/>
                </a:lnTo>
                <a:lnTo>
                  <a:pt x="1198638" y="51815"/>
                </a:lnTo>
                <a:lnTo>
                  <a:pt x="1206193" y="49545"/>
                </a:lnTo>
                <a:lnTo>
                  <a:pt x="1223009" y="49529"/>
                </a:lnTo>
                <a:lnTo>
                  <a:pt x="1230642" y="51815"/>
                </a:lnTo>
                <a:lnTo>
                  <a:pt x="1235976" y="56387"/>
                </a:lnTo>
                <a:lnTo>
                  <a:pt x="1242059" y="60959"/>
                </a:lnTo>
                <a:lnTo>
                  <a:pt x="1245120" y="67055"/>
                </a:lnTo>
                <a:lnTo>
                  <a:pt x="1245120" y="115828"/>
                </a:lnTo>
                <a:lnTo>
                  <a:pt x="1250639" y="113764"/>
                </a:lnTo>
                <a:lnTo>
                  <a:pt x="1260348" y="108203"/>
                </a:lnTo>
                <a:lnTo>
                  <a:pt x="1268354" y="101369"/>
                </a:lnTo>
                <a:lnTo>
                  <a:pt x="1274068" y="93535"/>
                </a:lnTo>
                <a:lnTo>
                  <a:pt x="1277494" y="84843"/>
                </a:lnTo>
                <a:lnTo>
                  <a:pt x="1278636" y="75437"/>
                </a:lnTo>
                <a:close/>
              </a:path>
              <a:path w="1510029" h="154305">
                <a:moveTo>
                  <a:pt x="1245120" y="115828"/>
                </a:moveTo>
                <a:lnTo>
                  <a:pt x="1245120" y="84581"/>
                </a:lnTo>
                <a:lnTo>
                  <a:pt x="1242059" y="90677"/>
                </a:lnTo>
                <a:lnTo>
                  <a:pt x="1235976" y="95249"/>
                </a:lnTo>
                <a:lnTo>
                  <a:pt x="1230642" y="99821"/>
                </a:lnTo>
                <a:lnTo>
                  <a:pt x="1223009" y="102107"/>
                </a:lnTo>
                <a:lnTo>
                  <a:pt x="1206193" y="102092"/>
                </a:lnTo>
                <a:lnTo>
                  <a:pt x="1198638" y="99821"/>
                </a:lnTo>
                <a:lnTo>
                  <a:pt x="1193304" y="95249"/>
                </a:lnTo>
                <a:lnTo>
                  <a:pt x="1187196" y="90677"/>
                </a:lnTo>
                <a:lnTo>
                  <a:pt x="1184148" y="84581"/>
                </a:lnTo>
                <a:lnTo>
                  <a:pt x="1184148" y="116428"/>
                </a:lnTo>
                <a:lnTo>
                  <a:pt x="1189880" y="117943"/>
                </a:lnTo>
                <a:lnTo>
                  <a:pt x="1197965" y="119633"/>
                </a:lnTo>
                <a:lnTo>
                  <a:pt x="1206246" y="120755"/>
                </a:lnTo>
                <a:lnTo>
                  <a:pt x="1214640" y="121157"/>
                </a:lnTo>
                <a:lnTo>
                  <a:pt x="1227785" y="120312"/>
                </a:lnTo>
                <a:lnTo>
                  <a:pt x="1239785" y="117824"/>
                </a:lnTo>
                <a:lnTo>
                  <a:pt x="1245120" y="115828"/>
                </a:lnTo>
                <a:close/>
              </a:path>
              <a:path w="1510029" h="154305">
                <a:moveTo>
                  <a:pt x="1383670" y="35300"/>
                </a:moveTo>
                <a:lnTo>
                  <a:pt x="1383447" y="34893"/>
                </a:lnTo>
                <a:lnTo>
                  <a:pt x="1376946" y="32003"/>
                </a:lnTo>
                <a:lnTo>
                  <a:pt x="1369326" y="30479"/>
                </a:lnTo>
                <a:lnTo>
                  <a:pt x="1356359" y="30479"/>
                </a:lnTo>
                <a:lnTo>
                  <a:pt x="1351800" y="31241"/>
                </a:lnTo>
                <a:lnTo>
                  <a:pt x="1347990" y="33527"/>
                </a:lnTo>
                <a:lnTo>
                  <a:pt x="1343418" y="35051"/>
                </a:lnTo>
                <a:lnTo>
                  <a:pt x="1338846" y="38861"/>
                </a:lnTo>
                <a:lnTo>
                  <a:pt x="1333500" y="44957"/>
                </a:lnTo>
                <a:lnTo>
                  <a:pt x="1333500" y="32765"/>
                </a:lnTo>
                <a:lnTo>
                  <a:pt x="1303020" y="32765"/>
                </a:lnTo>
                <a:lnTo>
                  <a:pt x="1303020" y="118871"/>
                </a:lnTo>
                <a:lnTo>
                  <a:pt x="1335786" y="118871"/>
                </a:lnTo>
                <a:lnTo>
                  <a:pt x="1335786" y="92201"/>
                </a:lnTo>
                <a:lnTo>
                  <a:pt x="1335940" y="82212"/>
                </a:lnTo>
                <a:lnTo>
                  <a:pt x="1346466" y="54101"/>
                </a:lnTo>
                <a:lnTo>
                  <a:pt x="1349514" y="51815"/>
                </a:lnTo>
                <a:lnTo>
                  <a:pt x="1353312" y="51053"/>
                </a:lnTo>
                <a:lnTo>
                  <a:pt x="1362468" y="51053"/>
                </a:lnTo>
                <a:lnTo>
                  <a:pt x="1367802" y="52577"/>
                </a:lnTo>
                <a:lnTo>
                  <a:pt x="1373124" y="54863"/>
                </a:lnTo>
                <a:lnTo>
                  <a:pt x="1383670" y="35300"/>
                </a:lnTo>
                <a:close/>
              </a:path>
              <a:path w="1510029" h="154305">
                <a:moveTo>
                  <a:pt x="1509522" y="32765"/>
                </a:moveTo>
                <a:lnTo>
                  <a:pt x="1475994" y="32765"/>
                </a:lnTo>
                <a:lnTo>
                  <a:pt x="1447050" y="93725"/>
                </a:lnTo>
                <a:lnTo>
                  <a:pt x="1417320" y="32765"/>
                </a:lnTo>
                <a:lnTo>
                  <a:pt x="1382280" y="32765"/>
                </a:lnTo>
                <a:lnTo>
                  <a:pt x="1383447" y="34893"/>
                </a:lnTo>
                <a:lnTo>
                  <a:pt x="1383804" y="35051"/>
                </a:lnTo>
                <a:lnTo>
                  <a:pt x="1383804" y="35544"/>
                </a:lnTo>
                <a:lnTo>
                  <a:pt x="1429512" y="118871"/>
                </a:lnTo>
                <a:lnTo>
                  <a:pt x="1429512" y="152272"/>
                </a:lnTo>
                <a:lnTo>
                  <a:pt x="1433322" y="151637"/>
                </a:lnTo>
                <a:lnTo>
                  <a:pt x="1437894" y="150113"/>
                </a:lnTo>
                <a:lnTo>
                  <a:pt x="1444002" y="147065"/>
                </a:lnTo>
                <a:lnTo>
                  <a:pt x="1450086" y="142493"/>
                </a:lnTo>
                <a:lnTo>
                  <a:pt x="1452372" y="139445"/>
                </a:lnTo>
                <a:lnTo>
                  <a:pt x="1455420" y="135635"/>
                </a:lnTo>
                <a:lnTo>
                  <a:pt x="1458480" y="131063"/>
                </a:lnTo>
                <a:lnTo>
                  <a:pt x="1466100" y="115823"/>
                </a:lnTo>
                <a:lnTo>
                  <a:pt x="1509522" y="32765"/>
                </a:lnTo>
                <a:close/>
              </a:path>
              <a:path w="1510029" h="154305">
                <a:moveTo>
                  <a:pt x="1383804" y="35051"/>
                </a:moveTo>
                <a:lnTo>
                  <a:pt x="1383447" y="34893"/>
                </a:lnTo>
                <a:lnTo>
                  <a:pt x="1383670" y="35300"/>
                </a:lnTo>
                <a:lnTo>
                  <a:pt x="1383804" y="35051"/>
                </a:lnTo>
                <a:close/>
              </a:path>
              <a:path w="1510029" h="154305">
                <a:moveTo>
                  <a:pt x="1383804" y="35544"/>
                </a:moveTo>
                <a:lnTo>
                  <a:pt x="1383804" y="35051"/>
                </a:lnTo>
                <a:lnTo>
                  <a:pt x="1383670" y="35300"/>
                </a:lnTo>
                <a:lnTo>
                  <a:pt x="1383804" y="35544"/>
                </a:lnTo>
                <a:close/>
              </a:path>
              <a:path w="1510029" h="154305">
                <a:moveTo>
                  <a:pt x="1429512" y="152272"/>
                </a:moveTo>
                <a:lnTo>
                  <a:pt x="1429512" y="118871"/>
                </a:lnTo>
                <a:lnTo>
                  <a:pt x="1427238" y="124205"/>
                </a:lnTo>
                <a:lnTo>
                  <a:pt x="1424952" y="128015"/>
                </a:lnTo>
                <a:lnTo>
                  <a:pt x="1417320" y="134111"/>
                </a:lnTo>
                <a:lnTo>
                  <a:pt x="1411986" y="135635"/>
                </a:lnTo>
                <a:lnTo>
                  <a:pt x="1395222" y="135635"/>
                </a:lnTo>
                <a:lnTo>
                  <a:pt x="1389900" y="134873"/>
                </a:lnTo>
                <a:lnTo>
                  <a:pt x="1392936" y="152399"/>
                </a:lnTo>
                <a:lnTo>
                  <a:pt x="1399044" y="153923"/>
                </a:lnTo>
                <a:lnTo>
                  <a:pt x="1423428" y="153923"/>
                </a:lnTo>
                <a:lnTo>
                  <a:pt x="1428750" y="152399"/>
                </a:lnTo>
                <a:lnTo>
                  <a:pt x="1429512" y="1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75647" y="2828137"/>
            <a:ext cx="4619352" cy="3529997"/>
          </a:xfrm>
          <a:custGeom>
            <a:avLst/>
            <a:gdLst/>
            <a:ahLst/>
            <a:cxnLst/>
            <a:rect l="l" t="t" r="r" b="b"/>
            <a:pathLst>
              <a:path w="5565775" h="4253230">
                <a:moveTo>
                  <a:pt x="0" y="4252722"/>
                </a:moveTo>
                <a:lnTo>
                  <a:pt x="0" y="0"/>
                </a:lnTo>
                <a:lnTo>
                  <a:pt x="5565648" y="0"/>
                </a:lnTo>
                <a:lnTo>
                  <a:pt x="5565648" y="4252722"/>
                </a:lnTo>
                <a:lnTo>
                  <a:pt x="0" y="4252722"/>
                </a:lnTo>
                <a:close/>
              </a:path>
            </a:pathLst>
          </a:custGeom>
          <a:ln w="9525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15542" y="5483700"/>
            <a:ext cx="176026" cy="30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2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?</a:t>
            </a:r>
            <a:endParaRPr kumimoji="0" sz="19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Line 2"/>
          <p:cNvSpPr>
            <a:spLocks noChangeShapeType="1"/>
          </p:cNvSpPr>
          <p:nvPr/>
        </p:nvSpPr>
        <p:spPr bwMode="auto">
          <a:xfrm flipH="1">
            <a:off x="6934200" y="538003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19" name="Line 3"/>
          <p:cNvSpPr>
            <a:spLocks noChangeShapeType="1"/>
          </p:cNvSpPr>
          <p:nvPr/>
        </p:nvSpPr>
        <p:spPr bwMode="auto">
          <a:xfrm flipH="1">
            <a:off x="6934200" y="469423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0" name="Line 4"/>
          <p:cNvSpPr>
            <a:spLocks noChangeShapeType="1"/>
          </p:cNvSpPr>
          <p:nvPr/>
        </p:nvSpPr>
        <p:spPr bwMode="auto">
          <a:xfrm flipH="1">
            <a:off x="6934200" y="492283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1" name="Line 5"/>
          <p:cNvSpPr>
            <a:spLocks noChangeShapeType="1"/>
          </p:cNvSpPr>
          <p:nvPr/>
        </p:nvSpPr>
        <p:spPr bwMode="auto">
          <a:xfrm flipH="1">
            <a:off x="6934200" y="515143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2" name="Line 6"/>
          <p:cNvSpPr>
            <a:spLocks noChangeShapeType="1"/>
          </p:cNvSpPr>
          <p:nvPr/>
        </p:nvSpPr>
        <p:spPr bwMode="auto">
          <a:xfrm flipH="1">
            <a:off x="7620000" y="5075237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3" name="Rectangle 7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Fully Associative Cache</a:t>
            </a:r>
          </a:p>
        </p:txBody>
      </p:sp>
      <p:sp>
        <p:nvSpPr>
          <p:cNvPr id="1442824" name="Rectangle 8" descr="Large confetti"/>
          <p:cNvSpPr>
            <a:spLocks noChangeArrowheads="1"/>
          </p:cNvSpPr>
          <p:nvPr/>
        </p:nvSpPr>
        <p:spPr bwMode="auto">
          <a:xfrm>
            <a:off x="3822700" y="1506537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5" name="Line 9"/>
          <p:cNvSpPr>
            <a:spLocks noChangeShapeType="1"/>
          </p:cNvSpPr>
          <p:nvPr/>
        </p:nvSpPr>
        <p:spPr bwMode="auto">
          <a:xfrm>
            <a:off x="4800600" y="13414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6" name="Rectangle 10"/>
          <p:cNvSpPr>
            <a:spLocks noChangeArrowheads="1"/>
          </p:cNvSpPr>
          <p:nvPr/>
        </p:nvSpPr>
        <p:spPr bwMode="auto">
          <a:xfrm>
            <a:off x="4327525" y="2178050"/>
            <a:ext cx="267702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 </a:t>
            </a:r>
          </a:p>
        </p:txBody>
      </p:sp>
      <p:sp>
        <p:nvSpPr>
          <p:cNvPr id="1442827" name="Line 11"/>
          <p:cNvSpPr>
            <a:spLocks noChangeShapeType="1"/>
          </p:cNvSpPr>
          <p:nvPr/>
        </p:nvSpPr>
        <p:spPr bwMode="auto">
          <a:xfrm>
            <a:off x="4114800" y="13414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28" name="Rectangle 12"/>
          <p:cNvSpPr>
            <a:spLocks noChangeArrowheads="1"/>
          </p:cNvSpPr>
          <p:nvPr/>
        </p:nvSpPr>
        <p:spPr bwMode="auto">
          <a:xfrm>
            <a:off x="3946525" y="1143000"/>
            <a:ext cx="80829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 Tag</a:t>
            </a:r>
          </a:p>
        </p:txBody>
      </p:sp>
      <p:sp>
        <p:nvSpPr>
          <p:cNvPr id="1442829" name="Rectangle 13"/>
          <p:cNvSpPr>
            <a:spLocks noChangeArrowheads="1"/>
          </p:cNvSpPr>
          <p:nvPr/>
        </p:nvSpPr>
        <p:spPr bwMode="auto">
          <a:xfrm>
            <a:off x="4860925" y="1143000"/>
            <a:ext cx="156934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Data Block</a:t>
            </a:r>
          </a:p>
        </p:txBody>
      </p:sp>
      <p:sp>
        <p:nvSpPr>
          <p:cNvPr id="1442830" name="Rectangle 14"/>
          <p:cNvSpPr>
            <a:spLocks noChangeArrowheads="1"/>
          </p:cNvSpPr>
          <p:nvPr/>
        </p:nvSpPr>
        <p:spPr bwMode="auto">
          <a:xfrm>
            <a:off x="3641725" y="1143000"/>
            <a:ext cx="5402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 V</a:t>
            </a:r>
          </a:p>
        </p:txBody>
      </p:sp>
      <p:sp>
        <p:nvSpPr>
          <p:cNvPr id="1442831" name="Rectangle 15"/>
          <p:cNvSpPr>
            <a:spLocks noChangeArrowheads="1"/>
          </p:cNvSpPr>
          <p:nvPr/>
        </p:nvSpPr>
        <p:spPr bwMode="auto">
          <a:xfrm>
            <a:off x="2603500" y="1354137"/>
            <a:ext cx="508000" cy="431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268914" y="2387601"/>
            <a:ext cx="473075" cy="327025"/>
            <a:chOff x="2359" y="1571"/>
            <a:chExt cx="298" cy="206"/>
          </a:xfrm>
        </p:grpSpPr>
        <p:sp>
          <p:nvSpPr>
            <p:cNvPr id="1442833" name="Line 17"/>
            <p:cNvSpPr>
              <a:spLocks noChangeShapeType="1"/>
            </p:cNvSpPr>
            <p:nvPr/>
          </p:nvSpPr>
          <p:spPr bwMode="auto">
            <a:xfrm>
              <a:off x="2359" y="1572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34" name="Line 18"/>
            <p:cNvSpPr>
              <a:spLocks noChangeShapeType="1"/>
            </p:cNvSpPr>
            <p:nvPr/>
          </p:nvSpPr>
          <p:spPr bwMode="auto">
            <a:xfrm>
              <a:off x="2359" y="1774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35" name="Line 19"/>
            <p:cNvSpPr>
              <a:spLocks noChangeShapeType="1"/>
            </p:cNvSpPr>
            <p:nvPr/>
          </p:nvSpPr>
          <p:spPr bwMode="auto">
            <a:xfrm>
              <a:off x="2361" y="1571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36" name="Arc 20"/>
            <p:cNvSpPr>
              <a:spLocks/>
            </p:cNvSpPr>
            <p:nvPr/>
          </p:nvSpPr>
          <p:spPr bwMode="auto">
            <a:xfrm>
              <a:off x="2562" y="1572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37" name="Arc 21"/>
            <p:cNvSpPr>
              <a:spLocks/>
            </p:cNvSpPr>
            <p:nvPr/>
          </p:nvSpPr>
          <p:spPr bwMode="auto">
            <a:xfrm>
              <a:off x="2563" y="1670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2838" name="Oval 22"/>
          <p:cNvSpPr>
            <a:spLocks noChangeArrowheads="1"/>
          </p:cNvSpPr>
          <p:nvPr/>
        </p:nvSpPr>
        <p:spPr bwMode="auto">
          <a:xfrm>
            <a:off x="4230688" y="2192337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39" name="Rectangle 23"/>
          <p:cNvSpPr>
            <a:spLocks noChangeArrowheads="1"/>
          </p:cNvSpPr>
          <p:nvPr/>
        </p:nvSpPr>
        <p:spPr bwMode="auto">
          <a:xfrm>
            <a:off x="4264025" y="2247900"/>
            <a:ext cx="48571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=</a:t>
            </a:r>
          </a:p>
        </p:txBody>
      </p:sp>
      <p:sp>
        <p:nvSpPr>
          <p:cNvPr id="1442840" name="Rectangle 24"/>
          <p:cNvSpPr>
            <a:spLocks noChangeArrowheads="1"/>
          </p:cNvSpPr>
          <p:nvPr/>
        </p:nvSpPr>
        <p:spPr bwMode="auto">
          <a:xfrm rot="16200000">
            <a:off x="2431765" y="4942251"/>
            <a:ext cx="88004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Block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Offset</a:t>
            </a:r>
          </a:p>
        </p:txBody>
      </p:sp>
      <p:sp>
        <p:nvSpPr>
          <p:cNvPr id="1442841" name="Rectangle 25"/>
          <p:cNvSpPr>
            <a:spLocks noChangeArrowheads="1"/>
          </p:cNvSpPr>
          <p:nvPr/>
        </p:nvSpPr>
        <p:spPr bwMode="auto">
          <a:xfrm rot="16200000">
            <a:off x="2475576" y="3315143"/>
            <a:ext cx="80829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 Tag</a:t>
            </a:r>
          </a:p>
        </p:txBody>
      </p:sp>
      <p:sp>
        <p:nvSpPr>
          <p:cNvPr id="1442842" name="Line 26"/>
          <p:cNvSpPr>
            <a:spLocks noChangeShapeType="1"/>
          </p:cNvSpPr>
          <p:nvPr/>
        </p:nvSpPr>
        <p:spPr bwMode="auto">
          <a:xfrm>
            <a:off x="3962400" y="1722437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3" name="Line 27"/>
          <p:cNvSpPr>
            <a:spLocks noChangeShapeType="1"/>
          </p:cNvSpPr>
          <p:nvPr/>
        </p:nvSpPr>
        <p:spPr bwMode="auto">
          <a:xfrm>
            <a:off x="4495800" y="172243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4" name="Line 28"/>
          <p:cNvSpPr>
            <a:spLocks noChangeShapeType="1"/>
          </p:cNvSpPr>
          <p:nvPr/>
        </p:nvSpPr>
        <p:spPr bwMode="auto">
          <a:xfrm>
            <a:off x="3581400" y="2408237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5" name="Line 29"/>
          <p:cNvSpPr>
            <a:spLocks noChangeShapeType="1"/>
          </p:cNvSpPr>
          <p:nvPr/>
        </p:nvSpPr>
        <p:spPr bwMode="auto">
          <a:xfrm flipH="1">
            <a:off x="3581400" y="2408237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6" name="Oval 30"/>
          <p:cNvSpPr>
            <a:spLocks noChangeArrowheads="1"/>
          </p:cNvSpPr>
          <p:nvPr/>
        </p:nvSpPr>
        <p:spPr bwMode="auto">
          <a:xfrm>
            <a:off x="3932238" y="16891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7" name="Oval 31"/>
          <p:cNvSpPr>
            <a:spLocks noChangeArrowheads="1"/>
          </p:cNvSpPr>
          <p:nvPr/>
        </p:nvSpPr>
        <p:spPr bwMode="auto">
          <a:xfrm>
            <a:off x="4467225" y="16891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8" name="Oval 32"/>
          <p:cNvSpPr>
            <a:spLocks noChangeArrowheads="1"/>
          </p:cNvSpPr>
          <p:nvPr/>
        </p:nvSpPr>
        <p:spPr bwMode="auto">
          <a:xfrm>
            <a:off x="5299075" y="16891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49" name="Line 33"/>
          <p:cNvSpPr>
            <a:spLocks noChangeShapeType="1"/>
          </p:cNvSpPr>
          <p:nvPr/>
        </p:nvSpPr>
        <p:spPr bwMode="auto">
          <a:xfrm flipH="1">
            <a:off x="3276600" y="3932237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0" name="Line 34"/>
          <p:cNvSpPr>
            <a:spLocks noChangeShapeType="1"/>
          </p:cNvSpPr>
          <p:nvPr/>
        </p:nvSpPr>
        <p:spPr bwMode="auto">
          <a:xfrm flipH="1">
            <a:off x="2743200" y="5837237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1" name="Rectangle 35"/>
          <p:cNvSpPr>
            <a:spLocks noChangeArrowheads="1"/>
          </p:cNvSpPr>
          <p:nvPr/>
        </p:nvSpPr>
        <p:spPr bwMode="auto">
          <a:xfrm>
            <a:off x="3184525" y="3581400"/>
            <a:ext cx="3767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t</a:t>
            </a:r>
          </a:p>
        </p:txBody>
      </p:sp>
      <p:sp>
        <p:nvSpPr>
          <p:cNvPr id="1442852" name="Rectangle 36"/>
          <p:cNvSpPr>
            <a:spLocks noChangeArrowheads="1"/>
          </p:cNvSpPr>
          <p:nvPr/>
        </p:nvSpPr>
        <p:spPr bwMode="auto">
          <a:xfrm>
            <a:off x="2803526" y="5715000"/>
            <a:ext cx="43601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b</a:t>
            </a:r>
          </a:p>
        </p:txBody>
      </p:sp>
      <p:sp>
        <p:nvSpPr>
          <p:cNvPr id="1442853" name="Rectangle 37"/>
          <p:cNvSpPr>
            <a:spLocks noChangeArrowheads="1"/>
          </p:cNvSpPr>
          <p:nvPr/>
        </p:nvSpPr>
        <p:spPr bwMode="auto">
          <a:xfrm>
            <a:off x="9280526" y="4343400"/>
            <a:ext cx="64440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HIT</a:t>
            </a:r>
          </a:p>
        </p:txBody>
      </p:sp>
      <p:sp>
        <p:nvSpPr>
          <p:cNvPr id="1442854" name="Line 38"/>
          <p:cNvSpPr>
            <a:spLocks noChangeShapeType="1"/>
          </p:cNvSpPr>
          <p:nvPr/>
        </p:nvSpPr>
        <p:spPr bwMode="auto">
          <a:xfrm flipH="1">
            <a:off x="7010400" y="2560637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5" name="Rectangle 39"/>
          <p:cNvSpPr>
            <a:spLocks noChangeArrowheads="1"/>
          </p:cNvSpPr>
          <p:nvPr/>
        </p:nvSpPr>
        <p:spPr bwMode="auto">
          <a:xfrm>
            <a:off x="7764463" y="5105401"/>
            <a:ext cx="1122102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Data</a:t>
            </a:r>
          </a:p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Word</a:t>
            </a:r>
          </a:p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or Byte</a:t>
            </a:r>
          </a:p>
        </p:txBody>
      </p:sp>
      <p:sp>
        <p:nvSpPr>
          <p:cNvPr id="1442856" name="Line 40"/>
          <p:cNvSpPr>
            <a:spLocks noChangeShapeType="1"/>
          </p:cNvSpPr>
          <p:nvPr/>
        </p:nvSpPr>
        <p:spPr bwMode="auto">
          <a:xfrm flipH="1">
            <a:off x="4724400" y="240823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7" name="Line 41"/>
          <p:cNvSpPr>
            <a:spLocks noChangeShapeType="1"/>
          </p:cNvSpPr>
          <p:nvPr/>
        </p:nvSpPr>
        <p:spPr bwMode="auto">
          <a:xfrm flipH="1">
            <a:off x="3962400" y="27892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8" name="Line 42"/>
          <p:cNvSpPr>
            <a:spLocks noChangeShapeType="1"/>
          </p:cNvSpPr>
          <p:nvPr/>
        </p:nvSpPr>
        <p:spPr bwMode="auto">
          <a:xfrm>
            <a:off x="3962400" y="248443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59" name="Line 43"/>
          <p:cNvSpPr>
            <a:spLocks noChangeShapeType="1"/>
          </p:cNvSpPr>
          <p:nvPr/>
        </p:nvSpPr>
        <p:spPr bwMode="auto">
          <a:xfrm>
            <a:off x="5029200" y="2408237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60" name="Line 44"/>
          <p:cNvSpPr>
            <a:spLocks noChangeShapeType="1"/>
          </p:cNvSpPr>
          <p:nvPr/>
        </p:nvSpPr>
        <p:spPr bwMode="auto">
          <a:xfrm flipH="1">
            <a:off x="5029200" y="24844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61" name="Line 45"/>
          <p:cNvSpPr>
            <a:spLocks noChangeShapeType="1"/>
          </p:cNvSpPr>
          <p:nvPr/>
        </p:nvSpPr>
        <p:spPr bwMode="auto">
          <a:xfrm flipH="1">
            <a:off x="5029200" y="26368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62" name="Line 46"/>
          <p:cNvSpPr>
            <a:spLocks noChangeShapeType="1"/>
          </p:cNvSpPr>
          <p:nvPr/>
        </p:nvSpPr>
        <p:spPr bwMode="auto">
          <a:xfrm>
            <a:off x="5029200" y="2636837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63" name="Rectangle 47" descr="Large confetti"/>
          <p:cNvSpPr>
            <a:spLocks noChangeArrowheads="1"/>
          </p:cNvSpPr>
          <p:nvPr/>
        </p:nvSpPr>
        <p:spPr bwMode="auto">
          <a:xfrm>
            <a:off x="3822700" y="3106737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64" name="Rectangle 48"/>
          <p:cNvSpPr>
            <a:spLocks noChangeArrowheads="1"/>
          </p:cNvSpPr>
          <p:nvPr/>
        </p:nvSpPr>
        <p:spPr bwMode="auto">
          <a:xfrm>
            <a:off x="4327525" y="3778250"/>
            <a:ext cx="267702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 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268914" y="3987801"/>
            <a:ext cx="473075" cy="327025"/>
            <a:chOff x="2359" y="2579"/>
            <a:chExt cx="298" cy="206"/>
          </a:xfrm>
        </p:grpSpPr>
        <p:sp>
          <p:nvSpPr>
            <p:cNvPr id="1442866" name="Line 50"/>
            <p:cNvSpPr>
              <a:spLocks noChangeShapeType="1"/>
            </p:cNvSpPr>
            <p:nvPr/>
          </p:nvSpPr>
          <p:spPr bwMode="auto">
            <a:xfrm>
              <a:off x="2359" y="2580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67" name="Line 51"/>
            <p:cNvSpPr>
              <a:spLocks noChangeShapeType="1"/>
            </p:cNvSpPr>
            <p:nvPr/>
          </p:nvSpPr>
          <p:spPr bwMode="auto">
            <a:xfrm>
              <a:off x="2359" y="2782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68" name="Line 52"/>
            <p:cNvSpPr>
              <a:spLocks noChangeShapeType="1"/>
            </p:cNvSpPr>
            <p:nvPr/>
          </p:nvSpPr>
          <p:spPr bwMode="auto">
            <a:xfrm>
              <a:off x="2361" y="2579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69" name="Arc 53"/>
            <p:cNvSpPr>
              <a:spLocks/>
            </p:cNvSpPr>
            <p:nvPr/>
          </p:nvSpPr>
          <p:spPr bwMode="auto">
            <a:xfrm>
              <a:off x="2562" y="2580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70" name="Arc 54"/>
            <p:cNvSpPr>
              <a:spLocks/>
            </p:cNvSpPr>
            <p:nvPr/>
          </p:nvSpPr>
          <p:spPr bwMode="auto">
            <a:xfrm>
              <a:off x="2563" y="2678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2871" name="Oval 55"/>
          <p:cNvSpPr>
            <a:spLocks noChangeArrowheads="1"/>
          </p:cNvSpPr>
          <p:nvPr/>
        </p:nvSpPr>
        <p:spPr bwMode="auto">
          <a:xfrm>
            <a:off x="4230688" y="3792537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2" name="Rectangle 56"/>
          <p:cNvSpPr>
            <a:spLocks noChangeArrowheads="1"/>
          </p:cNvSpPr>
          <p:nvPr/>
        </p:nvSpPr>
        <p:spPr bwMode="auto">
          <a:xfrm>
            <a:off x="4264025" y="3848100"/>
            <a:ext cx="48571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=</a:t>
            </a:r>
          </a:p>
        </p:txBody>
      </p:sp>
      <p:sp>
        <p:nvSpPr>
          <p:cNvPr id="1442873" name="Line 57"/>
          <p:cNvSpPr>
            <a:spLocks noChangeShapeType="1"/>
          </p:cNvSpPr>
          <p:nvPr/>
        </p:nvSpPr>
        <p:spPr bwMode="auto">
          <a:xfrm>
            <a:off x="3962400" y="3322637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4" name="Line 58"/>
          <p:cNvSpPr>
            <a:spLocks noChangeShapeType="1"/>
          </p:cNvSpPr>
          <p:nvPr/>
        </p:nvSpPr>
        <p:spPr bwMode="auto">
          <a:xfrm>
            <a:off x="4495800" y="332263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5" name="Line 59"/>
          <p:cNvSpPr>
            <a:spLocks noChangeShapeType="1"/>
          </p:cNvSpPr>
          <p:nvPr/>
        </p:nvSpPr>
        <p:spPr bwMode="auto">
          <a:xfrm flipH="1">
            <a:off x="3124200" y="40084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6" name="Oval 60"/>
          <p:cNvSpPr>
            <a:spLocks noChangeArrowheads="1"/>
          </p:cNvSpPr>
          <p:nvPr/>
        </p:nvSpPr>
        <p:spPr bwMode="auto">
          <a:xfrm>
            <a:off x="3932238" y="3289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7" name="Oval 61"/>
          <p:cNvSpPr>
            <a:spLocks noChangeArrowheads="1"/>
          </p:cNvSpPr>
          <p:nvPr/>
        </p:nvSpPr>
        <p:spPr bwMode="auto">
          <a:xfrm>
            <a:off x="4467225" y="3289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8" name="Oval 62"/>
          <p:cNvSpPr>
            <a:spLocks noChangeArrowheads="1"/>
          </p:cNvSpPr>
          <p:nvPr/>
        </p:nvSpPr>
        <p:spPr bwMode="auto">
          <a:xfrm>
            <a:off x="5299075" y="3289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79" name="Line 63"/>
          <p:cNvSpPr>
            <a:spLocks noChangeShapeType="1"/>
          </p:cNvSpPr>
          <p:nvPr/>
        </p:nvSpPr>
        <p:spPr bwMode="auto">
          <a:xfrm flipH="1">
            <a:off x="7010400" y="4160837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0" name="Line 64"/>
          <p:cNvSpPr>
            <a:spLocks noChangeShapeType="1"/>
          </p:cNvSpPr>
          <p:nvPr/>
        </p:nvSpPr>
        <p:spPr bwMode="auto">
          <a:xfrm flipH="1">
            <a:off x="4724400" y="400843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1" name="Line 65"/>
          <p:cNvSpPr>
            <a:spLocks noChangeShapeType="1"/>
          </p:cNvSpPr>
          <p:nvPr/>
        </p:nvSpPr>
        <p:spPr bwMode="auto">
          <a:xfrm flipH="1">
            <a:off x="3962400" y="43894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2" name="Line 66"/>
          <p:cNvSpPr>
            <a:spLocks noChangeShapeType="1"/>
          </p:cNvSpPr>
          <p:nvPr/>
        </p:nvSpPr>
        <p:spPr bwMode="auto">
          <a:xfrm>
            <a:off x="3962400" y="408463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3" name="Line 67"/>
          <p:cNvSpPr>
            <a:spLocks noChangeShapeType="1"/>
          </p:cNvSpPr>
          <p:nvPr/>
        </p:nvSpPr>
        <p:spPr bwMode="auto">
          <a:xfrm>
            <a:off x="5029200" y="4008437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4" name="Line 68"/>
          <p:cNvSpPr>
            <a:spLocks noChangeShapeType="1"/>
          </p:cNvSpPr>
          <p:nvPr/>
        </p:nvSpPr>
        <p:spPr bwMode="auto">
          <a:xfrm flipH="1">
            <a:off x="5029200" y="40846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5" name="Line 69"/>
          <p:cNvSpPr>
            <a:spLocks noChangeShapeType="1"/>
          </p:cNvSpPr>
          <p:nvPr/>
        </p:nvSpPr>
        <p:spPr bwMode="auto">
          <a:xfrm flipH="1">
            <a:off x="5029200" y="42370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6" name="Line 70"/>
          <p:cNvSpPr>
            <a:spLocks noChangeShapeType="1"/>
          </p:cNvSpPr>
          <p:nvPr/>
        </p:nvSpPr>
        <p:spPr bwMode="auto">
          <a:xfrm>
            <a:off x="5029200" y="4237037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7" name="Line 71"/>
          <p:cNvSpPr>
            <a:spLocks noChangeShapeType="1"/>
          </p:cNvSpPr>
          <p:nvPr/>
        </p:nvSpPr>
        <p:spPr bwMode="auto">
          <a:xfrm>
            <a:off x="4800600" y="309403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8" name="Line 72"/>
          <p:cNvSpPr>
            <a:spLocks noChangeShapeType="1"/>
          </p:cNvSpPr>
          <p:nvPr/>
        </p:nvSpPr>
        <p:spPr bwMode="auto">
          <a:xfrm>
            <a:off x="4114800" y="309403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89" name="Rectangle 73" descr="Large confetti"/>
          <p:cNvSpPr>
            <a:spLocks noChangeArrowheads="1"/>
          </p:cNvSpPr>
          <p:nvPr/>
        </p:nvSpPr>
        <p:spPr bwMode="auto">
          <a:xfrm>
            <a:off x="3822700" y="4706937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90" name="Rectangle 74"/>
          <p:cNvSpPr>
            <a:spLocks noChangeArrowheads="1"/>
          </p:cNvSpPr>
          <p:nvPr/>
        </p:nvSpPr>
        <p:spPr bwMode="auto">
          <a:xfrm>
            <a:off x="4327525" y="5378450"/>
            <a:ext cx="267702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Verdana" charset="0"/>
              </a:rPr>
              <a:t> </a:t>
            </a: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268914" y="5588001"/>
            <a:ext cx="473075" cy="327025"/>
            <a:chOff x="2359" y="3587"/>
            <a:chExt cx="298" cy="206"/>
          </a:xfrm>
        </p:grpSpPr>
        <p:sp>
          <p:nvSpPr>
            <p:cNvPr id="1442892" name="Line 76"/>
            <p:cNvSpPr>
              <a:spLocks noChangeShapeType="1"/>
            </p:cNvSpPr>
            <p:nvPr/>
          </p:nvSpPr>
          <p:spPr bwMode="auto">
            <a:xfrm>
              <a:off x="2359" y="3588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93" name="Line 77"/>
            <p:cNvSpPr>
              <a:spLocks noChangeShapeType="1"/>
            </p:cNvSpPr>
            <p:nvPr/>
          </p:nvSpPr>
          <p:spPr bwMode="auto">
            <a:xfrm>
              <a:off x="2359" y="3790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94" name="Line 78"/>
            <p:cNvSpPr>
              <a:spLocks noChangeShapeType="1"/>
            </p:cNvSpPr>
            <p:nvPr/>
          </p:nvSpPr>
          <p:spPr bwMode="auto">
            <a:xfrm>
              <a:off x="2361" y="358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95" name="Arc 79"/>
            <p:cNvSpPr>
              <a:spLocks/>
            </p:cNvSpPr>
            <p:nvPr/>
          </p:nvSpPr>
          <p:spPr bwMode="auto">
            <a:xfrm>
              <a:off x="2562" y="3588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0" y="-1"/>
                  </a:moveTo>
                  <a:cubicBezTo>
                    <a:pt x="11849" y="-1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96" name="Arc 80"/>
            <p:cNvSpPr>
              <a:spLocks/>
            </p:cNvSpPr>
            <p:nvPr/>
          </p:nvSpPr>
          <p:spPr bwMode="auto">
            <a:xfrm>
              <a:off x="2563" y="3686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5"/>
                    <a:pt x="-1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2897" name="Oval 81"/>
          <p:cNvSpPr>
            <a:spLocks noChangeArrowheads="1"/>
          </p:cNvSpPr>
          <p:nvPr/>
        </p:nvSpPr>
        <p:spPr bwMode="auto">
          <a:xfrm>
            <a:off x="4230688" y="5392737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898" name="Rectangle 82"/>
          <p:cNvSpPr>
            <a:spLocks noChangeArrowheads="1"/>
          </p:cNvSpPr>
          <p:nvPr/>
        </p:nvSpPr>
        <p:spPr bwMode="auto">
          <a:xfrm>
            <a:off x="4264025" y="5448300"/>
            <a:ext cx="48571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=</a:t>
            </a:r>
          </a:p>
        </p:txBody>
      </p:sp>
      <p:sp>
        <p:nvSpPr>
          <p:cNvPr id="1442899" name="Line 83"/>
          <p:cNvSpPr>
            <a:spLocks noChangeShapeType="1"/>
          </p:cNvSpPr>
          <p:nvPr/>
        </p:nvSpPr>
        <p:spPr bwMode="auto">
          <a:xfrm>
            <a:off x="3962400" y="4922837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0" name="Line 84"/>
          <p:cNvSpPr>
            <a:spLocks noChangeShapeType="1"/>
          </p:cNvSpPr>
          <p:nvPr/>
        </p:nvSpPr>
        <p:spPr bwMode="auto">
          <a:xfrm>
            <a:off x="4495800" y="492283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1" name="Line 85"/>
          <p:cNvSpPr>
            <a:spLocks noChangeShapeType="1"/>
          </p:cNvSpPr>
          <p:nvPr/>
        </p:nvSpPr>
        <p:spPr bwMode="auto">
          <a:xfrm flipH="1">
            <a:off x="3581400" y="5608637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2" name="Oval 86"/>
          <p:cNvSpPr>
            <a:spLocks noChangeArrowheads="1"/>
          </p:cNvSpPr>
          <p:nvPr/>
        </p:nvSpPr>
        <p:spPr bwMode="auto">
          <a:xfrm>
            <a:off x="3932238" y="48895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3" name="Oval 87"/>
          <p:cNvSpPr>
            <a:spLocks noChangeArrowheads="1"/>
          </p:cNvSpPr>
          <p:nvPr/>
        </p:nvSpPr>
        <p:spPr bwMode="auto">
          <a:xfrm>
            <a:off x="4467225" y="48895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4" name="Oval 88"/>
          <p:cNvSpPr>
            <a:spLocks noChangeArrowheads="1"/>
          </p:cNvSpPr>
          <p:nvPr/>
        </p:nvSpPr>
        <p:spPr bwMode="auto">
          <a:xfrm>
            <a:off x="5299075" y="48895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5" name="Line 89"/>
          <p:cNvSpPr>
            <a:spLocks noChangeShapeType="1"/>
          </p:cNvSpPr>
          <p:nvPr/>
        </p:nvSpPr>
        <p:spPr bwMode="auto">
          <a:xfrm flipH="1">
            <a:off x="7620000" y="5761037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6" name="Line 90"/>
          <p:cNvSpPr>
            <a:spLocks noChangeShapeType="1"/>
          </p:cNvSpPr>
          <p:nvPr/>
        </p:nvSpPr>
        <p:spPr bwMode="auto">
          <a:xfrm flipH="1">
            <a:off x="4724400" y="560863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7" name="Line 91"/>
          <p:cNvSpPr>
            <a:spLocks noChangeShapeType="1"/>
          </p:cNvSpPr>
          <p:nvPr/>
        </p:nvSpPr>
        <p:spPr bwMode="auto">
          <a:xfrm flipH="1">
            <a:off x="3962400" y="59896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8" name="Line 92"/>
          <p:cNvSpPr>
            <a:spLocks noChangeShapeType="1"/>
          </p:cNvSpPr>
          <p:nvPr/>
        </p:nvSpPr>
        <p:spPr bwMode="auto">
          <a:xfrm>
            <a:off x="3962400" y="568483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09" name="Line 93"/>
          <p:cNvSpPr>
            <a:spLocks noChangeShapeType="1"/>
          </p:cNvSpPr>
          <p:nvPr/>
        </p:nvSpPr>
        <p:spPr bwMode="auto">
          <a:xfrm>
            <a:off x="5029200" y="5608637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0" name="Line 94"/>
          <p:cNvSpPr>
            <a:spLocks noChangeShapeType="1"/>
          </p:cNvSpPr>
          <p:nvPr/>
        </p:nvSpPr>
        <p:spPr bwMode="auto">
          <a:xfrm flipH="1">
            <a:off x="5029200" y="56848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1" name="Line 95"/>
          <p:cNvSpPr>
            <a:spLocks noChangeShapeType="1"/>
          </p:cNvSpPr>
          <p:nvPr/>
        </p:nvSpPr>
        <p:spPr bwMode="auto">
          <a:xfrm flipH="1">
            <a:off x="5029200" y="5837237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2" name="Line 96"/>
          <p:cNvSpPr>
            <a:spLocks noChangeShapeType="1"/>
          </p:cNvSpPr>
          <p:nvPr/>
        </p:nvSpPr>
        <p:spPr bwMode="auto">
          <a:xfrm>
            <a:off x="5029200" y="5837237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3" name="Line 97"/>
          <p:cNvSpPr>
            <a:spLocks noChangeShapeType="1"/>
          </p:cNvSpPr>
          <p:nvPr/>
        </p:nvSpPr>
        <p:spPr bwMode="auto">
          <a:xfrm>
            <a:off x="4800600" y="469423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4" name="Line 98"/>
          <p:cNvSpPr>
            <a:spLocks noChangeShapeType="1"/>
          </p:cNvSpPr>
          <p:nvPr/>
        </p:nvSpPr>
        <p:spPr bwMode="auto">
          <a:xfrm>
            <a:off x="4114800" y="469423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5" name="Line 99"/>
          <p:cNvSpPr>
            <a:spLocks noChangeShapeType="1"/>
          </p:cNvSpPr>
          <p:nvPr/>
        </p:nvSpPr>
        <p:spPr bwMode="auto">
          <a:xfrm>
            <a:off x="2590800" y="4846637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6" name="Line 100"/>
          <p:cNvSpPr>
            <a:spLocks noChangeShapeType="1"/>
          </p:cNvSpPr>
          <p:nvPr/>
        </p:nvSpPr>
        <p:spPr bwMode="auto">
          <a:xfrm flipH="1">
            <a:off x="5334000" y="33226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7" name="Line 101"/>
          <p:cNvSpPr>
            <a:spLocks noChangeShapeType="1"/>
          </p:cNvSpPr>
          <p:nvPr/>
        </p:nvSpPr>
        <p:spPr bwMode="auto">
          <a:xfrm flipH="1">
            <a:off x="5334000" y="49228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8" name="Line 102"/>
          <p:cNvSpPr>
            <a:spLocks noChangeShapeType="1"/>
          </p:cNvSpPr>
          <p:nvPr/>
        </p:nvSpPr>
        <p:spPr bwMode="auto">
          <a:xfrm>
            <a:off x="6934200" y="1570037"/>
            <a:ext cx="0" cy="388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19" name="AutoShape 103"/>
          <p:cNvSpPr>
            <a:spLocks noChangeArrowheads="1"/>
          </p:cNvSpPr>
          <p:nvPr/>
        </p:nvSpPr>
        <p:spPr bwMode="auto">
          <a:xfrm rot="5400000" flipV="1">
            <a:off x="6946901" y="4937125"/>
            <a:ext cx="1117600" cy="276225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20" name="Line 104"/>
          <p:cNvSpPr>
            <a:spLocks noChangeShapeType="1"/>
          </p:cNvSpPr>
          <p:nvPr/>
        </p:nvSpPr>
        <p:spPr bwMode="auto">
          <a:xfrm>
            <a:off x="2819400" y="56848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21" name="Line 105"/>
          <p:cNvSpPr>
            <a:spLocks noChangeShapeType="1"/>
          </p:cNvSpPr>
          <p:nvPr/>
        </p:nvSpPr>
        <p:spPr bwMode="auto">
          <a:xfrm>
            <a:off x="2819400" y="6218237"/>
            <a:ext cx="472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22" name="Line 106"/>
          <p:cNvSpPr>
            <a:spLocks noChangeShapeType="1"/>
          </p:cNvSpPr>
          <p:nvPr/>
        </p:nvSpPr>
        <p:spPr bwMode="auto">
          <a:xfrm flipV="1">
            <a:off x="7543800" y="54562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23" name="Line 107"/>
          <p:cNvSpPr>
            <a:spLocks noChangeShapeType="1"/>
          </p:cNvSpPr>
          <p:nvPr/>
        </p:nvSpPr>
        <p:spPr bwMode="auto">
          <a:xfrm flipH="1">
            <a:off x="5334000" y="17224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6484938" y="3162300"/>
            <a:ext cx="215900" cy="279400"/>
            <a:chOff x="3125" y="2059"/>
            <a:chExt cx="136" cy="176"/>
          </a:xfrm>
        </p:grpSpPr>
        <p:sp>
          <p:nvSpPr>
            <p:cNvPr id="1442925" name="Line 109"/>
            <p:cNvSpPr>
              <a:spLocks noChangeShapeType="1"/>
            </p:cNvSpPr>
            <p:nvPr/>
          </p:nvSpPr>
          <p:spPr bwMode="auto">
            <a:xfrm>
              <a:off x="3128" y="2059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26" name="Line 110"/>
            <p:cNvSpPr>
              <a:spLocks noChangeShapeType="1"/>
            </p:cNvSpPr>
            <p:nvPr/>
          </p:nvSpPr>
          <p:spPr bwMode="auto">
            <a:xfrm flipV="1">
              <a:off x="3128" y="2143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27" name="Line 111"/>
            <p:cNvSpPr>
              <a:spLocks noChangeShapeType="1"/>
            </p:cNvSpPr>
            <p:nvPr/>
          </p:nvSpPr>
          <p:spPr bwMode="auto">
            <a:xfrm>
              <a:off x="3125" y="2062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6484938" y="1562100"/>
            <a:ext cx="215900" cy="279400"/>
            <a:chOff x="3125" y="1051"/>
            <a:chExt cx="136" cy="176"/>
          </a:xfrm>
        </p:grpSpPr>
        <p:sp>
          <p:nvSpPr>
            <p:cNvPr id="1442929" name="Line 113"/>
            <p:cNvSpPr>
              <a:spLocks noChangeShapeType="1"/>
            </p:cNvSpPr>
            <p:nvPr/>
          </p:nvSpPr>
          <p:spPr bwMode="auto">
            <a:xfrm>
              <a:off x="3128" y="1051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30" name="Line 114"/>
            <p:cNvSpPr>
              <a:spLocks noChangeShapeType="1"/>
            </p:cNvSpPr>
            <p:nvPr/>
          </p:nvSpPr>
          <p:spPr bwMode="auto">
            <a:xfrm flipV="1">
              <a:off x="3128" y="1135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31" name="Line 115"/>
            <p:cNvSpPr>
              <a:spLocks noChangeShapeType="1"/>
            </p:cNvSpPr>
            <p:nvPr/>
          </p:nvSpPr>
          <p:spPr bwMode="auto">
            <a:xfrm>
              <a:off x="3125" y="1054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6484938" y="4762500"/>
            <a:ext cx="215900" cy="279400"/>
            <a:chOff x="3125" y="3067"/>
            <a:chExt cx="136" cy="176"/>
          </a:xfrm>
        </p:grpSpPr>
        <p:sp>
          <p:nvSpPr>
            <p:cNvPr id="1442933" name="Line 117"/>
            <p:cNvSpPr>
              <a:spLocks noChangeShapeType="1"/>
            </p:cNvSpPr>
            <p:nvPr/>
          </p:nvSpPr>
          <p:spPr bwMode="auto">
            <a:xfrm>
              <a:off x="3128" y="3067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34" name="Line 118"/>
            <p:cNvSpPr>
              <a:spLocks noChangeShapeType="1"/>
            </p:cNvSpPr>
            <p:nvPr/>
          </p:nvSpPr>
          <p:spPr bwMode="auto">
            <a:xfrm flipV="1">
              <a:off x="3128" y="3151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35" name="Line 119"/>
            <p:cNvSpPr>
              <a:spLocks noChangeShapeType="1"/>
            </p:cNvSpPr>
            <p:nvPr/>
          </p:nvSpPr>
          <p:spPr bwMode="auto">
            <a:xfrm>
              <a:off x="3125" y="307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2936" name="Line 120"/>
          <p:cNvSpPr>
            <a:spLocks noChangeShapeType="1"/>
          </p:cNvSpPr>
          <p:nvPr/>
        </p:nvSpPr>
        <p:spPr bwMode="auto">
          <a:xfrm flipH="1">
            <a:off x="6705600" y="169862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37" name="Line 121"/>
          <p:cNvSpPr>
            <a:spLocks noChangeShapeType="1"/>
          </p:cNvSpPr>
          <p:nvPr/>
        </p:nvSpPr>
        <p:spPr bwMode="auto">
          <a:xfrm flipH="1">
            <a:off x="6692900" y="329882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38" name="Line 122"/>
          <p:cNvSpPr>
            <a:spLocks noChangeShapeType="1"/>
          </p:cNvSpPr>
          <p:nvPr/>
        </p:nvSpPr>
        <p:spPr bwMode="auto">
          <a:xfrm flipH="1">
            <a:off x="6705600" y="489902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39" name="Line 123"/>
          <p:cNvSpPr>
            <a:spLocks noChangeShapeType="1"/>
          </p:cNvSpPr>
          <p:nvPr/>
        </p:nvSpPr>
        <p:spPr bwMode="auto">
          <a:xfrm>
            <a:off x="6553200" y="17986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40" name="Line 124"/>
          <p:cNvSpPr>
            <a:spLocks noChangeShapeType="1"/>
          </p:cNvSpPr>
          <p:nvPr/>
        </p:nvSpPr>
        <p:spPr bwMode="auto">
          <a:xfrm>
            <a:off x="6553200" y="33988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41" name="Line 125"/>
          <p:cNvSpPr>
            <a:spLocks noChangeShapeType="1"/>
          </p:cNvSpPr>
          <p:nvPr/>
        </p:nvSpPr>
        <p:spPr bwMode="auto">
          <a:xfrm>
            <a:off x="6553200" y="49990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42" name="Line 126"/>
          <p:cNvSpPr>
            <a:spLocks noChangeShapeType="1"/>
          </p:cNvSpPr>
          <p:nvPr/>
        </p:nvSpPr>
        <p:spPr bwMode="auto">
          <a:xfrm flipH="1">
            <a:off x="5715000" y="41608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43" name="Line 127"/>
          <p:cNvSpPr>
            <a:spLocks noChangeShapeType="1"/>
          </p:cNvSpPr>
          <p:nvPr/>
        </p:nvSpPr>
        <p:spPr bwMode="auto">
          <a:xfrm flipH="1">
            <a:off x="5715000" y="25606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44" name="Line 128"/>
          <p:cNvSpPr>
            <a:spLocks noChangeShapeType="1"/>
          </p:cNvSpPr>
          <p:nvPr/>
        </p:nvSpPr>
        <p:spPr bwMode="auto">
          <a:xfrm flipH="1">
            <a:off x="5715000" y="5761037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8745539" y="3940175"/>
            <a:ext cx="758825" cy="476250"/>
            <a:chOff x="4549" y="2549"/>
            <a:chExt cx="478" cy="300"/>
          </a:xfrm>
        </p:grpSpPr>
        <p:sp>
          <p:nvSpPr>
            <p:cNvPr id="1442946" name="Arc 130"/>
            <p:cNvSpPr>
              <a:spLocks/>
            </p:cNvSpPr>
            <p:nvPr/>
          </p:nvSpPr>
          <p:spPr bwMode="auto">
            <a:xfrm>
              <a:off x="4549" y="2549"/>
              <a:ext cx="7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47" name="Arc 131"/>
            <p:cNvSpPr>
              <a:spLocks/>
            </p:cNvSpPr>
            <p:nvPr/>
          </p:nvSpPr>
          <p:spPr bwMode="auto">
            <a:xfrm>
              <a:off x="4549" y="2549"/>
              <a:ext cx="478" cy="1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48" name="Arc 132"/>
            <p:cNvSpPr>
              <a:spLocks/>
            </p:cNvSpPr>
            <p:nvPr/>
          </p:nvSpPr>
          <p:spPr bwMode="auto">
            <a:xfrm>
              <a:off x="4573" y="2692"/>
              <a:ext cx="453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49" name="Arc 133"/>
            <p:cNvSpPr>
              <a:spLocks/>
            </p:cNvSpPr>
            <p:nvPr/>
          </p:nvSpPr>
          <p:spPr bwMode="auto">
            <a:xfrm>
              <a:off x="4549" y="2692"/>
              <a:ext cx="70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2950" name="Line 134"/>
          <p:cNvSpPr>
            <a:spLocks noChangeShapeType="1"/>
          </p:cNvSpPr>
          <p:nvPr/>
        </p:nvSpPr>
        <p:spPr bwMode="auto">
          <a:xfrm>
            <a:off x="8610600" y="4313237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1" name="Line 135"/>
          <p:cNvSpPr>
            <a:spLocks noChangeShapeType="1"/>
          </p:cNvSpPr>
          <p:nvPr/>
        </p:nvSpPr>
        <p:spPr bwMode="auto">
          <a:xfrm flipH="1">
            <a:off x="8610601" y="4311651"/>
            <a:ext cx="2127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2" name="Line 136"/>
          <p:cNvSpPr>
            <a:spLocks noChangeShapeType="1"/>
          </p:cNvSpPr>
          <p:nvPr/>
        </p:nvSpPr>
        <p:spPr bwMode="auto">
          <a:xfrm flipH="1" flipV="1">
            <a:off x="8610601" y="4008437"/>
            <a:ext cx="1889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3" name="Line 137"/>
          <p:cNvSpPr>
            <a:spLocks noChangeShapeType="1"/>
          </p:cNvSpPr>
          <p:nvPr/>
        </p:nvSpPr>
        <p:spPr bwMode="auto">
          <a:xfrm>
            <a:off x="8610600" y="2560637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4" name="Line 138"/>
          <p:cNvSpPr>
            <a:spLocks noChangeShapeType="1"/>
          </p:cNvSpPr>
          <p:nvPr/>
        </p:nvSpPr>
        <p:spPr bwMode="auto">
          <a:xfrm flipH="1">
            <a:off x="9459913" y="41846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5" name="Oval 139"/>
          <p:cNvSpPr>
            <a:spLocks noChangeArrowheads="1"/>
          </p:cNvSpPr>
          <p:nvPr/>
        </p:nvSpPr>
        <p:spPr bwMode="auto">
          <a:xfrm>
            <a:off x="3548063" y="39766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6" name="Line 140"/>
          <p:cNvSpPr>
            <a:spLocks noChangeShapeType="1"/>
          </p:cNvSpPr>
          <p:nvPr/>
        </p:nvSpPr>
        <p:spPr bwMode="auto">
          <a:xfrm flipH="1">
            <a:off x="4419600" y="1903413"/>
            <a:ext cx="152400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57" name="Rectangle 141"/>
          <p:cNvSpPr>
            <a:spLocks noChangeArrowheads="1"/>
          </p:cNvSpPr>
          <p:nvPr/>
        </p:nvSpPr>
        <p:spPr bwMode="auto">
          <a:xfrm>
            <a:off x="4479925" y="1828800"/>
            <a:ext cx="3767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 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465849-4C67-46A2-901B-2FDD8A2E8981}"/>
              </a:ext>
            </a:extLst>
          </p:cNvPr>
          <p:cNvSpPr/>
          <p:nvPr/>
        </p:nvSpPr>
        <p:spPr>
          <a:xfrm>
            <a:off x="168277" y="2930306"/>
            <a:ext cx="215864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在此示例中，所有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标签条目必须与地址标签并行比较（通过硬件）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693" y="268491"/>
            <a:ext cx="7396862" cy="99835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Fully</a:t>
            </a:r>
            <a:r>
              <a:rPr sz="3200" spc="-15" dirty="0"/>
              <a:t> </a:t>
            </a:r>
            <a:r>
              <a:rPr sz="3200" spc="-10" dirty="0"/>
              <a:t>Associative </a:t>
            </a:r>
            <a:r>
              <a:rPr sz="3200" spc="-5" dirty="0"/>
              <a:t>Hit Logic</a:t>
            </a:r>
            <a:br>
              <a:rPr lang="en-US" altLang="zh-CN" sz="3200" spc="-5" dirty="0"/>
            </a:br>
            <a:r>
              <a:rPr lang="zh-CN" altLang="en-US" sz="3200" b="0" dirty="0"/>
              <a:t>全相联命中逻辑</a:t>
            </a:r>
            <a:endParaRPr sz="32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18538" y="1584609"/>
            <a:ext cx="7807325" cy="422128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6400" indent="-342900">
              <a:lnSpc>
                <a:spcPct val="150000"/>
              </a:lnSpc>
              <a:spcBef>
                <a:spcPts val="7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举例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7085" marR="68580" lvl="1" indent="-287020">
              <a:lnSpc>
                <a:spcPct val="150000"/>
              </a:lnSpc>
              <a:spcBef>
                <a:spcPts val="509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lang="zh-CN" altLang="en-US"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sz="2000" spc="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MM</a:t>
            </a:r>
            <a:r>
              <a:rPr sz="2000" spc="45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128</a:t>
            </a:r>
            <a:r>
              <a:rPr sz="2000" spc="-2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words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(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baseline="2564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), Cache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</a:t>
            </a:r>
            <a:r>
              <a:rPr sz="2000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sz="2000" spc="-15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sz="2000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baseline="25641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 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words, </a:t>
            </a:r>
            <a:r>
              <a:rPr sz="2000" spc="-43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sz="2000" spc="-43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20065" marR="68580" lvl="1">
              <a:lnSpc>
                <a:spcPct val="150000"/>
              </a:lnSpc>
              <a:spcBef>
                <a:spcPts val="509"/>
              </a:spcBef>
              <a:tabLst>
                <a:tab pos="807085" algn="l"/>
                <a:tab pos="807720" algn="l"/>
              </a:tabLst>
            </a:pP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Size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</a:t>
            </a:r>
            <a:r>
              <a:rPr sz="2000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sz="2000" spc="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7" baseline="25641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sz="2000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06400" indent="-342900">
              <a:lnSpc>
                <a:spcPct val="150000"/>
              </a:lnSpc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内存中的块数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MM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-7" baseline="2430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r>
              <a:rPr sz="2000" spc="262" baseline="2430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sz="2000" spc="247" baseline="2430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2</a:t>
            </a:r>
            <a:r>
              <a:rPr sz="2000" spc="-7" baseline="2430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sz="2000" baseline="243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63500">
              <a:lnSpc>
                <a:spcPct val="150000"/>
              </a:lnSpc>
              <a:spcBef>
                <a:spcPts val="575"/>
              </a:spcBef>
              <a:tabLst>
                <a:tab pos="405765" algn="l"/>
                <a:tab pos="406400" algn="l"/>
              </a:tabLst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sz="2000" spc="-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ID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3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000" spc="-35" dirty="0">
                <a:solidFill>
                  <a:srgbClr val="006FC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lang="en-US" altLang="zh-CN" sz="2000" spc="-5" dirty="0">
                <a:solidFill>
                  <a:srgbClr val="006FC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(Tag)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06400" indent="-342900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缓存行数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3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-7" baseline="24305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sz="2000" spc="247" baseline="24305" dirty="0">
                <a:solidFill>
                  <a:srgbClr val="00AF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sz="2000" spc="270" baseline="24305" dirty="0">
                <a:solidFill>
                  <a:srgbClr val="00AFE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-7" baseline="2430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spc="247" baseline="2430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line</a:t>
            </a:r>
            <a:r>
              <a:rPr lang="zh-CN" altLang="en-US"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7085" lvl="1" indent="-287020">
              <a:lnSpc>
                <a:spcPct val="150000"/>
              </a:lnSpc>
              <a:spcBef>
                <a:spcPts val="515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lang="zh-CN" altLang="en-US" sz="20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每行存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000" spc="-5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-5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 </a:t>
            </a:r>
            <a:r>
              <a:rPr sz="2000" spc="-4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Tags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valid</a:t>
            </a:r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7085" lvl="1" indent="-287020">
              <a:lnSpc>
                <a:spcPct val="150000"/>
              </a:lnSpc>
              <a:spcBef>
                <a:spcPts val="480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lang="zh-CN" altLang="en-US" sz="2000" spc="-2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需要</a:t>
            </a:r>
            <a:r>
              <a:rPr sz="2000" spc="-2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000" spc="-1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spc="-1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 </a:t>
            </a:r>
            <a:r>
              <a:rPr lang="en-US" altLang="zh-CN" sz="2000" spc="-1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spc="-10" dirty="0">
                <a:solidFill>
                  <a:srgbClr val="FF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位比较器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599FB262-C724-4958-B7C5-67A547DD919E}"/>
              </a:ext>
            </a:extLst>
          </p:cNvPr>
          <p:cNvGrpSpPr/>
          <p:nvPr/>
        </p:nvGrpSpPr>
        <p:grpSpPr>
          <a:xfrm>
            <a:off x="7416151" y="2823800"/>
            <a:ext cx="3122295" cy="990600"/>
            <a:chOff x="106997" y="1062723"/>
            <a:chExt cx="3122295" cy="99060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1024AF9-653F-48D8-9930-8FDCADA676CE}"/>
                </a:ext>
              </a:extLst>
            </p:cNvPr>
            <p:cNvSpPr/>
            <p:nvPr/>
          </p:nvSpPr>
          <p:spPr>
            <a:xfrm>
              <a:off x="106997" y="1062723"/>
              <a:ext cx="3122295" cy="990600"/>
            </a:xfrm>
            <a:custGeom>
              <a:avLst/>
              <a:gdLst/>
              <a:ahLst/>
              <a:cxnLst/>
              <a:rect l="l" t="t" r="r" b="b"/>
              <a:pathLst>
                <a:path w="3122295" h="990600">
                  <a:moveTo>
                    <a:pt x="3122041" y="0"/>
                  </a:moveTo>
                  <a:lnTo>
                    <a:pt x="0" y="0"/>
                  </a:lnTo>
                  <a:lnTo>
                    <a:pt x="0" y="990142"/>
                  </a:lnTo>
                  <a:lnTo>
                    <a:pt x="3122041" y="990142"/>
                  </a:lnTo>
                  <a:lnTo>
                    <a:pt x="3122041" y="0"/>
                  </a:lnTo>
                  <a:close/>
                </a:path>
              </a:pathLst>
            </a:custGeom>
            <a:solidFill>
              <a:srgbClr val="E5F0F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403F3AE-352A-4E2B-BDC0-E733369DC342}"/>
                </a:ext>
              </a:extLst>
            </p:cNvPr>
            <p:cNvSpPr/>
            <p:nvPr/>
          </p:nvSpPr>
          <p:spPr>
            <a:xfrm>
              <a:off x="1052796" y="1433873"/>
              <a:ext cx="1456487" cy="189671"/>
            </a:xfrm>
            <a:custGeom>
              <a:avLst/>
              <a:gdLst/>
              <a:ahLst/>
              <a:cxnLst/>
              <a:rect l="l" t="t" r="r" b="b"/>
              <a:pathLst>
                <a:path w="1230630" h="192405">
                  <a:moveTo>
                    <a:pt x="0" y="0"/>
                  </a:moveTo>
                  <a:lnTo>
                    <a:pt x="1230432" y="0"/>
                  </a:lnTo>
                  <a:lnTo>
                    <a:pt x="1230432" y="192255"/>
                  </a:lnTo>
                  <a:lnTo>
                    <a:pt x="0" y="192255"/>
                  </a:lnTo>
                  <a:lnTo>
                    <a:pt x="0" y="0"/>
                  </a:lnTo>
                  <a:close/>
                </a:path>
              </a:pathLst>
            </a:custGeom>
            <a:ln w="9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3190FD50-BB79-4E40-A1E5-C07E73959B53}"/>
                </a:ext>
              </a:extLst>
            </p:cNvPr>
            <p:cNvSpPr/>
            <p:nvPr/>
          </p:nvSpPr>
          <p:spPr>
            <a:xfrm>
              <a:off x="1956397" y="1433873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5">
                  <a:moveTo>
                    <a:pt x="0" y="192255"/>
                  </a:moveTo>
                  <a:lnTo>
                    <a:pt x="0" y="0"/>
                  </a:lnTo>
                </a:path>
              </a:pathLst>
            </a:custGeom>
            <a:ln w="9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0DDC9C35-C379-4113-B636-CC44A79559B9}"/>
              </a:ext>
            </a:extLst>
          </p:cNvPr>
          <p:cNvSpPr txBox="1"/>
          <p:nvPr/>
        </p:nvSpPr>
        <p:spPr>
          <a:xfrm>
            <a:off x="8249212" y="3493914"/>
            <a:ext cx="2032677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lang="en-US" altLang="zh-CN" sz="1200" b="1" spc="50" dirty="0">
                <a:solidFill>
                  <a:srgbClr val="0563C1"/>
                </a:solidFill>
                <a:latin typeface="Times New Roman"/>
                <a:cs typeface="Times New Roman"/>
              </a:rPr>
              <a:t>9</a:t>
            </a:r>
            <a:r>
              <a:rPr sz="1200" b="1" spc="35" dirty="0">
                <a:solidFill>
                  <a:srgbClr val="0563C1"/>
                </a:solidFill>
                <a:latin typeface="Times New Roman"/>
                <a:cs typeface="Times New Roman"/>
              </a:rPr>
              <a:t>-</a:t>
            </a:r>
            <a:r>
              <a:rPr sz="1200" b="1" spc="5" dirty="0">
                <a:solidFill>
                  <a:srgbClr val="0563C1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0563C1"/>
                </a:solidFill>
                <a:latin typeface="Times New Roman"/>
                <a:cs typeface="Times New Roman"/>
              </a:rPr>
              <a:t>i</a:t>
            </a:r>
            <a:r>
              <a:rPr sz="1200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t</a:t>
            </a:r>
            <a:r>
              <a:rPr sz="1200" b="1" spc="-25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200" b="1" spc="50" dirty="0">
                <a:solidFill>
                  <a:srgbClr val="0563C1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0563C1"/>
                </a:solidFill>
                <a:latin typeface="Times New Roman"/>
                <a:cs typeface="Times New Roman"/>
              </a:rPr>
              <a:t>i</a:t>
            </a:r>
            <a:r>
              <a:rPr sz="1200" b="1" spc="15" dirty="0">
                <a:solidFill>
                  <a:srgbClr val="0563C1"/>
                </a:solidFill>
                <a:latin typeface="Times New Roman"/>
                <a:cs typeface="Times New Roman"/>
              </a:rPr>
              <a:t>n</a:t>
            </a:r>
            <a:r>
              <a:rPr sz="1200" b="1" spc="-60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200" b="1" spc="15" dirty="0">
                <a:solidFill>
                  <a:srgbClr val="0563C1"/>
                </a:solidFill>
                <a:latin typeface="Times New Roman"/>
                <a:cs typeface="Times New Roman"/>
              </a:rPr>
              <a:t>e</a:t>
            </a:r>
            <a:r>
              <a:rPr sz="1200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m</a:t>
            </a:r>
            <a:r>
              <a:rPr sz="1200" b="1" spc="50" dirty="0">
                <a:solidFill>
                  <a:srgbClr val="0563C1"/>
                </a:solidFill>
                <a:latin typeface="Times New Roman"/>
                <a:cs typeface="Times New Roman"/>
              </a:rPr>
              <a:t>o</a:t>
            </a:r>
            <a:r>
              <a:rPr sz="1200" b="1" spc="15" dirty="0">
                <a:solidFill>
                  <a:srgbClr val="0563C1"/>
                </a:solidFill>
                <a:latin typeface="Times New Roman"/>
                <a:cs typeface="Times New Roman"/>
              </a:rPr>
              <a:t>ry</a:t>
            </a:r>
            <a:r>
              <a:rPr sz="1200" b="1" spc="-15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1200" b="1" spc="50" dirty="0">
                <a:solidFill>
                  <a:srgbClr val="0563C1"/>
                </a:solidFill>
                <a:latin typeface="Times New Roman"/>
                <a:cs typeface="Times New Roman"/>
              </a:rPr>
              <a:t>a</a:t>
            </a:r>
            <a:r>
              <a:rPr sz="1200" b="1" spc="5" dirty="0">
                <a:solidFill>
                  <a:srgbClr val="0563C1"/>
                </a:solidFill>
                <a:latin typeface="Times New Roman"/>
                <a:cs typeface="Times New Roman"/>
              </a:rPr>
              <a:t>dd</a:t>
            </a:r>
            <a:r>
              <a:rPr sz="1200" b="1" spc="15" dirty="0">
                <a:solidFill>
                  <a:srgbClr val="0563C1"/>
                </a:solidFill>
                <a:latin typeface="Times New Roman"/>
                <a:cs typeface="Times New Roman"/>
              </a:rPr>
              <a:t>re</a:t>
            </a:r>
            <a:r>
              <a:rPr sz="1200" b="1" spc="-15" dirty="0">
                <a:solidFill>
                  <a:srgbClr val="0563C1"/>
                </a:solidFill>
                <a:latin typeface="Times New Roman"/>
                <a:cs typeface="Times New Roman"/>
              </a:rPr>
              <a:t>s</a:t>
            </a:r>
            <a:r>
              <a:rPr sz="1200" b="1" spc="10" dirty="0">
                <a:solidFill>
                  <a:srgbClr val="0563C1"/>
                </a:solidFill>
                <a:latin typeface="Times New Roman"/>
                <a:cs typeface="Times New Roman"/>
              </a:rPr>
              <a:t>s</a:t>
            </a:r>
            <a:endParaRPr sz="1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70E72C4-618F-47B8-B75A-05634CF9CAFA}"/>
              </a:ext>
            </a:extLst>
          </p:cNvPr>
          <p:cNvSpPr txBox="1"/>
          <p:nvPr/>
        </p:nvSpPr>
        <p:spPr>
          <a:xfrm>
            <a:off x="8682420" y="2823800"/>
            <a:ext cx="310069" cy="5550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 marR="5080" indent="-22860">
              <a:lnSpc>
                <a:spcPct val="157300"/>
              </a:lnSpc>
              <a:spcBef>
                <a:spcPts val="90"/>
              </a:spcBef>
            </a:pPr>
            <a:r>
              <a:rPr sz="1200" b="1" spc="-90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1200" b="1" spc="45" dirty="0">
                <a:solidFill>
                  <a:srgbClr val="FF3300"/>
                </a:solidFill>
                <a:latin typeface="Times New Roman"/>
                <a:cs typeface="Times New Roman"/>
              </a:rPr>
              <a:t>ag  </a:t>
            </a:r>
            <a:r>
              <a:rPr lang="en-US" altLang="zh-CN" sz="1200" b="1" spc="50" dirty="0">
                <a:solidFill>
                  <a:srgbClr val="FF3300"/>
                </a:solidFill>
                <a:latin typeface="Times New Roman"/>
                <a:cs typeface="Times New Roman"/>
              </a:rPr>
              <a:t>4</a:t>
            </a:r>
            <a:endParaRPr sz="1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331D708-693C-4273-A79F-6C54B073E46B}"/>
              </a:ext>
            </a:extLst>
          </p:cNvPr>
          <p:cNvSpPr txBox="1"/>
          <p:nvPr/>
        </p:nvSpPr>
        <p:spPr>
          <a:xfrm>
            <a:off x="9430933" y="2823800"/>
            <a:ext cx="524382" cy="5871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89535">
              <a:lnSpc>
                <a:spcPct val="163300"/>
              </a:lnSpc>
              <a:spcBef>
                <a:spcPts val="90"/>
              </a:spcBef>
            </a:pPr>
            <a:r>
              <a:rPr lang="en-US" altLang="zh-CN" sz="1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word</a:t>
            </a:r>
            <a:endParaRPr lang="en-US" altLang="zh-CN" sz="1200" b="1" spc="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8900" marR="5080" indent="-89535">
              <a:lnSpc>
                <a:spcPct val="163300"/>
              </a:lnSpc>
              <a:spcBef>
                <a:spcPts val="90"/>
              </a:spcBef>
            </a:pPr>
            <a:r>
              <a:rPr lang="en-US" altLang="zh-CN" sz="1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 3</a:t>
            </a:r>
            <a:r>
              <a:rPr sz="1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endParaRPr sz="1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0995" y="381079"/>
            <a:ext cx="658622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Fully </a:t>
            </a:r>
            <a:r>
              <a:rPr sz="3200" spc="-15" dirty="0"/>
              <a:t>Associative</a:t>
            </a:r>
            <a:r>
              <a:rPr sz="3200" spc="-10" dirty="0"/>
              <a:t> </a:t>
            </a:r>
            <a:r>
              <a:rPr lang="zh-CN" altLang="en-US" sz="3200" spc="-10" dirty="0"/>
              <a:t>不能规模太大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2693686" y="1095093"/>
            <a:ext cx="8139430" cy="39726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 indent="-342900">
              <a:lnSpc>
                <a:spcPct val="150000"/>
              </a:lnSpc>
              <a:spcBef>
                <a:spcPts val="7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如果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80386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采用全相联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</a:p>
          <a:p>
            <a:pPr marL="794385" marR="55880" lvl="1" indent="-287020">
              <a:lnSpc>
                <a:spcPct val="150000"/>
              </a:lnSpc>
              <a:spcBef>
                <a:spcPts val="509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pc="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MM</a:t>
            </a:r>
            <a:r>
              <a:rPr spc="4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pc="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4GB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baseline="2564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32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</a:t>
            </a:r>
            <a:r>
              <a:rPr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Cache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Size</a:t>
            </a:r>
            <a:r>
              <a:rPr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pc="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64KB</a:t>
            </a:r>
            <a:r>
              <a:rPr spc="-20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baseline="25641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 Block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Size</a:t>
            </a:r>
            <a:r>
              <a:rPr spc="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</a:t>
            </a:r>
            <a:r>
              <a:rPr spc="-44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16=2</a:t>
            </a:r>
            <a:r>
              <a:rPr baseline="25641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r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bytes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= 4</a:t>
            </a:r>
            <a:r>
              <a:rPr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words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93700" indent="-342900">
              <a:lnSpc>
                <a:spcPct val="150000"/>
              </a:lnSpc>
              <a:spcBef>
                <a:spcPts val="55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内存中的块数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MM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15" baseline="2430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32</a:t>
            </a:r>
            <a:r>
              <a:rPr sz="2000" spc="284" baseline="2430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sz="2000" spc="247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15" baseline="2430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28</a:t>
            </a:r>
            <a:endParaRPr sz="2000" baseline="2430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0800">
              <a:lnSpc>
                <a:spcPct val="150000"/>
              </a:lnSpc>
              <a:spcBef>
                <a:spcPts val="575"/>
              </a:spcBef>
              <a:tabLst>
                <a:tab pos="393065" algn="l"/>
                <a:tab pos="393700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Block</a:t>
            </a:r>
            <a:r>
              <a:rPr sz="2000" spc="-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ID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28</a:t>
            </a:r>
            <a:r>
              <a:rPr sz="20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bits</a:t>
            </a:r>
            <a:r>
              <a:rPr lang="en-US" altLang="zh-CN"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（</a:t>
            </a:r>
            <a:r>
              <a:rPr lang="en-US" altLang="zh-CN"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Tag</a:t>
            </a:r>
            <a:r>
              <a:rPr lang="zh-CN" altLang="en-US"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93700" indent="-342900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缓存行数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</a:t>
            </a:r>
            <a:r>
              <a:rPr sz="2000" spc="262" baseline="2430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sz="2000" spc="270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r>
              <a:rPr sz="2000" spc="284" baseline="2430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4096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794385" lvl="1" indent="-287020">
              <a:lnSpc>
                <a:spcPct val="150000"/>
              </a:lnSpc>
              <a:spcBef>
                <a:spcPts val="515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lang="zh-CN" altLang="en-US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存储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4096</a:t>
            </a:r>
            <a:r>
              <a:rPr spc="-3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pc="-3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个 </a:t>
            </a:r>
            <a:r>
              <a:rPr lang="en-US" altLang="zh-CN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28-bits</a:t>
            </a:r>
            <a:r>
              <a:rPr lang="zh-CN" altLang="en-US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 </a:t>
            </a: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Tags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+ 1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valid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bit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794385" lvl="1" indent="-287020">
              <a:lnSpc>
                <a:spcPct val="150000"/>
              </a:lnSpc>
              <a:spcBef>
                <a:spcPts val="48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需要</a:t>
            </a:r>
            <a:r>
              <a:rPr b="1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4096</a:t>
            </a:r>
            <a:r>
              <a:rPr b="1" spc="-3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spc="-3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个 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29</a:t>
            </a:r>
            <a:r>
              <a:rPr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bits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的比较器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E1D9DB4-DEF3-466E-A4EF-5BF4CB6D3C3F}"/>
              </a:ext>
            </a:extLst>
          </p:cNvPr>
          <p:cNvSpPr txBox="1">
            <a:spLocks/>
          </p:cNvSpPr>
          <p:nvPr/>
        </p:nvSpPr>
        <p:spPr>
          <a:xfrm>
            <a:off x="6802454" y="5907929"/>
            <a:ext cx="4519911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1206">
              <a:lnSpc>
                <a:spcPct val="100000"/>
              </a:lnSpc>
            </a:pPr>
            <a:r>
              <a:rPr lang="en-US" sz="3177" dirty="0"/>
              <a:t>Tags Are </a:t>
            </a:r>
            <a:r>
              <a:rPr lang="en-US" sz="3200" dirty="0"/>
              <a:t>Expensive</a:t>
            </a:r>
            <a:r>
              <a:rPr lang="en-US" sz="3177" dirty="0"/>
              <a:t>!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18FA580-437A-4748-9D81-31C91D05E23D}"/>
              </a:ext>
            </a:extLst>
          </p:cNvPr>
          <p:cNvSpPr txBox="1"/>
          <p:nvPr/>
        </p:nvSpPr>
        <p:spPr>
          <a:xfrm>
            <a:off x="2911028" y="5257484"/>
            <a:ext cx="4519911" cy="915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标签位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/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缓存行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29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bi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  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1206" marR="4483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数据位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/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缓存行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4*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 bi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1206" marR="4483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29/128=23%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29918DB-F1AC-4453-AB1E-B0469A8617E5}"/>
              </a:ext>
            </a:extLst>
          </p:cNvPr>
          <p:cNvSpPr txBox="1"/>
          <p:nvPr/>
        </p:nvSpPr>
        <p:spPr>
          <a:xfrm>
            <a:off x="2822345" y="6354327"/>
            <a:ext cx="3941056" cy="31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缓存中的</a:t>
            </a:r>
            <a:r>
              <a:rPr lang="en-US" altLang="zh-CN" sz="21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23</a:t>
            </a:r>
            <a:r>
              <a:rPr kumimoji="0" sz="211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% </a:t>
            </a:r>
            <a:r>
              <a:rPr kumimoji="0" lang="zh-CN" altLang="en-US" sz="211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存储用于标签</a:t>
            </a:r>
            <a:endParaRPr kumimoji="0" sz="2118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555A08B-5CF1-4E5C-A596-E004BE534E50}"/>
              </a:ext>
            </a:extLst>
          </p:cNvPr>
          <p:cNvSpPr/>
          <p:nvPr/>
        </p:nvSpPr>
        <p:spPr>
          <a:xfrm>
            <a:off x="1073020" y="3912863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4"/>
                </a:lnTo>
                <a:lnTo>
                  <a:pt x="308161" y="14021"/>
                </a:lnTo>
                <a:lnTo>
                  <a:pt x="361097" y="56086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4"/>
                </a:lnTo>
                <a:lnTo>
                  <a:pt x="357316" y="276930"/>
                </a:lnTo>
                <a:lnTo>
                  <a:pt x="304380" y="318996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F6B8966-0791-441C-8E6E-64B63B985396}"/>
              </a:ext>
            </a:extLst>
          </p:cNvPr>
          <p:cNvSpPr/>
          <p:nvPr/>
        </p:nvSpPr>
        <p:spPr>
          <a:xfrm>
            <a:off x="992949" y="3911316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9D13E49-EA9E-427C-88B4-85E95AE3698B}"/>
              </a:ext>
            </a:extLst>
          </p:cNvPr>
          <p:cNvSpPr/>
          <p:nvPr/>
        </p:nvSpPr>
        <p:spPr>
          <a:xfrm>
            <a:off x="1073020" y="3912863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90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4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9FCDDC2-F662-450B-A499-D866EEC24D1B}"/>
              </a:ext>
            </a:extLst>
          </p:cNvPr>
          <p:cNvSpPr/>
          <p:nvPr/>
        </p:nvSpPr>
        <p:spPr>
          <a:xfrm>
            <a:off x="832807" y="4135562"/>
            <a:ext cx="226919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730F61E-051E-403D-A16F-0484C89FFAC0}"/>
              </a:ext>
            </a:extLst>
          </p:cNvPr>
          <p:cNvSpPr/>
          <p:nvPr/>
        </p:nvSpPr>
        <p:spPr>
          <a:xfrm>
            <a:off x="1451689" y="4059783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C546ECCB-5F41-45A8-BBDF-8C520D76459E}"/>
              </a:ext>
            </a:extLst>
          </p:cNvPr>
          <p:cNvSpPr/>
          <p:nvPr/>
        </p:nvSpPr>
        <p:spPr>
          <a:xfrm>
            <a:off x="1073020" y="4845085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5"/>
                </a:lnTo>
                <a:lnTo>
                  <a:pt x="308161" y="14021"/>
                </a:lnTo>
                <a:lnTo>
                  <a:pt x="361097" y="56087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4"/>
                </a:lnTo>
                <a:lnTo>
                  <a:pt x="357316" y="276930"/>
                </a:lnTo>
                <a:lnTo>
                  <a:pt x="304380" y="318995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C850A481-8C8D-46AC-95A2-83449FB1B421}"/>
              </a:ext>
            </a:extLst>
          </p:cNvPr>
          <p:cNvSpPr/>
          <p:nvPr/>
        </p:nvSpPr>
        <p:spPr>
          <a:xfrm>
            <a:off x="992949" y="4843539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90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4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BF384062-116A-4A5F-A644-BA12643D517B}"/>
              </a:ext>
            </a:extLst>
          </p:cNvPr>
          <p:cNvSpPr/>
          <p:nvPr/>
        </p:nvSpPr>
        <p:spPr>
          <a:xfrm>
            <a:off x="1073020" y="4845086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1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E1CCCCE2-AC12-42B9-B357-6B830136171A}"/>
              </a:ext>
            </a:extLst>
          </p:cNvPr>
          <p:cNvSpPr/>
          <p:nvPr/>
        </p:nvSpPr>
        <p:spPr>
          <a:xfrm>
            <a:off x="832807" y="5067784"/>
            <a:ext cx="226919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5BC0B6E5-CC86-4F7D-946A-DA631873BAF6}"/>
              </a:ext>
            </a:extLst>
          </p:cNvPr>
          <p:cNvSpPr/>
          <p:nvPr/>
        </p:nvSpPr>
        <p:spPr>
          <a:xfrm>
            <a:off x="1451689" y="4992005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0F8C4B65-55C1-4E0F-9940-4D773FB6FF1B}"/>
              </a:ext>
            </a:extLst>
          </p:cNvPr>
          <p:cNvSpPr/>
          <p:nvPr/>
        </p:nvSpPr>
        <p:spPr>
          <a:xfrm>
            <a:off x="1073020" y="4378975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4"/>
                </a:lnTo>
                <a:lnTo>
                  <a:pt x="308161" y="14021"/>
                </a:lnTo>
                <a:lnTo>
                  <a:pt x="361097" y="56086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4"/>
                </a:lnTo>
                <a:lnTo>
                  <a:pt x="357316" y="276930"/>
                </a:lnTo>
                <a:lnTo>
                  <a:pt x="304380" y="318996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75F99BE9-25F2-4CE8-89E8-0C7E21B91972}"/>
              </a:ext>
            </a:extLst>
          </p:cNvPr>
          <p:cNvSpPr/>
          <p:nvPr/>
        </p:nvSpPr>
        <p:spPr>
          <a:xfrm>
            <a:off x="992949" y="4377428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1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2D04CB9C-1593-4F0D-9DA3-6B7EDF7AD6E1}"/>
              </a:ext>
            </a:extLst>
          </p:cNvPr>
          <p:cNvSpPr/>
          <p:nvPr/>
        </p:nvSpPr>
        <p:spPr>
          <a:xfrm>
            <a:off x="1073020" y="4378975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90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4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17FC149A-D6DF-4F44-9FE3-DD84A25295EC}"/>
              </a:ext>
            </a:extLst>
          </p:cNvPr>
          <p:cNvSpPr/>
          <p:nvPr/>
        </p:nvSpPr>
        <p:spPr>
          <a:xfrm>
            <a:off x="832807" y="4601673"/>
            <a:ext cx="226919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73056BA2-8A93-4A70-99E2-8CB30FABAFA5}"/>
              </a:ext>
            </a:extLst>
          </p:cNvPr>
          <p:cNvSpPr/>
          <p:nvPr/>
        </p:nvSpPr>
        <p:spPr>
          <a:xfrm>
            <a:off x="1451689" y="4525894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E47B894-EBF9-4FEE-83E4-32BF6996AE82}"/>
              </a:ext>
            </a:extLst>
          </p:cNvPr>
          <p:cNvSpPr/>
          <p:nvPr/>
        </p:nvSpPr>
        <p:spPr>
          <a:xfrm>
            <a:off x="832807" y="5385430"/>
            <a:ext cx="230281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897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B60EAD79-7E20-48F7-A7A4-5AD8253EB79E}"/>
              </a:ext>
            </a:extLst>
          </p:cNvPr>
          <p:cNvSpPr/>
          <p:nvPr/>
        </p:nvSpPr>
        <p:spPr>
          <a:xfrm>
            <a:off x="1073020" y="5311196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4"/>
                </a:lnTo>
                <a:lnTo>
                  <a:pt x="308161" y="14021"/>
                </a:lnTo>
                <a:lnTo>
                  <a:pt x="361097" y="56086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4"/>
                </a:lnTo>
                <a:lnTo>
                  <a:pt x="357316" y="276930"/>
                </a:lnTo>
                <a:lnTo>
                  <a:pt x="304380" y="318996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FC9FAC26-601B-48D2-A7C3-B3C10D3714F8}"/>
              </a:ext>
            </a:extLst>
          </p:cNvPr>
          <p:cNvSpPr/>
          <p:nvPr/>
        </p:nvSpPr>
        <p:spPr>
          <a:xfrm>
            <a:off x="992949" y="5309650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1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3727DCFF-EB1F-4F43-8DB5-44B4EA95123B}"/>
              </a:ext>
            </a:extLst>
          </p:cNvPr>
          <p:cNvSpPr/>
          <p:nvPr/>
        </p:nvSpPr>
        <p:spPr>
          <a:xfrm>
            <a:off x="1073020" y="5311197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90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4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281E48D2-D824-4989-81FC-299B1A81FD63}"/>
              </a:ext>
            </a:extLst>
          </p:cNvPr>
          <p:cNvSpPr/>
          <p:nvPr/>
        </p:nvSpPr>
        <p:spPr>
          <a:xfrm>
            <a:off x="832807" y="5533895"/>
            <a:ext cx="226919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EB8E1949-5ABC-4400-9C38-F1AA72188CCB}"/>
              </a:ext>
            </a:extLst>
          </p:cNvPr>
          <p:cNvSpPr/>
          <p:nvPr/>
        </p:nvSpPr>
        <p:spPr>
          <a:xfrm>
            <a:off x="1451689" y="5458116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23C9614C-887E-4AF2-9DA4-4DEAD504738A}"/>
              </a:ext>
            </a:extLst>
          </p:cNvPr>
          <p:cNvSpPr/>
          <p:nvPr/>
        </p:nvSpPr>
        <p:spPr>
          <a:xfrm>
            <a:off x="1073020" y="1965376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4"/>
                </a:lnTo>
                <a:lnTo>
                  <a:pt x="308161" y="14021"/>
                </a:lnTo>
                <a:lnTo>
                  <a:pt x="361097" y="56086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4"/>
                </a:lnTo>
                <a:lnTo>
                  <a:pt x="357316" y="276930"/>
                </a:lnTo>
                <a:lnTo>
                  <a:pt x="304380" y="318996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D853D148-A622-471E-B04C-8C6B01A0C463}"/>
              </a:ext>
            </a:extLst>
          </p:cNvPr>
          <p:cNvSpPr/>
          <p:nvPr/>
        </p:nvSpPr>
        <p:spPr>
          <a:xfrm>
            <a:off x="992949" y="1963829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5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280BFA67-1050-4ED4-A6FA-EAB07C2FA03B}"/>
              </a:ext>
            </a:extLst>
          </p:cNvPr>
          <p:cNvSpPr/>
          <p:nvPr/>
        </p:nvSpPr>
        <p:spPr>
          <a:xfrm>
            <a:off x="1073020" y="1965376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5">
                <a:moveTo>
                  <a:pt x="0" y="338275"/>
                </a:moveTo>
                <a:lnTo>
                  <a:pt x="43482" y="315490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4"/>
                </a:lnTo>
                <a:lnTo>
                  <a:pt x="85074" y="108668"/>
                </a:lnTo>
                <a:lnTo>
                  <a:pt x="69950" y="59591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F961BEF7-33E4-4621-8CAE-48A0C1BE8E30}"/>
              </a:ext>
            </a:extLst>
          </p:cNvPr>
          <p:cNvSpPr/>
          <p:nvPr/>
        </p:nvSpPr>
        <p:spPr>
          <a:xfrm>
            <a:off x="1451689" y="2112296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9E3CAEA4-D6BA-4C20-ABBF-CACA743AA88F}"/>
              </a:ext>
            </a:extLst>
          </p:cNvPr>
          <p:cNvSpPr/>
          <p:nvPr/>
        </p:nvSpPr>
        <p:spPr>
          <a:xfrm>
            <a:off x="832807" y="2505720"/>
            <a:ext cx="230281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897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59777253-F9FE-46D1-81C9-AF08BD5223A7}"/>
              </a:ext>
            </a:extLst>
          </p:cNvPr>
          <p:cNvSpPr/>
          <p:nvPr/>
        </p:nvSpPr>
        <p:spPr>
          <a:xfrm>
            <a:off x="1073020" y="2431487"/>
            <a:ext cx="378758" cy="296956"/>
          </a:xfrm>
          <a:custGeom>
            <a:avLst/>
            <a:gdLst/>
            <a:ahLst/>
            <a:cxnLst/>
            <a:rect l="l" t="t" r="r" b="b"/>
            <a:pathLst>
              <a:path w="429260" h="336550">
                <a:moveTo>
                  <a:pt x="3780" y="0"/>
                </a:moveTo>
                <a:lnTo>
                  <a:pt x="226867" y="0"/>
                </a:lnTo>
                <a:lnTo>
                  <a:pt x="270350" y="3505"/>
                </a:lnTo>
                <a:lnTo>
                  <a:pt x="308161" y="14021"/>
                </a:lnTo>
                <a:lnTo>
                  <a:pt x="361097" y="56086"/>
                </a:lnTo>
                <a:lnTo>
                  <a:pt x="398908" y="108668"/>
                </a:lnTo>
                <a:lnTo>
                  <a:pt x="429157" y="168261"/>
                </a:lnTo>
                <a:lnTo>
                  <a:pt x="398908" y="227853"/>
                </a:lnTo>
                <a:lnTo>
                  <a:pt x="357316" y="276930"/>
                </a:lnTo>
                <a:lnTo>
                  <a:pt x="304380" y="318996"/>
                </a:lnTo>
                <a:lnTo>
                  <a:pt x="270350" y="329512"/>
                </a:lnTo>
                <a:lnTo>
                  <a:pt x="232538" y="336523"/>
                </a:lnTo>
                <a:lnTo>
                  <a:pt x="0" y="3365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E94B72E8-872B-4B67-AED0-7237EB1D2F71}"/>
              </a:ext>
            </a:extLst>
          </p:cNvPr>
          <p:cNvSpPr/>
          <p:nvPr/>
        </p:nvSpPr>
        <p:spPr>
          <a:xfrm>
            <a:off x="992949" y="2429940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0"/>
                </a:lnTo>
                <a:lnTo>
                  <a:pt x="85074" y="224348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B0C25900-F9F0-451F-B68E-DA4BE8F6935C}"/>
              </a:ext>
            </a:extLst>
          </p:cNvPr>
          <p:cNvSpPr/>
          <p:nvPr/>
        </p:nvSpPr>
        <p:spPr>
          <a:xfrm>
            <a:off x="1073020" y="2431487"/>
            <a:ext cx="80122" cy="298637"/>
          </a:xfrm>
          <a:custGeom>
            <a:avLst/>
            <a:gdLst/>
            <a:ahLst/>
            <a:cxnLst/>
            <a:rect l="l" t="t" r="r" b="b"/>
            <a:pathLst>
              <a:path w="90805" h="338454">
                <a:moveTo>
                  <a:pt x="0" y="338275"/>
                </a:moveTo>
                <a:lnTo>
                  <a:pt x="43482" y="315489"/>
                </a:lnTo>
                <a:lnTo>
                  <a:pt x="69950" y="283941"/>
                </a:lnTo>
                <a:lnTo>
                  <a:pt x="85074" y="224347"/>
                </a:lnTo>
                <a:lnTo>
                  <a:pt x="90746" y="170013"/>
                </a:lnTo>
                <a:lnTo>
                  <a:pt x="85074" y="108668"/>
                </a:lnTo>
                <a:lnTo>
                  <a:pt x="69950" y="59592"/>
                </a:lnTo>
                <a:lnTo>
                  <a:pt x="43482" y="21032"/>
                </a:lnTo>
                <a:lnTo>
                  <a:pt x="24576" y="7010"/>
                </a:lnTo>
                <a:lnTo>
                  <a:pt x="188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A311CA5B-2793-4303-9DF4-2A1AE8633DCB}"/>
              </a:ext>
            </a:extLst>
          </p:cNvPr>
          <p:cNvSpPr/>
          <p:nvPr/>
        </p:nvSpPr>
        <p:spPr>
          <a:xfrm>
            <a:off x="832807" y="2654186"/>
            <a:ext cx="226919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3D31EF77-B414-413F-96BB-C6A316F3556B}"/>
              </a:ext>
            </a:extLst>
          </p:cNvPr>
          <p:cNvSpPr/>
          <p:nvPr/>
        </p:nvSpPr>
        <p:spPr>
          <a:xfrm>
            <a:off x="1451689" y="2578406"/>
            <a:ext cx="101974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11532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3DF4B4C8-4325-44BA-A73E-2D3F6255DD2B}"/>
              </a:ext>
            </a:extLst>
          </p:cNvPr>
          <p:cNvSpPr/>
          <p:nvPr/>
        </p:nvSpPr>
        <p:spPr>
          <a:xfrm>
            <a:off x="1848707" y="3421096"/>
            <a:ext cx="415738" cy="356347"/>
          </a:xfrm>
          <a:custGeom>
            <a:avLst/>
            <a:gdLst/>
            <a:ahLst/>
            <a:cxnLst/>
            <a:rect l="l" t="t" r="r" b="b"/>
            <a:pathLst>
              <a:path w="471169" h="403860">
                <a:moveTo>
                  <a:pt x="0" y="0"/>
                </a:moveTo>
                <a:lnTo>
                  <a:pt x="0" y="403783"/>
                </a:lnTo>
                <a:lnTo>
                  <a:pt x="281277" y="403783"/>
                </a:lnTo>
                <a:lnTo>
                  <a:pt x="318390" y="401680"/>
                </a:lnTo>
                <a:lnTo>
                  <a:pt x="361363" y="384856"/>
                </a:lnTo>
                <a:lnTo>
                  <a:pt x="384803" y="368031"/>
                </a:lnTo>
                <a:lnTo>
                  <a:pt x="408243" y="351207"/>
                </a:lnTo>
                <a:lnTo>
                  <a:pt x="443402" y="304940"/>
                </a:lnTo>
                <a:lnTo>
                  <a:pt x="462936" y="254467"/>
                </a:lnTo>
                <a:lnTo>
                  <a:pt x="470749" y="199788"/>
                </a:lnTo>
                <a:lnTo>
                  <a:pt x="462936" y="149315"/>
                </a:lnTo>
                <a:lnTo>
                  <a:pt x="447309" y="103048"/>
                </a:lnTo>
                <a:lnTo>
                  <a:pt x="416056" y="60987"/>
                </a:lnTo>
                <a:lnTo>
                  <a:pt x="380896" y="31545"/>
                </a:lnTo>
                <a:lnTo>
                  <a:pt x="334016" y="10514"/>
                </a:lnTo>
                <a:lnTo>
                  <a:pt x="310577" y="2102"/>
                </a:lnTo>
                <a:lnTo>
                  <a:pt x="28127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7CC1C829-358D-4C6E-9F8B-95073A710852}"/>
              </a:ext>
            </a:extLst>
          </p:cNvPr>
          <p:cNvSpPr/>
          <p:nvPr/>
        </p:nvSpPr>
        <p:spPr>
          <a:xfrm>
            <a:off x="2261573" y="3600575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00049BC8-2E72-44B8-8D40-F98CE4832944}"/>
              </a:ext>
            </a:extLst>
          </p:cNvPr>
          <p:cNvSpPr/>
          <p:nvPr/>
        </p:nvSpPr>
        <p:spPr>
          <a:xfrm>
            <a:off x="1683561" y="2960343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2E2880D-411E-4A58-B24A-6C621FBB429A}"/>
              </a:ext>
            </a:extLst>
          </p:cNvPr>
          <p:cNvSpPr/>
          <p:nvPr/>
        </p:nvSpPr>
        <p:spPr>
          <a:xfrm>
            <a:off x="1683561" y="3139822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8C53CDD3-386E-47B1-A6E2-3D4F89DF4371}"/>
              </a:ext>
            </a:extLst>
          </p:cNvPr>
          <p:cNvSpPr/>
          <p:nvPr/>
        </p:nvSpPr>
        <p:spPr>
          <a:xfrm>
            <a:off x="1766134" y="3088925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5" y="14672"/>
                </a:lnTo>
                <a:lnTo>
                  <a:pt x="3677" y="30595"/>
                </a:lnTo>
                <a:lnTo>
                  <a:pt x="0" y="50093"/>
                </a:lnTo>
                <a:lnTo>
                  <a:pt x="3677" y="69593"/>
                </a:lnTo>
                <a:lnTo>
                  <a:pt x="13705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3"/>
                </a:lnTo>
                <a:lnTo>
                  <a:pt x="93583" y="50093"/>
                </a:lnTo>
                <a:lnTo>
                  <a:pt x="89906" y="30595"/>
                </a:lnTo>
                <a:lnTo>
                  <a:pt x="79878" y="14672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4EEE1890-EF3B-4F20-BC9B-F36D379480BF}"/>
              </a:ext>
            </a:extLst>
          </p:cNvPr>
          <p:cNvSpPr/>
          <p:nvPr/>
        </p:nvSpPr>
        <p:spPr>
          <a:xfrm>
            <a:off x="1766134" y="3088925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5"/>
                </a:lnTo>
                <a:lnTo>
                  <a:pt x="13705" y="14672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2"/>
                </a:lnTo>
                <a:lnTo>
                  <a:pt x="89906" y="30595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74B8A49E-3ED6-44FF-971F-6694A6759C3D}"/>
              </a:ext>
            </a:extLst>
          </p:cNvPr>
          <p:cNvSpPr/>
          <p:nvPr/>
        </p:nvSpPr>
        <p:spPr>
          <a:xfrm>
            <a:off x="1766134" y="2912125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5" y="14671"/>
                </a:lnTo>
                <a:lnTo>
                  <a:pt x="3677" y="30594"/>
                </a:lnTo>
                <a:lnTo>
                  <a:pt x="0" y="50092"/>
                </a:lnTo>
                <a:lnTo>
                  <a:pt x="3677" y="69591"/>
                </a:lnTo>
                <a:lnTo>
                  <a:pt x="13705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1"/>
                </a:lnTo>
                <a:lnTo>
                  <a:pt x="93583" y="50092"/>
                </a:lnTo>
                <a:lnTo>
                  <a:pt x="89906" y="30594"/>
                </a:lnTo>
                <a:lnTo>
                  <a:pt x="79878" y="14671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79CC2895-BB00-4B8A-98AE-7633341073BE}"/>
              </a:ext>
            </a:extLst>
          </p:cNvPr>
          <p:cNvSpPr/>
          <p:nvPr/>
        </p:nvSpPr>
        <p:spPr>
          <a:xfrm>
            <a:off x="1766134" y="2912124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5"/>
                </a:lnTo>
                <a:lnTo>
                  <a:pt x="13705" y="14672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2"/>
                </a:lnTo>
                <a:lnTo>
                  <a:pt x="89906" y="30595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F6D09AEB-5469-48CF-B0F1-57A121E8E76B}"/>
              </a:ext>
            </a:extLst>
          </p:cNvPr>
          <p:cNvSpPr/>
          <p:nvPr/>
        </p:nvSpPr>
        <p:spPr>
          <a:xfrm>
            <a:off x="1848707" y="2906766"/>
            <a:ext cx="0" cy="1387849"/>
          </a:xfrm>
          <a:custGeom>
            <a:avLst/>
            <a:gdLst/>
            <a:ahLst/>
            <a:cxnLst/>
            <a:rect l="l" t="t" r="r" b="b"/>
            <a:pathLst>
              <a:path h="1572895">
                <a:moveTo>
                  <a:pt x="0" y="0"/>
                </a:moveTo>
                <a:lnTo>
                  <a:pt x="0" y="157263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30D886DB-64E4-4C64-8911-279168992627}"/>
              </a:ext>
            </a:extLst>
          </p:cNvPr>
          <p:cNvSpPr/>
          <p:nvPr/>
        </p:nvSpPr>
        <p:spPr>
          <a:xfrm>
            <a:off x="1673552" y="4069366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4C3F6CD7-3D7C-4175-858B-006FE617ABD7}"/>
              </a:ext>
            </a:extLst>
          </p:cNvPr>
          <p:cNvSpPr/>
          <p:nvPr/>
        </p:nvSpPr>
        <p:spPr>
          <a:xfrm>
            <a:off x="1673552" y="4248845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2C444B2B-F3E5-4D74-934D-963E2521886F}"/>
              </a:ext>
            </a:extLst>
          </p:cNvPr>
          <p:cNvSpPr/>
          <p:nvPr/>
        </p:nvSpPr>
        <p:spPr>
          <a:xfrm>
            <a:off x="1756124" y="4197949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4" y="14671"/>
                </a:lnTo>
                <a:lnTo>
                  <a:pt x="3677" y="30594"/>
                </a:lnTo>
                <a:lnTo>
                  <a:pt x="0" y="50093"/>
                </a:lnTo>
                <a:lnTo>
                  <a:pt x="3677" y="69592"/>
                </a:lnTo>
                <a:lnTo>
                  <a:pt x="13704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2"/>
                </a:lnTo>
                <a:lnTo>
                  <a:pt x="93583" y="50093"/>
                </a:lnTo>
                <a:lnTo>
                  <a:pt x="89906" y="30594"/>
                </a:lnTo>
                <a:lnTo>
                  <a:pt x="79878" y="14671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6CFDEDF3-6985-4CFD-B767-400F013D327C}"/>
              </a:ext>
            </a:extLst>
          </p:cNvPr>
          <p:cNvSpPr/>
          <p:nvPr/>
        </p:nvSpPr>
        <p:spPr>
          <a:xfrm>
            <a:off x="1756124" y="4197948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5"/>
                </a:lnTo>
                <a:lnTo>
                  <a:pt x="13705" y="14672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2"/>
                </a:lnTo>
                <a:lnTo>
                  <a:pt x="89906" y="30595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48E1457D-339F-4756-B1BD-4DE1D69879CE}"/>
              </a:ext>
            </a:extLst>
          </p:cNvPr>
          <p:cNvSpPr/>
          <p:nvPr/>
        </p:nvSpPr>
        <p:spPr>
          <a:xfrm>
            <a:off x="1756124" y="4021147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4" y="14672"/>
                </a:lnTo>
                <a:lnTo>
                  <a:pt x="3677" y="30595"/>
                </a:lnTo>
                <a:lnTo>
                  <a:pt x="0" y="50093"/>
                </a:lnTo>
                <a:lnTo>
                  <a:pt x="3677" y="69592"/>
                </a:lnTo>
                <a:lnTo>
                  <a:pt x="13704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2"/>
                </a:lnTo>
                <a:lnTo>
                  <a:pt x="93583" y="50093"/>
                </a:lnTo>
                <a:lnTo>
                  <a:pt x="89906" y="30595"/>
                </a:lnTo>
                <a:lnTo>
                  <a:pt x="79878" y="14672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5E4BF756-3B5A-452C-9F51-B0D84985FF7C}"/>
              </a:ext>
            </a:extLst>
          </p:cNvPr>
          <p:cNvSpPr/>
          <p:nvPr/>
        </p:nvSpPr>
        <p:spPr>
          <a:xfrm>
            <a:off x="1756124" y="4021147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5"/>
                </a:lnTo>
                <a:lnTo>
                  <a:pt x="13705" y="14672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2"/>
                </a:lnTo>
                <a:lnTo>
                  <a:pt x="89906" y="30595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6252097-D4E7-499C-82A8-01609D18D45C}"/>
              </a:ext>
            </a:extLst>
          </p:cNvPr>
          <p:cNvSpPr/>
          <p:nvPr/>
        </p:nvSpPr>
        <p:spPr>
          <a:xfrm>
            <a:off x="1673552" y="3683619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2546FA3A-B034-400F-B184-8D4DB8446043}"/>
              </a:ext>
            </a:extLst>
          </p:cNvPr>
          <p:cNvSpPr/>
          <p:nvPr/>
        </p:nvSpPr>
        <p:spPr>
          <a:xfrm>
            <a:off x="1673552" y="3863098"/>
            <a:ext cx="165287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F537ED07-1287-4C34-81E9-D6528245F346}"/>
              </a:ext>
            </a:extLst>
          </p:cNvPr>
          <p:cNvSpPr/>
          <p:nvPr/>
        </p:nvSpPr>
        <p:spPr>
          <a:xfrm>
            <a:off x="1756124" y="3812202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4" y="14671"/>
                </a:lnTo>
                <a:lnTo>
                  <a:pt x="3677" y="30594"/>
                </a:lnTo>
                <a:lnTo>
                  <a:pt x="0" y="50093"/>
                </a:lnTo>
                <a:lnTo>
                  <a:pt x="3677" y="69592"/>
                </a:lnTo>
                <a:lnTo>
                  <a:pt x="13704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2"/>
                </a:lnTo>
                <a:lnTo>
                  <a:pt x="93583" y="50093"/>
                </a:lnTo>
                <a:lnTo>
                  <a:pt x="89906" y="30594"/>
                </a:lnTo>
                <a:lnTo>
                  <a:pt x="79878" y="14671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1631B124-C7F6-4DFC-B563-4D25309AAFA7}"/>
              </a:ext>
            </a:extLst>
          </p:cNvPr>
          <p:cNvSpPr/>
          <p:nvPr/>
        </p:nvSpPr>
        <p:spPr>
          <a:xfrm>
            <a:off x="1756124" y="3812201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5"/>
                </a:lnTo>
                <a:lnTo>
                  <a:pt x="13705" y="14672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2"/>
                </a:lnTo>
                <a:lnTo>
                  <a:pt x="89906" y="30595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563A59E9-BD4F-44F1-B010-9E42FAB733D6}"/>
              </a:ext>
            </a:extLst>
          </p:cNvPr>
          <p:cNvSpPr/>
          <p:nvPr/>
        </p:nvSpPr>
        <p:spPr>
          <a:xfrm>
            <a:off x="1756124" y="3635401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46791" y="0"/>
                </a:moveTo>
                <a:lnTo>
                  <a:pt x="28578" y="3936"/>
                </a:lnTo>
                <a:lnTo>
                  <a:pt x="13704" y="14671"/>
                </a:lnTo>
                <a:lnTo>
                  <a:pt x="3677" y="30594"/>
                </a:lnTo>
                <a:lnTo>
                  <a:pt x="0" y="50093"/>
                </a:lnTo>
                <a:lnTo>
                  <a:pt x="3677" y="69592"/>
                </a:lnTo>
                <a:lnTo>
                  <a:pt x="13704" y="85515"/>
                </a:lnTo>
                <a:lnTo>
                  <a:pt x="28578" y="96251"/>
                </a:lnTo>
                <a:lnTo>
                  <a:pt x="46791" y="100187"/>
                </a:lnTo>
                <a:lnTo>
                  <a:pt x="65005" y="96251"/>
                </a:lnTo>
                <a:lnTo>
                  <a:pt x="79878" y="85515"/>
                </a:lnTo>
                <a:lnTo>
                  <a:pt x="89906" y="69592"/>
                </a:lnTo>
                <a:lnTo>
                  <a:pt x="93583" y="50093"/>
                </a:lnTo>
                <a:lnTo>
                  <a:pt x="89906" y="30594"/>
                </a:lnTo>
                <a:lnTo>
                  <a:pt x="79878" y="14671"/>
                </a:lnTo>
                <a:lnTo>
                  <a:pt x="65005" y="3936"/>
                </a:lnTo>
                <a:lnTo>
                  <a:pt x="4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DD8AD7F2-E32A-4AAC-A9CE-826DBA96E72F}"/>
              </a:ext>
            </a:extLst>
          </p:cNvPr>
          <p:cNvSpPr/>
          <p:nvPr/>
        </p:nvSpPr>
        <p:spPr>
          <a:xfrm>
            <a:off x="1756124" y="3635400"/>
            <a:ext cx="82924" cy="88526"/>
          </a:xfrm>
          <a:custGeom>
            <a:avLst/>
            <a:gdLst/>
            <a:ahLst/>
            <a:cxnLst/>
            <a:rect l="l" t="t" r="r" b="b"/>
            <a:pathLst>
              <a:path w="93980" h="100329">
                <a:moveTo>
                  <a:pt x="0" y="50093"/>
                </a:moveTo>
                <a:lnTo>
                  <a:pt x="3677" y="30594"/>
                </a:lnTo>
                <a:lnTo>
                  <a:pt x="13705" y="14671"/>
                </a:lnTo>
                <a:lnTo>
                  <a:pt x="28578" y="3936"/>
                </a:lnTo>
                <a:lnTo>
                  <a:pt x="46791" y="0"/>
                </a:lnTo>
                <a:lnTo>
                  <a:pt x="65005" y="3936"/>
                </a:lnTo>
                <a:lnTo>
                  <a:pt x="79878" y="14671"/>
                </a:lnTo>
                <a:lnTo>
                  <a:pt x="89906" y="30594"/>
                </a:lnTo>
                <a:lnTo>
                  <a:pt x="93583" y="50093"/>
                </a:lnTo>
                <a:lnTo>
                  <a:pt x="89906" y="69592"/>
                </a:lnTo>
                <a:lnTo>
                  <a:pt x="79878" y="85515"/>
                </a:lnTo>
                <a:lnTo>
                  <a:pt x="65005" y="96251"/>
                </a:lnTo>
                <a:lnTo>
                  <a:pt x="46791" y="100187"/>
                </a:lnTo>
                <a:lnTo>
                  <a:pt x="28578" y="96251"/>
                </a:lnTo>
                <a:lnTo>
                  <a:pt x="13705" y="85515"/>
                </a:lnTo>
                <a:lnTo>
                  <a:pt x="3677" y="69592"/>
                </a:lnTo>
                <a:lnTo>
                  <a:pt x="0" y="5009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A35F90C5-C988-4A30-972B-28C3722512F6}"/>
              </a:ext>
            </a:extLst>
          </p:cNvPr>
          <p:cNvSpPr/>
          <p:nvPr/>
        </p:nvSpPr>
        <p:spPr>
          <a:xfrm>
            <a:off x="1553446" y="3683619"/>
            <a:ext cx="130549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14746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C10ABD21-5A0B-4166-94CD-2A894D034BFB}"/>
              </a:ext>
            </a:extLst>
          </p:cNvPr>
          <p:cNvSpPr/>
          <p:nvPr/>
        </p:nvSpPr>
        <p:spPr>
          <a:xfrm>
            <a:off x="1553445" y="3683619"/>
            <a:ext cx="0" cy="369794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6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48196339-6E63-46F2-8F71-502C02D74BD0}"/>
              </a:ext>
            </a:extLst>
          </p:cNvPr>
          <p:cNvSpPr/>
          <p:nvPr/>
        </p:nvSpPr>
        <p:spPr>
          <a:xfrm>
            <a:off x="1681058" y="4246166"/>
            <a:ext cx="0" cy="1200150"/>
          </a:xfrm>
          <a:custGeom>
            <a:avLst/>
            <a:gdLst/>
            <a:ahLst/>
            <a:cxnLst/>
            <a:rect l="l" t="t" r="r" b="b"/>
            <a:pathLst>
              <a:path h="1360170">
                <a:moveTo>
                  <a:pt x="0" y="0"/>
                </a:moveTo>
                <a:lnTo>
                  <a:pt x="0" y="13601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A0E3D16F-57BF-42FD-9A1D-D60CDE9020A4}"/>
              </a:ext>
            </a:extLst>
          </p:cNvPr>
          <p:cNvSpPr/>
          <p:nvPr/>
        </p:nvSpPr>
        <p:spPr>
          <a:xfrm>
            <a:off x="1553446" y="5456984"/>
            <a:ext cx="130549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46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97526C0B-E726-4FE8-8C01-F42178892D6E}"/>
              </a:ext>
            </a:extLst>
          </p:cNvPr>
          <p:cNvSpPr/>
          <p:nvPr/>
        </p:nvSpPr>
        <p:spPr>
          <a:xfrm>
            <a:off x="1638520" y="4069366"/>
            <a:ext cx="0" cy="921684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0"/>
                </a:moveTo>
                <a:lnTo>
                  <a:pt x="0" y="104437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7D777F52-B08B-4E41-B05D-251D17510A79}"/>
              </a:ext>
            </a:extLst>
          </p:cNvPr>
          <p:cNvSpPr/>
          <p:nvPr/>
        </p:nvSpPr>
        <p:spPr>
          <a:xfrm>
            <a:off x="1595983" y="3863099"/>
            <a:ext cx="0" cy="661707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749884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9F8E38AB-172F-4A96-B086-DCEA5A481ED5}"/>
              </a:ext>
            </a:extLst>
          </p:cNvPr>
          <p:cNvSpPr/>
          <p:nvPr/>
        </p:nvSpPr>
        <p:spPr>
          <a:xfrm>
            <a:off x="1553446" y="4524761"/>
            <a:ext cx="42582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48208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47C56876-B9EF-42E2-A450-FDBBDBFF502E}"/>
              </a:ext>
            </a:extLst>
          </p:cNvPr>
          <p:cNvSpPr/>
          <p:nvPr/>
        </p:nvSpPr>
        <p:spPr>
          <a:xfrm>
            <a:off x="1553445" y="4990872"/>
            <a:ext cx="85165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4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A13ED5C2-FA3A-4C29-95C1-EAFB4774A9CC}"/>
              </a:ext>
            </a:extLst>
          </p:cNvPr>
          <p:cNvSpPr/>
          <p:nvPr/>
        </p:nvSpPr>
        <p:spPr>
          <a:xfrm>
            <a:off x="1595983" y="3863098"/>
            <a:ext cx="85165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4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E4902D32-5FAB-4001-9B37-B9BB23C73393}"/>
              </a:ext>
            </a:extLst>
          </p:cNvPr>
          <p:cNvSpPr/>
          <p:nvPr/>
        </p:nvSpPr>
        <p:spPr>
          <a:xfrm>
            <a:off x="1638521" y="4069366"/>
            <a:ext cx="45384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4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B89CF1BB-4E34-4832-977F-94185C465542}"/>
              </a:ext>
            </a:extLst>
          </p:cNvPr>
          <p:cNvSpPr/>
          <p:nvPr/>
        </p:nvSpPr>
        <p:spPr>
          <a:xfrm>
            <a:off x="1553446" y="2113841"/>
            <a:ext cx="130549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46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6A616FEC-829D-4F5C-BD04-24B7CAAB514A}"/>
              </a:ext>
            </a:extLst>
          </p:cNvPr>
          <p:cNvSpPr/>
          <p:nvPr/>
        </p:nvSpPr>
        <p:spPr>
          <a:xfrm>
            <a:off x="1681059" y="2108485"/>
            <a:ext cx="2801" cy="852207"/>
          </a:xfrm>
          <a:custGeom>
            <a:avLst/>
            <a:gdLst/>
            <a:ahLst/>
            <a:cxnLst/>
            <a:rect l="l" t="t" r="r" b="b"/>
            <a:pathLst>
              <a:path w="3175" h="965835">
                <a:moveTo>
                  <a:pt x="2835" y="0"/>
                </a:moveTo>
                <a:lnTo>
                  <a:pt x="0" y="96543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03A8DA2E-9518-477B-8CC0-12CDC3DFBA7D}"/>
              </a:ext>
            </a:extLst>
          </p:cNvPr>
          <p:cNvSpPr/>
          <p:nvPr/>
        </p:nvSpPr>
        <p:spPr>
          <a:xfrm>
            <a:off x="1638521" y="3142501"/>
            <a:ext cx="45384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04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7" name="object 73">
            <a:extLst>
              <a:ext uri="{FF2B5EF4-FFF2-40B4-BE49-F238E27FC236}">
                <a16:creationId xmlns:a16="http://schemas.microsoft.com/office/drawing/2014/main" id="{4C88F483-9775-44D1-B9A5-76AF0D63BCA6}"/>
              </a:ext>
            </a:extLst>
          </p:cNvPr>
          <p:cNvSpPr/>
          <p:nvPr/>
        </p:nvSpPr>
        <p:spPr>
          <a:xfrm>
            <a:off x="1631014" y="2577275"/>
            <a:ext cx="0" cy="565337"/>
          </a:xfrm>
          <a:custGeom>
            <a:avLst/>
            <a:gdLst/>
            <a:ahLst/>
            <a:cxnLst/>
            <a:rect l="l" t="t" r="r" b="b"/>
            <a:pathLst>
              <a:path h="640714">
                <a:moveTo>
                  <a:pt x="0" y="0"/>
                </a:moveTo>
                <a:lnTo>
                  <a:pt x="0" y="6405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8" name="object 74">
            <a:extLst>
              <a:ext uri="{FF2B5EF4-FFF2-40B4-BE49-F238E27FC236}">
                <a16:creationId xmlns:a16="http://schemas.microsoft.com/office/drawing/2014/main" id="{7ABD5972-D306-45B0-B802-15B02106F00B}"/>
              </a:ext>
            </a:extLst>
          </p:cNvPr>
          <p:cNvSpPr/>
          <p:nvPr/>
        </p:nvSpPr>
        <p:spPr>
          <a:xfrm>
            <a:off x="1545938" y="2577274"/>
            <a:ext cx="85165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4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9" name="object 75">
            <a:extLst>
              <a:ext uri="{FF2B5EF4-FFF2-40B4-BE49-F238E27FC236}">
                <a16:creationId xmlns:a16="http://schemas.microsoft.com/office/drawing/2014/main" id="{1A5D730E-9296-4632-8633-EA1C9345092E}"/>
              </a:ext>
            </a:extLst>
          </p:cNvPr>
          <p:cNvSpPr txBox="1"/>
          <p:nvPr/>
        </p:nvSpPr>
        <p:spPr>
          <a:xfrm>
            <a:off x="1077438" y="2858707"/>
            <a:ext cx="48185" cy="407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88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88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88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object 76">
            <a:extLst>
              <a:ext uri="{FF2B5EF4-FFF2-40B4-BE49-F238E27FC236}">
                <a16:creationId xmlns:a16="http://schemas.microsoft.com/office/drawing/2014/main" id="{3CBBF18E-5DEC-4AA9-AE3C-CA3AF8076AB5}"/>
              </a:ext>
            </a:extLst>
          </p:cNvPr>
          <p:cNvSpPr txBox="1"/>
          <p:nvPr/>
        </p:nvSpPr>
        <p:spPr>
          <a:xfrm>
            <a:off x="511937" y="1757234"/>
            <a:ext cx="562535" cy="967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7437" algn="l"/>
              </a:tabLst>
              <a:defRPr/>
            </a:pP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n-1 </a:t>
            </a:r>
            <a:r>
              <a:rPr kumimoji="0" sz="1059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n-1 </a:t>
            </a:r>
            <a:r>
              <a:rPr kumimoji="0" sz="1059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n-2  </a:t>
            </a: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n-2</a:t>
            </a:r>
            <a:endParaRPr kumimoji="0" sz="105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105841F1-06E2-4263-9199-A2392952BF14}"/>
              </a:ext>
            </a:extLst>
          </p:cNvPr>
          <p:cNvSpPr txBox="1"/>
          <p:nvPr/>
        </p:nvSpPr>
        <p:spPr>
          <a:xfrm>
            <a:off x="592009" y="4677142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0672" algn="l"/>
              </a:tabLst>
              <a:defRPr/>
            </a:pP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059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	</a:t>
            </a:r>
            <a:endParaRPr kumimoji="0" sz="105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3123662A-F495-46D2-A403-4DA6E7E8F750}"/>
              </a:ext>
            </a:extLst>
          </p:cNvPr>
          <p:cNvSpPr txBox="1"/>
          <p:nvPr/>
        </p:nvSpPr>
        <p:spPr>
          <a:xfrm>
            <a:off x="580084" y="4925285"/>
            <a:ext cx="246127" cy="63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78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588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588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588" b="0" i="0" u="none" strike="noStrike" kern="1200" cap="none" spc="0" normalizeH="0" baseline="-20833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588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588" b="0" i="0" u="none" strike="noStrike" kern="1200" cap="none" spc="0" normalizeH="0" baseline="-20833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FB19D394-6C02-4509-A47D-FE8855CA0873}"/>
              </a:ext>
            </a:extLst>
          </p:cNvPr>
          <p:cNvSpPr txBox="1"/>
          <p:nvPr/>
        </p:nvSpPr>
        <p:spPr>
          <a:xfrm>
            <a:off x="592009" y="4194957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0672" algn="l"/>
              </a:tabLst>
              <a:defRPr/>
            </a:pP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1059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	</a:t>
            </a:r>
            <a:endParaRPr kumimoji="0" sz="105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F72537FF-A284-4BD1-AC51-F96A25451C7F}"/>
              </a:ext>
            </a:extLst>
          </p:cNvPr>
          <p:cNvSpPr txBox="1"/>
          <p:nvPr/>
        </p:nvSpPr>
        <p:spPr>
          <a:xfrm>
            <a:off x="580084" y="4391060"/>
            <a:ext cx="23436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588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588" b="0" i="0" u="none" strike="noStrike" kern="1200" cap="none" spc="0" normalizeH="0" baseline="-20833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object 81">
            <a:extLst>
              <a:ext uri="{FF2B5EF4-FFF2-40B4-BE49-F238E27FC236}">
                <a16:creationId xmlns:a16="http://schemas.microsoft.com/office/drawing/2014/main" id="{831DC65D-331E-41C2-B8B0-1DC4DC662D0F}"/>
              </a:ext>
            </a:extLst>
          </p:cNvPr>
          <p:cNvSpPr txBox="1"/>
          <p:nvPr/>
        </p:nvSpPr>
        <p:spPr>
          <a:xfrm>
            <a:off x="592009" y="3726168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0672" algn="l"/>
              </a:tabLst>
              <a:defRPr/>
            </a:pPr>
            <a:r>
              <a:rPr kumimoji="0" sz="2382" b="1" i="0" u="none" strike="noStrike" kern="1200" cap="none" spc="0" normalizeH="0" baseline="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 </a:t>
            </a:r>
            <a:r>
              <a:rPr kumimoji="0" sz="1059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	</a:t>
            </a:r>
            <a:endParaRPr kumimoji="0" sz="105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6" name="object 82">
            <a:extLst>
              <a:ext uri="{FF2B5EF4-FFF2-40B4-BE49-F238E27FC236}">
                <a16:creationId xmlns:a16="http://schemas.microsoft.com/office/drawing/2014/main" id="{9C4754F8-667A-4BF1-831C-D3455E64FE14}"/>
              </a:ext>
            </a:extLst>
          </p:cNvPr>
          <p:cNvSpPr txBox="1"/>
          <p:nvPr/>
        </p:nvSpPr>
        <p:spPr>
          <a:xfrm>
            <a:off x="534172" y="3922271"/>
            <a:ext cx="28643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588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588" b="0" i="0" u="none" strike="noStrike" kern="1200" cap="none" spc="0" normalizeH="0" baseline="-20833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5362904F-6F4B-4EE0-8019-4665510A3B75}"/>
              </a:ext>
            </a:extLst>
          </p:cNvPr>
          <p:cNvSpPr txBox="1"/>
          <p:nvPr/>
        </p:nvSpPr>
        <p:spPr>
          <a:xfrm>
            <a:off x="2270995" y="3252491"/>
            <a:ext cx="84904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== B</a:t>
            </a:r>
            <a:endParaRPr kumimoji="0" sz="15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4ACB77AD-4DB2-416D-A933-E8CFEA7982DD}"/>
              </a:ext>
            </a:extLst>
          </p:cNvPr>
          <p:cNvSpPr/>
          <p:nvPr/>
        </p:nvSpPr>
        <p:spPr>
          <a:xfrm>
            <a:off x="2426719" y="3600575"/>
            <a:ext cx="328332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49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11" y="653259"/>
            <a:ext cx="6917305" cy="340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 marR="0" lvl="0" indent="0" algn="l" defTabSz="914400" rtl="0" eaLnBrk="1" fontAlgn="auto" latinLnBrk="0" hangingPunct="1">
              <a:lnSpc>
                <a:spcPts val="23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-12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Cache与主存之间的映射</a:t>
            </a:r>
            <a:r>
              <a:rPr kumimoji="0" sz="3600" b="1" i="0" u="none" strike="noStrike" kern="1200" cap="none" spc="-12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—</a:t>
            </a:r>
            <a:r>
              <a:rPr kumimoji="0" sz="3600" b="1" i="0" u="none" strike="noStrike" kern="1200" cap="none" spc="-12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全相联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322189" y="6233847"/>
            <a:ext cx="2122954" cy="257544"/>
          </a:xfrm>
          <a:prstGeom prst="rect">
            <a:avLst/>
          </a:prstGeom>
        </p:spPr>
        <p:txBody>
          <a:bodyPr vert="horz" wrap="square" lIns="80682" tIns="40341" rIns="80682" bIns="40341" rtlCol="0" anchor="ctr">
            <a:spAutoFit/>
          </a:bodyPr>
          <a:lstStyle>
            <a:defPPr>
              <a:defRPr lang="zh-CN"/>
            </a:defPPr>
            <a:lvl1pPr marL="0" algn="r" defTabSz="806867" rtl="0" eaLnBrk="1" latinLnBrk="0" hangingPunct="1">
              <a:defRPr sz="92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4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67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3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7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1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600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4033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466" algn="l" defTabSz="806867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13" marR="0" lvl="0" indent="0" algn="r" defTabSz="806867" rtl="0" eaLnBrk="1" fontAlgn="auto" latinLnBrk="0" hangingPunct="1">
              <a:lnSpc>
                <a:spcPts val="145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zh-CN" sz="929" b="0" i="0" u="none" strike="noStrike" kern="1200" cap="none" spc="-4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22413" marR="0" lvl="0" indent="0" algn="r" defTabSz="806867" rtl="0" eaLnBrk="1" fontAlgn="auto" latinLnBrk="0" hangingPunct="1">
                <a:lnSpc>
                  <a:spcPts val="145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sz="929" b="0" i="0" u="none" strike="noStrike" kern="1200" cap="none" spc="-4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9801" y="1402521"/>
            <a:ext cx="7652397" cy="46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Lucida Sans"/>
              </a:rPr>
              <a:t>❖</a:t>
            </a:r>
            <a:r>
              <a:rPr kumimoji="0" sz="28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优点：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3521" marR="0" lvl="0" indent="0" algn="l" defTabSz="914400" rtl="0" eaLnBrk="1" fontAlgn="auto" latinLnBrk="0" hangingPunct="1">
              <a:lnSpc>
                <a:spcPct val="10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对Cache的使用可以有最大的灵活性：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+mn-ea"/>
              <a:cs typeface="华文细黑"/>
            </a:endParaRPr>
          </a:p>
          <a:p>
            <a:pPr marL="410565" marR="0" lvl="0" indent="-147044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11092" algn="l"/>
              </a:tabLst>
              <a:defRPr/>
            </a:pPr>
            <a:r>
              <a:rPr kumimoji="0" sz="24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如Cache空闲，能确保新块直接写入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+mn-ea"/>
              <a:cs typeface="华文细黑"/>
            </a:endParaRPr>
          </a:p>
          <a:p>
            <a:pPr marL="410565" marR="0" lvl="0" indent="-147044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11092" algn="l"/>
              </a:tabLst>
              <a:defRPr/>
            </a:pPr>
            <a:r>
              <a:rPr kumimoji="0" sz="2400" b="1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如Cache已满，也可方便地选择一个Cache块来替换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+mn-ea"/>
              <a:cs typeface="华文细黑"/>
            </a:endParaRPr>
          </a:p>
          <a:p>
            <a:pPr marL="10541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"/>
                <a:ea typeface="+mn-ea"/>
                <a:cs typeface="Lucida Sans"/>
              </a:rPr>
              <a:t>❖</a:t>
            </a:r>
            <a:r>
              <a:rPr kumimoji="0" sz="28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缺点：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46128" marR="252980" lvl="0" indent="16865" algn="l" defTabSz="914400" rtl="0" eaLnBrk="1" fontAlgn="auto" latinLnBrk="0" hangingPunct="1">
              <a:lnSpc>
                <a:spcPct val="125200"/>
              </a:lnSpc>
              <a:spcBef>
                <a:spcPts val="8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在执行Cache读写操作时，主存地址中的块地址要与  Cache中所有Tag都比较后，才能知晓是否不命中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+mn-ea"/>
              <a:cs typeface="华文细黑"/>
            </a:endParaRPr>
          </a:p>
          <a:p>
            <a:pPr marL="246128" marR="100665" lvl="0" indent="16865" algn="l" defTabSz="914400" rtl="0" eaLnBrk="1" fontAlgn="auto" latinLnBrk="0" hangingPunct="1">
              <a:lnSpc>
                <a:spcPct val="125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由于实现这一比较操作的电路过多过于复杂，实现成本</a:t>
            </a:r>
            <a:r>
              <a:rPr kumimoji="0" sz="2400" b="1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+mn-ea"/>
                <a:cs typeface="华文细黑"/>
              </a:rPr>
              <a:t>太高而难以实用，因此仅在Cache容量很小时采用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+mn-ea"/>
              <a:cs typeface="华文细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B375E-265F-4A5D-8138-DBF23D84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5425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组相联映射主存地址格式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7FB672-AFE1-47E2-8E8B-5345DF584B33}"/>
              </a:ext>
            </a:extLst>
          </p:cNvPr>
          <p:cNvSpPr/>
          <p:nvPr/>
        </p:nvSpPr>
        <p:spPr>
          <a:xfrm>
            <a:off x="263799" y="3786364"/>
            <a:ext cx="10347736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该映射方式将所有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Cache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每行有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(way)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则有以下关系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 =j mod K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i,j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的含义与直接映射中的含义一致。上述表达式意思即为某一主存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块按模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将其映射到缓存的第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(set)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内。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宋体"/>
                <a:ea typeface="等线" panose="02010600030101010101" pitchFamily="2" charset="-122"/>
              </a:rPr>
              <a:t>Cache</a:t>
            </a:r>
            <a:r>
              <a:rPr kumimoji="0" lang="zh-CN" altLang="en-US" sz="2400" b="1" i="0" u="none" strike="noStrike" kern="1200" cap="none" spc="-535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宋体"/>
                <a:ea typeface="等线" panose="02010600030101010101" pitchFamily="2" charset="-122"/>
                <a:cs typeface="宋体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set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地址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9364A5FE-5596-4F9C-8851-332B1E67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71463"/>
              </p:ext>
            </p:extLst>
          </p:nvPr>
        </p:nvGraphicFramePr>
        <p:xfrm>
          <a:off x="1602268" y="3115339"/>
          <a:ext cx="6362702" cy="42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58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zh-CN" altLang="en-US" sz="2200" b="1" dirty="0">
                          <a:solidFill>
                            <a:srgbClr val="FB002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块</a:t>
                      </a:r>
                      <a:r>
                        <a:rPr sz="2200" b="1" dirty="0" err="1">
                          <a:solidFill>
                            <a:srgbClr val="FB002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组地址</a:t>
                      </a:r>
                      <a:r>
                        <a:rPr sz="2200" b="1" spc="-535" dirty="0">
                          <a:solidFill>
                            <a:srgbClr val="FB002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 </a:t>
                      </a:r>
                      <a:r>
                        <a:rPr sz="2200" b="1" dirty="0">
                          <a:solidFill>
                            <a:srgbClr val="FB002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(tag)</a:t>
                      </a:r>
                      <a:endParaRPr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/>
                      </a:endParaRPr>
                    </a:p>
                  </a:txBody>
                  <a:tcPr marL="0" marR="0" marT="308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组</a:t>
                      </a:r>
                      <a:r>
                        <a:rPr lang="zh-CN" altLang="en-US" sz="2200" b="1" spc="5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内</a:t>
                      </a:r>
                      <a:r>
                        <a:rPr sz="2200" b="1" spc="5" dirty="0" err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地址</a:t>
                      </a:r>
                      <a:r>
                        <a:rPr lang="en-US" sz="2200" b="1" spc="5" dirty="0" err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set</a:t>
                      </a:r>
                      <a:endParaRPr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308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块内偏移</a:t>
                      </a:r>
                      <a:r>
                        <a:rPr lang="en-US" sz="2200" b="1" spc="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offset</a:t>
                      </a:r>
                      <a:endParaRPr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308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9EB3582-8005-4DA3-8D0C-0A99F6FF15ED}"/>
              </a:ext>
            </a:extLst>
          </p:cNvPr>
          <p:cNvSpPr/>
          <p:nvPr/>
        </p:nvSpPr>
        <p:spPr>
          <a:xfrm>
            <a:off x="614997" y="1168367"/>
            <a:ext cx="9762379" cy="169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charset="0"/>
              <a:buChar char="n"/>
              <a:defRPr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是一种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直接映射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全相联映射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的折衷方案。主存和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都分组，主存中组内的页数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(block)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的分组数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(set)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相同。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Font typeface="Wingdings" charset="0"/>
              <a:buChar char="n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的内容：主存中与该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数据块对应的在内存中的块地址组号</a:t>
            </a:r>
            <a:r>
              <a:rPr lang="zh-CN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91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>
            <a:extLst>
              <a:ext uri="{FF2B5EF4-FFF2-40B4-BE49-F238E27FC236}">
                <a16:creationId xmlns:a16="http://schemas.microsoft.com/office/drawing/2014/main" id="{EBA0C685-2FC1-481E-9F09-481596D57322}"/>
              </a:ext>
            </a:extLst>
          </p:cNvPr>
          <p:cNvSpPr/>
          <p:nvPr/>
        </p:nvSpPr>
        <p:spPr>
          <a:xfrm>
            <a:off x="4998223" y="1971283"/>
            <a:ext cx="6648218" cy="4209550"/>
          </a:xfrm>
          <a:custGeom>
            <a:avLst/>
            <a:gdLst/>
            <a:ahLst/>
            <a:cxnLst/>
            <a:rect l="l" t="t" r="r" b="b"/>
            <a:pathLst>
              <a:path w="7263765" h="4599305">
                <a:moveTo>
                  <a:pt x="0" y="4599149"/>
                </a:moveTo>
                <a:lnTo>
                  <a:pt x="7263253" y="4599149"/>
                </a:lnTo>
                <a:lnTo>
                  <a:pt x="7263253" y="0"/>
                </a:lnTo>
                <a:lnTo>
                  <a:pt x="0" y="0"/>
                </a:lnTo>
                <a:lnTo>
                  <a:pt x="0" y="4599149"/>
                </a:lnTo>
                <a:close/>
              </a:path>
            </a:pathLst>
          </a:custGeom>
          <a:solidFill>
            <a:srgbClr val="F8F9F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420" y="206952"/>
            <a:ext cx="9679216" cy="3352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sz="2800" b="1" spc="-5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Cache与主存之间的映射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28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—</a:t>
            </a:r>
            <a:r>
              <a:rPr sz="2800" b="1" spc="2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组相联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(</a:t>
            </a:r>
            <a:r>
              <a:rPr lang="en-US" altLang="zh-CN" sz="2800" spc="9" dirty="0">
                <a:latin typeface="Times New Roman"/>
                <a:cs typeface="Times New Roman"/>
              </a:rPr>
              <a:t>Set </a:t>
            </a:r>
            <a:r>
              <a:rPr lang="en-US" altLang="zh-CN" sz="2800" dirty="0">
                <a:latin typeface="Times New Roman"/>
                <a:cs typeface="Times New Roman"/>
              </a:rPr>
              <a:t>Associative</a:t>
            </a:r>
            <a:r>
              <a:rPr lang="en-US" altLang="zh-CN" sz="2800" spc="-10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Mapping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)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A62CDCB-FD3E-46A2-8360-E5C8742A5C23}"/>
              </a:ext>
            </a:extLst>
          </p:cNvPr>
          <p:cNvSpPr/>
          <p:nvPr/>
        </p:nvSpPr>
        <p:spPr>
          <a:xfrm flipH="1" flipV="1">
            <a:off x="5405127" y="1916544"/>
            <a:ext cx="45719" cy="612015"/>
          </a:xfrm>
          <a:custGeom>
            <a:avLst/>
            <a:gdLst/>
            <a:ahLst/>
            <a:cxnLst/>
            <a:rect l="l" t="t" r="r" b="b"/>
            <a:pathLst>
              <a:path w="1066165" h="912494">
                <a:moveTo>
                  <a:pt x="1066059" y="0"/>
                </a:moveTo>
                <a:lnTo>
                  <a:pt x="0" y="912474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D5A924-0F61-4FB3-BB17-4C2E41675897}"/>
              </a:ext>
            </a:extLst>
          </p:cNvPr>
          <p:cNvSpPr/>
          <p:nvPr/>
        </p:nvSpPr>
        <p:spPr>
          <a:xfrm flipV="1">
            <a:off x="5208232" y="2492099"/>
            <a:ext cx="393791" cy="179217"/>
          </a:xfrm>
          <a:custGeom>
            <a:avLst/>
            <a:gdLst/>
            <a:ahLst/>
            <a:cxnLst/>
            <a:rect l="l" t="t" r="r" b="b"/>
            <a:pathLst>
              <a:path w="248285" h="235585">
                <a:moveTo>
                  <a:pt x="99344" y="0"/>
                </a:moveTo>
                <a:lnTo>
                  <a:pt x="0" y="235485"/>
                </a:lnTo>
                <a:lnTo>
                  <a:pt x="247994" y="173671"/>
                </a:lnTo>
                <a:lnTo>
                  <a:pt x="993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F8C915-90E5-4CE6-80A0-42FC9ECFEB4E}"/>
              </a:ext>
            </a:extLst>
          </p:cNvPr>
          <p:cNvSpPr/>
          <p:nvPr/>
        </p:nvSpPr>
        <p:spPr>
          <a:xfrm>
            <a:off x="8014712" y="2059312"/>
            <a:ext cx="130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B0028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</a:t>
            </a:r>
            <a:r>
              <a:rPr lang="en-US" altLang="zh-CN" sz="2000" b="1" spc="-5" dirty="0">
                <a:solidFill>
                  <a:srgbClr val="FB0028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b="1" spc="-5" dirty="0">
                <a:solidFill>
                  <a:srgbClr val="FB0028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路 </a:t>
            </a:r>
            <a:r>
              <a:rPr lang="en-US" altLang="zh-CN" sz="2000" b="1" spc="-5" dirty="0">
                <a:solidFill>
                  <a:srgbClr val="FB0028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4-way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C2ED75-3CE0-48EA-A39E-042AF961FC01}"/>
              </a:ext>
            </a:extLst>
          </p:cNvPr>
          <p:cNvSpPr/>
          <p:nvPr/>
        </p:nvSpPr>
        <p:spPr>
          <a:xfrm>
            <a:off x="4894900" y="1597738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0028"/>
                </a:solidFill>
                <a:latin typeface="Times New Roman"/>
                <a:cs typeface="Times New Roman"/>
              </a:rPr>
              <a:t>K</a:t>
            </a:r>
            <a:r>
              <a:rPr lang="en-US" altLang="zh-CN" b="1" spc="-9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 spc="-9" dirty="0">
                <a:solidFill>
                  <a:srgbClr val="FB0028"/>
                </a:solidFill>
                <a:latin typeface="Times New Roman"/>
                <a:cs typeface="Times New Roman"/>
              </a:rPr>
              <a:t>行 </a:t>
            </a:r>
            <a:r>
              <a:rPr lang="en-US" altLang="zh-CN" b="1" spc="-9" dirty="0">
                <a:solidFill>
                  <a:srgbClr val="FB0028"/>
                </a:solidFill>
                <a:latin typeface="Times New Roman"/>
                <a:cs typeface="Times New Roman"/>
              </a:rPr>
              <a:t>256-set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0703679-40E8-4A70-8A78-8EA3D07E25CA}"/>
              </a:ext>
            </a:extLst>
          </p:cNvPr>
          <p:cNvSpPr/>
          <p:nvPr/>
        </p:nvSpPr>
        <p:spPr>
          <a:xfrm>
            <a:off x="4987511" y="1920726"/>
            <a:ext cx="6648218" cy="4209550"/>
          </a:xfrm>
          <a:custGeom>
            <a:avLst/>
            <a:gdLst/>
            <a:ahLst/>
            <a:cxnLst/>
            <a:rect l="l" t="t" r="r" b="b"/>
            <a:pathLst>
              <a:path w="7263765" h="4599305">
                <a:moveTo>
                  <a:pt x="0" y="4599149"/>
                </a:moveTo>
                <a:lnTo>
                  <a:pt x="7263253" y="4599149"/>
                </a:lnTo>
                <a:lnTo>
                  <a:pt x="7263253" y="0"/>
                </a:lnTo>
                <a:lnTo>
                  <a:pt x="0" y="0"/>
                </a:lnTo>
                <a:lnTo>
                  <a:pt x="0" y="4599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04B4E7E1-30C4-4B2D-B034-13100EF276EF}"/>
              </a:ext>
            </a:extLst>
          </p:cNvPr>
          <p:cNvSpPr/>
          <p:nvPr/>
        </p:nvSpPr>
        <p:spPr>
          <a:xfrm>
            <a:off x="5475407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4D48134-4738-4745-9B5F-9E3F23D045E2}"/>
              </a:ext>
            </a:extLst>
          </p:cNvPr>
          <p:cNvSpPr/>
          <p:nvPr/>
        </p:nvSpPr>
        <p:spPr>
          <a:xfrm>
            <a:off x="5475407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2978CA8-0D8F-4423-9335-B26F6A386237}"/>
              </a:ext>
            </a:extLst>
          </p:cNvPr>
          <p:cNvSpPr/>
          <p:nvPr/>
        </p:nvSpPr>
        <p:spPr>
          <a:xfrm>
            <a:off x="5722230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E1E96FB0-7249-4AB1-8AFC-CA676C93C9BB}"/>
              </a:ext>
            </a:extLst>
          </p:cNvPr>
          <p:cNvSpPr/>
          <p:nvPr/>
        </p:nvSpPr>
        <p:spPr>
          <a:xfrm>
            <a:off x="5722230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EC99AF55-6A16-492F-A9F9-4F529789C27C}"/>
              </a:ext>
            </a:extLst>
          </p:cNvPr>
          <p:cNvSpPr/>
          <p:nvPr/>
        </p:nvSpPr>
        <p:spPr>
          <a:xfrm>
            <a:off x="6133599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81FCEEB1-644C-4724-A294-19A4258FC56D}"/>
              </a:ext>
            </a:extLst>
          </p:cNvPr>
          <p:cNvSpPr/>
          <p:nvPr/>
        </p:nvSpPr>
        <p:spPr>
          <a:xfrm>
            <a:off x="6133599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FA1732C8-6AFC-49E8-BD12-9D9903C2FEEF}"/>
              </a:ext>
            </a:extLst>
          </p:cNvPr>
          <p:cNvSpPr txBox="1"/>
          <p:nvPr/>
        </p:nvSpPr>
        <p:spPr>
          <a:xfrm>
            <a:off x="6387736" y="2728391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C7108553-38DF-4AFA-A5A7-2DE1B91C58B4}"/>
              </a:ext>
            </a:extLst>
          </p:cNvPr>
          <p:cNvSpPr/>
          <p:nvPr/>
        </p:nvSpPr>
        <p:spPr>
          <a:xfrm>
            <a:off x="5475407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3CF9D365-4382-4C1A-B8EC-A62FC9082FE4}"/>
              </a:ext>
            </a:extLst>
          </p:cNvPr>
          <p:cNvSpPr/>
          <p:nvPr/>
        </p:nvSpPr>
        <p:spPr>
          <a:xfrm>
            <a:off x="5475407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00C9151F-EC04-4A20-9C55-2B651089E4FE}"/>
              </a:ext>
            </a:extLst>
          </p:cNvPr>
          <p:cNvSpPr/>
          <p:nvPr/>
        </p:nvSpPr>
        <p:spPr>
          <a:xfrm>
            <a:off x="5722230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3A78037B-E129-4E41-B513-CF4CEC861748}"/>
              </a:ext>
            </a:extLst>
          </p:cNvPr>
          <p:cNvSpPr/>
          <p:nvPr/>
        </p:nvSpPr>
        <p:spPr>
          <a:xfrm>
            <a:off x="5722230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0FBF5ACC-DB71-47FD-97C5-A93285B5CCA4}"/>
              </a:ext>
            </a:extLst>
          </p:cNvPr>
          <p:cNvSpPr/>
          <p:nvPr/>
        </p:nvSpPr>
        <p:spPr>
          <a:xfrm>
            <a:off x="6133599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9051DD2D-42D6-4688-A0C2-0590AEA10C89}"/>
              </a:ext>
            </a:extLst>
          </p:cNvPr>
          <p:cNvSpPr/>
          <p:nvPr/>
        </p:nvSpPr>
        <p:spPr>
          <a:xfrm>
            <a:off x="6133599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F3DA71EB-6A15-4A00-AA7A-48C9CA899B83}"/>
              </a:ext>
            </a:extLst>
          </p:cNvPr>
          <p:cNvSpPr/>
          <p:nvPr/>
        </p:nvSpPr>
        <p:spPr>
          <a:xfrm>
            <a:off x="5475407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A5A81EF3-5441-45F6-BFF7-34FE9A516DCA}"/>
              </a:ext>
            </a:extLst>
          </p:cNvPr>
          <p:cNvSpPr/>
          <p:nvPr/>
        </p:nvSpPr>
        <p:spPr>
          <a:xfrm>
            <a:off x="5475407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212F2953-E733-4D04-9224-BBB0071024E0}"/>
              </a:ext>
            </a:extLst>
          </p:cNvPr>
          <p:cNvSpPr/>
          <p:nvPr/>
        </p:nvSpPr>
        <p:spPr>
          <a:xfrm>
            <a:off x="5722230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397BD3F8-4418-4A3C-87AA-D0328DA22656}"/>
              </a:ext>
            </a:extLst>
          </p:cNvPr>
          <p:cNvSpPr/>
          <p:nvPr/>
        </p:nvSpPr>
        <p:spPr>
          <a:xfrm>
            <a:off x="5722230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9F2BD4D8-13EA-4F64-92F2-BED6BD9AF18D}"/>
              </a:ext>
            </a:extLst>
          </p:cNvPr>
          <p:cNvSpPr/>
          <p:nvPr/>
        </p:nvSpPr>
        <p:spPr>
          <a:xfrm>
            <a:off x="6133599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15C8EAC8-5D6C-4A5E-A645-A26D790ED458}"/>
              </a:ext>
            </a:extLst>
          </p:cNvPr>
          <p:cNvSpPr/>
          <p:nvPr/>
        </p:nvSpPr>
        <p:spPr>
          <a:xfrm>
            <a:off x="6133599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5EEC7AD7-D034-4B82-BC11-C43529AAF09A}"/>
              </a:ext>
            </a:extLst>
          </p:cNvPr>
          <p:cNvSpPr/>
          <p:nvPr/>
        </p:nvSpPr>
        <p:spPr>
          <a:xfrm>
            <a:off x="5475407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746ADC39-59F5-43C9-A2C5-093E9BC158EB}"/>
              </a:ext>
            </a:extLst>
          </p:cNvPr>
          <p:cNvSpPr/>
          <p:nvPr/>
        </p:nvSpPr>
        <p:spPr>
          <a:xfrm>
            <a:off x="5475407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6E4ABFB0-D50A-4B8B-BD55-6122C4A33C81}"/>
              </a:ext>
            </a:extLst>
          </p:cNvPr>
          <p:cNvSpPr/>
          <p:nvPr/>
        </p:nvSpPr>
        <p:spPr>
          <a:xfrm>
            <a:off x="5722230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2" name="object 28">
            <a:extLst>
              <a:ext uri="{FF2B5EF4-FFF2-40B4-BE49-F238E27FC236}">
                <a16:creationId xmlns:a16="http://schemas.microsoft.com/office/drawing/2014/main" id="{2C643C5E-388A-41A4-A9E2-7092BFA52583}"/>
              </a:ext>
            </a:extLst>
          </p:cNvPr>
          <p:cNvSpPr/>
          <p:nvPr/>
        </p:nvSpPr>
        <p:spPr>
          <a:xfrm>
            <a:off x="5722230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80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9DCDAFB3-5812-43FC-AE39-5A0320B498F4}"/>
              </a:ext>
            </a:extLst>
          </p:cNvPr>
          <p:cNvSpPr/>
          <p:nvPr/>
        </p:nvSpPr>
        <p:spPr>
          <a:xfrm>
            <a:off x="6133599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EB92C8A2-E7EC-4AAF-AB08-80FB902D96D2}"/>
              </a:ext>
            </a:extLst>
          </p:cNvPr>
          <p:cNvSpPr/>
          <p:nvPr/>
        </p:nvSpPr>
        <p:spPr>
          <a:xfrm>
            <a:off x="6133599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1A3E7410-4580-49DB-9B64-5288DD93FA7A}"/>
              </a:ext>
            </a:extLst>
          </p:cNvPr>
          <p:cNvSpPr/>
          <p:nvPr/>
        </p:nvSpPr>
        <p:spPr>
          <a:xfrm>
            <a:off x="6215911" y="3434686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1522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61A3FB2F-3C76-4F84-B8B0-3211A7167D60}"/>
              </a:ext>
            </a:extLst>
          </p:cNvPr>
          <p:cNvSpPr/>
          <p:nvPr/>
        </p:nvSpPr>
        <p:spPr>
          <a:xfrm>
            <a:off x="7038579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7" name="object 33">
            <a:extLst>
              <a:ext uri="{FF2B5EF4-FFF2-40B4-BE49-F238E27FC236}">
                <a16:creationId xmlns:a16="http://schemas.microsoft.com/office/drawing/2014/main" id="{A98FB7C5-DC79-4AAD-9110-2743FE475312}"/>
              </a:ext>
            </a:extLst>
          </p:cNvPr>
          <p:cNvSpPr/>
          <p:nvPr/>
        </p:nvSpPr>
        <p:spPr>
          <a:xfrm>
            <a:off x="7038579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8" name="object 34">
            <a:extLst>
              <a:ext uri="{FF2B5EF4-FFF2-40B4-BE49-F238E27FC236}">
                <a16:creationId xmlns:a16="http://schemas.microsoft.com/office/drawing/2014/main" id="{CDB0E21C-C0EC-4D6E-9E05-B1078E383291}"/>
              </a:ext>
            </a:extLst>
          </p:cNvPr>
          <p:cNvSpPr/>
          <p:nvPr/>
        </p:nvSpPr>
        <p:spPr>
          <a:xfrm>
            <a:off x="7285402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9" name="object 35">
            <a:extLst>
              <a:ext uri="{FF2B5EF4-FFF2-40B4-BE49-F238E27FC236}">
                <a16:creationId xmlns:a16="http://schemas.microsoft.com/office/drawing/2014/main" id="{36FD783D-62C3-409B-856A-E08FF7351F76}"/>
              </a:ext>
            </a:extLst>
          </p:cNvPr>
          <p:cNvSpPr/>
          <p:nvPr/>
        </p:nvSpPr>
        <p:spPr>
          <a:xfrm>
            <a:off x="7285402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0" name="object 36">
            <a:extLst>
              <a:ext uri="{FF2B5EF4-FFF2-40B4-BE49-F238E27FC236}">
                <a16:creationId xmlns:a16="http://schemas.microsoft.com/office/drawing/2014/main" id="{A055E172-6E43-4004-BD4A-0252D9730F43}"/>
              </a:ext>
            </a:extLst>
          </p:cNvPr>
          <p:cNvSpPr/>
          <p:nvPr/>
        </p:nvSpPr>
        <p:spPr>
          <a:xfrm>
            <a:off x="7696854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1" name="object 37">
            <a:extLst>
              <a:ext uri="{FF2B5EF4-FFF2-40B4-BE49-F238E27FC236}">
                <a16:creationId xmlns:a16="http://schemas.microsoft.com/office/drawing/2014/main" id="{9AEBB556-ABF4-4E02-90ED-B7B396C50CC5}"/>
              </a:ext>
            </a:extLst>
          </p:cNvPr>
          <p:cNvSpPr/>
          <p:nvPr/>
        </p:nvSpPr>
        <p:spPr>
          <a:xfrm>
            <a:off x="7696854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2" name="object 38">
            <a:extLst>
              <a:ext uri="{FF2B5EF4-FFF2-40B4-BE49-F238E27FC236}">
                <a16:creationId xmlns:a16="http://schemas.microsoft.com/office/drawing/2014/main" id="{A0C6C68E-765B-4F1A-895A-85D6314A7143}"/>
              </a:ext>
            </a:extLst>
          </p:cNvPr>
          <p:cNvSpPr txBox="1"/>
          <p:nvPr/>
        </p:nvSpPr>
        <p:spPr>
          <a:xfrm>
            <a:off x="7950990" y="2728391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41CDE72F-C3B5-4F6C-890D-E3479ACE6C67}"/>
              </a:ext>
            </a:extLst>
          </p:cNvPr>
          <p:cNvSpPr txBox="1"/>
          <p:nvPr/>
        </p:nvSpPr>
        <p:spPr>
          <a:xfrm>
            <a:off x="6987845" y="2728391"/>
            <a:ext cx="63117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r>
              <a:rPr kumimoji="0" sz="915" b="0" i="0" u="none" strike="noStrike" kern="1200" cap="none" spc="-232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标记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4" name="object 40">
            <a:extLst>
              <a:ext uri="{FF2B5EF4-FFF2-40B4-BE49-F238E27FC236}">
                <a16:creationId xmlns:a16="http://schemas.microsoft.com/office/drawing/2014/main" id="{66A3C6F3-715C-459B-B205-9F9A1ABED0CE}"/>
              </a:ext>
            </a:extLst>
          </p:cNvPr>
          <p:cNvSpPr/>
          <p:nvPr/>
        </p:nvSpPr>
        <p:spPr>
          <a:xfrm>
            <a:off x="7038579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5" name="object 41">
            <a:extLst>
              <a:ext uri="{FF2B5EF4-FFF2-40B4-BE49-F238E27FC236}">
                <a16:creationId xmlns:a16="http://schemas.microsoft.com/office/drawing/2014/main" id="{184FA2D8-C4B3-403A-B6BF-5827F112BBAC}"/>
              </a:ext>
            </a:extLst>
          </p:cNvPr>
          <p:cNvSpPr/>
          <p:nvPr/>
        </p:nvSpPr>
        <p:spPr>
          <a:xfrm>
            <a:off x="7038579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6" name="object 42">
            <a:extLst>
              <a:ext uri="{FF2B5EF4-FFF2-40B4-BE49-F238E27FC236}">
                <a16:creationId xmlns:a16="http://schemas.microsoft.com/office/drawing/2014/main" id="{E7593DC1-7475-4CF5-9CD4-9E336D66D64D}"/>
              </a:ext>
            </a:extLst>
          </p:cNvPr>
          <p:cNvSpPr/>
          <p:nvPr/>
        </p:nvSpPr>
        <p:spPr>
          <a:xfrm>
            <a:off x="7285402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7" name="object 43">
            <a:extLst>
              <a:ext uri="{FF2B5EF4-FFF2-40B4-BE49-F238E27FC236}">
                <a16:creationId xmlns:a16="http://schemas.microsoft.com/office/drawing/2014/main" id="{E930FEB2-8612-40F7-8062-8F76648F255A}"/>
              </a:ext>
            </a:extLst>
          </p:cNvPr>
          <p:cNvSpPr/>
          <p:nvPr/>
        </p:nvSpPr>
        <p:spPr>
          <a:xfrm>
            <a:off x="7285402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object 44">
            <a:extLst>
              <a:ext uri="{FF2B5EF4-FFF2-40B4-BE49-F238E27FC236}">
                <a16:creationId xmlns:a16="http://schemas.microsoft.com/office/drawing/2014/main" id="{7E7132C6-71F3-417D-94D8-BA75DB4C6BF9}"/>
              </a:ext>
            </a:extLst>
          </p:cNvPr>
          <p:cNvSpPr/>
          <p:nvPr/>
        </p:nvSpPr>
        <p:spPr>
          <a:xfrm>
            <a:off x="7696854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CA69DDD3-7807-48F8-B051-DC7FEA10FDA9}"/>
              </a:ext>
            </a:extLst>
          </p:cNvPr>
          <p:cNvSpPr/>
          <p:nvPr/>
        </p:nvSpPr>
        <p:spPr>
          <a:xfrm>
            <a:off x="7696854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object 46">
            <a:extLst>
              <a:ext uri="{FF2B5EF4-FFF2-40B4-BE49-F238E27FC236}">
                <a16:creationId xmlns:a16="http://schemas.microsoft.com/office/drawing/2014/main" id="{AA6C967A-E734-4015-8DC5-C8278FF42273}"/>
              </a:ext>
            </a:extLst>
          </p:cNvPr>
          <p:cNvSpPr/>
          <p:nvPr/>
        </p:nvSpPr>
        <p:spPr>
          <a:xfrm>
            <a:off x="7038579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1" name="object 47">
            <a:extLst>
              <a:ext uri="{FF2B5EF4-FFF2-40B4-BE49-F238E27FC236}">
                <a16:creationId xmlns:a16="http://schemas.microsoft.com/office/drawing/2014/main" id="{D2FF93CC-788B-4E89-A4DE-BA9A2DF7A678}"/>
              </a:ext>
            </a:extLst>
          </p:cNvPr>
          <p:cNvSpPr/>
          <p:nvPr/>
        </p:nvSpPr>
        <p:spPr>
          <a:xfrm>
            <a:off x="7038579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2" name="object 48">
            <a:extLst>
              <a:ext uri="{FF2B5EF4-FFF2-40B4-BE49-F238E27FC236}">
                <a16:creationId xmlns:a16="http://schemas.microsoft.com/office/drawing/2014/main" id="{25429CD1-1DA1-40C2-96AB-F96A0E51CEFC}"/>
              </a:ext>
            </a:extLst>
          </p:cNvPr>
          <p:cNvSpPr/>
          <p:nvPr/>
        </p:nvSpPr>
        <p:spPr>
          <a:xfrm>
            <a:off x="7285402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ECD77E8C-2D98-489E-9C7C-7EA6FC868AE1}"/>
              </a:ext>
            </a:extLst>
          </p:cNvPr>
          <p:cNvSpPr/>
          <p:nvPr/>
        </p:nvSpPr>
        <p:spPr>
          <a:xfrm>
            <a:off x="7285402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A1F6B775-CDF7-439F-B893-B8EE79B246FC}"/>
              </a:ext>
            </a:extLst>
          </p:cNvPr>
          <p:cNvSpPr/>
          <p:nvPr/>
        </p:nvSpPr>
        <p:spPr>
          <a:xfrm>
            <a:off x="7696854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2B5D13B-6438-4EA8-BA2C-FDC1C4D3B0CC}"/>
              </a:ext>
            </a:extLst>
          </p:cNvPr>
          <p:cNvSpPr/>
          <p:nvPr/>
        </p:nvSpPr>
        <p:spPr>
          <a:xfrm>
            <a:off x="7696854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DF597BFE-277D-4C3D-B9B0-C1363A0F31FD}"/>
              </a:ext>
            </a:extLst>
          </p:cNvPr>
          <p:cNvSpPr/>
          <p:nvPr/>
        </p:nvSpPr>
        <p:spPr>
          <a:xfrm>
            <a:off x="7038579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7" name="object 53">
            <a:extLst>
              <a:ext uri="{FF2B5EF4-FFF2-40B4-BE49-F238E27FC236}">
                <a16:creationId xmlns:a16="http://schemas.microsoft.com/office/drawing/2014/main" id="{1C4CB631-A9B8-4525-B086-38F24D5CE0CB}"/>
              </a:ext>
            </a:extLst>
          </p:cNvPr>
          <p:cNvSpPr/>
          <p:nvPr/>
        </p:nvSpPr>
        <p:spPr>
          <a:xfrm>
            <a:off x="7038579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8" name="object 54">
            <a:extLst>
              <a:ext uri="{FF2B5EF4-FFF2-40B4-BE49-F238E27FC236}">
                <a16:creationId xmlns:a16="http://schemas.microsoft.com/office/drawing/2014/main" id="{97275100-172F-4BF3-B8E3-56996DEF49B4}"/>
              </a:ext>
            </a:extLst>
          </p:cNvPr>
          <p:cNvSpPr/>
          <p:nvPr/>
        </p:nvSpPr>
        <p:spPr>
          <a:xfrm>
            <a:off x="7285402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9" name="object 55">
            <a:extLst>
              <a:ext uri="{FF2B5EF4-FFF2-40B4-BE49-F238E27FC236}">
                <a16:creationId xmlns:a16="http://schemas.microsoft.com/office/drawing/2014/main" id="{48B12909-936A-4689-B265-D49005F1EC6F}"/>
              </a:ext>
            </a:extLst>
          </p:cNvPr>
          <p:cNvSpPr/>
          <p:nvPr/>
        </p:nvSpPr>
        <p:spPr>
          <a:xfrm>
            <a:off x="7285402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object 56">
            <a:extLst>
              <a:ext uri="{FF2B5EF4-FFF2-40B4-BE49-F238E27FC236}">
                <a16:creationId xmlns:a16="http://schemas.microsoft.com/office/drawing/2014/main" id="{7DC4AEED-6B89-4647-A604-D62C3A02CBCC}"/>
              </a:ext>
            </a:extLst>
          </p:cNvPr>
          <p:cNvSpPr/>
          <p:nvPr/>
        </p:nvSpPr>
        <p:spPr>
          <a:xfrm>
            <a:off x="7696854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1" name="object 57">
            <a:extLst>
              <a:ext uri="{FF2B5EF4-FFF2-40B4-BE49-F238E27FC236}">
                <a16:creationId xmlns:a16="http://schemas.microsoft.com/office/drawing/2014/main" id="{0095D7F7-B1EA-4830-A068-B81F8040458D}"/>
              </a:ext>
            </a:extLst>
          </p:cNvPr>
          <p:cNvSpPr/>
          <p:nvPr/>
        </p:nvSpPr>
        <p:spPr>
          <a:xfrm>
            <a:off x="7696854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object 58">
            <a:extLst>
              <a:ext uri="{FF2B5EF4-FFF2-40B4-BE49-F238E27FC236}">
                <a16:creationId xmlns:a16="http://schemas.microsoft.com/office/drawing/2014/main" id="{55C62427-3EFF-4C30-A8D4-852D5E9E15FE}"/>
              </a:ext>
            </a:extLst>
          </p:cNvPr>
          <p:cNvSpPr/>
          <p:nvPr/>
        </p:nvSpPr>
        <p:spPr>
          <a:xfrm>
            <a:off x="7779049" y="3434686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1522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3" name="object 59">
            <a:extLst>
              <a:ext uri="{FF2B5EF4-FFF2-40B4-BE49-F238E27FC236}">
                <a16:creationId xmlns:a16="http://schemas.microsoft.com/office/drawing/2014/main" id="{520A2140-40C3-41F4-A99C-DE346FE41462}"/>
              </a:ext>
            </a:extLst>
          </p:cNvPr>
          <p:cNvSpPr/>
          <p:nvPr/>
        </p:nvSpPr>
        <p:spPr>
          <a:xfrm>
            <a:off x="8601834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4" name="object 60">
            <a:extLst>
              <a:ext uri="{FF2B5EF4-FFF2-40B4-BE49-F238E27FC236}">
                <a16:creationId xmlns:a16="http://schemas.microsoft.com/office/drawing/2014/main" id="{8B54776A-7849-4114-B1B3-7E63FACE56A5}"/>
              </a:ext>
            </a:extLst>
          </p:cNvPr>
          <p:cNvSpPr/>
          <p:nvPr/>
        </p:nvSpPr>
        <p:spPr>
          <a:xfrm>
            <a:off x="8601834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5" name="object 61">
            <a:extLst>
              <a:ext uri="{FF2B5EF4-FFF2-40B4-BE49-F238E27FC236}">
                <a16:creationId xmlns:a16="http://schemas.microsoft.com/office/drawing/2014/main" id="{07D1B0BE-776C-4433-9113-09E0FB7AF551}"/>
              </a:ext>
            </a:extLst>
          </p:cNvPr>
          <p:cNvSpPr/>
          <p:nvPr/>
        </p:nvSpPr>
        <p:spPr>
          <a:xfrm>
            <a:off x="8848657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6" name="object 62">
            <a:extLst>
              <a:ext uri="{FF2B5EF4-FFF2-40B4-BE49-F238E27FC236}">
                <a16:creationId xmlns:a16="http://schemas.microsoft.com/office/drawing/2014/main" id="{73683FB2-62E0-468E-978F-28BBBC7C7F93}"/>
              </a:ext>
            </a:extLst>
          </p:cNvPr>
          <p:cNvSpPr/>
          <p:nvPr/>
        </p:nvSpPr>
        <p:spPr>
          <a:xfrm>
            <a:off x="8848657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7" name="object 63">
            <a:extLst>
              <a:ext uri="{FF2B5EF4-FFF2-40B4-BE49-F238E27FC236}">
                <a16:creationId xmlns:a16="http://schemas.microsoft.com/office/drawing/2014/main" id="{91943627-42FC-492E-BD2E-45E66E4B5D12}"/>
              </a:ext>
            </a:extLst>
          </p:cNvPr>
          <p:cNvSpPr/>
          <p:nvPr/>
        </p:nvSpPr>
        <p:spPr>
          <a:xfrm>
            <a:off x="9259992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8" name="object 64">
            <a:extLst>
              <a:ext uri="{FF2B5EF4-FFF2-40B4-BE49-F238E27FC236}">
                <a16:creationId xmlns:a16="http://schemas.microsoft.com/office/drawing/2014/main" id="{28E15838-CF1E-40AA-9153-4551DC70AF0D}"/>
              </a:ext>
            </a:extLst>
          </p:cNvPr>
          <p:cNvSpPr/>
          <p:nvPr/>
        </p:nvSpPr>
        <p:spPr>
          <a:xfrm>
            <a:off x="9259992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9" name="object 65">
            <a:extLst>
              <a:ext uri="{FF2B5EF4-FFF2-40B4-BE49-F238E27FC236}">
                <a16:creationId xmlns:a16="http://schemas.microsoft.com/office/drawing/2014/main" id="{EDA73B24-9EF0-444C-BC4B-D680BAE2B23C}"/>
              </a:ext>
            </a:extLst>
          </p:cNvPr>
          <p:cNvSpPr txBox="1"/>
          <p:nvPr/>
        </p:nvSpPr>
        <p:spPr>
          <a:xfrm>
            <a:off x="9514128" y="2728391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0" name="object 66">
            <a:extLst>
              <a:ext uri="{FF2B5EF4-FFF2-40B4-BE49-F238E27FC236}">
                <a16:creationId xmlns:a16="http://schemas.microsoft.com/office/drawing/2014/main" id="{85F39628-4666-4B7A-B15F-752D97613A13}"/>
              </a:ext>
            </a:extLst>
          </p:cNvPr>
          <p:cNvSpPr txBox="1"/>
          <p:nvPr/>
        </p:nvSpPr>
        <p:spPr>
          <a:xfrm>
            <a:off x="8542856" y="2728391"/>
            <a:ext cx="63930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r>
              <a:rPr kumimoji="0" sz="915" b="0" i="0" u="none" strike="noStrike" kern="1200" cap="none" spc="-165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标记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1" name="object 67">
            <a:extLst>
              <a:ext uri="{FF2B5EF4-FFF2-40B4-BE49-F238E27FC236}">
                <a16:creationId xmlns:a16="http://schemas.microsoft.com/office/drawing/2014/main" id="{DE21879C-61A3-49D8-9351-6487A61F1906}"/>
              </a:ext>
            </a:extLst>
          </p:cNvPr>
          <p:cNvSpPr/>
          <p:nvPr/>
        </p:nvSpPr>
        <p:spPr>
          <a:xfrm>
            <a:off x="8601834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2" name="object 68">
            <a:extLst>
              <a:ext uri="{FF2B5EF4-FFF2-40B4-BE49-F238E27FC236}">
                <a16:creationId xmlns:a16="http://schemas.microsoft.com/office/drawing/2014/main" id="{D8E2E739-84C7-4B03-BEFC-4F9A9F83F546}"/>
              </a:ext>
            </a:extLst>
          </p:cNvPr>
          <p:cNvSpPr/>
          <p:nvPr/>
        </p:nvSpPr>
        <p:spPr>
          <a:xfrm>
            <a:off x="8601834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3" name="object 69">
            <a:extLst>
              <a:ext uri="{FF2B5EF4-FFF2-40B4-BE49-F238E27FC236}">
                <a16:creationId xmlns:a16="http://schemas.microsoft.com/office/drawing/2014/main" id="{2338DCEA-A5A2-4622-8D1A-5EB1C87E379C}"/>
              </a:ext>
            </a:extLst>
          </p:cNvPr>
          <p:cNvSpPr/>
          <p:nvPr/>
        </p:nvSpPr>
        <p:spPr>
          <a:xfrm>
            <a:off x="8848657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4" name="object 70">
            <a:extLst>
              <a:ext uri="{FF2B5EF4-FFF2-40B4-BE49-F238E27FC236}">
                <a16:creationId xmlns:a16="http://schemas.microsoft.com/office/drawing/2014/main" id="{D6104AED-0086-4DB5-BF29-E455C4941E94}"/>
              </a:ext>
            </a:extLst>
          </p:cNvPr>
          <p:cNvSpPr/>
          <p:nvPr/>
        </p:nvSpPr>
        <p:spPr>
          <a:xfrm>
            <a:off x="8848657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5" name="object 71">
            <a:extLst>
              <a:ext uri="{FF2B5EF4-FFF2-40B4-BE49-F238E27FC236}">
                <a16:creationId xmlns:a16="http://schemas.microsoft.com/office/drawing/2014/main" id="{2683A4E5-5B70-477E-A8DD-7790377B4D7D}"/>
              </a:ext>
            </a:extLst>
          </p:cNvPr>
          <p:cNvSpPr/>
          <p:nvPr/>
        </p:nvSpPr>
        <p:spPr>
          <a:xfrm>
            <a:off x="9259992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6" name="object 72">
            <a:extLst>
              <a:ext uri="{FF2B5EF4-FFF2-40B4-BE49-F238E27FC236}">
                <a16:creationId xmlns:a16="http://schemas.microsoft.com/office/drawing/2014/main" id="{D605B39F-FF4D-49CF-9D87-33B0CD7F2C08}"/>
              </a:ext>
            </a:extLst>
          </p:cNvPr>
          <p:cNvSpPr/>
          <p:nvPr/>
        </p:nvSpPr>
        <p:spPr>
          <a:xfrm>
            <a:off x="9259992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7" name="object 73">
            <a:extLst>
              <a:ext uri="{FF2B5EF4-FFF2-40B4-BE49-F238E27FC236}">
                <a16:creationId xmlns:a16="http://schemas.microsoft.com/office/drawing/2014/main" id="{5CC0E120-2CBF-4082-8EB1-2D0AA3519512}"/>
              </a:ext>
            </a:extLst>
          </p:cNvPr>
          <p:cNvSpPr/>
          <p:nvPr/>
        </p:nvSpPr>
        <p:spPr>
          <a:xfrm>
            <a:off x="8601834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8" name="object 74">
            <a:extLst>
              <a:ext uri="{FF2B5EF4-FFF2-40B4-BE49-F238E27FC236}">
                <a16:creationId xmlns:a16="http://schemas.microsoft.com/office/drawing/2014/main" id="{F16F1EFA-8FA6-4C13-A345-39ECCD14B595}"/>
              </a:ext>
            </a:extLst>
          </p:cNvPr>
          <p:cNvSpPr/>
          <p:nvPr/>
        </p:nvSpPr>
        <p:spPr>
          <a:xfrm>
            <a:off x="8601834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9" name="object 75">
            <a:extLst>
              <a:ext uri="{FF2B5EF4-FFF2-40B4-BE49-F238E27FC236}">
                <a16:creationId xmlns:a16="http://schemas.microsoft.com/office/drawing/2014/main" id="{7F0D3FB2-26AA-4F66-B647-43A5D2B5670A}"/>
              </a:ext>
            </a:extLst>
          </p:cNvPr>
          <p:cNvSpPr/>
          <p:nvPr/>
        </p:nvSpPr>
        <p:spPr>
          <a:xfrm>
            <a:off x="8848657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0" name="object 76">
            <a:extLst>
              <a:ext uri="{FF2B5EF4-FFF2-40B4-BE49-F238E27FC236}">
                <a16:creationId xmlns:a16="http://schemas.microsoft.com/office/drawing/2014/main" id="{073588E1-C79A-430C-9B98-837F786475A1}"/>
              </a:ext>
            </a:extLst>
          </p:cNvPr>
          <p:cNvSpPr/>
          <p:nvPr/>
        </p:nvSpPr>
        <p:spPr>
          <a:xfrm>
            <a:off x="8848657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1" name="object 77">
            <a:extLst>
              <a:ext uri="{FF2B5EF4-FFF2-40B4-BE49-F238E27FC236}">
                <a16:creationId xmlns:a16="http://schemas.microsoft.com/office/drawing/2014/main" id="{16C2C0DE-CBEA-4590-8285-BFE9834D5DD3}"/>
              </a:ext>
            </a:extLst>
          </p:cNvPr>
          <p:cNvSpPr/>
          <p:nvPr/>
        </p:nvSpPr>
        <p:spPr>
          <a:xfrm>
            <a:off x="9259992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2" name="object 78">
            <a:extLst>
              <a:ext uri="{FF2B5EF4-FFF2-40B4-BE49-F238E27FC236}">
                <a16:creationId xmlns:a16="http://schemas.microsoft.com/office/drawing/2014/main" id="{F6208BB6-5508-449D-87DA-E8AFC934A7AC}"/>
              </a:ext>
            </a:extLst>
          </p:cNvPr>
          <p:cNvSpPr/>
          <p:nvPr/>
        </p:nvSpPr>
        <p:spPr>
          <a:xfrm>
            <a:off x="9259992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3" name="object 79">
            <a:extLst>
              <a:ext uri="{FF2B5EF4-FFF2-40B4-BE49-F238E27FC236}">
                <a16:creationId xmlns:a16="http://schemas.microsoft.com/office/drawing/2014/main" id="{A7941074-D392-46E2-9014-E027C5867BC8}"/>
              </a:ext>
            </a:extLst>
          </p:cNvPr>
          <p:cNvSpPr/>
          <p:nvPr/>
        </p:nvSpPr>
        <p:spPr>
          <a:xfrm>
            <a:off x="8601834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4" name="object 80">
            <a:extLst>
              <a:ext uri="{FF2B5EF4-FFF2-40B4-BE49-F238E27FC236}">
                <a16:creationId xmlns:a16="http://schemas.microsoft.com/office/drawing/2014/main" id="{F47C8517-F099-4539-9F85-3901C77E047A}"/>
              </a:ext>
            </a:extLst>
          </p:cNvPr>
          <p:cNvSpPr/>
          <p:nvPr/>
        </p:nvSpPr>
        <p:spPr>
          <a:xfrm>
            <a:off x="8601834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5" name="object 81">
            <a:extLst>
              <a:ext uri="{FF2B5EF4-FFF2-40B4-BE49-F238E27FC236}">
                <a16:creationId xmlns:a16="http://schemas.microsoft.com/office/drawing/2014/main" id="{02F57220-C23F-4D4D-8BDF-568395F6EE1A}"/>
              </a:ext>
            </a:extLst>
          </p:cNvPr>
          <p:cNvSpPr/>
          <p:nvPr/>
        </p:nvSpPr>
        <p:spPr>
          <a:xfrm>
            <a:off x="8848657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6" name="object 82">
            <a:extLst>
              <a:ext uri="{FF2B5EF4-FFF2-40B4-BE49-F238E27FC236}">
                <a16:creationId xmlns:a16="http://schemas.microsoft.com/office/drawing/2014/main" id="{E33BB797-071E-476C-8220-565169AE555B}"/>
              </a:ext>
            </a:extLst>
          </p:cNvPr>
          <p:cNvSpPr/>
          <p:nvPr/>
        </p:nvSpPr>
        <p:spPr>
          <a:xfrm>
            <a:off x="8848657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7" name="object 83">
            <a:extLst>
              <a:ext uri="{FF2B5EF4-FFF2-40B4-BE49-F238E27FC236}">
                <a16:creationId xmlns:a16="http://schemas.microsoft.com/office/drawing/2014/main" id="{394DABD4-A09B-4778-8152-512CDB466254}"/>
              </a:ext>
            </a:extLst>
          </p:cNvPr>
          <p:cNvSpPr/>
          <p:nvPr/>
        </p:nvSpPr>
        <p:spPr>
          <a:xfrm>
            <a:off x="9259992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8" name="object 84">
            <a:extLst>
              <a:ext uri="{FF2B5EF4-FFF2-40B4-BE49-F238E27FC236}">
                <a16:creationId xmlns:a16="http://schemas.microsoft.com/office/drawing/2014/main" id="{491CD67F-1DEC-4E6D-A8CA-9E697DC99976}"/>
              </a:ext>
            </a:extLst>
          </p:cNvPr>
          <p:cNvSpPr/>
          <p:nvPr/>
        </p:nvSpPr>
        <p:spPr>
          <a:xfrm>
            <a:off x="9259992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9" name="object 85">
            <a:extLst>
              <a:ext uri="{FF2B5EF4-FFF2-40B4-BE49-F238E27FC236}">
                <a16:creationId xmlns:a16="http://schemas.microsoft.com/office/drawing/2014/main" id="{9E3DB175-2B22-4CC2-AF42-D5A6059A6273}"/>
              </a:ext>
            </a:extLst>
          </p:cNvPr>
          <p:cNvSpPr/>
          <p:nvPr/>
        </p:nvSpPr>
        <p:spPr>
          <a:xfrm>
            <a:off x="9342304" y="3434686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1522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0" name="object 86">
            <a:extLst>
              <a:ext uri="{FF2B5EF4-FFF2-40B4-BE49-F238E27FC236}">
                <a16:creationId xmlns:a16="http://schemas.microsoft.com/office/drawing/2014/main" id="{CCD9AAEC-71A3-49CE-88CE-CCB1F586DB23}"/>
              </a:ext>
            </a:extLst>
          </p:cNvPr>
          <p:cNvSpPr/>
          <p:nvPr/>
        </p:nvSpPr>
        <p:spPr>
          <a:xfrm>
            <a:off x="10164972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1" name="object 87">
            <a:extLst>
              <a:ext uri="{FF2B5EF4-FFF2-40B4-BE49-F238E27FC236}">
                <a16:creationId xmlns:a16="http://schemas.microsoft.com/office/drawing/2014/main" id="{6E1AB8D9-F075-4CBE-BF57-148F2A45FB96}"/>
              </a:ext>
            </a:extLst>
          </p:cNvPr>
          <p:cNvSpPr/>
          <p:nvPr/>
        </p:nvSpPr>
        <p:spPr>
          <a:xfrm>
            <a:off x="10164972" y="2892045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2" name="object 88">
            <a:extLst>
              <a:ext uri="{FF2B5EF4-FFF2-40B4-BE49-F238E27FC236}">
                <a16:creationId xmlns:a16="http://schemas.microsoft.com/office/drawing/2014/main" id="{2B9A810A-EC83-4BFA-ABE3-9B349C072277}"/>
              </a:ext>
            </a:extLst>
          </p:cNvPr>
          <p:cNvSpPr/>
          <p:nvPr/>
        </p:nvSpPr>
        <p:spPr>
          <a:xfrm>
            <a:off x="10411796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3" name="object 89">
            <a:extLst>
              <a:ext uri="{FF2B5EF4-FFF2-40B4-BE49-F238E27FC236}">
                <a16:creationId xmlns:a16="http://schemas.microsoft.com/office/drawing/2014/main" id="{F3BA1522-417A-4C42-A055-2C5B4AD9A85D}"/>
              </a:ext>
            </a:extLst>
          </p:cNvPr>
          <p:cNvSpPr/>
          <p:nvPr/>
        </p:nvSpPr>
        <p:spPr>
          <a:xfrm>
            <a:off x="10411796" y="2892045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4" name="object 90">
            <a:extLst>
              <a:ext uri="{FF2B5EF4-FFF2-40B4-BE49-F238E27FC236}">
                <a16:creationId xmlns:a16="http://schemas.microsoft.com/office/drawing/2014/main" id="{B762E194-41F9-46D6-B713-BCCAF6817E3A}"/>
              </a:ext>
            </a:extLst>
          </p:cNvPr>
          <p:cNvSpPr/>
          <p:nvPr/>
        </p:nvSpPr>
        <p:spPr>
          <a:xfrm>
            <a:off x="10823246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5" name="object 91">
            <a:extLst>
              <a:ext uri="{FF2B5EF4-FFF2-40B4-BE49-F238E27FC236}">
                <a16:creationId xmlns:a16="http://schemas.microsoft.com/office/drawing/2014/main" id="{9AB09632-3688-42E0-BBD8-EB724041FF94}"/>
              </a:ext>
            </a:extLst>
          </p:cNvPr>
          <p:cNvSpPr/>
          <p:nvPr/>
        </p:nvSpPr>
        <p:spPr>
          <a:xfrm>
            <a:off x="10823246" y="2892045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6" name="object 92">
            <a:extLst>
              <a:ext uri="{FF2B5EF4-FFF2-40B4-BE49-F238E27FC236}">
                <a16:creationId xmlns:a16="http://schemas.microsoft.com/office/drawing/2014/main" id="{B2D6EC93-DE1F-4937-8357-B417892FACD1}"/>
              </a:ext>
            </a:extLst>
          </p:cNvPr>
          <p:cNvSpPr txBox="1"/>
          <p:nvPr/>
        </p:nvSpPr>
        <p:spPr>
          <a:xfrm>
            <a:off x="11077382" y="2728391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7" name="object 93">
            <a:extLst>
              <a:ext uri="{FF2B5EF4-FFF2-40B4-BE49-F238E27FC236}">
                <a16:creationId xmlns:a16="http://schemas.microsoft.com/office/drawing/2014/main" id="{AF531E94-6E93-4677-A8DA-109714898B1F}"/>
              </a:ext>
            </a:extLst>
          </p:cNvPr>
          <p:cNvSpPr txBox="1"/>
          <p:nvPr/>
        </p:nvSpPr>
        <p:spPr>
          <a:xfrm>
            <a:off x="10073139" y="2728391"/>
            <a:ext cx="6724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r>
              <a:rPr kumimoji="0" sz="915" b="0" i="0" u="none" strike="noStrike" kern="1200" cap="none" spc="91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标记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8" name="object 94">
            <a:extLst>
              <a:ext uri="{FF2B5EF4-FFF2-40B4-BE49-F238E27FC236}">
                <a16:creationId xmlns:a16="http://schemas.microsoft.com/office/drawing/2014/main" id="{F1DA356A-0F63-4EED-B2AA-53FEB63CCFF3}"/>
              </a:ext>
            </a:extLst>
          </p:cNvPr>
          <p:cNvSpPr/>
          <p:nvPr/>
        </p:nvSpPr>
        <p:spPr>
          <a:xfrm>
            <a:off x="10164972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9" name="object 95">
            <a:extLst>
              <a:ext uri="{FF2B5EF4-FFF2-40B4-BE49-F238E27FC236}">
                <a16:creationId xmlns:a16="http://schemas.microsoft.com/office/drawing/2014/main" id="{5C063C6E-10D0-4824-9ED2-ED8CAAC941F8}"/>
              </a:ext>
            </a:extLst>
          </p:cNvPr>
          <p:cNvSpPr/>
          <p:nvPr/>
        </p:nvSpPr>
        <p:spPr>
          <a:xfrm>
            <a:off x="10164972" y="305643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0" name="object 96">
            <a:extLst>
              <a:ext uri="{FF2B5EF4-FFF2-40B4-BE49-F238E27FC236}">
                <a16:creationId xmlns:a16="http://schemas.microsoft.com/office/drawing/2014/main" id="{42D829B3-1A3E-4E36-805E-32CB3C6E4FB7}"/>
              </a:ext>
            </a:extLst>
          </p:cNvPr>
          <p:cNvSpPr/>
          <p:nvPr/>
        </p:nvSpPr>
        <p:spPr>
          <a:xfrm>
            <a:off x="10411796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1" name="object 97">
            <a:extLst>
              <a:ext uri="{FF2B5EF4-FFF2-40B4-BE49-F238E27FC236}">
                <a16:creationId xmlns:a16="http://schemas.microsoft.com/office/drawing/2014/main" id="{55A5EE9E-D5D1-44A7-9328-0E2BD3D7B810}"/>
              </a:ext>
            </a:extLst>
          </p:cNvPr>
          <p:cNvSpPr/>
          <p:nvPr/>
        </p:nvSpPr>
        <p:spPr>
          <a:xfrm>
            <a:off x="10411796" y="305643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5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2" name="object 98">
            <a:extLst>
              <a:ext uri="{FF2B5EF4-FFF2-40B4-BE49-F238E27FC236}">
                <a16:creationId xmlns:a16="http://schemas.microsoft.com/office/drawing/2014/main" id="{32D7B3A6-234C-400C-A57B-1B1495084C85}"/>
              </a:ext>
            </a:extLst>
          </p:cNvPr>
          <p:cNvSpPr/>
          <p:nvPr/>
        </p:nvSpPr>
        <p:spPr>
          <a:xfrm>
            <a:off x="10823246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object 99">
            <a:extLst>
              <a:ext uri="{FF2B5EF4-FFF2-40B4-BE49-F238E27FC236}">
                <a16:creationId xmlns:a16="http://schemas.microsoft.com/office/drawing/2014/main" id="{3D5E78C6-0487-4DD2-88E5-4DE1DF989568}"/>
              </a:ext>
            </a:extLst>
          </p:cNvPr>
          <p:cNvSpPr/>
          <p:nvPr/>
        </p:nvSpPr>
        <p:spPr>
          <a:xfrm>
            <a:off x="10823246" y="305643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5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4" name="object 100">
            <a:extLst>
              <a:ext uri="{FF2B5EF4-FFF2-40B4-BE49-F238E27FC236}">
                <a16:creationId xmlns:a16="http://schemas.microsoft.com/office/drawing/2014/main" id="{F9DCF55D-8274-4078-B4A5-66A7F38FCA29}"/>
              </a:ext>
            </a:extLst>
          </p:cNvPr>
          <p:cNvSpPr/>
          <p:nvPr/>
        </p:nvSpPr>
        <p:spPr>
          <a:xfrm>
            <a:off x="10164972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5" name="object 101">
            <a:extLst>
              <a:ext uri="{FF2B5EF4-FFF2-40B4-BE49-F238E27FC236}">
                <a16:creationId xmlns:a16="http://schemas.microsoft.com/office/drawing/2014/main" id="{54B32833-C4D1-448E-AD1A-99DC14847702}"/>
              </a:ext>
            </a:extLst>
          </p:cNvPr>
          <p:cNvSpPr/>
          <p:nvPr/>
        </p:nvSpPr>
        <p:spPr>
          <a:xfrm>
            <a:off x="10164972" y="3220950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6" name="object 102">
            <a:extLst>
              <a:ext uri="{FF2B5EF4-FFF2-40B4-BE49-F238E27FC236}">
                <a16:creationId xmlns:a16="http://schemas.microsoft.com/office/drawing/2014/main" id="{1FA6B9CD-EFE0-4DFC-954E-BD9A3694C36D}"/>
              </a:ext>
            </a:extLst>
          </p:cNvPr>
          <p:cNvSpPr/>
          <p:nvPr/>
        </p:nvSpPr>
        <p:spPr>
          <a:xfrm>
            <a:off x="10411796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7" name="object 103">
            <a:extLst>
              <a:ext uri="{FF2B5EF4-FFF2-40B4-BE49-F238E27FC236}">
                <a16:creationId xmlns:a16="http://schemas.microsoft.com/office/drawing/2014/main" id="{21E3112F-D96B-4FF2-BE2C-82EE7E366B4F}"/>
              </a:ext>
            </a:extLst>
          </p:cNvPr>
          <p:cNvSpPr/>
          <p:nvPr/>
        </p:nvSpPr>
        <p:spPr>
          <a:xfrm>
            <a:off x="10411796" y="3220950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8" name="object 104">
            <a:extLst>
              <a:ext uri="{FF2B5EF4-FFF2-40B4-BE49-F238E27FC236}">
                <a16:creationId xmlns:a16="http://schemas.microsoft.com/office/drawing/2014/main" id="{7960058D-3D66-4D3E-8227-0E4F5E41A436}"/>
              </a:ext>
            </a:extLst>
          </p:cNvPr>
          <p:cNvSpPr/>
          <p:nvPr/>
        </p:nvSpPr>
        <p:spPr>
          <a:xfrm>
            <a:off x="10823246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3FB8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9" name="object 105">
            <a:extLst>
              <a:ext uri="{FF2B5EF4-FFF2-40B4-BE49-F238E27FC236}">
                <a16:creationId xmlns:a16="http://schemas.microsoft.com/office/drawing/2014/main" id="{1F8EF098-86CB-419F-A776-CF0AD185D86B}"/>
              </a:ext>
            </a:extLst>
          </p:cNvPr>
          <p:cNvSpPr/>
          <p:nvPr/>
        </p:nvSpPr>
        <p:spPr>
          <a:xfrm>
            <a:off x="10823246" y="3220950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0" name="object 106">
            <a:extLst>
              <a:ext uri="{FF2B5EF4-FFF2-40B4-BE49-F238E27FC236}">
                <a16:creationId xmlns:a16="http://schemas.microsoft.com/office/drawing/2014/main" id="{C32D5AE8-0CFE-4D35-9D8B-3CC56A32171D}"/>
              </a:ext>
            </a:extLst>
          </p:cNvPr>
          <p:cNvSpPr/>
          <p:nvPr/>
        </p:nvSpPr>
        <p:spPr>
          <a:xfrm>
            <a:off x="10164972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1" name="object 107">
            <a:extLst>
              <a:ext uri="{FF2B5EF4-FFF2-40B4-BE49-F238E27FC236}">
                <a16:creationId xmlns:a16="http://schemas.microsoft.com/office/drawing/2014/main" id="{7FA845D7-0439-494E-847F-AB4FD47BD7E6}"/>
              </a:ext>
            </a:extLst>
          </p:cNvPr>
          <p:cNvSpPr/>
          <p:nvPr/>
        </p:nvSpPr>
        <p:spPr>
          <a:xfrm>
            <a:off x="10164972" y="371424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2" name="object 108">
            <a:extLst>
              <a:ext uri="{FF2B5EF4-FFF2-40B4-BE49-F238E27FC236}">
                <a16:creationId xmlns:a16="http://schemas.microsoft.com/office/drawing/2014/main" id="{8AACA867-7CE7-4E29-8292-33ECE7141AE0}"/>
              </a:ext>
            </a:extLst>
          </p:cNvPr>
          <p:cNvSpPr/>
          <p:nvPr/>
        </p:nvSpPr>
        <p:spPr>
          <a:xfrm>
            <a:off x="10411796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3" name="object 109">
            <a:extLst>
              <a:ext uri="{FF2B5EF4-FFF2-40B4-BE49-F238E27FC236}">
                <a16:creationId xmlns:a16="http://schemas.microsoft.com/office/drawing/2014/main" id="{5B1DF927-B822-4987-BB66-85D58DD9CDEB}"/>
              </a:ext>
            </a:extLst>
          </p:cNvPr>
          <p:cNvSpPr/>
          <p:nvPr/>
        </p:nvSpPr>
        <p:spPr>
          <a:xfrm>
            <a:off x="10411796" y="3714249"/>
            <a:ext cx="411482" cy="164477"/>
          </a:xfrm>
          <a:custGeom>
            <a:avLst/>
            <a:gdLst/>
            <a:ahLst/>
            <a:cxnLst/>
            <a:rect l="l" t="t" r="r" b="b"/>
            <a:pathLst>
              <a:path w="449579" h="179704">
                <a:moveTo>
                  <a:pt x="0" y="179653"/>
                </a:moveTo>
                <a:lnTo>
                  <a:pt x="449456" y="179653"/>
                </a:lnTo>
                <a:lnTo>
                  <a:pt x="44945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4" name="object 110">
            <a:extLst>
              <a:ext uri="{FF2B5EF4-FFF2-40B4-BE49-F238E27FC236}">
                <a16:creationId xmlns:a16="http://schemas.microsoft.com/office/drawing/2014/main" id="{9A9081D3-7BF4-4537-8491-E0DE8A2ADD5A}"/>
              </a:ext>
            </a:extLst>
          </p:cNvPr>
          <p:cNvSpPr/>
          <p:nvPr/>
        </p:nvSpPr>
        <p:spPr>
          <a:xfrm>
            <a:off x="10823246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5" name="object 111">
            <a:extLst>
              <a:ext uri="{FF2B5EF4-FFF2-40B4-BE49-F238E27FC236}">
                <a16:creationId xmlns:a16="http://schemas.microsoft.com/office/drawing/2014/main" id="{DAADCF15-AED6-470E-91A8-3AD59250FF6C}"/>
              </a:ext>
            </a:extLst>
          </p:cNvPr>
          <p:cNvSpPr/>
          <p:nvPr/>
        </p:nvSpPr>
        <p:spPr>
          <a:xfrm>
            <a:off x="10823246" y="3714249"/>
            <a:ext cx="741015" cy="164477"/>
          </a:xfrm>
          <a:custGeom>
            <a:avLst/>
            <a:gdLst/>
            <a:ahLst/>
            <a:cxnLst/>
            <a:rect l="l" t="t" r="r" b="b"/>
            <a:pathLst>
              <a:path w="809625" h="179704">
                <a:moveTo>
                  <a:pt x="0" y="179653"/>
                </a:moveTo>
                <a:lnTo>
                  <a:pt x="809029" y="179653"/>
                </a:lnTo>
                <a:lnTo>
                  <a:pt x="809029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6" name="object 112">
            <a:extLst>
              <a:ext uri="{FF2B5EF4-FFF2-40B4-BE49-F238E27FC236}">
                <a16:creationId xmlns:a16="http://schemas.microsoft.com/office/drawing/2014/main" id="{BAD198E2-2BE2-4990-84DA-5C829BDD6F89}"/>
              </a:ext>
            </a:extLst>
          </p:cNvPr>
          <p:cNvSpPr/>
          <p:nvPr/>
        </p:nvSpPr>
        <p:spPr>
          <a:xfrm>
            <a:off x="10905443" y="3434686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1522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7" name="object 113">
            <a:extLst>
              <a:ext uri="{FF2B5EF4-FFF2-40B4-BE49-F238E27FC236}">
                <a16:creationId xmlns:a16="http://schemas.microsoft.com/office/drawing/2014/main" id="{2C85BBBF-D293-495F-9634-FDDAAFD9471E}"/>
              </a:ext>
            </a:extLst>
          </p:cNvPr>
          <p:cNvSpPr txBox="1"/>
          <p:nvPr/>
        </p:nvSpPr>
        <p:spPr>
          <a:xfrm>
            <a:off x="5281372" y="3714990"/>
            <a:ext cx="185980" cy="140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8" name="object 114">
            <a:extLst>
              <a:ext uri="{FF2B5EF4-FFF2-40B4-BE49-F238E27FC236}">
                <a16:creationId xmlns:a16="http://schemas.microsoft.com/office/drawing/2014/main" id="{012B67BA-478E-40C9-A5EA-171253429284}"/>
              </a:ext>
            </a:extLst>
          </p:cNvPr>
          <p:cNvSpPr txBox="1"/>
          <p:nvPr/>
        </p:nvSpPr>
        <p:spPr>
          <a:xfrm>
            <a:off x="5293724" y="2728392"/>
            <a:ext cx="761938" cy="70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73" b="0" i="0" u="none" strike="noStrike" kern="1200" cap="none" spc="62" normalizeH="0" baseline="-8333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</a:t>
            </a:r>
            <a:r>
              <a:rPr kumimoji="0" sz="915" b="0" i="0" u="none" strike="noStrike" kern="1200" cap="none" spc="41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r>
              <a:rPr kumimoji="0" sz="915" b="0" i="0" u="none" strike="noStrike" kern="1200" cap="none" spc="-297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标记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9061" marR="0" lvl="0" indent="0" algn="l" defTabSz="914400" rtl="0" eaLnBrk="1" fontAlgn="auto" latinLnBrk="0" hangingPunct="1">
              <a:lnSpc>
                <a:spcPct val="100000"/>
              </a:lnSpc>
              <a:spcBef>
                <a:spcPts val="1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061" marR="0" lvl="0" indent="0" algn="l" defTabSz="914400" rtl="0" eaLnBrk="1" fontAlgn="auto" latinLnBrk="0" hangingPunct="1">
              <a:lnSpc>
                <a:spcPct val="100000"/>
              </a:lnSpc>
              <a:spcBef>
                <a:spcPts val="1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061" marR="0" lvl="0" indent="0" algn="l" defTabSz="914400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9" name="object 115">
            <a:extLst>
              <a:ext uri="{FF2B5EF4-FFF2-40B4-BE49-F238E27FC236}">
                <a16:creationId xmlns:a16="http://schemas.microsoft.com/office/drawing/2014/main" id="{6588E1FC-4A24-4369-B54F-1AB9448EC9AF}"/>
              </a:ext>
            </a:extLst>
          </p:cNvPr>
          <p:cNvSpPr/>
          <p:nvPr/>
        </p:nvSpPr>
        <p:spPr>
          <a:xfrm>
            <a:off x="5804508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883" y="0"/>
                </a:moveTo>
                <a:lnTo>
                  <a:pt x="54899" y="7072"/>
                </a:lnTo>
                <a:lnTo>
                  <a:pt x="26328" y="26349"/>
                </a:lnTo>
                <a:lnTo>
                  <a:pt x="7064" y="54919"/>
                </a:lnTo>
                <a:lnTo>
                  <a:pt x="0" y="89871"/>
                </a:lnTo>
                <a:lnTo>
                  <a:pt x="7064" y="124822"/>
                </a:lnTo>
                <a:lnTo>
                  <a:pt x="26328" y="153392"/>
                </a:lnTo>
                <a:lnTo>
                  <a:pt x="54899" y="172669"/>
                </a:lnTo>
                <a:lnTo>
                  <a:pt x="89883" y="179742"/>
                </a:lnTo>
                <a:lnTo>
                  <a:pt x="124875" y="172669"/>
                </a:lnTo>
                <a:lnTo>
                  <a:pt x="153449" y="153392"/>
                </a:lnTo>
                <a:lnTo>
                  <a:pt x="172715" y="124822"/>
                </a:lnTo>
                <a:lnTo>
                  <a:pt x="179780" y="89871"/>
                </a:lnTo>
                <a:lnTo>
                  <a:pt x="172715" y="54919"/>
                </a:lnTo>
                <a:lnTo>
                  <a:pt x="153449" y="26349"/>
                </a:lnTo>
                <a:lnTo>
                  <a:pt x="124875" y="7072"/>
                </a:lnTo>
                <a:lnTo>
                  <a:pt x="89883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0" name="object 116">
            <a:extLst>
              <a:ext uri="{FF2B5EF4-FFF2-40B4-BE49-F238E27FC236}">
                <a16:creationId xmlns:a16="http://schemas.microsoft.com/office/drawing/2014/main" id="{40732F5B-7A85-477B-92F6-FA49C03552E5}"/>
              </a:ext>
            </a:extLst>
          </p:cNvPr>
          <p:cNvSpPr/>
          <p:nvPr/>
        </p:nvSpPr>
        <p:spPr>
          <a:xfrm>
            <a:off x="5804508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79780" y="89871"/>
                </a:moveTo>
                <a:lnTo>
                  <a:pt x="172715" y="54919"/>
                </a:lnTo>
                <a:lnTo>
                  <a:pt x="153449" y="26349"/>
                </a:lnTo>
                <a:lnTo>
                  <a:pt x="124875" y="7072"/>
                </a:lnTo>
                <a:lnTo>
                  <a:pt x="89883" y="0"/>
                </a:lnTo>
                <a:lnTo>
                  <a:pt x="54899" y="7072"/>
                </a:lnTo>
                <a:lnTo>
                  <a:pt x="26328" y="26349"/>
                </a:lnTo>
                <a:lnTo>
                  <a:pt x="7064" y="54919"/>
                </a:lnTo>
                <a:lnTo>
                  <a:pt x="0" y="89871"/>
                </a:lnTo>
                <a:lnTo>
                  <a:pt x="7064" y="124822"/>
                </a:lnTo>
                <a:lnTo>
                  <a:pt x="26328" y="153392"/>
                </a:lnTo>
                <a:lnTo>
                  <a:pt x="54899" y="172669"/>
                </a:lnTo>
                <a:lnTo>
                  <a:pt x="89883" y="179742"/>
                </a:lnTo>
                <a:lnTo>
                  <a:pt x="124875" y="172669"/>
                </a:lnTo>
                <a:lnTo>
                  <a:pt x="153449" y="153392"/>
                </a:lnTo>
                <a:lnTo>
                  <a:pt x="172715" y="124822"/>
                </a:lnTo>
                <a:lnTo>
                  <a:pt x="179780" y="89871"/>
                </a:lnTo>
                <a:close/>
              </a:path>
            </a:pathLst>
          </a:custGeom>
          <a:ln w="912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1" name="object 117">
            <a:extLst>
              <a:ext uri="{FF2B5EF4-FFF2-40B4-BE49-F238E27FC236}">
                <a16:creationId xmlns:a16="http://schemas.microsoft.com/office/drawing/2014/main" id="{4F1E197C-4CCA-4A0F-8302-FB36042CBBFA}"/>
              </a:ext>
            </a:extLst>
          </p:cNvPr>
          <p:cNvSpPr txBox="1"/>
          <p:nvPr/>
        </p:nvSpPr>
        <p:spPr>
          <a:xfrm>
            <a:off x="5850948" y="4192192"/>
            <a:ext cx="929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1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=</a:t>
            </a:r>
            <a:endParaRPr kumimoji="0" sz="12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42" name="object 118">
            <a:extLst>
              <a:ext uri="{FF2B5EF4-FFF2-40B4-BE49-F238E27FC236}">
                <a16:creationId xmlns:a16="http://schemas.microsoft.com/office/drawing/2014/main" id="{242965C6-6F33-42DE-94B8-5FDB5B40F896}"/>
              </a:ext>
            </a:extLst>
          </p:cNvPr>
          <p:cNvSpPr/>
          <p:nvPr/>
        </p:nvSpPr>
        <p:spPr>
          <a:xfrm>
            <a:off x="5228593" y="4043073"/>
            <a:ext cx="4854669" cy="0"/>
          </a:xfrm>
          <a:custGeom>
            <a:avLst/>
            <a:gdLst/>
            <a:ahLst/>
            <a:cxnLst/>
            <a:rect l="l" t="t" r="r" b="b"/>
            <a:pathLst>
              <a:path w="5304155">
                <a:moveTo>
                  <a:pt x="0" y="0"/>
                </a:moveTo>
                <a:lnTo>
                  <a:pt x="5303621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3" name="object 119">
            <a:extLst>
              <a:ext uri="{FF2B5EF4-FFF2-40B4-BE49-F238E27FC236}">
                <a16:creationId xmlns:a16="http://schemas.microsoft.com/office/drawing/2014/main" id="{BB2EB317-2F7F-44FD-9293-4BB18CA5F724}"/>
              </a:ext>
            </a:extLst>
          </p:cNvPr>
          <p:cNvSpPr/>
          <p:nvPr/>
        </p:nvSpPr>
        <p:spPr>
          <a:xfrm>
            <a:off x="5886774" y="3303124"/>
            <a:ext cx="0" cy="847954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925964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4" name="object 120">
            <a:extLst>
              <a:ext uri="{FF2B5EF4-FFF2-40B4-BE49-F238E27FC236}">
                <a16:creationId xmlns:a16="http://schemas.microsoft.com/office/drawing/2014/main" id="{2FE2BFC0-9CDE-4135-BBA1-2D2CD5F023DA}"/>
              </a:ext>
            </a:extLst>
          </p:cNvPr>
          <p:cNvSpPr/>
          <p:nvPr/>
        </p:nvSpPr>
        <p:spPr>
          <a:xfrm>
            <a:off x="5849158" y="4132289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38"/>
                </a:lnTo>
                <a:lnTo>
                  <a:pt x="77344" y="9696"/>
                </a:lnTo>
                <a:lnTo>
                  <a:pt x="41103" y="9696"/>
                </a:lnTo>
                <a:lnTo>
                  <a:pt x="20122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81" y="7272"/>
                </a:lnTo>
                <a:lnTo>
                  <a:pt x="41103" y="9696"/>
                </a:lnTo>
                <a:lnTo>
                  <a:pt x="77344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5" name="object 121">
            <a:extLst>
              <a:ext uri="{FF2B5EF4-FFF2-40B4-BE49-F238E27FC236}">
                <a16:creationId xmlns:a16="http://schemas.microsoft.com/office/drawing/2014/main" id="{53C11B98-4AFA-41BA-946A-034CEA0853D2}"/>
              </a:ext>
            </a:extLst>
          </p:cNvPr>
          <p:cNvSpPr/>
          <p:nvPr/>
        </p:nvSpPr>
        <p:spPr>
          <a:xfrm>
            <a:off x="5871973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5115" y="0"/>
                </a:moveTo>
                <a:lnTo>
                  <a:pt x="7242" y="0"/>
                </a:lnTo>
                <a:lnTo>
                  <a:pt x="0" y="7225"/>
                </a:lnTo>
                <a:lnTo>
                  <a:pt x="0" y="25098"/>
                </a:lnTo>
                <a:lnTo>
                  <a:pt x="7242" y="32323"/>
                </a:lnTo>
                <a:lnTo>
                  <a:pt x="25115" y="32323"/>
                </a:lnTo>
                <a:lnTo>
                  <a:pt x="32358" y="25098"/>
                </a:lnTo>
                <a:lnTo>
                  <a:pt x="32358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6" name="object 122">
            <a:extLst>
              <a:ext uri="{FF2B5EF4-FFF2-40B4-BE49-F238E27FC236}">
                <a16:creationId xmlns:a16="http://schemas.microsoft.com/office/drawing/2014/main" id="{8F1FE541-552F-49B2-AAE6-A45E92A1833C}"/>
              </a:ext>
            </a:extLst>
          </p:cNvPr>
          <p:cNvSpPr/>
          <p:nvPr/>
        </p:nvSpPr>
        <p:spPr>
          <a:xfrm>
            <a:off x="5871973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358" y="16098"/>
                </a:moveTo>
                <a:lnTo>
                  <a:pt x="32358" y="7225"/>
                </a:lnTo>
                <a:lnTo>
                  <a:pt x="25115" y="0"/>
                </a:lnTo>
                <a:lnTo>
                  <a:pt x="16172" y="0"/>
                </a:lnTo>
                <a:lnTo>
                  <a:pt x="7242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42" y="32323"/>
                </a:lnTo>
                <a:lnTo>
                  <a:pt x="16172" y="32323"/>
                </a:lnTo>
                <a:lnTo>
                  <a:pt x="25115" y="32323"/>
                </a:lnTo>
                <a:lnTo>
                  <a:pt x="32358" y="25098"/>
                </a:lnTo>
                <a:lnTo>
                  <a:pt x="32358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7" name="object 123">
            <a:extLst>
              <a:ext uri="{FF2B5EF4-FFF2-40B4-BE49-F238E27FC236}">
                <a16:creationId xmlns:a16="http://schemas.microsoft.com/office/drawing/2014/main" id="{A5255AE7-B7D5-4F75-B8C7-1E4B0EA1D6A3}"/>
              </a:ext>
            </a:extLst>
          </p:cNvPr>
          <p:cNvSpPr/>
          <p:nvPr/>
        </p:nvSpPr>
        <p:spPr>
          <a:xfrm>
            <a:off x="5575785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5115" y="0"/>
                </a:moveTo>
                <a:lnTo>
                  <a:pt x="7242" y="0"/>
                </a:lnTo>
                <a:lnTo>
                  <a:pt x="0" y="7225"/>
                </a:lnTo>
                <a:lnTo>
                  <a:pt x="0" y="25098"/>
                </a:lnTo>
                <a:lnTo>
                  <a:pt x="7242" y="32323"/>
                </a:lnTo>
                <a:lnTo>
                  <a:pt x="25115" y="32323"/>
                </a:lnTo>
                <a:lnTo>
                  <a:pt x="32358" y="25098"/>
                </a:lnTo>
                <a:lnTo>
                  <a:pt x="32358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8" name="object 124">
            <a:extLst>
              <a:ext uri="{FF2B5EF4-FFF2-40B4-BE49-F238E27FC236}">
                <a16:creationId xmlns:a16="http://schemas.microsoft.com/office/drawing/2014/main" id="{52C98AC4-CFB2-4418-AFC4-4183F79B40F5}"/>
              </a:ext>
            </a:extLst>
          </p:cNvPr>
          <p:cNvSpPr/>
          <p:nvPr/>
        </p:nvSpPr>
        <p:spPr>
          <a:xfrm>
            <a:off x="5575785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358" y="16098"/>
                </a:moveTo>
                <a:lnTo>
                  <a:pt x="32358" y="7225"/>
                </a:lnTo>
                <a:lnTo>
                  <a:pt x="25115" y="0"/>
                </a:lnTo>
                <a:lnTo>
                  <a:pt x="16185" y="0"/>
                </a:lnTo>
                <a:lnTo>
                  <a:pt x="7242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42" y="32323"/>
                </a:lnTo>
                <a:lnTo>
                  <a:pt x="16185" y="32323"/>
                </a:lnTo>
                <a:lnTo>
                  <a:pt x="25115" y="32323"/>
                </a:lnTo>
                <a:lnTo>
                  <a:pt x="32358" y="25098"/>
                </a:lnTo>
                <a:lnTo>
                  <a:pt x="32358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9" name="object 125">
            <a:extLst>
              <a:ext uri="{FF2B5EF4-FFF2-40B4-BE49-F238E27FC236}">
                <a16:creationId xmlns:a16="http://schemas.microsoft.com/office/drawing/2014/main" id="{7C1B4254-295F-44BD-804C-D1515E69BFCA}"/>
              </a:ext>
            </a:extLst>
          </p:cNvPr>
          <p:cNvSpPr/>
          <p:nvPr/>
        </p:nvSpPr>
        <p:spPr>
          <a:xfrm>
            <a:off x="5886774" y="4371979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0" name="object 126">
            <a:extLst>
              <a:ext uri="{FF2B5EF4-FFF2-40B4-BE49-F238E27FC236}">
                <a16:creationId xmlns:a16="http://schemas.microsoft.com/office/drawing/2014/main" id="{B4572756-4275-4063-9C84-698A76CFEF8B}"/>
              </a:ext>
            </a:extLst>
          </p:cNvPr>
          <p:cNvSpPr/>
          <p:nvPr/>
        </p:nvSpPr>
        <p:spPr>
          <a:xfrm>
            <a:off x="5722230" y="461862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15"/>
                </a:moveTo>
                <a:lnTo>
                  <a:pt x="0" y="0"/>
                </a:lnTo>
                <a:lnTo>
                  <a:pt x="269676" y="0"/>
                </a:lnTo>
                <a:lnTo>
                  <a:pt x="269676" y="179615"/>
                </a:lnTo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1" name="object 127">
            <a:extLst>
              <a:ext uri="{FF2B5EF4-FFF2-40B4-BE49-F238E27FC236}">
                <a16:creationId xmlns:a16="http://schemas.microsoft.com/office/drawing/2014/main" id="{2A0228FE-6168-4948-95D0-1ED8678C4958}"/>
              </a:ext>
            </a:extLst>
          </p:cNvPr>
          <p:cNvSpPr/>
          <p:nvPr/>
        </p:nvSpPr>
        <p:spPr>
          <a:xfrm>
            <a:off x="5853873" y="4779775"/>
            <a:ext cx="115655" cy="151691"/>
          </a:xfrm>
          <a:custGeom>
            <a:avLst/>
            <a:gdLst/>
            <a:ahLst/>
            <a:cxnLst/>
            <a:rect l="l" t="t" r="r" b="b"/>
            <a:pathLst>
              <a:path w="126364" h="165735">
                <a:moveTo>
                  <a:pt x="0" y="165292"/>
                </a:moveTo>
                <a:lnTo>
                  <a:pt x="39775" y="156863"/>
                </a:lnTo>
                <a:lnTo>
                  <a:pt x="74321" y="133393"/>
                </a:lnTo>
                <a:lnTo>
                  <a:pt x="101563" y="97609"/>
                </a:lnTo>
                <a:lnTo>
                  <a:pt x="119428" y="52236"/>
                </a:lnTo>
                <a:lnTo>
                  <a:pt x="125844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2" name="object 128">
            <a:extLst>
              <a:ext uri="{FF2B5EF4-FFF2-40B4-BE49-F238E27FC236}">
                <a16:creationId xmlns:a16="http://schemas.microsoft.com/office/drawing/2014/main" id="{532F912F-4E86-40D0-A3E2-9A27021CC93B}"/>
              </a:ext>
            </a:extLst>
          </p:cNvPr>
          <p:cNvSpPr/>
          <p:nvPr/>
        </p:nvSpPr>
        <p:spPr>
          <a:xfrm>
            <a:off x="5722230" y="4783024"/>
            <a:ext cx="131930" cy="148203"/>
          </a:xfrm>
          <a:custGeom>
            <a:avLst/>
            <a:gdLst/>
            <a:ahLst/>
            <a:cxnLst/>
            <a:rect l="l" t="t" r="r" b="b"/>
            <a:pathLst>
              <a:path w="144144" h="161925">
                <a:moveTo>
                  <a:pt x="143831" y="161742"/>
                </a:moveTo>
                <a:lnTo>
                  <a:pt x="98371" y="153488"/>
                </a:lnTo>
                <a:lnTo>
                  <a:pt x="58888" y="130509"/>
                </a:lnTo>
                <a:lnTo>
                  <a:pt x="27752" y="95484"/>
                </a:lnTo>
                <a:lnTo>
                  <a:pt x="7333" y="51088"/>
                </a:lnTo>
                <a:lnTo>
                  <a:pt x="0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3" name="object 129">
            <a:extLst>
              <a:ext uri="{FF2B5EF4-FFF2-40B4-BE49-F238E27FC236}">
                <a16:creationId xmlns:a16="http://schemas.microsoft.com/office/drawing/2014/main" id="{24C6BDAE-2C78-4092-9B68-456FAEBC3B73}"/>
              </a:ext>
            </a:extLst>
          </p:cNvPr>
          <p:cNvSpPr/>
          <p:nvPr/>
        </p:nvSpPr>
        <p:spPr>
          <a:xfrm>
            <a:off x="5592491" y="3319482"/>
            <a:ext cx="195860" cy="1299538"/>
          </a:xfrm>
          <a:custGeom>
            <a:avLst/>
            <a:gdLst/>
            <a:ahLst/>
            <a:cxnLst/>
            <a:rect l="l" t="t" r="r" b="b"/>
            <a:pathLst>
              <a:path w="213994" h="1419860">
                <a:moveTo>
                  <a:pt x="0" y="0"/>
                </a:moveTo>
                <a:lnTo>
                  <a:pt x="0" y="1114960"/>
                </a:lnTo>
                <a:lnTo>
                  <a:pt x="8395" y="1156523"/>
                </a:lnTo>
                <a:lnTo>
                  <a:pt x="31291" y="1190492"/>
                </a:lnTo>
                <a:lnTo>
                  <a:pt x="65249" y="1213409"/>
                </a:lnTo>
                <a:lnTo>
                  <a:pt x="106830" y="1221817"/>
                </a:lnTo>
                <a:lnTo>
                  <a:pt x="114783" y="1221817"/>
                </a:lnTo>
                <a:lnTo>
                  <a:pt x="153271" y="1229581"/>
                </a:lnTo>
                <a:lnTo>
                  <a:pt x="184701" y="1250749"/>
                </a:lnTo>
                <a:lnTo>
                  <a:pt x="205895" y="1282138"/>
                </a:lnTo>
                <a:lnTo>
                  <a:pt x="213673" y="1320561"/>
                </a:lnTo>
                <a:lnTo>
                  <a:pt x="213673" y="1419432"/>
                </a:lnTo>
              </a:path>
            </a:pathLst>
          </a:custGeom>
          <a:ln w="913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4" name="object 130">
            <a:extLst>
              <a:ext uri="{FF2B5EF4-FFF2-40B4-BE49-F238E27FC236}">
                <a16:creationId xmlns:a16="http://schemas.microsoft.com/office/drawing/2014/main" id="{F4B3A51D-6F77-4DB1-9541-88380784BCD3}"/>
              </a:ext>
            </a:extLst>
          </p:cNvPr>
          <p:cNvSpPr/>
          <p:nvPr/>
        </p:nvSpPr>
        <p:spPr>
          <a:xfrm>
            <a:off x="5393139" y="4289723"/>
            <a:ext cx="354525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238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5" name="object 131">
            <a:extLst>
              <a:ext uri="{FF2B5EF4-FFF2-40B4-BE49-F238E27FC236}">
                <a16:creationId xmlns:a16="http://schemas.microsoft.com/office/drawing/2014/main" id="{310252FA-79D0-466C-B0E4-E5F5C357F8E8}"/>
              </a:ext>
            </a:extLst>
          </p:cNvPr>
          <p:cNvSpPr/>
          <p:nvPr/>
        </p:nvSpPr>
        <p:spPr>
          <a:xfrm>
            <a:off x="5729276" y="4252134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7277" y="20106"/>
                </a:lnTo>
                <a:lnTo>
                  <a:pt x="9703" y="41069"/>
                </a:lnTo>
                <a:lnTo>
                  <a:pt x="7277" y="62032"/>
                </a:lnTo>
                <a:lnTo>
                  <a:pt x="0" y="82138"/>
                </a:lnTo>
                <a:lnTo>
                  <a:pt x="82196" y="41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6" name="object 132">
            <a:extLst>
              <a:ext uri="{FF2B5EF4-FFF2-40B4-BE49-F238E27FC236}">
                <a16:creationId xmlns:a16="http://schemas.microsoft.com/office/drawing/2014/main" id="{EDC447EA-5860-4A36-BA53-6B0727D4F81F}"/>
              </a:ext>
            </a:extLst>
          </p:cNvPr>
          <p:cNvSpPr/>
          <p:nvPr/>
        </p:nvSpPr>
        <p:spPr>
          <a:xfrm>
            <a:off x="7367717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34" y="0"/>
                </a:moveTo>
                <a:lnTo>
                  <a:pt x="54904" y="7072"/>
                </a:lnTo>
                <a:lnTo>
                  <a:pt x="26320" y="26349"/>
                </a:lnTo>
                <a:lnTo>
                  <a:pt x="7059" y="54919"/>
                </a:lnTo>
                <a:lnTo>
                  <a:pt x="0" y="89871"/>
                </a:lnTo>
                <a:lnTo>
                  <a:pt x="7059" y="124822"/>
                </a:lnTo>
                <a:lnTo>
                  <a:pt x="26320" y="153392"/>
                </a:lnTo>
                <a:lnTo>
                  <a:pt x="54904" y="172669"/>
                </a:lnTo>
                <a:lnTo>
                  <a:pt x="89934" y="179742"/>
                </a:lnTo>
                <a:lnTo>
                  <a:pt x="124890" y="172669"/>
                </a:lnTo>
                <a:lnTo>
                  <a:pt x="153437" y="153392"/>
                </a:lnTo>
                <a:lnTo>
                  <a:pt x="172684" y="124822"/>
                </a:lnTo>
                <a:lnTo>
                  <a:pt x="179742" y="89871"/>
                </a:lnTo>
                <a:lnTo>
                  <a:pt x="172684" y="54919"/>
                </a:lnTo>
                <a:lnTo>
                  <a:pt x="153437" y="26349"/>
                </a:lnTo>
                <a:lnTo>
                  <a:pt x="124890" y="7072"/>
                </a:lnTo>
                <a:lnTo>
                  <a:pt x="8993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7" name="object 133">
            <a:extLst>
              <a:ext uri="{FF2B5EF4-FFF2-40B4-BE49-F238E27FC236}">
                <a16:creationId xmlns:a16="http://schemas.microsoft.com/office/drawing/2014/main" id="{54B69B9F-33B1-4D60-86C1-438C66B48CA6}"/>
              </a:ext>
            </a:extLst>
          </p:cNvPr>
          <p:cNvSpPr/>
          <p:nvPr/>
        </p:nvSpPr>
        <p:spPr>
          <a:xfrm>
            <a:off x="7367717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79742" y="89871"/>
                </a:moveTo>
                <a:lnTo>
                  <a:pt x="172684" y="54919"/>
                </a:lnTo>
                <a:lnTo>
                  <a:pt x="153437" y="26349"/>
                </a:lnTo>
                <a:lnTo>
                  <a:pt x="124890" y="7072"/>
                </a:lnTo>
                <a:lnTo>
                  <a:pt x="89934" y="0"/>
                </a:lnTo>
                <a:lnTo>
                  <a:pt x="54904" y="7072"/>
                </a:lnTo>
                <a:lnTo>
                  <a:pt x="26320" y="26349"/>
                </a:lnTo>
                <a:lnTo>
                  <a:pt x="7059" y="54919"/>
                </a:lnTo>
                <a:lnTo>
                  <a:pt x="0" y="89871"/>
                </a:lnTo>
                <a:lnTo>
                  <a:pt x="7059" y="124822"/>
                </a:lnTo>
                <a:lnTo>
                  <a:pt x="26320" y="153392"/>
                </a:lnTo>
                <a:lnTo>
                  <a:pt x="54904" y="172669"/>
                </a:lnTo>
                <a:lnTo>
                  <a:pt x="89934" y="179742"/>
                </a:lnTo>
                <a:lnTo>
                  <a:pt x="124890" y="172669"/>
                </a:lnTo>
                <a:lnTo>
                  <a:pt x="153437" y="153392"/>
                </a:lnTo>
                <a:lnTo>
                  <a:pt x="172684" y="124822"/>
                </a:lnTo>
                <a:lnTo>
                  <a:pt x="179742" y="89871"/>
                </a:lnTo>
                <a:close/>
              </a:path>
            </a:pathLst>
          </a:custGeom>
          <a:ln w="912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8" name="object 134">
            <a:extLst>
              <a:ext uri="{FF2B5EF4-FFF2-40B4-BE49-F238E27FC236}">
                <a16:creationId xmlns:a16="http://schemas.microsoft.com/office/drawing/2014/main" id="{22349549-DB88-4D6A-BE87-80400F2BDFA7}"/>
              </a:ext>
            </a:extLst>
          </p:cNvPr>
          <p:cNvSpPr txBox="1"/>
          <p:nvPr/>
        </p:nvSpPr>
        <p:spPr>
          <a:xfrm>
            <a:off x="7414156" y="4192192"/>
            <a:ext cx="929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1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=</a:t>
            </a:r>
            <a:endParaRPr kumimoji="0" sz="12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59" name="object 135">
            <a:extLst>
              <a:ext uri="{FF2B5EF4-FFF2-40B4-BE49-F238E27FC236}">
                <a16:creationId xmlns:a16="http://schemas.microsoft.com/office/drawing/2014/main" id="{0D889358-C671-4573-899D-27DE739C30C7}"/>
              </a:ext>
            </a:extLst>
          </p:cNvPr>
          <p:cNvSpPr/>
          <p:nvPr/>
        </p:nvSpPr>
        <p:spPr>
          <a:xfrm>
            <a:off x="7450028" y="3303124"/>
            <a:ext cx="0" cy="847954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925964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0" name="object 136">
            <a:extLst>
              <a:ext uri="{FF2B5EF4-FFF2-40B4-BE49-F238E27FC236}">
                <a16:creationId xmlns:a16="http://schemas.microsoft.com/office/drawing/2014/main" id="{C6840B65-CC21-4BD9-8E63-4C506EFB5FA2}"/>
              </a:ext>
            </a:extLst>
          </p:cNvPr>
          <p:cNvSpPr/>
          <p:nvPr/>
        </p:nvSpPr>
        <p:spPr>
          <a:xfrm>
            <a:off x="7412413" y="4132289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38"/>
                </a:lnTo>
                <a:lnTo>
                  <a:pt x="77344" y="9696"/>
                </a:lnTo>
                <a:lnTo>
                  <a:pt x="41098" y="9696"/>
                </a:lnTo>
                <a:lnTo>
                  <a:pt x="20121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75" y="7272"/>
                </a:lnTo>
                <a:lnTo>
                  <a:pt x="41098" y="9696"/>
                </a:lnTo>
                <a:lnTo>
                  <a:pt x="77344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1" name="object 137">
            <a:extLst>
              <a:ext uri="{FF2B5EF4-FFF2-40B4-BE49-F238E27FC236}">
                <a16:creationId xmlns:a16="http://schemas.microsoft.com/office/drawing/2014/main" id="{A60AF03C-6B9A-4B1D-BFB8-A446066B56CB}"/>
              </a:ext>
            </a:extLst>
          </p:cNvPr>
          <p:cNvSpPr/>
          <p:nvPr/>
        </p:nvSpPr>
        <p:spPr>
          <a:xfrm>
            <a:off x="7435169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5115" y="0"/>
                </a:moveTo>
                <a:lnTo>
                  <a:pt x="7230" y="0"/>
                </a:lnTo>
                <a:lnTo>
                  <a:pt x="0" y="7225"/>
                </a:lnTo>
                <a:lnTo>
                  <a:pt x="0" y="25098"/>
                </a:lnTo>
                <a:lnTo>
                  <a:pt x="7230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2" name="object 138">
            <a:extLst>
              <a:ext uri="{FF2B5EF4-FFF2-40B4-BE49-F238E27FC236}">
                <a16:creationId xmlns:a16="http://schemas.microsoft.com/office/drawing/2014/main" id="{64727856-A7AF-40C3-9419-B35C36CF3521}"/>
              </a:ext>
            </a:extLst>
          </p:cNvPr>
          <p:cNvSpPr/>
          <p:nvPr/>
        </p:nvSpPr>
        <p:spPr>
          <a:xfrm>
            <a:off x="7435169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345" y="16098"/>
                </a:moveTo>
                <a:lnTo>
                  <a:pt x="32345" y="7225"/>
                </a:lnTo>
                <a:lnTo>
                  <a:pt x="25115" y="0"/>
                </a:lnTo>
                <a:lnTo>
                  <a:pt x="16236" y="0"/>
                </a:lnTo>
                <a:lnTo>
                  <a:pt x="7230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30" y="32323"/>
                </a:lnTo>
                <a:lnTo>
                  <a:pt x="16236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3" name="object 139">
            <a:extLst>
              <a:ext uri="{FF2B5EF4-FFF2-40B4-BE49-F238E27FC236}">
                <a16:creationId xmlns:a16="http://schemas.microsoft.com/office/drawing/2014/main" id="{C9645FB1-7397-4046-A1EE-D9F448237ED1}"/>
              </a:ext>
            </a:extLst>
          </p:cNvPr>
          <p:cNvSpPr/>
          <p:nvPr/>
        </p:nvSpPr>
        <p:spPr>
          <a:xfrm>
            <a:off x="7139004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5115" y="0"/>
                </a:moveTo>
                <a:lnTo>
                  <a:pt x="7230" y="0"/>
                </a:lnTo>
                <a:lnTo>
                  <a:pt x="0" y="7225"/>
                </a:lnTo>
                <a:lnTo>
                  <a:pt x="0" y="25098"/>
                </a:lnTo>
                <a:lnTo>
                  <a:pt x="7230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4" name="object 140">
            <a:extLst>
              <a:ext uri="{FF2B5EF4-FFF2-40B4-BE49-F238E27FC236}">
                <a16:creationId xmlns:a16="http://schemas.microsoft.com/office/drawing/2014/main" id="{D6B0093C-D8FD-4D59-8782-B692FB561FBE}"/>
              </a:ext>
            </a:extLst>
          </p:cNvPr>
          <p:cNvSpPr/>
          <p:nvPr/>
        </p:nvSpPr>
        <p:spPr>
          <a:xfrm>
            <a:off x="7139004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345" y="16098"/>
                </a:moveTo>
                <a:lnTo>
                  <a:pt x="32345" y="7225"/>
                </a:lnTo>
                <a:lnTo>
                  <a:pt x="25115" y="0"/>
                </a:lnTo>
                <a:lnTo>
                  <a:pt x="16109" y="0"/>
                </a:lnTo>
                <a:lnTo>
                  <a:pt x="7230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30" y="32323"/>
                </a:lnTo>
                <a:lnTo>
                  <a:pt x="16109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5" name="object 141">
            <a:extLst>
              <a:ext uri="{FF2B5EF4-FFF2-40B4-BE49-F238E27FC236}">
                <a16:creationId xmlns:a16="http://schemas.microsoft.com/office/drawing/2014/main" id="{8DB3D340-2BE1-442B-BB30-DFCA7349DF70}"/>
              </a:ext>
            </a:extLst>
          </p:cNvPr>
          <p:cNvSpPr/>
          <p:nvPr/>
        </p:nvSpPr>
        <p:spPr>
          <a:xfrm>
            <a:off x="7450028" y="4371979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6" name="object 142">
            <a:extLst>
              <a:ext uri="{FF2B5EF4-FFF2-40B4-BE49-F238E27FC236}">
                <a16:creationId xmlns:a16="http://schemas.microsoft.com/office/drawing/2014/main" id="{A04C5C14-4857-43F6-B26B-6AC6B3CC621C}"/>
              </a:ext>
            </a:extLst>
          </p:cNvPr>
          <p:cNvSpPr/>
          <p:nvPr/>
        </p:nvSpPr>
        <p:spPr>
          <a:xfrm>
            <a:off x="7285403" y="461862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15"/>
                </a:moveTo>
                <a:lnTo>
                  <a:pt x="0" y="0"/>
                </a:lnTo>
                <a:lnTo>
                  <a:pt x="269676" y="0"/>
                </a:lnTo>
                <a:lnTo>
                  <a:pt x="269676" y="179615"/>
                </a:lnTo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7" name="object 143">
            <a:extLst>
              <a:ext uri="{FF2B5EF4-FFF2-40B4-BE49-F238E27FC236}">
                <a16:creationId xmlns:a16="http://schemas.microsoft.com/office/drawing/2014/main" id="{A89926CF-FC55-48B1-9E16-8612B1A48FCB}"/>
              </a:ext>
            </a:extLst>
          </p:cNvPr>
          <p:cNvSpPr/>
          <p:nvPr/>
        </p:nvSpPr>
        <p:spPr>
          <a:xfrm>
            <a:off x="7417058" y="4779775"/>
            <a:ext cx="115655" cy="151691"/>
          </a:xfrm>
          <a:custGeom>
            <a:avLst/>
            <a:gdLst/>
            <a:ahLst/>
            <a:cxnLst/>
            <a:rect l="l" t="t" r="r" b="b"/>
            <a:pathLst>
              <a:path w="126364" h="165735">
                <a:moveTo>
                  <a:pt x="0" y="165292"/>
                </a:moveTo>
                <a:lnTo>
                  <a:pt x="39779" y="156863"/>
                </a:lnTo>
                <a:lnTo>
                  <a:pt x="74322" y="133393"/>
                </a:lnTo>
                <a:lnTo>
                  <a:pt x="101558" y="97609"/>
                </a:lnTo>
                <a:lnTo>
                  <a:pt x="119418" y="52236"/>
                </a:lnTo>
                <a:lnTo>
                  <a:pt x="125832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" name="object 144">
            <a:extLst>
              <a:ext uri="{FF2B5EF4-FFF2-40B4-BE49-F238E27FC236}">
                <a16:creationId xmlns:a16="http://schemas.microsoft.com/office/drawing/2014/main" id="{A3507B02-C3C7-4935-8D62-EC630E3F8E9F}"/>
              </a:ext>
            </a:extLst>
          </p:cNvPr>
          <p:cNvSpPr/>
          <p:nvPr/>
        </p:nvSpPr>
        <p:spPr>
          <a:xfrm>
            <a:off x="7285403" y="4783024"/>
            <a:ext cx="131930" cy="148203"/>
          </a:xfrm>
          <a:custGeom>
            <a:avLst/>
            <a:gdLst/>
            <a:ahLst/>
            <a:cxnLst/>
            <a:rect l="l" t="t" r="r" b="b"/>
            <a:pathLst>
              <a:path w="144145" h="161925">
                <a:moveTo>
                  <a:pt x="143844" y="161742"/>
                </a:moveTo>
                <a:lnTo>
                  <a:pt x="98392" y="153488"/>
                </a:lnTo>
                <a:lnTo>
                  <a:pt x="58907" y="130509"/>
                </a:lnTo>
                <a:lnTo>
                  <a:pt x="27764" y="95484"/>
                </a:lnTo>
                <a:lnTo>
                  <a:pt x="7336" y="51088"/>
                </a:lnTo>
                <a:lnTo>
                  <a:pt x="0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9" name="object 145">
            <a:extLst>
              <a:ext uri="{FF2B5EF4-FFF2-40B4-BE49-F238E27FC236}">
                <a16:creationId xmlns:a16="http://schemas.microsoft.com/office/drawing/2014/main" id="{D6129EBB-1D81-4723-8A77-06505A84C832}"/>
              </a:ext>
            </a:extLst>
          </p:cNvPr>
          <p:cNvSpPr/>
          <p:nvPr/>
        </p:nvSpPr>
        <p:spPr>
          <a:xfrm>
            <a:off x="7155723" y="3319482"/>
            <a:ext cx="195860" cy="1299538"/>
          </a:xfrm>
          <a:custGeom>
            <a:avLst/>
            <a:gdLst/>
            <a:ahLst/>
            <a:cxnLst/>
            <a:rect l="l" t="t" r="r" b="b"/>
            <a:pathLst>
              <a:path w="213995" h="1419860">
                <a:moveTo>
                  <a:pt x="0" y="0"/>
                </a:moveTo>
                <a:lnTo>
                  <a:pt x="0" y="1114960"/>
                </a:lnTo>
                <a:lnTo>
                  <a:pt x="8393" y="1156523"/>
                </a:lnTo>
                <a:lnTo>
                  <a:pt x="31283" y="1190492"/>
                </a:lnTo>
                <a:lnTo>
                  <a:pt x="65233" y="1213409"/>
                </a:lnTo>
                <a:lnTo>
                  <a:pt x="106805" y="1221817"/>
                </a:lnTo>
                <a:lnTo>
                  <a:pt x="114796" y="1221817"/>
                </a:lnTo>
                <a:lnTo>
                  <a:pt x="153246" y="1229581"/>
                </a:lnTo>
                <a:lnTo>
                  <a:pt x="184657" y="1250749"/>
                </a:lnTo>
                <a:lnTo>
                  <a:pt x="205840" y="1282138"/>
                </a:lnTo>
                <a:lnTo>
                  <a:pt x="213610" y="1320561"/>
                </a:lnTo>
                <a:lnTo>
                  <a:pt x="213610" y="1419432"/>
                </a:lnTo>
              </a:path>
            </a:pathLst>
          </a:custGeom>
          <a:ln w="913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0" name="object 146">
            <a:extLst>
              <a:ext uri="{FF2B5EF4-FFF2-40B4-BE49-F238E27FC236}">
                <a16:creationId xmlns:a16="http://schemas.microsoft.com/office/drawing/2014/main" id="{43D7B723-A242-4F41-A0B9-5BDB0C8C45C8}"/>
              </a:ext>
            </a:extLst>
          </p:cNvPr>
          <p:cNvSpPr/>
          <p:nvPr/>
        </p:nvSpPr>
        <p:spPr>
          <a:xfrm>
            <a:off x="6956382" y="4289723"/>
            <a:ext cx="354525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136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1" name="object 147">
            <a:extLst>
              <a:ext uri="{FF2B5EF4-FFF2-40B4-BE49-F238E27FC236}">
                <a16:creationId xmlns:a16="http://schemas.microsoft.com/office/drawing/2014/main" id="{C4C08826-40E5-47DE-A9AA-AF54A5001986}"/>
              </a:ext>
            </a:extLst>
          </p:cNvPr>
          <p:cNvSpPr/>
          <p:nvPr/>
        </p:nvSpPr>
        <p:spPr>
          <a:xfrm>
            <a:off x="7292485" y="4252134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7277" y="20106"/>
                </a:lnTo>
                <a:lnTo>
                  <a:pt x="9703" y="41069"/>
                </a:lnTo>
                <a:lnTo>
                  <a:pt x="7277" y="62032"/>
                </a:lnTo>
                <a:lnTo>
                  <a:pt x="0" y="82138"/>
                </a:lnTo>
                <a:lnTo>
                  <a:pt x="82196" y="41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2" name="object 148">
            <a:extLst>
              <a:ext uri="{FF2B5EF4-FFF2-40B4-BE49-F238E27FC236}">
                <a16:creationId xmlns:a16="http://schemas.microsoft.com/office/drawing/2014/main" id="{A6D7B26C-E26E-4A14-95B8-7E5D47A70BB1}"/>
              </a:ext>
            </a:extLst>
          </p:cNvPr>
          <p:cNvSpPr/>
          <p:nvPr/>
        </p:nvSpPr>
        <p:spPr>
          <a:xfrm>
            <a:off x="8930970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807" y="0"/>
                </a:moveTo>
                <a:lnTo>
                  <a:pt x="54851" y="7072"/>
                </a:lnTo>
                <a:lnTo>
                  <a:pt x="26304" y="26349"/>
                </a:lnTo>
                <a:lnTo>
                  <a:pt x="7057" y="54919"/>
                </a:lnTo>
                <a:lnTo>
                  <a:pt x="0" y="89871"/>
                </a:lnTo>
                <a:lnTo>
                  <a:pt x="7057" y="124822"/>
                </a:lnTo>
                <a:lnTo>
                  <a:pt x="26304" y="153392"/>
                </a:lnTo>
                <a:lnTo>
                  <a:pt x="54851" y="172669"/>
                </a:lnTo>
                <a:lnTo>
                  <a:pt x="89807" y="179742"/>
                </a:lnTo>
                <a:lnTo>
                  <a:pt x="124837" y="172669"/>
                </a:lnTo>
                <a:lnTo>
                  <a:pt x="153421" y="153392"/>
                </a:lnTo>
                <a:lnTo>
                  <a:pt x="172682" y="124822"/>
                </a:lnTo>
                <a:lnTo>
                  <a:pt x="179742" y="89871"/>
                </a:lnTo>
                <a:lnTo>
                  <a:pt x="172682" y="54919"/>
                </a:lnTo>
                <a:lnTo>
                  <a:pt x="153421" y="26349"/>
                </a:lnTo>
                <a:lnTo>
                  <a:pt x="124837" y="7072"/>
                </a:lnTo>
                <a:lnTo>
                  <a:pt x="8980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3" name="object 149">
            <a:extLst>
              <a:ext uri="{FF2B5EF4-FFF2-40B4-BE49-F238E27FC236}">
                <a16:creationId xmlns:a16="http://schemas.microsoft.com/office/drawing/2014/main" id="{CCBDED8A-764C-4F5F-80F9-50E186BCFBC5}"/>
              </a:ext>
            </a:extLst>
          </p:cNvPr>
          <p:cNvSpPr/>
          <p:nvPr/>
        </p:nvSpPr>
        <p:spPr>
          <a:xfrm>
            <a:off x="8930970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79742" y="89871"/>
                </a:moveTo>
                <a:lnTo>
                  <a:pt x="172682" y="54919"/>
                </a:lnTo>
                <a:lnTo>
                  <a:pt x="153421" y="26349"/>
                </a:lnTo>
                <a:lnTo>
                  <a:pt x="124837" y="7072"/>
                </a:lnTo>
                <a:lnTo>
                  <a:pt x="89807" y="0"/>
                </a:lnTo>
                <a:lnTo>
                  <a:pt x="54851" y="7072"/>
                </a:lnTo>
                <a:lnTo>
                  <a:pt x="26304" y="26349"/>
                </a:lnTo>
                <a:lnTo>
                  <a:pt x="7057" y="54919"/>
                </a:lnTo>
                <a:lnTo>
                  <a:pt x="0" y="89871"/>
                </a:lnTo>
                <a:lnTo>
                  <a:pt x="7057" y="124822"/>
                </a:lnTo>
                <a:lnTo>
                  <a:pt x="26304" y="153392"/>
                </a:lnTo>
                <a:lnTo>
                  <a:pt x="54851" y="172669"/>
                </a:lnTo>
                <a:lnTo>
                  <a:pt x="89807" y="179742"/>
                </a:lnTo>
                <a:lnTo>
                  <a:pt x="124837" y="172669"/>
                </a:lnTo>
                <a:lnTo>
                  <a:pt x="153421" y="153392"/>
                </a:lnTo>
                <a:lnTo>
                  <a:pt x="172682" y="124822"/>
                </a:lnTo>
                <a:lnTo>
                  <a:pt x="179742" y="89871"/>
                </a:lnTo>
                <a:close/>
              </a:path>
            </a:pathLst>
          </a:custGeom>
          <a:ln w="912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4" name="object 150">
            <a:extLst>
              <a:ext uri="{FF2B5EF4-FFF2-40B4-BE49-F238E27FC236}">
                <a16:creationId xmlns:a16="http://schemas.microsoft.com/office/drawing/2014/main" id="{F707055D-8EEF-4A10-9FEF-4D1A950DF265}"/>
              </a:ext>
            </a:extLst>
          </p:cNvPr>
          <p:cNvSpPr txBox="1"/>
          <p:nvPr/>
        </p:nvSpPr>
        <p:spPr>
          <a:xfrm>
            <a:off x="8977409" y="4192192"/>
            <a:ext cx="929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1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=</a:t>
            </a:r>
            <a:endParaRPr kumimoji="0" sz="12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75" name="object 151">
            <a:extLst>
              <a:ext uri="{FF2B5EF4-FFF2-40B4-BE49-F238E27FC236}">
                <a16:creationId xmlns:a16="http://schemas.microsoft.com/office/drawing/2014/main" id="{DD28E36C-7C8E-4352-A60E-C59CB40A3AD3}"/>
              </a:ext>
            </a:extLst>
          </p:cNvPr>
          <p:cNvSpPr/>
          <p:nvPr/>
        </p:nvSpPr>
        <p:spPr>
          <a:xfrm>
            <a:off x="9013168" y="3303124"/>
            <a:ext cx="0" cy="847954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925964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6" name="object 152">
            <a:extLst>
              <a:ext uri="{FF2B5EF4-FFF2-40B4-BE49-F238E27FC236}">
                <a16:creationId xmlns:a16="http://schemas.microsoft.com/office/drawing/2014/main" id="{2CB090A8-4D87-46D7-A2BF-FD760276927E}"/>
              </a:ext>
            </a:extLst>
          </p:cNvPr>
          <p:cNvSpPr/>
          <p:nvPr/>
        </p:nvSpPr>
        <p:spPr>
          <a:xfrm>
            <a:off x="8975551" y="4132289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38"/>
                </a:lnTo>
                <a:lnTo>
                  <a:pt x="77344" y="9696"/>
                </a:lnTo>
                <a:lnTo>
                  <a:pt x="41098" y="9696"/>
                </a:lnTo>
                <a:lnTo>
                  <a:pt x="20121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75" y="7272"/>
                </a:lnTo>
                <a:lnTo>
                  <a:pt x="41098" y="9696"/>
                </a:lnTo>
                <a:lnTo>
                  <a:pt x="77344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7" name="object 153">
            <a:extLst>
              <a:ext uri="{FF2B5EF4-FFF2-40B4-BE49-F238E27FC236}">
                <a16:creationId xmlns:a16="http://schemas.microsoft.com/office/drawing/2014/main" id="{3B19AE00-B0BB-434E-AAAF-22683BD0F9F8}"/>
              </a:ext>
            </a:extLst>
          </p:cNvPr>
          <p:cNvSpPr/>
          <p:nvPr/>
        </p:nvSpPr>
        <p:spPr>
          <a:xfrm>
            <a:off x="8998423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5115" y="0"/>
                </a:moveTo>
                <a:lnTo>
                  <a:pt x="7230" y="0"/>
                </a:lnTo>
                <a:lnTo>
                  <a:pt x="0" y="7225"/>
                </a:lnTo>
                <a:lnTo>
                  <a:pt x="0" y="25098"/>
                </a:lnTo>
                <a:lnTo>
                  <a:pt x="7230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8" name="object 154">
            <a:extLst>
              <a:ext uri="{FF2B5EF4-FFF2-40B4-BE49-F238E27FC236}">
                <a16:creationId xmlns:a16="http://schemas.microsoft.com/office/drawing/2014/main" id="{61B26AC6-3E8E-49AB-BF14-0438B3E8036A}"/>
              </a:ext>
            </a:extLst>
          </p:cNvPr>
          <p:cNvSpPr/>
          <p:nvPr/>
        </p:nvSpPr>
        <p:spPr>
          <a:xfrm>
            <a:off x="8998423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345" y="16098"/>
                </a:moveTo>
                <a:lnTo>
                  <a:pt x="32345" y="7225"/>
                </a:lnTo>
                <a:lnTo>
                  <a:pt x="25115" y="0"/>
                </a:lnTo>
                <a:lnTo>
                  <a:pt x="16109" y="0"/>
                </a:lnTo>
                <a:lnTo>
                  <a:pt x="7230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30" y="32323"/>
                </a:lnTo>
                <a:lnTo>
                  <a:pt x="16109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9" name="object 155">
            <a:extLst>
              <a:ext uri="{FF2B5EF4-FFF2-40B4-BE49-F238E27FC236}">
                <a16:creationId xmlns:a16="http://schemas.microsoft.com/office/drawing/2014/main" id="{764B4CA7-50AF-4814-B8B4-0821C9C55068}"/>
              </a:ext>
            </a:extLst>
          </p:cNvPr>
          <p:cNvSpPr/>
          <p:nvPr/>
        </p:nvSpPr>
        <p:spPr>
          <a:xfrm>
            <a:off x="8702141" y="3290015"/>
            <a:ext cx="30222" cy="29639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25115" y="0"/>
                </a:moveTo>
                <a:lnTo>
                  <a:pt x="7357" y="0"/>
                </a:lnTo>
                <a:lnTo>
                  <a:pt x="0" y="7225"/>
                </a:lnTo>
                <a:lnTo>
                  <a:pt x="0" y="25098"/>
                </a:lnTo>
                <a:lnTo>
                  <a:pt x="7357" y="32323"/>
                </a:lnTo>
                <a:lnTo>
                  <a:pt x="25115" y="32323"/>
                </a:lnTo>
                <a:lnTo>
                  <a:pt x="32472" y="25098"/>
                </a:lnTo>
                <a:lnTo>
                  <a:pt x="32472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0" name="object 156">
            <a:extLst>
              <a:ext uri="{FF2B5EF4-FFF2-40B4-BE49-F238E27FC236}">
                <a16:creationId xmlns:a16="http://schemas.microsoft.com/office/drawing/2014/main" id="{803BE936-0742-41D3-AD2B-5DD0DBD7BE36}"/>
              </a:ext>
            </a:extLst>
          </p:cNvPr>
          <p:cNvSpPr/>
          <p:nvPr/>
        </p:nvSpPr>
        <p:spPr>
          <a:xfrm>
            <a:off x="8702141" y="3290015"/>
            <a:ext cx="30222" cy="29639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32472" y="16098"/>
                </a:moveTo>
                <a:lnTo>
                  <a:pt x="32472" y="7225"/>
                </a:lnTo>
                <a:lnTo>
                  <a:pt x="25115" y="0"/>
                </a:lnTo>
                <a:lnTo>
                  <a:pt x="16236" y="0"/>
                </a:lnTo>
                <a:lnTo>
                  <a:pt x="7357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357" y="32323"/>
                </a:lnTo>
                <a:lnTo>
                  <a:pt x="16236" y="32323"/>
                </a:lnTo>
                <a:lnTo>
                  <a:pt x="25115" y="32323"/>
                </a:lnTo>
                <a:lnTo>
                  <a:pt x="32472" y="25098"/>
                </a:lnTo>
                <a:lnTo>
                  <a:pt x="32472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1" name="object 157">
            <a:extLst>
              <a:ext uri="{FF2B5EF4-FFF2-40B4-BE49-F238E27FC236}">
                <a16:creationId xmlns:a16="http://schemas.microsoft.com/office/drawing/2014/main" id="{85C3AA0B-C18C-4F6D-BCFB-AF614E043BE1}"/>
              </a:ext>
            </a:extLst>
          </p:cNvPr>
          <p:cNvSpPr/>
          <p:nvPr/>
        </p:nvSpPr>
        <p:spPr>
          <a:xfrm>
            <a:off x="9013168" y="4371979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2" name="object 158">
            <a:extLst>
              <a:ext uri="{FF2B5EF4-FFF2-40B4-BE49-F238E27FC236}">
                <a16:creationId xmlns:a16="http://schemas.microsoft.com/office/drawing/2014/main" id="{FEB3FCC1-6B26-46FE-954C-BD90BF348694}"/>
              </a:ext>
            </a:extLst>
          </p:cNvPr>
          <p:cNvSpPr/>
          <p:nvPr/>
        </p:nvSpPr>
        <p:spPr>
          <a:xfrm>
            <a:off x="8848658" y="461862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15"/>
                </a:moveTo>
                <a:lnTo>
                  <a:pt x="0" y="0"/>
                </a:lnTo>
                <a:lnTo>
                  <a:pt x="269676" y="0"/>
                </a:lnTo>
                <a:lnTo>
                  <a:pt x="269676" y="179615"/>
                </a:lnTo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3" name="object 159">
            <a:extLst>
              <a:ext uri="{FF2B5EF4-FFF2-40B4-BE49-F238E27FC236}">
                <a16:creationId xmlns:a16="http://schemas.microsoft.com/office/drawing/2014/main" id="{7DA80E2B-980B-4541-A01B-83501BA4263F}"/>
              </a:ext>
            </a:extLst>
          </p:cNvPr>
          <p:cNvSpPr/>
          <p:nvPr/>
        </p:nvSpPr>
        <p:spPr>
          <a:xfrm>
            <a:off x="8980312" y="4779775"/>
            <a:ext cx="115655" cy="151691"/>
          </a:xfrm>
          <a:custGeom>
            <a:avLst/>
            <a:gdLst/>
            <a:ahLst/>
            <a:cxnLst/>
            <a:rect l="l" t="t" r="r" b="b"/>
            <a:pathLst>
              <a:path w="126364" h="165735">
                <a:moveTo>
                  <a:pt x="0" y="165292"/>
                </a:moveTo>
                <a:lnTo>
                  <a:pt x="39779" y="156863"/>
                </a:lnTo>
                <a:lnTo>
                  <a:pt x="74322" y="133393"/>
                </a:lnTo>
                <a:lnTo>
                  <a:pt x="101558" y="97609"/>
                </a:lnTo>
                <a:lnTo>
                  <a:pt x="119418" y="52236"/>
                </a:lnTo>
                <a:lnTo>
                  <a:pt x="125832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4" name="object 160">
            <a:extLst>
              <a:ext uri="{FF2B5EF4-FFF2-40B4-BE49-F238E27FC236}">
                <a16:creationId xmlns:a16="http://schemas.microsoft.com/office/drawing/2014/main" id="{09BDB58D-E3B8-4130-850B-E9F1CC72CBBC}"/>
              </a:ext>
            </a:extLst>
          </p:cNvPr>
          <p:cNvSpPr/>
          <p:nvPr/>
        </p:nvSpPr>
        <p:spPr>
          <a:xfrm>
            <a:off x="8848658" y="4783024"/>
            <a:ext cx="131930" cy="148203"/>
          </a:xfrm>
          <a:custGeom>
            <a:avLst/>
            <a:gdLst/>
            <a:ahLst/>
            <a:cxnLst/>
            <a:rect l="l" t="t" r="r" b="b"/>
            <a:pathLst>
              <a:path w="144145" h="161925">
                <a:moveTo>
                  <a:pt x="143844" y="161742"/>
                </a:moveTo>
                <a:lnTo>
                  <a:pt x="98392" y="153488"/>
                </a:lnTo>
                <a:lnTo>
                  <a:pt x="58907" y="130509"/>
                </a:lnTo>
                <a:lnTo>
                  <a:pt x="27764" y="95484"/>
                </a:lnTo>
                <a:lnTo>
                  <a:pt x="7336" y="51088"/>
                </a:lnTo>
                <a:lnTo>
                  <a:pt x="0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5" name="object 161">
            <a:extLst>
              <a:ext uri="{FF2B5EF4-FFF2-40B4-BE49-F238E27FC236}">
                <a16:creationId xmlns:a16="http://schemas.microsoft.com/office/drawing/2014/main" id="{9196F673-317A-4ABC-BAF7-D38C10FF44E7}"/>
              </a:ext>
            </a:extLst>
          </p:cNvPr>
          <p:cNvSpPr/>
          <p:nvPr/>
        </p:nvSpPr>
        <p:spPr>
          <a:xfrm>
            <a:off x="8718861" y="3319482"/>
            <a:ext cx="195860" cy="1299538"/>
          </a:xfrm>
          <a:custGeom>
            <a:avLst/>
            <a:gdLst/>
            <a:ahLst/>
            <a:cxnLst/>
            <a:rect l="l" t="t" r="r" b="b"/>
            <a:pathLst>
              <a:path w="213995" h="1419860">
                <a:moveTo>
                  <a:pt x="0" y="0"/>
                </a:moveTo>
                <a:lnTo>
                  <a:pt x="0" y="1114960"/>
                </a:lnTo>
                <a:lnTo>
                  <a:pt x="8395" y="1156523"/>
                </a:lnTo>
                <a:lnTo>
                  <a:pt x="31299" y="1190492"/>
                </a:lnTo>
                <a:lnTo>
                  <a:pt x="65286" y="1213409"/>
                </a:lnTo>
                <a:lnTo>
                  <a:pt x="106931" y="1221817"/>
                </a:lnTo>
                <a:lnTo>
                  <a:pt x="114796" y="1221817"/>
                </a:lnTo>
                <a:lnTo>
                  <a:pt x="153320" y="1229581"/>
                </a:lnTo>
                <a:lnTo>
                  <a:pt x="184768" y="1250749"/>
                </a:lnTo>
                <a:lnTo>
                  <a:pt x="205965" y="1282138"/>
                </a:lnTo>
                <a:lnTo>
                  <a:pt x="213737" y="1320561"/>
                </a:lnTo>
                <a:lnTo>
                  <a:pt x="213737" y="1419432"/>
                </a:lnTo>
              </a:path>
            </a:pathLst>
          </a:custGeom>
          <a:ln w="913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6" name="object 162">
            <a:extLst>
              <a:ext uri="{FF2B5EF4-FFF2-40B4-BE49-F238E27FC236}">
                <a16:creationId xmlns:a16="http://schemas.microsoft.com/office/drawing/2014/main" id="{533B581F-BE07-4328-BCDB-F83BCF9BFBA5}"/>
              </a:ext>
            </a:extLst>
          </p:cNvPr>
          <p:cNvSpPr/>
          <p:nvPr/>
        </p:nvSpPr>
        <p:spPr>
          <a:xfrm>
            <a:off x="8519521" y="4289723"/>
            <a:ext cx="354525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263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7" name="object 163">
            <a:extLst>
              <a:ext uri="{FF2B5EF4-FFF2-40B4-BE49-F238E27FC236}">
                <a16:creationId xmlns:a16="http://schemas.microsoft.com/office/drawing/2014/main" id="{56613011-F5AD-468E-95BE-A9F3745BC556}"/>
              </a:ext>
            </a:extLst>
          </p:cNvPr>
          <p:cNvSpPr/>
          <p:nvPr/>
        </p:nvSpPr>
        <p:spPr>
          <a:xfrm>
            <a:off x="8855739" y="4252134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7277" y="20106"/>
                </a:lnTo>
                <a:lnTo>
                  <a:pt x="9703" y="41069"/>
                </a:lnTo>
                <a:lnTo>
                  <a:pt x="7277" y="62032"/>
                </a:lnTo>
                <a:lnTo>
                  <a:pt x="0" y="82138"/>
                </a:lnTo>
                <a:lnTo>
                  <a:pt x="82196" y="41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8" name="object 164">
            <a:extLst>
              <a:ext uri="{FF2B5EF4-FFF2-40B4-BE49-F238E27FC236}">
                <a16:creationId xmlns:a16="http://schemas.microsoft.com/office/drawing/2014/main" id="{F487B21E-B055-4B54-AFEF-201138E830C9}"/>
              </a:ext>
            </a:extLst>
          </p:cNvPr>
          <p:cNvSpPr/>
          <p:nvPr/>
        </p:nvSpPr>
        <p:spPr>
          <a:xfrm>
            <a:off x="10494109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9934" y="0"/>
                </a:moveTo>
                <a:lnTo>
                  <a:pt x="54904" y="7072"/>
                </a:lnTo>
                <a:lnTo>
                  <a:pt x="26320" y="26349"/>
                </a:lnTo>
                <a:lnTo>
                  <a:pt x="7059" y="54919"/>
                </a:lnTo>
                <a:lnTo>
                  <a:pt x="0" y="89871"/>
                </a:lnTo>
                <a:lnTo>
                  <a:pt x="7059" y="124822"/>
                </a:lnTo>
                <a:lnTo>
                  <a:pt x="26320" y="153392"/>
                </a:lnTo>
                <a:lnTo>
                  <a:pt x="54904" y="172669"/>
                </a:lnTo>
                <a:lnTo>
                  <a:pt x="89934" y="179742"/>
                </a:lnTo>
                <a:lnTo>
                  <a:pt x="124890" y="172669"/>
                </a:lnTo>
                <a:lnTo>
                  <a:pt x="153437" y="153392"/>
                </a:lnTo>
                <a:lnTo>
                  <a:pt x="172684" y="124822"/>
                </a:lnTo>
                <a:lnTo>
                  <a:pt x="179742" y="89871"/>
                </a:lnTo>
                <a:lnTo>
                  <a:pt x="172684" y="54919"/>
                </a:lnTo>
                <a:lnTo>
                  <a:pt x="153437" y="26349"/>
                </a:lnTo>
                <a:lnTo>
                  <a:pt x="124890" y="7072"/>
                </a:lnTo>
                <a:lnTo>
                  <a:pt x="8993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9" name="object 165">
            <a:extLst>
              <a:ext uri="{FF2B5EF4-FFF2-40B4-BE49-F238E27FC236}">
                <a16:creationId xmlns:a16="http://schemas.microsoft.com/office/drawing/2014/main" id="{B2F6A8D4-C59A-44C2-B214-F8EF5DA239EE}"/>
              </a:ext>
            </a:extLst>
          </p:cNvPr>
          <p:cNvSpPr/>
          <p:nvPr/>
        </p:nvSpPr>
        <p:spPr>
          <a:xfrm>
            <a:off x="10494109" y="4207468"/>
            <a:ext cx="165057" cy="165057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179742" y="89871"/>
                </a:moveTo>
                <a:lnTo>
                  <a:pt x="172684" y="54919"/>
                </a:lnTo>
                <a:lnTo>
                  <a:pt x="153437" y="26349"/>
                </a:lnTo>
                <a:lnTo>
                  <a:pt x="124890" y="7072"/>
                </a:lnTo>
                <a:lnTo>
                  <a:pt x="89934" y="0"/>
                </a:lnTo>
                <a:lnTo>
                  <a:pt x="54904" y="7072"/>
                </a:lnTo>
                <a:lnTo>
                  <a:pt x="26320" y="26349"/>
                </a:lnTo>
                <a:lnTo>
                  <a:pt x="7059" y="54919"/>
                </a:lnTo>
                <a:lnTo>
                  <a:pt x="0" y="89871"/>
                </a:lnTo>
                <a:lnTo>
                  <a:pt x="7059" y="124822"/>
                </a:lnTo>
                <a:lnTo>
                  <a:pt x="26320" y="153392"/>
                </a:lnTo>
                <a:lnTo>
                  <a:pt x="54904" y="172669"/>
                </a:lnTo>
                <a:lnTo>
                  <a:pt x="89934" y="179742"/>
                </a:lnTo>
                <a:lnTo>
                  <a:pt x="124890" y="172669"/>
                </a:lnTo>
                <a:lnTo>
                  <a:pt x="153437" y="153392"/>
                </a:lnTo>
                <a:lnTo>
                  <a:pt x="172684" y="124822"/>
                </a:lnTo>
                <a:lnTo>
                  <a:pt x="179742" y="89871"/>
                </a:lnTo>
                <a:close/>
              </a:path>
            </a:pathLst>
          </a:custGeom>
          <a:ln w="912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0" name="object 166">
            <a:extLst>
              <a:ext uri="{FF2B5EF4-FFF2-40B4-BE49-F238E27FC236}">
                <a16:creationId xmlns:a16="http://schemas.microsoft.com/office/drawing/2014/main" id="{35CD8A11-C40B-4DAE-B553-1D3DAAB3A6AA}"/>
              </a:ext>
            </a:extLst>
          </p:cNvPr>
          <p:cNvSpPr txBox="1"/>
          <p:nvPr/>
        </p:nvSpPr>
        <p:spPr>
          <a:xfrm>
            <a:off x="10540547" y="4192192"/>
            <a:ext cx="929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1" b="0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=</a:t>
            </a:r>
            <a:endParaRPr kumimoji="0" sz="12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1" name="object 167">
            <a:extLst>
              <a:ext uri="{FF2B5EF4-FFF2-40B4-BE49-F238E27FC236}">
                <a16:creationId xmlns:a16="http://schemas.microsoft.com/office/drawing/2014/main" id="{447369F4-82C3-4559-9134-A100E8CB4138}"/>
              </a:ext>
            </a:extLst>
          </p:cNvPr>
          <p:cNvSpPr/>
          <p:nvPr/>
        </p:nvSpPr>
        <p:spPr>
          <a:xfrm>
            <a:off x="10576421" y="3303124"/>
            <a:ext cx="0" cy="847954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925964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2" name="object 168">
            <a:extLst>
              <a:ext uri="{FF2B5EF4-FFF2-40B4-BE49-F238E27FC236}">
                <a16:creationId xmlns:a16="http://schemas.microsoft.com/office/drawing/2014/main" id="{DD528888-8D22-4B08-9022-C60EEB922A2F}"/>
              </a:ext>
            </a:extLst>
          </p:cNvPr>
          <p:cNvSpPr/>
          <p:nvPr/>
        </p:nvSpPr>
        <p:spPr>
          <a:xfrm>
            <a:off x="10538806" y="4132289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38"/>
                </a:lnTo>
                <a:lnTo>
                  <a:pt x="77344" y="9696"/>
                </a:lnTo>
                <a:lnTo>
                  <a:pt x="41098" y="9696"/>
                </a:lnTo>
                <a:lnTo>
                  <a:pt x="20121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75" y="7272"/>
                </a:lnTo>
                <a:lnTo>
                  <a:pt x="41098" y="9696"/>
                </a:lnTo>
                <a:lnTo>
                  <a:pt x="77344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3" name="object 169">
            <a:extLst>
              <a:ext uri="{FF2B5EF4-FFF2-40B4-BE49-F238E27FC236}">
                <a16:creationId xmlns:a16="http://schemas.microsoft.com/office/drawing/2014/main" id="{8B1F3F5E-E47A-48E0-B888-4F073CBB1C69}"/>
              </a:ext>
            </a:extLst>
          </p:cNvPr>
          <p:cNvSpPr/>
          <p:nvPr/>
        </p:nvSpPr>
        <p:spPr>
          <a:xfrm>
            <a:off x="10561562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5115" y="0"/>
                </a:moveTo>
                <a:lnTo>
                  <a:pt x="7230" y="0"/>
                </a:lnTo>
                <a:lnTo>
                  <a:pt x="0" y="7225"/>
                </a:lnTo>
                <a:lnTo>
                  <a:pt x="0" y="25098"/>
                </a:lnTo>
                <a:lnTo>
                  <a:pt x="7230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4" name="object 170">
            <a:extLst>
              <a:ext uri="{FF2B5EF4-FFF2-40B4-BE49-F238E27FC236}">
                <a16:creationId xmlns:a16="http://schemas.microsoft.com/office/drawing/2014/main" id="{D6ABEC3B-931E-4345-AEB8-27E3C5139D81}"/>
              </a:ext>
            </a:extLst>
          </p:cNvPr>
          <p:cNvSpPr/>
          <p:nvPr/>
        </p:nvSpPr>
        <p:spPr>
          <a:xfrm>
            <a:off x="10561562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2345" y="16098"/>
                </a:moveTo>
                <a:lnTo>
                  <a:pt x="32345" y="7225"/>
                </a:lnTo>
                <a:lnTo>
                  <a:pt x="25115" y="0"/>
                </a:lnTo>
                <a:lnTo>
                  <a:pt x="16236" y="0"/>
                </a:lnTo>
                <a:lnTo>
                  <a:pt x="7230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30" y="32323"/>
                </a:lnTo>
                <a:lnTo>
                  <a:pt x="16236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5" name="object 171">
            <a:extLst>
              <a:ext uri="{FF2B5EF4-FFF2-40B4-BE49-F238E27FC236}">
                <a16:creationId xmlns:a16="http://schemas.microsoft.com/office/drawing/2014/main" id="{E3214EF9-63C2-4183-9755-1D1EC605769C}"/>
              </a:ext>
            </a:extLst>
          </p:cNvPr>
          <p:cNvSpPr/>
          <p:nvPr/>
        </p:nvSpPr>
        <p:spPr>
          <a:xfrm>
            <a:off x="10265396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5115" y="0"/>
                </a:moveTo>
                <a:lnTo>
                  <a:pt x="7230" y="0"/>
                </a:lnTo>
                <a:lnTo>
                  <a:pt x="0" y="7225"/>
                </a:lnTo>
                <a:lnTo>
                  <a:pt x="0" y="25098"/>
                </a:lnTo>
                <a:lnTo>
                  <a:pt x="7230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7225"/>
                </a:lnTo>
                <a:lnTo>
                  <a:pt x="25115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6" name="object 172">
            <a:extLst>
              <a:ext uri="{FF2B5EF4-FFF2-40B4-BE49-F238E27FC236}">
                <a16:creationId xmlns:a16="http://schemas.microsoft.com/office/drawing/2014/main" id="{BFE5407E-F91F-4A8C-BE4F-83F3D0FDD61C}"/>
              </a:ext>
            </a:extLst>
          </p:cNvPr>
          <p:cNvSpPr/>
          <p:nvPr/>
        </p:nvSpPr>
        <p:spPr>
          <a:xfrm>
            <a:off x="10265396" y="3290015"/>
            <a:ext cx="29639" cy="29639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2345" y="16098"/>
                </a:moveTo>
                <a:lnTo>
                  <a:pt x="32345" y="7225"/>
                </a:lnTo>
                <a:lnTo>
                  <a:pt x="25115" y="0"/>
                </a:lnTo>
                <a:lnTo>
                  <a:pt x="16236" y="0"/>
                </a:lnTo>
                <a:lnTo>
                  <a:pt x="7230" y="0"/>
                </a:lnTo>
                <a:lnTo>
                  <a:pt x="0" y="7225"/>
                </a:lnTo>
                <a:lnTo>
                  <a:pt x="0" y="16098"/>
                </a:lnTo>
                <a:lnTo>
                  <a:pt x="0" y="25098"/>
                </a:lnTo>
                <a:lnTo>
                  <a:pt x="7230" y="32323"/>
                </a:lnTo>
                <a:lnTo>
                  <a:pt x="16236" y="32323"/>
                </a:lnTo>
                <a:lnTo>
                  <a:pt x="25115" y="32323"/>
                </a:lnTo>
                <a:lnTo>
                  <a:pt x="32345" y="25098"/>
                </a:lnTo>
                <a:lnTo>
                  <a:pt x="32345" y="16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7" name="object 173">
            <a:extLst>
              <a:ext uri="{FF2B5EF4-FFF2-40B4-BE49-F238E27FC236}">
                <a16:creationId xmlns:a16="http://schemas.microsoft.com/office/drawing/2014/main" id="{E70447B7-EBE0-4468-80B0-8950D3D095B9}"/>
              </a:ext>
            </a:extLst>
          </p:cNvPr>
          <p:cNvSpPr/>
          <p:nvPr/>
        </p:nvSpPr>
        <p:spPr>
          <a:xfrm>
            <a:off x="10576421" y="4371979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8" name="object 174">
            <a:extLst>
              <a:ext uri="{FF2B5EF4-FFF2-40B4-BE49-F238E27FC236}">
                <a16:creationId xmlns:a16="http://schemas.microsoft.com/office/drawing/2014/main" id="{CC2BD3C1-0453-433C-89CE-B63707971BA4}"/>
              </a:ext>
            </a:extLst>
          </p:cNvPr>
          <p:cNvSpPr/>
          <p:nvPr/>
        </p:nvSpPr>
        <p:spPr>
          <a:xfrm>
            <a:off x="10411796" y="4618629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4">
                <a:moveTo>
                  <a:pt x="0" y="179615"/>
                </a:moveTo>
                <a:lnTo>
                  <a:pt x="0" y="0"/>
                </a:lnTo>
                <a:lnTo>
                  <a:pt x="269676" y="0"/>
                </a:lnTo>
                <a:lnTo>
                  <a:pt x="269676" y="179615"/>
                </a:lnTo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9" name="object 175">
            <a:extLst>
              <a:ext uri="{FF2B5EF4-FFF2-40B4-BE49-F238E27FC236}">
                <a16:creationId xmlns:a16="http://schemas.microsoft.com/office/drawing/2014/main" id="{9267CBAC-846C-4236-ABD5-67BE03064DE8}"/>
              </a:ext>
            </a:extLst>
          </p:cNvPr>
          <p:cNvSpPr/>
          <p:nvPr/>
        </p:nvSpPr>
        <p:spPr>
          <a:xfrm>
            <a:off x="10543450" y="4779775"/>
            <a:ext cx="115655" cy="151691"/>
          </a:xfrm>
          <a:custGeom>
            <a:avLst/>
            <a:gdLst/>
            <a:ahLst/>
            <a:cxnLst/>
            <a:rect l="l" t="t" r="r" b="b"/>
            <a:pathLst>
              <a:path w="126365" h="165735">
                <a:moveTo>
                  <a:pt x="0" y="165292"/>
                </a:moveTo>
                <a:lnTo>
                  <a:pt x="39779" y="156863"/>
                </a:lnTo>
                <a:lnTo>
                  <a:pt x="74322" y="133393"/>
                </a:lnTo>
                <a:lnTo>
                  <a:pt x="101558" y="97609"/>
                </a:lnTo>
                <a:lnTo>
                  <a:pt x="119418" y="52236"/>
                </a:lnTo>
                <a:lnTo>
                  <a:pt x="125832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0" name="object 176">
            <a:extLst>
              <a:ext uri="{FF2B5EF4-FFF2-40B4-BE49-F238E27FC236}">
                <a16:creationId xmlns:a16="http://schemas.microsoft.com/office/drawing/2014/main" id="{C92A3372-015B-44B4-A992-3B283F0ACA7A}"/>
              </a:ext>
            </a:extLst>
          </p:cNvPr>
          <p:cNvSpPr/>
          <p:nvPr/>
        </p:nvSpPr>
        <p:spPr>
          <a:xfrm>
            <a:off x="10411796" y="4783024"/>
            <a:ext cx="131930" cy="148203"/>
          </a:xfrm>
          <a:custGeom>
            <a:avLst/>
            <a:gdLst/>
            <a:ahLst/>
            <a:cxnLst/>
            <a:rect l="l" t="t" r="r" b="b"/>
            <a:pathLst>
              <a:path w="144145" h="161925">
                <a:moveTo>
                  <a:pt x="143844" y="161742"/>
                </a:moveTo>
                <a:lnTo>
                  <a:pt x="98392" y="153488"/>
                </a:lnTo>
                <a:lnTo>
                  <a:pt x="58907" y="130509"/>
                </a:lnTo>
                <a:lnTo>
                  <a:pt x="27764" y="95484"/>
                </a:lnTo>
                <a:lnTo>
                  <a:pt x="7336" y="51088"/>
                </a:lnTo>
                <a:lnTo>
                  <a:pt x="0" y="0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1" name="object 177">
            <a:extLst>
              <a:ext uri="{FF2B5EF4-FFF2-40B4-BE49-F238E27FC236}">
                <a16:creationId xmlns:a16="http://schemas.microsoft.com/office/drawing/2014/main" id="{14E6645B-EFAF-4E5F-A893-8E745C3830A8}"/>
              </a:ext>
            </a:extLst>
          </p:cNvPr>
          <p:cNvSpPr/>
          <p:nvPr/>
        </p:nvSpPr>
        <p:spPr>
          <a:xfrm>
            <a:off x="10282115" y="3319482"/>
            <a:ext cx="195860" cy="1299538"/>
          </a:xfrm>
          <a:custGeom>
            <a:avLst/>
            <a:gdLst/>
            <a:ahLst/>
            <a:cxnLst/>
            <a:rect l="l" t="t" r="r" b="b"/>
            <a:pathLst>
              <a:path w="213995" h="1419860">
                <a:moveTo>
                  <a:pt x="0" y="0"/>
                </a:moveTo>
                <a:lnTo>
                  <a:pt x="0" y="1114960"/>
                </a:lnTo>
                <a:lnTo>
                  <a:pt x="8393" y="1156523"/>
                </a:lnTo>
                <a:lnTo>
                  <a:pt x="31283" y="1190492"/>
                </a:lnTo>
                <a:lnTo>
                  <a:pt x="65233" y="1213409"/>
                </a:lnTo>
                <a:lnTo>
                  <a:pt x="106805" y="1221817"/>
                </a:lnTo>
                <a:lnTo>
                  <a:pt x="114796" y="1221817"/>
                </a:lnTo>
                <a:lnTo>
                  <a:pt x="153246" y="1229581"/>
                </a:lnTo>
                <a:lnTo>
                  <a:pt x="184657" y="1250749"/>
                </a:lnTo>
                <a:lnTo>
                  <a:pt x="205840" y="1282138"/>
                </a:lnTo>
                <a:lnTo>
                  <a:pt x="213610" y="1320561"/>
                </a:lnTo>
                <a:lnTo>
                  <a:pt x="213610" y="1419432"/>
                </a:lnTo>
              </a:path>
            </a:pathLst>
          </a:custGeom>
          <a:ln w="913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2" name="object 178">
            <a:extLst>
              <a:ext uri="{FF2B5EF4-FFF2-40B4-BE49-F238E27FC236}">
                <a16:creationId xmlns:a16="http://schemas.microsoft.com/office/drawing/2014/main" id="{756E8A72-5486-4CBF-80FA-D69BD3F05E28}"/>
              </a:ext>
            </a:extLst>
          </p:cNvPr>
          <p:cNvSpPr/>
          <p:nvPr/>
        </p:nvSpPr>
        <p:spPr>
          <a:xfrm>
            <a:off x="10082775" y="4289723"/>
            <a:ext cx="354525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263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3" name="object 179">
            <a:extLst>
              <a:ext uri="{FF2B5EF4-FFF2-40B4-BE49-F238E27FC236}">
                <a16:creationId xmlns:a16="http://schemas.microsoft.com/office/drawing/2014/main" id="{6AABEE3A-30F2-491D-953D-F7AD06466919}"/>
              </a:ext>
            </a:extLst>
          </p:cNvPr>
          <p:cNvSpPr/>
          <p:nvPr/>
        </p:nvSpPr>
        <p:spPr>
          <a:xfrm>
            <a:off x="10418877" y="4252134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7277" y="20106"/>
                </a:lnTo>
                <a:lnTo>
                  <a:pt x="9703" y="41069"/>
                </a:lnTo>
                <a:lnTo>
                  <a:pt x="7277" y="62032"/>
                </a:lnTo>
                <a:lnTo>
                  <a:pt x="0" y="82138"/>
                </a:lnTo>
                <a:lnTo>
                  <a:pt x="82196" y="41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4" name="object 180">
            <a:extLst>
              <a:ext uri="{FF2B5EF4-FFF2-40B4-BE49-F238E27FC236}">
                <a16:creationId xmlns:a16="http://schemas.microsoft.com/office/drawing/2014/main" id="{0B87584B-C5CF-4075-A2FA-F01FF0D17E87}"/>
              </a:ext>
            </a:extLst>
          </p:cNvPr>
          <p:cNvSpPr/>
          <p:nvPr/>
        </p:nvSpPr>
        <p:spPr>
          <a:xfrm>
            <a:off x="6956381" y="4043074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486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5" name="object 181">
            <a:extLst>
              <a:ext uri="{FF2B5EF4-FFF2-40B4-BE49-F238E27FC236}">
                <a16:creationId xmlns:a16="http://schemas.microsoft.com/office/drawing/2014/main" id="{8672BE3E-5EA6-4777-B6B7-02E5D3F029A1}"/>
              </a:ext>
            </a:extLst>
          </p:cNvPr>
          <p:cNvSpPr/>
          <p:nvPr/>
        </p:nvSpPr>
        <p:spPr>
          <a:xfrm>
            <a:off x="8519519" y="4043074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6" name="object 182">
            <a:extLst>
              <a:ext uri="{FF2B5EF4-FFF2-40B4-BE49-F238E27FC236}">
                <a16:creationId xmlns:a16="http://schemas.microsoft.com/office/drawing/2014/main" id="{6DC835AE-177C-4207-B00B-046A7AE346A7}"/>
              </a:ext>
            </a:extLst>
          </p:cNvPr>
          <p:cNvSpPr/>
          <p:nvPr/>
        </p:nvSpPr>
        <p:spPr>
          <a:xfrm>
            <a:off x="10082774" y="4043074"/>
            <a:ext cx="0" cy="24700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48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7" name="object 183">
            <a:extLst>
              <a:ext uri="{FF2B5EF4-FFF2-40B4-BE49-F238E27FC236}">
                <a16:creationId xmlns:a16="http://schemas.microsoft.com/office/drawing/2014/main" id="{37E504FB-D130-4E47-9040-1D6CB9351C64}"/>
              </a:ext>
            </a:extLst>
          </p:cNvPr>
          <p:cNvSpPr/>
          <p:nvPr/>
        </p:nvSpPr>
        <p:spPr>
          <a:xfrm>
            <a:off x="5376677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86" y="0"/>
                </a:moveTo>
                <a:lnTo>
                  <a:pt x="10986" y="1422"/>
                </a:lnTo>
                <a:lnTo>
                  <a:pt x="5268" y="5292"/>
                </a:lnTo>
                <a:lnTo>
                  <a:pt x="1413" y="11016"/>
                </a:lnTo>
                <a:lnTo>
                  <a:pt x="0" y="17999"/>
                </a:lnTo>
                <a:lnTo>
                  <a:pt x="1413" y="24983"/>
                </a:lnTo>
                <a:lnTo>
                  <a:pt x="5268" y="30707"/>
                </a:lnTo>
                <a:lnTo>
                  <a:pt x="10986" y="34577"/>
                </a:lnTo>
                <a:lnTo>
                  <a:pt x="17986" y="35999"/>
                </a:lnTo>
                <a:lnTo>
                  <a:pt x="24985" y="34577"/>
                </a:lnTo>
                <a:lnTo>
                  <a:pt x="30698" y="30707"/>
                </a:lnTo>
                <a:lnTo>
                  <a:pt x="34549" y="24983"/>
                </a:lnTo>
                <a:lnTo>
                  <a:pt x="35961" y="17999"/>
                </a:lnTo>
                <a:lnTo>
                  <a:pt x="34549" y="11016"/>
                </a:lnTo>
                <a:lnTo>
                  <a:pt x="30698" y="5292"/>
                </a:lnTo>
                <a:lnTo>
                  <a:pt x="24985" y="1422"/>
                </a:lnTo>
                <a:lnTo>
                  <a:pt x="17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8" name="object 184">
            <a:extLst>
              <a:ext uri="{FF2B5EF4-FFF2-40B4-BE49-F238E27FC236}">
                <a16:creationId xmlns:a16="http://schemas.microsoft.com/office/drawing/2014/main" id="{90B68665-6941-4D6E-A399-BE85F28C0BC6}"/>
              </a:ext>
            </a:extLst>
          </p:cNvPr>
          <p:cNvSpPr/>
          <p:nvPr/>
        </p:nvSpPr>
        <p:spPr>
          <a:xfrm>
            <a:off x="5376677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5961" y="17999"/>
                </a:moveTo>
                <a:lnTo>
                  <a:pt x="34549" y="11016"/>
                </a:lnTo>
                <a:lnTo>
                  <a:pt x="30698" y="5292"/>
                </a:lnTo>
                <a:lnTo>
                  <a:pt x="24985" y="1422"/>
                </a:lnTo>
                <a:lnTo>
                  <a:pt x="17986" y="0"/>
                </a:lnTo>
                <a:lnTo>
                  <a:pt x="10986" y="1422"/>
                </a:lnTo>
                <a:lnTo>
                  <a:pt x="5268" y="5292"/>
                </a:lnTo>
                <a:lnTo>
                  <a:pt x="1413" y="11016"/>
                </a:lnTo>
                <a:lnTo>
                  <a:pt x="0" y="17999"/>
                </a:lnTo>
                <a:lnTo>
                  <a:pt x="1413" y="24983"/>
                </a:lnTo>
                <a:lnTo>
                  <a:pt x="5268" y="30707"/>
                </a:lnTo>
                <a:lnTo>
                  <a:pt x="10986" y="34577"/>
                </a:lnTo>
                <a:lnTo>
                  <a:pt x="17986" y="35999"/>
                </a:lnTo>
                <a:lnTo>
                  <a:pt x="24985" y="34577"/>
                </a:lnTo>
                <a:lnTo>
                  <a:pt x="30698" y="30707"/>
                </a:lnTo>
                <a:lnTo>
                  <a:pt x="34549" y="24983"/>
                </a:lnTo>
                <a:lnTo>
                  <a:pt x="35961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9" name="object 185">
            <a:extLst>
              <a:ext uri="{FF2B5EF4-FFF2-40B4-BE49-F238E27FC236}">
                <a16:creationId xmlns:a16="http://schemas.microsoft.com/office/drawing/2014/main" id="{36E6DA37-8A44-45EF-B56F-40D8580D9C68}"/>
              </a:ext>
            </a:extLst>
          </p:cNvPr>
          <p:cNvSpPr/>
          <p:nvPr/>
        </p:nvSpPr>
        <p:spPr>
          <a:xfrm>
            <a:off x="8503036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12" y="0"/>
                </a:moveTo>
                <a:lnTo>
                  <a:pt x="11023" y="1422"/>
                </a:lnTo>
                <a:lnTo>
                  <a:pt x="5295" y="5292"/>
                </a:lnTo>
                <a:lnTo>
                  <a:pt x="1423" y="11016"/>
                </a:lnTo>
                <a:lnTo>
                  <a:pt x="0" y="17999"/>
                </a:lnTo>
                <a:lnTo>
                  <a:pt x="1423" y="24983"/>
                </a:lnTo>
                <a:lnTo>
                  <a:pt x="5295" y="30707"/>
                </a:lnTo>
                <a:lnTo>
                  <a:pt x="11023" y="34577"/>
                </a:lnTo>
                <a:lnTo>
                  <a:pt x="18012" y="35999"/>
                </a:lnTo>
                <a:lnTo>
                  <a:pt x="25000" y="34577"/>
                </a:lnTo>
                <a:lnTo>
                  <a:pt x="30728" y="30707"/>
                </a:lnTo>
                <a:lnTo>
                  <a:pt x="34601" y="24983"/>
                </a:lnTo>
                <a:lnTo>
                  <a:pt x="36024" y="17999"/>
                </a:lnTo>
                <a:lnTo>
                  <a:pt x="34601" y="11016"/>
                </a:lnTo>
                <a:lnTo>
                  <a:pt x="30728" y="5292"/>
                </a:lnTo>
                <a:lnTo>
                  <a:pt x="25000" y="1422"/>
                </a:lnTo>
                <a:lnTo>
                  <a:pt x="18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0" name="object 186">
            <a:extLst>
              <a:ext uri="{FF2B5EF4-FFF2-40B4-BE49-F238E27FC236}">
                <a16:creationId xmlns:a16="http://schemas.microsoft.com/office/drawing/2014/main" id="{19AA7AB5-3F7F-4EA1-A7D8-88BDCC14BC6C}"/>
              </a:ext>
            </a:extLst>
          </p:cNvPr>
          <p:cNvSpPr/>
          <p:nvPr/>
        </p:nvSpPr>
        <p:spPr>
          <a:xfrm>
            <a:off x="8503036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24" y="17999"/>
                </a:moveTo>
                <a:lnTo>
                  <a:pt x="34601" y="11016"/>
                </a:lnTo>
                <a:lnTo>
                  <a:pt x="30728" y="5292"/>
                </a:lnTo>
                <a:lnTo>
                  <a:pt x="25000" y="1422"/>
                </a:lnTo>
                <a:lnTo>
                  <a:pt x="18012" y="0"/>
                </a:lnTo>
                <a:lnTo>
                  <a:pt x="11023" y="1422"/>
                </a:lnTo>
                <a:lnTo>
                  <a:pt x="5295" y="5292"/>
                </a:lnTo>
                <a:lnTo>
                  <a:pt x="1423" y="11016"/>
                </a:lnTo>
                <a:lnTo>
                  <a:pt x="0" y="17999"/>
                </a:lnTo>
                <a:lnTo>
                  <a:pt x="1423" y="24983"/>
                </a:lnTo>
                <a:lnTo>
                  <a:pt x="5295" y="30707"/>
                </a:lnTo>
                <a:lnTo>
                  <a:pt x="11023" y="34577"/>
                </a:lnTo>
                <a:lnTo>
                  <a:pt x="18012" y="35999"/>
                </a:lnTo>
                <a:lnTo>
                  <a:pt x="25000" y="34577"/>
                </a:lnTo>
                <a:lnTo>
                  <a:pt x="30728" y="30707"/>
                </a:lnTo>
                <a:lnTo>
                  <a:pt x="34601" y="24983"/>
                </a:lnTo>
                <a:lnTo>
                  <a:pt x="36024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1" name="object 187">
            <a:extLst>
              <a:ext uri="{FF2B5EF4-FFF2-40B4-BE49-F238E27FC236}">
                <a16:creationId xmlns:a16="http://schemas.microsoft.com/office/drawing/2014/main" id="{5D036A57-F503-44BD-AEF0-1F0929D689FF}"/>
              </a:ext>
            </a:extLst>
          </p:cNvPr>
          <p:cNvSpPr/>
          <p:nvPr/>
        </p:nvSpPr>
        <p:spPr>
          <a:xfrm>
            <a:off x="6939897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906" y="0"/>
                </a:moveTo>
                <a:lnTo>
                  <a:pt x="18012" y="0"/>
                </a:lnTo>
                <a:lnTo>
                  <a:pt x="10970" y="1422"/>
                </a:lnTo>
                <a:lnTo>
                  <a:pt x="5248" y="5292"/>
                </a:lnTo>
                <a:lnTo>
                  <a:pt x="1405" y="11016"/>
                </a:lnTo>
                <a:lnTo>
                  <a:pt x="0" y="17999"/>
                </a:lnTo>
                <a:lnTo>
                  <a:pt x="1405" y="24983"/>
                </a:lnTo>
                <a:lnTo>
                  <a:pt x="5248" y="30707"/>
                </a:lnTo>
                <a:lnTo>
                  <a:pt x="10970" y="34577"/>
                </a:lnTo>
                <a:lnTo>
                  <a:pt x="18012" y="35999"/>
                </a:lnTo>
                <a:lnTo>
                  <a:pt x="27906" y="35999"/>
                </a:lnTo>
                <a:lnTo>
                  <a:pt x="35897" y="27886"/>
                </a:lnTo>
                <a:lnTo>
                  <a:pt x="35897" y="8112"/>
                </a:lnTo>
                <a:lnTo>
                  <a:pt x="27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2" name="object 188">
            <a:extLst>
              <a:ext uri="{FF2B5EF4-FFF2-40B4-BE49-F238E27FC236}">
                <a16:creationId xmlns:a16="http://schemas.microsoft.com/office/drawing/2014/main" id="{15560846-9FC7-45E5-8937-DD8D24A9F14F}"/>
              </a:ext>
            </a:extLst>
          </p:cNvPr>
          <p:cNvSpPr/>
          <p:nvPr/>
        </p:nvSpPr>
        <p:spPr>
          <a:xfrm>
            <a:off x="6939897" y="4026600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99"/>
                </a:moveTo>
                <a:lnTo>
                  <a:pt x="35897" y="8112"/>
                </a:lnTo>
                <a:lnTo>
                  <a:pt x="27906" y="0"/>
                </a:lnTo>
                <a:lnTo>
                  <a:pt x="18012" y="0"/>
                </a:lnTo>
                <a:lnTo>
                  <a:pt x="10970" y="1422"/>
                </a:lnTo>
                <a:lnTo>
                  <a:pt x="5248" y="5292"/>
                </a:lnTo>
                <a:lnTo>
                  <a:pt x="1405" y="11016"/>
                </a:lnTo>
                <a:lnTo>
                  <a:pt x="0" y="17999"/>
                </a:lnTo>
                <a:lnTo>
                  <a:pt x="1405" y="24983"/>
                </a:lnTo>
                <a:lnTo>
                  <a:pt x="5248" y="30707"/>
                </a:lnTo>
                <a:lnTo>
                  <a:pt x="10970" y="34577"/>
                </a:lnTo>
                <a:lnTo>
                  <a:pt x="18012" y="35999"/>
                </a:lnTo>
                <a:lnTo>
                  <a:pt x="27906" y="35999"/>
                </a:lnTo>
                <a:lnTo>
                  <a:pt x="35897" y="27886"/>
                </a:lnTo>
                <a:lnTo>
                  <a:pt x="35897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3" name="object 189">
            <a:extLst>
              <a:ext uri="{FF2B5EF4-FFF2-40B4-BE49-F238E27FC236}">
                <a16:creationId xmlns:a16="http://schemas.microsoft.com/office/drawing/2014/main" id="{73258951-2E70-4C7C-B1E4-65CC8C0D6491}"/>
              </a:ext>
            </a:extLst>
          </p:cNvPr>
          <p:cNvSpPr/>
          <p:nvPr/>
        </p:nvSpPr>
        <p:spPr>
          <a:xfrm>
            <a:off x="5393138" y="4059548"/>
            <a:ext cx="0" cy="230732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251487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4" name="object 190">
            <a:extLst>
              <a:ext uri="{FF2B5EF4-FFF2-40B4-BE49-F238E27FC236}">
                <a16:creationId xmlns:a16="http://schemas.microsoft.com/office/drawing/2014/main" id="{DCFBD733-5B67-4D02-BD07-90640F97466E}"/>
              </a:ext>
            </a:extLst>
          </p:cNvPr>
          <p:cNvSpPr/>
          <p:nvPr/>
        </p:nvSpPr>
        <p:spPr>
          <a:xfrm>
            <a:off x="5886774" y="2152096"/>
            <a:ext cx="822964" cy="164477"/>
          </a:xfrm>
          <a:custGeom>
            <a:avLst/>
            <a:gdLst/>
            <a:ahLst/>
            <a:cxnLst/>
            <a:rect l="l" t="t" r="r" b="b"/>
            <a:pathLst>
              <a:path w="899160" h="179705">
                <a:moveTo>
                  <a:pt x="0" y="179653"/>
                </a:moveTo>
                <a:lnTo>
                  <a:pt x="898913" y="179653"/>
                </a:lnTo>
                <a:lnTo>
                  <a:pt x="898913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5" name="object 191">
            <a:extLst>
              <a:ext uri="{FF2B5EF4-FFF2-40B4-BE49-F238E27FC236}">
                <a16:creationId xmlns:a16="http://schemas.microsoft.com/office/drawing/2014/main" id="{8E225AF1-7A7D-4FEE-9953-115D03A6ECA3}"/>
              </a:ext>
            </a:extLst>
          </p:cNvPr>
          <p:cNvSpPr/>
          <p:nvPr/>
        </p:nvSpPr>
        <p:spPr>
          <a:xfrm>
            <a:off x="5886774" y="2152096"/>
            <a:ext cx="822964" cy="164477"/>
          </a:xfrm>
          <a:custGeom>
            <a:avLst/>
            <a:gdLst/>
            <a:ahLst/>
            <a:cxnLst/>
            <a:rect l="l" t="t" r="r" b="b"/>
            <a:pathLst>
              <a:path w="899160" h="179705">
                <a:moveTo>
                  <a:pt x="0" y="179653"/>
                </a:moveTo>
                <a:lnTo>
                  <a:pt x="898913" y="179653"/>
                </a:lnTo>
                <a:lnTo>
                  <a:pt x="898913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6" name="object 192">
            <a:extLst>
              <a:ext uri="{FF2B5EF4-FFF2-40B4-BE49-F238E27FC236}">
                <a16:creationId xmlns:a16="http://schemas.microsoft.com/office/drawing/2014/main" id="{63177618-B8AD-4CBC-82F3-5A4BD52327C9}"/>
              </a:ext>
            </a:extLst>
          </p:cNvPr>
          <p:cNvSpPr/>
          <p:nvPr/>
        </p:nvSpPr>
        <p:spPr>
          <a:xfrm>
            <a:off x="6709558" y="2152096"/>
            <a:ext cx="494010" cy="164477"/>
          </a:xfrm>
          <a:custGeom>
            <a:avLst/>
            <a:gdLst/>
            <a:ahLst/>
            <a:cxnLst/>
            <a:rect l="l" t="t" r="r" b="b"/>
            <a:pathLst>
              <a:path w="539750" h="179705">
                <a:moveTo>
                  <a:pt x="0" y="179653"/>
                </a:moveTo>
                <a:lnTo>
                  <a:pt x="539353" y="179653"/>
                </a:lnTo>
                <a:lnTo>
                  <a:pt x="539353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7" name="object 193">
            <a:extLst>
              <a:ext uri="{FF2B5EF4-FFF2-40B4-BE49-F238E27FC236}">
                <a16:creationId xmlns:a16="http://schemas.microsoft.com/office/drawing/2014/main" id="{488E57E8-E73C-4E80-843A-2267A056A07A}"/>
              </a:ext>
            </a:extLst>
          </p:cNvPr>
          <p:cNvSpPr/>
          <p:nvPr/>
        </p:nvSpPr>
        <p:spPr>
          <a:xfrm>
            <a:off x="6709559" y="2152096"/>
            <a:ext cx="543412" cy="164477"/>
          </a:xfrm>
          <a:custGeom>
            <a:avLst/>
            <a:gdLst/>
            <a:ahLst/>
            <a:cxnLst/>
            <a:rect l="l" t="t" r="r" b="b"/>
            <a:pathLst>
              <a:path w="593725" h="179705">
                <a:moveTo>
                  <a:pt x="0" y="179653"/>
                </a:moveTo>
                <a:lnTo>
                  <a:pt x="593288" y="179653"/>
                </a:lnTo>
                <a:lnTo>
                  <a:pt x="593288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8" name="object 194">
            <a:extLst>
              <a:ext uri="{FF2B5EF4-FFF2-40B4-BE49-F238E27FC236}">
                <a16:creationId xmlns:a16="http://schemas.microsoft.com/office/drawing/2014/main" id="{4FF4DAD9-E2CE-449F-A79F-0060A0E914E8}"/>
              </a:ext>
            </a:extLst>
          </p:cNvPr>
          <p:cNvSpPr/>
          <p:nvPr/>
        </p:nvSpPr>
        <p:spPr>
          <a:xfrm>
            <a:off x="7203206" y="2152096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9" name="object 195">
            <a:extLst>
              <a:ext uri="{FF2B5EF4-FFF2-40B4-BE49-F238E27FC236}">
                <a16:creationId xmlns:a16="http://schemas.microsoft.com/office/drawing/2014/main" id="{E3B73D87-01C9-4737-AE6B-890050036B59}"/>
              </a:ext>
            </a:extLst>
          </p:cNvPr>
          <p:cNvSpPr/>
          <p:nvPr/>
        </p:nvSpPr>
        <p:spPr>
          <a:xfrm>
            <a:off x="7203206" y="2152096"/>
            <a:ext cx="247005" cy="164477"/>
          </a:xfrm>
          <a:custGeom>
            <a:avLst/>
            <a:gdLst/>
            <a:ahLst/>
            <a:cxnLst/>
            <a:rect l="l" t="t" r="r" b="b"/>
            <a:pathLst>
              <a:path w="269875" h="179705">
                <a:moveTo>
                  <a:pt x="0" y="179653"/>
                </a:moveTo>
                <a:lnTo>
                  <a:pt x="269676" y="179653"/>
                </a:lnTo>
                <a:lnTo>
                  <a:pt x="269676" y="0"/>
                </a:lnTo>
                <a:lnTo>
                  <a:pt x="0" y="0"/>
                </a:lnTo>
                <a:lnTo>
                  <a:pt x="0" y="179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0" name="object 196">
            <a:extLst>
              <a:ext uri="{FF2B5EF4-FFF2-40B4-BE49-F238E27FC236}">
                <a16:creationId xmlns:a16="http://schemas.microsoft.com/office/drawing/2014/main" id="{C074445D-9F4C-49D8-871A-0ED94048909A}"/>
              </a:ext>
            </a:extLst>
          </p:cNvPr>
          <p:cNvSpPr/>
          <p:nvPr/>
        </p:nvSpPr>
        <p:spPr>
          <a:xfrm>
            <a:off x="5146316" y="2398779"/>
            <a:ext cx="1810403" cy="904910"/>
          </a:xfrm>
          <a:custGeom>
            <a:avLst/>
            <a:gdLst/>
            <a:ahLst/>
            <a:cxnLst/>
            <a:rect l="l" t="t" r="r" b="b"/>
            <a:pathLst>
              <a:path w="1978025" h="988695">
                <a:moveTo>
                  <a:pt x="1977657" y="0"/>
                </a:moveTo>
                <a:lnTo>
                  <a:pt x="1977657" y="179615"/>
                </a:lnTo>
                <a:lnTo>
                  <a:pt x="0" y="179615"/>
                </a:lnTo>
                <a:lnTo>
                  <a:pt x="0" y="988076"/>
                </a:lnTo>
                <a:lnTo>
                  <a:pt x="281714" y="988076"/>
                </a:lnTo>
              </a:path>
            </a:pathLst>
          </a:custGeom>
          <a:ln w="9127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1" name="object 197">
            <a:extLst>
              <a:ext uri="{FF2B5EF4-FFF2-40B4-BE49-F238E27FC236}">
                <a16:creationId xmlns:a16="http://schemas.microsoft.com/office/drawing/2014/main" id="{275E6CBD-2733-4755-B9E3-6C0CC0F96A61}"/>
              </a:ext>
            </a:extLst>
          </p:cNvPr>
          <p:cNvSpPr/>
          <p:nvPr/>
        </p:nvSpPr>
        <p:spPr>
          <a:xfrm>
            <a:off x="5385871" y="3265535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7277" y="20106"/>
                </a:lnTo>
                <a:lnTo>
                  <a:pt x="9703" y="41069"/>
                </a:lnTo>
                <a:lnTo>
                  <a:pt x="7277" y="62032"/>
                </a:lnTo>
                <a:lnTo>
                  <a:pt x="0" y="82138"/>
                </a:lnTo>
                <a:lnTo>
                  <a:pt x="82196" y="41069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2" name="object 198">
            <a:extLst>
              <a:ext uri="{FF2B5EF4-FFF2-40B4-BE49-F238E27FC236}">
                <a16:creationId xmlns:a16="http://schemas.microsoft.com/office/drawing/2014/main" id="{CD8812E7-4C79-48A3-9E96-F4D3C681C944}"/>
              </a:ext>
            </a:extLst>
          </p:cNvPr>
          <p:cNvSpPr/>
          <p:nvPr/>
        </p:nvSpPr>
        <p:spPr>
          <a:xfrm>
            <a:off x="5064041" y="2398779"/>
            <a:ext cx="1316393" cy="1644764"/>
          </a:xfrm>
          <a:custGeom>
            <a:avLst/>
            <a:gdLst/>
            <a:ahLst/>
            <a:cxnLst/>
            <a:rect l="l" t="t" r="r" b="b"/>
            <a:pathLst>
              <a:path w="1438275" h="1797050">
                <a:moveTo>
                  <a:pt x="1438262" y="0"/>
                </a:moveTo>
                <a:lnTo>
                  <a:pt x="1438262" y="89744"/>
                </a:lnTo>
                <a:lnTo>
                  <a:pt x="0" y="89744"/>
                </a:lnTo>
                <a:lnTo>
                  <a:pt x="0" y="1796536"/>
                </a:lnTo>
                <a:lnTo>
                  <a:pt x="287646" y="1796536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3" name="object 199">
            <a:extLst>
              <a:ext uri="{FF2B5EF4-FFF2-40B4-BE49-F238E27FC236}">
                <a16:creationId xmlns:a16="http://schemas.microsoft.com/office/drawing/2014/main" id="{138877F4-9D34-4CAB-ABC7-B38227A3300C}"/>
              </a:ext>
            </a:extLst>
          </p:cNvPr>
          <p:cNvSpPr/>
          <p:nvPr/>
        </p:nvSpPr>
        <p:spPr>
          <a:xfrm>
            <a:off x="6380421" y="2316525"/>
            <a:ext cx="0" cy="82528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89871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4" name="object 200">
            <a:extLst>
              <a:ext uri="{FF2B5EF4-FFF2-40B4-BE49-F238E27FC236}">
                <a16:creationId xmlns:a16="http://schemas.microsoft.com/office/drawing/2014/main" id="{2887C120-2FBA-4576-9949-959D812AAE9B}"/>
              </a:ext>
            </a:extLst>
          </p:cNvPr>
          <p:cNvSpPr/>
          <p:nvPr/>
        </p:nvSpPr>
        <p:spPr>
          <a:xfrm>
            <a:off x="6956381" y="2316525"/>
            <a:ext cx="0" cy="82528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89871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5" name="object 201">
            <a:extLst>
              <a:ext uri="{FF2B5EF4-FFF2-40B4-BE49-F238E27FC236}">
                <a16:creationId xmlns:a16="http://schemas.microsoft.com/office/drawing/2014/main" id="{D90CD3C3-E67C-42CF-B80B-D0F1268069F4}"/>
              </a:ext>
            </a:extLst>
          </p:cNvPr>
          <p:cNvSpPr/>
          <p:nvPr/>
        </p:nvSpPr>
        <p:spPr>
          <a:xfrm>
            <a:off x="6923410" y="2372443"/>
            <a:ext cx="59281" cy="59281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64646"/>
                </a:moveTo>
                <a:lnTo>
                  <a:pt x="646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6" name="object 202">
            <a:extLst>
              <a:ext uri="{FF2B5EF4-FFF2-40B4-BE49-F238E27FC236}">
                <a16:creationId xmlns:a16="http://schemas.microsoft.com/office/drawing/2014/main" id="{A3A93985-23EC-401D-90C9-225DDA7CEAA3}"/>
              </a:ext>
            </a:extLst>
          </p:cNvPr>
          <p:cNvSpPr/>
          <p:nvPr/>
        </p:nvSpPr>
        <p:spPr>
          <a:xfrm>
            <a:off x="6347565" y="2365830"/>
            <a:ext cx="66256" cy="66256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1871"/>
                </a:moveTo>
                <a:lnTo>
                  <a:pt x="717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7" name="object 203">
            <a:extLst>
              <a:ext uri="{FF2B5EF4-FFF2-40B4-BE49-F238E27FC236}">
                <a16:creationId xmlns:a16="http://schemas.microsoft.com/office/drawing/2014/main" id="{2C387944-79AE-475B-9CC9-D14145977417}"/>
              </a:ext>
            </a:extLst>
          </p:cNvPr>
          <p:cNvSpPr txBox="1"/>
          <p:nvPr/>
        </p:nvSpPr>
        <p:spPr>
          <a:xfrm>
            <a:off x="5990621" y="1986408"/>
            <a:ext cx="1781333" cy="51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4649" lvl="0" indent="374306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0475" algn="l"/>
              </a:tabLst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主存地址  tag（22b)	set(8b)</a:t>
            </a:r>
            <a:r>
              <a:rPr kumimoji="0" sz="1100" b="0" i="0" u="none" strike="noStrike" kern="1200" cap="none" spc="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2b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08598" marR="0" lvl="0" indent="0" algn="l" defTabSz="914400" rtl="0" eaLnBrk="1" fontAlgn="auto" latinLnBrk="0" hangingPunct="1">
              <a:lnSpc>
                <a:spcPts val="1043"/>
              </a:lnSpc>
              <a:spcBef>
                <a:spcPts val="197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3649" algn="l"/>
              </a:tabLst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22	8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28" name="object 204">
            <a:extLst>
              <a:ext uri="{FF2B5EF4-FFF2-40B4-BE49-F238E27FC236}">
                <a16:creationId xmlns:a16="http://schemas.microsoft.com/office/drawing/2014/main" id="{BD61E315-0853-4636-A2CF-E96B4CF6C31F}"/>
              </a:ext>
            </a:extLst>
          </p:cNvPr>
          <p:cNvSpPr/>
          <p:nvPr/>
        </p:nvSpPr>
        <p:spPr>
          <a:xfrm>
            <a:off x="6446249" y="5358532"/>
            <a:ext cx="0" cy="98802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794"/>
                </a:moveTo>
                <a:lnTo>
                  <a:pt x="0" y="0"/>
                </a:lnTo>
                <a:lnTo>
                  <a:pt x="0" y="107794"/>
                </a:lnTo>
                <a:close/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9" name="object 205">
            <a:extLst>
              <a:ext uri="{FF2B5EF4-FFF2-40B4-BE49-F238E27FC236}">
                <a16:creationId xmlns:a16="http://schemas.microsoft.com/office/drawing/2014/main" id="{3F2A1644-6C2E-45F9-BAB1-A65D4780B698}"/>
              </a:ext>
            </a:extLst>
          </p:cNvPr>
          <p:cNvSpPr/>
          <p:nvPr/>
        </p:nvSpPr>
        <p:spPr>
          <a:xfrm>
            <a:off x="6709558" y="5358532"/>
            <a:ext cx="0" cy="131930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3717"/>
                </a:moveTo>
                <a:lnTo>
                  <a:pt x="0" y="0"/>
                </a:lnTo>
                <a:lnTo>
                  <a:pt x="0" y="143717"/>
                </a:lnTo>
                <a:close/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0" name="object 206">
            <a:extLst>
              <a:ext uri="{FF2B5EF4-FFF2-40B4-BE49-F238E27FC236}">
                <a16:creationId xmlns:a16="http://schemas.microsoft.com/office/drawing/2014/main" id="{300AD001-07FD-437A-8E4C-2D1B32E5CFF7}"/>
              </a:ext>
            </a:extLst>
          </p:cNvPr>
          <p:cNvSpPr/>
          <p:nvPr/>
        </p:nvSpPr>
        <p:spPr>
          <a:xfrm>
            <a:off x="6446249" y="5358532"/>
            <a:ext cx="0" cy="131930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18936"/>
                </a:moveTo>
                <a:lnTo>
                  <a:pt x="0" y="143717"/>
                </a:lnTo>
                <a:lnTo>
                  <a:pt x="0" y="0"/>
                </a:lnTo>
                <a:lnTo>
                  <a:pt x="0" y="118936"/>
                </a:lnTo>
                <a:close/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1" name="object 207">
            <a:extLst>
              <a:ext uri="{FF2B5EF4-FFF2-40B4-BE49-F238E27FC236}">
                <a16:creationId xmlns:a16="http://schemas.microsoft.com/office/drawing/2014/main" id="{89A5A2D5-68BC-4D6B-B4C4-7EA0995F07F3}"/>
              </a:ext>
            </a:extLst>
          </p:cNvPr>
          <p:cNvSpPr/>
          <p:nvPr/>
        </p:nvSpPr>
        <p:spPr>
          <a:xfrm>
            <a:off x="6446249" y="5490070"/>
            <a:ext cx="131930" cy="197605"/>
          </a:xfrm>
          <a:custGeom>
            <a:avLst/>
            <a:gdLst/>
            <a:ahLst/>
            <a:cxnLst/>
            <a:rect l="l" t="t" r="r" b="b"/>
            <a:pathLst>
              <a:path w="144145" h="215900">
                <a:moveTo>
                  <a:pt x="0" y="0"/>
                </a:moveTo>
                <a:lnTo>
                  <a:pt x="13121" y="59698"/>
                </a:lnTo>
                <a:lnTo>
                  <a:pt x="32416" y="112630"/>
                </a:lnTo>
                <a:lnTo>
                  <a:pt x="56510" y="156740"/>
                </a:lnTo>
                <a:lnTo>
                  <a:pt x="84029" y="189974"/>
                </a:lnTo>
                <a:lnTo>
                  <a:pt x="143844" y="215589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2" name="object 208">
            <a:extLst>
              <a:ext uri="{FF2B5EF4-FFF2-40B4-BE49-F238E27FC236}">
                <a16:creationId xmlns:a16="http://schemas.microsoft.com/office/drawing/2014/main" id="{7FEA1C1A-2A49-4187-9959-C4864DB2C702}"/>
              </a:ext>
            </a:extLst>
          </p:cNvPr>
          <p:cNvSpPr/>
          <p:nvPr/>
        </p:nvSpPr>
        <p:spPr>
          <a:xfrm>
            <a:off x="6574655" y="5490070"/>
            <a:ext cx="135416" cy="197605"/>
          </a:xfrm>
          <a:custGeom>
            <a:avLst/>
            <a:gdLst/>
            <a:ahLst/>
            <a:cxnLst/>
            <a:rect l="l" t="t" r="r" b="b"/>
            <a:pathLst>
              <a:path w="147954" h="215900">
                <a:moveTo>
                  <a:pt x="147396" y="0"/>
                </a:moveTo>
                <a:lnTo>
                  <a:pt x="133940" y="59742"/>
                </a:lnTo>
                <a:lnTo>
                  <a:pt x="114171" y="112695"/>
                </a:lnTo>
                <a:lnTo>
                  <a:pt x="89490" y="156804"/>
                </a:lnTo>
                <a:lnTo>
                  <a:pt x="61299" y="190014"/>
                </a:lnTo>
                <a:lnTo>
                  <a:pt x="31002" y="210273"/>
                </a:lnTo>
                <a:lnTo>
                  <a:pt x="0" y="215526"/>
                </a:lnTo>
              </a:path>
            </a:pathLst>
          </a:custGeom>
          <a:ln w="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3" name="object 209">
            <a:extLst>
              <a:ext uri="{FF2B5EF4-FFF2-40B4-BE49-F238E27FC236}">
                <a16:creationId xmlns:a16="http://schemas.microsoft.com/office/drawing/2014/main" id="{83945A25-FC56-4E21-9B9C-F3651C722C47}"/>
              </a:ext>
            </a:extLst>
          </p:cNvPr>
          <p:cNvSpPr/>
          <p:nvPr/>
        </p:nvSpPr>
        <p:spPr>
          <a:xfrm>
            <a:off x="6577904" y="5358533"/>
            <a:ext cx="131930" cy="33128"/>
          </a:xfrm>
          <a:custGeom>
            <a:avLst/>
            <a:gdLst/>
            <a:ahLst/>
            <a:cxnLst/>
            <a:rect l="l" t="t" r="r" b="b"/>
            <a:pathLst>
              <a:path w="144145" h="36195">
                <a:moveTo>
                  <a:pt x="143844" y="0"/>
                </a:moveTo>
                <a:lnTo>
                  <a:pt x="130608" y="14210"/>
                </a:lnTo>
                <a:lnTo>
                  <a:pt x="99130" y="25704"/>
                </a:lnTo>
                <a:lnTo>
                  <a:pt x="54048" y="33327"/>
                </a:lnTo>
                <a:lnTo>
                  <a:pt x="0" y="35923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4" name="object 210">
            <a:extLst>
              <a:ext uri="{FF2B5EF4-FFF2-40B4-BE49-F238E27FC236}">
                <a16:creationId xmlns:a16="http://schemas.microsoft.com/office/drawing/2014/main" id="{13EF6041-E204-448C-9625-E1C77D47EDB4}"/>
              </a:ext>
            </a:extLst>
          </p:cNvPr>
          <p:cNvSpPr/>
          <p:nvPr/>
        </p:nvSpPr>
        <p:spPr>
          <a:xfrm>
            <a:off x="6446249" y="5358533"/>
            <a:ext cx="131930" cy="33128"/>
          </a:xfrm>
          <a:custGeom>
            <a:avLst/>
            <a:gdLst/>
            <a:ahLst/>
            <a:cxnLst/>
            <a:rect l="l" t="t" r="r" b="b"/>
            <a:pathLst>
              <a:path w="144145" h="36195">
                <a:moveTo>
                  <a:pt x="0" y="0"/>
                </a:moveTo>
                <a:lnTo>
                  <a:pt x="13217" y="14210"/>
                </a:lnTo>
                <a:lnTo>
                  <a:pt x="44665" y="25704"/>
                </a:lnTo>
                <a:lnTo>
                  <a:pt x="89742" y="33327"/>
                </a:lnTo>
                <a:lnTo>
                  <a:pt x="143844" y="35923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5" name="object 211">
            <a:extLst>
              <a:ext uri="{FF2B5EF4-FFF2-40B4-BE49-F238E27FC236}">
                <a16:creationId xmlns:a16="http://schemas.microsoft.com/office/drawing/2014/main" id="{83D58FE9-D453-43DF-9085-0218B19080A4}"/>
              </a:ext>
            </a:extLst>
          </p:cNvPr>
          <p:cNvSpPr/>
          <p:nvPr/>
        </p:nvSpPr>
        <p:spPr>
          <a:xfrm>
            <a:off x="6542031" y="4929552"/>
            <a:ext cx="875269" cy="460882"/>
          </a:xfrm>
          <a:custGeom>
            <a:avLst/>
            <a:gdLst/>
            <a:ahLst/>
            <a:cxnLst/>
            <a:rect l="l" t="t" r="r" b="b"/>
            <a:pathLst>
              <a:path w="956310" h="503554">
                <a:moveTo>
                  <a:pt x="0" y="503342"/>
                </a:moveTo>
                <a:lnTo>
                  <a:pt x="0" y="253109"/>
                </a:lnTo>
                <a:lnTo>
                  <a:pt x="956045" y="253109"/>
                </a:lnTo>
                <a:lnTo>
                  <a:pt x="955410" y="0"/>
                </a:lnTo>
              </a:path>
            </a:pathLst>
          </a:custGeom>
          <a:ln w="9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6" name="object 212">
            <a:extLst>
              <a:ext uri="{FF2B5EF4-FFF2-40B4-BE49-F238E27FC236}">
                <a16:creationId xmlns:a16="http://schemas.microsoft.com/office/drawing/2014/main" id="{B80B04FF-D470-4526-A827-2E949A94C209}"/>
              </a:ext>
            </a:extLst>
          </p:cNvPr>
          <p:cNvSpPr/>
          <p:nvPr/>
        </p:nvSpPr>
        <p:spPr>
          <a:xfrm>
            <a:off x="6611340" y="4931059"/>
            <a:ext cx="2369507" cy="459720"/>
          </a:xfrm>
          <a:custGeom>
            <a:avLst/>
            <a:gdLst/>
            <a:ahLst/>
            <a:cxnLst/>
            <a:rect l="l" t="t" r="r" b="b"/>
            <a:pathLst>
              <a:path w="2588895" h="502285">
                <a:moveTo>
                  <a:pt x="0" y="501871"/>
                </a:moveTo>
                <a:lnTo>
                  <a:pt x="0" y="323320"/>
                </a:lnTo>
                <a:lnTo>
                  <a:pt x="2588311" y="323320"/>
                </a:lnTo>
                <a:lnTo>
                  <a:pt x="2588311" y="0"/>
                </a:lnTo>
              </a:path>
            </a:pathLst>
          </a:custGeom>
          <a:ln w="91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7" name="object 213">
            <a:extLst>
              <a:ext uri="{FF2B5EF4-FFF2-40B4-BE49-F238E27FC236}">
                <a16:creationId xmlns:a16="http://schemas.microsoft.com/office/drawing/2014/main" id="{8F7C059F-0E80-45B6-8882-58AF714CFA76}"/>
              </a:ext>
            </a:extLst>
          </p:cNvPr>
          <p:cNvSpPr/>
          <p:nvPr/>
        </p:nvSpPr>
        <p:spPr>
          <a:xfrm>
            <a:off x="6674730" y="5292751"/>
            <a:ext cx="3589421" cy="87760"/>
          </a:xfrm>
          <a:custGeom>
            <a:avLst/>
            <a:gdLst/>
            <a:ahLst/>
            <a:cxnLst/>
            <a:rect l="l" t="t" r="r" b="b"/>
            <a:pathLst>
              <a:path w="3921759" h="95885">
                <a:moveTo>
                  <a:pt x="0" y="95803"/>
                </a:moveTo>
                <a:lnTo>
                  <a:pt x="0" y="0"/>
                </a:lnTo>
                <a:lnTo>
                  <a:pt x="3921345" y="0"/>
                </a:lnTo>
              </a:path>
            </a:pathLst>
          </a:custGeom>
          <a:ln w="91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8" name="object 214">
            <a:extLst>
              <a:ext uri="{FF2B5EF4-FFF2-40B4-BE49-F238E27FC236}">
                <a16:creationId xmlns:a16="http://schemas.microsoft.com/office/drawing/2014/main" id="{407CA1E8-7215-4F3E-93DE-2E95C472F7A4}"/>
              </a:ext>
            </a:extLst>
          </p:cNvPr>
          <p:cNvSpPr/>
          <p:nvPr/>
        </p:nvSpPr>
        <p:spPr>
          <a:xfrm>
            <a:off x="10263771" y="4929320"/>
            <a:ext cx="280133" cy="363824"/>
          </a:xfrm>
          <a:custGeom>
            <a:avLst/>
            <a:gdLst/>
            <a:ahLst/>
            <a:cxnLst/>
            <a:rect l="l" t="t" r="r" b="b"/>
            <a:pathLst>
              <a:path w="306070" h="397510">
                <a:moveTo>
                  <a:pt x="0" y="397081"/>
                </a:moveTo>
                <a:lnTo>
                  <a:pt x="304559" y="397081"/>
                </a:lnTo>
                <a:lnTo>
                  <a:pt x="305574" y="0"/>
                </a:lnTo>
              </a:path>
            </a:pathLst>
          </a:custGeom>
          <a:ln w="91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9" name="object 215">
            <a:extLst>
              <a:ext uri="{FF2B5EF4-FFF2-40B4-BE49-F238E27FC236}">
                <a16:creationId xmlns:a16="http://schemas.microsoft.com/office/drawing/2014/main" id="{EBDDDD08-6690-4882-A9C8-86CC0C3589A9}"/>
              </a:ext>
            </a:extLst>
          </p:cNvPr>
          <p:cNvSpPr/>
          <p:nvPr/>
        </p:nvSpPr>
        <p:spPr>
          <a:xfrm>
            <a:off x="5853872" y="4931059"/>
            <a:ext cx="624778" cy="448678"/>
          </a:xfrm>
          <a:custGeom>
            <a:avLst/>
            <a:gdLst/>
            <a:ahLst/>
            <a:cxnLst/>
            <a:rect l="l" t="t" r="r" b="b"/>
            <a:pathLst>
              <a:path w="682625" h="490220">
                <a:moveTo>
                  <a:pt x="682233" y="490095"/>
                </a:moveTo>
                <a:lnTo>
                  <a:pt x="682233" y="179602"/>
                </a:lnTo>
                <a:lnTo>
                  <a:pt x="0" y="179602"/>
                </a:lnTo>
                <a:lnTo>
                  <a:pt x="0" y="0"/>
                </a:lnTo>
              </a:path>
            </a:pathLst>
          </a:custGeom>
          <a:ln w="91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0" name="object 216">
            <a:extLst>
              <a:ext uri="{FF2B5EF4-FFF2-40B4-BE49-F238E27FC236}">
                <a16:creationId xmlns:a16="http://schemas.microsoft.com/office/drawing/2014/main" id="{3E02125D-E830-4183-8ED2-946E534BE817}"/>
              </a:ext>
            </a:extLst>
          </p:cNvPr>
          <p:cNvSpPr/>
          <p:nvPr/>
        </p:nvSpPr>
        <p:spPr>
          <a:xfrm>
            <a:off x="7696852" y="5490084"/>
            <a:ext cx="822964" cy="328953"/>
          </a:xfrm>
          <a:custGeom>
            <a:avLst/>
            <a:gdLst/>
            <a:ahLst/>
            <a:cxnLst/>
            <a:rect l="l" t="t" r="r" b="b"/>
            <a:pathLst>
              <a:path w="899160" h="359410">
                <a:moveTo>
                  <a:pt x="0" y="359307"/>
                </a:moveTo>
                <a:lnTo>
                  <a:pt x="898913" y="359307"/>
                </a:lnTo>
                <a:lnTo>
                  <a:pt x="898913" y="0"/>
                </a:lnTo>
                <a:lnTo>
                  <a:pt x="0" y="0"/>
                </a:lnTo>
                <a:lnTo>
                  <a:pt x="0" y="3593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1" name="object 217">
            <a:extLst>
              <a:ext uri="{FF2B5EF4-FFF2-40B4-BE49-F238E27FC236}">
                <a16:creationId xmlns:a16="http://schemas.microsoft.com/office/drawing/2014/main" id="{0961B8E7-5337-4C57-A631-2B7D1B73F002}"/>
              </a:ext>
            </a:extLst>
          </p:cNvPr>
          <p:cNvSpPr txBox="1"/>
          <p:nvPr/>
        </p:nvSpPr>
        <p:spPr>
          <a:xfrm>
            <a:off x="7696852" y="5490082"/>
            <a:ext cx="822964" cy="224730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83111" rIns="0" bIns="0" rtlCol="0">
            <a:spAutoFit/>
          </a:bodyPr>
          <a:lstStyle/>
          <a:p>
            <a:pPr marL="62772" marR="0" lvl="0" indent="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4选1多路开关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42" name="object 218">
            <a:extLst>
              <a:ext uri="{FF2B5EF4-FFF2-40B4-BE49-F238E27FC236}">
                <a16:creationId xmlns:a16="http://schemas.microsoft.com/office/drawing/2014/main" id="{16652285-47EE-427C-8D09-178099BBEA1C}"/>
              </a:ext>
            </a:extLst>
          </p:cNvPr>
          <p:cNvSpPr/>
          <p:nvPr/>
        </p:nvSpPr>
        <p:spPr>
          <a:xfrm>
            <a:off x="7334744" y="5292752"/>
            <a:ext cx="362662" cy="263279"/>
          </a:xfrm>
          <a:custGeom>
            <a:avLst/>
            <a:gdLst/>
            <a:ahLst/>
            <a:cxnLst/>
            <a:rect l="l" t="t" r="r" b="b"/>
            <a:pathLst>
              <a:path w="396239" h="287654">
                <a:moveTo>
                  <a:pt x="0" y="0"/>
                </a:moveTo>
                <a:lnTo>
                  <a:pt x="0" y="287461"/>
                </a:lnTo>
                <a:lnTo>
                  <a:pt x="395635" y="287461"/>
                </a:lnTo>
              </a:path>
            </a:pathLst>
          </a:custGeom>
          <a:ln w="91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3" name="object 219">
            <a:extLst>
              <a:ext uri="{FF2B5EF4-FFF2-40B4-BE49-F238E27FC236}">
                <a16:creationId xmlns:a16="http://schemas.microsoft.com/office/drawing/2014/main" id="{4915035C-44AA-48CB-A0C6-5194199B2766}"/>
              </a:ext>
            </a:extLst>
          </p:cNvPr>
          <p:cNvSpPr/>
          <p:nvPr/>
        </p:nvSpPr>
        <p:spPr>
          <a:xfrm>
            <a:off x="7203205" y="5226981"/>
            <a:ext cx="494010" cy="395208"/>
          </a:xfrm>
          <a:custGeom>
            <a:avLst/>
            <a:gdLst/>
            <a:ahLst/>
            <a:cxnLst/>
            <a:rect l="l" t="t" r="r" b="b"/>
            <a:pathLst>
              <a:path w="539750" h="431800">
                <a:moveTo>
                  <a:pt x="0" y="0"/>
                </a:moveTo>
                <a:lnTo>
                  <a:pt x="0" y="431178"/>
                </a:lnTo>
                <a:lnTo>
                  <a:pt x="539353" y="431178"/>
                </a:lnTo>
              </a:path>
            </a:pathLst>
          </a:custGeom>
          <a:ln w="91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4" name="object 220">
            <a:extLst>
              <a:ext uri="{FF2B5EF4-FFF2-40B4-BE49-F238E27FC236}">
                <a16:creationId xmlns:a16="http://schemas.microsoft.com/office/drawing/2014/main" id="{D42B05B2-8ED2-40AA-9290-C3A0B2EC736F}"/>
              </a:ext>
            </a:extLst>
          </p:cNvPr>
          <p:cNvSpPr/>
          <p:nvPr/>
        </p:nvSpPr>
        <p:spPr>
          <a:xfrm>
            <a:off x="7071550" y="5161212"/>
            <a:ext cx="625359" cy="526556"/>
          </a:xfrm>
          <a:custGeom>
            <a:avLst/>
            <a:gdLst/>
            <a:ahLst/>
            <a:cxnLst/>
            <a:rect l="l" t="t" r="r" b="b"/>
            <a:pathLst>
              <a:path w="683260" h="575310">
                <a:moveTo>
                  <a:pt x="0" y="0"/>
                </a:moveTo>
                <a:lnTo>
                  <a:pt x="0" y="574896"/>
                </a:lnTo>
                <a:lnTo>
                  <a:pt x="683197" y="574896"/>
                </a:lnTo>
              </a:path>
            </a:pathLst>
          </a:custGeom>
          <a:ln w="91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5" name="object 221">
            <a:extLst>
              <a:ext uri="{FF2B5EF4-FFF2-40B4-BE49-F238E27FC236}">
                <a16:creationId xmlns:a16="http://schemas.microsoft.com/office/drawing/2014/main" id="{D52D8DC0-356C-46DA-BFE2-A8A126C12CDF}"/>
              </a:ext>
            </a:extLst>
          </p:cNvPr>
          <p:cNvSpPr/>
          <p:nvPr/>
        </p:nvSpPr>
        <p:spPr>
          <a:xfrm>
            <a:off x="7137378" y="5753160"/>
            <a:ext cx="559684" cy="0"/>
          </a:xfrm>
          <a:custGeom>
            <a:avLst/>
            <a:gdLst/>
            <a:ahLst/>
            <a:cxnLst/>
            <a:rect l="l" t="t" r="r" b="b"/>
            <a:pathLst>
              <a:path w="611504">
                <a:moveTo>
                  <a:pt x="611275" y="0"/>
                </a:moveTo>
                <a:lnTo>
                  <a:pt x="0" y="0"/>
                </a:lnTo>
              </a:path>
            </a:pathLst>
          </a:custGeom>
          <a:ln w="91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6" name="object 222">
            <a:extLst>
              <a:ext uri="{FF2B5EF4-FFF2-40B4-BE49-F238E27FC236}">
                <a16:creationId xmlns:a16="http://schemas.microsoft.com/office/drawing/2014/main" id="{87E3525F-B28D-4501-8467-D036E0EB4252}"/>
              </a:ext>
            </a:extLst>
          </p:cNvPr>
          <p:cNvSpPr/>
          <p:nvPr/>
        </p:nvSpPr>
        <p:spPr>
          <a:xfrm>
            <a:off x="6479106" y="5095443"/>
            <a:ext cx="678247" cy="657906"/>
          </a:xfrm>
          <a:custGeom>
            <a:avLst/>
            <a:gdLst/>
            <a:ahLst/>
            <a:cxnLst/>
            <a:rect l="l" t="t" r="r" b="b"/>
            <a:pathLst>
              <a:path w="741045" h="718820">
                <a:moveTo>
                  <a:pt x="0" y="0"/>
                </a:moveTo>
                <a:lnTo>
                  <a:pt x="503455" y="0"/>
                </a:lnTo>
                <a:lnTo>
                  <a:pt x="503455" y="718614"/>
                </a:lnTo>
                <a:lnTo>
                  <a:pt x="740785" y="718614"/>
                </a:lnTo>
              </a:path>
            </a:pathLst>
          </a:custGeom>
          <a:ln w="91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7" name="object 223">
            <a:extLst>
              <a:ext uri="{FF2B5EF4-FFF2-40B4-BE49-F238E27FC236}">
                <a16:creationId xmlns:a16="http://schemas.microsoft.com/office/drawing/2014/main" id="{8F244456-A454-4873-8B2B-3B1AE1A6CE83}"/>
              </a:ext>
            </a:extLst>
          </p:cNvPr>
          <p:cNvSpPr/>
          <p:nvPr/>
        </p:nvSpPr>
        <p:spPr>
          <a:xfrm>
            <a:off x="9654956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85" y="0"/>
                </a:moveTo>
                <a:lnTo>
                  <a:pt x="7991" y="0"/>
                </a:lnTo>
                <a:lnTo>
                  <a:pt x="0" y="8112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8" name="object 224">
            <a:extLst>
              <a:ext uri="{FF2B5EF4-FFF2-40B4-BE49-F238E27FC236}">
                <a16:creationId xmlns:a16="http://schemas.microsoft.com/office/drawing/2014/main" id="{14623F1C-520D-410B-A295-E0613A2C123D}"/>
              </a:ext>
            </a:extLst>
          </p:cNvPr>
          <p:cNvSpPr/>
          <p:nvPr/>
        </p:nvSpPr>
        <p:spPr>
          <a:xfrm>
            <a:off x="9654956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99"/>
                </a:move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lnTo>
                  <a:pt x="7991" y="0"/>
                </a:lnTo>
                <a:lnTo>
                  <a:pt x="0" y="8112"/>
                </a:lnTo>
                <a:lnTo>
                  <a:pt x="0" y="17999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9" name="object 225">
            <a:extLst>
              <a:ext uri="{FF2B5EF4-FFF2-40B4-BE49-F238E27FC236}">
                <a16:creationId xmlns:a16="http://schemas.microsoft.com/office/drawing/2014/main" id="{8E8268A7-C3B0-417D-843B-75AB91BD0B8A}"/>
              </a:ext>
            </a:extLst>
          </p:cNvPr>
          <p:cNvSpPr/>
          <p:nvPr/>
        </p:nvSpPr>
        <p:spPr>
          <a:xfrm>
            <a:off x="6462736" y="5078993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885" y="0"/>
                </a:moveTo>
                <a:lnTo>
                  <a:pt x="7991" y="0"/>
                </a:lnTo>
                <a:lnTo>
                  <a:pt x="0" y="8049"/>
                </a:lnTo>
                <a:lnTo>
                  <a:pt x="0" y="27886"/>
                </a:lnTo>
                <a:lnTo>
                  <a:pt x="7991" y="35935"/>
                </a:lnTo>
                <a:lnTo>
                  <a:pt x="17885" y="35935"/>
                </a:lnTo>
                <a:lnTo>
                  <a:pt x="24927" y="34523"/>
                </a:lnTo>
                <a:lnTo>
                  <a:pt x="30649" y="30672"/>
                </a:lnTo>
                <a:lnTo>
                  <a:pt x="34492" y="24962"/>
                </a:lnTo>
                <a:lnTo>
                  <a:pt x="35897" y="17974"/>
                </a:lnTo>
                <a:lnTo>
                  <a:pt x="34492" y="10978"/>
                </a:lnTo>
                <a:lnTo>
                  <a:pt x="30649" y="5265"/>
                </a:lnTo>
                <a:lnTo>
                  <a:pt x="24927" y="1412"/>
                </a:lnTo>
                <a:lnTo>
                  <a:pt x="178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0" name="object 226">
            <a:extLst>
              <a:ext uri="{FF2B5EF4-FFF2-40B4-BE49-F238E27FC236}">
                <a16:creationId xmlns:a16="http://schemas.microsoft.com/office/drawing/2014/main" id="{A5B60C91-A16E-4D66-B8B0-50A4BF65CE15}"/>
              </a:ext>
            </a:extLst>
          </p:cNvPr>
          <p:cNvSpPr/>
          <p:nvPr/>
        </p:nvSpPr>
        <p:spPr>
          <a:xfrm>
            <a:off x="6462736" y="5078993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5897" y="17974"/>
                </a:moveTo>
                <a:lnTo>
                  <a:pt x="34492" y="10978"/>
                </a:lnTo>
                <a:lnTo>
                  <a:pt x="30649" y="5265"/>
                </a:lnTo>
                <a:lnTo>
                  <a:pt x="24927" y="1412"/>
                </a:lnTo>
                <a:lnTo>
                  <a:pt x="17885" y="0"/>
                </a:lnTo>
                <a:lnTo>
                  <a:pt x="7991" y="0"/>
                </a:lnTo>
                <a:lnTo>
                  <a:pt x="0" y="8049"/>
                </a:lnTo>
                <a:lnTo>
                  <a:pt x="0" y="17974"/>
                </a:lnTo>
                <a:lnTo>
                  <a:pt x="0" y="27886"/>
                </a:lnTo>
                <a:lnTo>
                  <a:pt x="7991" y="35935"/>
                </a:lnTo>
                <a:lnTo>
                  <a:pt x="17885" y="35935"/>
                </a:lnTo>
                <a:lnTo>
                  <a:pt x="24927" y="34523"/>
                </a:lnTo>
                <a:lnTo>
                  <a:pt x="30649" y="30672"/>
                </a:lnTo>
                <a:lnTo>
                  <a:pt x="34492" y="24962"/>
                </a:lnTo>
                <a:lnTo>
                  <a:pt x="35897" y="179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1" name="object 227">
            <a:extLst>
              <a:ext uri="{FF2B5EF4-FFF2-40B4-BE49-F238E27FC236}">
                <a16:creationId xmlns:a16="http://schemas.microsoft.com/office/drawing/2014/main" id="{87897B47-F4CF-4616-9110-5029A8307CD1}"/>
              </a:ext>
            </a:extLst>
          </p:cNvPr>
          <p:cNvSpPr/>
          <p:nvPr/>
        </p:nvSpPr>
        <p:spPr>
          <a:xfrm>
            <a:off x="7055066" y="5144773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12" y="0"/>
                </a:moveTo>
                <a:lnTo>
                  <a:pt x="10970" y="1410"/>
                </a:lnTo>
                <a:lnTo>
                  <a:pt x="5248" y="5258"/>
                </a:lnTo>
                <a:lnTo>
                  <a:pt x="1405" y="10967"/>
                </a:lnTo>
                <a:lnTo>
                  <a:pt x="0" y="17961"/>
                </a:lnTo>
                <a:lnTo>
                  <a:pt x="1405" y="24955"/>
                </a:lnTo>
                <a:lnTo>
                  <a:pt x="5248" y="30664"/>
                </a:lnTo>
                <a:lnTo>
                  <a:pt x="10970" y="34512"/>
                </a:lnTo>
                <a:lnTo>
                  <a:pt x="18012" y="35923"/>
                </a:lnTo>
                <a:lnTo>
                  <a:pt x="25000" y="34512"/>
                </a:lnTo>
                <a:lnTo>
                  <a:pt x="30728" y="30664"/>
                </a:lnTo>
                <a:lnTo>
                  <a:pt x="34601" y="24955"/>
                </a:lnTo>
                <a:lnTo>
                  <a:pt x="36024" y="17961"/>
                </a:lnTo>
                <a:lnTo>
                  <a:pt x="34601" y="10967"/>
                </a:lnTo>
                <a:lnTo>
                  <a:pt x="30728" y="5258"/>
                </a:lnTo>
                <a:lnTo>
                  <a:pt x="25000" y="1410"/>
                </a:lnTo>
                <a:lnTo>
                  <a:pt x="180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2" name="object 228">
            <a:extLst>
              <a:ext uri="{FF2B5EF4-FFF2-40B4-BE49-F238E27FC236}">
                <a16:creationId xmlns:a16="http://schemas.microsoft.com/office/drawing/2014/main" id="{58D13E30-C71D-4FA0-8906-19152802BCDA}"/>
              </a:ext>
            </a:extLst>
          </p:cNvPr>
          <p:cNvSpPr/>
          <p:nvPr/>
        </p:nvSpPr>
        <p:spPr>
          <a:xfrm>
            <a:off x="7055066" y="5144773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24" y="17961"/>
                </a:moveTo>
                <a:lnTo>
                  <a:pt x="34601" y="10967"/>
                </a:lnTo>
                <a:lnTo>
                  <a:pt x="30728" y="5258"/>
                </a:lnTo>
                <a:lnTo>
                  <a:pt x="25000" y="1410"/>
                </a:lnTo>
                <a:lnTo>
                  <a:pt x="18012" y="0"/>
                </a:lnTo>
                <a:lnTo>
                  <a:pt x="10970" y="1410"/>
                </a:lnTo>
                <a:lnTo>
                  <a:pt x="5248" y="5258"/>
                </a:lnTo>
                <a:lnTo>
                  <a:pt x="1405" y="10967"/>
                </a:lnTo>
                <a:lnTo>
                  <a:pt x="0" y="17961"/>
                </a:lnTo>
                <a:lnTo>
                  <a:pt x="1405" y="24955"/>
                </a:lnTo>
                <a:lnTo>
                  <a:pt x="5248" y="30664"/>
                </a:lnTo>
                <a:lnTo>
                  <a:pt x="10970" y="34512"/>
                </a:lnTo>
                <a:lnTo>
                  <a:pt x="18012" y="35923"/>
                </a:lnTo>
                <a:lnTo>
                  <a:pt x="25000" y="34512"/>
                </a:lnTo>
                <a:lnTo>
                  <a:pt x="30728" y="30664"/>
                </a:lnTo>
                <a:lnTo>
                  <a:pt x="34601" y="24955"/>
                </a:lnTo>
                <a:lnTo>
                  <a:pt x="36024" y="17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3" name="object 229">
            <a:extLst>
              <a:ext uri="{FF2B5EF4-FFF2-40B4-BE49-F238E27FC236}">
                <a16:creationId xmlns:a16="http://schemas.microsoft.com/office/drawing/2014/main" id="{5D26E97B-095E-4FE0-927D-BFDB5F5080C6}"/>
              </a:ext>
            </a:extLst>
          </p:cNvPr>
          <p:cNvSpPr/>
          <p:nvPr/>
        </p:nvSpPr>
        <p:spPr>
          <a:xfrm>
            <a:off x="7186721" y="521054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906" y="0"/>
                </a:moveTo>
                <a:lnTo>
                  <a:pt x="18012" y="0"/>
                </a:lnTo>
                <a:lnTo>
                  <a:pt x="10970" y="1410"/>
                </a:lnTo>
                <a:lnTo>
                  <a:pt x="5248" y="5258"/>
                </a:lnTo>
                <a:lnTo>
                  <a:pt x="1405" y="10967"/>
                </a:lnTo>
                <a:lnTo>
                  <a:pt x="0" y="17961"/>
                </a:lnTo>
                <a:lnTo>
                  <a:pt x="1405" y="24955"/>
                </a:lnTo>
                <a:lnTo>
                  <a:pt x="5248" y="30664"/>
                </a:lnTo>
                <a:lnTo>
                  <a:pt x="10970" y="34512"/>
                </a:lnTo>
                <a:lnTo>
                  <a:pt x="18012" y="35923"/>
                </a:lnTo>
                <a:lnTo>
                  <a:pt x="27906" y="35923"/>
                </a:lnTo>
                <a:lnTo>
                  <a:pt x="35897" y="27886"/>
                </a:lnTo>
                <a:lnTo>
                  <a:pt x="35897" y="8036"/>
                </a:lnTo>
                <a:lnTo>
                  <a:pt x="279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4" name="object 230">
            <a:extLst>
              <a:ext uri="{FF2B5EF4-FFF2-40B4-BE49-F238E27FC236}">
                <a16:creationId xmlns:a16="http://schemas.microsoft.com/office/drawing/2014/main" id="{26216B50-4176-4EDB-A0F3-383310B15946}"/>
              </a:ext>
            </a:extLst>
          </p:cNvPr>
          <p:cNvSpPr/>
          <p:nvPr/>
        </p:nvSpPr>
        <p:spPr>
          <a:xfrm>
            <a:off x="7186721" y="521054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61"/>
                </a:moveTo>
                <a:lnTo>
                  <a:pt x="35897" y="8036"/>
                </a:lnTo>
                <a:lnTo>
                  <a:pt x="27906" y="0"/>
                </a:lnTo>
                <a:lnTo>
                  <a:pt x="18012" y="0"/>
                </a:lnTo>
                <a:lnTo>
                  <a:pt x="10970" y="1410"/>
                </a:lnTo>
                <a:lnTo>
                  <a:pt x="5248" y="5258"/>
                </a:lnTo>
                <a:lnTo>
                  <a:pt x="1405" y="10967"/>
                </a:lnTo>
                <a:lnTo>
                  <a:pt x="0" y="17961"/>
                </a:lnTo>
                <a:lnTo>
                  <a:pt x="1405" y="24955"/>
                </a:lnTo>
                <a:lnTo>
                  <a:pt x="5248" y="30664"/>
                </a:lnTo>
                <a:lnTo>
                  <a:pt x="10970" y="34512"/>
                </a:lnTo>
                <a:lnTo>
                  <a:pt x="18012" y="35923"/>
                </a:lnTo>
                <a:lnTo>
                  <a:pt x="27906" y="35923"/>
                </a:lnTo>
                <a:lnTo>
                  <a:pt x="35897" y="27886"/>
                </a:lnTo>
                <a:lnTo>
                  <a:pt x="35897" y="17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5" name="object 231">
            <a:extLst>
              <a:ext uri="{FF2B5EF4-FFF2-40B4-BE49-F238E27FC236}">
                <a16:creationId xmlns:a16="http://schemas.microsoft.com/office/drawing/2014/main" id="{650C19E5-F9EA-4FDA-BDBD-BC21B5F39A3E}"/>
              </a:ext>
            </a:extLst>
          </p:cNvPr>
          <p:cNvSpPr/>
          <p:nvPr/>
        </p:nvSpPr>
        <p:spPr>
          <a:xfrm>
            <a:off x="7318375" y="527631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85" y="0"/>
                </a:moveTo>
                <a:lnTo>
                  <a:pt x="7991" y="0"/>
                </a:lnTo>
                <a:lnTo>
                  <a:pt x="0" y="8049"/>
                </a:lnTo>
                <a:lnTo>
                  <a:pt x="0" y="27886"/>
                </a:lnTo>
                <a:lnTo>
                  <a:pt x="7991" y="35935"/>
                </a:lnTo>
                <a:lnTo>
                  <a:pt x="17885" y="35935"/>
                </a:lnTo>
                <a:lnTo>
                  <a:pt x="24927" y="34523"/>
                </a:lnTo>
                <a:lnTo>
                  <a:pt x="30649" y="30670"/>
                </a:lnTo>
                <a:lnTo>
                  <a:pt x="34492" y="24957"/>
                </a:lnTo>
                <a:lnTo>
                  <a:pt x="35897" y="17961"/>
                </a:lnTo>
                <a:lnTo>
                  <a:pt x="34492" y="10973"/>
                </a:lnTo>
                <a:lnTo>
                  <a:pt x="30649" y="5263"/>
                </a:lnTo>
                <a:lnTo>
                  <a:pt x="24927" y="1412"/>
                </a:lnTo>
                <a:lnTo>
                  <a:pt x="178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6" name="object 232">
            <a:extLst>
              <a:ext uri="{FF2B5EF4-FFF2-40B4-BE49-F238E27FC236}">
                <a16:creationId xmlns:a16="http://schemas.microsoft.com/office/drawing/2014/main" id="{113F0B8D-3C9A-4C3A-B7CA-5D96262D9012}"/>
              </a:ext>
            </a:extLst>
          </p:cNvPr>
          <p:cNvSpPr/>
          <p:nvPr/>
        </p:nvSpPr>
        <p:spPr>
          <a:xfrm>
            <a:off x="7318375" y="527631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61"/>
                </a:moveTo>
                <a:lnTo>
                  <a:pt x="34492" y="10973"/>
                </a:lnTo>
                <a:lnTo>
                  <a:pt x="30649" y="5263"/>
                </a:lnTo>
                <a:lnTo>
                  <a:pt x="24927" y="1412"/>
                </a:lnTo>
                <a:lnTo>
                  <a:pt x="17885" y="0"/>
                </a:lnTo>
                <a:lnTo>
                  <a:pt x="7991" y="0"/>
                </a:lnTo>
                <a:lnTo>
                  <a:pt x="0" y="8049"/>
                </a:lnTo>
                <a:lnTo>
                  <a:pt x="0" y="17961"/>
                </a:lnTo>
                <a:lnTo>
                  <a:pt x="0" y="27886"/>
                </a:lnTo>
                <a:lnTo>
                  <a:pt x="7991" y="35935"/>
                </a:lnTo>
                <a:lnTo>
                  <a:pt x="17885" y="35935"/>
                </a:lnTo>
                <a:lnTo>
                  <a:pt x="24927" y="34523"/>
                </a:lnTo>
                <a:lnTo>
                  <a:pt x="30649" y="30670"/>
                </a:lnTo>
                <a:lnTo>
                  <a:pt x="34492" y="24957"/>
                </a:lnTo>
                <a:lnTo>
                  <a:pt x="35897" y="17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7" name="object 233">
            <a:extLst>
              <a:ext uri="{FF2B5EF4-FFF2-40B4-BE49-F238E27FC236}">
                <a16:creationId xmlns:a16="http://schemas.microsoft.com/office/drawing/2014/main" id="{8D0FA8E8-FF86-47D4-A749-A0467D7337F4}"/>
              </a:ext>
            </a:extLst>
          </p:cNvPr>
          <p:cNvSpPr/>
          <p:nvPr/>
        </p:nvSpPr>
        <p:spPr>
          <a:xfrm>
            <a:off x="6462734" y="3303124"/>
            <a:ext cx="0" cy="1562235"/>
          </a:xfrm>
          <a:custGeom>
            <a:avLst/>
            <a:gdLst/>
            <a:ahLst/>
            <a:cxnLst/>
            <a:rect l="l" t="t" r="r" b="b"/>
            <a:pathLst>
              <a:path h="1706879">
                <a:moveTo>
                  <a:pt x="0" y="0"/>
                </a:moveTo>
                <a:lnTo>
                  <a:pt x="0" y="1706792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8" name="object 234">
            <a:extLst>
              <a:ext uri="{FF2B5EF4-FFF2-40B4-BE49-F238E27FC236}">
                <a16:creationId xmlns:a16="http://schemas.microsoft.com/office/drawing/2014/main" id="{E75A0B87-B74A-4A3A-B9EF-E84412863E44}"/>
              </a:ext>
            </a:extLst>
          </p:cNvPr>
          <p:cNvSpPr/>
          <p:nvPr/>
        </p:nvSpPr>
        <p:spPr>
          <a:xfrm>
            <a:off x="8025873" y="3303124"/>
            <a:ext cx="0" cy="2187013"/>
          </a:xfrm>
          <a:custGeom>
            <a:avLst/>
            <a:gdLst/>
            <a:ahLst/>
            <a:cxnLst/>
            <a:rect l="l" t="t" r="r" b="b"/>
            <a:pathLst>
              <a:path h="2389504">
                <a:moveTo>
                  <a:pt x="0" y="0"/>
                </a:moveTo>
                <a:lnTo>
                  <a:pt x="0" y="2389433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9" name="object 235">
            <a:extLst>
              <a:ext uri="{FF2B5EF4-FFF2-40B4-BE49-F238E27FC236}">
                <a16:creationId xmlns:a16="http://schemas.microsoft.com/office/drawing/2014/main" id="{15481637-C5F9-4A55-8489-237DB29CF0A5}"/>
              </a:ext>
            </a:extLst>
          </p:cNvPr>
          <p:cNvSpPr/>
          <p:nvPr/>
        </p:nvSpPr>
        <p:spPr>
          <a:xfrm>
            <a:off x="9671324" y="3303124"/>
            <a:ext cx="0" cy="1562235"/>
          </a:xfrm>
          <a:custGeom>
            <a:avLst/>
            <a:gdLst/>
            <a:ahLst/>
            <a:cxnLst/>
            <a:rect l="l" t="t" r="r" b="b"/>
            <a:pathLst>
              <a:path h="1706879">
                <a:moveTo>
                  <a:pt x="0" y="0"/>
                </a:moveTo>
                <a:lnTo>
                  <a:pt x="0" y="1706792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0" name="object 236">
            <a:extLst>
              <a:ext uri="{FF2B5EF4-FFF2-40B4-BE49-F238E27FC236}">
                <a16:creationId xmlns:a16="http://schemas.microsoft.com/office/drawing/2014/main" id="{334BA21C-2C4D-40A9-8F15-77BF3A3E19AE}"/>
              </a:ext>
            </a:extLst>
          </p:cNvPr>
          <p:cNvSpPr/>
          <p:nvPr/>
        </p:nvSpPr>
        <p:spPr>
          <a:xfrm>
            <a:off x="6446250" y="327029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27906" y="0"/>
                </a:moveTo>
                <a:lnTo>
                  <a:pt x="7991" y="0"/>
                </a:lnTo>
                <a:lnTo>
                  <a:pt x="0" y="7985"/>
                </a:lnTo>
                <a:lnTo>
                  <a:pt x="0" y="17872"/>
                </a:lnTo>
                <a:lnTo>
                  <a:pt x="1405" y="24909"/>
                </a:lnTo>
                <a:lnTo>
                  <a:pt x="5248" y="30627"/>
                </a:lnTo>
                <a:lnTo>
                  <a:pt x="10970" y="34468"/>
                </a:lnTo>
                <a:lnTo>
                  <a:pt x="18012" y="35872"/>
                </a:lnTo>
                <a:lnTo>
                  <a:pt x="27906" y="35872"/>
                </a:lnTo>
                <a:lnTo>
                  <a:pt x="35897" y="27886"/>
                </a:lnTo>
                <a:lnTo>
                  <a:pt x="35897" y="7985"/>
                </a:lnTo>
                <a:lnTo>
                  <a:pt x="27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1" name="object 237">
            <a:extLst>
              <a:ext uri="{FF2B5EF4-FFF2-40B4-BE49-F238E27FC236}">
                <a16:creationId xmlns:a16="http://schemas.microsoft.com/office/drawing/2014/main" id="{6AF29499-2FA2-4CB3-9CCD-1ED0676C8287}"/>
              </a:ext>
            </a:extLst>
          </p:cNvPr>
          <p:cNvSpPr/>
          <p:nvPr/>
        </p:nvSpPr>
        <p:spPr>
          <a:xfrm>
            <a:off x="6446250" y="3270292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5897" y="17872"/>
                </a:moveTo>
                <a:lnTo>
                  <a:pt x="35897" y="7985"/>
                </a:lnTo>
                <a:lnTo>
                  <a:pt x="27906" y="0"/>
                </a:lnTo>
                <a:lnTo>
                  <a:pt x="18012" y="0"/>
                </a:lnTo>
                <a:lnTo>
                  <a:pt x="7991" y="0"/>
                </a:lnTo>
                <a:lnTo>
                  <a:pt x="0" y="7985"/>
                </a:lnTo>
                <a:lnTo>
                  <a:pt x="0" y="17872"/>
                </a:lnTo>
                <a:lnTo>
                  <a:pt x="1405" y="24909"/>
                </a:lnTo>
                <a:lnTo>
                  <a:pt x="5248" y="30627"/>
                </a:lnTo>
                <a:lnTo>
                  <a:pt x="10970" y="34468"/>
                </a:lnTo>
                <a:lnTo>
                  <a:pt x="18012" y="35872"/>
                </a:lnTo>
                <a:lnTo>
                  <a:pt x="27906" y="35872"/>
                </a:lnTo>
                <a:lnTo>
                  <a:pt x="35897" y="27886"/>
                </a:lnTo>
                <a:lnTo>
                  <a:pt x="35897" y="178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2" name="object 238">
            <a:extLst>
              <a:ext uri="{FF2B5EF4-FFF2-40B4-BE49-F238E27FC236}">
                <a16:creationId xmlns:a16="http://schemas.microsoft.com/office/drawing/2014/main" id="{C7E0EDAF-0958-4464-BD19-65315A89B224}"/>
              </a:ext>
            </a:extLst>
          </p:cNvPr>
          <p:cNvSpPr/>
          <p:nvPr/>
        </p:nvSpPr>
        <p:spPr>
          <a:xfrm>
            <a:off x="8009504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85" y="0"/>
                </a:moveTo>
                <a:lnTo>
                  <a:pt x="7991" y="0"/>
                </a:lnTo>
                <a:lnTo>
                  <a:pt x="0" y="8112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3" name="object 239">
            <a:extLst>
              <a:ext uri="{FF2B5EF4-FFF2-40B4-BE49-F238E27FC236}">
                <a16:creationId xmlns:a16="http://schemas.microsoft.com/office/drawing/2014/main" id="{2B4F47B1-25E2-4C19-BDEA-0D3E6C29E6DC}"/>
              </a:ext>
            </a:extLst>
          </p:cNvPr>
          <p:cNvSpPr/>
          <p:nvPr/>
        </p:nvSpPr>
        <p:spPr>
          <a:xfrm>
            <a:off x="8009504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99"/>
                </a:move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lnTo>
                  <a:pt x="7991" y="0"/>
                </a:lnTo>
                <a:lnTo>
                  <a:pt x="0" y="8112"/>
                </a:lnTo>
                <a:lnTo>
                  <a:pt x="0" y="17999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4" name="object 240">
            <a:extLst>
              <a:ext uri="{FF2B5EF4-FFF2-40B4-BE49-F238E27FC236}">
                <a16:creationId xmlns:a16="http://schemas.microsoft.com/office/drawing/2014/main" id="{DF687128-5908-4C21-A59B-A43D830958A1}"/>
              </a:ext>
            </a:extLst>
          </p:cNvPr>
          <p:cNvSpPr/>
          <p:nvPr/>
        </p:nvSpPr>
        <p:spPr>
          <a:xfrm>
            <a:off x="6462735" y="4865278"/>
            <a:ext cx="1398921" cy="625359"/>
          </a:xfrm>
          <a:custGeom>
            <a:avLst/>
            <a:gdLst/>
            <a:ahLst/>
            <a:cxnLst/>
            <a:rect l="l" t="t" r="r" b="b"/>
            <a:pathLst>
              <a:path w="1528445" h="683260">
                <a:moveTo>
                  <a:pt x="0" y="0"/>
                </a:moveTo>
                <a:lnTo>
                  <a:pt x="0" y="179615"/>
                </a:lnTo>
                <a:lnTo>
                  <a:pt x="1528124" y="179615"/>
                </a:lnTo>
                <a:lnTo>
                  <a:pt x="1528124" y="682640"/>
                </a:lnTo>
              </a:path>
            </a:pathLst>
          </a:custGeom>
          <a:ln w="9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5" name="object 241">
            <a:extLst>
              <a:ext uri="{FF2B5EF4-FFF2-40B4-BE49-F238E27FC236}">
                <a16:creationId xmlns:a16="http://schemas.microsoft.com/office/drawing/2014/main" id="{C323F995-1CFB-422A-BD38-DDD341EF3E08}"/>
              </a:ext>
            </a:extLst>
          </p:cNvPr>
          <p:cNvSpPr/>
          <p:nvPr/>
        </p:nvSpPr>
        <p:spPr>
          <a:xfrm>
            <a:off x="8190499" y="5029675"/>
            <a:ext cx="1480869" cy="460882"/>
          </a:xfrm>
          <a:custGeom>
            <a:avLst/>
            <a:gdLst/>
            <a:ahLst/>
            <a:cxnLst/>
            <a:rect l="l" t="t" r="r" b="b"/>
            <a:pathLst>
              <a:path w="1617979" h="503554">
                <a:moveTo>
                  <a:pt x="0" y="503025"/>
                </a:moveTo>
                <a:lnTo>
                  <a:pt x="0" y="0"/>
                </a:lnTo>
                <a:lnTo>
                  <a:pt x="1617932" y="0"/>
                </a:lnTo>
              </a:path>
            </a:pathLst>
          </a:custGeom>
          <a:ln w="9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6" name="object 242">
            <a:extLst>
              <a:ext uri="{FF2B5EF4-FFF2-40B4-BE49-F238E27FC236}">
                <a16:creationId xmlns:a16="http://schemas.microsoft.com/office/drawing/2014/main" id="{8D316641-5784-46D0-95F7-2CA4E27031F8}"/>
              </a:ext>
            </a:extLst>
          </p:cNvPr>
          <p:cNvSpPr/>
          <p:nvPr/>
        </p:nvSpPr>
        <p:spPr>
          <a:xfrm>
            <a:off x="9671324" y="4865279"/>
            <a:ext cx="0" cy="164477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615"/>
                </a:moveTo>
                <a:lnTo>
                  <a:pt x="0" y="0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7" name="object 243">
            <a:extLst>
              <a:ext uri="{FF2B5EF4-FFF2-40B4-BE49-F238E27FC236}">
                <a16:creationId xmlns:a16="http://schemas.microsoft.com/office/drawing/2014/main" id="{997DDD39-8C59-4ADD-B46F-060AF037EC77}"/>
              </a:ext>
            </a:extLst>
          </p:cNvPr>
          <p:cNvSpPr/>
          <p:nvPr/>
        </p:nvSpPr>
        <p:spPr>
          <a:xfrm>
            <a:off x="8355010" y="5111883"/>
            <a:ext cx="2797261" cy="378353"/>
          </a:xfrm>
          <a:custGeom>
            <a:avLst/>
            <a:gdLst/>
            <a:ahLst/>
            <a:cxnLst/>
            <a:rect l="l" t="t" r="r" b="b"/>
            <a:pathLst>
              <a:path w="3056254" h="413385">
                <a:moveTo>
                  <a:pt x="0" y="413204"/>
                </a:moveTo>
                <a:lnTo>
                  <a:pt x="0" y="0"/>
                </a:lnTo>
                <a:lnTo>
                  <a:pt x="3056249" y="0"/>
                </a:lnTo>
              </a:path>
            </a:pathLst>
          </a:custGeom>
          <a:ln w="91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8" name="object 244">
            <a:extLst>
              <a:ext uri="{FF2B5EF4-FFF2-40B4-BE49-F238E27FC236}">
                <a16:creationId xmlns:a16="http://schemas.microsoft.com/office/drawing/2014/main" id="{70ABA421-CFAC-492F-81F4-E1F8A09F15C2}"/>
              </a:ext>
            </a:extLst>
          </p:cNvPr>
          <p:cNvSpPr/>
          <p:nvPr/>
        </p:nvSpPr>
        <p:spPr>
          <a:xfrm>
            <a:off x="11152265" y="3303124"/>
            <a:ext cx="0" cy="1809240"/>
          </a:xfrm>
          <a:custGeom>
            <a:avLst/>
            <a:gdLst/>
            <a:ahLst/>
            <a:cxnLst/>
            <a:rect l="l" t="t" r="r" b="b"/>
            <a:pathLst>
              <a:path h="1976754">
                <a:moveTo>
                  <a:pt x="0" y="0"/>
                </a:moveTo>
                <a:lnTo>
                  <a:pt x="0" y="1976228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9" name="object 245">
            <a:extLst>
              <a:ext uri="{FF2B5EF4-FFF2-40B4-BE49-F238E27FC236}">
                <a16:creationId xmlns:a16="http://schemas.microsoft.com/office/drawing/2014/main" id="{BE7ACB6C-BF37-4988-8DA5-1B54EFBF9AEF}"/>
              </a:ext>
            </a:extLst>
          </p:cNvPr>
          <p:cNvSpPr/>
          <p:nvPr/>
        </p:nvSpPr>
        <p:spPr>
          <a:xfrm>
            <a:off x="11135896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85" y="0"/>
                </a:moveTo>
                <a:lnTo>
                  <a:pt x="7991" y="0"/>
                </a:lnTo>
                <a:lnTo>
                  <a:pt x="0" y="8112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0" name="object 246">
            <a:extLst>
              <a:ext uri="{FF2B5EF4-FFF2-40B4-BE49-F238E27FC236}">
                <a16:creationId xmlns:a16="http://schemas.microsoft.com/office/drawing/2014/main" id="{5CDC9E12-D5B2-4936-AFC3-275FB75A472E}"/>
              </a:ext>
            </a:extLst>
          </p:cNvPr>
          <p:cNvSpPr/>
          <p:nvPr/>
        </p:nvSpPr>
        <p:spPr>
          <a:xfrm>
            <a:off x="11135896" y="3286651"/>
            <a:ext cx="33128" cy="33128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97" y="17999"/>
                </a:moveTo>
                <a:lnTo>
                  <a:pt x="34492" y="11016"/>
                </a:lnTo>
                <a:lnTo>
                  <a:pt x="30649" y="5292"/>
                </a:lnTo>
                <a:lnTo>
                  <a:pt x="24927" y="1422"/>
                </a:lnTo>
                <a:lnTo>
                  <a:pt x="17885" y="0"/>
                </a:lnTo>
                <a:lnTo>
                  <a:pt x="7991" y="0"/>
                </a:lnTo>
                <a:lnTo>
                  <a:pt x="0" y="8112"/>
                </a:lnTo>
                <a:lnTo>
                  <a:pt x="0" y="17999"/>
                </a:lnTo>
                <a:lnTo>
                  <a:pt x="0" y="27886"/>
                </a:lnTo>
                <a:lnTo>
                  <a:pt x="7991" y="35999"/>
                </a:lnTo>
                <a:lnTo>
                  <a:pt x="17885" y="35999"/>
                </a:lnTo>
                <a:lnTo>
                  <a:pt x="24927" y="34577"/>
                </a:lnTo>
                <a:lnTo>
                  <a:pt x="30649" y="30707"/>
                </a:lnTo>
                <a:lnTo>
                  <a:pt x="34492" y="24983"/>
                </a:lnTo>
                <a:lnTo>
                  <a:pt x="35897" y="1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1" name="object 247">
            <a:extLst>
              <a:ext uri="{FF2B5EF4-FFF2-40B4-BE49-F238E27FC236}">
                <a16:creationId xmlns:a16="http://schemas.microsoft.com/office/drawing/2014/main" id="{C785BC6C-02DC-4EC8-8AA3-E3FCA2CA257F}"/>
              </a:ext>
            </a:extLst>
          </p:cNvPr>
          <p:cNvSpPr/>
          <p:nvPr/>
        </p:nvSpPr>
        <p:spPr>
          <a:xfrm>
            <a:off x="8108186" y="5818941"/>
            <a:ext cx="0" cy="223176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235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2" name="object 248">
            <a:extLst>
              <a:ext uri="{FF2B5EF4-FFF2-40B4-BE49-F238E27FC236}">
                <a16:creationId xmlns:a16="http://schemas.microsoft.com/office/drawing/2014/main" id="{B611CC45-D607-4C10-BBA5-F11437A319A6}"/>
              </a:ext>
            </a:extLst>
          </p:cNvPr>
          <p:cNvSpPr/>
          <p:nvPr/>
        </p:nvSpPr>
        <p:spPr>
          <a:xfrm>
            <a:off x="8070570" y="6023292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42"/>
                </a:lnTo>
                <a:lnTo>
                  <a:pt x="77345" y="9696"/>
                </a:lnTo>
                <a:lnTo>
                  <a:pt x="41098" y="9696"/>
                </a:lnTo>
                <a:lnTo>
                  <a:pt x="20121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75" y="7272"/>
                </a:lnTo>
                <a:lnTo>
                  <a:pt x="41098" y="9696"/>
                </a:lnTo>
                <a:lnTo>
                  <a:pt x="77345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3" name="object 249">
            <a:extLst>
              <a:ext uri="{FF2B5EF4-FFF2-40B4-BE49-F238E27FC236}">
                <a16:creationId xmlns:a16="http://schemas.microsoft.com/office/drawing/2014/main" id="{FCB8AC91-DF14-4098-985E-34E38ECCC398}"/>
              </a:ext>
            </a:extLst>
          </p:cNvPr>
          <p:cNvSpPr/>
          <p:nvPr/>
        </p:nvSpPr>
        <p:spPr>
          <a:xfrm>
            <a:off x="6581154" y="5687531"/>
            <a:ext cx="0" cy="354525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6813"/>
                </a:lnTo>
              </a:path>
            </a:pathLst>
          </a:custGeom>
          <a:ln w="91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4" name="object 250">
            <a:extLst>
              <a:ext uri="{FF2B5EF4-FFF2-40B4-BE49-F238E27FC236}">
                <a16:creationId xmlns:a16="http://schemas.microsoft.com/office/drawing/2014/main" id="{DE62E4BB-210A-4C1A-85A8-7758F50A3BCC}"/>
              </a:ext>
            </a:extLst>
          </p:cNvPr>
          <p:cNvSpPr/>
          <p:nvPr/>
        </p:nvSpPr>
        <p:spPr>
          <a:xfrm>
            <a:off x="6543539" y="6023292"/>
            <a:ext cx="75554" cy="75554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41098" y="82142"/>
                </a:lnTo>
                <a:lnTo>
                  <a:pt x="77345" y="9696"/>
                </a:lnTo>
                <a:lnTo>
                  <a:pt x="41098" y="9696"/>
                </a:lnTo>
                <a:lnTo>
                  <a:pt x="20121" y="7272"/>
                </a:lnTo>
                <a:lnTo>
                  <a:pt x="0" y="0"/>
                </a:lnTo>
                <a:close/>
              </a:path>
              <a:path w="82550" h="82550">
                <a:moveTo>
                  <a:pt x="82196" y="0"/>
                </a:moveTo>
                <a:lnTo>
                  <a:pt x="62075" y="7272"/>
                </a:lnTo>
                <a:lnTo>
                  <a:pt x="41098" y="9696"/>
                </a:lnTo>
                <a:lnTo>
                  <a:pt x="77345" y="9696"/>
                </a:lnTo>
                <a:lnTo>
                  <a:pt x="821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5" name="object 251">
            <a:extLst>
              <a:ext uri="{FF2B5EF4-FFF2-40B4-BE49-F238E27FC236}">
                <a16:creationId xmlns:a16="http://schemas.microsoft.com/office/drawing/2014/main" id="{A0931ED9-EAF0-45E5-8638-25EA8A120403}"/>
              </a:ext>
            </a:extLst>
          </p:cNvPr>
          <p:cNvSpPr/>
          <p:nvPr/>
        </p:nvSpPr>
        <p:spPr>
          <a:xfrm>
            <a:off x="10527080" y="3911511"/>
            <a:ext cx="98802" cy="66256"/>
          </a:xfrm>
          <a:custGeom>
            <a:avLst/>
            <a:gdLst/>
            <a:ahLst/>
            <a:cxnLst/>
            <a:rect l="l" t="t" r="r" b="b"/>
            <a:pathLst>
              <a:path w="107950" h="72389">
                <a:moveTo>
                  <a:pt x="107819" y="0"/>
                </a:moveTo>
                <a:lnTo>
                  <a:pt x="0" y="718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6" name="object 252">
            <a:extLst>
              <a:ext uri="{FF2B5EF4-FFF2-40B4-BE49-F238E27FC236}">
                <a16:creationId xmlns:a16="http://schemas.microsoft.com/office/drawing/2014/main" id="{67405422-F635-45C5-80DE-5639E801A1BB}"/>
              </a:ext>
            </a:extLst>
          </p:cNvPr>
          <p:cNvSpPr txBox="1"/>
          <p:nvPr/>
        </p:nvSpPr>
        <p:spPr>
          <a:xfrm>
            <a:off x="10655020" y="3879314"/>
            <a:ext cx="10461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32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22</a:t>
            </a:r>
            <a:endParaRPr kumimoji="0" sz="7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77" name="object 253">
            <a:extLst>
              <a:ext uri="{FF2B5EF4-FFF2-40B4-BE49-F238E27FC236}">
                <a16:creationId xmlns:a16="http://schemas.microsoft.com/office/drawing/2014/main" id="{CE8DF95C-A623-4555-88B5-268D03CDB789}"/>
              </a:ext>
            </a:extLst>
          </p:cNvPr>
          <p:cNvSpPr/>
          <p:nvPr/>
        </p:nvSpPr>
        <p:spPr>
          <a:xfrm>
            <a:off x="11119409" y="3944459"/>
            <a:ext cx="66256" cy="66256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1922" y="0"/>
                </a:moveTo>
                <a:lnTo>
                  <a:pt x="0" y="718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8" name="object 254">
            <a:extLst>
              <a:ext uri="{FF2B5EF4-FFF2-40B4-BE49-F238E27FC236}">
                <a16:creationId xmlns:a16="http://schemas.microsoft.com/office/drawing/2014/main" id="{128A8BB0-3017-4BA4-BF33-6450786D5E90}"/>
              </a:ext>
            </a:extLst>
          </p:cNvPr>
          <p:cNvSpPr txBox="1"/>
          <p:nvPr/>
        </p:nvSpPr>
        <p:spPr>
          <a:xfrm>
            <a:off x="11204626" y="3895672"/>
            <a:ext cx="10461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32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32</a:t>
            </a:r>
            <a:endParaRPr kumimoji="0" sz="7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79" name="object 255">
            <a:extLst>
              <a:ext uri="{FF2B5EF4-FFF2-40B4-BE49-F238E27FC236}">
                <a16:creationId xmlns:a16="http://schemas.microsoft.com/office/drawing/2014/main" id="{45BCBF00-4885-4D74-8030-D1BB52151A7C}"/>
              </a:ext>
            </a:extLst>
          </p:cNvPr>
          <p:cNvSpPr txBox="1"/>
          <p:nvPr/>
        </p:nvSpPr>
        <p:spPr>
          <a:xfrm>
            <a:off x="6675658" y="6000598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命中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80" name="object 256">
            <a:extLst>
              <a:ext uri="{FF2B5EF4-FFF2-40B4-BE49-F238E27FC236}">
                <a16:creationId xmlns:a16="http://schemas.microsoft.com/office/drawing/2014/main" id="{75D7ED89-E02E-4CB7-8DD1-F4C0BE13C539}"/>
              </a:ext>
            </a:extLst>
          </p:cNvPr>
          <p:cNvSpPr txBox="1"/>
          <p:nvPr/>
        </p:nvSpPr>
        <p:spPr>
          <a:xfrm>
            <a:off x="8189571" y="5975933"/>
            <a:ext cx="2440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15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endParaRPr kumimoji="0" sz="9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2971525-E53C-4754-BD01-8A8986A1E1A9}"/>
              </a:ext>
            </a:extLst>
          </p:cNvPr>
          <p:cNvCxnSpPr>
            <a:cxnSpLocks/>
          </p:cNvCxnSpPr>
          <p:nvPr/>
        </p:nvCxnSpPr>
        <p:spPr>
          <a:xfrm>
            <a:off x="8178433" y="2440172"/>
            <a:ext cx="2177262" cy="73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735B5E-8B22-4D37-B2A4-B99C3ECACE73}"/>
              </a:ext>
            </a:extLst>
          </p:cNvPr>
          <p:cNvCxnSpPr>
            <a:cxnSpLocks/>
          </p:cNvCxnSpPr>
          <p:nvPr/>
        </p:nvCxnSpPr>
        <p:spPr>
          <a:xfrm>
            <a:off x="8103126" y="2440172"/>
            <a:ext cx="854549" cy="758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1CB684-7C75-4D3C-8574-7015BE39F41C}"/>
              </a:ext>
            </a:extLst>
          </p:cNvPr>
          <p:cNvCxnSpPr>
            <a:cxnSpLocks/>
          </p:cNvCxnSpPr>
          <p:nvPr/>
        </p:nvCxnSpPr>
        <p:spPr>
          <a:xfrm flipH="1">
            <a:off x="7865839" y="2440172"/>
            <a:ext cx="237288" cy="76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A85A58-C39B-4082-9FD5-7091BB4E26DF}"/>
              </a:ext>
            </a:extLst>
          </p:cNvPr>
          <p:cNvCxnSpPr>
            <a:cxnSpLocks/>
          </p:cNvCxnSpPr>
          <p:nvPr/>
        </p:nvCxnSpPr>
        <p:spPr>
          <a:xfrm flipH="1">
            <a:off x="6806388" y="2498651"/>
            <a:ext cx="1208325" cy="71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5" name="object 3">
            <a:extLst>
              <a:ext uri="{FF2B5EF4-FFF2-40B4-BE49-F238E27FC236}">
                <a16:creationId xmlns:a16="http://schemas.microsoft.com/office/drawing/2014/main" id="{1B00E5A6-DEA2-43B3-9E9F-69A1923C6A39}"/>
              </a:ext>
            </a:extLst>
          </p:cNvPr>
          <p:cNvSpPr txBox="1"/>
          <p:nvPr/>
        </p:nvSpPr>
        <p:spPr>
          <a:xfrm>
            <a:off x="733647" y="837375"/>
            <a:ext cx="7769389" cy="676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061" marR="4649" lvl="0" indent="-246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"/>
              <a:tabLst>
                <a:tab pos="258644" algn="l"/>
              </a:tabLst>
              <a:defRPr/>
            </a:pP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197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</a:t>
            </a:r>
            <a:r>
              <a:rPr kumimoji="0" sz="2197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结构示例：</a:t>
            </a: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197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</a:t>
            </a:r>
            <a:r>
              <a:rPr kumimoji="0" sz="2197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容量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2197" b="1" i="0" u="none" strike="noStrike" kern="1200" cap="none" spc="-14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197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197" b="1" i="0" u="none" strike="noStrike" kern="1200" cap="none" spc="-9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组相联，数据块大小</a:t>
            </a:r>
            <a:r>
              <a:rPr kumimoji="0" sz="2197" b="1" i="0" u="none" strike="noStrike" kern="1200" cap="none" spc="-9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4B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，主存地址</a:t>
            </a:r>
            <a:r>
              <a:rPr kumimoji="0" sz="2197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位。</a:t>
            </a:r>
            <a:endParaRPr kumimoji="0" sz="21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66AFB4F-E852-4302-BF1E-389F6DEBA9DB}"/>
              </a:ext>
            </a:extLst>
          </p:cNvPr>
          <p:cNvSpPr/>
          <p:nvPr/>
        </p:nvSpPr>
        <p:spPr>
          <a:xfrm>
            <a:off x="150423" y="1808724"/>
            <a:ext cx="4389630" cy="421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9845" marR="0" lvl="0" indent="-342900" algn="l" defTabSz="914400" rtl="0" eaLnBrk="1" fontAlgn="auto" latinLnBrk="0" hangingPunct="1">
              <a:lnSpc>
                <a:spcPct val="125000"/>
              </a:lnSpc>
              <a:spcBef>
                <a:spcPts val="59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894943" algn="l"/>
                <a:tab pos="5570711" algn="l"/>
              </a:tabLst>
              <a:defRPr/>
            </a:pPr>
            <a:r>
              <a:rPr kumimoji="0" lang="en-US" altLang="zh-CN" sz="200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kumimoji="0" lang="zh-CN" altLang="en-US" sz="200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行数</a:t>
            </a:r>
            <a:r>
              <a:rPr kumimoji="0" lang="zh-CN" altLang="en-US" sz="200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＝</a:t>
            </a:r>
            <a:r>
              <a:rPr kumimoji="0" lang="zh-CN" altLang="en-US" sz="2000" i="0" u="none" strike="noStrike" kern="1200" cap="none" spc="-5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2000" i="0" u="none" strike="noStrike" kern="1200" cap="none" spc="-8" normalizeH="0" baseline="25462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 </a:t>
            </a:r>
            <a:r>
              <a:rPr kumimoji="0" lang="en-US" altLang="zh-CN" sz="2000" i="0" u="none" strike="noStrike" kern="1200" cap="none" spc="-8" normalizeH="0" baseline="25462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÷(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2000" i="0" u="none" strike="noStrike" kern="1200" cap="none" spc="-8" normalizeH="0" baseline="25462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2000" i="0" u="none" strike="noStrike" kern="1200" cap="none" spc="-8" normalizeH="0" baseline="25462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zh-CN" altLang="en-US" sz="2000" i="0" u="none" strike="noStrike" kern="1200" cap="none" spc="-6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）＝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256</a:t>
            </a:r>
            <a:r>
              <a:rPr kumimoji="0" lang="zh-CN" altLang="en-US" sz="200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</a:t>
            </a:r>
            <a:r>
              <a:rPr kumimoji="0" lang="en-US" altLang="zh-CN" sz="200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(set)</a:t>
            </a:r>
            <a:endParaRPr kumimoji="0" lang="zh-CN" altLang="en-US" sz="2000" i="0" u="none" strike="noStrike" kern="1200" cap="none" spc="-1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59845" marR="0" lvl="0" indent="-342900" algn="l" defTabSz="914400" rtl="0" eaLnBrk="1" fontAlgn="auto" latinLnBrk="0" hangingPunct="1">
              <a:lnSpc>
                <a:spcPct val="125000"/>
              </a:lnSpc>
              <a:spcBef>
                <a:spcPts val="59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894943" algn="l"/>
                <a:tab pos="5570711" algn="l"/>
              </a:tabLst>
              <a:defRPr/>
            </a:pPr>
            <a:r>
              <a:rPr kumimoji="0" lang="en-US" altLang="zh-CN" sz="20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0" lang="en-US" altLang="zh-CN" sz="200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kumimoji="0" lang="en-US" altLang="zh-CN" sz="20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</a:t>
            </a:r>
            <a:r>
              <a:rPr kumimoji="0" lang="en-US" altLang="zh-CN" sz="200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容量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kumimoji="0" lang="en-US" altLang="zh-CN" sz="20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</a:t>
            </a:r>
            <a:r>
              <a:rPr kumimoji="0" lang="en-US" altLang="zh-CN" sz="200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</a:t>
            </a:r>
            <a:r>
              <a:rPr kumimoji="0" lang="zh-CN" altLang="en-US" sz="200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kumimoji="0" lang="en-US" altLang="zh-CN" sz="200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路组相联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每一路大小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1KB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kumimoji="0" lang="en-US" altLang="zh-CN" sz="2000" i="0" u="none" strike="noStrike" kern="1200" cap="none" spc="11" normalizeH="0" baseline="0" noProof="0" dirty="0">
              <a:ln>
                <a:noFill/>
              </a:ln>
              <a:solidFill>
                <a:srgbClr val="001ADC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59845" marR="0" lvl="0" indent="-342900" algn="l" defTabSz="914400" rtl="0" eaLnBrk="1" fontAlgn="auto" latinLnBrk="0" hangingPunct="1">
              <a:lnSpc>
                <a:spcPct val="125000"/>
              </a:lnSpc>
              <a:spcBef>
                <a:spcPts val="59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主存地址：</a:t>
            </a:r>
            <a:r>
              <a:rPr kumimoji="0" lang="en-US" altLang="zh-CN" sz="2000" i="0" u="none" strike="noStrike" kern="1200" cap="none" spc="11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位，其中高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22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位为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块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组地址，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2-10</a:t>
            </a:r>
            <a:r>
              <a:rPr kumimoji="0" lang="zh-CN" altLang="en-US" sz="2000" i="0" u="none" strike="noStrike" kern="1200" cap="none" spc="-4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行地址</a:t>
            </a:r>
            <a:r>
              <a:rPr kumimoji="0" lang="en-US" altLang="zh-CN" sz="2000" i="0" u="none" strike="noStrike" kern="1200" cap="none" spc="-11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kumimoji="0" lang="zh-CN" altLang="en-US" sz="200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kumimoji="0" lang="en-US" altLang="zh-CN" sz="200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(set or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index),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低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位为数据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59845" marR="0" lvl="0" indent="-342900" algn="l" defTabSz="914400" rtl="0" eaLnBrk="1" fontAlgn="auto" latinLnBrk="0" hangingPunct="1">
              <a:lnSpc>
                <a:spcPct val="125000"/>
              </a:lnSpc>
              <a:spcBef>
                <a:spcPts val="59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kumimoji="0" lang="zh-CN" altLang="en-US" sz="200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kumimoji="0" lang="zh-CN" altLang="en-US" sz="200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应该为</a:t>
            </a:r>
            <a:r>
              <a:rPr kumimoji="0" lang="zh-CN" altLang="en-US" sz="2000" i="0" u="none" strike="noStrike" kern="1200" cap="none" spc="-5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2000" i="0" u="none" strike="noStrike" kern="1200" cap="none" spc="-6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22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616945" marR="0" lvl="0" indent="0" algn="l" defTabSz="914400" rtl="0" eaLnBrk="1" fontAlgn="auto" latinLnBrk="0" hangingPunct="1">
              <a:lnSpc>
                <a:spcPct val="125000"/>
              </a:lnSpc>
              <a:spcBef>
                <a:spcPts val="59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22=32-(8+2)=22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AB8879E-1406-45FA-8973-90AF2D9F7A28}"/>
              </a:ext>
            </a:extLst>
          </p:cNvPr>
          <p:cNvCxnSpPr>
            <a:cxnSpLocks/>
          </p:cNvCxnSpPr>
          <p:nvPr/>
        </p:nvCxnSpPr>
        <p:spPr>
          <a:xfrm flipH="1">
            <a:off x="3866780" y="1111102"/>
            <a:ext cx="1556868" cy="85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F1848B49-DD13-470C-81EE-3CEC659C3D19}"/>
              </a:ext>
            </a:extLst>
          </p:cNvPr>
          <p:cNvCxnSpPr>
            <a:cxnSpLocks/>
          </p:cNvCxnSpPr>
          <p:nvPr/>
        </p:nvCxnSpPr>
        <p:spPr>
          <a:xfrm>
            <a:off x="1488558" y="1471019"/>
            <a:ext cx="1792143" cy="4960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A4F5FE8D-73E6-48E8-82DE-991773241CB2}"/>
              </a:ext>
            </a:extLst>
          </p:cNvPr>
          <p:cNvCxnSpPr>
            <a:cxnSpLocks/>
          </p:cNvCxnSpPr>
          <p:nvPr/>
        </p:nvCxnSpPr>
        <p:spPr>
          <a:xfrm flipH="1">
            <a:off x="2927240" y="1156554"/>
            <a:ext cx="1872502" cy="813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410D2-B4AF-4339-8BF3-2D9BAB10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15164-1617-4E8D-B38E-0810C98C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386"/>
            <a:ext cx="5463886" cy="24808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spc="-100" dirty="0">
                <a:latin typeface="Arial"/>
                <a:cs typeface="Arial"/>
              </a:rPr>
              <a:t>Cache </a:t>
            </a:r>
            <a:r>
              <a:rPr lang="zh-CN" altLang="en-US" sz="2000" b="1" spc="-100" dirty="0">
                <a:latin typeface="Arial"/>
                <a:cs typeface="Arial"/>
              </a:rPr>
              <a:t>缓存</a:t>
            </a:r>
            <a:r>
              <a:rPr lang="en-US" altLang="zh-CN" sz="2000" b="1" spc="-100" dirty="0">
                <a:latin typeface="Arial"/>
                <a:cs typeface="Arial"/>
              </a:rPr>
              <a:t>:</a:t>
            </a:r>
            <a:r>
              <a:rPr lang="zh-CN" altLang="en-US" sz="2000" dirty="0"/>
              <a:t>一种更小、更快的存储设备，充当更大、更慢设备中数据子集的暂存区。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</a:rPr>
              <a:t>内存层次结构的基本思想</a:t>
            </a:r>
            <a:r>
              <a:rPr lang="zh-CN" altLang="en-US" sz="2000" dirty="0"/>
              <a:t>：对于每个 </a:t>
            </a:r>
            <a:r>
              <a:rPr lang="en-US" altLang="zh-CN" sz="2000" dirty="0"/>
              <a:t>k</a:t>
            </a:r>
            <a:r>
              <a:rPr lang="zh-CN" altLang="en-US" sz="2000" dirty="0"/>
              <a:t>，第 </a:t>
            </a:r>
            <a:r>
              <a:rPr lang="en-US" altLang="zh-CN" sz="2000" dirty="0"/>
              <a:t>k </a:t>
            </a:r>
            <a:r>
              <a:rPr lang="zh-CN" altLang="en-US" sz="2000" dirty="0"/>
              <a:t>级更快、更小的设备充当 </a:t>
            </a:r>
            <a:r>
              <a:rPr lang="en-US" altLang="zh-CN" sz="2000" dirty="0"/>
              <a:t>k+1 </a:t>
            </a:r>
            <a:r>
              <a:rPr lang="zh-CN" altLang="en-US" sz="2000" dirty="0"/>
              <a:t>级更大、更慢设备的缓存。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BAD9C224-60C2-4379-BC89-5CBABAD9D7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2853" y="898469"/>
            <a:ext cx="4278371" cy="38397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42AD47-2AB4-440F-928C-29B8F5B39A10}"/>
              </a:ext>
            </a:extLst>
          </p:cNvPr>
          <p:cNvSpPr/>
          <p:nvPr/>
        </p:nvSpPr>
        <p:spPr>
          <a:xfrm>
            <a:off x="772390" y="3747244"/>
            <a:ext cx="699481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为什么内存层次结构有效？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与访问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级数据相比，程序访问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级数据的频率更高。 因此，级别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的存储可以更慢，每比特更便宜。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净效应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：一个大型内存池，其成本与靠近底部的廉价存储一样，但它以靠近顶部的快速存储的速度为程序提供数据。 我们使用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小快内存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大慢内存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的组合来产生大快内存的错觉。</a:t>
            </a:r>
          </a:p>
        </p:txBody>
      </p:sp>
    </p:spTree>
    <p:extLst>
      <p:ext uri="{BB962C8B-B14F-4D97-AF65-F5344CB8AC3E}">
        <p14:creationId xmlns:p14="http://schemas.microsoft.com/office/powerpoint/2010/main" val="3426266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59" y="647986"/>
            <a:ext cx="4940104" cy="3334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sz="2471" spc="-5" dirty="0" err="1">
                <a:solidFill>
                  <a:srgbClr val="C00000"/>
                </a:solidFill>
                <a:latin typeface="黑体"/>
                <a:cs typeface="黑体"/>
              </a:rPr>
              <a:t>Cache与主存之间的映射</a:t>
            </a:r>
            <a:r>
              <a:rPr sz="2471" spc="-5" dirty="0">
                <a:solidFill>
                  <a:srgbClr val="C00000"/>
                </a:solidFill>
                <a:latin typeface="黑体"/>
                <a:cs typeface="黑体"/>
              </a:rPr>
              <a:t> </a:t>
            </a:r>
            <a:r>
              <a:rPr sz="2471" spc="-9" dirty="0">
                <a:solidFill>
                  <a:srgbClr val="C00000"/>
                </a:solidFill>
                <a:latin typeface="宋体"/>
                <a:cs typeface="宋体"/>
              </a:rPr>
              <a:t>—</a:t>
            </a:r>
            <a:r>
              <a:rPr sz="2471" spc="33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2471" dirty="0">
                <a:solidFill>
                  <a:srgbClr val="C00000"/>
                </a:solidFill>
                <a:latin typeface="黑体"/>
                <a:cs typeface="黑体"/>
              </a:rPr>
              <a:t>组相联</a:t>
            </a:r>
          </a:p>
        </p:txBody>
      </p:sp>
      <p:sp>
        <p:nvSpPr>
          <p:cNvPr id="3" name="object 3"/>
          <p:cNvSpPr/>
          <p:nvPr/>
        </p:nvSpPr>
        <p:spPr>
          <a:xfrm>
            <a:off x="2500385" y="1496717"/>
            <a:ext cx="7515933" cy="4827934"/>
          </a:xfrm>
          <a:custGeom>
            <a:avLst/>
            <a:gdLst/>
            <a:ahLst/>
            <a:cxnLst/>
            <a:rect l="l" t="t" r="r" b="b"/>
            <a:pathLst>
              <a:path w="8211820" h="5274945">
                <a:moveTo>
                  <a:pt x="0" y="5274664"/>
                </a:moveTo>
                <a:lnTo>
                  <a:pt x="8211536" y="5274664"/>
                </a:lnTo>
                <a:lnTo>
                  <a:pt x="8211536" y="0"/>
                </a:lnTo>
                <a:lnTo>
                  <a:pt x="0" y="0"/>
                </a:lnTo>
                <a:lnTo>
                  <a:pt x="0" y="5274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0385" y="1496717"/>
            <a:ext cx="7515933" cy="4827934"/>
          </a:xfrm>
          <a:custGeom>
            <a:avLst/>
            <a:gdLst/>
            <a:ahLst/>
            <a:cxnLst/>
            <a:rect l="l" t="t" r="r" b="b"/>
            <a:pathLst>
              <a:path w="8211820" h="5274945">
                <a:moveTo>
                  <a:pt x="0" y="5274664"/>
                </a:moveTo>
                <a:lnTo>
                  <a:pt x="8211536" y="5274664"/>
                </a:lnTo>
                <a:lnTo>
                  <a:pt x="8211536" y="0"/>
                </a:lnTo>
                <a:lnTo>
                  <a:pt x="0" y="0"/>
                </a:lnTo>
                <a:lnTo>
                  <a:pt x="0" y="5274664"/>
                </a:lnTo>
                <a:close/>
              </a:path>
            </a:pathLst>
          </a:custGeom>
          <a:ln w="12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748" y="2614419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748" y="2614419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6880" y="2616869"/>
            <a:ext cx="25862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Tag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2737" y="2614419"/>
            <a:ext cx="223789" cy="22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2736" y="2614419"/>
            <a:ext cx="224339" cy="223758"/>
          </a:xfrm>
          <a:custGeom>
            <a:avLst/>
            <a:gdLst/>
            <a:ahLst/>
            <a:cxnLst/>
            <a:rect l="l" t="t" r="r" b="b"/>
            <a:pathLst>
              <a:path w="245110" h="244475">
                <a:moveTo>
                  <a:pt x="0" y="244042"/>
                </a:moveTo>
                <a:lnTo>
                  <a:pt x="244509" y="244042"/>
                </a:lnTo>
                <a:lnTo>
                  <a:pt x="24450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1491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1491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551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W0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18627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18627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1160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W1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6238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6238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8296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W2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13373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3373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5589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W3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31748" y="2837826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472"/>
                </a:moveTo>
                <a:lnTo>
                  <a:pt x="733079" y="244472"/>
                </a:lnTo>
                <a:lnTo>
                  <a:pt x="733079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31748" y="2837826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472"/>
                </a:moveTo>
                <a:lnTo>
                  <a:pt x="733079" y="244472"/>
                </a:lnTo>
                <a:lnTo>
                  <a:pt x="733079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02737" y="2837827"/>
            <a:ext cx="223789" cy="223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02736" y="2837826"/>
            <a:ext cx="224339" cy="223758"/>
          </a:xfrm>
          <a:custGeom>
            <a:avLst/>
            <a:gdLst/>
            <a:ahLst/>
            <a:cxnLst/>
            <a:rect l="l" t="t" r="r" b="b"/>
            <a:pathLst>
              <a:path w="245110" h="244475">
                <a:moveTo>
                  <a:pt x="0" y="244472"/>
                </a:moveTo>
                <a:lnTo>
                  <a:pt x="244509" y="244472"/>
                </a:lnTo>
                <a:lnTo>
                  <a:pt x="244509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18627" y="2949680"/>
            <a:ext cx="218527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499" y="0"/>
                </a:lnTo>
              </a:path>
            </a:pathLst>
          </a:custGeom>
          <a:ln w="120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71491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1491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18627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18627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6238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66238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13373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13373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1748" y="3061551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1748" y="3061551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02737" y="3061551"/>
            <a:ext cx="223789" cy="223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02736" y="3061551"/>
            <a:ext cx="224339" cy="223758"/>
          </a:xfrm>
          <a:custGeom>
            <a:avLst/>
            <a:gdLst/>
            <a:ahLst/>
            <a:cxnLst/>
            <a:rect l="l" t="t" r="r" b="b"/>
            <a:pathLst>
              <a:path w="245110" h="244475">
                <a:moveTo>
                  <a:pt x="0" y="244042"/>
                </a:moveTo>
                <a:lnTo>
                  <a:pt x="244509" y="244042"/>
                </a:lnTo>
                <a:lnTo>
                  <a:pt x="24450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71491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1491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18627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18627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66238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66238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13373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13373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31748" y="3284881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31748" y="3284881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02737" y="3284881"/>
            <a:ext cx="223789" cy="223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02736" y="3284881"/>
            <a:ext cx="224339" cy="223758"/>
          </a:xfrm>
          <a:custGeom>
            <a:avLst/>
            <a:gdLst/>
            <a:ahLst/>
            <a:cxnLst/>
            <a:rect l="l" t="t" r="r" b="b"/>
            <a:pathLst>
              <a:path w="245110" h="244475">
                <a:moveTo>
                  <a:pt x="0" y="244042"/>
                </a:moveTo>
                <a:lnTo>
                  <a:pt x="244509" y="244042"/>
                </a:lnTo>
                <a:lnTo>
                  <a:pt x="24450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71491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71491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18627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18627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5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66238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66238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213373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213373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63169" y="2614419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63169" y="2614419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68252" y="2616869"/>
            <a:ext cx="25862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Tag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34582" y="2614419"/>
            <a:ext cx="223394" cy="22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734582" y="2614419"/>
            <a:ext cx="223758" cy="223758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244042"/>
                </a:moveTo>
                <a:lnTo>
                  <a:pt x="244078" y="244042"/>
                </a:lnTo>
                <a:lnTo>
                  <a:pt x="24407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02865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02865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35080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W0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450001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50001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82532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W1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897609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897609" y="2614419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29826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W2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344745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344745" y="2614419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477277" y="2616869"/>
            <a:ext cx="180169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W3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063169" y="2837826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472"/>
                </a:moveTo>
                <a:lnTo>
                  <a:pt x="733510" y="244472"/>
                </a:lnTo>
                <a:lnTo>
                  <a:pt x="733510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063169" y="2837826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472"/>
                </a:moveTo>
                <a:lnTo>
                  <a:pt x="733510" y="244472"/>
                </a:lnTo>
                <a:lnTo>
                  <a:pt x="733510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34582" y="2837827"/>
            <a:ext cx="223394" cy="223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734582" y="2837826"/>
            <a:ext cx="223758" cy="223758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244472"/>
                </a:moveTo>
                <a:lnTo>
                  <a:pt x="244078" y="244472"/>
                </a:lnTo>
                <a:lnTo>
                  <a:pt x="24407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450000" y="2949680"/>
            <a:ext cx="218527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499" y="0"/>
                </a:lnTo>
              </a:path>
            </a:pathLst>
          </a:custGeom>
          <a:ln w="120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002865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002865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450001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450001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897609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897609" y="2837826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472"/>
                </a:moveTo>
                <a:lnTo>
                  <a:pt x="488587" y="244472"/>
                </a:lnTo>
                <a:lnTo>
                  <a:pt x="488587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344745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344745" y="2837826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472"/>
                </a:moveTo>
                <a:lnTo>
                  <a:pt x="489018" y="244472"/>
                </a:lnTo>
                <a:lnTo>
                  <a:pt x="489018" y="0"/>
                </a:lnTo>
                <a:lnTo>
                  <a:pt x="0" y="0"/>
                </a:lnTo>
                <a:lnTo>
                  <a:pt x="0" y="24447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63169" y="3061551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063169" y="3061551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734582" y="3061551"/>
            <a:ext cx="223394" cy="223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734582" y="3061551"/>
            <a:ext cx="223758" cy="223758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244042"/>
                </a:moveTo>
                <a:lnTo>
                  <a:pt x="244078" y="244042"/>
                </a:lnTo>
                <a:lnTo>
                  <a:pt x="24407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002865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002865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450001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450001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897609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897609" y="306155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344745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344745" y="306155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063169" y="3284881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63169" y="3284881"/>
            <a:ext cx="671854" cy="223758"/>
          </a:xfrm>
          <a:custGeom>
            <a:avLst/>
            <a:gdLst/>
            <a:ahLst/>
            <a:cxnLst/>
            <a:rect l="l" t="t" r="r" b="b"/>
            <a:pathLst>
              <a:path w="734060" h="244475">
                <a:moveTo>
                  <a:pt x="0" y="244042"/>
                </a:moveTo>
                <a:lnTo>
                  <a:pt x="733510" y="244042"/>
                </a:lnTo>
                <a:lnTo>
                  <a:pt x="733510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734582" y="3284881"/>
            <a:ext cx="223394" cy="223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734582" y="3284881"/>
            <a:ext cx="223758" cy="223758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244042"/>
                </a:moveTo>
                <a:lnTo>
                  <a:pt x="244078" y="244042"/>
                </a:lnTo>
                <a:lnTo>
                  <a:pt x="24407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002865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002865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450001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450001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897609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897609" y="3284881"/>
            <a:ext cx="447515" cy="223758"/>
          </a:xfrm>
          <a:custGeom>
            <a:avLst/>
            <a:gdLst/>
            <a:ahLst/>
            <a:cxnLst/>
            <a:rect l="l" t="t" r="r" b="b"/>
            <a:pathLst>
              <a:path w="488950" h="244475">
                <a:moveTo>
                  <a:pt x="0" y="244042"/>
                </a:moveTo>
                <a:lnTo>
                  <a:pt x="488587" y="244042"/>
                </a:lnTo>
                <a:lnTo>
                  <a:pt x="488587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344745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344745" y="3284881"/>
            <a:ext cx="448095" cy="223758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042"/>
                </a:moveTo>
                <a:lnTo>
                  <a:pt x="489018" y="244042"/>
                </a:lnTo>
                <a:lnTo>
                  <a:pt x="489018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529089" y="3843631"/>
            <a:ext cx="895031" cy="335345"/>
          </a:xfrm>
          <a:custGeom>
            <a:avLst/>
            <a:gdLst/>
            <a:ahLst/>
            <a:cxnLst/>
            <a:rect l="l" t="t" r="r" b="b"/>
            <a:pathLst>
              <a:path w="977900" h="366395">
                <a:moveTo>
                  <a:pt x="366755" y="0"/>
                </a:moveTo>
                <a:lnTo>
                  <a:pt x="0" y="0"/>
                </a:lnTo>
                <a:lnTo>
                  <a:pt x="244509" y="366097"/>
                </a:lnTo>
                <a:lnTo>
                  <a:pt x="733113" y="366097"/>
                </a:lnTo>
                <a:lnTo>
                  <a:pt x="896093" y="122089"/>
                </a:lnTo>
                <a:lnTo>
                  <a:pt x="489018" y="122089"/>
                </a:lnTo>
                <a:lnTo>
                  <a:pt x="366755" y="0"/>
                </a:lnTo>
                <a:close/>
              </a:path>
              <a:path w="977900" h="366395">
                <a:moveTo>
                  <a:pt x="977640" y="0"/>
                </a:moveTo>
                <a:lnTo>
                  <a:pt x="610764" y="0"/>
                </a:lnTo>
                <a:lnTo>
                  <a:pt x="489018" y="122089"/>
                </a:lnTo>
                <a:lnTo>
                  <a:pt x="896093" y="122089"/>
                </a:lnTo>
                <a:lnTo>
                  <a:pt x="977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529089" y="3843631"/>
            <a:ext cx="895031" cy="335345"/>
          </a:xfrm>
          <a:custGeom>
            <a:avLst/>
            <a:gdLst/>
            <a:ahLst/>
            <a:cxnLst/>
            <a:rect l="l" t="t" r="r" b="b"/>
            <a:pathLst>
              <a:path w="977900" h="366395">
                <a:moveTo>
                  <a:pt x="0" y="0"/>
                </a:moveTo>
                <a:lnTo>
                  <a:pt x="366755" y="0"/>
                </a:lnTo>
                <a:lnTo>
                  <a:pt x="489018" y="122089"/>
                </a:lnTo>
                <a:lnTo>
                  <a:pt x="610764" y="0"/>
                </a:lnTo>
                <a:lnTo>
                  <a:pt x="977640" y="0"/>
                </a:lnTo>
                <a:lnTo>
                  <a:pt x="733113" y="366097"/>
                </a:lnTo>
                <a:lnTo>
                  <a:pt x="244509" y="366097"/>
                </a:lnTo>
                <a:lnTo>
                  <a:pt x="0" y="0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727075" y="3901844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比较器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660508" y="3843631"/>
            <a:ext cx="895031" cy="335345"/>
          </a:xfrm>
          <a:custGeom>
            <a:avLst/>
            <a:gdLst/>
            <a:ahLst/>
            <a:cxnLst/>
            <a:rect l="l" t="t" r="r" b="b"/>
            <a:pathLst>
              <a:path w="977900" h="366395">
                <a:moveTo>
                  <a:pt x="366703" y="0"/>
                </a:moveTo>
                <a:lnTo>
                  <a:pt x="0" y="0"/>
                </a:lnTo>
                <a:lnTo>
                  <a:pt x="244526" y="366097"/>
                </a:lnTo>
                <a:lnTo>
                  <a:pt x="733579" y="366097"/>
                </a:lnTo>
                <a:lnTo>
                  <a:pt x="896213" y="122089"/>
                </a:lnTo>
                <a:lnTo>
                  <a:pt x="489052" y="122089"/>
                </a:lnTo>
                <a:lnTo>
                  <a:pt x="366703" y="0"/>
                </a:lnTo>
                <a:close/>
              </a:path>
              <a:path w="977900" h="366395">
                <a:moveTo>
                  <a:pt x="977588" y="0"/>
                </a:moveTo>
                <a:lnTo>
                  <a:pt x="611229" y="0"/>
                </a:lnTo>
                <a:lnTo>
                  <a:pt x="489052" y="122089"/>
                </a:lnTo>
                <a:lnTo>
                  <a:pt x="896213" y="122089"/>
                </a:lnTo>
                <a:lnTo>
                  <a:pt x="977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660508" y="3843631"/>
            <a:ext cx="895031" cy="335345"/>
          </a:xfrm>
          <a:custGeom>
            <a:avLst/>
            <a:gdLst/>
            <a:ahLst/>
            <a:cxnLst/>
            <a:rect l="l" t="t" r="r" b="b"/>
            <a:pathLst>
              <a:path w="977900" h="366395">
                <a:moveTo>
                  <a:pt x="0" y="0"/>
                </a:moveTo>
                <a:lnTo>
                  <a:pt x="366703" y="0"/>
                </a:lnTo>
                <a:lnTo>
                  <a:pt x="489052" y="122089"/>
                </a:lnTo>
                <a:lnTo>
                  <a:pt x="611229" y="0"/>
                </a:lnTo>
                <a:lnTo>
                  <a:pt x="977588" y="0"/>
                </a:lnTo>
                <a:lnTo>
                  <a:pt x="733579" y="366097"/>
                </a:lnTo>
                <a:lnTo>
                  <a:pt x="244526" y="366097"/>
                </a:lnTo>
                <a:lnTo>
                  <a:pt x="0" y="0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858968" y="3901844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比较器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871491" y="4178815"/>
            <a:ext cx="1789479" cy="335928"/>
          </a:xfrm>
          <a:custGeom>
            <a:avLst/>
            <a:gdLst/>
            <a:ahLst/>
            <a:cxnLst/>
            <a:rect l="l" t="t" r="r" b="b"/>
            <a:pathLst>
              <a:path w="1955164" h="367029">
                <a:moveTo>
                  <a:pt x="0" y="366493"/>
                </a:moveTo>
                <a:lnTo>
                  <a:pt x="1954832" y="366493"/>
                </a:lnTo>
                <a:lnTo>
                  <a:pt x="1954832" y="0"/>
                </a:lnTo>
                <a:lnTo>
                  <a:pt x="0" y="0"/>
                </a:lnTo>
                <a:lnTo>
                  <a:pt x="0" y="366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871491" y="4178815"/>
            <a:ext cx="1789479" cy="335928"/>
          </a:xfrm>
          <a:custGeom>
            <a:avLst/>
            <a:gdLst/>
            <a:ahLst/>
            <a:cxnLst/>
            <a:rect l="l" t="t" r="r" b="b"/>
            <a:pathLst>
              <a:path w="1955164" h="367029">
                <a:moveTo>
                  <a:pt x="0" y="366493"/>
                </a:moveTo>
                <a:lnTo>
                  <a:pt x="1954832" y="366493"/>
                </a:lnTo>
                <a:lnTo>
                  <a:pt x="1954832" y="0"/>
                </a:lnTo>
                <a:lnTo>
                  <a:pt x="0" y="0"/>
                </a:lnTo>
                <a:lnTo>
                  <a:pt x="0" y="366493"/>
                </a:lnTo>
                <a:close/>
              </a:path>
            </a:pathLst>
          </a:custGeom>
          <a:ln w="12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516613" y="4237233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字选择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002864" y="4178815"/>
            <a:ext cx="1789479" cy="335928"/>
          </a:xfrm>
          <a:custGeom>
            <a:avLst/>
            <a:gdLst/>
            <a:ahLst/>
            <a:cxnLst/>
            <a:rect l="l" t="t" r="r" b="b"/>
            <a:pathLst>
              <a:path w="1955165" h="367029">
                <a:moveTo>
                  <a:pt x="0" y="366493"/>
                </a:moveTo>
                <a:lnTo>
                  <a:pt x="1955176" y="366493"/>
                </a:lnTo>
                <a:lnTo>
                  <a:pt x="1955176" y="0"/>
                </a:lnTo>
                <a:lnTo>
                  <a:pt x="0" y="0"/>
                </a:lnTo>
                <a:lnTo>
                  <a:pt x="0" y="366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02864" y="4178815"/>
            <a:ext cx="1789479" cy="335928"/>
          </a:xfrm>
          <a:custGeom>
            <a:avLst/>
            <a:gdLst/>
            <a:ahLst/>
            <a:cxnLst/>
            <a:rect l="l" t="t" r="r" b="b"/>
            <a:pathLst>
              <a:path w="1955165" h="367029">
                <a:moveTo>
                  <a:pt x="0" y="366493"/>
                </a:moveTo>
                <a:lnTo>
                  <a:pt x="1955176" y="366493"/>
                </a:lnTo>
                <a:lnTo>
                  <a:pt x="1955176" y="0"/>
                </a:lnTo>
                <a:lnTo>
                  <a:pt x="0" y="0"/>
                </a:lnTo>
                <a:lnTo>
                  <a:pt x="0" y="366493"/>
                </a:lnTo>
                <a:close/>
              </a:path>
            </a:pathLst>
          </a:custGeom>
          <a:ln w="12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648459" y="4237233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字选择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430452" y="5408043"/>
            <a:ext cx="1007200" cy="335928"/>
          </a:xfrm>
          <a:custGeom>
            <a:avLst/>
            <a:gdLst/>
            <a:ahLst/>
            <a:cxnLst/>
            <a:rect l="l" t="t" r="r" b="b"/>
            <a:pathLst>
              <a:path w="1100454" h="367029">
                <a:moveTo>
                  <a:pt x="0" y="366493"/>
                </a:moveTo>
                <a:lnTo>
                  <a:pt x="1099851" y="366493"/>
                </a:lnTo>
                <a:lnTo>
                  <a:pt x="1099851" y="0"/>
                </a:lnTo>
                <a:lnTo>
                  <a:pt x="0" y="0"/>
                </a:lnTo>
                <a:lnTo>
                  <a:pt x="0" y="366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200077" y="4625837"/>
            <a:ext cx="448095" cy="335928"/>
          </a:xfrm>
          <a:custGeom>
            <a:avLst/>
            <a:gdLst/>
            <a:ahLst/>
            <a:cxnLst/>
            <a:rect l="l" t="t" r="r" b="b"/>
            <a:pathLst>
              <a:path w="489585" h="367029">
                <a:moveTo>
                  <a:pt x="489052" y="0"/>
                </a:moveTo>
                <a:lnTo>
                  <a:pt x="0" y="0"/>
                </a:lnTo>
                <a:lnTo>
                  <a:pt x="244526" y="366528"/>
                </a:lnTo>
                <a:lnTo>
                  <a:pt x="489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200077" y="4625837"/>
            <a:ext cx="448095" cy="335928"/>
          </a:xfrm>
          <a:custGeom>
            <a:avLst/>
            <a:gdLst/>
            <a:ahLst/>
            <a:cxnLst/>
            <a:rect l="l" t="t" r="r" b="b"/>
            <a:pathLst>
              <a:path w="489585" h="367029">
                <a:moveTo>
                  <a:pt x="0" y="0"/>
                </a:moveTo>
                <a:lnTo>
                  <a:pt x="489052" y="0"/>
                </a:lnTo>
                <a:lnTo>
                  <a:pt x="244526" y="366528"/>
                </a:lnTo>
                <a:lnTo>
                  <a:pt x="0" y="0"/>
                </a:lnTo>
                <a:close/>
              </a:path>
            </a:pathLst>
          </a:custGeom>
          <a:ln w="12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331924" y="4625837"/>
            <a:ext cx="447515" cy="335928"/>
          </a:xfrm>
          <a:custGeom>
            <a:avLst/>
            <a:gdLst/>
            <a:ahLst/>
            <a:cxnLst/>
            <a:rect l="l" t="t" r="r" b="b"/>
            <a:pathLst>
              <a:path w="488950" h="367029">
                <a:moveTo>
                  <a:pt x="488535" y="0"/>
                </a:moveTo>
                <a:lnTo>
                  <a:pt x="0" y="0"/>
                </a:lnTo>
                <a:lnTo>
                  <a:pt x="244009" y="366528"/>
                </a:lnTo>
                <a:lnTo>
                  <a:pt x="488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31924" y="4625837"/>
            <a:ext cx="447515" cy="335928"/>
          </a:xfrm>
          <a:custGeom>
            <a:avLst/>
            <a:gdLst/>
            <a:ahLst/>
            <a:cxnLst/>
            <a:rect l="l" t="t" r="r" b="b"/>
            <a:pathLst>
              <a:path w="488950" h="367029">
                <a:moveTo>
                  <a:pt x="0" y="0"/>
                </a:moveTo>
                <a:lnTo>
                  <a:pt x="488535" y="0"/>
                </a:lnTo>
                <a:lnTo>
                  <a:pt x="244009" y="366528"/>
                </a:lnTo>
                <a:lnTo>
                  <a:pt x="0" y="0"/>
                </a:lnTo>
                <a:close/>
              </a:path>
            </a:pathLst>
          </a:custGeom>
          <a:ln w="12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094822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036151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694" y="15498"/>
                </a:lnTo>
                <a:lnTo>
                  <a:pt x="47216" y="13776"/>
                </a:lnTo>
                <a:lnTo>
                  <a:pt x="39978" y="12054"/>
                </a:lnTo>
                <a:lnTo>
                  <a:pt x="30501" y="10676"/>
                </a:lnTo>
                <a:lnTo>
                  <a:pt x="22746" y="8954"/>
                </a:lnTo>
                <a:lnTo>
                  <a:pt x="7754" y="29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13216" y="6027"/>
                </a:lnTo>
                <a:lnTo>
                  <a:pt x="105461" y="8954"/>
                </a:lnTo>
                <a:lnTo>
                  <a:pt x="96328" y="10676"/>
                </a:lnTo>
                <a:lnTo>
                  <a:pt x="88574" y="12054"/>
                </a:lnTo>
                <a:lnTo>
                  <a:pt x="80819" y="13776"/>
                </a:lnTo>
                <a:lnTo>
                  <a:pt x="71858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542432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483603" y="4061602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276" y="127944"/>
                </a:lnTo>
                <a:lnTo>
                  <a:pt x="120615" y="15498"/>
                </a:lnTo>
                <a:lnTo>
                  <a:pt x="56521" y="15498"/>
                </a:lnTo>
                <a:lnTo>
                  <a:pt x="47388" y="13776"/>
                </a:lnTo>
                <a:lnTo>
                  <a:pt x="39634" y="12054"/>
                </a:lnTo>
                <a:lnTo>
                  <a:pt x="30673" y="10676"/>
                </a:lnTo>
                <a:lnTo>
                  <a:pt x="22918" y="8954"/>
                </a:lnTo>
                <a:lnTo>
                  <a:pt x="15164" y="6027"/>
                </a:lnTo>
                <a:lnTo>
                  <a:pt x="0" y="0"/>
                </a:lnTo>
                <a:close/>
              </a:path>
              <a:path w="128904" h="128270">
                <a:moveTo>
                  <a:pt x="128380" y="0"/>
                </a:moveTo>
                <a:lnTo>
                  <a:pt x="120626" y="2927"/>
                </a:lnTo>
                <a:lnTo>
                  <a:pt x="105461" y="8954"/>
                </a:lnTo>
                <a:lnTo>
                  <a:pt x="88746" y="12054"/>
                </a:lnTo>
                <a:lnTo>
                  <a:pt x="80991" y="13776"/>
                </a:lnTo>
                <a:lnTo>
                  <a:pt x="72031" y="15498"/>
                </a:lnTo>
                <a:lnTo>
                  <a:pt x="120615" y="15498"/>
                </a:lnTo>
                <a:lnTo>
                  <a:pt x="12838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989568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930897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694" y="15498"/>
                </a:lnTo>
                <a:lnTo>
                  <a:pt x="47388" y="13776"/>
                </a:lnTo>
                <a:lnTo>
                  <a:pt x="39634" y="12054"/>
                </a:lnTo>
                <a:lnTo>
                  <a:pt x="30501" y="10676"/>
                </a:lnTo>
                <a:lnTo>
                  <a:pt x="22746" y="8954"/>
                </a:lnTo>
                <a:lnTo>
                  <a:pt x="7754" y="29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13216" y="6027"/>
                </a:lnTo>
                <a:lnTo>
                  <a:pt x="105461" y="8954"/>
                </a:lnTo>
                <a:lnTo>
                  <a:pt x="96328" y="10676"/>
                </a:lnTo>
                <a:lnTo>
                  <a:pt x="88574" y="12054"/>
                </a:lnTo>
                <a:lnTo>
                  <a:pt x="80819" y="13776"/>
                </a:lnTo>
                <a:lnTo>
                  <a:pt x="71858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437177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378348" y="4061602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276" y="127944"/>
                </a:lnTo>
                <a:lnTo>
                  <a:pt x="120615" y="15498"/>
                </a:lnTo>
                <a:lnTo>
                  <a:pt x="56521" y="15498"/>
                </a:lnTo>
                <a:lnTo>
                  <a:pt x="47388" y="13776"/>
                </a:lnTo>
                <a:lnTo>
                  <a:pt x="39634" y="12054"/>
                </a:lnTo>
                <a:lnTo>
                  <a:pt x="30673" y="10676"/>
                </a:lnTo>
                <a:lnTo>
                  <a:pt x="22918" y="8954"/>
                </a:lnTo>
                <a:lnTo>
                  <a:pt x="15164" y="6027"/>
                </a:lnTo>
                <a:lnTo>
                  <a:pt x="0" y="0"/>
                </a:lnTo>
                <a:close/>
              </a:path>
              <a:path w="128904" h="128270">
                <a:moveTo>
                  <a:pt x="128380" y="0"/>
                </a:moveTo>
                <a:lnTo>
                  <a:pt x="120626" y="2927"/>
                </a:lnTo>
                <a:lnTo>
                  <a:pt x="105461" y="8954"/>
                </a:lnTo>
                <a:lnTo>
                  <a:pt x="88746" y="12054"/>
                </a:lnTo>
                <a:lnTo>
                  <a:pt x="80991" y="13776"/>
                </a:lnTo>
                <a:lnTo>
                  <a:pt x="71514" y="15498"/>
                </a:lnTo>
                <a:lnTo>
                  <a:pt x="120615" y="15498"/>
                </a:lnTo>
                <a:lnTo>
                  <a:pt x="12838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26668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167997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349" y="15498"/>
                </a:lnTo>
                <a:lnTo>
                  <a:pt x="47216" y="13776"/>
                </a:lnTo>
                <a:lnTo>
                  <a:pt x="39461" y="13776"/>
                </a:lnTo>
                <a:lnTo>
                  <a:pt x="31707" y="10676"/>
                </a:lnTo>
                <a:lnTo>
                  <a:pt x="22746" y="8954"/>
                </a:lnTo>
                <a:lnTo>
                  <a:pt x="14992" y="60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20453" y="2927"/>
                </a:lnTo>
                <a:lnTo>
                  <a:pt x="112699" y="6027"/>
                </a:lnTo>
                <a:lnTo>
                  <a:pt x="104944" y="8954"/>
                </a:lnTo>
                <a:lnTo>
                  <a:pt x="95983" y="10676"/>
                </a:lnTo>
                <a:lnTo>
                  <a:pt x="88229" y="13776"/>
                </a:lnTo>
                <a:lnTo>
                  <a:pt x="80819" y="13776"/>
                </a:lnTo>
                <a:lnTo>
                  <a:pt x="71341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673804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615134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349" y="15498"/>
                </a:lnTo>
                <a:lnTo>
                  <a:pt x="47388" y="13776"/>
                </a:lnTo>
                <a:lnTo>
                  <a:pt x="39634" y="13776"/>
                </a:lnTo>
                <a:lnTo>
                  <a:pt x="32224" y="10676"/>
                </a:lnTo>
                <a:lnTo>
                  <a:pt x="22746" y="8954"/>
                </a:lnTo>
                <a:lnTo>
                  <a:pt x="7754" y="29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20453" y="2927"/>
                </a:lnTo>
                <a:lnTo>
                  <a:pt x="113216" y="6027"/>
                </a:lnTo>
                <a:lnTo>
                  <a:pt x="105461" y="8954"/>
                </a:lnTo>
                <a:lnTo>
                  <a:pt x="96328" y="10676"/>
                </a:lnTo>
                <a:lnTo>
                  <a:pt x="88574" y="13776"/>
                </a:lnTo>
                <a:lnTo>
                  <a:pt x="80819" y="13776"/>
                </a:lnTo>
                <a:lnTo>
                  <a:pt x="71858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121413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062743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349" y="15498"/>
                </a:lnTo>
                <a:lnTo>
                  <a:pt x="47216" y="13776"/>
                </a:lnTo>
                <a:lnTo>
                  <a:pt x="39461" y="13776"/>
                </a:lnTo>
                <a:lnTo>
                  <a:pt x="31707" y="10676"/>
                </a:lnTo>
                <a:lnTo>
                  <a:pt x="22746" y="8954"/>
                </a:lnTo>
                <a:lnTo>
                  <a:pt x="14992" y="60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20453" y="2927"/>
                </a:lnTo>
                <a:lnTo>
                  <a:pt x="112699" y="6027"/>
                </a:lnTo>
                <a:lnTo>
                  <a:pt x="104944" y="8954"/>
                </a:lnTo>
                <a:lnTo>
                  <a:pt x="95983" y="10676"/>
                </a:lnTo>
                <a:lnTo>
                  <a:pt x="88229" y="13776"/>
                </a:lnTo>
                <a:lnTo>
                  <a:pt x="80819" y="13776"/>
                </a:lnTo>
                <a:lnTo>
                  <a:pt x="71341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568549" y="3508242"/>
            <a:ext cx="0" cy="581770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074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509879" y="4061602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0"/>
                </a:moveTo>
                <a:lnTo>
                  <a:pt x="64104" y="127944"/>
                </a:lnTo>
                <a:lnTo>
                  <a:pt x="120443" y="15498"/>
                </a:lnTo>
                <a:lnTo>
                  <a:pt x="56349" y="15498"/>
                </a:lnTo>
                <a:lnTo>
                  <a:pt x="47388" y="13776"/>
                </a:lnTo>
                <a:lnTo>
                  <a:pt x="39634" y="13776"/>
                </a:lnTo>
                <a:lnTo>
                  <a:pt x="32224" y="10676"/>
                </a:lnTo>
                <a:lnTo>
                  <a:pt x="22746" y="8954"/>
                </a:lnTo>
                <a:lnTo>
                  <a:pt x="7754" y="2927"/>
                </a:lnTo>
                <a:lnTo>
                  <a:pt x="0" y="0"/>
                </a:lnTo>
                <a:close/>
              </a:path>
              <a:path w="128270" h="128270">
                <a:moveTo>
                  <a:pt x="128208" y="0"/>
                </a:moveTo>
                <a:lnTo>
                  <a:pt x="120453" y="2927"/>
                </a:lnTo>
                <a:lnTo>
                  <a:pt x="113216" y="6027"/>
                </a:lnTo>
                <a:lnTo>
                  <a:pt x="105461" y="8954"/>
                </a:lnTo>
                <a:lnTo>
                  <a:pt x="96328" y="10676"/>
                </a:lnTo>
                <a:lnTo>
                  <a:pt x="88574" y="13776"/>
                </a:lnTo>
                <a:lnTo>
                  <a:pt x="80819" y="13776"/>
                </a:lnTo>
                <a:lnTo>
                  <a:pt x="71858" y="15498"/>
                </a:lnTo>
                <a:lnTo>
                  <a:pt x="120443" y="15498"/>
                </a:lnTo>
                <a:lnTo>
                  <a:pt x="12820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305301" y="3664904"/>
            <a:ext cx="380679" cy="89503"/>
          </a:xfrm>
          <a:custGeom>
            <a:avLst/>
            <a:gdLst/>
            <a:ahLst/>
            <a:cxnLst/>
            <a:rect l="l" t="t" r="r" b="b"/>
            <a:pathLst>
              <a:path w="415925" h="97789">
                <a:moveTo>
                  <a:pt x="0" y="0"/>
                </a:moveTo>
                <a:lnTo>
                  <a:pt x="415832" y="0"/>
                </a:lnTo>
                <a:lnTo>
                  <a:pt x="415832" y="97465"/>
                </a:lnTo>
              </a:path>
            </a:pathLst>
          </a:custGeom>
          <a:ln w="215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627192" y="3726530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0"/>
                </a:moveTo>
                <a:lnTo>
                  <a:pt x="64138" y="127944"/>
                </a:lnTo>
                <a:lnTo>
                  <a:pt x="120767" y="14981"/>
                </a:lnTo>
                <a:lnTo>
                  <a:pt x="56401" y="14981"/>
                </a:lnTo>
                <a:lnTo>
                  <a:pt x="47354" y="13259"/>
                </a:lnTo>
                <a:lnTo>
                  <a:pt x="39599" y="12054"/>
                </a:lnTo>
                <a:lnTo>
                  <a:pt x="22815" y="8954"/>
                </a:lnTo>
                <a:lnTo>
                  <a:pt x="15078" y="6027"/>
                </a:lnTo>
                <a:lnTo>
                  <a:pt x="0" y="0"/>
                </a:lnTo>
                <a:close/>
              </a:path>
              <a:path w="128269" h="128270">
                <a:moveTo>
                  <a:pt x="128277" y="0"/>
                </a:moveTo>
                <a:lnTo>
                  <a:pt x="120539" y="2927"/>
                </a:lnTo>
                <a:lnTo>
                  <a:pt x="112785" y="6027"/>
                </a:lnTo>
                <a:lnTo>
                  <a:pt x="105030" y="8954"/>
                </a:lnTo>
                <a:lnTo>
                  <a:pt x="96001" y="10332"/>
                </a:lnTo>
                <a:lnTo>
                  <a:pt x="88246" y="12054"/>
                </a:lnTo>
                <a:lnTo>
                  <a:pt x="80940" y="13259"/>
                </a:lnTo>
                <a:lnTo>
                  <a:pt x="71462" y="14981"/>
                </a:lnTo>
                <a:lnTo>
                  <a:pt x="120767" y="14981"/>
                </a:lnTo>
                <a:lnTo>
                  <a:pt x="12827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267423" y="3508241"/>
            <a:ext cx="0" cy="246424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8632"/>
                </a:lnTo>
              </a:path>
            </a:pathLst>
          </a:custGeom>
          <a:ln w="215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208752" y="3726530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0"/>
                </a:moveTo>
                <a:lnTo>
                  <a:pt x="64104" y="127944"/>
                </a:lnTo>
                <a:lnTo>
                  <a:pt x="120702" y="14981"/>
                </a:lnTo>
                <a:lnTo>
                  <a:pt x="56349" y="14981"/>
                </a:lnTo>
                <a:lnTo>
                  <a:pt x="47388" y="13259"/>
                </a:lnTo>
                <a:lnTo>
                  <a:pt x="39634" y="12054"/>
                </a:lnTo>
                <a:lnTo>
                  <a:pt x="30501" y="10332"/>
                </a:lnTo>
                <a:lnTo>
                  <a:pt x="22746" y="8954"/>
                </a:lnTo>
                <a:lnTo>
                  <a:pt x="14992" y="6027"/>
                </a:lnTo>
                <a:lnTo>
                  <a:pt x="0" y="0"/>
                </a:lnTo>
                <a:close/>
              </a:path>
              <a:path w="128269" h="128270">
                <a:moveTo>
                  <a:pt x="128208" y="0"/>
                </a:moveTo>
                <a:lnTo>
                  <a:pt x="120453" y="2927"/>
                </a:lnTo>
                <a:lnTo>
                  <a:pt x="112699" y="6027"/>
                </a:lnTo>
                <a:lnTo>
                  <a:pt x="104944" y="8954"/>
                </a:lnTo>
                <a:lnTo>
                  <a:pt x="95983" y="10332"/>
                </a:lnTo>
                <a:lnTo>
                  <a:pt x="88229" y="12054"/>
                </a:lnTo>
                <a:lnTo>
                  <a:pt x="80819" y="13259"/>
                </a:lnTo>
                <a:lnTo>
                  <a:pt x="71341" y="14981"/>
                </a:lnTo>
                <a:lnTo>
                  <a:pt x="120702" y="14981"/>
                </a:lnTo>
                <a:lnTo>
                  <a:pt x="12820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685895" y="3620302"/>
            <a:ext cx="3154111" cy="44751"/>
          </a:xfrm>
          <a:custGeom>
            <a:avLst/>
            <a:gdLst/>
            <a:ahLst/>
            <a:cxnLst/>
            <a:rect l="l" t="t" r="r" b="b"/>
            <a:pathLst>
              <a:path w="3446145" h="48895">
                <a:moveTo>
                  <a:pt x="0" y="48732"/>
                </a:moveTo>
                <a:lnTo>
                  <a:pt x="586260" y="48732"/>
                </a:lnTo>
                <a:lnTo>
                  <a:pt x="586260" y="44083"/>
                </a:lnTo>
                <a:lnTo>
                  <a:pt x="587983" y="38056"/>
                </a:lnTo>
                <a:lnTo>
                  <a:pt x="587983" y="33234"/>
                </a:lnTo>
                <a:lnTo>
                  <a:pt x="589361" y="28929"/>
                </a:lnTo>
                <a:lnTo>
                  <a:pt x="592291" y="25830"/>
                </a:lnTo>
                <a:lnTo>
                  <a:pt x="594014" y="21180"/>
                </a:lnTo>
                <a:lnTo>
                  <a:pt x="600045" y="13431"/>
                </a:lnTo>
                <a:lnTo>
                  <a:pt x="607800" y="7404"/>
                </a:lnTo>
                <a:lnTo>
                  <a:pt x="612108" y="6027"/>
                </a:lnTo>
                <a:lnTo>
                  <a:pt x="615555" y="3099"/>
                </a:lnTo>
                <a:lnTo>
                  <a:pt x="619863" y="1377"/>
                </a:lnTo>
                <a:lnTo>
                  <a:pt x="624688" y="1377"/>
                </a:lnTo>
                <a:lnTo>
                  <a:pt x="630719" y="0"/>
                </a:lnTo>
                <a:lnTo>
                  <a:pt x="635372" y="0"/>
                </a:lnTo>
                <a:lnTo>
                  <a:pt x="639680" y="0"/>
                </a:lnTo>
                <a:lnTo>
                  <a:pt x="644332" y="1377"/>
                </a:lnTo>
                <a:lnTo>
                  <a:pt x="649158" y="1377"/>
                </a:lnTo>
                <a:lnTo>
                  <a:pt x="653466" y="3099"/>
                </a:lnTo>
                <a:lnTo>
                  <a:pt x="658118" y="6027"/>
                </a:lnTo>
                <a:lnTo>
                  <a:pt x="662943" y="7404"/>
                </a:lnTo>
                <a:lnTo>
                  <a:pt x="670181" y="13431"/>
                </a:lnTo>
                <a:lnTo>
                  <a:pt x="675006" y="21180"/>
                </a:lnTo>
                <a:lnTo>
                  <a:pt x="677935" y="25830"/>
                </a:lnTo>
                <a:lnTo>
                  <a:pt x="679659" y="28929"/>
                </a:lnTo>
                <a:lnTo>
                  <a:pt x="681037" y="33234"/>
                </a:lnTo>
                <a:lnTo>
                  <a:pt x="682761" y="38056"/>
                </a:lnTo>
                <a:lnTo>
                  <a:pt x="683967" y="44083"/>
                </a:lnTo>
                <a:lnTo>
                  <a:pt x="683967" y="48732"/>
                </a:lnTo>
                <a:lnTo>
                  <a:pt x="3445960" y="48732"/>
                </a:lnTo>
              </a:path>
            </a:pathLst>
          </a:custGeom>
          <a:ln w="215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839836" y="3664904"/>
            <a:ext cx="0" cy="89503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65"/>
                </a:lnTo>
              </a:path>
            </a:pathLst>
          </a:custGeom>
          <a:ln w="2152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781006" y="3726530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276" y="127944"/>
                </a:lnTo>
                <a:lnTo>
                  <a:pt x="120874" y="14981"/>
                </a:lnTo>
                <a:lnTo>
                  <a:pt x="56521" y="14981"/>
                </a:lnTo>
                <a:lnTo>
                  <a:pt x="47388" y="13259"/>
                </a:lnTo>
                <a:lnTo>
                  <a:pt x="39634" y="12054"/>
                </a:lnTo>
                <a:lnTo>
                  <a:pt x="30673" y="10332"/>
                </a:lnTo>
                <a:lnTo>
                  <a:pt x="22918" y="8954"/>
                </a:lnTo>
                <a:lnTo>
                  <a:pt x="15164" y="6027"/>
                </a:lnTo>
                <a:lnTo>
                  <a:pt x="0" y="0"/>
                </a:lnTo>
                <a:close/>
              </a:path>
              <a:path w="128904" h="128270">
                <a:moveTo>
                  <a:pt x="128380" y="0"/>
                </a:moveTo>
                <a:lnTo>
                  <a:pt x="120626" y="2927"/>
                </a:lnTo>
                <a:lnTo>
                  <a:pt x="112871" y="6027"/>
                </a:lnTo>
                <a:lnTo>
                  <a:pt x="105117" y="8954"/>
                </a:lnTo>
                <a:lnTo>
                  <a:pt x="96156" y="10332"/>
                </a:lnTo>
                <a:lnTo>
                  <a:pt x="88401" y="12054"/>
                </a:lnTo>
                <a:lnTo>
                  <a:pt x="80991" y="13259"/>
                </a:lnTo>
                <a:lnTo>
                  <a:pt x="71514" y="14981"/>
                </a:lnTo>
                <a:lnTo>
                  <a:pt x="120874" y="14981"/>
                </a:lnTo>
                <a:lnTo>
                  <a:pt x="1283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398796" y="3508241"/>
            <a:ext cx="0" cy="246424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8632"/>
                </a:lnTo>
              </a:path>
            </a:pathLst>
          </a:custGeom>
          <a:ln w="215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340124" y="3726530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104" y="127944"/>
                </a:lnTo>
                <a:lnTo>
                  <a:pt x="120854" y="14981"/>
                </a:lnTo>
                <a:lnTo>
                  <a:pt x="56349" y="14981"/>
                </a:lnTo>
                <a:lnTo>
                  <a:pt x="47388" y="13259"/>
                </a:lnTo>
                <a:lnTo>
                  <a:pt x="39634" y="12054"/>
                </a:lnTo>
                <a:lnTo>
                  <a:pt x="30673" y="10332"/>
                </a:lnTo>
                <a:lnTo>
                  <a:pt x="22918" y="8954"/>
                </a:lnTo>
                <a:lnTo>
                  <a:pt x="15164" y="6027"/>
                </a:lnTo>
                <a:lnTo>
                  <a:pt x="7754" y="2927"/>
                </a:lnTo>
                <a:lnTo>
                  <a:pt x="0" y="0"/>
                </a:lnTo>
                <a:close/>
              </a:path>
              <a:path w="128904" h="128270">
                <a:moveTo>
                  <a:pt x="128380" y="0"/>
                </a:moveTo>
                <a:lnTo>
                  <a:pt x="120626" y="2927"/>
                </a:lnTo>
                <a:lnTo>
                  <a:pt x="113216" y="6027"/>
                </a:lnTo>
                <a:lnTo>
                  <a:pt x="105461" y="8954"/>
                </a:lnTo>
                <a:lnTo>
                  <a:pt x="96500" y="10332"/>
                </a:lnTo>
                <a:lnTo>
                  <a:pt x="88746" y="12054"/>
                </a:lnTo>
                <a:lnTo>
                  <a:pt x="80991" y="13259"/>
                </a:lnTo>
                <a:lnTo>
                  <a:pt x="71858" y="14981"/>
                </a:lnTo>
                <a:lnTo>
                  <a:pt x="120854" y="14981"/>
                </a:lnTo>
                <a:lnTo>
                  <a:pt x="12838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976668" y="4178705"/>
            <a:ext cx="335345" cy="447515"/>
          </a:xfrm>
          <a:custGeom>
            <a:avLst/>
            <a:gdLst/>
            <a:ahLst/>
            <a:cxnLst/>
            <a:rect l="l" t="t" r="r" b="b"/>
            <a:pathLst>
              <a:path w="366394" h="488950">
                <a:moveTo>
                  <a:pt x="0" y="0"/>
                </a:moveTo>
                <a:lnTo>
                  <a:pt x="0" y="366614"/>
                </a:lnTo>
                <a:lnTo>
                  <a:pt x="366272" y="366614"/>
                </a:lnTo>
                <a:lnTo>
                  <a:pt x="366272" y="488532"/>
                </a:lnTo>
              </a:path>
            </a:pathLst>
          </a:custGeom>
          <a:ln w="12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667236" y="3508243"/>
            <a:ext cx="179006" cy="1117625"/>
          </a:xfrm>
          <a:custGeom>
            <a:avLst/>
            <a:gdLst/>
            <a:ahLst/>
            <a:cxnLst/>
            <a:rect l="l" t="t" r="r" b="b"/>
            <a:pathLst>
              <a:path w="195579" h="1221104">
                <a:moveTo>
                  <a:pt x="195414" y="0"/>
                </a:moveTo>
                <a:lnTo>
                  <a:pt x="195414" y="1099153"/>
                </a:lnTo>
                <a:lnTo>
                  <a:pt x="0" y="1099153"/>
                </a:lnTo>
                <a:lnTo>
                  <a:pt x="0" y="1221071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108118" y="4178705"/>
            <a:ext cx="335928" cy="447515"/>
          </a:xfrm>
          <a:custGeom>
            <a:avLst/>
            <a:gdLst/>
            <a:ahLst/>
            <a:cxnLst/>
            <a:rect l="l" t="t" r="r" b="b"/>
            <a:pathLst>
              <a:path w="367029" h="488950">
                <a:moveTo>
                  <a:pt x="0" y="0"/>
                </a:moveTo>
                <a:lnTo>
                  <a:pt x="0" y="366614"/>
                </a:lnTo>
                <a:lnTo>
                  <a:pt x="366703" y="366614"/>
                </a:lnTo>
                <a:lnTo>
                  <a:pt x="366703" y="488532"/>
                </a:lnTo>
              </a:path>
            </a:pathLst>
          </a:custGeom>
          <a:ln w="12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714560" y="3508242"/>
            <a:ext cx="45333" cy="894449"/>
          </a:xfrm>
          <a:custGeom>
            <a:avLst/>
            <a:gdLst/>
            <a:ahLst/>
            <a:cxnLst/>
            <a:rect l="l" t="t" r="r" b="b"/>
            <a:pathLst>
              <a:path w="49530" h="977264">
                <a:moveTo>
                  <a:pt x="0" y="0"/>
                </a:moveTo>
                <a:lnTo>
                  <a:pt x="0" y="122434"/>
                </a:lnTo>
                <a:lnTo>
                  <a:pt x="4825" y="122434"/>
                </a:lnTo>
                <a:lnTo>
                  <a:pt x="9133" y="123811"/>
                </a:lnTo>
                <a:lnTo>
                  <a:pt x="13785" y="123811"/>
                </a:lnTo>
                <a:lnTo>
                  <a:pt x="18610" y="125533"/>
                </a:lnTo>
                <a:lnTo>
                  <a:pt x="22918" y="128461"/>
                </a:lnTo>
                <a:lnTo>
                  <a:pt x="27571" y="129838"/>
                </a:lnTo>
                <a:lnTo>
                  <a:pt x="35326" y="135865"/>
                </a:lnTo>
                <a:lnTo>
                  <a:pt x="39634" y="143614"/>
                </a:lnTo>
                <a:lnTo>
                  <a:pt x="42736" y="148264"/>
                </a:lnTo>
                <a:lnTo>
                  <a:pt x="44459" y="151363"/>
                </a:lnTo>
                <a:lnTo>
                  <a:pt x="46182" y="155668"/>
                </a:lnTo>
                <a:lnTo>
                  <a:pt x="47388" y="160490"/>
                </a:lnTo>
                <a:lnTo>
                  <a:pt x="49112" y="166517"/>
                </a:lnTo>
                <a:lnTo>
                  <a:pt x="49112" y="171167"/>
                </a:lnTo>
                <a:lnTo>
                  <a:pt x="49112" y="175472"/>
                </a:lnTo>
                <a:lnTo>
                  <a:pt x="47388" y="180293"/>
                </a:lnTo>
                <a:lnTo>
                  <a:pt x="46182" y="184943"/>
                </a:lnTo>
                <a:lnTo>
                  <a:pt x="44459" y="189248"/>
                </a:lnTo>
                <a:lnTo>
                  <a:pt x="42736" y="194069"/>
                </a:lnTo>
                <a:lnTo>
                  <a:pt x="39634" y="198719"/>
                </a:lnTo>
                <a:lnTo>
                  <a:pt x="35326" y="206123"/>
                </a:lnTo>
                <a:lnTo>
                  <a:pt x="27571" y="210773"/>
                </a:lnTo>
                <a:lnTo>
                  <a:pt x="22918" y="213872"/>
                </a:lnTo>
                <a:lnTo>
                  <a:pt x="18610" y="215594"/>
                </a:lnTo>
                <a:lnTo>
                  <a:pt x="13785" y="216972"/>
                </a:lnTo>
                <a:lnTo>
                  <a:pt x="9133" y="218694"/>
                </a:lnTo>
                <a:lnTo>
                  <a:pt x="4825" y="219899"/>
                </a:lnTo>
                <a:lnTo>
                  <a:pt x="0" y="219899"/>
                </a:lnTo>
                <a:lnTo>
                  <a:pt x="0" y="977064"/>
                </a:lnTo>
              </a:path>
            </a:pathLst>
          </a:custGeom>
          <a:ln w="12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766236" y="4514253"/>
            <a:ext cx="0" cy="804946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0"/>
                </a:moveTo>
                <a:lnTo>
                  <a:pt x="0" y="879099"/>
                </a:lnTo>
              </a:path>
            </a:pathLst>
          </a:custGeom>
          <a:ln w="21523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707092" y="5290831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621" y="128065"/>
                </a:lnTo>
                <a:lnTo>
                  <a:pt x="121165" y="15101"/>
                </a:lnTo>
                <a:lnTo>
                  <a:pt x="56866" y="15101"/>
                </a:lnTo>
                <a:lnTo>
                  <a:pt x="47388" y="13793"/>
                </a:lnTo>
                <a:lnTo>
                  <a:pt x="39978" y="12071"/>
                </a:lnTo>
                <a:lnTo>
                  <a:pt x="30501" y="10779"/>
                </a:lnTo>
                <a:lnTo>
                  <a:pt x="23263" y="9057"/>
                </a:lnTo>
                <a:lnTo>
                  <a:pt x="0" y="0"/>
                </a:lnTo>
                <a:close/>
              </a:path>
              <a:path w="128904" h="128270">
                <a:moveTo>
                  <a:pt x="128725" y="0"/>
                </a:moveTo>
                <a:lnTo>
                  <a:pt x="105461" y="9057"/>
                </a:lnTo>
                <a:lnTo>
                  <a:pt x="96328" y="10779"/>
                </a:lnTo>
                <a:lnTo>
                  <a:pt x="88574" y="12071"/>
                </a:lnTo>
                <a:lnTo>
                  <a:pt x="81336" y="13793"/>
                </a:lnTo>
                <a:lnTo>
                  <a:pt x="71858" y="15101"/>
                </a:lnTo>
                <a:lnTo>
                  <a:pt x="121165" y="15101"/>
                </a:lnTo>
                <a:lnTo>
                  <a:pt x="128725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01391" y="4514253"/>
            <a:ext cx="2796680" cy="804946"/>
          </a:xfrm>
          <a:custGeom>
            <a:avLst/>
            <a:gdLst/>
            <a:ahLst/>
            <a:cxnLst/>
            <a:rect l="l" t="t" r="r" b="b"/>
            <a:pathLst>
              <a:path w="3055620" h="879475">
                <a:moveTo>
                  <a:pt x="0" y="879099"/>
                </a:moveTo>
                <a:lnTo>
                  <a:pt x="0" y="697565"/>
                </a:lnTo>
                <a:lnTo>
                  <a:pt x="3055114" y="697565"/>
                </a:lnTo>
                <a:lnTo>
                  <a:pt x="3055114" y="0"/>
                </a:lnTo>
              </a:path>
            </a:pathLst>
          </a:custGeom>
          <a:ln w="21508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042720" y="5290831"/>
            <a:ext cx="117982" cy="117400"/>
          </a:xfrm>
          <a:custGeom>
            <a:avLst/>
            <a:gdLst/>
            <a:ahLst/>
            <a:cxnLst/>
            <a:rect l="l" t="t" r="r" b="b"/>
            <a:pathLst>
              <a:path w="128904" h="128270">
                <a:moveTo>
                  <a:pt x="0" y="0"/>
                </a:moveTo>
                <a:lnTo>
                  <a:pt x="64104" y="128065"/>
                </a:lnTo>
                <a:lnTo>
                  <a:pt x="120800" y="15101"/>
                </a:lnTo>
                <a:lnTo>
                  <a:pt x="56349" y="15101"/>
                </a:lnTo>
                <a:lnTo>
                  <a:pt x="47388" y="13793"/>
                </a:lnTo>
                <a:lnTo>
                  <a:pt x="39634" y="12071"/>
                </a:lnTo>
                <a:lnTo>
                  <a:pt x="30673" y="10779"/>
                </a:lnTo>
                <a:lnTo>
                  <a:pt x="22918" y="9057"/>
                </a:lnTo>
                <a:lnTo>
                  <a:pt x="15509" y="6044"/>
                </a:lnTo>
                <a:lnTo>
                  <a:pt x="0" y="0"/>
                </a:lnTo>
                <a:close/>
              </a:path>
              <a:path w="128904" h="128270">
                <a:moveTo>
                  <a:pt x="128380" y="0"/>
                </a:moveTo>
                <a:lnTo>
                  <a:pt x="120626" y="3013"/>
                </a:lnTo>
                <a:lnTo>
                  <a:pt x="113216" y="6044"/>
                </a:lnTo>
                <a:lnTo>
                  <a:pt x="105461" y="9057"/>
                </a:lnTo>
                <a:lnTo>
                  <a:pt x="96500" y="10779"/>
                </a:lnTo>
                <a:lnTo>
                  <a:pt x="88746" y="12071"/>
                </a:lnTo>
                <a:lnTo>
                  <a:pt x="80991" y="13793"/>
                </a:lnTo>
                <a:lnTo>
                  <a:pt x="71858" y="15101"/>
                </a:lnTo>
                <a:lnTo>
                  <a:pt x="120800" y="15101"/>
                </a:lnTo>
                <a:lnTo>
                  <a:pt x="12838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714559" y="4402508"/>
            <a:ext cx="0" cy="112169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089"/>
                </a:lnTo>
              </a:path>
            </a:pathLst>
          </a:custGeom>
          <a:ln w="12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535706" y="4514252"/>
            <a:ext cx="179006" cy="111589"/>
          </a:xfrm>
          <a:custGeom>
            <a:avLst/>
            <a:gdLst/>
            <a:ahLst/>
            <a:cxnLst/>
            <a:rect l="l" t="t" r="r" b="b"/>
            <a:pathLst>
              <a:path w="195580" h="121920">
                <a:moveTo>
                  <a:pt x="195414" y="0"/>
                </a:moveTo>
                <a:lnTo>
                  <a:pt x="0" y="0"/>
                </a:lnTo>
                <a:lnTo>
                  <a:pt x="0" y="121917"/>
                </a:lnTo>
              </a:path>
            </a:pathLst>
          </a:custGeom>
          <a:ln w="12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305301" y="4335366"/>
            <a:ext cx="1476801" cy="0"/>
          </a:xfrm>
          <a:custGeom>
            <a:avLst/>
            <a:gdLst/>
            <a:ahLst/>
            <a:cxnLst/>
            <a:rect l="l" t="t" r="r" b="b"/>
            <a:pathLst>
              <a:path w="1613535">
                <a:moveTo>
                  <a:pt x="1612977" y="0"/>
                </a:moveTo>
                <a:lnTo>
                  <a:pt x="0" y="0"/>
                </a:lnTo>
              </a:path>
            </a:pathLst>
          </a:custGeom>
          <a:ln w="215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753674" y="4276579"/>
            <a:ext cx="117982" cy="117982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0" y="0"/>
                </a:moveTo>
                <a:lnTo>
                  <a:pt x="3446" y="7749"/>
                </a:lnTo>
                <a:lnTo>
                  <a:pt x="6375" y="15498"/>
                </a:lnTo>
                <a:lnTo>
                  <a:pt x="9477" y="22902"/>
                </a:lnTo>
                <a:lnTo>
                  <a:pt x="10684" y="30651"/>
                </a:lnTo>
                <a:lnTo>
                  <a:pt x="12407" y="39778"/>
                </a:lnTo>
                <a:lnTo>
                  <a:pt x="13785" y="47527"/>
                </a:lnTo>
                <a:lnTo>
                  <a:pt x="15509" y="56481"/>
                </a:lnTo>
                <a:lnTo>
                  <a:pt x="15509" y="71979"/>
                </a:lnTo>
                <a:lnTo>
                  <a:pt x="13785" y="81106"/>
                </a:lnTo>
                <a:lnTo>
                  <a:pt x="12407" y="88855"/>
                </a:lnTo>
                <a:lnTo>
                  <a:pt x="10684" y="96259"/>
                </a:lnTo>
                <a:lnTo>
                  <a:pt x="9477" y="105214"/>
                </a:lnTo>
                <a:lnTo>
                  <a:pt x="6375" y="112963"/>
                </a:lnTo>
                <a:lnTo>
                  <a:pt x="3446" y="120712"/>
                </a:lnTo>
                <a:lnTo>
                  <a:pt x="0" y="128461"/>
                </a:lnTo>
                <a:lnTo>
                  <a:pt x="128725" y="642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60509" y="4335366"/>
            <a:ext cx="1253043" cy="0"/>
          </a:xfrm>
          <a:custGeom>
            <a:avLst/>
            <a:gdLst/>
            <a:ahLst/>
            <a:cxnLst/>
            <a:rect l="l" t="t" r="r" b="b"/>
            <a:pathLst>
              <a:path w="1369059">
                <a:moveTo>
                  <a:pt x="0" y="0"/>
                </a:moveTo>
                <a:lnTo>
                  <a:pt x="1368934" y="0"/>
                </a:lnTo>
              </a:path>
            </a:pathLst>
          </a:custGeom>
          <a:ln w="215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885363" y="4276579"/>
            <a:ext cx="117982" cy="117982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0"/>
                </a:moveTo>
                <a:lnTo>
                  <a:pt x="3101" y="7749"/>
                </a:lnTo>
                <a:lnTo>
                  <a:pt x="6031" y="15498"/>
                </a:lnTo>
                <a:lnTo>
                  <a:pt x="9133" y="22902"/>
                </a:lnTo>
                <a:lnTo>
                  <a:pt x="10856" y="30651"/>
                </a:lnTo>
                <a:lnTo>
                  <a:pt x="12062" y="39778"/>
                </a:lnTo>
                <a:lnTo>
                  <a:pt x="13785" y="47527"/>
                </a:lnTo>
                <a:lnTo>
                  <a:pt x="15164" y="56481"/>
                </a:lnTo>
                <a:lnTo>
                  <a:pt x="15164" y="71979"/>
                </a:lnTo>
                <a:lnTo>
                  <a:pt x="13785" y="81106"/>
                </a:lnTo>
                <a:lnTo>
                  <a:pt x="12062" y="88855"/>
                </a:lnTo>
                <a:lnTo>
                  <a:pt x="10856" y="96259"/>
                </a:lnTo>
                <a:lnTo>
                  <a:pt x="9133" y="105214"/>
                </a:lnTo>
                <a:lnTo>
                  <a:pt x="6031" y="112963"/>
                </a:lnTo>
                <a:lnTo>
                  <a:pt x="3101" y="120712"/>
                </a:lnTo>
                <a:lnTo>
                  <a:pt x="0" y="128461"/>
                </a:lnTo>
                <a:lnTo>
                  <a:pt x="128380" y="642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886262" y="6073006"/>
            <a:ext cx="117982" cy="117982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0"/>
                </a:moveTo>
                <a:lnTo>
                  <a:pt x="64276" y="128495"/>
                </a:lnTo>
                <a:lnTo>
                  <a:pt x="120631" y="15532"/>
                </a:lnTo>
                <a:lnTo>
                  <a:pt x="56521" y="15532"/>
                </a:lnTo>
                <a:lnTo>
                  <a:pt x="47388" y="13810"/>
                </a:lnTo>
                <a:lnTo>
                  <a:pt x="39634" y="12501"/>
                </a:lnTo>
                <a:lnTo>
                  <a:pt x="30673" y="10779"/>
                </a:lnTo>
                <a:lnTo>
                  <a:pt x="22918" y="9057"/>
                </a:lnTo>
                <a:lnTo>
                  <a:pt x="7409" y="3030"/>
                </a:lnTo>
                <a:lnTo>
                  <a:pt x="0" y="0"/>
                </a:lnTo>
                <a:close/>
              </a:path>
              <a:path w="128904" h="128904">
                <a:moveTo>
                  <a:pt x="128380" y="0"/>
                </a:moveTo>
                <a:lnTo>
                  <a:pt x="112871" y="6044"/>
                </a:lnTo>
                <a:lnTo>
                  <a:pt x="105461" y="9057"/>
                </a:lnTo>
                <a:lnTo>
                  <a:pt x="96156" y="10779"/>
                </a:lnTo>
                <a:lnTo>
                  <a:pt x="88401" y="12501"/>
                </a:lnTo>
                <a:lnTo>
                  <a:pt x="71514" y="15532"/>
                </a:lnTo>
                <a:lnTo>
                  <a:pt x="120631" y="15532"/>
                </a:lnTo>
                <a:lnTo>
                  <a:pt x="12838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513987" y="4938814"/>
            <a:ext cx="1041491" cy="625940"/>
          </a:xfrm>
          <a:custGeom>
            <a:avLst/>
            <a:gdLst/>
            <a:ahLst/>
            <a:cxnLst/>
            <a:rect l="l" t="t" r="r" b="b"/>
            <a:pathLst>
              <a:path w="1137920" h="683895">
                <a:moveTo>
                  <a:pt x="1137676" y="0"/>
                </a:moveTo>
                <a:lnTo>
                  <a:pt x="1137676" y="683858"/>
                </a:lnTo>
                <a:lnTo>
                  <a:pt x="0" y="683858"/>
                </a:lnTo>
              </a:path>
            </a:pathLst>
          </a:custGeom>
          <a:ln w="12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437177" y="5513011"/>
            <a:ext cx="102289" cy="103451"/>
          </a:xfrm>
          <a:custGeom>
            <a:avLst/>
            <a:gdLst/>
            <a:ahLst/>
            <a:cxnLst/>
            <a:rect l="l" t="t" r="r" b="b"/>
            <a:pathLst>
              <a:path w="111760" h="113029">
                <a:moveTo>
                  <a:pt x="111492" y="0"/>
                </a:moveTo>
                <a:lnTo>
                  <a:pt x="0" y="56498"/>
                </a:lnTo>
                <a:lnTo>
                  <a:pt x="111492" y="112980"/>
                </a:lnTo>
                <a:lnTo>
                  <a:pt x="108391" y="105214"/>
                </a:lnTo>
                <a:lnTo>
                  <a:pt x="105461" y="99170"/>
                </a:lnTo>
                <a:lnTo>
                  <a:pt x="103738" y="91421"/>
                </a:lnTo>
                <a:lnTo>
                  <a:pt x="102015" y="85376"/>
                </a:lnTo>
                <a:lnTo>
                  <a:pt x="100636" y="77610"/>
                </a:lnTo>
                <a:lnTo>
                  <a:pt x="98913" y="70292"/>
                </a:lnTo>
                <a:lnTo>
                  <a:pt x="98913" y="64247"/>
                </a:lnTo>
                <a:lnTo>
                  <a:pt x="97707" y="56498"/>
                </a:lnTo>
                <a:lnTo>
                  <a:pt x="98913" y="48732"/>
                </a:lnTo>
                <a:lnTo>
                  <a:pt x="98913" y="42688"/>
                </a:lnTo>
                <a:lnTo>
                  <a:pt x="100636" y="34939"/>
                </a:lnTo>
                <a:lnTo>
                  <a:pt x="102015" y="27603"/>
                </a:lnTo>
                <a:lnTo>
                  <a:pt x="103738" y="21128"/>
                </a:lnTo>
                <a:lnTo>
                  <a:pt x="105461" y="13810"/>
                </a:lnTo>
                <a:lnTo>
                  <a:pt x="108391" y="7766"/>
                </a:lnTo>
                <a:lnTo>
                  <a:pt x="111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4423883" y="4961305"/>
            <a:ext cx="929902" cy="603855"/>
          </a:xfrm>
          <a:custGeom>
            <a:avLst/>
            <a:gdLst/>
            <a:ahLst/>
            <a:cxnLst/>
            <a:rect l="l" t="t" r="r" b="b"/>
            <a:pathLst>
              <a:path w="1016000" h="659764">
                <a:moveTo>
                  <a:pt x="0" y="0"/>
                </a:moveTo>
                <a:lnTo>
                  <a:pt x="0" y="659285"/>
                </a:lnTo>
                <a:lnTo>
                  <a:pt x="1015844" y="659285"/>
                </a:lnTo>
              </a:path>
            </a:pathLst>
          </a:custGeom>
          <a:ln w="12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28406" y="5513011"/>
            <a:ext cx="102289" cy="103451"/>
          </a:xfrm>
          <a:custGeom>
            <a:avLst/>
            <a:gdLst/>
            <a:ahLst/>
            <a:cxnLst/>
            <a:rect l="l" t="t" r="r" b="b"/>
            <a:pathLst>
              <a:path w="111760" h="113029">
                <a:moveTo>
                  <a:pt x="0" y="0"/>
                </a:moveTo>
                <a:lnTo>
                  <a:pt x="3101" y="7766"/>
                </a:lnTo>
                <a:lnTo>
                  <a:pt x="6031" y="13810"/>
                </a:lnTo>
                <a:lnTo>
                  <a:pt x="7754" y="21128"/>
                </a:lnTo>
                <a:lnTo>
                  <a:pt x="9133" y="27603"/>
                </a:lnTo>
                <a:lnTo>
                  <a:pt x="10856" y="34939"/>
                </a:lnTo>
                <a:lnTo>
                  <a:pt x="12062" y="42688"/>
                </a:lnTo>
                <a:lnTo>
                  <a:pt x="12062" y="70292"/>
                </a:lnTo>
                <a:lnTo>
                  <a:pt x="10856" y="77610"/>
                </a:lnTo>
                <a:lnTo>
                  <a:pt x="9133" y="85376"/>
                </a:lnTo>
                <a:lnTo>
                  <a:pt x="7754" y="91421"/>
                </a:lnTo>
                <a:lnTo>
                  <a:pt x="6031" y="99170"/>
                </a:lnTo>
                <a:lnTo>
                  <a:pt x="3101" y="105214"/>
                </a:lnTo>
                <a:lnTo>
                  <a:pt x="0" y="112980"/>
                </a:lnTo>
                <a:lnTo>
                  <a:pt x="111492" y="564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509886" y="2348622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641733" y="2348622"/>
            <a:ext cx="497498" cy="19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6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有效位</a:t>
            </a:r>
            <a:endParaRPr kumimoji="0" sz="123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305301" y="3061581"/>
            <a:ext cx="537019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25" y="0"/>
                </a:lnTo>
              </a:path>
            </a:pathLst>
          </a:custGeom>
          <a:ln w="21507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3814342" y="3002637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69" h="128269">
                <a:moveTo>
                  <a:pt x="0" y="0"/>
                </a:moveTo>
                <a:lnTo>
                  <a:pt x="3015" y="7921"/>
                </a:lnTo>
                <a:lnTo>
                  <a:pt x="6031" y="15153"/>
                </a:lnTo>
                <a:lnTo>
                  <a:pt x="9029" y="22902"/>
                </a:lnTo>
                <a:lnTo>
                  <a:pt x="10752" y="30651"/>
                </a:lnTo>
                <a:lnTo>
                  <a:pt x="12045" y="39778"/>
                </a:lnTo>
                <a:lnTo>
                  <a:pt x="13768" y="47527"/>
                </a:lnTo>
                <a:lnTo>
                  <a:pt x="15061" y="56653"/>
                </a:lnTo>
                <a:lnTo>
                  <a:pt x="15061" y="71635"/>
                </a:lnTo>
                <a:lnTo>
                  <a:pt x="13768" y="81106"/>
                </a:lnTo>
                <a:lnTo>
                  <a:pt x="12045" y="88510"/>
                </a:lnTo>
                <a:lnTo>
                  <a:pt x="10752" y="96259"/>
                </a:lnTo>
                <a:lnTo>
                  <a:pt x="9029" y="105214"/>
                </a:lnTo>
                <a:lnTo>
                  <a:pt x="6031" y="113135"/>
                </a:lnTo>
                <a:lnTo>
                  <a:pt x="3015" y="120884"/>
                </a:lnTo>
                <a:lnTo>
                  <a:pt x="0" y="128116"/>
                </a:lnTo>
                <a:lnTo>
                  <a:pt x="128277" y="64402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660509" y="3061581"/>
            <a:ext cx="313261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233" y="0"/>
                </a:lnTo>
              </a:path>
            </a:pathLst>
          </a:custGeom>
          <a:ln w="2150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945825" y="3002637"/>
            <a:ext cx="117400" cy="11740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0" y="0"/>
                </a:moveTo>
                <a:lnTo>
                  <a:pt x="2929" y="7921"/>
                </a:lnTo>
                <a:lnTo>
                  <a:pt x="6375" y="15153"/>
                </a:lnTo>
                <a:lnTo>
                  <a:pt x="9477" y="22902"/>
                </a:lnTo>
                <a:lnTo>
                  <a:pt x="10684" y="30651"/>
                </a:lnTo>
                <a:lnTo>
                  <a:pt x="12407" y="39778"/>
                </a:lnTo>
                <a:lnTo>
                  <a:pt x="13785" y="47527"/>
                </a:lnTo>
                <a:lnTo>
                  <a:pt x="15509" y="56653"/>
                </a:lnTo>
                <a:lnTo>
                  <a:pt x="15509" y="71635"/>
                </a:lnTo>
                <a:lnTo>
                  <a:pt x="13785" y="81106"/>
                </a:lnTo>
                <a:lnTo>
                  <a:pt x="12407" y="88510"/>
                </a:lnTo>
                <a:lnTo>
                  <a:pt x="10684" y="96259"/>
                </a:lnTo>
                <a:lnTo>
                  <a:pt x="9477" y="105214"/>
                </a:lnTo>
                <a:lnTo>
                  <a:pt x="6375" y="113135"/>
                </a:lnTo>
                <a:lnTo>
                  <a:pt x="2929" y="120884"/>
                </a:lnTo>
                <a:lnTo>
                  <a:pt x="0" y="128116"/>
                </a:lnTo>
                <a:lnTo>
                  <a:pt x="128208" y="64402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394538" y="2792643"/>
            <a:ext cx="400439" cy="14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61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组地址</a:t>
            </a:r>
            <a:endParaRPr kumimoji="0" sz="9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746987" y="2718575"/>
            <a:ext cx="274902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397" marR="4649" lvl="0" indent="-63353" algn="l" defTabSz="914400" rtl="0" eaLnBrk="1" fontAlgn="auto" latinLnBrk="0" hangingPunct="1">
              <a:lnSpc>
                <a:spcPct val="102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61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组地址</a:t>
            </a:r>
            <a:endParaRPr kumimoji="0" sz="96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372079" y="3293561"/>
            <a:ext cx="400439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58" marR="4649" lvl="0" indent="-64516" algn="l" defTabSz="914400" rtl="0" eaLnBrk="1" fontAlgn="auto" latinLnBrk="0" hangingPunct="1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61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组内块地址</a:t>
            </a:r>
            <a:endParaRPr kumimoji="0" sz="96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376417" y="4368403"/>
            <a:ext cx="525976" cy="14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61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块内地址</a:t>
            </a:r>
            <a:endParaRPr kumimoji="0" sz="96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184" name="object 184"/>
          <p:cNvGraphicFramePr>
            <a:graphicFrameLocks noGrp="1"/>
          </p:cNvGraphicFramePr>
          <p:nvPr>
            <p:extLst/>
          </p:nvPr>
        </p:nvGraphicFramePr>
        <p:xfrm>
          <a:off x="5424938" y="5402532"/>
          <a:ext cx="1058987" cy="69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5">
                <a:tc gridSpan="2"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5" dirty="0">
                          <a:latin typeface="宋体"/>
                          <a:cs typeface="宋体"/>
                        </a:rPr>
                        <a:t>字选择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52307" marB="0">
                    <a:lnL w="12045">
                      <a:solidFill>
                        <a:srgbClr val="000000"/>
                      </a:solidFill>
                      <a:prstDash val="solid"/>
                    </a:lnL>
                    <a:lnR w="12045">
                      <a:solidFill>
                        <a:srgbClr val="000000"/>
                      </a:solidFill>
                      <a:prstDash val="solid"/>
                    </a:lnR>
                    <a:lnT w="12045">
                      <a:solidFill>
                        <a:srgbClr val="000000"/>
                      </a:solidFill>
                      <a:prstDash val="solid"/>
                    </a:lnT>
                    <a:lnB w="1204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30">
                <a:tc>
                  <a:txBody>
                    <a:bodyPr/>
                    <a:lstStyle/>
                    <a:p>
                      <a:endParaRPr sz="12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1523">
                      <a:solidFill>
                        <a:srgbClr val="993366"/>
                      </a:solidFill>
                      <a:prstDash val="solid"/>
                    </a:lnR>
                    <a:lnT w="1204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500" spc="5" dirty="0">
                          <a:latin typeface="宋体"/>
                          <a:cs typeface="宋体"/>
                        </a:rPr>
                        <a:t>Data</a:t>
                      </a:r>
                      <a:endParaRPr sz="1500" dirty="0">
                        <a:latin typeface="宋体"/>
                        <a:cs typeface="宋体"/>
                      </a:endParaRPr>
                    </a:p>
                  </a:txBody>
                  <a:tcPr marL="0" marR="0" marT="109844" marB="0">
                    <a:lnL w="21523">
                      <a:solidFill>
                        <a:srgbClr val="993366"/>
                      </a:solidFill>
                      <a:prstDash val="solid"/>
                    </a:lnL>
                    <a:lnT w="1204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object 185"/>
          <p:cNvSpPr/>
          <p:nvPr/>
        </p:nvSpPr>
        <p:spPr>
          <a:xfrm>
            <a:off x="4289506" y="1720468"/>
            <a:ext cx="805527" cy="223758"/>
          </a:xfrm>
          <a:custGeom>
            <a:avLst/>
            <a:gdLst/>
            <a:ahLst/>
            <a:cxnLst/>
            <a:rect l="l" t="t" r="r" b="b"/>
            <a:pathLst>
              <a:path w="880110" h="244475">
                <a:moveTo>
                  <a:pt x="0" y="244042"/>
                </a:moveTo>
                <a:lnTo>
                  <a:pt x="879881" y="244042"/>
                </a:lnTo>
                <a:lnTo>
                  <a:pt x="879881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289506" y="1720468"/>
            <a:ext cx="805527" cy="223758"/>
          </a:xfrm>
          <a:custGeom>
            <a:avLst/>
            <a:gdLst/>
            <a:ahLst/>
            <a:cxnLst/>
            <a:rect l="l" t="t" r="r" b="b"/>
            <a:pathLst>
              <a:path w="880110" h="244475">
                <a:moveTo>
                  <a:pt x="0" y="244042"/>
                </a:moveTo>
                <a:lnTo>
                  <a:pt x="879881" y="244042"/>
                </a:lnTo>
                <a:lnTo>
                  <a:pt x="879881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618532" y="1720468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3618532" y="1720468"/>
            <a:ext cx="671273" cy="223758"/>
          </a:xfrm>
          <a:custGeom>
            <a:avLst/>
            <a:gdLst/>
            <a:ahLst/>
            <a:cxnLst/>
            <a:rect l="l" t="t" r="r" b="b"/>
            <a:pathLst>
              <a:path w="733425" h="244475">
                <a:moveTo>
                  <a:pt x="0" y="244042"/>
                </a:moveTo>
                <a:lnTo>
                  <a:pt x="733079" y="244042"/>
                </a:lnTo>
                <a:lnTo>
                  <a:pt x="733079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2634344" y="1720468"/>
            <a:ext cx="984534" cy="223758"/>
          </a:xfrm>
          <a:custGeom>
            <a:avLst/>
            <a:gdLst/>
            <a:ahLst/>
            <a:cxnLst/>
            <a:rect l="l" t="t" r="r" b="b"/>
            <a:pathLst>
              <a:path w="1075689" h="244475">
                <a:moveTo>
                  <a:pt x="0" y="244042"/>
                </a:moveTo>
                <a:lnTo>
                  <a:pt x="1075312" y="244042"/>
                </a:lnTo>
                <a:lnTo>
                  <a:pt x="1075312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634344" y="1720468"/>
            <a:ext cx="984534" cy="223758"/>
          </a:xfrm>
          <a:custGeom>
            <a:avLst/>
            <a:gdLst/>
            <a:ahLst/>
            <a:cxnLst/>
            <a:rect l="l" t="t" r="r" b="b"/>
            <a:pathLst>
              <a:path w="1075689" h="244475">
                <a:moveTo>
                  <a:pt x="0" y="244042"/>
                </a:moveTo>
                <a:lnTo>
                  <a:pt x="1075312" y="244042"/>
                </a:lnTo>
                <a:lnTo>
                  <a:pt x="1075312" y="0"/>
                </a:lnTo>
                <a:lnTo>
                  <a:pt x="0" y="0"/>
                </a:lnTo>
                <a:lnTo>
                  <a:pt x="0" y="244042"/>
                </a:lnTo>
                <a:close/>
              </a:path>
            </a:pathLst>
          </a:custGeom>
          <a:ln w="12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515507" y="1136443"/>
            <a:ext cx="5476541" cy="784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53" marR="0" lvl="0" indent="-31792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0028"/>
              </a:buClr>
              <a:buSzTx/>
              <a:buFont typeface="Wingdings"/>
              <a:buChar char=""/>
              <a:tabLst>
                <a:tab pos="330133" algn="l"/>
              </a:tabLst>
              <a:defRPr/>
            </a:pP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Cache</a:t>
            </a:r>
            <a:r>
              <a:rPr kumimoji="0" sz="2197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举例：</a:t>
            </a:r>
            <a:r>
              <a:rPr kumimoji="0" sz="2197" b="1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2路组相联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Cache</a:t>
            </a:r>
            <a:r>
              <a:rPr kumimoji="0" sz="21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的地址机构</a:t>
            </a:r>
            <a:endParaRPr kumimoji="0" sz="21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08076" marR="0" lvl="0" indent="0" algn="l" defTabSz="914400" rtl="0" eaLnBrk="1" fontAlgn="auto" latinLnBrk="0" hangingPunct="1">
              <a:lnSpc>
                <a:spcPct val="100000"/>
              </a:lnSpc>
              <a:spcBef>
                <a:spcPts val="1977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6733" algn="l"/>
                <a:tab pos="1855256" algn="l"/>
              </a:tabLst>
              <a:defRPr/>
            </a:pPr>
            <a:r>
              <a:rPr kumimoji="0" sz="1236" b="1" i="0" u="none" strike="noStrike" kern="1200" cap="none" spc="19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块地址</a:t>
            </a:r>
            <a:r>
              <a:rPr lang="zh-CN" altLang="en-US" sz="1236" b="1" spc="19" dirty="0">
                <a:solidFill>
                  <a:srgbClr val="FFFFFF"/>
                </a:solidFill>
                <a:latin typeface="宋体"/>
                <a:cs typeface="宋体"/>
              </a:rPr>
              <a:t>组号</a:t>
            </a:r>
            <a:r>
              <a:rPr kumimoji="0" sz="1236" b="1" i="0" u="none" strike="noStrike" kern="1200" cap="none" spc="1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	</a:t>
            </a:r>
            <a:r>
              <a:rPr kumimoji="0" sz="1236" b="1" i="0" u="none" strike="noStrike" kern="1200" cap="none" spc="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组地址	</a:t>
            </a:r>
            <a:r>
              <a:rPr kumimoji="0" sz="1236" b="1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块内地址</a:t>
            </a:r>
            <a:endParaRPr kumimoji="0" sz="123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305302" y="1943828"/>
            <a:ext cx="671854" cy="1118208"/>
          </a:xfrm>
          <a:custGeom>
            <a:avLst/>
            <a:gdLst/>
            <a:ahLst/>
            <a:cxnLst/>
            <a:rect l="l" t="t" r="r" b="b"/>
            <a:pathLst>
              <a:path w="734060" h="1221739">
                <a:moveTo>
                  <a:pt x="0" y="1221243"/>
                </a:moveTo>
                <a:lnTo>
                  <a:pt x="0" y="488532"/>
                </a:lnTo>
                <a:lnTo>
                  <a:pt x="733527" y="488532"/>
                </a:lnTo>
                <a:lnTo>
                  <a:pt x="733527" y="0"/>
                </a:lnTo>
              </a:path>
            </a:pathLst>
          </a:custGeom>
          <a:ln w="21519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081905" y="1943828"/>
            <a:ext cx="223758" cy="1721481"/>
          </a:xfrm>
          <a:custGeom>
            <a:avLst/>
            <a:gdLst/>
            <a:ahLst/>
            <a:cxnLst/>
            <a:rect l="l" t="t" r="r" b="b"/>
            <a:pathLst>
              <a:path w="244475" h="1880870">
                <a:moveTo>
                  <a:pt x="0" y="0"/>
                </a:moveTo>
                <a:lnTo>
                  <a:pt x="0" y="1880426"/>
                </a:lnTo>
                <a:lnTo>
                  <a:pt x="244078" y="1880426"/>
                </a:lnTo>
              </a:path>
            </a:pathLst>
          </a:custGeom>
          <a:ln w="2152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2858132" y="1943829"/>
            <a:ext cx="1790061" cy="2391591"/>
          </a:xfrm>
          <a:custGeom>
            <a:avLst/>
            <a:gdLst/>
            <a:ahLst/>
            <a:cxnLst/>
            <a:rect l="l" t="t" r="r" b="b"/>
            <a:pathLst>
              <a:path w="1955800" h="2613025">
                <a:moveTo>
                  <a:pt x="1955245" y="0"/>
                </a:moveTo>
                <a:lnTo>
                  <a:pt x="1955245" y="245901"/>
                </a:lnTo>
                <a:lnTo>
                  <a:pt x="0" y="245901"/>
                </a:lnTo>
                <a:lnTo>
                  <a:pt x="0" y="2612966"/>
                </a:lnTo>
                <a:lnTo>
                  <a:pt x="488570" y="2612966"/>
                </a:lnTo>
              </a:path>
            </a:pathLst>
          </a:custGeom>
          <a:ln w="21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5" name="Rectangle 10">
            <a:extLst>
              <a:ext uri="{FF2B5EF4-FFF2-40B4-BE49-F238E27FC236}">
                <a16:creationId xmlns:a16="http://schemas.microsoft.com/office/drawing/2014/main" id="{EFBF621E-4766-4F50-AB4D-B8FDB56E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642" y="1454790"/>
            <a:ext cx="24841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TAG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           Set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566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9030" y="186227"/>
            <a:ext cx="7158377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Set-Associative</a:t>
            </a:r>
            <a:r>
              <a:rPr spc="-35" dirty="0"/>
              <a:t> </a:t>
            </a:r>
            <a:r>
              <a:rPr spc="-15" dirty="0"/>
              <a:t>Datapath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89448" y="2765126"/>
            <a:ext cx="1241425" cy="1620520"/>
            <a:chOff x="836485" y="2509837"/>
            <a:chExt cx="1241425" cy="1620520"/>
          </a:xfrm>
        </p:grpSpPr>
        <p:sp>
          <p:nvSpPr>
            <p:cNvPr id="7" name="object 7"/>
            <p:cNvSpPr/>
            <p:nvPr/>
          </p:nvSpPr>
          <p:spPr>
            <a:xfrm>
              <a:off x="841247" y="2514600"/>
              <a:ext cx="1231900" cy="1610995"/>
            </a:xfrm>
            <a:custGeom>
              <a:avLst/>
              <a:gdLst/>
              <a:ahLst/>
              <a:cxnLst/>
              <a:rect l="l" t="t" r="r" b="b"/>
              <a:pathLst>
                <a:path w="1231900" h="1610995">
                  <a:moveTo>
                    <a:pt x="1231392" y="0"/>
                  </a:moveTo>
                  <a:lnTo>
                    <a:pt x="0" y="0"/>
                  </a:lnTo>
                  <a:lnTo>
                    <a:pt x="0" y="1610868"/>
                  </a:lnTo>
                  <a:lnTo>
                    <a:pt x="1231392" y="1610868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7" y="2514600"/>
              <a:ext cx="1231900" cy="1610995"/>
            </a:xfrm>
            <a:custGeom>
              <a:avLst/>
              <a:gdLst/>
              <a:ahLst/>
              <a:cxnLst/>
              <a:rect l="l" t="t" r="r" b="b"/>
              <a:pathLst>
                <a:path w="1231900" h="1610995">
                  <a:moveTo>
                    <a:pt x="0" y="1610868"/>
                  </a:moveTo>
                  <a:lnTo>
                    <a:pt x="1231392" y="1610868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16108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6067" y="2961131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067" y="2961131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32716" y="2793510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Way-0 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Cache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Tag </a:t>
            </a:r>
            <a:r>
              <a:rPr sz="1200" b="1" spc="-15" dirty="0"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3254" y="3246648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0132" y="4183654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54268" y="2765126"/>
            <a:ext cx="2599055" cy="1620520"/>
            <a:chOff x="1301305" y="2509837"/>
            <a:chExt cx="2599055" cy="1620520"/>
          </a:xfrm>
        </p:grpSpPr>
        <p:sp>
          <p:nvSpPr>
            <p:cNvPr id="15" name="object 15"/>
            <p:cNvSpPr/>
            <p:nvPr/>
          </p:nvSpPr>
          <p:spPr>
            <a:xfrm>
              <a:off x="1306067" y="3172968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6067" y="3172968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6067" y="3390900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6067" y="3390900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6067" y="3608832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6067" y="3608832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5143" y="2514600"/>
              <a:ext cx="1600200" cy="1610995"/>
            </a:xfrm>
            <a:custGeom>
              <a:avLst/>
              <a:gdLst/>
              <a:ahLst/>
              <a:cxnLst/>
              <a:rect l="l" t="t" r="r" b="b"/>
              <a:pathLst>
                <a:path w="1600200" h="1610995">
                  <a:moveTo>
                    <a:pt x="1600200" y="0"/>
                  </a:moveTo>
                  <a:lnTo>
                    <a:pt x="0" y="0"/>
                  </a:lnTo>
                  <a:lnTo>
                    <a:pt x="0" y="1610868"/>
                  </a:lnTo>
                  <a:lnTo>
                    <a:pt x="1600200" y="1610868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95143" y="2514600"/>
              <a:ext cx="1600200" cy="1610995"/>
            </a:xfrm>
            <a:custGeom>
              <a:avLst/>
              <a:gdLst/>
              <a:ahLst/>
              <a:cxnLst/>
              <a:rect l="l" t="t" r="r" b="b"/>
              <a:pathLst>
                <a:path w="1600200" h="1610995">
                  <a:moveTo>
                    <a:pt x="0" y="1610868"/>
                  </a:moveTo>
                  <a:lnTo>
                    <a:pt x="1600200" y="1610868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108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59963" y="2961131"/>
              <a:ext cx="685800" cy="233679"/>
            </a:xfrm>
            <a:custGeom>
              <a:avLst/>
              <a:gdLst/>
              <a:ahLst/>
              <a:cxnLst/>
              <a:rect l="l" t="t" r="r" b="b"/>
              <a:pathLst>
                <a:path w="685800" h="233680">
                  <a:moveTo>
                    <a:pt x="0" y="233172"/>
                  </a:moveTo>
                  <a:lnTo>
                    <a:pt x="685800" y="233172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9963" y="2961131"/>
              <a:ext cx="685800" cy="253365"/>
            </a:xfrm>
            <a:custGeom>
              <a:avLst/>
              <a:gdLst/>
              <a:ahLst/>
              <a:cxnLst/>
              <a:rect l="l" t="t" r="r" b="b"/>
              <a:pathLst>
                <a:path w="685800" h="253364">
                  <a:moveTo>
                    <a:pt x="0" y="252984"/>
                  </a:moveTo>
                  <a:lnTo>
                    <a:pt x="685800" y="252984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980514" y="2051757"/>
            <a:ext cx="2295525" cy="588645"/>
            <a:chOff x="3479291" y="1716023"/>
            <a:chExt cx="2295525" cy="58864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291" y="1720595"/>
              <a:ext cx="2295143" cy="5303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419" y="1716023"/>
              <a:ext cx="1769364" cy="58826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961418" y="1240277"/>
            <a:ext cx="3253033" cy="1056700"/>
          </a:xfrm>
          <a:prstGeom prst="rect">
            <a:avLst/>
          </a:prstGeom>
          <a:solidFill>
            <a:srgbClr val="FFFFCC"/>
          </a:solidFill>
          <a:ln w="38100">
            <a:solidFill>
              <a:srgbClr val="99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44170" marR="337185" indent="25400">
              <a:spcBef>
                <a:spcPts val="160"/>
              </a:spcBef>
            </a:pPr>
            <a:r>
              <a:rPr lang="en-US" altLang="zh-CN" sz="1600" b="1" spc="-25" dirty="0">
                <a:latin typeface="Calibri"/>
                <a:cs typeface="Calibri"/>
              </a:rPr>
              <a:t>MM = 256 words=2^8 words</a:t>
            </a:r>
          </a:p>
          <a:p>
            <a:pPr marL="344170" marR="337185" indent="25400">
              <a:spcBef>
                <a:spcPts val="160"/>
              </a:spcBef>
            </a:pPr>
            <a:r>
              <a:rPr lang="en-US" altLang="zh-CN" sz="1600" b="1" spc="-25" dirty="0">
                <a:latin typeface="Calibri"/>
                <a:cs typeface="Calibri"/>
              </a:rPr>
              <a:t>Block size=8 words</a:t>
            </a:r>
          </a:p>
          <a:p>
            <a:pPr marL="344170" marR="337185" indent="25400">
              <a:spcBef>
                <a:spcPts val="160"/>
              </a:spcBef>
            </a:pPr>
            <a:r>
              <a:rPr sz="1600" b="1" dirty="0">
                <a:latin typeface="Calibri"/>
                <a:cs typeface="Calibri"/>
              </a:rPr>
              <a:t>N=8 </a:t>
            </a:r>
            <a:r>
              <a:rPr sz="1600" b="1" spc="-25" dirty="0">
                <a:latin typeface="Calibri"/>
                <a:cs typeface="Calibri"/>
              </a:rPr>
              <a:t>Total </a:t>
            </a:r>
            <a:r>
              <a:rPr sz="1600" b="1" spc="-5" dirty="0">
                <a:latin typeface="Calibri"/>
                <a:cs typeface="Calibri"/>
              </a:rPr>
              <a:t>Cache Blocks </a:t>
            </a:r>
            <a:r>
              <a:rPr sz="1600" b="1" spc="-2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Sets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with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2-ways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each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6256" y="2793510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Way-0 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Data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7481" y="3246648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4410" y="4183654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08164" y="3444831"/>
            <a:ext cx="695325" cy="746125"/>
            <a:chOff x="2755201" y="3189541"/>
            <a:chExt cx="695325" cy="746125"/>
          </a:xfrm>
        </p:grpSpPr>
        <p:sp>
          <p:nvSpPr>
            <p:cNvPr id="33" name="object 33"/>
            <p:cNvSpPr/>
            <p:nvPr/>
          </p:nvSpPr>
          <p:spPr>
            <a:xfrm>
              <a:off x="2759964" y="3194304"/>
              <a:ext cx="685800" cy="254635"/>
            </a:xfrm>
            <a:custGeom>
              <a:avLst/>
              <a:gdLst/>
              <a:ahLst/>
              <a:cxnLst/>
              <a:rect l="l" t="t" r="r" b="b"/>
              <a:pathLst>
                <a:path w="685800" h="254635">
                  <a:moveTo>
                    <a:pt x="68580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685800" y="25450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964" y="3194304"/>
              <a:ext cx="685800" cy="254635"/>
            </a:xfrm>
            <a:custGeom>
              <a:avLst/>
              <a:gdLst/>
              <a:ahLst/>
              <a:cxnLst/>
              <a:rect l="l" t="t" r="r" b="b"/>
              <a:pathLst>
                <a:path w="685800" h="254635">
                  <a:moveTo>
                    <a:pt x="0" y="254508"/>
                  </a:moveTo>
                  <a:lnTo>
                    <a:pt x="685800" y="254508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964" y="3448812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964" y="3448812"/>
              <a:ext cx="685800" cy="253365"/>
            </a:xfrm>
            <a:custGeom>
              <a:avLst/>
              <a:gdLst/>
              <a:ahLst/>
              <a:cxnLst/>
              <a:rect l="l" t="t" r="r" b="b"/>
              <a:pathLst>
                <a:path w="685800" h="253364">
                  <a:moveTo>
                    <a:pt x="0" y="252983"/>
                  </a:moveTo>
                  <a:lnTo>
                    <a:pt x="685800" y="252983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9964" y="3677412"/>
              <a:ext cx="685800" cy="253365"/>
            </a:xfrm>
            <a:custGeom>
              <a:avLst/>
              <a:gdLst/>
              <a:ahLst/>
              <a:cxnLst/>
              <a:rect l="l" t="t" r="r" b="b"/>
              <a:pathLst>
                <a:path w="685800" h="253364">
                  <a:moveTo>
                    <a:pt x="685800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685800" y="25298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59964" y="3677412"/>
              <a:ext cx="685800" cy="253365"/>
            </a:xfrm>
            <a:custGeom>
              <a:avLst/>
              <a:gdLst/>
              <a:ahLst/>
              <a:cxnLst/>
              <a:rect l="l" t="t" r="r" b="b"/>
              <a:pathLst>
                <a:path w="685800" h="253364">
                  <a:moveTo>
                    <a:pt x="0" y="252983"/>
                  </a:moveTo>
                  <a:lnTo>
                    <a:pt x="685800" y="252983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78736" y="3199785"/>
            <a:ext cx="19494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/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34600" y="2766650"/>
            <a:ext cx="1241425" cy="1620520"/>
            <a:chOff x="5481637" y="2511361"/>
            <a:chExt cx="1241425" cy="1620520"/>
          </a:xfrm>
        </p:grpSpPr>
        <p:sp>
          <p:nvSpPr>
            <p:cNvPr id="41" name="object 41"/>
            <p:cNvSpPr/>
            <p:nvPr/>
          </p:nvSpPr>
          <p:spPr>
            <a:xfrm>
              <a:off x="5486400" y="2516123"/>
              <a:ext cx="1231900" cy="1610995"/>
            </a:xfrm>
            <a:custGeom>
              <a:avLst/>
              <a:gdLst/>
              <a:ahLst/>
              <a:cxnLst/>
              <a:rect l="l" t="t" r="r" b="b"/>
              <a:pathLst>
                <a:path w="1231900" h="1610995">
                  <a:moveTo>
                    <a:pt x="1231392" y="0"/>
                  </a:moveTo>
                  <a:lnTo>
                    <a:pt x="0" y="0"/>
                  </a:lnTo>
                  <a:lnTo>
                    <a:pt x="0" y="1610868"/>
                  </a:lnTo>
                  <a:lnTo>
                    <a:pt x="1231392" y="1610868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400" y="2516123"/>
              <a:ext cx="1231900" cy="1610995"/>
            </a:xfrm>
            <a:custGeom>
              <a:avLst/>
              <a:gdLst/>
              <a:ahLst/>
              <a:cxnLst/>
              <a:rect l="l" t="t" r="r" b="b"/>
              <a:pathLst>
                <a:path w="1231900" h="1610995">
                  <a:moveTo>
                    <a:pt x="0" y="1610868"/>
                  </a:moveTo>
                  <a:lnTo>
                    <a:pt x="1231392" y="1610868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1610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51219" y="2962655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51219" y="2962655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78477" y="2795035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Way-1 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Cache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Tag </a:t>
            </a:r>
            <a:r>
              <a:rPr sz="1200" b="1" spc="-15" dirty="0"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18990" y="3248172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87443" y="4185178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99420" y="2766650"/>
            <a:ext cx="2599055" cy="1620520"/>
            <a:chOff x="5946457" y="2511361"/>
            <a:chExt cx="2599055" cy="1620520"/>
          </a:xfrm>
        </p:grpSpPr>
        <p:sp>
          <p:nvSpPr>
            <p:cNvPr id="49" name="object 49"/>
            <p:cNvSpPr/>
            <p:nvPr/>
          </p:nvSpPr>
          <p:spPr>
            <a:xfrm>
              <a:off x="5951220" y="317296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51220" y="317296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51220" y="3390899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51220" y="3390899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51220" y="3608831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1220" y="3608831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0296" y="2516123"/>
              <a:ext cx="1600200" cy="1610995"/>
            </a:xfrm>
            <a:custGeom>
              <a:avLst/>
              <a:gdLst/>
              <a:ahLst/>
              <a:cxnLst/>
              <a:rect l="l" t="t" r="r" b="b"/>
              <a:pathLst>
                <a:path w="1600200" h="1610995">
                  <a:moveTo>
                    <a:pt x="1600200" y="0"/>
                  </a:moveTo>
                  <a:lnTo>
                    <a:pt x="0" y="0"/>
                  </a:lnTo>
                  <a:lnTo>
                    <a:pt x="0" y="1610868"/>
                  </a:lnTo>
                  <a:lnTo>
                    <a:pt x="1600200" y="1610868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40296" y="2516123"/>
              <a:ext cx="1600200" cy="1610995"/>
            </a:xfrm>
            <a:custGeom>
              <a:avLst/>
              <a:gdLst/>
              <a:ahLst/>
              <a:cxnLst/>
              <a:rect l="l" t="t" r="r" b="b"/>
              <a:pathLst>
                <a:path w="1600200" h="1610995">
                  <a:moveTo>
                    <a:pt x="0" y="1610868"/>
                  </a:moveTo>
                  <a:lnTo>
                    <a:pt x="1600200" y="1610868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108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62034"/>
              </p:ext>
            </p:extLst>
          </p:nvPr>
        </p:nvGraphicFramePr>
        <p:xfrm>
          <a:off x="7853505" y="3213373"/>
          <a:ext cx="685800" cy="96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7831916" y="2795035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Way-1 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Data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73268" y="3248172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41720" y="4185178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24396" y="3199785"/>
            <a:ext cx="19494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12700"/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98108" y="5288871"/>
            <a:ext cx="288925" cy="305435"/>
            <a:chOff x="1545145" y="5033581"/>
            <a:chExt cx="288925" cy="305435"/>
          </a:xfrm>
        </p:grpSpPr>
        <p:sp>
          <p:nvSpPr>
            <p:cNvPr id="63" name="object 63"/>
            <p:cNvSpPr/>
            <p:nvPr/>
          </p:nvSpPr>
          <p:spPr>
            <a:xfrm>
              <a:off x="1549908" y="5038344"/>
              <a:ext cx="279400" cy="295910"/>
            </a:xfrm>
            <a:custGeom>
              <a:avLst/>
              <a:gdLst/>
              <a:ahLst/>
              <a:cxnLst/>
              <a:rect l="l" t="t" r="r" b="b"/>
              <a:pathLst>
                <a:path w="279400" h="295910">
                  <a:moveTo>
                    <a:pt x="139446" y="0"/>
                  </a:moveTo>
                  <a:lnTo>
                    <a:pt x="95390" y="7534"/>
                  </a:lnTo>
                  <a:lnTo>
                    <a:pt x="57113" y="28517"/>
                  </a:lnTo>
                  <a:lnTo>
                    <a:pt x="26919" y="60514"/>
                  </a:lnTo>
                  <a:lnTo>
                    <a:pt x="7114" y="101096"/>
                  </a:lnTo>
                  <a:lnTo>
                    <a:pt x="0" y="147827"/>
                  </a:lnTo>
                  <a:lnTo>
                    <a:pt x="7114" y="194559"/>
                  </a:lnTo>
                  <a:lnTo>
                    <a:pt x="26919" y="235141"/>
                  </a:lnTo>
                  <a:lnTo>
                    <a:pt x="57113" y="267138"/>
                  </a:lnTo>
                  <a:lnTo>
                    <a:pt x="95390" y="288121"/>
                  </a:lnTo>
                  <a:lnTo>
                    <a:pt x="139446" y="295655"/>
                  </a:lnTo>
                  <a:lnTo>
                    <a:pt x="183501" y="288121"/>
                  </a:lnTo>
                  <a:lnTo>
                    <a:pt x="221778" y="267138"/>
                  </a:lnTo>
                  <a:lnTo>
                    <a:pt x="251972" y="235141"/>
                  </a:lnTo>
                  <a:lnTo>
                    <a:pt x="271777" y="194559"/>
                  </a:lnTo>
                  <a:lnTo>
                    <a:pt x="278891" y="147827"/>
                  </a:lnTo>
                  <a:lnTo>
                    <a:pt x="271777" y="101096"/>
                  </a:lnTo>
                  <a:lnTo>
                    <a:pt x="251972" y="60514"/>
                  </a:lnTo>
                  <a:lnTo>
                    <a:pt x="221778" y="28517"/>
                  </a:lnTo>
                  <a:lnTo>
                    <a:pt x="183501" y="753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49908" y="5038344"/>
              <a:ext cx="279400" cy="295910"/>
            </a:xfrm>
            <a:custGeom>
              <a:avLst/>
              <a:gdLst/>
              <a:ahLst/>
              <a:cxnLst/>
              <a:rect l="l" t="t" r="r" b="b"/>
              <a:pathLst>
                <a:path w="279400" h="295910">
                  <a:moveTo>
                    <a:pt x="0" y="147827"/>
                  </a:moveTo>
                  <a:lnTo>
                    <a:pt x="7114" y="101096"/>
                  </a:lnTo>
                  <a:lnTo>
                    <a:pt x="26919" y="60514"/>
                  </a:lnTo>
                  <a:lnTo>
                    <a:pt x="57113" y="28517"/>
                  </a:lnTo>
                  <a:lnTo>
                    <a:pt x="95390" y="7534"/>
                  </a:lnTo>
                  <a:lnTo>
                    <a:pt x="139446" y="0"/>
                  </a:lnTo>
                  <a:lnTo>
                    <a:pt x="183501" y="7534"/>
                  </a:lnTo>
                  <a:lnTo>
                    <a:pt x="221778" y="28517"/>
                  </a:lnTo>
                  <a:lnTo>
                    <a:pt x="251972" y="60514"/>
                  </a:lnTo>
                  <a:lnTo>
                    <a:pt x="271777" y="101096"/>
                  </a:lnTo>
                  <a:lnTo>
                    <a:pt x="278891" y="147827"/>
                  </a:lnTo>
                  <a:lnTo>
                    <a:pt x="271777" y="194559"/>
                  </a:lnTo>
                  <a:lnTo>
                    <a:pt x="251972" y="235141"/>
                  </a:lnTo>
                  <a:lnTo>
                    <a:pt x="221778" y="267138"/>
                  </a:lnTo>
                  <a:lnTo>
                    <a:pt x="183501" y="288121"/>
                  </a:lnTo>
                  <a:lnTo>
                    <a:pt x="139446" y="295655"/>
                  </a:lnTo>
                  <a:lnTo>
                    <a:pt x="95390" y="288121"/>
                  </a:lnTo>
                  <a:lnTo>
                    <a:pt x="57113" y="267138"/>
                  </a:lnTo>
                  <a:lnTo>
                    <a:pt x="26919" y="235141"/>
                  </a:lnTo>
                  <a:lnTo>
                    <a:pt x="7114" y="194559"/>
                  </a:lnTo>
                  <a:lnTo>
                    <a:pt x="0" y="1478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061799" y="5287029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51894" y="3288049"/>
            <a:ext cx="4064635" cy="2992120"/>
            <a:chOff x="598931" y="3032760"/>
            <a:chExt cx="4064635" cy="2992120"/>
          </a:xfrm>
        </p:grpSpPr>
        <p:sp>
          <p:nvSpPr>
            <p:cNvPr id="67" name="object 67"/>
            <p:cNvSpPr/>
            <p:nvPr/>
          </p:nvSpPr>
          <p:spPr>
            <a:xfrm>
              <a:off x="598932" y="3032759"/>
              <a:ext cx="4064635" cy="2759710"/>
            </a:xfrm>
            <a:custGeom>
              <a:avLst/>
              <a:gdLst/>
              <a:ahLst/>
              <a:cxnLst/>
              <a:rect l="l" t="t" r="r" b="b"/>
              <a:pathLst>
                <a:path w="4064635" h="2759710">
                  <a:moveTo>
                    <a:pt x="4064381" y="1444117"/>
                  </a:moveTo>
                  <a:lnTo>
                    <a:pt x="1059180" y="1444117"/>
                  </a:lnTo>
                  <a:lnTo>
                    <a:pt x="1059180" y="1093470"/>
                  </a:lnTo>
                  <a:lnTo>
                    <a:pt x="1030224" y="1093470"/>
                  </a:lnTo>
                  <a:lnTo>
                    <a:pt x="1030224" y="1444117"/>
                  </a:lnTo>
                  <a:lnTo>
                    <a:pt x="28956" y="1444117"/>
                  </a:lnTo>
                  <a:lnTo>
                    <a:pt x="28956" y="57912"/>
                  </a:lnTo>
                  <a:lnTo>
                    <a:pt x="156210" y="57912"/>
                  </a:lnTo>
                  <a:lnTo>
                    <a:pt x="156210" y="86868"/>
                  </a:lnTo>
                  <a:lnTo>
                    <a:pt x="214109" y="57912"/>
                  </a:lnTo>
                  <a:lnTo>
                    <a:pt x="243078" y="43434"/>
                  </a:lnTo>
                  <a:lnTo>
                    <a:pt x="214109" y="28956"/>
                  </a:lnTo>
                  <a:lnTo>
                    <a:pt x="156210" y="0"/>
                  </a:lnTo>
                  <a:lnTo>
                    <a:pt x="156210" y="28956"/>
                  </a:lnTo>
                  <a:lnTo>
                    <a:pt x="0" y="28956"/>
                  </a:lnTo>
                  <a:lnTo>
                    <a:pt x="0" y="1473073"/>
                  </a:lnTo>
                  <a:lnTo>
                    <a:pt x="1030224" y="1473073"/>
                  </a:lnTo>
                  <a:lnTo>
                    <a:pt x="1030224" y="1564386"/>
                  </a:lnTo>
                  <a:lnTo>
                    <a:pt x="1076198" y="1564386"/>
                  </a:lnTo>
                  <a:lnTo>
                    <a:pt x="1076198" y="1919351"/>
                  </a:lnTo>
                  <a:lnTo>
                    <a:pt x="1047242" y="1919351"/>
                  </a:lnTo>
                  <a:lnTo>
                    <a:pt x="1090676" y="2006219"/>
                  </a:lnTo>
                  <a:lnTo>
                    <a:pt x="1126871" y="1933829"/>
                  </a:lnTo>
                  <a:lnTo>
                    <a:pt x="1134110" y="1919351"/>
                  </a:lnTo>
                  <a:lnTo>
                    <a:pt x="1105154" y="1919351"/>
                  </a:lnTo>
                  <a:lnTo>
                    <a:pt x="1105154" y="1564386"/>
                  </a:lnTo>
                  <a:lnTo>
                    <a:pt x="1105154" y="1535430"/>
                  </a:lnTo>
                  <a:lnTo>
                    <a:pt x="1059180" y="1535430"/>
                  </a:lnTo>
                  <a:lnTo>
                    <a:pt x="1059180" y="1473073"/>
                  </a:lnTo>
                  <a:lnTo>
                    <a:pt x="4035425" y="1473073"/>
                  </a:lnTo>
                  <a:lnTo>
                    <a:pt x="4035425" y="2759646"/>
                  </a:lnTo>
                  <a:lnTo>
                    <a:pt x="4064381" y="2759646"/>
                  </a:lnTo>
                  <a:lnTo>
                    <a:pt x="4064381" y="1473073"/>
                  </a:lnTo>
                  <a:lnTo>
                    <a:pt x="4064381" y="1444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33799" y="5791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85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33799" y="5791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0" name="object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40682"/>
              </p:ext>
            </p:extLst>
          </p:nvPr>
        </p:nvGraphicFramePr>
        <p:xfrm>
          <a:off x="4182190" y="6346717"/>
          <a:ext cx="18288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4391741" y="6053600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110" dirty="0">
                <a:latin typeface="Arial"/>
                <a:cs typeface="Arial"/>
              </a:rPr>
              <a:t>T</a:t>
            </a:r>
            <a:r>
              <a:rPr sz="1200" i="1" spc="-5" dirty="0">
                <a:latin typeface="Arial"/>
                <a:cs typeface="Arial"/>
              </a:rPr>
              <a:t>ag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25000" y="6041727"/>
            <a:ext cx="695325" cy="238125"/>
            <a:chOff x="4872037" y="5786437"/>
            <a:chExt cx="695325" cy="238125"/>
          </a:xfrm>
        </p:grpSpPr>
        <p:sp>
          <p:nvSpPr>
            <p:cNvPr id="73" name="object 73"/>
            <p:cNvSpPr/>
            <p:nvPr/>
          </p:nvSpPr>
          <p:spPr>
            <a:xfrm>
              <a:off x="4876800" y="5791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85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6800" y="5791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477082" y="6053600"/>
            <a:ext cx="3924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15" dirty="0">
                <a:latin typeface="Arial"/>
                <a:cs typeface="Arial"/>
              </a:rPr>
              <a:t>W</a:t>
            </a:r>
            <a:r>
              <a:rPr sz="1200" i="1" spc="-5" dirty="0">
                <a:latin typeface="Arial"/>
                <a:cs typeface="Arial"/>
              </a:rPr>
              <a:t>ord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867800" y="6041727"/>
            <a:ext cx="466725" cy="238125"/>
            <a:chOff x="4414837" y="5786437"/>
            <a:chExt cx="466725" cy="238125"/>
          </a:xfrm>
        </p:grpSpPr>
        <p:sp>
          <p:nvSpPr>
            <p:cNvPr id="77" name="object 77"/>
            <p:cNvSpPr/>
            <p:nvPr/>
          </p:nvSpPr>
          <p:spPr>
            <a:xfrm>
              <a:off x="4419600" y="5791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19600" y="5791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990037" y="6070366"/>
            <a:ext cx="2222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68527" y="6358400"/>
            <a:ext cx="9410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CPU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dd</a:t>
            </a:r>
            <a:r>
              <a:rPr sz="1200" dirty="0">
                <a:latin typeface="Arial"/>
                <a:cs typeface="Arial"/>
              </a:rPr>
              <a:t>ress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098882" y="3289572"/>
            <a:ext cx="4768850" cy="2758440"/>
            <a:chOff x="1645920" y="3034283"/>
            <a:chExt cx="4768850" cy="2758440"/>
          </a:xfrm>
        </p:grpSpPr>
        <p:sp>
          <p:nvSpPr>
            <p:cNvPr id="82" name="object 82"/>
            <p:cNvSpPr/>
            <p:nvPr/>
          </p:nvSpPr>
          <p:spPr>
            <a:xfrm>
              <a:off x="1645920" y="3034283"/>
              <a:ext cx="3841750" cy="2758440"/>
            </a:xfrm>
            <a:custGeom>
              <a:avLst/>
              <a:gdLst/>
              <a:ahLst/>
              <a:cxnLst/>
              <a:rect l="l" t="t" r="r" b="b"/>
              <a:pathLst>
                <a:path w="3841750" h="2758440">
                  <a:moveTo>
                    <a:pt x="807212" y="2438400"/>
                  </a:moveTo>
                  <a:lnTo>
                    <a:pt x="57912" y="2438400"/>
                  </a:lnTo>
                  <a:lnTo>
                    <a:pt x="57912" y="2387346"/>
                  </a:lnTo>
                  <a:lnTo>
                    <a:pt x="86868" y="2387346"/>
                  </a:lnTo>
                  <a:lnTo>
                    <a:pt x="79629" y="2372868"/>
                  </a:lnTo>
                  <a:lnTo>
                    <a:pt x="43434" y="2300478"/>
                  </a:lnTo>
                  <a:lnTo>
                    <a:pt x="0" y="2387346"/>
                  </a:lnTo>
                  <a:lnTo>
                    <a:pt x="28956" y="2387346"/>
                  </a:lnTo>
                  <a:lnTo>
                    <a:pt x="28956" y="2467356"/>
                  </a:lnTo>
                  <a:lnTo>
                    <a:pt x="778256" y="2467356"/>
                  </a:lnTo>
                  <a:lnTo>
                    <a:pt x="778256" y="2605278"/>
                  </a:lnTo>
                  <a:lnTo>
                    <a:pt x="807212" y="2605278"/>
                  </a:lnTo>
                  <a:lnTo>
                    <a:pt x="807212" y="2467356"/>
                  </a:lnTo>
                  <a:lnTo>
                    <a:pt x="807212" y="2438400"/>
                  </a:lnTo>
                  <a:close/>
                </a:path>
                <a:path w="3841750" h="2758440">
                  <a:moveTo>
                    <a:pt x="3841242" y="43434"/>
                  </a:moveTo>
                  <a:lnTo>
                    <a:pt x="3812286" y="28956"/>
                  </a:lnTo>
                  <a:lnTo>
                    <a:pt x="3754374" y="0"/>
                  </a:lnTo>
                  <a:lnTo>
                    <a:pt x="3754374" y="28956"/>
                  </a:lnTo>
                  <a:lnTo>
                    <a:pt x="2988564" y="28956"/>
                  </a:lnTo>
                  <a:lnTo>
                    <a:pt x="2988564" y="2758059"/>
                  </a:lnTo>
                  <a:lnTo>
                    <a:pt x="3017520" y="2758059"/>
                  </a:lnTo>
                  <a:lnTo>
                    <a:pt x="3017520" y="57912"/>
                  </a:lnTo>
                  <a:lnTo>
                    <a:pt x="3754374" y="57912"/>
                  </a:lnTo>
                  <a:lnTo>
                    <a:pt x="3754374" y="86868"/>
                  </a:lnTo>
                  <a:lnTo>
                    <a:pt x="3812273" y="57912"/>
                  </a:lnTo>
                  <a:lnTo>
                    <a:pt x="3841242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31052" y="5053583"/>
              <a:ext cx="279400" cy="294640"/>
            </a:xfrm>
            <a:custGeom>
              <a:avLst/>
              <a:gdLst/>
              <a:ahLst/>
              <a:cxnLst/>
              <a:rect l="l" t="t" r="r" b="b"/>
              <a:pathLst>
                <a:path w="279400" h="294639">
                  <a:moveTo>
                    <a:pt x="139446" y="0"/>
                  </a:moveTo>
                  <a:lnTo>
                    <a:pt x="95390" y="7491"/>
                  </a:lnTo>
                  <a:lnTo>
                    <a:pt x="57113" y="28358"/>
                  </a:lnTo>
                  <a:lnTo>
                    <a:pt x="26919" y="60185"/>
                  </a:lnTo>
                  <a:lnTo>
                    <a:pt x="7114" y="100559"/>
                  </a:lnTo>
                  <a:lnTo>
                    <a:pt x="0" y="147066"/>
                  </a:lnTo>
                  <a:lnTo>
                    <a:pt x="7114" y="193572"/>
                  </a:lnTo>
                  <a:lnTo>
                    <a:pt x="26919" y="233946"/>
                  </a:lnTo>
                  <a:lnTo>
                    <a:pt x="57113" y="265773"/>
                  </a:lnTo>
                  <a:lnTo>
                    <a:pt x="95390" y="286640"/>
                  </a:lnTo>
                  <a:lnTo>
                    <a:pt x="139446" y="294132"/>
                  </a:lnTo>
                  <a:lnTo>
                    <a:pt x="183501" y="286640"/>
                  </a:lnTo>
                  <a:lnTo>
                    <a:pt x="221778" y="265773"/>
                  </a:lnTo>
                  <a:lnTo>
                    <a:pt x="251972" y="233946"/>
                  </a:lnTo>
                  <a:lnTo>
                    <a:pt x="271777" y="193572"/>
                  </a:lnTo>
                  <a:lnTo>
                    <a:pt x="278892" y="147066"/>
                  </a:lnTo>
                  <a:lnTo>
                    <a:pt x="271777" y="100559"/>
                  </a:lnTo>
                  <a:lnTo>
                    <a:pt x="251972" y="60185"/>
                  </a:lnTo>
                  <a:lnTo>
                    <a:pt x="221778" y="28358"/>
                  </a:lnTo>
                  <a:lnTo>
                    <a:pt x="183501" y="74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31052" y="5053583"/>
              <a:ext cx="279400" cy="294640"/>
            </a:xfrm>
            <a:custGeom>
              <a:avLst/>
              <a:gdLst/>
              <a:ahLst/>
              <a:cxnLst/>
              <a:rect l="l" t="t" r="r" b="b"/>
              <a:pathLst>
                <a:path w="279400" h="294639">
                  <a:moveTo>
                    <a:pt x="0" y="147066"/>
                  </a:moveTo>
                  <a:lnTo>
                    <a:pt x="7114" y="100559"/>
                  </a:lnTo>
                  <a:lnTo>
                    <a:pt x="26919" y="60185"/>
                  </a:lnTo>
                  <a:lnTo>
                    <a:pt x="57113" y="28358"/>
                  </a:lnTo>
                  <a:lnTo>
                    <a:pt x="95390" y="7491"/>
                  </a:lnTo>
                  <a:lnTo>
                    <a:pt x="139446" y="0"/>
                  </a:lnTo>
                  <a:lnTo>
                    <a:pt x="183501" y="7491"/>
                  </a:lnTo>
                  <a:lnTo>
                    <a:pt x="221778" y="28358"/>
                  </a:lnTo>
                  <a:lnTo>
                    <a:pt x="251972" y="60185"/>
                  </a:lnTo>
                  <a:lnTo>
                    <a:pt x="271777" y="100559"/>
                  </a:lnTo>
                  <a:lnTo>
                    <a:pt x="278892" y="147066"/>
                  </a:lnTo>
                  <a:lnTo>
                    <a:pt x="271777" y="193572"/>
                  </a:lnTo>
                  <a:lnTo>
                    <a:pt x="251972" y="233946"/>
                  </a:lnTo>
                  <a:lnTo>
                    <a:pt x="221778" y="265773"/>
                  </a:lnTo>
                  <a:lnTo>
                    <a:pt x="183501" y="286640"/>
                  </a:lnTo>
                  <a:lnTo>
                    <a:pt x="139446" y="294132"/>
                  </a:lnTo>
                  <a:lnTo>
                    <a:pt x="95390" y="286640"/>
                  </a:lnTo>
                  <a:lnTo>
                    <a:pt x="57113" y="265773"/>
                  </a:lnTo>
                  <a:lnTo>
                    <a:pt x="26919" y="233946"/>
                  </a:lnTo>
                  <a:lnTo>
                    <a:pt x="7114" y="193572"/>
                  </a:lnTo>
                  <a:lnTo>
                    <a:pt x="0" y="14706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643832" y="5301380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681551" y="4383043"/>
            <a:ext cx="620395" cy="1539875"/>
          </a:xfrm>
          <a:custGeom>
            <a:avLst/>
            <a:gdLst/>
            <a:ahLst/>
            <a:cxnLst/>
            <a:rect l="l" t="t" r="r" b="b"/>
            <a:pathLst>
              <a:path w="620395" h="1539875">
                <a:moveTo>
                  <a:pt x="86868" y="838581"/>
                </a:moveTo>
                <a:lnTo>
                  <a:pt x="57912" y="838581"/>
                </a:lnTo>
                <a:lnTo>
                  <a:pt x="57912" y="477266"/>
                </a:lnTo>
                <a:lnTo>
                  <a:pt x="76962" y="477266"/>
                </a:lnTo>
                <a:lnTo>
                  <a:pt x="76962" y="448310"/>
                </a:lnTo>
                <a:lnTo>
                  <a:pt x="76962" y="0"/>
                </a:lnTo>
                <a:lnTo>
                  <a:pt x="48006" y="0"/>
                </a:lnTo>
                <a:lnTo>
                  <a:pt x="48006" y="448310"/>
                </a:lnTo>
                <a:lnTo>
                  <a:pt x="28956" y="448310"/>
                </a:lnTo>
                <a:lnTo>
                  <a:pt x="28956" y="838581"/>
                </a:lnTo>
                <a:lnTo>
                  <a:pt x="0" y="838581"/>
                </a:lnTo>
                <a:lnTo>
                  <a:pt x="43434" y="925449"/>
                </a:lnTo>
                <a:lnTo>
                  <a:pt x="79629" y="853059"/>
                </a:lnTo>
                <a:lnTo>
                  <a:pt x="86868" y="838581"/>
                </a:lnTo>
                <a:close/>
              </a:path>
              <a:path w="620395" h="1539875">
                <a:moveTo>
                  <a:pt x="619887" y="1365758"/>
                </a:moveTo>
                <a:lnTo>
                  <a:pt x="57912" y="1365758"/>
                </a:lnTo>
                <a:lnTo>
                  <a:pt x="57912" y="1307592"/>
                </a:lnTo>
                <a:lnTo>
                  <a:pt x="86868" y="1307592"/>
                </a:lnTo>
                <a:lnTo>
                  <a:pt x="79629" y="1293114"/>
                </a:lnTo>
                <a:lnTo>
                  <a:pt x="43434" y="1220724"/>
                </a:lnTo>
                <a:lnTo>
                  <a:pt x="0" y="1307592"/>
                </a:lnTo>
                <a:lnTo>
                  <a:pt x="28956" y="1307592"/>
                </a:lnTo>
                <a:lnTo>
                  <a:pt x="28956" y="1394714"/>
                </a:lnTo>
                <a:lnTo>
                  <a:pt x="590931" y="1394714"/>
                </a:lnTo>
                <a:lnTo>
                  <a:pt x="590931" y="1539811"/>
                </a:lnTo>
                <a:lnTo>
                  <a:pt x="619887" y="1539811"/>
                </a:lnTo>
                <a:lnTo>
                  <a:pt x="619887" y="1394714"/>
                </a:lnTo>
                <a:lnTo>
                  <a:pt x="619887" y="1365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548462" y="5894090"/>
            <a:ext cx="685800" cy="204543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17170">
              <a:spcBef>
                <a:spcPts val="155"/>
              </a:spcBef>
            </a:pPr>
            <a:r>
              <a:rPr sz="1200" i="1" spc="-40" dirty="0">
                <a:solidFill>
                  <a:srgbClr val="006FC0"/>
                </a:solidFill>
                <a:latin typeface="Arial"/>
                <a:cs typeface="Arial"/>
              </a:rPr>
              <a:t>Tag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42153" y="5923044"/>
            <a:ext cx="685800" cy="203902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18440">
              <a:spcBef>
                <a:spcPts val="150"/>
              </a:spcBef>
            </a:pPr>
            <a:r>
              <a:rPr sz="1200" i="1" spc="-40" dirty="0">
                <a:solidFill>
                  <a:srgbClr val="006FC0"/>
                </a:solidFill>
                <a:latin typeface="Arial"/>
                <a:cs typeface="Arial"/>
              </a:rPr>
              <a:t>Tag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63291" y="3527126"/>
            <a:ext cx="1167765" cy="2534920"/>
            <a:chOff x="4410328" y="3271837"/>
            <a:chExt cx="1167765" cy="2534920"/>
          </a:xfrm>
        </p:grpSpPr>
        <p:sp>
          <p:nvSpPr>
            <p:cNvPr id="90" name="object 90"/>
            <p:cNvSpPr/>
            <p:nvPr/>
          </p:nvSpPr>
          <p:spPr>
            <a:xfrm>
              <a:off x="4424933" y="5639561"/>
              <a:ext cx="1138555" cy="152400"/>
            </a:xfrm>
            <a:custGeom>
              <a:avLst/>
              <a:gdLst/>
              <a:ahLst/>
              <a:cxnLst/>
              <a:rect l="l" t="t" r="r" b="b"/>
              <a:pathLst>
                <a:path w="1138554" h="152400">
                  <a:moveTo>
                    <a:pt x="1138427" y="152400"/>
                  </a:moveTo>
                  <a:lnTo>
                    <a:pt x="1137425" y="122737"/>
                  </a:lnTo>
                  <a:lnTo>
                    <a:pt x="1134697" y="98517"/>
                  </a:lnTo>
                  <a:lnTo>
                    <a:pt x="1130659" y="82187"/>
                  </a:lnTo>
                  <a:lnTo>
                    <a:pt x="1125727" y="76200"/>
                  </a:lnTo>
                  <a:lnTo>
                    <a:pt x="581913" y="76200"/>
                  </a:lnTo>
                  <a:lnTo>
                    <a:pt x="576982" y="70212"/>
                  </a:lnTo>
                  <a:lnTo>
                    <a:pt x="572944" y="53882"/>
                  </a:lnTo>
                  <a:lnTo>
                    <a:pt x="570216" y="29662"/>
                  </a:lnTo>
                  <a:lnTo>
                    <a:pt x="569213" y="0"/>
                  </a:lnTo>
                  <a:lnTo>
                    <a:pt x="568211" y="29662"/>
                  </a:lnTo>
                  <a:lnTo>
                    <a:pt x="565483" y="53882"/>
                  </a:lnTo>
                  <a:lnTo>
                    <a:pt x="561445" y="70212"/>
                  </a:lnTo>
                  <a:lnTo>
                    <a:pt x="556513" y="76200"/>
                  </a:lnTo>
                  <a:lnTo>
                    <a:pt x="12700" y="76200"/>
                  </a:lnTo>
                  <a:lnTo>
                    <a:pt x="7768" y="82187"/>
                  </a:lnTo>
                  <a:lnTo>
                    <a:pt x="3730" y="98517"/>
                  </a:lnTo>
                  <a:lnTo>
                    <a:pt x="1002" y="122737"/>
                  </a:lnTo>
                  <a:lnTo>
                    <a:pt x="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28971" y="32766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28971" y="32766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392507" y="5913697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265760" y="6140165"/>
            <a:ext cx="304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000" i="1" spc="-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787468" y="59393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60595" y="6165463"/>
            <a:ext cx="304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000" i="1" spc="-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5633" y="3454165"/>
            <a:ext cx="457200" cy="189796"/>
          </a:xfrm>
          <a:prstGeom prst="rect">
            <a:avLst/>
          </a:prstGeom>
          <a:solidFill>
            <a:srgbClr val="DDDDDD"/>
          </a:solidFill>
          <a:ln w="9143">
            <a:solidFill>
              <a:srgbClr val="99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9539">
              <a:spcBef>
                <a:spcPts val="280"/>
              </a:spcBef>
            </a:pPr>
            <a:r>
              <a:rPr sz="1000" b="1" spc="-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299663" y="3555131"/>
            <a:ext cx="2222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590373" y="3288048"/>
            <a:ext cx="4803775" cy="2607310"/>
          </a:xfrm>
          <a:custGeom>
            <a:avLst/>
            <a:gdLst/>
            <a:ahLst/>
            <a:cxnLst/>
            <a:rect l="l" t="t" r="r" b="b"/>
            <a:pathLst>
              <a:path w="4803775" h="2607310">
                <a:moveTo>
                  <a:pt x="4803775" y="44958"/>
                </a:moveTo>
                <a:lnTo>
                  <a:pt x="4774819" y="30480"/>
                </a:lnTo>
                <a:lnTo>
                  <a:pt x="4716907" y="1524"/>
                </a:lnTo>
                <a:lnTo>
                  <a:pt x="4716907" y="30480"/>
                </a:lnTo>
                <a:lnTo>
                  <a:pt x="4660900" y="30480"/>
                </a:lnTo>
                <a:lnTo>
                  <a:pt x="4660900" y="1684147"/>
                </a:lnTo>
                <a:lnTo>
                  <a:pt x="2871724" y="1684147"/>
                </a:lnTo>
                <a:lnTo>
                  <a:pt x="2871724" y="1683512"/>
                </a:lnTo>
                <a:lnTo>
                  <a:pt x="28956" y="1683512"/>
                </a:lnTo>
                <a:lnTo>
                  <a:pt x="28956" y="57912"/>
                </a:lnTo>
                <a:lnTo>
                  <a:pt x="71628" y="57912"/>
                </a:lnTo>
                <a:lnTo>
                  <a:pt x="71628" y="86868"/>
                </a:lnTo>
                <a:lnTo>
                  <a:pt x="129540" y="57912"/>
                </a:lnTo>
                <a:lnTo>
                  <a:pt x="158496" y="43434"/>
                </a:lnTo>
                <a:lnTo>
                  <a:pt x="129527" y="28956"/>
                </a:lnTo>
                <a:lnTo>
                  <a:pt x="71628" y="0"/>
                </a:lnTo>
                <a:lnTo>
                  <a:pt x="71628" y="28956"/>
                </a:lnTo>
                <a:lnTo>
                  <a:pt x="0" y="28956"/>
                </a:lnTo>
                <a:lnTo>
                  <a:pt x="0" y="1712468"/>
                </a:lnTo>
                <a:lnTo>
                  <a:pt x="2842768" y="1712468"/>
                </a:lnTo>
                <a:lnTo>
                  <a:pt x="2842768" y="2607246"/>
                </a:lnTo>
                <a:lnTo>
                  <a:pt x="2871724" y="2607246"/>
                </a:lnTo>
                <a:lnTo>
                  <a:pt x="2871978" y="2607183"/>
                </a:lnTo>
                <a:lnTo>
                  <a:pt x="2871978" y="1713103"/>
                </a:lnTo>
                <a:lnTo>
                  <a:pt x="4689856" y="1713103"/>
                </a:lnTo>
                <a:lnTo>
                  <a:pt x="4689856" y="1684147"/>
                </a:lnTo>
                <a:lnTo>
                  <a:pt x="4689856" y="59436"/>
                </a:lnTo>
                <a:lnTo>
                  <a:pt x="4716907" y="59436"/>
                </a:lnTo>
                <a:lnTo>
                  <a:pt x="4716907" y="88392"/>
                </a:lnTo>
                <a:lnTo>
                  <a:pt x="4774806" y="59436"/>
                </a:lnTo>
                <a:lnTo>
                  <a:pt x="4803775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781377" y="5048268"/>
            <a:ext cx="685800" cy="203902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60020">
              <a:spcBef>
                <a:spcPts val="150"/>
              </a:spcBef>
            </a:pPr>
            <a:r>
              <a:rPr sz="1200" i="1" dirty="0">
                <a:latin typeface="Arial"/>
                <a:cs typeface="Arial"/>
              </a:rPr>
              <a:t>Word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24178" y="5048268"/>
            <a:ext cx="457200" cy="189796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30175">
              <a:spcBef>
                <a:spcPts val="280"/>
              </a:spcBef>
            </a:pPr>
            <a:r>
              <a:rPr sz="1000" b="1" spc="-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282523" y="5188477"/>
            <a:ext cx="999490" cy="591820"/>
            <a:chOff x="1829561" y="4933188"/>
            <a:chExt cx="999490" cy="591820"/>
          </a:xfrm>
        </p:grpSpPr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9561" y="5156200"/>
              <a:ext cx="200025" cy="8686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3" y="4933188"/>
              <a:ext cx="861059" cy="5486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3307" y="4936236"/>
              <a:ext cx="661416" cy="58826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2482167" y="5230386"/>
            <a:ext cx="737870" cy="389850"/>
          </a:xfrm>
          <a:prstGeom prst="rect">
            <a:avLst/>
          </a:prstGeom>
          <a:solidFill>
            <a:srgbClr val="FFFFCC"/>
          </a:solidFill>
          <a:ln w="38100">
            <a:solidFill>
              <a:srgbClr val="99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21615" marR="183515" indent="-34290">
              <a:spcBef>
                <a:spcPts val="160"/>
              </a:spcBef>
            </a:pPr>
            <a:r>
              <a:rPr sz="1200" b="1" dirty="0">
                <a:latin typeface="Calibri"/>
                <a:cs typeface="Calibri"/>
              </a:rPr>
              <a:t>Hit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  </a:t>
            </a:r>
            <a:r>
              <a:rPr sz="1200" b="1" spc="-5" dirty="0">
                <a:latin typeface="Calibri"/>
                <a:cs typeface="Calibri"/>
              </a:rPr>
              <a:t>Miss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863667" y="5203717"/>
            <a:ext cx="984250" cy="593090"/>
            <a:chOff x="6410705" y="4948428"/>
            <a:chExt cx="984250" cy="593090"/>
          </a:xfrm>
        </p:grpSpPr>
        <p:pic>
          <p:nvPicPr>
            <p:cNvPr id="108" name="object 10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0705" y="5160264"/>
              <a:ext cx="185674" cy="8686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4911" y="4948428"/>
              <a:ext cx="859536" cy="54864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0735" y="4953000"/>
              <a:ext cx="661416" cy="588263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7049595" y="5245627"/>
            <a:ext cx="736600" cy="390492"/>
          </a:xfrm>
          <a:prstGeom prst="rect">
            <a:avLst/>
          </a:prstGeom>
          <a:solidFill>
            <a:srgbClr val="FFFFCC"/>
          </a:solidFill>
          <a:ln w="38100">
            <a:solidFill>
              <a:srgbClr val="99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21615" marR="180975" indent="-33655">
              <a:spcBef>
                <a:spcPts val="165"/>
              </a:spcBef>
            </a:pPr>
            <a:r>
              <a:rPr sz="1200" b="1" dirty="0">
                <a:latin typeface="Calibri"/>
                <a:cs typeface="Calibri"/>
              </a:rPr>
              <a:t>Hit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  </a:t>
            </a:r>
            <a:r>
              <a:rPr lang="en-US" sz="1200" b="1" spc="-5" dirty="0">
                <a:latin typeface="Calibri"/>
                <a:cs typeface="Calibri"/>
              </a:rPr>
              <a:t>Miss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12" name="object 6">
            <a:extLst>
              <a:ext uri="{FF2B5EF4-FFF2-40B4-BE49-F238E27FC236}">
                <a16:creationId xmlns:a16="http://schemas.microsoft.com/office/drawing/2014/main" id="{BFD944E2-D28C-420C-ADD0-65EB4373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35431"/>
              </p:ext>
            </p:extLst>
          </p:nvPr>
        </p:nvGraphicFramePr>
        <p:xfrm>
          <a:off x="9333468" y="837866"/>
          <a:ext cx="2133600" cy="1819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478155" algn="l"/>
                        </a:tabLst>
                      </a:pPr>
                      <a:r>
                        <a:rPr sz="1800" b="1" i="1" baseline="-4629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335"/>
                        </a:lnSpc>
                        <a:tabLst>
                          <a:tab pos="467995" algn="l"/>
                        </a:tabLst>
                      </a:pPr>
                      <a:r>
                        <a:rPr sz="1800" b="1" i="1" baseline="-11574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390"/>
                        </a:lnSpc>
                        <a:tabLst>
                          <a:tab pos="482600" algn="l"/>
                        </a:tabLst>
                      </a:pPr>
                      <a:r>
                        <a:rPr sz="1800" b="1" i="1" baseline="-9259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255"/>
                        </a:lnSpc>
                        <a:tabLst>
                          <a:tab pos="474345" algn="l"/>
                        </a:tabLst>
                      </a:pPr>
                      <a:r>
                        <a:rPr sz="1800" b="1" i="1" baseline="-16203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430"/>
                        </a:lnSpc>
                        <a:tabLst>
                          <a:tab pos="477520" algn="l"/>
                        </a:tabLst>
                      </a:pPr>
                      <a:r>
                        <a:rPr sz="1800" b="1" i="1" baseline="-4629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330"/>
                        </a:lnSpc>
                        <a:tabLst>
                          <a:tab pos="468630" algn="l"/>
                        </a:tabLst>
                      </a:pPr>
                      <a:r>
                        <a:rPr sz="1800" b="1" i="1" baseline="-11574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390"/>
                        </a:lnSpc>
                        <a:tabLst>
                          <a:tab pos="482600" algn="l"/>
                        </a:tabLst>
                      </a:pPr>
                      <a:r>
                        <a:rPr sz="1800" b="1" i="1" baseline="-9259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250"/>
                        </a:lnSpc>
                        <a:tabLst>
                          <a:tab pos="473075" algn="l"/>
                        </a:tabLst>
                      </a:pPr>
                      <a:r>
                        <a:rPr sz="1800" b="1" i="1" baseline="-16203" dirty="0">
                          <a:latin typeface="Arial"/>
                          <a:cs typeface="Arial"/>
                        </a:rPr>
                        <a:t>Data	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" name="object 7">
            <a:extLst>
              <a:ext uri="{FF2B5EF4-FFF2-40B4-BE49-F238E27FC236}">
                <a16:creationId xmlns:a16="http://schemas.microsoft.com/office/drawing/2014/main" id="{E4A12612-DE50-4F8D-8C4C-41E9C56A75D0}"/>
              </a:ext>
            </a:extLst>
          </p:cNvPr>
          <p:cNvSpPr txBox="1"/>
          <p:nvPr/>
        </p:nvSpPr>
        <p:spPr>
          <a:xfrm>
            <a:off x="9359383" y="625001"/>
            <a:ext cx="14865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15365" algn="l"/>
              </a:tabLst>
            </a:pPr>
            <a:r>
              <a:rPr sz="1200" b="1" dirty="0">
                <a:latin typeface="Arial"/>
                <a:cs typeface="Arial"/>
              </a:rPr>
              <a:t>V  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g	</a:t>
            </a:r>
            <a:r>
              <a:rPr sz="1200" b="1" spc="-5" dirty="0">
                <a:latin typeface="Arial"/>
                <a:cs typeface="Arial"/>
              </a:rPr>
              <a:t>Ca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he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AA0D330B-9E80-4E2A-B0FB-D2C00ECFFB8A}"/>
              </a:ext>
            </a:extLst>
          </p:cNvPr>
          <p:cNvSpPr txBox="1"/>
          <p:nvPr/>
        </p:nvSpPr>
        <p:spPr>
          <a:xfrm>
            <a:off x="11492468" y="595294"/>
            <a:ext cx="412750" cy="2089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1200" b="1" spc="-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ord</a:t>
            </a:r>
            <a:endParaRPr sz="1200">
              <a:latin typeface="Arial"/>
              <a:cs typeface="Arial"/>
            </a:endParaRPr>
          </a:p>
          <a:p>
            <a:pPr marL="74295">
              <a:spcBef>
                <a:spcPts val="135"/>
              </a:spcBef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0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74295">
              <a:lnSpc>
                <a:spcPts val="85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85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15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00"/>
              </a:lnSpc>
            </a:pPr>
            <a:r>
              <a:rPr sz="800" spc="-5" dirty="0"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  <a:p>
            <a:pPr marL="83820"/>
            <a:r>
              <a:rPr sz="800" spc="-5" dirty="0">
                <a:latin typeface="Arial"/>
                <a:cs typeface="Arial"/>
              </a:rPr>
              <a:t>111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5" name="object 9">
            <a:extLst>
              <a:ext uri="{FF2B5EF4-FFF2-40B4-BE49-F238E27FC236}">
                <a16:creationId xmlns:a16="http://schemas.microsoft.com/office/drawing/2014/main" id="{1F04E240-F835-43B1-A260-FCF8EE8E86F5}"/>
              </a:ext>
            </a:extLst>
          </p:cNvPr>
          <p:cNvGrpSpPr/>
          <p:nvPr/>
        </p:nvGrpSpPr>
        <p:grpSpPr>
          <a:xfrm>
            <a:off x="9206975" y="833295"/>
            <a:ext cx="66040" cy="1839595"/>
            <a:chOff x="3221735" y="2130551"/>
            <a:chExt cx="66040" cy="1839595"/>
          </a:xfrm>
        </p:grpSpPr>
        <p:sp>
          <p:nvSpPr>
            <p:cNvPr id="116" name="object 10">
              <a:extLst>
                <a:ext uri="{FF2B5EF4-FFF2-40B4-BE49-F238E27FC236}">
                  <a16:creationId xmlns:a16="http://schemas.microsoft.com/office/drawing/2014/main" id="{A6D7AA66-EF60-433D-806A-609FB0B22384}"/>
                </a:ext>
              </a:extLst>
            </p:cNvPr>
            <p:cNvSpPr/>
            <p:nvPr/>
          </p:nvSpPr>
          <p:spPr>
            <a:xfrm>
              <a:off x="3231641" y="2140457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0"/>
                  </a:moveTo>
                  <a:lnTo>
                    <a:pt x="27914" y="291"/>
                  </a:lnTo>
                  <a:lnTo>
                    <a:pt x="13382" y="1095"/>
                  </a:lnTo>
                  <a:lnTo>
                    <a:pt x="3589" y="2303"/>
                  </a:lnTo>
                  <a:lnTo>
                    <a:pt x="0" y="3809"/>
                  </a:lnTo>
                  <a:lnTo>
                    <a:pt x="0" y="453389"/>
                  </a:lnTo>
                  <a:lnTo>
                    <a:pt x="3589" y="454896"/>
                  </a:lnTo>
                  <a:lnTo>
                    <a:pt x="13382" y="456104"/>
                  </a:lnTo>
                  <a:lnTo>
                    <a:pt x="27914" y="456908"/>
                  </a:lnTo>
                  <a:lnTo>
                    <a:pt x="45719" y="4572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">
              <a:extLst>
                <a:ext uri="{FF2B5EF4-FFF2-40B4-BE49-F238E27FC236}">
                  <a16:creationId xmlns:a16="http://schemas.microsoft.com/office/drawing/2014/main" id="{92341758-70A5-44AA-9C4D-ED39B73B891D}"/>
                </a:ext>
              </a:extLst>
            </p:cNvPr>
            <p:cNvSpPr/>
            <p:nvPr/>
          </p:nvSpPr>
          <p:spPr>
            <a:xfrm>
              <a:off x="3231641" y="2140457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457200"/>
                  </a:moveTo>
                  <a:lnTo>
                    <a:pt x="27914" y="456908"/>
                  </a:lnTo>
                  <a:lnTo>
                    <a:pt x="13382" y="456104"/>
                  </a:lnTo>
                  <a:lnTo>
                    <a:pt x="3589" y="454896"/>
                  </a:lnTo>
                  <a:lnTo>
                    <a:pt x="0" y="453389"/>
                  </a:lnTo>
                  <a:lnTo>
                    <a:pt x="0" y="3809"/>
                  </a:lnTo>
                  <a:lnTo>
                    <a:pt x="3589" y="2303"/>
                  </a:lnTo>
                  <a:lnTo>
                    <a:pt x="13382" y="1095"/>
                  </a:lnTo>
                  <a:lnTo>
                    <a:pt x="27914" y="291"/>
                  </a:lnTo>
                  <a:lnTo>
                    <a:pt x="4571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2">
              <a:extLst>
                <a:ext uri="{FF2B5EF4-FFF2-40B4-BE49-F238E27FC236}">
                  <a16:creationId xmlns:a16="http://schemas.microsoft.com/office/drawing/2014/main" id="{6F6F7BAD-B52B-40BD-B426-3FA0266AF724}"/>
                </a:ext>
              </a:extLst>
            </p:cNvPr>
            <p:cNvSpPr/>
            <p:nvPr/>
          </p:nvSpPr>
          <p:spPr>
            <a:xfrm>
              <a:off x="3231641" y="2597657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0"/>
                  </a:moveTo>
                  <a:lnTo>
                    <a:pt x="27914" y="291"/>
                  </a:lnTo>
                  <a:lnTo>
                    <a:pt x="13382" y="1095"/>
                  </a:lnTo>
                  <a:lnTo>
                    <a:pt x="3589" y="2303"/>
                  </a:lnTo>
                  <a:lnTo>
                    <a:pt x="0" y="3809"/>
                  </a:lnTo>
                  <a:lnTo>
                    <a:pt x="0" y="453389"/>
                  </a:lnTo>
                  <a:lnTo>
                    <a:pt x="3589" y="454896"/>
                  </a:lnTo>
                  <a:lnTo>
                    <a:pt x="13382" y="456104"/>
                  </a:lnTo>
                  <a:lnTo>
                    <a:pt x="27914" y="456908"/>
                  </a:lnTo>
                  <a:lnTo>
                    <a:pt x="45719" y="4572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">
              <a:extLst>
                <a:ext uri="{FF2B5EF4-FFF2-40B4-BE49-F238E27FC236}">
                  <a16:creationId xmlns:a16="http://schemas.microsoft.com/office/drawing/2014/main" id="{D457AE5D-5510-4450-9583-99FBE8BC5686}"/>
                </a:ext>
              </a:extLst>
            </p:cNvPr>
            <p:cNvSpPr/>
            <p:nvPr/>
          </p:nvSpPr>
          <p:spPr>
            <a:xfrm>
              <a:off x="3231641" y="2597657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457200"/>
                  </a:moveTo>
                  <a:lnTo>
                    <a:pt x="27914" y="456908"/>
                  </a:lnTo>
                  <a:lnTo>
                    <a:pt x="13382" y="456104"/>
                  </a:lnTo>
                  <a:lnTo>
                    <a:pt x="3589" y="454896"/>
                  </a:lnTo>
                  <a:lnTo>
                    <a:pt x="0" y="453389"/>
                  </a:lnTo>
                  <a:lnTo>
                    <a:pt x="0" y="3809"/>
                  </a:lnTo>
                  <a:lnTo>
                    <a:pt x="3589" y="2303"/>
                  </a:lnTo>
                  <a:lnTo>
                    <a:pt x="13382" y="1095"/>
                  </a:lnTo>
                  <a:lnTo>
                    <a:pt x="27914" y="291"/>
                  </a:lnTo>
                  <a:lnTo>
                    <a:pt x="4571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4">
              <a:extLst>
                <a:ext uri="{FF2B5EF4-FFF2-40B4-BE49-F238E27FC236}">
                  <a16:creationId xmlns:a16="http://schemas.microsoft.com/office/drawing/2014/main" id="{75F31C5F-0C10-4359-B184-2419B029D62C}"/>
                </a:ext>
              </a:extLst>
            </p:cNvPr>
            <p:cNvSpPr/>
            <p:nvPr/>
          </p:nvSpPr>
          <p:spPr>
            <a:xfrm>
              <a:off x="3231641" y="3045713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0"/>
                  </a:moveTo>
                  <a:lnTo>
                    <a:pt x="27914" y="291"/>
                  </a:lnTo>
                  <a:lnTo>
                    <a:pt x="13382" y="1095"/>
                  </a:lnTo>
                  <a:lnTo>
                    <a:pt x="3589" y="2303"/>
                  </a:lnTo>
                  <a:lnTo>
                    <a:pt x="0" y="3810"/>
                  </a:lnTo>
                  <a:lnTo>
                    <a:pt x="0" y="453389"/>
                  </a:lnTo>
                  <a:lnTo>
                    <a:pt x="3589" y="454896"/>
                  </a:lnTo>
                  <a:lnTo>
                    <a:pt x="13382" y="456104"/>
                  </a:lnTo>
                  <a:lnTo>
                    <a:pt x="27914" y="456908"/>
                  </a:lnTo>
                  <a:lnTo>
                    <a:pt x="45719" y="4572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5">
              <a:extLst>
                <a:ext uri="{FF2B5EF4-FFF2-40B4-BE49-F238E27FC236}">
                  <a16:creationId xmlns:a16="http://schemas.microsoft.com/office/drawing/2014/main" id="{367C85AB-B238-44F5-B94E-BF034477338F}"/>
                </a:ext>
              </a:extLst>
            </p:cNvPr>
            <p:cNvSpPr/>
            <p:nvPr/>
          </p:nvSpPr>
          <p:spPr>
            <a:xfrm>
              <a:off x="3231641" y="3045713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457200"/>
                  </a:moveTo>
                  <a:lnTo>
                    <a:pt x="27914" y="456908"/>
                  </a:lnTo>
                  <a:lnTo>
                    <a:pt x="13382" y="456104"/>
                  </a:lnTo>
                  <a:lnTo>
                    <a:pt x="3589" y="454896"/>
                  </a:lnTo>
                  <a:lnTo>
                    <a:pt x="0" y="453389"/>
                  </a:lnTo>
                  <a:lnTo>
                    <a:pt x="0" y="3810"/>
                  </a:lnTo>
                  <a:lnTo>
                    <a:pt x="3589" y="2303"/>
                  </a:lnTo>
                  <a:lnTo>
                    <a:pt x="13382" y="1095"/>
                  </a:lnTo>
                  <a:lnTo>
                    <a:pt x="27914" y="291"/>
                  </a:lnTo>
                  <a:lnTo>
                    <a:pt x="4571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6">
              <a:extLst>
                <a:ext uri="{FF2B5EF4-FFF2-40B4-BE49-F238E27FC236}">
                  <a16:creationId xmlns:a16="http://schemas.microsoft.com/office/drawing/2014/main" id="{430BB530-C075-4DDC-8D95-50B9126B0F97}"/>
                </a:ext>
              </a:extLst>
            </p:cNvPr>
            <p:cNvSpPr/>
            <p:nvPr/>
          </p:nvSpPr>
          <p:spPr>
            <a:xfrm>
              <a:off x="3231641" y="3502913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0"/>
                  </a:moveTo>
                  <a:lnTo>
                    <a:pt x="27914" y="291"/>
                  </a:lnTo>
                  <a:lnTo>
                    <a:pt x="13382" y="1095"/>
                  </a:lnTo>
                  <a:lnTo>
                    <a:pt x="3589" y="2303"/>
                  </a:lnTo>
                  <a:lnTo>
                    <a:pt x="0" y="3810"/>
                  </a:lnTo>
                  <a:lnTo>
                    <a:pt x="0" y="453390"/>
                  </a:lnTo>
                  <a:lnTo>
                    <a:pt x="3589" y="454896"/>
                  </a:lnTo>
                  <a:lnTo>
                    <a:pt x="13382" y="456104"/>
                  </a:lnTo>
                  <a:lnTo>
                    <a:pt x="27914" y="456908"/>
                  </a:lnTo>
                  <a:lnTo>
                    <a:pt x="45719" y="4572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7">
              <a:extLst>
                <a:ext uri="{FF2B5EF4-FFF2-40B4-BE49-F238E27FC236}">
                  <a16:creationId xmlns:a16="http://schemas.microsoft.com/office/drawing/2014/main" id="{C005F135-137F-4C70-A10C-882299252647}"/>
                </a:ext>
              </a:extLst>
            </p:cNvPr>
            <p:cNvSpPr/>
            <p:nvPr/>
          </p:nvSpPr>
          <p:spPr>
            <a:xfrm>
              <a:off x="3231641" y="3502913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45719" y="457200"/>
                  </a:moveTo>
                  <a:lnTo>
                    <a:pt x="27914" y="456908"/>
                  </a:lnTo>
                  <a:lnTo>
                    <a:pt x="13382" y="456104"/>
                  </a:lnTo>
                  <a:lnTo>
                    <a:pt x="3589" y="454896"/>
                  </a:lnTo>
                  <a:lnTo>
                    <a:pt x="0" y="453390"/>
                  </a:lnTo>
                  <a:lnTo>
                    <a:pt x="0" y="3810"/>
                  </a:lnTo>
                  <a:lnTo>
                    <a:pt x="3589" y="2303"/>
                  </a:lnTo>
                  <a:lnTo>
                    <a:pt x="13382" y="1095"/>
                  </a:lnTo>
                  <a:lnTo>
                    <a:pt x="27914" y="291"/>
                  </a:lnTo>
                  <a:lnTo>
                    <a:pt x="4571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8">
            <a:extLst>
              <a:ext uri="{FF2B5EF4-FFF2-40B4-BE49-F238E27FC236}">
                <a16:creationId xmlns:a16="http://schemas.microsoft.com/office/drawing/2014/main" id="{BC5FE151-D606-4034-862F-4E163715B3B3}"/>
              </a:ext>
            </a:extLst>
          </p:cNvPr>
          <p:cNvSpPr txBox="1"/>
          <p:nvPr/>
        </p:nvSpPr>
        <p:spPr>
          <a:xfrm>
            <a:off x="8998475" y="1383700"/>
            <a:ext cx="138499" cy="292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Set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9">
            <a:extLst>
              <a:ext uri="{FF2B5EF4-FFF2-40B4-BE49-F238E27FC236}">
                <a16:creationId xmlns:a16="http://schemas.microsoft.com/office/drawing/2014/main" id="{0D340A37-C6A6-4EAA-BEC4-C8B0441EBB5D}"/>
              </a:ext>
            </a:extLst>
          </p:cNvPr>
          <p:cNvSpPr txBox="1"/>
          <p:nvPr/>
        </p:nvSpPr>
        <p:spPr>
          <a:xfrm>
            <a:off x="8998475" y="926500"/>
            <a:ext cx="138499" cy="292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Set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33">
            <a:extLst>
              <a:ext uri="{FF2B5EF4-FFF2-40B4-BE49-F238E27FC236}">
                <a16:creationId xmlns:a16="http://schemas.microsoft.com/office/drawing/2014/main" id="{EBC9305D-FD15-4EDA-9B85-7CDF24C1BA02}"/>
              </a:ext>
            </a:extLst>
          </p:cNvPr>
          <p:cNvSpPr txBox="1"/>
          <p:nvPr/>
        </p:nvSpPr>
        <p:spPr>
          <a:xfrm>
            <a:off x="8975952" y="2282372"/>
            <a:ext cx="138499" cy="292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Set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</a:p>
        </p:txBody>
      </p:sp>
      <p:sp>
        <p:nvSpPr>
          <p:cNvPr id="127" name="object 34">
            <a:extLst>
              <a:ext uri="{FF2B5EF4-FFF2-40B4-BE49-F238E27FC236}">
                <a16:creationId xmlns:a16="http://schemas.microsoft.com/office/drawing/2014/main" id="{B2D0A924-F8C5-4E10-9D10-25440177477C}"/>
              </a:ext>
            </a:extLst>
          </p:cNvPr>
          <p:cNvSpPr txBox="1"/>
          <p:nvPr/>
        </p:nvSpPr>
        <p:spPr>
          <a:xfrm>
            <a:off x="8951481" y="1840900"/>
            <a:ext cx="138499" cy="292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Set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F3945F-79A5-4C4E-92C8-72F66C22EF30}"/>
              </a:ext>
            </a:extLst>
          </p:cNvPr>
          <p:cNvSpPr/>
          <p:nvPr/>
        </p:nvSpPr>
        <p:spPr>
          <a:xfrm>
            <a:off x="7823659" y="5827776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>
                <a:latin typeface="Calibri"/>
                <a:cs typeface="Calibri"/>
              </a:rPr>
              <a:t>Miss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CE240-C9D5-404C-8A8E-3E1AC03B2EE6}"/>
              </a:ext>
            </a:extLst>
          </p:cNvPr>
          <p:cNvSpPr/>
          <p:nvPr/>
        </p:nvSpPr>
        <p:spPr>
          <a:xfrm>
            <a:off x="1801823" y="5709424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Calibri"/>
                <a:cs typeface="Calibri"/>
              </a:rPr>
              <a:t>Miss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57D9283-B24E-446A-9F52-506E45B98B9C}"/>
              </a:ext>
            </a:extLst>
          </p:cNvPr>
          <p:cNvSpPr/>
          <p:nvPr/>
        </p:nvSpPr>
        <p:spPr>
          <a:xfrm>
            <a:off x="888294" y="1192700"/>
            <a:ext cx="364810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378" lvl="0">
              <a:spcBef>
                <a:spcPts val="220"/>
              </a:spcBef>
              <a:defRPr/>
            </a:pPr>
            <a:r>
              <a:rPr lang="en-US" altLang="zh-CN" b="1" spc="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分成</a:t>
            </a:r>
            <a:r>
              <a:rPr lang="zh-CN" altLang="en-US" b="1" spc="-4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spc="-420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b="1" spc="-9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 spc="-9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zh-CN" altLang="en-US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），每个</a:t>
            </a:r>
            <a:r>
              <a:rPr lang="en-US" altLang="zh-CN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b="1" spc="-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分成</a:t>
            </a:r>
            <a:r>
              <a:rPr lang="zh-CN" altLang="en-US" b="1" spc="-408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spc="-408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1" spc="-5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 spc="-5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路</a:t>
            </a:r>
            <a:endParaRPr lang="en-US" altLang="zh-CN" spc="5" dirty="0">
              <a:solidFill>
                <a:srgbClr val="001A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378" lvl="0">
              <a:spcBef>
                <a:spcPts val="220"/>
              </a:spcBef>
              <a:defRPr/>
            </a:pPr>
            <a:r>
              <a:rPr lang="zh-CN" altLang="en-US" b="1" spc="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主存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块</a:t>
            </a:r>
            <a:r>
              <a:rPr lang="zh-CN" altLang="en-US" b="1" spc="-41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B00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可以映射到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行（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）内，但可以是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2-way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内的任意一路。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B7F6106-4290-4261-BB94-5F36275FC211}"/>
              </a:ext>
            </a:extLst>
          </p:cNvPr>
          <p:cNvSpPr/>
          <p:nvPr/>
        </p:nvSpPr>
        <p:spPr>
          <a:xfrm>
            <a:off x="8296227" y="4587643"/>
            <a:ext cx="367024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378" lvl="0">
              <a:lnSpc>
                <a:spcPct val="150000"/>
              </a:lnSpc>
              <a:spcBef>
                <a:spcPts val="220"/>
              </a:spcBef>
              <a:defRPr/>
            </a:pP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如图，根据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CPU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地址，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set=10, 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定位于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set2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，蓝色部分，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way0,v=1,Tag=111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，与内存地址的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不等，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Miss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way1</a:t>
            </a:r>
            <a:r>
              <a:rPr lang="zh-CN" altLang="en-US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v=0, Miss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5379" y="526466"/>
            <a:ext cx="8001599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K-Way</a:t>
            </a:r>
            <a:r>
              <a:rPr spc="-10" dirty="0"/>
              <a:t> Set Associative</a:t>
            </a:r>
            <a:r>
              <a:rPr spc="-15" dirty="0"/>
              <a:t> </a:t>
            </a:r>
            <a:r>
              <a:rPr dirty="0"/>
              <a:t>Mapping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1700" y="1174702"/>
            <a:ext cx="8148955" cy="44984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6400" indent="-342900">
              <a:lnSpc>
                <a:spcPct val="150000"/>
              </a:lnSpc>
              <a:spcBef>
                <a:spcPts val="7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如果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80386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采用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K-Way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组相联映射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</a:p>
          <a:p>
            <a:pPr marL="807085" marR="68580" lvl="1" indent="-287020">
              <a:lnSpc>
                <a:spcPct val="150000"/>
              </a:lnSpc>
              <a:spcBef>
                <a:spcPts val="509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MM</a:t>
            </a:r>
            <a:r>
              <a:rPr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4GB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baseline="2564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32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 Cache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Size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</a:t>
            </a:r>
            <a:r>
              <a:rPr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64KB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baseline="25641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 Block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Size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(</a:t>
            </a:r>
            <a:r>
              <a:rPr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16=2</a:t>
            </a:r>
            <a:r>
              <a:rPr baseline="25641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bytes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4 </a:t>
            </a:r>
            <a:r>
              <a:rPr spc="-44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words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6400" indent="-342900">
              <a:lnSpc>
                <a:spcPct val="150000"/>
              </a:lnSpc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主存中的块数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MM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4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15" baseline="2430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32</a:t>
            </a:r>
            <a:r>
              <a:rPr sz="2000" spc="284" baseline="2430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sz="2000" spc="254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22" baseline="24305" dirty="0">
                <a:solidFill>
                  <a:srgbClr val="6F2F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28</a:t>
            </a:r>
            <a:endParaRPr sz="2000" baseline="2430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6400" indent="-342900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缓存行数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16</a:t>
            </a:r>
            <a:r>
              <a:rPr sz="2000" spc="262" baseline="2430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sz="2000" spc="270" baseline="24305" dirty="0">
                <a:solidFill>
                  <a:srgbClr val="00AF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r>
              <a:rPr sz="2000" spc="292" baseline="2430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4096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6400" indent="-342900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Set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Associativity/Ways</a:t>
            </a:r>
            <a:r>
              <a:rPr sz="20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(K)</a:t>
            </a:r>
            <a:r>
              <a:rPr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Blocks/Set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,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每行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2-way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807085" lvl="1" indent="-287020">
              <a:lnSpc>
                <a:spcPct val="150000"/>
              </a:lnSpc>
              <a:spcBef>
                <a:spcPts val="515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2-way,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行数为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=&gt;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pc="7" baseline="2564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r>
              <a:rPr spc="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/2</a:t>
            </a:r>
            <a:r>
              <a:rPr spc="-2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 </a:t>
            </a:r>
            <a:r>
              <a:rPr spc="1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pc="15" baseline="2564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r>
              <a:rPr spc="7" baseline="2564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行索引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ets</a:t>
            </a:r>
            <a:r>
              <a:rPr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=&gt;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r>
              <a:rPr spc="-1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bits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6400" indent="-342900">
              <a:lnSpc>
                <a:spcPct val="150000"/>
              </a:lnSpc>
              <a:spcBef>
                <a:spcPts val="54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solidFill>
                  <a:srgbClr val="6F2F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6F2F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28</a:t>
            </a:r>
            <a:r>
              <a:rPr sz="2000" spc="262" baseline="24305" dirty="0">
                <a:solidFill>
                  <a:srgbClr val="6F2F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r>
              <a:rPr sz="2000" spc="262" baseline="24305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sz="2000" spc="-7" baseline="2430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17</a:t>
            </a:r>
            <a:r>
              <a:rPr sz="2000" spc="270" baseline="2430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128K </a:t>
            </a:r>
            <a:r>
              <a:rPr lang="zh-CN" altLang="en-US"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（内存组数）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807085" lvl="1" indent="-287020">
              <a:lnSpc>
                <a:spcPct val="150000"/>
              </a:lnSpc>
              <a:spcBef>
                <a:spcPts val="509"/>
              </a:spcBef>
              <a:buFont typeface="Arial"/>
              <a:buChar char="–"/>
              <a:tabLst>
                <a:tab pos="807085" algn="l"/>
                <a:tab pos="807720" algn="l"/>
              </a:tabLst>
            </a:pPr>
            <a:r>
              <a:rPr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17</a:t>
            </a:r>
            <a:r>
              <a:rPr spc="-4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Tag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Field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Bits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7037"/>
              </p:ext>
            </p:extLst>
          </p:nvPr>
        </p:nvGraphicFramePr>
        <p:xfrm>
          <a:off x="4957287" y="5529674"/>
          <a:ext cx="3124198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Word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Byte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961860" y="5839047"/>
            <a:ext cx="1143000" cy="327654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spcBef>
                <a:spcPts val="155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4860" y="5839047"/>
            <a:ext cx="899160" cy="327654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R="3175" algn="ctr">
              <a:spcBef>
                <a:spcPts val="155"/>
              </a:spcBef>
            </a:pPr>
            <a:r>
              <a:rPr sz="2000" spc="-85" dirty="0">
                <a:solidFill>
                  <a:srgbClr val="FF33CC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301" y="6247474"/>
            <a:ext cx="2042160" cy="305212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622935">
              <a:spcBef>
                <a:spcPts val="220"/>
              </a:spcBef>
            </a:pPr>
            <a:r>
              <a:rPr b="1" spc="-5" dirty="0">
                <a:latin typeface="Arial"/>
                <a:cs typeface="Arial"/>
              </a:rPr>
              <a:t>Block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ID=28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5039" y="5839047"/>
            <a:ext cx="541020" cy="278281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4019" y="5839047"/>
            <a:ext cx="541020" cy="278281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575" y="504044"/>
            <a:ext cx="699282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Tag</a:t>
            </a:r>
            <a:r>
              <a:rPr spc="-30" dirty="0"/>
              <a:t> </a:t>
            </a:r>
            <a:r>
              <a:rPr dirty="0"/>
              <a:t>RAM</a:t>
            </a:r>
            <a:r>
              <a:rPr spc="-35" dirty="0"/>
              <a:t> </a:t>
            </a:r>
            <a:r>
              <a:rPr spc="-20" dirty="0"/>
              <a:t>Organizations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7310" y="1449641"/>
            <a:ext cx="637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80386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2-Way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Set-Associative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Cache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589" y="3042223"/>
            <a:ext cx="899160" cy="203902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ctr">
              <a:spcBef>
                <a:spcPts val="150"/>
              </a:spcBef>
            </a:pPr>
            <a:r>
              <a:rPr sz="1200" b="1" spc="-5" dirty="0">
                <a:solidFill>
                  <a:srgbClr val="FF33CC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6437" y="6228908"/>
            <a:ext cx="1143000" cy="2045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spcBef>
                <a:spcPts val="155"/>
              </a:spcBef>
            </a:pPr>
            <a:r>
              <a:rPr sz="1200" spc="-5" dirty="0">
                <a:solidFill>
                  <a:srgbClr val="006FC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9437" y="6228908"/>
            <a:ext cx="899160" cy="2045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R="2540" algn="ctr">
              <a:spcBef>
                <a:spcPts val="155"/>
              </a:spcBef>
            </a:pPr>
            <a:r>
              <a:rPr sz="1200" spc="-85" dirty="0">
                <a:solidFill>
                  <a:srgbClr val="FF33CC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6437" y="6457507"/>
            <a:ext cx="2042160" cy="197490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622935">
              <a:spcBef>
                <a:spcPts val="220"/>
              </a:spcBef>
            </a:pPr>
            <a:r>
              <a:rPr sz="1100" b="1" spc="-5" dirty="0">
                <a:latin typeface="Arial"/>
                <a:cs typeface="Arial"/>
              </a:rPr>
              <a:t>Block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ID=28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9616" y="6228908"/>
            <a:ext cx="541020" cy="1936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596" y="6228908"/>
            <a:ext cx="541020" cy="193643"/>
          </a:xfrm>
          <a:prstGeom prst="rect">
            <a:avLst/>
          </a:prstGeom>
          <a:ln w="9144">
            <a:solidFill>
              <a:srgbClr val="99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39654" y="2653412"/>
            <a:ext cx="1239520" cy="1719580"/>
            <a:chOff x="2426017" y="2520505"/>
            <a:chExt cx="1239520" cy="1719580"/>
          </a:xfrm>
        </p:grpSpPr>
        <p:sp>
          <p:nvSpPr>
            <p:cNvPr id="14" name="object 14"/>
            <p:cNvSpPr/>
            <p:nvPr/>
          </p:nvSpPr>
          <p:spPr>
            <a:xfrm>
              <a:off x="2430779" y="2525267"/>
              <a:ext cx="1229995" cy="1710055"/>
            </a:xfrm>
            <a:custGeom>
              <a:avLst/>
              <a:gdLst/>
              <a:ahLst/>
              <a:cxnLst/>
              <a:rect l="l" t="t" r="r" b="b"/>
              <a:pathLst>
                <a:path w="1229995" h="1710054">
                  <a:moveTo>
                    <a:pt x="1229868" y="0"/>
                  </a:moveTo>
                  <a:lnTo>
                    <a:pt x="0" y="0"/>
                  </a:lnTo>
                  <a:lnTo>
                    <a:pt x="0" y="1709927"/>
                  </a:lnTo>
                  <a:lnTo>
                    <a:pt x="1229868" y="1709927"/>
                  </a:lnTo>
                  <a:lnTo>
                    <a:pt x="122986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0779" y="2525267"/>
              <a:ext cx="1229995" cy="1710055"/>
            </a:xfrm>
            <a:custGeom>
              <a:avLst/>
              <a:gdLst/>
              <a:ahLst/>
              <a:cxnLst/>
              <a:rect l="l" t="t" r="r" b="b"/>
              <a:pathLst>
                <a:path w="1229995" h="1710054">
                  <a:moveTo>
                    <a:pt x="0" y="1709927"/>
                  </a:moveTo>
                  <a:lnTo>
                    <a:pt x="1229868" y="1709927"/>
                  </a:lnTo>
                  <a:lnTo>
                    <a:pt x="1229868" y="0"/>
                  </a:lnTo>
                  <a:lnTo>
                    <a:pt x="0" y="0"/>
                  </a:lnTo>
                  <a:lnTo>
                    <a:pt x="0" y="17099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5599" y="305866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5599" y="305866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81119" y="2627441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Cache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Tag </a:t>
            </a:r>
            <a:r>
              <a:rPr sz="1200" b="1" spc="-15" dirty="0">
                <a:latin typeface="Arial"/>
                <a:cs typeface="Arial"/>
              </a:rPr>
              <a:t>RAM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(2K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x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18)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3157" y="3222817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0086" y="4159697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04475" y="3301112"/>
            <a:ext cx="695325" cy="1902460"/>
            <a:chOff x="2890837" y="3168205"/>
            <a:chExt cx="695325" cy="1902460"/>
          </a:xfrm>
        </p:grpSpPr>
        <p:sp>
          <p:nvSpPr>
            <p:cNvPr id="22" name="object 22"/>
            <p:cNvSpPr/>
            <p:nvPr/>
          </p:nvSpPr>
          <p:spPr>
            <a:xfrm>
              <a:off x="2895600" y="3172967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685800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85800" y="10363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5600" y="3172967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0" y="103632"/>
                  </a:moveTo>
                  <a:lnTo>
                    <a:pt x="685800" y="103632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5600" y="327202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27202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5600" y="3386327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685800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85800" y="10363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5600" y="3386327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0" y="103632"/>
                  </a:moveTo>
                  <a:lnTo>
                    <a:pt x="685800" y="103632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5600" y="3489959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85800" y="1143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5600" y="3489959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5600" y="3604259"/>
              <a:ext cx="685800" cy="100965"/>
            </a:xfrm>
            <a:custGeom>
              <a:avLst/>
              <a:gdLst/>
              <a:ahLst/>
              <a:cxnLst/>
              <a:rect l="l" t="t" r="r" b="b"/>
              <a:pathLst>
                <a:path w="685800" h="100964">
                  <a:moveTo>
                    <a:pt x="685800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85800" y="10058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5600" y="3604259"/>
              <a:ext cx="685800" cy="100965"/>
            </a:xfrm>
            <a:custGeom>
              <a:avLst/>
              <a:gdLst/>
              <a:ahLst/>
              <a:cxnLst/>
              <a:rect l="l" t="t" r="r" b="b"/>
              <a:pathLst>
                <a:path w="685800" h="100964">
                  <a:moveTo>
                    <a:pt x="0" y="100583"/>
                  </a:moveTo>
                  <a:lnTo>
                    <a:pt x="685800" y="100583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5600" y="3704843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685800" y="1142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95600" y="3704843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0" y="114299"/>
                  </a:moveTo>
                  <a:lnTo>
                    <a:pt x="685800" y="114299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95600" y="3819143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685800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685800" y="10363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5600" y="3819143"/>
              <a:ext cx="685800" cy="104139"/>
            </a:xfrm>
            <a:custGeom>
              <a:avLst/>
              <a:gdLst/>
              <a:ahLst/>
              <a:cxnLst/>
              <a:rect l="l" t="t" r="r" b="b"/>
              <a:pathLst>
                <a:path w="685800" h="104139">
                  <a:moveTo>
                    <a:pt x="0" y="103631"/>
                  </a:moveTo>
                  <a:lnTo>
                    <a:pt x="685800" y="103631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88208" y="4768595"/>
              <a:ext cx="279400" cy="297180"/>
            </a:xfrm>
            <a:custGeom>
              <a:avLst/>
              <a:gdLst/>
              <a:ahLst/>
              <a:cxnLst/>
              <a:rect l="l" t="t" r="r" b="b"/>
              <a:pathLst>
                <a:path w="279400" h="297179">
                  <a:moveTo>
                    <a:pt x="139445" y="0"/>
                  </a:moveTo>
                  <a:lnTo>
                    <a:pt x="95390" y="7577"/>
                  </a:lnTo>
                  <a:lnTo>
                    <a:pt x="57113" y="28675"/>
                  </a:lnTo>
                  <a:lnTo>
                    <a:pt x="26919" y="60844"/>
                  </a:lnTo>
                  <a:lnTo>
                    <a:pt x="7114" y="101632"/>
                  </a:lnTo>
                  <a:lnTo>
                    <a:pt x="0" y="148589"/>
                  </a:lnTo>
                  <a:lnTo>
                    <a:pt x="7114" y="195547"/>
                  </a:lnTo>
                  <a:lnTo>
                    <a:pt x="26919" y="236335"/>
                  </a:lnTo>
                  <a:lnTo>
                    <a:pt x="57113" y="268504"/>
                  </a:lnTo>
                  <a:lnTo>
                    <a:pt x="95390" y="289602"/>
                  </a:lnTo>
                  <a:lnTo>
                    <a:pt x="139445" y="297179"/>
                  </a:lnTo>
                  <a:lnTo>
                    <a:pt x="183501" y="289602"/>
                  </a:lnTo>
                  <a:lnTo>
                    <a:pt x="221778" y="268504"/>
                  </a:lnTo>
                  <a:lnTo>
                    <a:pt x="251972" y="236335"/>
                  </a:lnTo>
                  <a:lnTo>
                    <a:pt x="271777" y="195547"/>
                  </a:lnTo>
                  <a:lnTo>
                    <a:pt x="278892" y="148589"/>
                  </a:lnTo>
                  <a:lnTo>
                    <a:pt x="271777" y="101632"/>
                  </a:lnTo>
                  <a:lnTo>
                    <a:pt x="251972" y="60844"/>
                  </a:lnTo>
                  <a:lnTo>
                    <a:pt x="221778" y="28675"/>
                  </a:lnTo>
                  <a:lnTo>
                    <a:pt x="183501" y="7577"/>
                  </a:lnTo>
                  <a:lnTo>
                    <a:pt x="1394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8208" y="4768595"/>
              <a:ext cx="279400" cy="297180"/>
            </a:xfrm>
            <a:custGeom>
              <a:avLst/>
              <a:gdLst/>
              <a:ahLst/>
              <a:cxnLst/>
              <a:rect l="l" t="t" r="r" b="b"/>
              <a:pathLst>
                <a:path w="279400" h="297179">
                  <a:moveTo>
                    <a:pt x="0" y="148589"/>
                  </a:moveTo>
                  <a:lnTo>
                    <a:pt x="7114" y="101632"/>
                  </a:lnTo>
                  <a:lnTo>
                    <a:pt x="26919" y="60844"/>
                  </a:lnTo>
                  <a:lnTo>
                    <a:pt x="57113" y="28675"/>
                  </a:lnTo>
                  <a:lnTo>
                    <a:pt x="95390" y="7577"/>
                  </a:lnTo>
                  <a:lnTo>
                    <a:pt x="139445" y="0"/>
                  </a:lnTo>
                  <a:lnTo>
                    <a:pt x="183501" y="7577"/>
                  </a:lnTo>
                  <a:lnTo>
                    <a:pt x="221778" y="28675"/>
                  </a:lnTo>
                  <a:lnTo>
                    <a:pt x="251972" y="60844"/>
                  </a:lnTo>
                  <a:lnTo>
                    <a:pt x="271777" y="101632"/>
                  </a:lnTo>
                  <a:lnTo>
                    <a:pt x="278892" y="148589"/>
                  </a:lnTo>
                  <a:lnTo>
                    <a:pt x="271777" y="195547"/>
                  </a:lnTo>
                  <a:lnTo>
                    <a:pt x="251972" y="236335"/>
                  </a:lnTo>
                  <a:lnTo>
                    <a:pt x="221778" y="268504"/>
                  </a:lnTo>
                  <a:lnTo>
                    <a:pt x="183501" y="289602"/>
                  </a:lnTo>
                  <a:lnTo>
                    <a:pt x="139445" y="297179"/>
                  </a:lnTo>
                  <a:lnTo>
                    <a:pt x="95390" y="289602"/>
                  </a:lnTo>
                  <a:lnTo>
                    <a:pt x="57113" y="268504"/>
                  </a:lnTo>
                  <a:lnTo>
                    <a:pt x="26919" y="236335"/>
                  </a:lnTo>
                  <a:lnTo>
                    <a:pt x="7114" y="195547"/>
                  </a:lnTo>
                  <a:lnTo>
                    <a:pt x="0" y="1485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60773" y="489553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02228" y="3263202"/>
            <a:ext cx="2772410" cy="2966720"/>
          </a:xfrm>
          <a:custGeom>
            <a:avLst/>
            <a:gdLst/>
            <a:ahLst/>
            <a:cxnLst/>
            <a:rect l="l" t="t" r="r" b="b"/>
            <a:pathLst>
              <a:path w="2772410" h="2966720">
                <a:moveTo>
                  <a:pt x="1750441" y="2436876"/>
                </a:moveTo>
                <a:lnTo>
                  <a:pt x="1153541" y="2436876"/>
                </a:lnTo>
                <a:lnTo>
                  <a:pt x="1153541" y="2023110"/>
                </a:lnTo>
                <a:lnTo>
                  <a:pt x="1182497" y="2023110"/>
                </a:lnTo>
                <a:lnTo>
                  <a:pt x="1175258" y="2008632"/>
                </a:lnTo>
                <a:lnTo>
                  <a:pt x="1139050" y="1936242"/>
                </a:lnTo>
                <a:lnTo>
                  <a:pt x="1095629" y="2023110"/>
                </a:lnTo>
                <a:lnTo>
                  <a:pt x="1124585" y="2023110"/>
                </a:lnTo>
                <a:lnTo>
                  <a:pt x="1124585" y="2465857"/>
                </a:lnTo>
                <a:lnTo>
                  <a:pt x="1721485" y="2465857"/>
                </a:lnTo>
                <a:lnTo>
                  <a:pt x="1721485" y="2966529"/>
                </a:lnTo>
                <a:lnTo>
                  <a:pt x="1750441" y="2966529"/>
                </a:lnTo>
                <a:lnTo>
                  <a:pt x="1750441" y="2465857"/>
                </a:lnTo>
                <a:lnTo>
                  <a:pt x="1750441" y="2436876"/>
                </a:lnTo>
                <a:close/>
              </a:path>
              <a:path w="2772410" h="2966720">
                <a:moveTo>
                  <a:pt x="2772029" y="1263015"/>
                </a:moveTo>
                <a:lnTo>
                  <a:pt x="1059053" y="1263015"/>
                </a:lnTo>
                <a:lnTo>
                  <a:pt x="1059053" y="1094994"/>
                </a:lnTo>
                <a:lnTo>
                  <a:pt x="1030097" y="1094994"/>
                </a:lnTo>
                <a:lnTo>
                  <a:pt x="1030097" y="1263015"/>
                </a:lnTo>
                <a:lnTo>
                  <a:pt x="28956" y="1263015"/>
                </a:lnTo>
                <a:lnTo>
                  <a:pt x="28956" y="57912"/>
                </a:lnTo>
                <a:lnTo>
                  <a:pt x="156083" y="57912"/>
                </a:lnTo>
                <a:lnTo>
                  <a:pt x="156083" y="86868"/>
                </a:lnTo>
                <a:lnTo>
                  <a:pt x="213982" y="57912"/>
                </a:lnTo>
                <a:lnTo>
                  <a:pt x="242951" y="43434"/>
                </a:lnTo>
                <a:lnTo>
                  <a:pt x="213995" y="28956"/>
                </a:lnTo>
                <a:lnTo>
                  <a:pt x="156083" y="0"/>
                </a:lnTo>
                <a:lnTo>
                  <a:pt x="156083" y="28956"/>
                </a:lnTo>
                <a:lnTo>
                  <a:pt x="0" y="28956"/>
                </a:lnTo>
                <a:lnTo>
                  <a:pt x="0" y="1291971"/>
                </a:lnTo>
                <a:lnTo>
                  <a:pt x="1030097" y="1291971"/>
                </a:lnTo>
                <a:lnTo>
                  <a:pt x="1030097" y="1381760"/>
                </a:lnTo>
                <a:lnTo>
                  <a:pt x="1125347" y="1381760"/>
                </a:lnTo>
                <a:lnTo>
                  <a:pt x="1125347" y="1552575"/>
                </a:lnTo>
                <a:lnTo>
                  <a:pt x="1096391" y="1552575"/>
                </a:lnTo>
                <a:lnTo>
                  <a:pt x="1139812" y="1639443"/>
                </a:lnTo>
                <a:lnTo>
                  <a:pt x="1176020" y="1567053"/>
                </a:lnTo>
                <a:lnTo>
                  <a:pt x="1183259" y="1552575"/>
                </a:lnTo>
                <a:lnTo>
                  <a:pt x="1154303" y="1552575"/>
                </a:lnTo>
                <a:lnTo>
                  <a:pt x="1154303" y="1381760"/>
                </a:lnTo>
                <a:lnTo>
                  <a:pt x="1154303" y="1352804"/>
                </a:lnTo>
                <a:lnTo>
                  <a:pt x="1059053" y="1352804"/>
                </a:lnTo>
                <a:lnTo>
                  <a:pt x="1059053" y="1291971"/>
                </a:lnTo>
                <a:lnTo>
                  <a:pt x="2743073" y="1291971"/>
                </a:lnTo>
                <a:lnTo>
                  <a:pt x="2743073" y="2966034"/>
                </a:lnTo>
                <a:lnTo>
                  <a:pt x="2772029" y="2966021"/>
                </a:lnTo>
                <a:lnTo>
                  <a:pt x="2772029" y="1291971"/>
                </a:lnTo>
                <a:lnTo>
                  <a:pt x="2772029" y="1263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08069" y="5771708"/>
            <a:ext cx="1143000" cy="204543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spcBef>
                <a:spcPts val="155"/>
              </a:spcBef>
            </a:pPr>
            <a:r>
              <a:rPr sz="1200" i="1" spc="-40" dirty="0">
                <a:solidFill>
                  <a:srgbClr val="006FC0"/>
                </a:solidFill>
                <a:latin typeface="Arial"/>
                <a:cs typeface="Arial"/>
              </a:rPr>
              <a:t>Tag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9388" y="5717649"/>
            <a:ext cx="316230" cy="4838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 algn="r">
              <a:spcBef>
                <a:spcPts val="630"/>
              </a:spcBef>
            </a:pPr>
            <a:r>
              <a:rPr sz="1200" i="1" spc="-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spcBef>
                <a:spcPts val="439"/>
              </a:spcBef>
            </a:pP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Valid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39032" y="4930459"/>
            <a:ext cx="1163320" cy="593090"/>
            <a:chOff x="2025395" y="4797552"/>
            <a:chExt cx="1163320" cy="593090"/>
          </a:xfrm>
        </p:grpSpPr>
        <p:sp>
          <p:nvSpPr>
            <p:cNvPr id="43" name="object 43"/>
            <p:cNvSpPr/>
            <p:nvPr/>
          </p:nvSpPr>
          <p:spPr>
            <a:xfrm>
              <a:off x="2823209" y="4902708"/>
              <a:ext cx="365125" cy="193040"/>
            </a:xfrm>
            <a:custGeom>
              <a:avLst/>
              <a:gdLst/>
              <a:ahLst/>
              <a:cxnLst/>
              <a:rect l="l" t="t" r="r" b="b"/>
              <a:pathLst>
                <a:path w="365125" h="193039">
                  <a:moveTo>
                    <a:pt x="86867" y="105918"/>
                  </a:moveTo>
                  <a:lnTo>
                    <a:pt x="0" y="149352"/>
                  </a:lnTo>
                  <a:lnTo>
                    <a:pt x="86867" y="192786"/>
                  </a:lnTo>
                  <a:lnTo>
                    <a:pt x="86867" y="163830"/>
                  </a:lnTo>
                  <a:lnTo>
                    <a:pt x="72389" y="163830"/>
                  </a:lnTo>
                  <a:lnTo>
                    <a:pt x="72389" y="134874"/>
                  </a:lnTo>
                  <a:lnTo>
                    <a:pt x="86867" y="134874"/>
                  </a:lnTo>
                  <a:lnTo>
                    <a:pt x="86867" y="105918"/>
                  </a:lnTo>
                  <a:close/>
                </a:path>
                <a:path w="365125" h="193039">
                  <a:moveTo>
                    <a:pt x="86867" y="134874"/>
                  </a:moveTo>
                  <a:lnTo>
                    <a:pt x="72389" y="134874"/>
                  </a:lnTo>
                  <a:lnTo>
                    <a:pt x="72389" y="163830"/>
                  </a:lnTo>
                  <a:lnTo>
                    <a:pt x="86867" y="163830"/>
                  </a:lnTo>
                  <a:lnTo>
                    <a:pt x="86867" y="134874"/>
                  </a:lnTo>
                  <a:close/>
                </a:path>
                <a:path w="365125" h="193039">
                  <a:moveTo>
                    <a:pt x="168020" y="134874"/>
                  </a:moveTo>
                  <a:lnTo>
                    <a:pt x="86867" y="134874"/>
                  </a:lnTo>
                  <a:lnTo>
                    <a:pt x="86867" y="163830"/>
                  </a:lnTo>
                  <a:lnTo>
                    <a:pt x="196976" y="163830"/>
                  </a:lnTo>
                  <a:lnTo>
                    <a:pt x="196976" y="149352"/>
                  </a:lnTo>
                  <a:lnTo>
                    <a:pt x="168020" y="149352"/>
                  </a:lnTo>
                  <a:lnTo>
                    <a:pt x="168020" y="134874"/>
                  </a:lnTo>
                  <a:close/>
                </a:path>
                <a:path w="365125" h="193039">
                  <a:moveTo>
                    <a:pt x="365125" y="0"/>
                  </a:moveTo>
                  <a:lnTo>
                    <a:pt x="168020" y="0"/>
                  </a:lnTo>
                  <a:lnTo>
                    <a:pt x="168020" y="149352"/>
                  </a:lnTo>
                  <a:lnTo>
                    <a:pt x="182498" y="134874"/>
                  </a:lnTo>
                  <a:lnTo>
                    <a:pt x="196976" y="134874"/>
                  </a:lnTo>
                  <a:lnTo>
                    <a:pt x="196976" y="28956"/>
                  </a:lnTo>
                  <a:lnTo>
                    <a:pt x="182498" y="28956"/>
                  </a:lnTo>
                  <a:lnTo>
                    <a:pt x="196976" y="14478"/>
                  </a:lnTo>
                  <a:lnTo>
                    <a:pt x="365125" y="14478"/>
                  </a:lnTo>
                  <a:lnTo>
                    <a:pt x="365125" y="0"/>
                  </a:lnTo>
                  <a:close/>
                </a:path>
                <a:path w="365125" h="193039">
                  <a:moveTo>
                    <a:pt x="196976" y="134874"/>
                  </a:moveTo>
                  <a:lnTo>
                    <a:pt x="182498" y="134874"/>
                  </a:lnTo>
                  <a:lnTo>
                    <a:pt x="168020" y="149352"/>
                  </a:lnTo>
                  <a:lnTo>
                    <a:pt x="196976" y="149352"/>
                  </a:lnTo>
                  <a:lnTo>
                    <a:pt x="196976" y="134874"/>
                  </a:lnTo>
                  <a:close/>
                </a:path>
                <a:path w="365125" h="193039">
                  <a:moveTo>
                    <a:pt x="196976" y="14478"/>
                  </a:moveTo>
                  <a:lnTo>
                    <a:pt x="182498" y="28956"/>
                  </a:lnTo>
                  <a:lnTo>
                    <a:pt x="196976" y="28956"/>
                  </a:lnTo>
                  <a:lnTo>
                    <a:pt x="196976" y="14478"/>
                  </a:lnTo>
                  <a:close/>
                </a:path>
                <a:path w="365125" h="193039">
                  <a:moveTo>
                    <a:pt x="365125" y="14478"/>
                  </a:moveTo>
                  <a:lnTo>
                    <a:pt x="196976" y="14478"/>
                  </a:lnTo>
                  <a:lnTo>
                    <a:pt x="196976" y="28956"/>
                  </a:lnTo>
                  <a:lnTo>
                    <a:pt x="365125" y="28956"/>
                  </a:lnTo>
                  <a:lnTo>
                    <a:pt x="365125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5395" y="4797552"/>
              <a:ext cx="859536" cy="5486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9695" y="4802124"/>
              <a:ext cx="661416" cy="58826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100754" y="4972368"/>
            <a:ext cx="736600" cy="390492"/>
          </a:xfrm>
          <a:prstGeom prst="rect">
            <a:avLst/>
          </a:prstGeom>
          <a:solidFill>
            <a:srgbClr val="FFFFCC"/>
          </a:solidFill>
          <a:ln w="38100">
            <a:solidFill>
              <a:srgbClr val="99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20345" marR="182245" indent="-33655">
              <a:spcBef>
                <a:spcPts val="165"/>
              </a:spcBef>
            </a:pPr>
            <a:r>
              <a:rPr sz="1200" b="1" dirty="0">
                <a:latin typeface="Calibri"/>
                <a:cs typeface="Calibri"/>
              </a:rPr>
              <a:t>Hit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  </a:t>
            </a:r>
            <a:r>
              <a:rPr sz="1200" b="1" spc="-5" dirty="0">
                <a:latin typeface="Calibri"/>
                <a:cs typeface="Calibri"/>
              </a:rPr>
              <a:t>Miss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04609" y="3031555"/>
            <a:ext cx="901065" cy="203902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905" algn="ctr">
              <a:spcBef>
                <a:spcPts val="150"/>
              </a:spcBef>
            </a:pPr>
            <a:r>
              <a:rPr sz="1200" b="1" spc="-5" dirty="0">
                <a:solidFill>
                  <a:srgbClr val="FF33CC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90675" y="2642744"/>
            <a:ext cx="1241425" cy="1719580"/>
            <a:chOff x="6777037" y="2509837"/>
            <a:chExt cx="1241425" cy="1719580"/>
          </a:xfrm>
        </p:grpSpPr>
        <p:sp>
          <p:nvSpPr>
            <p:cNvPr id="49" name="object 49"/>
            <p:cNvSpPr/>
            <p:nvPr/>
          </p:nvSpPr>
          <p:spPr>
            <a:xfrm>
              <a:off x="6781800" y="2514600"/>
              <a:ext cx="1231900" cy="1710055"/>
            </a:xfrm>
            <a:custGeom>
              <a:avLst/>
              <a:gdLst/>
              <a:ahLst/>
              <a:cxnLst/>
              <a:rect l="l" t="t" r="r" b="b"/>
              <a:pathLst>
                <a:path w="1231900" h="1710054">
                  <a:moveTo>
                    <a:pt x="1231392" y="0"/>
                  </a:moveTo>
                  <a:lnTo>
                    <a:pt x="0" y="0"/>
                  </a:lnTo>
                  <a:lnTo>
                    <a:pt x="0" y="1709927"/>
                  </a:lnTo>
                  <a:lnTo>
                    <a:pt x="1231392" y="1709927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81800" y="2514600"/>
              <a:ext cx="1231900" cy="1710055"/>
            </a:xfrm>
            <a:custGeom>
              <a:avLst/>
              <a:gdLst/>
              <a:ahLst/>
              <a:cxnLst/>
              <a:rect l="l" t="t" r="r" b="b"/>
              <a:pathLst>
                <a:path w="1231900" h="1710054">
                  <a:moveTo>
                    <a:pt x="0" y="1709927"/>
                  </a:moveTo>
                  <a:lnTo>
                    <a:pt x="1231392" y="1709927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17099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3207"/>
              </p:ext>
            </p:extLst>
          </p:nvPr>
        </p:nvGraphicFramePr>
        <p:xfrm>
          <a:off x="8255684" y="3176335"/>
          <a:ext cx="685800" cy="86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7834553" y="2616265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Cache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Tag </a:t>
            </a:r>
            <a:r>
              <a:rPr sz="1200" b="1" spc="-15" dirty="0">
                <a:latin typeface="Arial"/>
                <a:cs typeface="Arial"/>
              </a:rPr>
              <a:t>RAM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(2K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x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18)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75446" y="3211768"/>
            <a:ext cx="2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dd</a:t>
            </a:r>
            <a:r>
              <a:rPr sz="900" b="1" spc="-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43519" y="4148393"/>
            <a:ext cx="273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549626" y="4886073"/>
            <a:ext cx="287020" cy="305435"/>
            <a:chOff x="7535989" y="4753165"/>
            <a:chExt cx="287020" cy="305435"/>
          </a:xfrm>
        </p:grpSpPr>
        <p:sp>
          <p:nvSpPr>
            <p:cNvPr id="56" name="object 56"/>
            <p:cNvSpPr/>
            <p:nvPr/>
          </p:nvSpPr>
          <p:spPr>
            <a:xfrm>
              <a:off x="7540752" y="4757928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138683" y="0"/>
                  </a:moveTo>
                  <a:lnTo>
                    <a:pt x="94853" y="7534"/>
                  </a:lnTo>
                  <a:lnTo>
                    <a:pt x="56784" y="28517"/>
                  </a:lnTo>
                  <a:lnTo>
                    <a:pt x="26761" y="60514"/>
                  </a:lnTo>
                  <a:lnTo>
                    <a:pt x="7071" y="101096"/>
                  </a:lnTo>
                  <a:lnTo>
                    <a:pt x="0" y="147828"/>
                  </a:lnTo>
                  <a:lnTo>
                    <a:pt x="7071" y="194559"/>
                  </a:lnTo>
                  <a:lnTo>
                    <a:pt x="26761" y="235141"/>
                  </a:lnTo>
                  <a:lnTo>
                    <a:pt x="56784" y="267138"/>
                  </a:lnTo>
                  <a:lnTo>
                    <a:pt x="94853" y="288121"/>
                  </a:lnTo>
                  <a:lnTo>
                    <a:pt x="138683" y="295656"/>
                  </a:lnTo>
                  <a:lnTo>
                    <a:pt x="182514" y="288121"/>
                  </a:lnTo>
                  <a:lnTo>
                    <a:pt x="220583" y="267138"/>
                  </a:lnTo>
                  <a:lnTo>
                    <a:pt x="250606" y="235141"/>
                  </a:lnTo>
                  <a:lnTo>
                    <a:pt x="270296" y="194559"/>
                  </a:lnTo>
                  <a:lnTo>
                    <a:pt x="277368" y="147828"/>
                  </a:lnTo>
                  <a:lnTo>
                    <a:pt x="270296" y="101096"/>
                  </a:lnTo>
                  <a:lnTo>
                    <a:pt x="250606" y="60514"/>
                  </a:lnTo>
                  <a:lnTo>
                    <a:pt x="220583" y="28517"/>
                  </a:lnTo>
                  <a:lnTo>
                    <a:pt x="182514" y="7534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40752" y="4757928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0" y="147828"/>
                  </a:moveTo>
                  <a:lnTo>
                    <a:pt x="7071" y="101096"/>
                  </a:lnTo>
                  <a:lnTo>
                    <a:pt x="26761" y="60514"/>
                  </a:lnTo>
                  <a:lnTo>
                    <a:pt x="56784" y="28517"/>
                  </a:lnTo>
                  <a:lnTo>
                    <a:pt x="94853" y="7534"/>
                  </a:lnTo>
                  <a:lnTo>
                    <a:pt x="138683" y="0"/>
                  </a:lnTo>
                  <a:lnTo>
                    <a:pt x="182514" y="7534"/>
                  </a:lnTo>
                  <a:lnTo>
                    <a:pt x="220583" y="28517"/>
                  </a:lnTo>
                  <a:lnTo>
                    <a:pt x="250606" y="60514"/>
                  </a:lnTo>
                  <a:lnTo>
                    <a:pt x="270296" y="101096"/>
                  </a:lnTo>
                  <a:lnTo>
                    <a:pt x="277368" y="147828"/>
                  </a:lnTo>
                  <a:lnTo>
                    <a:pt x="270296" y="194559"/>
                  </a:lnTo>
                  <a:lnTo>
                    <a:pt x="250606" y="235141"/>
                  </a:lnTo>
                  <a:lnTo>
                    <a:pt x="220583" y="267138"/>
                  </a:lnTo>
                  <a:lnTo>
                    <a:pt x="182514" y="288121"/>
                  </a:lnTo>
                  <a:lnTo>
                    <a:pt x="138683" y="295656"/>
                  </a:lnTo>
                  <a:lnTo>
                    <a:pt x="94853" y="288121"/>
                  </a:lnTo>
                  <a:lnTo>
                    <a:pt x="56784" y="267138"/>
                  </a:lnTo>
                  <a:lnTo>
                    <a:pt x="26761" y="235141"/>
                  </a:lnTo>
                  <a:lnTo>
                    <a:pt x="7071" y="194559"/>
                  </a:lnTo>
                  <a:lnTo>
                    <a:pt x="0" y="14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614588" y="488359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91578" y="4347529"/>
            <a:ext cx="1346835" cy="1163955"/>
            <a:chOff x="6377940" y="4214621"/>
            <a:chExt cx="1346835" cy="1163955"/>
          </a:xfrm>
        </p:grpSpPr>
        <p:sp>
          <p:nvSpPr>
            <p:cNvPr id="60" name="object 60"/>
            <p:cNvSpPr/>
            <p:nvPr/>
          </p:nvSpPr>
          <p:spPr>
            <a:xfrm>
              <a:off x="7175754" y="4214621"/>
              <a:ext cx="548640" cy="870585"/>
            </a:xfrm>
            <a:custGeom>
              <a:avLst/>
              <a:gdLst/>
              <a:ahLst/>
              <a:cxnLst/>
              <a:rect l="l" t="t" r="r" b="b"/>
              <a:pathLst>
                <a:path w="548640" h="870585">
                  <a:moveTo>
                    <a:pt x="365125" y="677418"/>
                  </a:moveTo>
                  <a:lnTo>
                    <a:pt x="168021" y="677418"/>
                  </a:lnTo>
                  <a:lnTo>
                    <a:pt x="168021" y="812292"/>
                  </a:lnTo>
                  <a:lnTo>
                    <a:pt x="86868" y="812292"/>
                  </a:lnTo>
                  <a:lnTo>
                    <a:pt x="86868" y="783336"/>
                  </a:lnTo>
                  <a:lnTo>
                    <a:pt x="0" y="826770"/>
                  </a:lnTo>
                  <a:lnTo>
                    <a:pt x="86868" y="870204"/>
                  </a:lnTo>
                  <a:lnTo>
                    <a:pt x="86868" y="841248"/>
                  </a:lnTo>
                  <a:lnTo>
                    <a:pt x="196977" y="841248"/>
                  </a:lnTo>
                  <a:lnTo>
                    <a:pt x="196977" y="826770"/>
                  </a:lnTo>
                  <a:lnTo>
                    <a:pt x="196977" y="812292"/>
                  </a:lnTo>
                  <a:lnTo>
                    <a:pt x="196977" y="706374"/>
                  </a:lnTo>
                  <a:lnTo>
                    <a:pt x="365125" y="706374"/>
                  </a:lnTo>
                  <a:lnTo>
                    <a:pt x="365125" y="691896"/>
                  </a:lnTo>
                  <a:lnTo>
                    <a:pt x="365125" y="677418"/>
                  </a:lnTo>
                  <a:close/>
                </a:path>
                <a:path w="548640" h="870585">
                  <a:moveTo>
                    <a:pt x="548640" y="457581"/>
                  </a:moveTo>
                  <a:lnTo>
                    <a:pt x="519684" y="457581"/>
                  </a:lnTo>
                  <a:lnTo>
                    <a:pt x="519684" y="286766"/>
                  </a:lnTo>
                  <a:lnTo>
                    <a:pt x="519684" y="257810"/>
                  </a:lnTo>
                  <a:lnTo>
                    <a:pt x="424434" y="257810"/>
                  </a:lnTo>
                  <a:lnTo>
                    <a:pt x="424434" y="0"/>
                  </a:lnTo>
                  <a:lnTo>
                    <a:pt x="395478" y="0"/>
                  </a:lnTo>
                  <a:lnTo>
                    <a:pt x="395478" y="286766"/>
                  </a:lnTo>
                  <a:lnTo>
                    <a:pt x="490728" y="286766"/>
                  </a:lnTo>
                  <a:lnTo>
                    <a:pt x="490728" y="457581"/>
                  </a:lnTo>
                  <a:lnTo>
                    <a:pt x="461772" y="457581"/>
                  </a:lnTo>
                  <a:lnTo>
                    <a:pt x="505206" y="544449"/>
                  </a:lnTo>
                  <a:lnTo>
                    <a:pt x="541401" y="472059"/>
                  </a:lnTo>
                  <a:lnTo>
                    <a:pt x="548640" y="457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940" y="4786883"/>
              <a:ext cx="859536" cy="54863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240" y="4789931"/>
              <a:ext cx="661415" cy="58826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439662" y="4828793"/>
              <a:ext cx="736600" cy="425450"/>
            </a:xfrm>
            <a:custGeom>
              <a:avLst/>
              <a:gdLst/>
              <a:ahLst/>
              <a:cxnLst/>
              <a:rect l="l" t="t" r="r" b="b"/>
              <a:pathLst>
                <a:path w="736600" h="425450">
                  <a:moveTo>
                    <a:pt x="736091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736091" y="42519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39662" y="4828793"/>
              <a:ext cx="736600" cy="425450"/>
            </a:xfrm>
            <a:custGeom>
              <a:avLst/>
              <a:gdLst/>
              <a:ahLst/>
              <a:cxnLst/>
              <a:rect l="l" t="t" r="r" b="b"/>
              <a:pathLst>
                <a:path w="736600" h="425450">
                  <a:moveTo>
                    <a:pt x="0" y="425195"/>
                  </a:moveTo>
                  <a:lnTo>
                    <a:pt x="736091" y="425195"/>
                  </a:lnTo>
                  <a:lnTo>
                    <a:pt x="736091" y="0"/>
                  </a:lnTo>
                  <a:lnTo>
                    <a:pt x="0" y="0"/>
                  </a:lnTo>
                  <a:lnTo>
                    <a:pt x="0" y="425195"/>
                  </a:lnTo>
                  <a:close/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28814" y="4969828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marR="5080" indent="-34290"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Hit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  </a:t>
            </a:r>
            <a:r>
              <a:rPr sz="1200" b="1" spc="-5" dirty="0">
                <a:latin typeface="Calibri"/>
                <a:cs typeface="Calibri"/>
              </a:rPr>
              <a:t>Miss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24222" y="3252534"/>
            <a:ext cx="3814445" cy="2978150"/>
          </a:xfrm>
          <a:custGeom>
            <a:avLst/>
            <a:gdLst/>
            <a:ahLst/>
            <a:cxnLst/>
            <a:rect l="l" t="t" r="r" b="b"/>
            <a:pathLst>
              <a:path w="3814445" h="2978150">
                <a:moveTo>
                  <a:pt x="3813937" y="2021586"/>
                </a:moveTo>
                <a:lnTo>
                  <a:pt x="3806698" y="2007108"/>
                </a:lnTo>
                <a:lnTo>
                  <a:pt x="3770503" y="1934718"/>
                </a:lnTo>
                <a:lnTo>
                  <a:pt x="3727069" y="2021586"/>
                </a:lnTo>
                <a:lnTo>
                  <a:pt x="3756025" y="2021586"/>
                </a:lnTo>
                <a:lnTo>
                  <a:pt x="3756025" y="2441702"/>
                </a:lnTo>
                <a:lnTo>
                  <a:pt x="1050036" y="2441702"/>
                </a:lnTo>
                <a:lnTo>
                  <a:pt x="1050036" y="57912"/>
                </a:lnTo>
                <a:lnTo>
                  <a:pt x="2785364" y="57912"/>
                </a:lnTo>
                <a:lnTo>
                  <a:pt x="2785364" y="86868"/>
                </a:lnTo>
                <a:lnTo>
                  <a:pt x="2843276" y="57912"/>
                </a:lnTo>
                <a:lnTo>
                  <a:pt x="2872232" y="43434"/>
                </a:lnTo>
                <a:lnTo>
                  <a:pt x="2843276" y="28956"/>
                </a:lnTo>
                <a:lnTo>
                  <a:pt x="2785364" y="0"/>
                </a:lnTo>
                <a:lnTo>
                  <a:pt x="2785364" y="28956"/>
                </a:lnTo>
                <a:lnTo>
                  <a:pt x="1021080" y="28956"/>
                </a:lnTo>
                <a:lnTo>
                  <a:pt x="1021080" y="2441702"/>
                </a:lnTo>
                <a:lnTo>
                  <a:pt x="0" y="2441702"/>
                </a:lnTo>
                <a:lnTo>
                  <a:pt x="0" y="2977705"/>
                </a:lnTo>
                <a:lnTo>
                  <a:pt x="28956" y="2977705"/>
                </a:lnTo>
                <a:lnTo>
                  <a:pt x="28956" y="2470683"/>
                </a:lnTo>
                <a:lnTo>
                  <a:pt x="1021080" y="2470683"/>
                </a:lnTo>
                <a:lnTo>
                  <a:pt x="1021080" y="2977134"/>
                </a:lnTo>
                <a:lnTo>
                  <a:pt x="1050036" y="2977134"/>
                </a:lnTo>
                <a:lnTo>
                  <a:pt x="1050036" y="2470683"/>
                </a:lnTo>
                <a:lnTo>
                  <a:pt x="3784981" y="2470683"/>
                </a:lnTo>
                <a:lnTo>
                  <a:pt x="3784981" y="2441702"/>
                </a:lnTo>
                <a:lnTo>
                  <a:pt x="3784981" y="2021586"/>
                </a:lnTo>
                <a:lnTo>
                  <a:pt x="3813937" y="2021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693329" y="5739704"/>
            <a:ext cx="1143000" cy="204543"/>
          </a:xfrm>
          <a:prstGeom prst="rect">
            <a:avLst/>
          </a:prstGeom>
          <a:solidFill>
            <a:srgbClr val="DDDDDD"/>
          </a:solidFill>
          <a:ln w="9144">
            <a:solidFill>
              <a:srgbClr val="99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35" algn="ctr">
              <a:spcBef>
                <a:spcPts val="155"/>
              </a:spcBef>
            </a:pPr>
            <a:r>
              <a:rPr sz="1200" i="1" spc="-40" dirty="0">
                <a:solidFill>
                  <a:srgbClr val="006FC0"/>
                </a:solidFill>
                <a:latin typeface="Arial"/>
                <a:cs typeface="Arial"/>
              </a:rPr>
              <a:t>Tag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32167" y="57516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24596" y="5986084"/>
            <a:ext cx="304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000" i="1" spc="-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000" i="1" spc="-1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000" i="1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0D3C8995-4092-454B-8D4F-CC589711F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28" y="3449779"/>
            <a:ext cx="2743200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Q1: How do we find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使用内存地址粉色的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来确定哪个缓存块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" name="Text Box 62">
            <a:extLst>
              <a:ext uri="{FF2B5EF4-FFF2-40B4-BE49-F238E27FC236}">
                <a16:creationId xmlns:a16="http://schemas.microsoft.com/office/drawing/2014/main" id="{007DB451-BC82-4CE1-9900-4C167167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234" y="452189"/>
            <a:ext cx="4789966" cy="18905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Q2: Is it there?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将映射到缓存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的标记（</a:t>
            </a:r>
            <a:r>
              <a:rPr lang="en-US" altLang="zh-CN" sz="2000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）与内存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位地址位加有效位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进行比较，以判断内存块是否在缓存中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682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 Reference String Mapping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2325688"/>
            <a:ext cx="990600" cy="1219200"/>
            <a:chOff x="1344" y="1056"/>
            <a:chExt cx="624" cy="768"/>
          </a:xfrm>
        </p:grpSpPr>
        <p:sp>
          <p:nvSpPr>
            <p:cNvPr id="1681412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13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14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15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00600" y="2325688"/>
            <a:ext cx="990600" cy="1219200"/>
            <a:chOff x="1344" y="1056"/>
            <a:chExt cx="624" cy="768"/>
          </a:xfrm>
        </p:grpSpPr>
        <p:sp>
          <p:nvSpPr>
            <p:cNvPr id="1681417" name="Rectangle 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18" name="Line 1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19" name="Line 1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0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58000" y="2325688"/>
            <a:ext cx="990600" cy="1219200"/>
            <a:chOff x="1344" y="1056"/>
            <a:chExt cx="624" cy="768"/>
          </a:xfrm>
        </p:grpSpPr>
        <p:sp>
          <p:nvSpPr>
            <p:cNvPr id="1681422" name="Rectangle 1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3" name="Line 1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4" name="Line 1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5" name="Line 1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915400" y="2325688"/>
            <a:ext cx="990600" cy="1219200"/>
            <a:chOff x="1344" y="1056"/>
            <a:chExt cx="624" cy="768"/>
          </a:xfrm>
        </p:grpSpPr>
        <p:sp>
          <p:nvSpPr>
            <p:cNvPr id="1681427" name="Rectangle 1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8" name="Line 2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29" name="Line 2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30" name="Line 2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1451" name="Text Box 43"/>
          <p:cNvSpPr txBox="1">
            <a:spLocks noChangeArrowheads="1"/>
          </p:cNvSpPr>
          <p:nvPr/>
        </p:nvSpPr>
        <p:spPr bwMode="auto">
          <a:xfrm>
            <a:off x="2879725" y="19050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81452" name="Text Box 44"/>
          <p:cNvSpPr txBox="1">
            <a:spLocks noChangeArrowheads="1"/>
          </p:cNvSpPr>
          <p:nvPr/>
        </p:nvSpPr>
        <p:spPr bwMode="auto">
          <a:xfrm>
            <a:off x="4784725" y="19050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81453" name="Text Box 45"/>
          <p:cNvSpPr txBox="1">
            <a:spLocks noChangeArrowheads="1"/>
          </p:cNvSpPr>
          <p:nvPr/>
        </p:nvSpPr>
        <p:spPr bwMode="auto">
          <a:xfrm>
            <a:off x="6765925" y="19050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81454" name="Text Box 46"/>
          <p:cNvSpPr txBox="1">
            <a:spLocks noChangeArrowheads="1"/>
          </p:cNvSpPr>
          <p:nvPr/>
        </p:nvSpPr>
        <p:spPr bwMode="auto">
          <a:xfrm>
            <a:off x="8899525" y="1905001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286000" y="2325688"/>
            <a:ext cx="533400" cy="1219200"/>
            <a:chOff x="1344" y="1056"/>
            <a:chExt cx="624" cy="768"/>
          </a:xfrm>
        </p:grpSpPr>
        <p:sp>
          <p:nvSpPr>
            <p:cNvPr id="1681460" name="Rectangle 5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1" name="Line 5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2" name="Line 5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3" name="Line 5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267200" y="2325688"/>
            <a:ext cx="533400" cy="1219200"/>
            <a:chOff x="1344" y="1056"/>
            <a:chExt cx="624" cy="768"/>
          </a:xfrm>
        </p:grpSpPr>
        <p:sp>
          <p:nvSpPr>
            <p:cNvPr id="1681465" name="Rectangle 5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6" name="Line 5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7" name="Line 5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68" name="Line 6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6324600" y="2325688"/>
            <a:ext cx="533400" cy="1219200"/>
            <a:chOff x="1344" y="1056"/>
            <a:chExt cx="624" cy="768"/>
          </a:xfrm>
        </p:grpSpPr>
        <p:sp>
          <p:nvSpPr>
            <p:cNvPr id="1681470" name="Rectangle 6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1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2" name="Line 6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3" name="Line 6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8382000" y="2325688"/>
            <a:ext cx="533400" cy="1219200"/>
            <a:chOff x="1344" y="1056"/>
            <a:chExt cx="624" cy="768"/>
          </a:xfrm>
        </p:grpSpPr>
        <p:sp>
          <p:nvSpPr>
            <p:cNvPr id="1681475" name="Rectangle 6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6" name="Line 6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7" name="Line 6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1478" name="Line 7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1501" name="Line 93"/>
          <p:cNvSpPr>
            <a:spLocks noChangeShapeType="1"/>
          </p:cNvSpPr>
          <p:nvPr/>
        </p:nvSpPr>
        <p:spPr bwMode="auto">
          <a:xfrm>
            <a:off x="1981200" y="29352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1502" name="Line 94"/>
          <p:cNvSpPr>
            <a:spLocks noChangeShapeType="1"/>
          </p:cNvSpPr>
          <p:nvPr/>
        </p:nvSpPr>
        <p:spPr bwMode="auto">
          <a:xfrm>
            <a:off x="3962400" y="29352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1503" name="Line 95"/>
          <p:cNvSpPr>
            <a:spLocks noChangeShapeType="1"/>
          </p:cNvSpPr>
          <p:nvPr/>
        </p:nvSpPr>
        <p:spPr bwMode="auto">
          <a:xfrm>
            <a:off x="6019800" y="29352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1504" name="Line 96"/>
          <p:cNvSpPr>
            <a:spLocks noChangeShapeType="1"/>
          </p:cNvSpPr>
          <p:nvPr/>
        </p:nvSpPr>
        <p:spPr bwMode="auto">
          <a:xfrm>
            <a:off x="8077200" y="29352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Rectangle 91">
            <a:extLst>
              <a:ext uri="{FF2B5EF4-FFF2-40B4-BE49-F238E27FC236}">
                <a16:creationId xmlns:a16="http://schemas.microsoft.com/office/drawing/2014/main" id="{D9BD193A-C248-4102-B58F-88A76E3FA104}"/>
              </a:ext>
            </a:extLst>
          </p:cNvPr>
          <p:cNvSpPr txBox="1">
            <a:spLocks noChangeArrowheads="1"/>
          </p:cNvSpPr>
          <p:nvPr/>
        </p:nvSpPr>
        <p:spPr>
          <a:xfrm>
            <a:off x="536945" y="640556"/>
            <a:ext cx="9680944" cy="14478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pc="29" dirty="0">
                <a:solidFill>
                  <a:srgbClr val="000000"/>
                </a:solidFill>
              </a:rPr>
              <a:t>考虑一个</a:t>
            </a:r>
            <a:r>
              <a:rPr lang="en-US" altLang="zh-CN" sz="2000" spc="29" dirty="0">
                <a:solidFill>
                  <a:srgbClr val="000000"/>
                </a:solidFill>
              </a:rPr>
              <a:t>2-way,2 set</a:t>
            </a:r>
            <a:r>
              <a:rPr lang="zh-CN" altLang="en-US" sz="2000" spc="29" dirty="0">
                <a:solidFill>
                  <a:srgbClr val="000000"/>
                </a:solidFill>
              </a:rPr>
              <a:t> 的（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en-US" altLang="zh-CN" sz="2000" spc="19" dirty="0">
                <a:solidFill>
                  <a:srgbClr val="000000"/>
                </a:solidFill>
              </a:rPr>
              <a:t>4-block)</a:t>
            </a:r>
            <a:r>
              <a:rPr lang="zh-CN" altLang="en-US" sz="2000" spc="19" dirty="0">
                <a:solidFill>
                  <a:srgbClr val="000000"/>
                </a:solidFill>
              </a:rPr>
              <a:t>空的缓存</a:t>
            </a:r>
            <a:r>
              <a:rPr lang="en-US" altLang="zh-CN" sz="2000" spc="29" dirty="0">
                <a:solidFill>
                  <a:srgbClr val="000000"/>
                </a:solidFill>
              </a:rPr>
              <a:t>,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zh-CN" altLang="en-US" sz="2000" spc="29" dirty="0">
                <a:solidFill>
                  <a:srgbClr val="000000"/>
                </a:solidFill>
              </a:rPr>
              <a:t>所有的块初始化有效位为</a:t>
            </a:r>
            <a:r>
              <a:rPr lang="en-US" altLang="zh-CN" sz="2000" spc="29" dirty="0">
                <a:solidFill>
                  <a:srgbClr val="000000"/>
                </a:solidFill>
              </a:rPr>
              <a:t>0</a:t>
            </a:r>
            <a:r>
              <a:rPr lang="zh-CN" altLang="en-US" sz="2000" spc="29" dirty="0">
                <a:solidFill>
                  <a:srgbClr val="000000"/>
                </a:solidFill>
              </a:rPr>
              <a:t>（</a:t>
            </a:r>
            <a:r>
              <a:rPr lang="en-US" altLang="zh-CN" sz="2000" spc="-19" dirty="0">
                <a:solidFill>
                  <a:srgbClr val="000000"/>
                </a:solidFill>
                <a:cs typeface="Courier New"/>
              </a:rPr>
              <a:t>not</a:t>
            </a:r>
            <a:r>
              <a:rPr lang="zh-CN" altLang="en-US" sz="2000" spc="1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cs typeface="Courier New"/>
              </a:rPr>
              <a:t>valid</a:t>
            </a:r>
            <a:r>
              <a:rPr lang="zh-CN" altLang="en-US" sz="2000" spc="-10" dirty="0">
                <a:solidFill>
                  <a:srgbClr val="000000"/>
                </a:solidFill>
                <a:cs typeface="Courier New"/>
              </a:rPr>
              <a:t>）</a:t>
            </a:r>
            <a:r>
              <a:rPr lang="en-US" altLang="zh-CN" sz="2000" spc="-10" dirty="0">
                <a:solidFill>
                  <a:srgbClr val="000000"/>
                </a:solidFill>
              </a:rPr>
              <a:t>.</a:t>
            </a:r>
            <a:r>
              <a:rPr lang="zh-CN" altLang="en-US" sz="2000" spc="200" dirty="0">
                <a:solidFill>
                  <a:srgbClr val="000000"/>
                </a:solidFill>
              </a:rPr>
              <a:t> </a:t>
            </a:r>
            <a:r>
              <a:rPr lang="zh-CN" altLang="en-US" sz="2000" spc="19" dirty="0">
                <a:solidFill>
                  <a:srgbClr val="000000"/>
                </a:solidFill>
              </a:rPr>
              <a:t>给定主存的字地址</a:t>
            </a:r>
            <a:r>
              <a:rPr lang="zh-CN" altLang="en-US" sz="2000" spc="19" dirty="0"/>
              <a:t>“</a:t>
            </a:r>
            <a:r>
              <a:rPr lang="en-US" altLang="zh-CN" sz="2000" dirty="0">
                <a:cs typeface="Calibri" panose="020F0502020204030204" pitchFamily="34" charset="0"/>
              </a:rPr>
              <a:t>0   4   0   4   0   4   0   4</a:t>
            </a:r>
            <a:r>
              <a:rPr lang="en-US" altLang="zh-CN" sz="2000" spc="19" dirty="0"/>
              <a:t>”</a:t>
            </a:r>
            <a:r>
              <a:rPr lang="zh-CN" altLang="en-US" sz="2000" spc="19" dirty="0">
                <a:solidFill>
                  <a:srgbClr val="000000"/>
                </a:solidFill>
              </a:rPr>
              <a:t>进行访问</a:t>
            </a:r>
            <a:r>
              <a:rPr lang="en-US" altLang="zh-CN" sz="2000" spc="19" dirty="0">
                <a:solidFill>
                  <a:srgbClr val="000000"/>
                </a:solidFill>
              </a:rPr>
              <a:t>, </a:t>
            </a:r>
            <a:r>
              <a:rPr lang="zh-CN" altLang="en-US" sz="2000" spc="19" dirty="0">
                <a:solidFill>
                  <a:srgbClr val="000000"/>
                </a:solidFill>
              </a:rPr>
              <a:t>计算缓存的命中率。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476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 Reference String Mapping</a:t>
            </a:r>
          </a:p>
        </p:txBody>
      </p:sp>
      <p:sp>
        <p:nvSpPr>
          <p:cNvPr id="1683459" name="Rectangle 3"/>
          <p:cNvSpPr>
            <a:spLocks noChangeArrowheads="1"/>
          </p:cNvSpPr>
          <p:nvPr/>
        </p:nvSpPr>
        <p:spPr bwMode="auto">
          <a:xfrm>
            <a:off x="2324986" y="3400585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0" name="Line 4"/>
          <p:cNvSpPr>
            <a:spLocks noChangeShapeType="1"/>
          </p:cNvSpPr>
          <p:nvPr/>
        </p:nvSpPr>
        <p:spPr bwMode="auto">
          <a:xfrm>
            <a:off x="2324986" y="40101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1" name="Line 5"/>
          <p:cNvSpPr>
            <a:spLocks noChangeShapeType="1"/>
          </p:cNvSpPr>
          <p:nvPr/>
        </p:nvSpPr>
        <p:spPr bwMode="auto">
          <a:xfrm>
            <a:off x="2324986" y="37053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2" name="Line 6"/>
          <p:cNvSpPr>
            <a:spLocks noChangeShapeType="1"/>
          </p:cNvSpPr>
          <p:nvPr/>
        </p:nvSpPr>
        <p:spPr bwMode="auto">
          <a:xfrm>
            <a:off x="2324986" y="43149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3" name="Rectangle 7"/>
          <p:cNvSpPr>
            <a:spLocks noChangeArrowheads="1"/>
          </p:cNvSpPr>
          <p:nvPr/>
        </p:nvSpPr>
        <p:spPr bwMode="auto">
          <a:xfrm>
            <a:off x="4306186" y="3400585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4" name="Line 8"/>
          <p:cNvSpPr>
            <a:spLocks noChangeShapeType="1"/>
          </p:cNvSpPr>
          <p:nvPr/>
        </p:nvSpPr>
        <p:spPr bwMode="auto">
          <a:xfrm>
            <a:off x="4306186" y="40101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5" name="Line 9"/>
          <p:cNvSpPr>
            <a:spLocks noChangeShapeType="1"/>
          </p:cNvSpPr>
          <p:nvPr/>
        </p:nvSpPr>
        <p:spPr bwMode="auto">
          <a:xfrm>
            <a:off x="4306186" y="37053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6" name="Line 10"/>
          <p:cNvSpPr>
            <a:spLocks noChangeShapeType="1"/>
          </p:cNvSpPr>
          <p:nvPr/>
        </p:nvSpPr>
        <p:spPr bwMode="auto">
          <a:xfrm>
            <a:off x="4306186" y="43149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7" name="Rectangle 11"/>
          <p:cNvSpPr>
            <a:spLocks noChangeArrowheads="1"/>
          </p:cNvSpPr>
          <p:nvPr/>
        </p:nvSpPr>
        <p:spPr bwMode="auto">
          <a:xfrm>
            <a:off x="6363586" y="3400585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8" name="Line 12"/>
          <p:cNvSpPr>
            <a:spLocks noChangeShapeType="1"/>
          </p:cNvSpPr>
          <p:nvPr/>
        </p:nvSpPr>
        <p:spPr bwMode="auto">
          <a:xfrm>
            <a:off x="6363586" y="40101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69" name="Line 13"/>
          <p:cNvSpPr>
            <a:spLocks noChangeShapeType="1"/>
          </p:cNvSpPr>
          <p:nvPr/>
        </p:nvSpPr>
        <p:spPr bwMode="auto">
          <a:xfrm>
            <a:off x="6363586" y="37053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70" name="Line 14"/>
          <p:cNvSpPr>
            <a:spLocks noChangeShapeType="1"/>
          </p:cNvSpPr>
          <p:nvPr/>
        </p:nvSpPr>
        <p:spPr bwMode="auto">
          <a:xfrm>
            <a:off x="6363586" y="43149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71" name="Rectangle 15"/>
          <p:cNvSpPr>
            <a:spLocks noChangeArrowheads="1"/>
          </p:cNvSpPr>
          <p:nvPr/>
        </p:nvSpPr>
        <p:spPr bwMode="auto">
          <a:xfrm>
            <a:off x="8420986" y="3400585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72" name="Line 16"/>
          <p:cNvSpPr>
            <a:spLocks noChangeShapeType="1"/>
          </p:cNvSpPr>
          <p:nvPr/>
        </p:nvSpPr>
        <p:spPr bwMode="auto">
          <a:xfrm>
            <a:off x="8420986" y="40101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73" name="Line 17"/>
          <p:cNvSpPr>
            <a:spLocks noChangeShapeType="1"/>
          </p:cNvSpPr>
          <p:nvPr/>
        </p:nvSpPr>
        <p:spPr bwMode="auto">
          <a:xfrm>
            <a:off x="8420986" y="37053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74" name="Line 18"/>
          <p:cNvSpPr>
            <a:spLocks noChangeShapeType="1"/>
          </p:cNvSpPr>
          <p:nvPr/>
        </p:nvSpPr>
        <p:spPr bwMode="auto">
          <a:xfrm>
            <a:off x="8420986" y="431498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491" name="Text Box 35"/>
          <p:cNvSpPr txBox="1">
            <a:spLocks noChangeArrowheads="1"/>
          </p:cNvSpPr>
          <p:nvPr/>
        </p:nvSpPr>
        <p:spPr bwMode="auto">
          <a:xfrm>
            <a:off x="2385311" y="297989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83492" name="Text Box 36"/>
          <p:cNvSpPr txBox="1">
            <a:spLocks noChangeArrowheads="1"/>
          </p:cNvSpPr>
          <p:nvPr/>
        </p:nvSpPr>
        <p:spPr bwMode="auto">
          <a:xfrm>
            <a:off x="4290311" y="297989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83493" name="Text Box 37"/>
          <p:cNvSpPr txBox="1">
            <a:spLocks noChangeArrowheads="1"/>
          </p:cNvSpPr>
          <p:nvPr/>
        </p:nvSpPr>
        <p:spPr bwMode="auto">
          <a:xfrm>
            <a:off x="6271511" y="297989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83494" name="Text Box 38"/>
          <p:cNvSpPr txBox="1">
            <a:spLocks noChangeArrowheads="1"/>
          </p:cNvSpPr>
          <p:nvPr/>
        </p:nvSpPr>
        <p:spPr bwMode="auto">
          <a:xfrm>
            <a:off x="8405111" y="297989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83499" name="Rectangle 43"/>
          <p:cNvSpPr>
            <a:spLocks noChangeArrowheads="1"/>
          </p:cNvSpPr>
          <p:nvPr/>
        </p:nvSpPr>
        <p:spPr bwMode="auto">
          <a:xfrm>
            <a:off x="1791586" y="3400585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0" name="Line 44"/>
          <p:cNvSpPr>
            <a:spLocks noChangeShapeType="1"/>
          </p:cNvSpPr>
          <p:nvPr/>
        </p:nvSpPr>
        <p:spPr bwMode="auto">
          <a:xfrm>
            <a:off x="1791586" y="40101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1" name="Line 45"/>
          <p:cNvSpPr>
            <a:spLocks noChangeShapeType="1"/>
          </p:cNvSpPr>
          <p:nvPr/>
        </p:nvSpPr>
        <p:spPr bwMode="auto">
          <a:xfrm>
            <a:off x="1791586" y="37053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2" name="Line 46"/>
          <p:cNvSpPr>
            <a:spLocks noChangeShapeType="1"/>
          </p:cNvSpPr>
          <p:nvPr/>
        </p:nvSpPr>
        <p:spPr bwMode="auto">
          <a:xfrm>
            <a:off x="1791586" y="43149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3" name="Rectangle 47"/>
          <p:cNvSpPr>
            <a:spLocks noChangeArrowheads="1"/>
          </p:cNvSpPr>
          <p:nvPr/>
        </p:nvSpPr>
        <p:spPr bwMode="auto">
          <a:xfrm>
            <a:off x="3772786" y="3400585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4" name="Line 48"/>
          <p:cNvSpPr>
            <a:spLocks noChangeShapeType="1"/>
          </p:cNvSpPr>
          <p:nvPr/>
        </p:nvSpPr>
        <p:spPr bwMode="auto">
          <a:xfrm>
            <a:off x="3772786" y="40101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5" name="Line 49"/>
          <p:cNvSpPr>
            <a:spLocks noChangeShapeType="1"/>
          </p:cNvSpPr>
          <p:nvPr/>
        </p:nvSpPr>
        <p:spPr bwMode="auto">
          <a:xfrm>
            <a:off x="3772786" y="37053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6" name="Line 50"/>
          <p:cNvSpPr>
            <a:spLocks noChangeShapeType="1"/>
          </p:cNvSpPr>
          <p:nvPr/>
        </p:nvSpPr>
        <p:spPr bwMode="auto">
          <a:xfrm>
            <a:off x="3772786" y="43149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7" name="Rectangle 51"/>
          <p:cNvSpPr>
            <a:spLocks noChangeArrowheads="1"/>
          </p:cNvSpPr>
          <p:nvPr/>
        </p:nvSpPr>
        <p:spPr bwMode="auto">
          <a:xfrm>
            <a:off x="5830186" y="3400585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8" name="Line 52"/>
          <p:cNvSpPr>
            <a:spLocks noChangeShapeType="1"/>
          </p:cNvSpPr>
          <p:nvPr/>
        </p:nvSpPr>
        <p:spPr bwMode="auto">
          <a:xfrm>
            <a:off x="5830186" y="40101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09" name="Line 53"/>
          <p:cNvSpPr>
            <a:spLocks noChangeShapeType="1"/>
          </p:cNvSpPr>
          <p:nvPr/>
        </p:nvSpPr>
        <p:spPr bwMode="auto">
          <a:xfrm>
            <a:off x="5830186" y="37053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10" name="Line 54"/>
          <p:cNvSpPr>
            <a:spLocks noChangeShapeType="1"/>
          </p:cNvSpPr>
          <p:nvPr/>
        </p:nvSpPr>
        <p:spPr bwMode="auto">
          <a:xfrm>
            <a:off x="5830186" y="43149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11" name="Rectangle 55"/>
          <p:cNvSpPr>
            <a:spLocks noChangeArrowheads="1"/>
          </p:cNvSpPr>
          <p:nvPr/>
        </p:nvSpPr>
        <p:spPr bwMode="auto">
          <a:xfrm>
            <a:off x="7887586" y="3400585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12" name="Line 56"/>
          <p:cNvSpPr>
            <a:spLocks noChangeShapeType="1"/>
          </p:cNvSpPr>
          <p:nvPr/>
        </p:nvSpPr>
        <p:spPr bwMode="auto">
          <a:xfrm>
            <a:off x="7887586" y="40101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13" name="Line 57"/>
          <p:cNvSpPr>
            <a:spLocks noChangeShapeType="1"/>
          </p:cNvSpPr>
          <p:nvPr/>
        </p:nvSpPr>
        <p:spPr bwMode="auto">
          <a:xfrm>
            <a:off x="7887586" y="37053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14" name="Line 58"/>
          <p:cNvSpPr>
            <a:spLocks noChangeShapeType="1"/>
          </p:cNvSpPr>
          <p:nvPr/>
        </p:nvSpPr>
        <p:spPr bwMode="auto">
          <a:xfrm>
            <a:off x="7887586" y="431498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32" name="Text Box 76"/>
          <p:cNvSpPr txBox="1">
            <a:spLocks noChangeArrowheads="1"/>
          </p:cNvSpPr>
          <p:nvPr/>
        </p:nvSpPr>
        <p:spPr bwMode="auto">
          <a:xfrm>
            <a:off x="2629786" y="2943385"/>
            <a:ext cx="6190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683533" name="Text Box 77"/>
          <p:cNvSpPr txBox="1">
            <a:spLocks noChangeArrowheads="1"/>
          </p:cNvSpPr>
          <p:nvPr/>
        </p:nvSpPr>
        <p:spPr bwMode="auto">
          <a:xfrm>
            <a:off x="4534786" y="2943385"/>
            <a:ext cx="6190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683534" name="Text Box 78"/>
          <p:cNvSpPr txBox="1">
            <a:spLocks noChangeArrowheads="1"/>
          </p:cNvSpPr>
          <p:nvPr/>
        </p:nvSpPr>
        <p:spPr bwMode="auto">
          <a:xfrm>
            <a:off x="6515986" y="2943385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83535" name="Text Box 79"/>
          <p:cNvSpPr txBox="1">
            <a:spLocks noChangeArrowheads="1"/>
          </p:cNvSpPr>
          <p:nvPr/>
        </p:nvSpPr>
        <p:spPr bwMode="auto">
          <a:xfrm>
            <a:off x="8649586" y="2943385"/>
            <a:ext cx="4363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683540" name="Text Box 84"/>
          <p:cNvSpPr txBox="1">
            <a:spLocks noChangeArrowheads="1"/>
          </p:cNvSpPr>
          <p:nvPr/>
        </p:nvSpPr>
        <p:spPr bwMode="auto">
          <a:xfrm>
            <a:off x="1791586" y="3400586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1683541" name="Text Box 85"/>
          <p:cNvSpPr txBox="1">
            <a:spLocks noChangeArrowheads="1"/>
          </p:cNvSpPr>
          <p:nvPr/>
        </p:nvSpPr>
        <p:spPr bwMode="auto">
          <a:xfrm>
            <a:off x="3772786" y="3400586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1683584" name="Line 128"/>
          <p:cNvSpPr>
            <a:spLocks noChangeShapeType="1"/>
          </p:cNvSpPr>
          <p:nvPr/>
        </p:nvSpPr>
        <p:spPr bwMode="auto">
          <a:xfrm>
            <a:off x="1486786" y="401018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85" name="Line 129"/>
          <p:cNvSpPr>
            <a:spLocks noChangeShapeType="1"/>
          </p:cNvSpPr>
          <p:nvPr/>
        </p:nvSpPr>
        <p:spPr bwMode="auto">
          <a:xfrm>
            <a:off x="3467986" y="401018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86" name="Line 130"/>
          <p:cNvSpPr>
            <a:spLocks noChangeShapeType="1"/>
          </p:cNvSpPr>
          <p:nvPr/>
        </p:nvSpPr>
        <p:spPr bwMode="auto">
          <a:xfrm>
            <a:off x="5525386" y="401018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87" name="Line 131"/>
          <p:cNvSpPr>
            <a:spLocks noChangeShapeType="1"/>
          </p:cNvSpPr>
          <p:nvPr/>
        </p:nvSpPr>
        <p:spPr bwMode="auto">
          <a:xfrm>
            <a:off x="7582786" y="401018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83592" name="Text Box 136"/>
          <p:cNvSpPr txBox="1">
            <a:spLocks noChangeArrowheads="1"/>
          </p:cNvSpPr>
          <p:nvPr/>
        </p:nvSpPr>
        <p:spPr bwMode="auto">
          <a:xfrm>
            <a:off x="3772786" y="4024473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010    Mem(4)</a:t>
            </a:r>
          </a:p>
        </p:txBody>
      </p:sp>
      <p:sp>
        <p:nvSpPr>
          <p:cNvPr id="1683593" name="Text Box 137"/>
          <p:cNvSpPr txBox="1">
            <a:spLocks noChangeArrowheads="1"/>
          </p:cNvSpPr>
          <p:nvPr/>
        </p:nvSpPr>
        <p:spPr bwMode="auto">
          <a:xfrm>
            <a:off x="5823836" y="4024473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010    Mem(4)</a:t>
            </a:r>
          </a:p>
        </p:txBody>
      </p:sp>
      <p:sp>
        <p:nvSpPr>
          <p:cNvPr id="1683594" name="Text Box 138"/>
          <p:cNvSpPr txBox="1">
            <a:spLocks noChangeArrowheads="1"/>
          </p:cNvSpPr>
          <p:nvPr/>
        </p:nvSpPr>
        <p:spPr bwMode="auto">
          <a:xfrm>
            <a:off x="5823836" y="3400586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1683595" name="Text Box 139"/>
          <p:cNvSpPr txBox="1">
            <a:spLocks noChangeArrowheads="1"/>
          </p:cNvSpPr>
          <p:nvPr/>
        </p:nvSpPr>
        <p:spPr bwMode="auto">
          <a:xfrm>
            <a:off x="7881236" y="3400586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1683596" name="Text Box 140"/>
          <p:cNvSpPr txBox="1">
            <a:spLocks noChangeArrowheads="1"/>
          </p:cNvSpPr>
          <p:nvPr/>
        </p:nvSpPr>
        <p:spPr bwMode="auto">
          <a:xfrm>
            <a:off x="7887586" y="4024473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010    Mem(4)</a:t>
            </a:r>
          </a:p>
        </p:txBody>
      </p:sp>
      <p:sp>
        <p:nvSpPr>
          <p:cNvPr id="1683605" name="Rectangle 149"/>
          <p:cNvSpPr>
            <a:spLocks noChangeArrowheads="1"/>
          </p:cNvSpPr>
          <p:nvPr/>
        </p:nvSpPr>
        <p:spPr bwMode="auto">
          <a:xfrm>
            <a:off x="1511595" y="5356385"/>
            <a:ext cx="8153400" cy="1094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lvl="0" indent="-287338">
              <a:lnSpc>
                <a:spcPct val="150000"/>
              </a:lnSpc>
              <a:spcBef>
                <a:spcPct val="30000"/>
              </a:spcBef>
              <a:buClr>
                <a:srgbClr val="4472C4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解决了由于冲突未命中导致的直接映射缓存中的乒乓效应，因为现在映射到同一缓存行（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有两个位置可以存储！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3606" name="Rectangle 150"/>
          <p:cNvSpPr>
            <a:spLocks noChangeArrowheads="1"/>
          </p:cNvSpPr>
          <p:nvPr/>
        </p:nvSpPr>
        <p:spPr bwMode="auto">
          <a:xfrm>
            <a:off x="1562986" y="5000785"/>
            <a:ext cx="81534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marR="0" lvl="1" indent="-246063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srgbClr val="4472C4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 requests, 2 misses</a:t>
            </a:r>
          </a:p>
        </p:txBody>
      </p:sp>
      <p:sp>
        <p:nvSpPr>
          <p:cNvPr id="60" name="Rectangle 91">
            <a:extLst>
              <a:ext uri="{FF2B5EF4-FFF2-40B4-BE49-F238E27FC236}">
                <a16:creationId xmlns:a16="http://schemas.microsoft.com/office/drawing/2014/main" id="{19351CD4-BF7A-4071-8712-7FE4BB8D98B8}"/>
              </a:ext>
            </a:extLst>
          </p:cNvPr>
          <p:cNvSpPr txBox="1">
            <a:spLocks noChangeArrowheads="1"/>
          </p:cNvSpPr>
          <p:nvPr/>
        </p:nvSpPr>
        <p:spPr>
          <a:xfrm>
            <a:off x="536945" y="640556"/>
            <a:ext cx="9680944" cy="14478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pc="29" dirty="0">
                <a:solidFill>
                  <a:srgbClr val="000000"/>
                </a:solidFill>
              </a:rPr>
              <a:t>考虑一个</a:t>
            </a:r>
            <a:r>
              <a:rPr lang="en-US" altLang="zh-CN" sz="2000" spc="29" dirty="0">
                <a:solidFill>
                  <a:srgbClr val="000000"/>
                </a:solidFill>
              </a:rPr>
              <a:t>2-way,2 set</a:t>
            </a:r>
            <a:r>
              <a:rPr lang="zh-CN" altLang="en-US" sz="2000" spc="29" dirty="0">
                <a:solidFill>
                  <a:srgbClr val="000000"/>
                </a:solidFill>
              </a:rPr>
              <a:t> 的（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en-US" altLang="zh-CN" sz="2000" spc="19" dirty="0">
                <a:solidFill>
                  <a:srgbClr val="000000"/>
                </a:solidFill>
              </a:rPr>
              <a:t>4-block)</a:t>
            </a:r>
            <a:r>
              <a:rPr lang="zh-CN" altLang="en-US" sz="2000" spc="19" dirty="0">
                <a:solidFill>
                  <a:srgbClr val="000000"/>
                </a:solidFill>
              </a:rPr>
              <a:t>空的缓存</a:t>
            </a:r>
            <a:r>
              <a:rPr lang="en-US" altLang="zh-CN" sz="2000" spc="29" dirty="0">
                <a:solidFill>
                  <a:srgbClr val="000000"/>
                </a:solidFill>
              </a:rPr>
              <a:t>,</a:t>
            </a:r>
            <a:r>
              <a:rPr lang="zh-CN" altLang="en-US" sz="2000" spc="10" dirty="0">
                <a:solidFill>
                  <a:srgbClr val="000000"/>
                </a:solidFill>
              </a:rPr>
              <a:t> </a:t>
            </a:r>
            <a:r>
              <a:rPr lang="zh-CN" altLang="en-US" sz="2000" spc="29" dirty="0">
                <a:solidFill>
                  <a:srgbClr val="000000"/>
                </a:solidFill>
              </a:rPr>
              <a:t>所有的块初始化有效位为</a:t>
            </a:r>
            <a:r>
              <a:rPr lang="en-US" altLang="zh-CN" sz="2000" spc="29" dirty="0">
                <a:solidFill>
                  <a:srgbClr val="000000"/>
                </a:solidFill>
              </a:rPr>
              <a:t>0</a:t>
            </a:r>
            <a:r>
              <a:rPr lang="zh-CN" altLang="en-US" sz="2000" spc="29" dirty="0">
                <a:solidFill>
                  <a:srgbClr val="000000"/>
                </a:solidFill>
              </a:rPr>
              <a:t>（</a:t>
            </a:r>
            <a:r>
              <a:rPr lang="en-US" altLang="zh-CN" sz="2000" spc="-19" dirty="0">
                <a:solidFill>
                  <a:srgbClr val="000000"/>
                </a:solidFill>
                <a:cs typeface="Courier New"/>
              </a:rPr>
              <a:t>not</a:t>
            </a:r>
            <a:r>
              <a:rPr lang="zh-CN" altLang="en-US" sz="2000" spc="1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cs typeface="Courier New"/>
              </a:rPr>
              <a:t>valid</a:t>
            </a:r>
            <a:r>
              <a:rPr lang="zh-CN" altLang="en-US" sz="2000" spc="-10" dirty="0">
                <a:solidFill>
                  <a:srgbClr val="000000"/>
                </a:solidFill>
                <a:cs typeface="Courier New"/>
              </a:rPr>
              <a:t>）</a:t>
            </a:r>
            <a:r>
              <a:rPr lang="en-US" altLang="zh-CN" sz="2000" spc="-10" dirty="0">
                <a:solidFill>
                  <a:srgbClr val="000000"/>
                </a:solidFill>
              </a:rPr>
              <a:t>.</a:t>
            </a:r>
            <a:r>
              <a:rPr lang="zh-CN" altLang="en-US" sz="2000" spc="200" dirty="0">
                <a:solidFill>
                  <a:srgbClr val="000000"/>
                </a:solidFill>
              </a:rPr>
              <a:t> </a:t>
            </a:r>
            <a:r>
              <a:rPr lang="zh-CN" altLang="en-US" sz="2000" spc="19" dirty="0">
                <a:solidFill>
                  <a:srgbClr val="000000"/>
                </a:solidFill>
              </a:rPr>
              <a:t>给定主存的字地址</a:t>
            </a:r>
            <a:r>
              <a:rPr lang="zh-CN" altLang="en-US" sz="2000" spc="19" dirty="0"/>
              <a:t>“</a:t>
            </a:r>
            <a:r>
              <a:rPr lang="en-US" altLang="zh-CN" sz="2000" dirty="0">
                <a:cs typeface="Calibri" panose="020F0502020204030204" pitchFamily="34" charset="0"/>
              </a:rPr>
              <a:t>0   4   0   4   0   4   0   4</a:t>
            </a:r>
            <a:r>
              <a:rPr lang="en-US" altLang="zh-CN" sz="2000" spc="19" dirty="0"/>
              <a:t>”</a:t>
            </a:r>
            <a:r>
              <a:rPr lang="zh-CN" altLang="en-US" sz="2000" spc="19" dirty="0">
                <a:solidFill>
                  <a:srgbClr val="000000"/>
                </a:solidFill>
              </a:rPr>
              <a:t>进行访问</a:t>
            </a:r>
            <a:r>
              <a:rPr lang="en-US" altLang="zh-CN" sz="2000" spc="19" dirty="0">
                <a:solidFill>
                  <a:srgbClr val="000000"/>
                </a:solidFill>
              </a:rPr>
              <a:t>, </a:t>
            </a:r>
            <a:r>
              <a:rPr lang="zh-CN" altLang="en-US" sz="2000" spc="19" dirty="0">
                <a:solidFill>
                  <a:srgbClr val="000000"/>
                </a:solidFill>
              </a:rPr>
              <a:t>计算缓存的命中率。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7478C-E4BB-4AAC-8CD7-597D167D6E67}"/>
              </a:ext>
            </a:extLst>
          </p:cNvPr>
          <p:cNvSpPr/>
          <p:nvPr/>
        </p:nvSpPr>
        <p:spPr>
          <a:xfrm>
            <a:off x="2044382" y="1739055"/>
            <a:ext cx="5836854" cy="879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set=0,tag=000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010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set=0,tag=010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532" grpId="0" autoUpdateAnimBg="0"/>
      <p:bldP spid="1683533" grpId="0" autoUpdateAnimBg="0"/>
      <p:bldP spid="1683534" grpId="0" autoUpdateAnimBg="0"/>
      <p:bldP spid="1683535" grpId="0"/>
      <p:bldP spid="1683540" grpId="0" autoUpdateAnimBg="0"/>
      <p:bldP spid="1683541" grpId="0"/>
      <p:bldP spid="1683592" grpId="0"/>
      <p:bldP spid="1683593" grpId="0"/>
      <p:bldP spid="1683594" grpId="0"/>
      <p:bldP spid="1683595" grpId="0"/>
      <p:bldP spid="1683596" grpId="0"/>
      <p:bldP spid="1683605" grpId="0"/>
      <p:bldP spid="1683606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370" y="364543"/>
            <a:ext cx="755430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N-Way Se</a:t>
            </a:r>
            <a:r>
              <a:rPr 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-Associa</a:t>
            </a:r>
            <a:r>
              <a:rPr 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ive Cache</a:t>
            </a:r>
          </a:p>
        </p:txBody>
      </p:sp>
      <p:sp>
        <p:nvSpPr>
          <p:cNvPr id="3" name="object 3"/>
          <p:cNvSpPr/>
          <p:nvPr/>
        </p:nvSpPr>
        <p:spPr>
          <a:xfrm>
            <a:off x="3237913" y="2501713"/>
            <a:ext cx="99732" cy="99732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711" y="0"/>
                </a:moveTo>
                <a:lnTo>
                  <a:pt x="0" y="11271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6392" y="2419069"/>
            <a:ext cx="10925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1200" cap="none" spc="-20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4272" y="1601039"/>
            <a:ext cx="1812551" cy="201706"/>
          </a:xfrm>
          <a:custGeom>
            <a:avLst/>
            <a:gdLst/>
            <a:ahLst/>
            <a:cxnLst/>
            <a:rect l="l" t="t" r="r" b="b"/>
            <a:pathLst>
              <a:path w="2054225" h="228600">
                <a:moveTo>
                  <a:pt x="2054225" y="0"/>
                </a:moveTo>
                <a:lnTo>
                  <a:pt x="2054225" y="228599"/>
                </a:lnTo>
                <a:lnTo>
                  <a:pt x="0" y="228599"/>
                </a:lnTo>
                <a:lnTo>
                  <a:pt x="0" y="0"/>
                </a:lnTo>
                <a:lnTo>
                  <a:pt x="2054225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2776" y="1306607"/>
            <a:ext cx="16093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内存地址</a:t>
            </a:r>
            <a:endParaRPr kumimoji="0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7865" y="1885390"/>
            <a:ext cx="263899" cy="106456"/>
          </a:xfrm>
          <a:custGeom>
            <a:avLst/>
            <a:gdLst/>
            <a:ahLst/>
            <a:cxnLst/>
            <a:rect l="l" t="t" r="r" b="b"/>
            <a:pathLst>
              <a:path w="299085" h="120650">
                <a:moveTo>
                  <a:pt x="298449" y="0"/>
                </a:moveTo>
                <a:lnTo>
                  <a:pt x="298463" y="244"/>
                </a:lnTo>
                <a:lnTo>
                  <a:pt x="298463" y="372"/>
                </a:lnTo>
                <a:lnTo>
                  <a:pt x="268127" y="53266"/>
                </a:lnTo>
                <a:lnTo>
                  <a:pt x="232895" y="75599"/>
                </a:lnTo>
                <a:lnTo>
                  <a:pt x="186674" y="94225"/>
                </a:lnTo>
                <a:lnTo>
                  <a:pt x="131257" y="108424"/>
                </a:lnTo>
                <a:lnTo>
                  <a:pt x="68435" y="117473"/>
                </a:lnTo>
                <a:lnTo>
                  <a:pt x="0" y="120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5745" y="1990439"/>
            <a:ext cx="263338" cy="106456"/>
          </a:xfrm>
          <a:custGeom>
            <a:avLst/>
            <a:gdLst/>
            <a:ahLst/>
            <a:cxnLst/>
            <a:rect l="l" t="t" r="r" b="b"/>
            <a:pathLst>
              <a:path w="298450" h="120650">
                <a:moveTo>
                  <a:pt x="0" y="120655"/>
                </a:moveTo>
                <a:lnTo>
                  <a:pt x="30333" y="67594"/>
                </a:lnTo>
                <a:lnTo>
                  <a:pt x="65563" y="45191"/>
                </a:lnTo>
                <a:lnTo>
                  <a:pt x="111781" y="26506"/>
                </a:lnTo>
                <a:lnTo>
                  <a:pt x="167195" y="12263"/>
                </a:lnTo>
                <a:lnTo>
                  <a:pt x="230015" y="3186"/>
                </a:lnTo>
                <a:lnTo>
                  <a:pt x="2984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1468" y="1885390"/>
            <a:ext cx="263338" cy="106456"/>
          </a:xfrm>
          <a:custGeom>
            <a:avLst/>
            <a:gdLst/>
            <a:ahLst/>
            <a:cxnLst/>
            <a:rect l="l" t="t" r="r" b="b"/>
            <a:pathLst>
              <a:path w="298450" h="120650">
                <a:moveTo>
                  <a:pt x="298449" y="120643"/>
                </a:moveTo>
                <a:lnTo>
                  <a:pt x="298201" y="120649"/>
                </a:lnTo>
                <a:lnTo>
                  <a:pt x="229732" y="117473"/>
                </a:lnTo>
                <a:lnTo>
                  <a:pt x="166992" y="108425"/>
                </a:lnTo>
                <a:lnTo>
                  <a:pt x="111647" y="94227"/>
                </a:lnTo>
                <a:lnTo>
                  <a:pt x="65485" y="75601"/>
                </a:lnTo>
                <a:lnTo>
                  <a:pt x="30297" y="53269"/>
                </a:lnTo>
                <a:lnTo>
                  <a:pt x="0" y="377"/>
                </a:lnTo>
                <a:lnTo>
                  <a:pt x="13" y="12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3601" y="1990444"/>
            <a:ext cx="263899" cy="106456"/>
          </a:xfrm>
          <a:custGeom>
            <a:avLst/>
            <a:gdLst/>
            <a:ahLst/>
            <a:cxnLst/>
            <a:rect l="l" t="t" r="r" b="b"/>
            <a:pathLst>
              <a:path w="299085" h="120650">
                <a:moveTo>
                  <a:pt x="373" y="0"/>
                </a:moveTo>
                <a:lnTo>
                  <a:pt x="0" y="120650"/>
                </a:lnTo>
                <a:lnTo>
                  <a:pt x="298463" y="120650"/>
                </a:lnTo>
                <a:lnTo>
                  <a:pt x="268175" y="67630"/>
                </a:lnTo>
                <a:lnTo>
                  <a:pt x="232994" y="45238"/>
                </a:lnTo>
                <a:lnTo>
                  <a:pt x="186836" y="26556"/>
                </a:lnTo>
                <a:lnTo>
                  <a:pt x="131490" y="12307"/>
                </a:lnTo>
                <a:lnTo>
                  <a:pt x="68740" y="3214"/>
                </a:lnTo>
                <a:lnTo>
                  <a:pt x="3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3930" y="1990444"/>
            <a:ext cx="263338" cy="106456"/>
          </a:xfrm>
          <a:custGeom>
            <a:avLst/>
            <a:gdLst/>
            <a:ahLst/>
            <a:cxnLst/>
            <a:rect l="l" t="t" r="r" b="b"/>
            <a:pathLst>
              <a:path w="298450" h="120650">
                <a:moveTo>
                  <a:pt x="0" y="0"/>
                </a:moveTo>
                <a:lnTo>
                  <a:pt x="68366" y="3214"/>
                </a:lnTo>
                <a:lnTo>
                  <a:pt x="131116" y="12307"/>
                </a:lnTo>
                <a:lnTo>
                  <a:pt x="186463" y="26556"/>
                </a:lnTo>
                <a:lnTo>
                  <a:pt x="232621" y="45238"/>
                </a:lnTo>
                <a:lnTo>
                  <a:pt x="267802" y="67630"/>
                </a:lnTo>
                <a:lnTo>
                  <a:pt x="290221" y="93008"/>
                </a:lnTo>
                <a:lnTo>
                  <a:pt x="298090" y="120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8112" y="1885390"/>
            <a:ext cx="207309" cy="106456"/>
          </a:xfrm>
          <a:custGeom>
            <a:avLst/>
            <a:gdLst/>
            <a:ahLst/>
            <a:cxnLst/>
            <a:rect l="l" t="t" r="r" b="b"/>
            <a:pathLst>
              <a:path w="234950" h="120650">
                <a:moveTo>
                  <a:pt x="234949" y="0"/>
                </a:moveTo>
                <a:lnTo>
                  <a:pt x="234960" y="194"/>
                </a:lnTo>
                <a:lnTo>
                  <a:pt x="202882" y="61039"/>
                </a:lnTo>
                <a:lnTo>
                  <a:pt x="166142" y="85397"/>
                </a:lnTo>
                <a:lnTo>
                  <a:pt x="118589" y="104217"/>
                </a:lnTo>
                <a:lnTo>
                  <a:pt x="62462" y="116350"/>
                </a:lnTo>
                <a:lnTo>
                  <a:pt x="0" y="120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2018" y="1990439"/>
            <a:ext cx="207309" cy="106456"/>
          </a:xfrm>
          <a:custGeom>
            <a:avLst/>
            <a:gdLst/>
            <a:ahLst/>
            <a:cxnLst/>
            <a:rect l="l" t="t" r="r" b="b"/>
            <a:pathLst>
              <a:path w="234950" h="120650">
                <a:moveTo>
                  <a:pt x="0" y="120655"/>
                </a:moveTo>
                <a:lnTo>
                  <a:pt x="32076" y="59758"/>
                </a:lnTo>
                <a:lnTo>
                  <a:pt x="68812" y="35339"/>
                </a:lnTo>
                <a:lnTo>
                  <a:pt x="116363" y="16472"/>
                </a:lnTo>
                <a:lnTo>
                  <a:pt x="172488" y="4309"/>
                </a:lnTo>
                <a:lnTo>
                  <a:pt x="2349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8597" y="1885391"/>
            <a:ext cx="207309" cy="106456"/>
          </a:xfrm>
          <a:custGeom>
            <a:avLst/>
            <a:gdLst/>
            <a:ahLst/>
            <a:cxnLst/>
            <a:rect l="l" t="t" r="r" b="b"/>
            <a:pathLst>
              <a:path w="234950" h="120650">
                <a:moveTo>
                  <a:pt x="10" y="0"/>
                </a:moveTo>
                <a:lnTo>
                  <a:pt x="32038" y="61039"/>
                </a:lnTo>
                <a:lnTo>
                  <a:pt x="68730" y="85397"/>
                </a:lnTo>
                <a:lnTo>
                  <a:pt x="116222" y="104217"/>
                </a:lnTo>
                <a:lnTo>
                  <a:pt x="172276" y="116350"/>
                </a:lnTo>
                <a:lnTo>
                  <a:pt x="234656" y="120650"/>
                </a:lnTo>
                <a:lnTo>
                  <a:pt x="234950" y="120643"/>
                </a:lnTo>
                <a:lnTo>
                  <a:pt x="234656" y="29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8597" y="1885390"/>
            <a:ext cx="207309" cy="106456"/>
          </a:xfrm>
          <a:custGeom>
            <a:avLst/>
            <a:gdLst/>
            <a:ahLst/>
            <a:cxnLst/>
            <a:rect l="l" t="t" r="r" b="b"/>
            <a:pathLst>
              <a:path w="234950" h="120650">
                <a:moveTo>
                  <a:pt x="234949" y="120643"/>
                </a:moveTo>
                <a:lnTo>
                  <a:pt x="234754" y="120649"/>
                </a:lnTo>
                <a:lnTo>
                  <a:pt x="172277" y="116350"/>
                </a:lnTo>
                <a:lnTo>
                  <a:pt x="116222" y="104217"/>
                </a:lnTo>
                <a:lnTo>
                  <a:pt x="68730" y="85397"/>
                </a:lnTo>
                <a:lnTo>
                  <a:pt x="32038" y="61039"/>
                </a:lnTo>
                <a:lnTo>
                  <a:pt x="0" y="294"/>
                </a:lnTo>
                <a:lnTo>
                  <a:pt x="10" y="9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4959" y="1990444"/>
            <a:ext cx="207309" cy="106456"/>
          </a:xfrm>
          <a:custGeom>
            <a:avLst/>
            <a:gdLst/>
            <a:ahLst/>
            <a:cxnLst/>
            <a:rect l="l" t="t" r="r" b="b"/>
            <a:pathLst>
              <a:path w="234950" h="120650">
                <a:moveTo>
                  <a:pt x="0" y="0"/>
                </a:moveTo>
                <a:lnTo>
                  <a:pt x="62399" y="4340"/>
                </a:lnTo>
                <a:lnTo>
                  <a:pt x="118460" y="16519"/>
                </a:lnTo>
                <a:lnTo>
                  <a:pt x="165951" y="35388"/>
                </a:lnTo>
                <a:lnTo>
                  <a:pt x="202637" y="59798"/>
                </a:lnTo>
                <a:lnTo>
                  <a:pt x="226287" y="88602"/>
                </a:lnTo>
                <a:lnTo>
                  <a:pt x="234666" y="120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4020" y="2102504"/>
            <a:ext cx="1007409" cy="1609725"/>
          </a:xfrm>
          <a:custGeom>
            <a:avLst/>
            <a:gdLst/>
            <a:ahLst/>
            <a:cxnLst/>
            <a:rect l="l" t="t" r="r" b="b"/>
            <a:pathLst>
              <a:path w="1141729" h="1824354">
                <a:moveTo>
                  <a:pt x="1141412" y="0"/>
                </a:moveTo>
                <a:lnTo>
                  <a:pt x="1141412" y="1824036"/>
                </a:lnTo>
                <a:lnTo>
                  <a:pt x="0" y="1824036"/>
                </a:lnTo>
                <a:lnTo>
                  <a:pt x="0" y="0"/>
                </a:lnTo>
                <a:lnTo>
                  <a:pt x="114141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9623" y="2298607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2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9623" y="2498910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3" y="158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9623" y="2700616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9623" y="2902323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3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9623" y="3102629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2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9623" y="3304335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2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9623" y="3506040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2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91086" y="2096901"/>
            <a:ext cx="1681" cy="1609725"/>
          </a:xfrm>
          <a:custGeom>
            <a:avLst/>
            <a:gdLst/>
            <a:ahLst/>
            <a:cxnLst/>
            <a:rect l="l" t="t" r="r" b="b"/>
            <a:pathLst>
              <a:path w="1904" h="1824354">
                <a:moveTo>
                  <a:pt x="1587" y="0"/>
                </a:moveTo>
                <a:lnTo>
                  <a:pt x="0" y="18240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4020" y="4113959"/>
            <a:ext cx="1007409" cy="201706"/>
          </a:xfrm>
          <a:custGeom>
            <a:avLst/>
            <a:gdLst/>
            <a:ahLst/>
            <a:cxnLst/>
            <a:rect l="l" t="t" r="r" b="b"/>
            <a:pathLst>
              <a:path w="1141729" h="228600">
                <a:moveTo>
                  <a:pt x="1141413" y="0"/>
                </a:moveTo>
                <a:lnTo>
                  <a:pt x="1141413" y="228599"/>
                </a:lnTo>
                <a:lnTo>
                  <a:pt x="0" y="228599"/>
                </a:lnTo>
                <a:lnTo>
                  <a:pt x="0" y="0"/>
                </a:lnTo>
                <a:lnTo>
                  <a:pt x="114141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1087" y="4108356"/>
            <a:ext cx="1681" cy="201706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91024" y="4614022"/>
            <a:ext cx="402291" cy="402291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227806" y="0"/>
                </a:moveTo>
                <a:lnTo>
                  <a:pt x="273717" y="4628"/>
                </a:lnTo>
                <a:lnTo>
                  <a:pt x="316479" y="17902"/>
                </a:lnTo>
                <a:lnTo>
                  <a:pt x="355175" y="38905"/>
                </a:lnTo>
                <a:lnTo>
                  <a:pt x="388889" y="66722"/>
                </a:lnTo>
                <a:lnTo>
                  <a:pt x="416707" y="100437"/>
                </a:lnTo>
                <a:lnTo>
                  <a:pt x="437710" y="139133"/>
                </a:lnTo>
                <a:lnTo>
                  <a:pt x="450984" y="181895"/>
                </a:lnTo>
                <a:lnTo>
                  <a:pt x="455612" y="227805"/>
                </a:lnTo>
                <a:lnTo>
                  <a:pt x="450984" y="273717"/>
                </a:lnTo>
                <a:lnTo>
                  <a:pt x="437710" y="316479"/>
                </a:lnTo>
                <a:lnTo>
                  <a:pt x="416707" y="355175"/>
                </a:lnTo>
                <a:lnTo>
                  <a:pt x="388889" y="388890"/>
                </a:lnTo>
                <a:lnTo>
                  <a:pt x="355175" y="416707"/>
                </a:lnTo>
                <a:lnTo>
                  <a:pt x="316479" y="437711"/>
                </a:lnTo>
                <a:lnTo>
                  <a:pt x="273717" y="450985"/>
                </a:lnTo>
                <a:lnTo>
                  <a:pt x="227806" y="455613"/>
                </a:lnTo>
                <a:lnTo>
                  <a:pt x="181896" y="450985"/>
                </a:lnTo>
                <a:lnTo>
                  <a:pt x="139134" y="437711"/>
                </a:lnTo>
                <a:lnTo>
                  <a:pt x="100438" y="416707"/>
                </a:lnTo>
                <a:lnTo>
                  <a:pt x="66723" y="388890"/>
                </a:lnTo>
                <a:lnTo>
                  <a:pt x="38905" y="355175"/>
                </a:lnTo>
                <a:lnTo>
                  <a:pt x="17902" y="316479"/>
                </a:lnTo>
                <a:lnTo>
                  <a:pt x="4628" y="273717"/>
                </a:lnTo>
                <a:lnTo>
                  <a:pt x="0" y="227805"/>
                </a:lnTo>
                <a:lnTo>
                  <a:pt x="4628" y="181895"/>
                </a:lnTo>
                <a:lnTo>
                  <a:pt x="17902" y="139133"/>
                </a:lnTo>
                <a:lnTo>
                  <a:pt x="38905" y="100437"/>
                </a:lnTo>
                <a:lnTo>
                  <a:pt x="66723" y="66722"/>
                </a:lnTo>
                <a:lnTo>
                  <a:pt x="100438" y="38905"/>
                </a:lnTo>
                <a:lnTo>
                  <a:pt x="139134" y="17902"/>
                </a:lnTo>
                <a:lnTo>
                  <a:pt x="181896" y="4628"/>
                </a:lnTo>
                <a:lnTo>
                  <a:pt x="227806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1060" y="4653243"/>
            <a:ext cx="2823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18" b="1" i="0" u="none" strike="noStrike" kern="1200" cap="none" spc="-2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=?</a:t>
            </a:r>
            <a:endParaRPr kumimoji="0" sz="211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9114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12700" y="76200"/>
                </a:lnTo>
                <a:lnTo>
                  <a:pt x="38100" y="152400"/>
                </a:lnTo>
                <a:lnTo>
                  <a:pt x="508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59114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89930" y="4310062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5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89929" y="5014632"/>
            <a:ext cx="1681" cy="770404"/>
          </a:xfrm>
          <a:custGeom>
            <a:avLst/>
            <a:gdLst/>
            <a:ahLst/>
            <a:cxnLst/>
            <a:rect l="l" t="t" r="r" b="b"/>
            <a:pathLst>
              <a:path w="1904" h="873125">
                <a:moveTo>
                  <a:pt x="1586" y="0"/>
                </a:moveTo>
                <a:lnTo>
                  <a:pt x="0" y="8731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84936" y="5027239"/>
            <a:ext cx="201706" cy="200584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228599" y="0"/>
                </a:moveTo>
                <a:lnTo>
                  <a:pt x="0" y="0"/>
                </a:lnTo>
                <a:lnTo>
                  <a:pt x="114299" y="227011"/>
                </a:lnTo>
                <a:lnTo>
                  <a:pt x="228599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05094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76200" y="50800"/>
                </a:lnTo>
                <a:lnTo>
                  <a:pt x="152400" y="38100"/>
                </a:lnTo>
                <a:lnTo>
                  <a:pt x="762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05094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93035" y="5118286"/>
            <a:ext cx="112059" cy="1681"/>
          </a:xfrm>
          <a:custGeom>
            <a:avLst/>
            <a:gdLst/>
            <a:ahLst/>
            <a:cxnLst/>
            <a:rect l="l" t="t" r="r" b="b"/>
            <a:pathLst>
              <a:path w="127000" h="1904">
                <a:moveTo>
                  <a:pt x="0" y="0"/>
                </a:moveTo>
                <a:lnTo>
                  <a:pt x="1269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3704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43704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9" y="0"/>
                </a:move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299" y="57149"/>
                </a:ln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49" y="114299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49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4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61976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61976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92793" y="5214937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7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94194" y="4311462"/>
            <a:ext cx="1681" cy="704850"/>
          </a:xfrm>
          <a:custGeom>
            <a:avLst/>
            <a:gdLst/>
            <a:ahLst/>
            <a:cxnLst/>
            <a:rect l="l" t="t" r="r" b="b"/>
            <a:pathLst>
              <a:path w="1904" h="798829">
                <a:moveTo>
                  <a:pt x="1586" y="0"/>
                </a:moveTo>
                <a:lnTo>
                  <a:pt x="0" y="79851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92730" y="5116886"/>
            <a:ext cx="200584" cy="1681"/>
          </a:xfrm>
          <a:custGeom>
            <a:avLst/>
            <a:gdLst/>
            <a:ahLst/>
            <a:cxnLst/>
            <a:rect l="l" t="t" r="r" b="b"/>
            <a:pathLst>
              <a:path w="227329" h="1904">
                <a:moveTo>
                  <a:pt x="227012" y="0"/>
                </a:moveTo>
                <a:lnTo>
                  <a:pt x="0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37118" y="5916705"/>
            <a:ext cx="509868" cy="11206"/>
          </a:xfrm>
          <a:custGeom>
            <a:avLst/>
            <a:gdLst/>
            <a:ahLst/>
            <a:cxnLst/>
            <a:rect l="l" t="t" r="r" b="b"/>
            <a:pathLst>
              <a:path w="577850" h="12700">
                <a:moveTo>
                  <a:pt x="577855" y="0"/>
                </a:moveTo>
                <a:lnTo>
                  <a:pt x="0" y="121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14711" y="5892886"/>
            <a:ext cx="68356" cy="67235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5382" y="0"/>
                </a:moveTo>
                <a:lnTo>
                  <a:pt x="0" y="39695"/>
                </a:lnTo>
                <a:lnTo>
                  <a:pt x="76984" y="76183"/>
                </a:lnTo>
                <a:lnTo>
                  <a:pt x="7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83779" y="5518897"/>
            <a:ext cx="927287" cy="1681"/>
          </a:xfrm>
          <a:custGeom>
            <a:avLst/>
            <a:gdLst/>
            <a:ahLst/>
            <a:cxnLst/>
            <a:rect l="l" t="t" r="r" b="b"/>
            <a:pathLst>
              <a:path w="1050925" h="1904">
                <a:moveTo>
                  <a:pt x="0" y="0"/>
                </a:moveTo>
                <a:lnTo>
                  <a:pt x="1050923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77807" y="5518897"/>
            <a:ext cx="526676" cy="1681"/>
          </a:xfrm>
          <a:custGeom>
            <a:avLst/>
            <a:gdLst/>
            <a:ahLst/>
            <a:cxnLst/>
            <a:rect l="l" t="t" r="r" b="b"/>
            <a:pathLst>
              <a:path w="596900" h="1904">
                <a:moveTo>
                  <a:pt x="596899" y="0"/>
                </a:moveTo>
                <a:lnTo>
                  <a:pt x="0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49064" y="3919258"/>
            <a:ext cx="100853" cy="189379"/>
          </a:xfrm>
          <a:custGeom>
            <a:avLst/>
            <a:gdLst/>
            <a:ahLst/>
            <a:cxnLst/>
            <a:rect l="l" t="t" r="r" b="b"/>
            <a:pathLst>
              <a:path w="114300" h="214629">
                <a:moveTo>
                  <a:pt x="114300" y="0"/>
                </a:moveTo>
                <a:lnTo>
                  <a:pt x="0" y="0"/>
                </a:lnTo>
                <a:lnTo>
                  <a:pt x="50800" y="214312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49064" y="3919258"/>
            <a:ext cx="100853" cy="189379"/>
          </a:xfrm>
          <a:custGeom>
            <a:avLst/>
            <a:gdLst/>
            <a:ahLst/>
            <a:cxnLst/>
            <a:rect l="l" t="t" r="r" b="b"/>
            <a:pathLst>
              <a:path w="114300" h="214629">
                <a:moveTo>
                  <a:pt x="114300" y="0"/>
                </a:moveTo>
                <a:lnTo>
                  <a:pt x="0" y="0"/>
                </a:lnTo>
                <a:lnTo>
                  <a:pt x="50800" y="214312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2489" y="3795991"/>
            <a:ext cx="1681" cy="134471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1586" y="0"/>
                </a:moveTo>
                <a:lnTo>
                  <a:pt x="0" y="152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54849" y="2868706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54849" y="2868706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87613" y="2902323"/>
            <a:ext cx="67235" cy="1681"/>
          </a:xfrm>
          <a:custGeom>
            <a:avLst/>
            <a:gdLst/>
            <a:ahLst/>
            <a:cxnLst/>
            <a:rect l="l" t="t" r="r" b="b"/>
            <a:pathLst>
              <a:path w="76200" h="1904">
                <a:moveTo>
                  <a:pt x="0" y="0"/>
                </a:moveTo>
                <a:lnTo>
                  <a:pt x="761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86212" y="2199154"/>
            <a:ext cx="1681" cy="704850"/>
          </a:xfrm>
          <a:custGeom>
            <a:avLst/>
            <a:gdLst/>
            <a:ahLst/>
            <a:cxnLst/>
            <a:rect l="l" t="t" r="r" b="b"/>
            <a:pathLst>
              <a:path w="1905" h="798829">
                <a:moveTo>
                  <a:pt x="1587" y="798511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79937" y="2199154"/>
            <a:ext cx="1681" cy="2238375"/>
          </a:xfrm>
          <a:custGeom>
            <a:avLst/>
            <a:gdLst/>
            <a:ahLst/>
            <a:cxnLst/>
            <a:rect l="l" t="t" r="r" b="b"/>
            <a:pathLst>
              <a:path w="1905" h="2536825">
                <a:moveTo>
                  <a:pt x="1586" y="0"/>
                </a:moveTo>
                <a:lnTo>
                  <a:pt x="0" y="25368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01315" y="2428875"/>
            <a:ext cx="11093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8" b="1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5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42789" y="2500312"/>
            <a:ext cx="99732" cy="99732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711" y="0"/>
                </a:moveTo>
                <a:lnTo>
                  <a:pt x="0" y="11271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84201" y="1595436"/>
            <a:ext cx="1681" cy="201706"/>
          </a:xfrm>
          <a:custGeom>
            <a:avLst/>
            <a:gdLst/>
            <a:ahLst/>
            <a:cxnLst/>
            <a:rect l="l" t="t" r="r" b="b"/>
            <a:pathLst>
              <a:path w="1905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00524" y="2489106"/>
            <a:ext cx="84044" cy="409015"/>
          </a:xfrm>
          <a:custGeom>
            <a:avLst/>
            <a:gdLst/>
            <a:ahLst/>
            <a:cxnLst/>
            <a:rect l="l" t="t" r="r" b="b"/>
            <a:pathLst>
              <a:path w="95250" h="463550">
                <a:moveTo>
                  <a:pt x="95249" y="0"/>
                </a:moveTo>
                <a:lnTo>
                  <a:pt x="95249" y="170"/>
                </a:lnTo>
                <a:lnTo>
                  <a:pt x="95253" y="363"/>
                </a:lnTo>
                <a:lnTo>
                  <a:pt x="95253" y="556"/>
                </a:lnTo>
                <a:lnTo>
                  <a:pt x="94007" y="75655"/>
                </a:lnTo>
                <a:lnTo>
                  <a:pt x="90397" y="146895"/>
                </a:lnTo>
                <a:lnTo>
                  <a:pt x="84622" y="213325"/>
                </a:lnTo>
                <a:lnTo>
                  <a:pt x="76875" y="273991"/>
                </a:lnTo>
                <a:lnTo>
                  <a:pt x="67354" y="327939"/>
                </a:lnTo>
                <a:lnTo>
                  <a:pt x="56256" y="374217"/>
                </a:lnTo>
                <a:lnTo>
                  <a:pt x="43774" y="411870"/>
                </a:lnTo>
                <a:lnTo>
                  <a:pt x="15450" y="457489"/>
                </a:lnTo>
                <a:lnTo>
                  <a:pt x="0" y="4635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00524" y="2891098"/>
            <a:ext cx="89647" cy="413497"/>
          </a:xfrm>
          <a:custGeom>
            <a:avLst/>
            <a:gdLst/>
            <a:ahLst/>
            <a:cxnLst/>
            <a:rect l="l" t="t" r="r" b="b"/>
            <a:pathLst>
              <a:path w="101600" h="468629">
                <a:moveTo>
                  <a:pt x="5" y="0"/>
                </a:moveTo>
                <a:lnTo>
                  <a:pt x="0" y="468335"/>
                </a:lnTo>
                <a:lnTo>
                  <a:pt x="101605" y="468335"/>
                </a:lnTo>
                <a:lnTo>
                  <a:pt x="100275" y="392368"/>
                </a:lnTo>
                <a:lnTo>
                  <a:pt x="96425" y="320304"/>
                </a:lnTo>
                <a:lnTo>
                  <a:pt x="90264" y="253107"/>
                </a:lnTo>
                <a:lnTo>
                  <a:pt x="82001" y="191741"/>
                </a:lnTo>
                <a:lnTo>
                  <a:pt x="71846" y="137171"/>
                </a:lnTo>
                <a:lnTo>
                  <a:pt x="60007" y="90360"/>
                </a:lnTo>
                <a:lnTo>
                  <a:pt x="46695" y="52274"/>
                </a:lnTo>
                <a:lnTo>
                  <a:pt x="16484" y="612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00524" y="2896701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5" y="0"/>
                </a:moveTo>
                <a:lnTo>
                  <a:pt x="0" y="461985"/>
                </a:lnTo>
                <a:lnTo>
                  <a:pt x="95255" y="461985"/>
                </a:lnTo>
                <a:lnTo>
                  <a:pt x="94008" y="387048"/>
                </a:lnTo>
                <a:lnTo>
                  <a:pt x="90399" y="315961"/>
                </a:lnTo>
                <a:lnTo>
                  <a:pt x="84623" y="249675"/>
                </a:lnTo>
                <a:lnTo>
                  <a:pt x="76876" y="189141"/>
                </a:lnTo>
                <a:lnTo>
                  <a:pt x="67356" y="135311"/>
                </a:lnTo>
                <a:lnTo>
                  <a:pt x="56257" y="89135"/>
                </a:lnTo>
                <a:lnTo>
                  <a:pt x="43777" y="51565"/>
                </a:lnTo>
                <a:lnTo>
                  <a:pt x="15454" y="6046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00528" y="2896701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0" y="0"/>
                </a:moveTo>
                <a:lnTo>
                  <a:pt x="30105" y="23552"/>
                </a:lnTo>
                <a:lnTo>
                  <a:pt x="56252" y="89135"/>
                </a:lnTo>
                <a:lnTo>
                  <a:pt x="67351" y="135311"/>
                </a:lnTo>
                <a:lnTo>
                  <a:pt x="76871" y="189141"/>
                </a:lnTo>
                <a:lnTo>
                  <a:pt x="84618" y="249675"/>
                </a:lnTo>
                <a:lnTo>
                  <a:pt x="90393" y="315960"/>
                </a:lnTo>
                <a:lnTo>
                  <a:pt x="94003" y="387047"/>
                </a:lnTo>
                <a:lnTo>
                  <a:pt x="95249" y="46198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478969" y="3293128"/>
            <a:ext cx="89647" cy="413497"/>
          </a:xfrm>
          <a:custGeom>
            <a:avLst/>
            <a:gdLst/>
            <a:ahLst/>
            <a:cxnLst/>
            <a:rect l="l" t="t" r="r" b="b"/>
            <a:pathLst>
              <a:path w="101600" h="468629">
                <a:moveTo>
                  <a:pt x="101596" y="0"/>
                </a:moveTo>
                <a:lnTo>
                  <a:pt x="0" y="0"/>
                </a:lnTo>
                <a:lnTo>
                  <a:pt x="1329" y="75960"/>
                </a:lnTo>
                <a:lnTo>
                  <a:pt x="5179" y="148020"/>
                </a:lnTo>
                <a:lnTo>
                  <a:pt x="11339" y="215213"/>
                </a:lnTo>
                <a:lnTo>
                  <a:pt x="19601" y="276575"/>
                </a:lnTo>
                <a:lnTo>
                  <a:pt x="29756" y="331144"/>
                </a:lnTo>
                <a:lnTo>
                  <a:pt x="41594" y="377953"/>
                </a:lnTo>
                <a:lnTo>
                  <a:pt x="54906" y="416038"/>
                </a:lnTo>
                <a:lnTo>
                  <a:pt x="85116" y="462182"/>
                </a:lnTo>
                <a:lnTo>
                  <a:pt x="101596" y="468312"/>
                </a:lnTo>
                <a:lnTo>
                  <a:pt x="101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84572" y="3293128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95246" y="0"/>
                </a:moveTo>
                <a:lnTo>
                  <a:pt x="0" y="0"/>
                </a:lnTo>
                <a:lnTo>
                  <a:pt x="1246" y="74930"/>
                </a:lnTo>
                <a:lnTo>
                  <a:pt x="4855" y="146012"/>
                </a:lnTo>
                <a:lnTo>
                  <a:pt x="10630" y="212294"/>
                </a:lnTo>
                <a:lnTo>
                  <a:pt x="18376" y="272825"/>
                </a:lnTo>
                <a:lnTo>
                  <a:pt x="27896" y="326653"/>
                </a:lnTo>
                <a:lnTo>
                  <a:pt x="38994" y="372828"/>
                </a:lnTo>
                <a:lnTo>
                  <a:pt x="51474" y="410397"/>
                </a:lnTo>
                <a:lnTo>
                  <a:pt x="79796" y="455915"/>
                </a:lnTo>
                <a:lnTo>
                  <a:pt x="95246" y="461962"/>
                </a:lnTo>
                <a:lnTo>
                  <a:pt x="95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84572" y="3293128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95245" y="461961"/>
                </a:moveTo>
                <a:lnTo>
                  <a:pt x="65140" y="438410"/>
                </a:lnTo>
                <a:lnTo>
                  <a:pt x="38994" y="372827"/>
                </a:lnTo>
                <a:lnTo>
                  <a:pt x="27896" y="326653"/>
                </a:lnTo>
                <a:lnTo>
                  <a:pt x="18376" y="272825"/>
                </a:lnTo>
                <a:lnTo>
                  <a:pt x="10630" y="212294"/>
                </a:lnTo>
                <a:lnTo>
                  <a:pt x="4855" y="146012"/>
                </a:lnTo>
                <a:lnTo>
                  <a:pt x="1246" y="74930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78969" y="2096883"/>
            <a:ext cx="89647" cy="403971"/>
          </a:xfrm>
          <a:custGeom>
            <a:avLst/>
            <a:gdLst/>
            <a:ahLst/>
            <a:cxnLst/>
            <a:rect l="l" t="t" r="r" b="b"/>
            <a:pathLst>
              <a:path w="101600" h="457835">
                <a:moveTo>
                  <a:pt x="101600" y="0"/>
                </a:moveTo>
                <a:lnTo>
                  <a:pt x="69511" y="23272"/>
                </a:lnTo>
                <a:lnTo>
                  <a:pt x="41636" y="88082"/>
                </a:lnTo>
                <a:lnTo>
                  <a:pt x="29801" y="133717"/>
                </a:lnTo>
                <a:lnTo>
                  <a:pt x="19645" y="186921"/>
                </a:lnTo>
                <a:lnTo>
                  <a:pt x="11378" y="246754"/>
                </a:lnTo>
                <a:lnTo>
                  <a:pt x="5209" y="312279"/>
                </a:lnTo>
                <a:lnTo>
                  <a:pt x="1347" y="382557"/>
                </a:lnTo>
                <a:lnTo>
                  <a:pt x="0" y="456648"/>
                </a:lnTo>
                <a:lnTo>
                  <a:pt x="101596" y="457220"/>
                </a:lnTo>
                <a:lnTo>
                  <a:pt x="10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84572" y="2102486"/>
            <a:ext cx="84044" cy="398368"/>
          </a:xfrm>
          <a:custGeom>
            <a:avLst/>
            <a:gdLst/>
            <a:ahLst/>
            <a:cxnLst/>
            <a:rect l="l" t="t" r="r" b="b"/>
            <a:pathLst>
              <a:path w="95250" h="451485">
                <a:moveTo>
                  <a:pt x="95250" y="0"/>
                </a:moveTo>
                <a:lnTo>
                  <a:pt x="51507" y="50247"/>
                </a:lnTo>
                <a:lnTo>
                  <a:pt x="39032" y="86860"/>
                </a:lnTo>
                <a:lnTo>
                  <a:pt x="27936" y="131862"/>
                </a:lnTo>
                <a:lnTo>
                  <a:pt x="18416" y="184329"/>
                </a:lnTo>
                <a:lnTo>
                  <a:pt x="10666" y="243334"/>
                </a:lnTo>
                <a:lnTo>
                  <a:pt x="4883" y="307953"/>
                </a:lnTo>
                <a:lnTo>
                  <a:pt x="1262" y="377259"/>
                </a:lnTo>
                <a:lnTo>
                  <a:pt x="0" y="450328"/>
                </a:lnTo>
                <a:lnTo>
                  <a:pt x="95246" y="450870"/>
                </a:lnTo>
                <a:lnTo>
                  <a:pt x="95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84572" y="2102485"/>
            <a:ext cx="84044" cy="397809"/>
          </a:xfrm>
          <a:custGeom>
            <a:avLst/>
            <a:gdLst/>
            <a:ahLst/>
            <a:cxnLst/>
            <a:rect l="l" t="t" r="r" b="b"/>
            <a:pathLst>
              <a:path w="95250" h="450850">
                <a:moveTo>
                  <a:pt x="0" y="450327"/>
                </a:moveTo>
                <a:lnTo>
                  <a:pt x="1262" y="377259"/>
                </a:lnTo>
                <a:lnTo>
                  <a:pt x="4883" y="307953"/>
                </a:lnTo>
                <a:lnTo>
                  <a:pt x="10666" y="243335"/>
                </a:lnTo>
                <a:lnTo>
                  <a:pt x="18416" y="184330"/>
                </a:lnTo>
                <a:lnTo>
                  <a:pt x="27936" y="131863"/>
                </a:lnTo>
                <a:lnTo>
                  <a:pt x="39032" y="86860"/>
                </a:lnTo>
                <a:lnTo>
                  <a:pt x="51506" y="50247"/>
                </a:lnTo>
                <a:lnTo>
                  <a:pt x="79811" y="5891"/>
                </a:lnTo>
                <a:lnTo>
                  <a:pt x="952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79755" y="5177118"/>
            <a:ext cx="134471" cy="470647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133350"/>
                </a:lnTo>
                <a:lnTo>
                  <a:pt x="0" y="400050"/>
                </a:lnTo>
                <a:lnTo>
                  <a:pt x="152400" y="533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79755" y="5177117"/>
            <a:ext cx="134471" cy="470647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399" y="0"/>
                </a:moveTo>
                <a:lnTo>
                  <a:pt x="0" y="133349"/>
                </a:lnTo>
                <a:lnTo>
                  <a:pt x="0" y="400049"/>
                </a:lnTo>
                <a:lnTo>
                  <a:pt x="152399" y="533399"/>
                </a:lnTo>
                <a:lnTo>
                  <a:pt x="15239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631520" y="5378823"/>
            <a:ext cx="448235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50799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609109" y="5345206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272932" y="5042646"/>
            <a:ext cx="1143000" cy="201706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399" y="0"/>
                </a:lnTo>
                <a:lnTo>
                  <a:pt x="1295399" y="228599"/>
                </a:lnTo>
                <a:lnTo>
                  <a:pt x="1092199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14226" y="5210735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146991" y="5591735"/>
            <a:ext cx="0" cy="33617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4903" y="4975412"/>
            <a:ext cx="116597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5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 DATA</a:t>
            </a:r>
            <a:endParaRPr kumimoji="0" sz="1235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4483" lvl="0" indent="0" algn="r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5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TO CPU</a:t>
            </a:r>
            <a:endParaRPr kumimoji="0" sz="1235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24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4483" lvl="0" indent="0" algn="r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35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HIT</a:t>
            </a:r>
            <a:endParaRPr kumimoji="0" sz="1235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272932" y="4437529"/>
            <a:ext cx="4639235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7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48697" y="4437528"/>
            <a:ext cx="179294" cy="403412"/>
          </a:xfrm>
          <a:custGeom>
            <a:avLst/>
            <a:gdLst/>
            <a:ahLst/>
            <a:cxnLst/>
            <a:rect l="l" t="t" r="r" b="b"/>
            <a:pathLst>
              <a:path w="203200" h="457200">
                <a:moveTo>
                  <a:pt x="0" y="0"/>
                </a:moveTo>
                <a:lnTo>
                  <a:pt x="0" y="457199"/>
                </a:lnTo>
                <a:lnTo>
                  <a:pt x="203199" y="457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83168" y="4807324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45360" y="2358649"/>
            <a:ext cx="1494725" cy="1792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给定项目可以存储在缓存中的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个可能位置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74138" y="1636059"/>
            <a:ext cx="1332379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83369" algn="l"/>
              </a:tabLst>
              <a:defRPr/>
            </a:pPr>
            <a:r>
              <a:rPr kumimoji="0" sz="1059" b="1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TARGET	</a:t>
            </a:r>
            <a:r>
              <a:rPr kumimoji="0" sz="1059" b="1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INDEX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146991" y="5916705"/>
            <a:ext cx="605118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785726" y="5782234"/>
            <a:ext cx="0" cy="134471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500351" y="5518897"/>
            <a:ext cx="122144" cy="1681"/>
          </a:xfrm>
          <a:custGeom>
            <a:avLst/>
            <a:gdLst/>
            <a:ahLst/>
            <a:cxnLst/>
            <a:rect l="l" t="t" r="r" b="b"/>
            <a:pathLst>
              <a:path w="138429" h="1904">
                <a:moveTo>
                  <a:pt x="0" y="0"/>
                </a:moveTo>
                <a:lnTo>
                  <a:pt x="138112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00470" y="2298607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956056" y="1586753"/>
            <a:ext cx="56695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lang="zh-CN" altLang="en-US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相当于</a:t>
            </a:r>
            <a:r>
              <a:rPr kumimoji="0" lang="en-US" altLang="zh-CN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zh-CN" altLang="en-US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个直接映射缓存</a:t>
            </a:r>
            <a:r>
              <a:rPr kumimoji="0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zh-CN" altLang="en-US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每个可以存</a:t>
            </a:r>
            <a:r>
              <a:rPr kumimoji="0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2</a:t>
            </a:r>
            <a:r>
              <a:rPr kumimoji="0" lang="en-US" sz="2000" b="1" i="0" u="none" strike="noStrike" kern="1200" cap="none" normalizeH="0" baseline="25462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1" i="0" u="none" strike="noStrike" kern="1200" cap="none" normalizeH="0" baseline="25462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zh-CN" altLang="en-US" sz="2000" b="1" i="0" u="none" strike="noStrike" kern="1200" cap="none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项（块）</a:t>
            </a:r>
            <a:endParaRPr kumimoji="0" sz="20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248344" y="1815352"/>
            <a:ext cx="251012" cy="188259"/>
          </a:xfrm>
          <a:custGeom>
            <a:avLst/>
            <a:gdLst/>
            <a:ahLst/>
            <a:cxnLst/>
            <a:rect l="l" t="t" r="r" b="b"/>
            <a:pathLst>
              <a:path w="284479" h="213360">
                <a:moveTo>
                  <a:pt x="0" y="0"/>
                </a:moveTo>
                <a:lnTo>
                  <a:pt x="284479" y="213359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443326" y="1949824"/>
            <a:ext cx="73959" cy="67235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701932" y="1815352"/>
            <a:ext cx="0" cy="179294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668315" y="1949824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905797" y="1815352"/>
            <a:ext cx="317126" cy="190500"/>
          </a:xfrm>
          <a:custGeom>
            <a:avLst/>
            <a:gdLst/>
            <a:ahLst/>
            <a:cxnLst/>
            <a:rect l="l" t="t" r="r" b="b"/>
            <a:pathLst>
              <a:path w="359410" h="215900">
                <a:moveTo>
                  <a:pt x="359219" y="0"/>
                </a:moveTo>
                <a:lnTo>
                  <a:pt x="0" y="215531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886579" y="1953639"/>
            <a:ext cx="75079" cy="63874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5739" y="0"/>
                </a:moveTo>
                <a:lnTo>
                  <a:pt x="0" y="71875"/>
                </a:lnTo>
                <a:lnTo>
                  <a:pt x="84942" y="65341"/>
                </a:lnTo>
                <a:lnTo>
                  <a:pt x="45739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108270" y="2102504"/>
            <a:ext cx="1007409" cy="1609725"/>
          </a:xfrm>
          <a:custGeom>
            <a:avLst/>
            <a:gdLst/>
            <a:ahLst/>
            <a:cxnLst/>
            <a:rect l="l" t="t" r="r" b="b"/>
            <a:pathLst>
              <a:path w="1141729" h="1824354">
                <a:moveTo>
                  <a:pt x="1141411" y="0"/>
                </a:moveTo>
                <a:lnTo>
                  <a:pt x="1141411" y="1824037"/>
                </a:lnTo>
                <a:lnTo>
                  <a:pt x="0" y="1824037"/>
                </a:lnTo>
                <a:lnTo>
                  <a:pt x="0" y="0"/>
                </a:lnTo>
                <a:lnTo>
                  <a:pt x="114141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113873" y="2298607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113873" y="2498911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113873" y="2700617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113873" y="2902323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113873" y="3102630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1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113873" y="3304335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1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113873" y="3506041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1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615337" y="2096901"/>
            <a:ext cx="1681" cy="1609725"/>
          </a:xfrm>
          <a:custGeom>
            <a:avLst/>
            <a:gdLst/>
            <a:ahLst/>
            <a:cxnLst/>
            <a:rect l="l" t="t" r="r" b="b"/>
            <a:pathLst>
              <a:path w="1904" h="1824354">
                <a:moveTo>
                  <a:pt x="1586" y="0"/>
                </a:moveTo>
                <a:lnTo>
                  <a:pt x="0" y="18240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108970" y="4113258"/>
            <a:ext cx="1007409" cy="201706"/>
          </a:xfrm>
          <a:custGeom>
            <a:avLst/>
            <a:gdLst/>
            <a:ahLst/>
            <a:cxnLst/>
            <a:rect l="l" t="t" r="r" b="b"/>
            <a:pathLst>
              <a:path w="1141729" h="228600">
                <a:moveTo>
                  <a:pt x="1141412" y="0"/>
                </a:moveTo>
                <a:lnTo>
                  <a:pt x="1141412" y="228599"/>
                </a:lnTo>
                <a:lnTo>
                  <a:pt x="0" y="228599"/>
                </a:lnTo>
                <a:lnTo>
                  <a:pt x="0" y="0"/>
                </a:lnTo>
                <a:lnTo>
                  <a:pt x="114141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616037" y="4107656"/>
            <a:ext cx="1681" cy="201706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115273" y="4614022"/>
            <a:ext cx="402291" cy="402291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227806" y="0"/>
                </a:moveTo>
                <a:lnTo>
                  <a:pt x="273717" y="4628"/>
                </a:lnTo>
                <a:lnTo>
                  <a:pt x="316479" y="17902"/>
                </a:lnTo>
                <a:lnTo>
                  <a:pt x="355175" y="38905"/>
                </a:lnTo>
                <a:lnTo>
                  <a:pt x="388890" y="66722"/>
                </a:lnTo>
                <a:lnTo>
                  <a:pt x="416708" y="100437"/>
                </a:lnTo>
                <a:lnTo>
                  <a:pt x="437711" y="139133"/>
                </a:lnTo>
                <a:lnTo>
                  <a:pt x="450985" y="181895"/>
                </a:lnTo>
                <a:lnTo>
                  <a:pt x="455613" y="227806"/>
                </a:lnTo>
                <a:lnTo>
                  <a:pt x="450985" y="273718"/>
                </a:lnTo>
                <a:lnTo>
                  <a:pt x="437711" y="316480"/>
                </a:lnTo>
                <a:lnTo>
                  <a:pt x="416708" y="355176"/>
                </a:lnTo>
                <a:lnTo>
                  <a:pt x="388890" y="388891"/>
                </a:lnTo>
                <a:lnTo>
                  <a:pt x="355175" y="416708"/>
                </a:lnTo>
                <a:lnTo>
                  <a:pt x="316479" y="437711"/>
                </a:lnTo>
                <a:lnTo>
                  <a:pt x="273717" y="450985"/>
                </a:lnTo>
                <a:lnTo>
                  <a:pt x="227806" y="455613"/>
                </a:lnTo>
                <a:lnTo>
                  <a:pt x="181895" y="450985"/>
                </a:lnTo>
                <a:lnTo>
                  <a:pt x="139133" y="437711"/>
                </a:lnTo>
                <a:lnTo>
                  <a:pt x="100437" y="416708"/>
                </a:lnTo>
                <a:lnTo>
                  <a:pt x="66722" y="388891"/>
                </a:lnTo>
                <a:lnTo>
                  <a:pt x="38905" y="355176"/>
                </a:lnTo>
                <a:lnTo>
                  <a:pt x="17902" y="316480"/>
                </a:lnTo>
                <a:lnTo>
                  <a:pt x="4628" y="273718"/>
                </a:lnTo>
                <a:lnTo>
                  <a:pt x="0" y="227806"/>
                </a:lnTo>
                <a:lnTo>
                  <a:pt x="4628" y="181895"/>
                </a:lnTo>
                <a:lnTo>
                  <a:pt x="17902" y="139133"/>
                </a:lnTo>
                <a:lnTo>
                  <a:pt x="38905" y="100437"/>
                </a:lnTo>
                <a:lnTo>
                  <a:pt x="66722" y="66722"/>
                </a:lnTo>
                <a:lnTo>
                  <a:pt x="100437" y="38905"/>
                </a:lnTo>
                <a:lnTo>
                  <a:pt x="139133" y="17902"/>
                </a:lnTo>
                <a:lnTo>
                  <a:pt x="181895" y="4628"/>
                </a:lnTo>
                <a:lnTo>
                  <a:pt x="227806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185310" y="4653244"/>
            <a:ext cx="2823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18" b="1" i="0" u="none" strike="noStrike" kern="1200" cap="none" spc="-2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=?</a:t>
            </a:r>
            <a:endParaRPr kumimoji="0" sz="211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283361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12700" y="76200"/>
                </a:lnTo>
                <a:lnTo>
                  <a:pt x="38100" y="152400"/>
                </a:lnTo>
                <a:lnTo>
                  <a:pt x="508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283361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314878" y="4309362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7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316279" y="5013932"/>
            <a:ext cx="4482" cy="927287"/>
          </a:xfrm>
          <a:custGeom>
            <a:avLst/>
            <a:gdLst/>
            <a:ahLst/>
            <a:cxnLst/>
            <a:rect l="l" t="t" r="r" b="b"/>
            <a:pathLst>
              <a:path w="5079" h="1050925">
                <a:moveTo>
                  <a:pt x="0" y="0"/>
                </a:moveTo>
                <a:lnTo>
                  <a:pt x="4762" y="10509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708485" y="5027940"/>
            <a:ext cx="201706" cy="200584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228599" y="0"/>
                </a:moveTo>
                <a:lnTo>
                  <a:pt x="0" y="0"/>
                </a:lnTo>
                <a:lnTo>
                  <a:pt x="114299" y="227011"/>
                </a:lnTo>
                <a:lnTo>
                  <a:pt x="228599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629344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76200" y="50800"/>
                </a:lnTo>
                <a:lnTo>
                  <a:pt x="152400" y="38100"/>
                </a:lnTo>
                <a:lnTo>
                  <a:pt x="762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629344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516583" y="5117587"/>
            <a:ext cx="112059" cy="1681"/>
          </a:xfrm>
          <a:custGeom>
            <a:avLst/>
            <a:gdLst/>
            <a:ahLst/>
            <a:cxnLst/>
            <a:rect l="l" t="t" r="r" b="b"/>
            <a:pathLst>
              <a:path w="127000" h="1904">
                <a:moveTo>
                  <a:pt x="0" y="1587"/>
                </a:moveTo>
                <a:lnTo>
                  <a:pt x="1269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267954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267954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9" y="0"/>
                </a:move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299" y="57149"/>
                </a:ln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49" y="114299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49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4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786226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786226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817742" y="5214237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7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818442" y="4311463"/>
            <a:ext cx="1681" cy="704850"/>
          </a:xfrm>
          <a:custGeom>
            <a:avLst/>
            <a:gdLst/>
            <a:ahLst/>
            <a:cxnLst/>
            <a:rect l="l" t="t" r="r" b="b"/>
            <a:pathLst>
              <a:path w="1904" h="798829">
                <a:moveTo>
                  <a:pt x="1587" y="0"/>
                </a:moveTo>
                <a:lnTo>
                  <a:pt x="0" y="79851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316980" y="5116886"/>
            <a:ext cx="200584" cy="1681"/>
          </a:xfrm>
          <a:custGeom>
            <a:avLst/>
            <a:gdLst/>
            <a:ahLst/>
            <a:cxnLst/>
            <a:rect l="l" t="t" r="r" b="b"/>
            <a:pathLst>
              <a:path w="227329" h="1904">
                <a:moveTo>
                  <a:pt x="227011" y="0"/>
                </a:moveTo>
                <a:lnTo>
                  <a:pt x="0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406626" y="5518897"/>
            <a:ext cx="727262" cy="1681"/>
          </a:xfrm>
          <a:custGeom>
            <a:avLst/>
            <a:gdLst/>
            <a:ahLst/>
            <a:cxnLst/>
            <a:rect l="l" t="t" r="r" b="b"/>
            <a:pathLst>
              <a:path w="824229" h="1904">
                <a:moveTo>
                  <a:pt x="0" y="0"/>
                </a:moveTo>
                <a:lnTo>
                  <a:pt x="823911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701358" y="5519597"/>
            <a:ext cx="526676" cy="1681"/>
          </a:xfrm>
          <a:custGeom>
            <a:avLst/>
            <a:gdLst/>
            <a:ahLst/>
            <a:cxnLst/>
            <a:rect l="l" t="t" r="r" b="b"/>
            <a:pathLst>
              <a:path w="596900" h="1904">
                <a:moveTo>
                  <a:pt x="596897" y="0"/>
                </a:moveTo>
                <a:lnTo>
                  <a:pt x="0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572614" y="3919957"/>
            <a:ext cx="100853" cy="189379"/>
          </a:xfrm>
          <a:custGeom>
            <a:avLst/>
            <a:gdLst/>
            <a:ahLst/>
            <a:cxnLst/>
            <a:rect l="l" t="t" r="r" b="b"/>
            <a:pathLst>
              <a:path w="114300" h="214629">
                <a:moveTo>
                  <a:pt x="114300" y="0"/>
                </a:moveTo>
                <a:lnTo>
                  <a:pt x="0" y="0"/>
                </a:lnTo>
                <a:lnTo>
                  <a:pt x="50800" y="214313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572614" y="3919957"/>
            <a:ext cx="100853" cy="189379"/>
          </a:xfrm>
          <a:custGeom>
            <a:avLst/>
            <a:gdLst/>
            <a:ahLst/>
            <a:cxnLst/>
            <a:rect l="l" t="t" r="r" b="b"/>
            <a:pathLst>
              <a:path w="114300" h="214629">
                <a:moveTo>
                  <a:pt x="114300" y="0"/>
                </a:moveTo>
                <a:lnTo>
                  <a:pt x="0" y="0"/>
                </a:lnTo>
                <a:lnTo>
                  <a:pt x="50800" y="214313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616037" y="3795292"/>
            <a:ext cx="1681" cy="134471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1587" y="0"/>
                </a:moveTo>
                <a:lnTo>
                  <a:pt x="0" y="152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79096" y="2868707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779096" y="2868707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711161" y="2903024"/>
            <a:ext cx="67235" cy="1681"/>
          </a:xfrm>
          <a:custGeom>
            <a:avLst/>
            <a:gdLst/>
            <a:ahLst/>
            <a:cxnLst/>
            <a:rect l="l" t="t" r="r" b="b"/>
            <a:pathLst>
              <a:path w="76200" h="1904">
                <a:moveTo>
                  <a:pt x="0" y="0"/>
                </a:moveTo>
                <a:lnTo>
                  <a:pt x="761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924773" y="2500312"/>
            <a:ext cx="84044" cy="409015"/>
          </a:xfrm>
          <a:custGeom>
            <a:avLst/>
            <a:gdLst/>
            <a:ahLst/>
            <a:cxnLst/>
            <a:rect l="l" t="t" r="r" b="b"/>
            <a:pathLst>
              <a:path w="95250" h="463550">
                <a:moveTo>
                  <a:pt x="95249" y="0"/>
                </a:moveTo>
                <a:lnTo>
                  <a:pt x="95249" y="170"/>
                </a:lnTo>
                <a:lnTo>
                  <a:pt x="95254" y="363"/>
                </a:lnTo>
                <a:lnTo>
                  <a:pt x="95254" y="556"/>
                </a:lnTo>
                <a:lnTo>
                  <a:pt x="94008" y="75655"/>
                </a:lnTo>
                <a:lnTo>
                  <a:pt x="90398" y="146895"/>
                </a:lnTo>
                <a:lnTo>
                  <a:pt x="84623" y="213325"/>
                </a:lnTo>
                <a:lnTo>
                  <a:pt x="76876" y="273991"/>
                </a:lnTo>
                <a:lnTo>
                  <a:pt x="67355" y="327939"/>
                </a:lnTo>
                <a:lnTo>
                  <a:pt x="56256" y="374217"/>
                </a:lnTo>
                <a:lnTo>
                  <a:pt x="43775" y="411870"/>
                </a:lnTo>
                <a:lnTo>
                  <a:pt x="15451" y="457489"/>
                </a:lnTo>
                <a:lnTo>
                  <a:pt x="0" y="4635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924073" y="2903005"/>
            <a:ext cx="89647" cy="413497"/>
          </a:xfrm>
          <a:custGeom>
            <a:avLst/>
            <a:gdLst/>
            <a:ahLst/>
            <a:cxnLst/>
            <a:rect l="l" t="t" r="r" b="b"/>
            <a:pathLst>
              <a:path w="101600" h="468629">
                <a:moveTo>
                  <a:pt x="3" y="0"/>
                </a:moveTo>
                <a:lnTo>
                  <a:pt x="0" y="468335"/>
                </a:lnTo>
                <a:lnTo>
                  <a:pt x="101603" y="468335"/>
                </a:lnTo>
                <a:lnTo>
                  <a:pt x="100273" y="392368"/>
                </a:lnTo>
                <a:lnTo>
                  <a:pt x="96423" y="320304"/>
                </a:lnTo>
                <a:lnTo>
                  <a:pt x="90262" y="253107"/>
                </a:lnTo>
                <a:lnTo>
                  <a:pt x="82000" y="191741"/>
                </a:lnTo>
                <a:lnTo>
                  <a:pt x="71845" y="137171"/>
                </a:lnTo>
                <a:lnTo>
                  <a:pt x="60006" y="90361"/>
                </a:lnTo>
                <a:lnTo>
                  <a:pt x="46693" y="52274"/>
                </a:lnTo>
                <a:lnTo>
                  <a:pt x="16483" y="6129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924073" y="2908609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3" y="0"/>
                </a:moveTo>
                <a:lnTo>
                  <a:pt x="0" y="461984"/>
                </a:lnTo>
                <a:lnTo>
                  <a:pt x="95253" y="461984"/>
                </a:lnTo>
                <a:lnTo>
                  <a:pt x="94007" y="387047"/>
                </a:lnTo>
                <a:lnTo>
                  <a:pt x="90397" y="315960"/>
                </a:lnTo>
                <a:lnTo>
                  <a:pt x="84621" y="249674"/>
                </a:lnTo>
                <a:lnTo>
                  <a:pt x="76875" y="189141"/>
                </a:lnTo>
                <a:lnTo>
                  <a:pt x="67355" y="135311"/>
                </a:lnTo>
                <a:lnTo>
                  <a:pt x="56256" y="89135"/>
                </a:lnTo>
                <a:lnTo>
                  <a:pt x="43775" y="51565"/>
                </a:lnTo>
                <a:lnTo>
                  <a:pt x="15453" y="6046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924077" y="2908608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0" y="0"/>
                </a:moveTo>
                <a:lnTo>
                  <a:pt x="30105" y="23552"/>
                </a:lnTo>
                <a:lnTo>
                  <a:pt x="56252" y="89135"/>
                </a:lnTo>
                <a:lnTo>
                  <a:pt x="67351" y="135311"/>
                </a:lnTo>
                <a:lnTo>
                  <a:pt x="76871" y="189141"/>
                </a:lnTo>
                <a:lnTo>
                  <a:pt x="84618" y="249675"/>
                </a:lnTo>
                <a:lnTo>
                  <a:pt x="90393" y="315960"/>
                </a:lnTo>
                <a:lnTo>
                  <a:pt x="94003" y="387047"/>
                </a:lnTo>
                <a:lnTo>
                  <a:pt x="95249" y="46198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002518" y="3305035"/>
            <a:ext cx="89647" cy="402291"/>
          </a:xfrm>
          <a:custGeom>
            <a:avLst/>
            <a:gdLst/>
            <a:ahLst/>
            <a:cxnLst/>
            <a:rect l="l" t="t" r="r" b="b"/>
            <a:pathLst>
              <a:path w="101600" h="455929">
                <a:moveTo>
                  <a:pt x="101594" y="0"/>
                </a:moveTo>
                <a:lnTo>
                  <a:pt x="0" y="0"/>
                </a:lnTo>
                <a:lnTo>
                  <a:pt x="1329" y="73901"/>
                </a:lnTo>
                <a:lnTo>
                  <a:pt x="5179" y="144006"/>
                </a:lnTo>
                <a:lnTo>
                  <a:pt x="11339" y="209377"/>
                </a:lnTo>
                <a:lnTo>
                  <a:pt x="19601" y="269075"/>
                </a:lnTo>
                <a:lnTo>
                  <a:pt x="29756" y="322164"/>
                </a:lnTo>
                <a:lnTo>
                  <a:pt x="41594" y="367703"/>
                </a:lnTo>
                <a:lnTo>
                  <a:pt x="54905" y="404756"/>
                </a:lnTo>
                <a:lnTo>
                  <a:pt x="85115" y="449649"/>
                </a:lnTo>
                <a:lnTo>
                  <a:pt x="101594" y="455612"/>
                </a:lnTo>
                <a:lnTo>
                  <a:pt x="101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8008121" y="3305035"/>
            <a:ext cx="84044" cy="396688"/>
          </a:xfrm>
          <a:custGeom>
            <a:avLst/>
            <a:gdLst/>
            <a:ahLst/>
            <a:cxnLst/>
            <a:rect l="l" t="t" r="r" b="b"/>
            <a:pathLst>
              <a:path w="95250" h="449579">
                <a:moveTo>
                  <a:pt x="95244" y="0"/>
                </a:moveTo>
                <a:lnTo>
                  <a:pt x="0" y="0"/>
                </a:lnTo>
                <a:lnTo>
                  <a:pt x="1246" y="72870"/>
                </a:lnTo>
                <a:lnTo>
                  <a:pt x="4855" y="141998"/>
                </a:lnTo>
                <a:lnTo>
                  <a:pt x="10631" y="206458"/>
                </a:lnTo>
                <a:lnTo>
                  <a:pt x="18376" y="265325"/>
                </a:lnTo>
                <a:lnTo>
                  <a:pt x="27896" y="317673"/>
                </a:lnTo>
                <a:lnTo>
                  <a:pt x="38994" y="362578"/>
                </a:lnTo>
                <a:lnTo>
                  <a:pt x="51474" y="399115"/>
                </a:lnTo>
                <a:lnTo>
                  <a:pt x="79795" y="443382"/>
                </a:lnTo>
                <a:lnTo>
                  <a:pt x="95244" y="449262"/>
                </a:lnTo>
                <a:lnTo>
                  <a:pt x="95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8008121" y="3305034"/>
            <a:ext cx="84044" cy="396688"/>
          </a:xfrm>
          <a:custGeom>
            <a:avLst/>
            <a:gdLst/>
            <a:ahLst/>
            <a:cxnLst/>
            <a:rect l="l" t="t" r="r" b="b"/>
            <a:pathLst>
              <a:path w="95250" h="449579">
                <a:moveTo>
                  <a:pt x="95244" y="449262"/>
                </a:moveTo>
                <a:lnTo>
                  <a:pt x="51474" y="399115"/>
                </a:lnTo>
                <a:lnTo>
                  <a:pt x="38994" y="362579"/>
                </a:lnTo>
                <a:lnTo>
                  <a:pt x="27896" y="317674"/>
                </a:lnTo>
                <a:lnTo>
                  <a:pt x="18376" y="265325"/>
                </a:lnTo>
                <a:lnTo>
                  <a:pt x="10630" y="206459"/>
                </a:lnTo>
                <a:lnTo>
                  <a:pt x="4855" y="141999"/>
                </a:lnTo>
                <a:lnTo>
                  <a:pt x="1246" y="7287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8003218" y="2096881"/>
            <a:ext cx="89647" cy="415177"/>
          </a:xfrm>
          <a:custGeom>
            <a:avLst/>
            <a:gdLst/>
            <a:ahLst/>
            <a:cxnLst/>
            <a:rect l="l" t="t" r="r" b="b"/>
            <a:pathLst>
              <a:path w="101600" h="470535">
                <a:moveTo>
                  <a:pt x="101600" y="0"/>
                </a:moveTo>
                <a:lnTo>
                  <a:pt x="69512" y="23916"/>
                </a:lnTo>
                <a:lnTo>
                  <a:pt x="41638" y="90521"/>
                </a:lnTo>
                <a:lnTo>
                  <a:pt x="29803" y="137421"/>
                </a:lnTo>
                <a:lnTo>
                  <a:pt x="19647" y="192099"/>
                </a:lnTo>
                <a:lnTo>
                  <a:pt x="11381" y="253592"/>
                </a:lnTo>
                <a:lnTo>
                  <a:pt x="5211" y="320935"/>
                </a:lnTo>
                <a:lnTo>
                  <a:pt x="1348" y="393163"/>
                </a:lnTo>
                <a:lnTo>
                  <a:pt x="0" y="469313"/>
                </a:lnTo>
                <a:lnTo>
                  <a:pt x="101594" y="469921"/>
                </a:lnTo>
                <a:lnTo>
                  <a:pt x="10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08821" y="2102484"/>
            <a:ext cx="84044" cy="409574"/>
          </a:xfrm>
          <a:custGeom>
            <a:avLst/>
            <a:gdLst/>
            <a:ahLst/>
            <a:cxnLst/>
            <a:rect l="l" t="t" r="r" b="b"/>
            <a:pathLst>
              <a:path w="95250" h="464185">
                <a:moveTo>
                  <a:pt x="95250" y="0"/>
                </a:moveTo>
                <a:lnTo>
                  <a:pt x="65165" y="23595"/>
                </a:lnTo>
                <a:lnTo>
                  <a:pt x="39031" y="89307"/>
                </a:lnTo>
                <a:lnTo>
                  <a:pt x="27936" y="135577"/>
                </a:lnTo>
                <a:lnTo>
                  <a:pt x="18415" y="189522"/>
                </a:lnTo>
                <a:lnTo>
                  <a:pt x="10666" y="250190"/>
                </a:lnTo>
                <a:lnTo>
                  <a:pt x="4883" y="316629"/>
                </a:lnTo>
                <a:lnTo>
                  <a:pt x="1262" y="387887"/>
                </a:lnTo>
                <a:lnTo>
                  <a:pt x="0" y="463014"/>
                </a:lnTo>
                <a:lnTo>
                  <a:pt x="95244" y="463571"/>
                </a:lnTo>
                <a:lnTo>
                  <a:pt x="95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08822" y="2102484"/>
            <a:ext cx="84044" cy="409015"/>
          </a:xfrm>
          <a:custGeom>
            <a:avLst/>
            <a:gdLst/>
            <a:ahLst/>
            <a:cxnLst/>
            <a:rect l="l" t="t" r="r" b="b"/>
            <a:pathLst>
              <a:path w="95250" h="463550">
                <a:moveTo>
                  <a:pt x="0" y="463013"/>
                </a:moveTo>
                <a:lnTo>
                  <a:pt x="1262" y="387887"/>
                </a:lnTo>
                <a:lnTo>
                  <a:pt x="4882" y="316629"/>
                </a:lnTo>
                <a:lnTo>
                  <a:pt x="10665" y="250190"/>
                </a:lnTo>
                <a:lnTo>
                  <a:pt x="18415" y="189522"/>
                </a:lnTo>
                <a:lnTo>
                  <a:pt x="27935" y="135577"/>
                </a:lnTo>
                <a:lnTo>
                  <a:pt x="39031" y="89307"/>
                </a:lnTo>
                <a:lnTo>
                  <a:pt x="51506" y="51662"/>
                </a:lnTo>
                <a:lnTo>
                  <a:pt x="79811" y="6057"/>
                </a:lnTo>
                <a:lnTo>
                  <a:pt x="952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912167" y="4437528"/>
            <a:ext cx="179294" cy="403412"/>
          </a:xfrm>
          <a:custGeom>
            <a:avLst/>
            <a:gdLst/>
            <a:ahLst/>
            <a:cxnLst/>
            <a:rect l="l" t="t" r="r" b="b"/>
            <a:pathLst>
              <a:path w="203200" h="457200">
                <a:moveTo>
                  <a:pt x="0" y="0"/>
                </a:moveTo>
                <a:lnTo>
                  <a:pt x="0" y="457199"/>
                </a:lnTo>
                <a:lnTo>
                  <a:pt x="203199" y="457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046638" y="4807324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194866" y="2102505"/>
            <a:ext cx="1007409" cy="1609725"/>
          </a:xfrm>
          <a:custGeom>
            <a:avLst/>
            <a:gdLst/>
            <a:ahLst/>
            <a:cxnLst/>
            <a:rect l="l" t="t" r="r" b="b"/>
            <a:pathLst>
              <a:path w="1141729" h="1824354">
                <a:moveTo>
                  <a:pt x="1141412" y="0"/>
                </a:moveTo>
                <a:lnTo>
                  <a:pt x="1141412" y="1824037"/>
                </a:lnTo>
                <a:lnTo>
                  <a:pt x="0" y="1824037"/>
                </a:lnTo>
                <a:lnTo>
                  <a:pt x="0" y="0"/>
                </a:lnTo>
                <a:lnTo>
                  <a:pt x="1141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194865" y="2102504"/>
            <a:ext cx="1007409" cy="1609725"/>
          </a:xfrm>
          <a:custGeom>
            <a:avLst/>
            <a:gdLst/>
            <a:ahLst/>
            <a:cxnLst/>
            <a:rect l="l" t="t" r="r" b="b"/>
            <a:pathLst>
              <a:path w="1141729" h="1824354">
                <a:moveTo>
                  <a:pt x="1141413" y="0"/>
                </a:moveTo>
                <a:lnTo>
                  <a:pt x="1141413" y="1824037"/>
                </a:lnTo>
                <a:lnTo>
                  <a:pt x="0" y="1824037"/>
                </a:lnTo>
                <a:lnTo>
                  <a:pt x="0" y="0"/>
                </a:lnTo>
                <a:lnTo>
                  <a:pt x="114141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200468" y="2498911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200468" y="2700617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200468" y="2902323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200468" y="3102630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3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200468" y="3304335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3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200468" y="3506041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4">
                <a:moveTo>
                  <a:pt x="0" y="0"/>
                </a:moveTo>
                <a:lnTo>
                  <a:pt x="1141413" y="158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701932" y="2096901"/>
            <a:ext cx="1681" cy="1609725"/>
          </a:xfrm>
          <a:custGeom>
            <a:avLst/>
            <a:gdLst/>
            <a:ahLst/>
            <a:cxnLst/>
            <a:rect l="l" t="t" r="r" b="b"/>
            <a:pathLst>
              <a:path w="1904" h="1824354">
                <a:moveTo>
                  <a:pt x="1587" y="0"/>
                </a:moveTo>
                <a:lnTo>
                  <a:pt x="0" y="18240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95566" y="4113258"/>
            <a:ext cx="1007409" cy="201706"/>
          </a:xfrm>
          <a:custGeom>
            <a:avLst/>
            <a:gdLst/>
            <a:ahLst/>
            <a:cxnLst/>
            <a:rect l="l" t="t" r="r" b="b"/>
            <a:pathLst>
              <a:path w="1141729" h="228600">
                <a:moveTo>
                  <a:pt x="1141413" y="0"/>
                </a:moveTo>
                <a:lnTo>
                  <a:pt x="1141413" y="228599"/>
                </a:lnTo>
                <a:lnTo>
                  <a:pt x="0" y="228599"/>
                </a:lnTo>
                <a:lnTo>
                  <a:pt x="0" y="0"/>
                </a:lnTo>
                <a:lnTo>
                  <a:pt x="114141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702632" y="4107656"/>
            <a:ext cx="1681" cy="201706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202570" y="4614723"/>
            <a:ext cx="403412" cy="402291"/>
          </a:xfrm>
          <a:custGeom>
            <a:avLst/>
            <a:gdLst/>
            <a:ahLst/>
            <a:cxnLst/>
            <a:rect l="l" t="t" r="r" b="b"/>
            <a:pathLst>
              <a:path w="457200" h="455929">
                <a:moveTo>
                  <a:pt x="228599" y="0"/>
                </a:moveTo>
                <a:lnTo>
                  <a:pt x="274671" y="4628"/>
                </a:lnTo>
                <a:lnTo>
                  <a:pt x="317581" y="17902"/>
                </a:lnTo>
                <a:lnTo>
                  <a:pt x="356412" y="38905"/>
                </a:lnTo>
                <a:lnTo>
                  <a:pt x="390244" y="66722"/>
                </a:lnTo>
                <a:lnTo>
                  <a:pt x="418158" y="100437"/>
                </a:lnTo>
                <a:lnTo>
                  <a:pt x="439235" y="139133"/>
                </a:lnTo>
                <a:lnTo>
                  <a:pt x="452555" y="181895"/>
                </a:lnTo>
                <a:lnTo>
                  <a:pt x="457199" y="227805"/>
                </a:lnTo>
                <a:lnTo>
                  <a:pt x="452555" y="273717"/>
                </a:lnTo>
                <a:lnTo>
                  <a:pt x="439235" y="316479"/>
                </a:lnTo>
                <a:lnTo>
                  <a:pt x="418158" y="355175"/>
                </a:lnTo>
                <a:lnTo>
                  <a:pt x="390244" y="388890"/>
                </a:lnTo>
                <a:lnTo>
                  <a:pt x="356412" y="416707"/>
                </a:lnTo>
                <a:lnTo>
                  <a:pt x="317581" y="437711"/>
                </a:lnTo>
                <a:lnTo>
                  <a:pt x="274671" y="450985"/>
                </a:lnTo>
                <a:lnTo>
                  <a:pt x="228599" y="455613"/>
                </a:lnTo>
                <a:lnTo>
                  <a:pt x="182529" y="450985"/>
                </a:lnTo>
                <a:lnTo>
                  <a:pt x="139618" y="437711"/>
                </a:lnTo>
                <a:lnTo>
                  <a:pt x="100787" y="416707"/>
                </a:lnTo>
                <a:lnTo>
                  <a:pt x="66955" y="388890"/>
                </a:lnTo>
                <a:lnTo>
                  <a:pt x="39041" y="355175"/>
                </a:lnTo>
                <a:lnTo>
                  <a:pt x="17964" y="316479"/>
                </a:lnTo>
                <a:lnTo>
                  <a:pt x="4644" y="273717"/>
                </a:lnTo>
                <a:lnTo>
                  <a:pt x="0" y="227805"/>
                </a:lnTo>
                <a:lnTo>
                  <a:pt x="4644" y="181895"/>
                </a:lnTo>
                <a:lnTo>
                  <a:pt x="17964" y="139133"/>
                </a:lnTo>
                <a:lnTo>
                  <a:pt x="39041" y="100437"/>
                </a:lnTo>
                <a:lnTo>
                  <a:pt x="66955" y="66722"/>
                </a:lnTo>
                <a:lnTo>
                  <a:pt x="100787" y="38905"/>
                </a:lnTo>
                <a:lnTo>
                  <a:pt x="139618" y="17902"/>
                </a:lnTo>
                <a:lnTo>
                  <a:pt x="182529" y="4628"/>
                </a:lnTo>
                <a:lnTo>
                  <a:pt x="228599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271906" y="4653244"/>
            <a:ext cx="2823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18" b="1" i="0" u="none" strike="noStrike" kern="1200" cap="none" spc="-2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=?</a:t>
            </a:r>
            <a:endParaRPr kumimoji="0" sz="211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369958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12700" y="76200"/>
                </a:lnTo>
                <a:lnTo>
                  <a:pt x="38100" y="152400"/>
                </a:lnTo>
                <a:lnTo>
                  <a:pt x="508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369958" y="447815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401475" y="4309362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7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401474" y="5013933"/>
            <a:ext cx="1681" cy="770404"/>
          </a:xfrm>
          <a:custGeom>
            <a:avLst/>
            <a:gdLst/>
            <a:ahLst/>
            <a:cxnLst/>
            <a:rect l="l" t="t" r="r" b="b"/>
            <a:pathLst>
              <a:path w="1904" h="873125">
                <a:moveTo>
                  <a:pt x="1587" y="0"/>
                </a:moveTo>
                <a:lnTo>
                  <a:pt x="0" y="8731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95080" y="5027940"/>
            <a:ext cx="201706" cy="200584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228599" y="0"/>
                </a:moveTo>
                <a:lnTo>
                  <a:pt x="0" y="0"/>
                </a:lnTo>
                <a:lnTo>
                  <a:pt x="114299" y="227011"/>
                </a:lnTo>
                <a:lnTo>
                  <a:pt x="228599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715939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76200" y="50800"/>
                </a:lnTo>
                <a:lnTo>
                  <a:pt x="152400" y="38100"/>
                </a:lnTo>
                <a:lnTo>
                  <a:pt x="762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715939" y="5081868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603881" y="5115485"/>
            <a:ext cx="110938" cy="4482"/>
          </a:xfrm>
          <a:custGeom>
            <a:avLst/>
            <a:gdLst/>
            <a:ahLst/>
            <a:cxnLst/>
            <a:rect l="l" t="t" r="r" b="b"/>
            <a:pathLst>
              <a:path w="125729" h="5079">
                <a:moveTo>
                  <a:pt x="0" y="0"/>
                </a:moveTo>
                <a:lnTo>
                  <a:pt x="125412" y="47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354550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354550" y="5077665"/>
            <a:ext cx="100853" cy="100853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9" y="0"/>
                </a:move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299" y="57149"/>
                </a:ln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49" y="114299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49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4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872822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872822" y="5383025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904338" y="5214237"/>
            <a:ext cx="1681" cy="168088"/>
          </a:xfrm>
          <a:custGeom>
            <a:avLst/>
            <a:gdLst/>
            <a:ahLst/>
            <a:cxnLst/>
            <a:rect l="l" t="t" r="r" b="b"/>
            <a:pathLst>
              <a:path w="1904" h="190500">
                <a:moveTo>
                  <a:pt x="1587" y="0"/>
                </a:moveTo>
                <a:lnTo>
                  <a:pt x="0" y="1904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905040" y="4311463"/>
            <a:ext cx="1681" cy="704850"/>
          </a:xfrm>
          <a:custGeom>
            <a:avLst/>
            <a:gdLst/>
            <a:ahLst/>
            <a:cxnLst/>
            <a:rect l="l" t="t" r="r" b="b"/>
            <a:pathLst>
              <a:path w="1904" h="798829">
                <a:moveTo>
                  <a:pt x="1587" y="0"/>
                </a:moveTo>
                <a:lnTo>
                  <a:pt x="0" y="79851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404276" y="5117587"/>
            <a:ext cx="201706" cy="1681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0"/>
                </a:moveTo>
                <a:lnTo>
                  <a:pt x="0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493222" y="5518897"/>
            <a:ext cx="928968" cy="1681"/>
          </a:xfrm>
          <a:custGeom>
            <a:avLst/>
            <a:gdLst/>
            <a:ahLst/>
            <a:cxnLst/>
            <a:rect l="l" t="t" r="r" b="b"/>
            <a:pathLst>
              <a:path w="1052829" h="1904">
                <a:moveTo>
                  <a:pt x="0" y="0"/>
                </a:moveTo>
                <a:lnTo>
                  <a:pt x="1052513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788653" y="5518897"/>
            <a:ext cx="525556" cy="1681"/>
          </a:xfrm>
          <a:custGeom>
            <a:avLst/>
            <a:gdLst/>
            <a:ahLst/>
            <a:cxnLst/>
            <a:rect l="l" t="t" r="r" b="b"/>
            <a:pathLst>
              <a:path w="595629" h="1904">
                <a:moveTo>
                  <a:pt x="595311" y="0"/>
                </a:moveTo>
                <a:lnTo>
                  <a:pt x="0" y="158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59910" y="3919258"/>
            <a:ext cx="99732" cy="189379"/>
          </a:xfrm>
          <a:custGeom>
            <a:avLst/>
            <a:gdLst/>
            <a:ahLst/>
            <a:cxnLst/>
            <a:rect l="l" t="t" r="r" b="b"/>
            <a:pathLst>
              <a:path w="113029" h="214629">
                <a:moveTo>
                  <a:pt x="112712" y="0"/>
                </a:moveTo>
                <a:lnTo>
                  <a:pt x="0" y="0"/>
                </a:lnTo>
                <a:lnTo>
                  <a:pt x="49212" y="214312"/>
                </a:lnTo>
                <a:lnTo>
                  <a:pt x="11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659910" y="3919258"/>
            <a:ext cx="99732" cy="189379"/>
          </a:xfrm>
          <a:custGeom>
            <a:avLst/>
            <a:gdLst/>
            <a:ahLst/>
            <a:cxnLst/>
            <a:rect l="l" t="t" r="r" b="b"/>
            <a:pathLst>
              <a:path w="113029" h="214629">
                <a:moveTo>
                  <a:pt x="112712" y="0"/>
                </a:moveTo>
                <a:lnTo>
                  <a:pt x="0" y="0"/>
                </a:lnTo>
                <a:lnTo>
                  <a:pt x="49212" y="214312"/>
                </a:lnTo>
                <a:lnTo>
                  <a:pt x="11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702632" y="3795292"/>
            <a:ext cx="1681" cy="134471"/>
          </a:xfrm>
          <a:custGeom>
            <a:avLst/>
            <a:gdLst/>
            <a:ahLst/>
            <a:cxnLst/>
            <a:rect l="l" t="t" r="r" b="b"/>
            <a:pathLst>
              <a:path w="1904" h="152400">
                <a:moveTo>
                  <a:pt x="1587" y="0"/>
                </a:moveTo>
                <a:lnTo>
                  <a:pt x="0" y="152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865692" y="2868707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865692" y="2868707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5798457" y="2902323"/>
            <a:ext cx="66115" cy="1681"/>
          </a:xfrm>
          <a:custGeom>
            <a:avLst/>
            <a:gdLst/>
            <a:ahLst/>
            <a:cxnLst/>
            <a:rect l="l" t="t" r="r" b="b"/>
            <a:pathLst>
              <a:path w="74929" h="1904">
                <a:moveTo>
                  <a:pt x="0" y="0"/>
                </a:moveTo>
                <a:lnTo>
                  <a:pt x="7461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011369" y="2500312"/>
            <a:ext cx="84044" cy="409015"/>
          </a:xfrm>
          <a:custGeom>
            <a:avLst/>
            <a:gdLst/>
            <a:ahLst/>
            <a:cxnLst/>
            <a:rect l="l" t="t" r="r" b="b"/>
            <a:pathLst>
              <a:path w="95250" h="463550">
                <a:moveTo>
                  <a:pt x="95249" y="0"/>
                </a:moveTo>
                <a:lnTo>
                  <a:pt x="95249" y="170"/>
                </a:lnTo>
                <a:lnTo>
                  <a:pt x="95253" y="363"/>
                </a:lnTo>
                <a:lnTo>
                  <a:pt x="95253" y="556"/>
                </a:lnTo>
                <a:lnTo>
                  <a:pt x="94007" y="75655"/>
                </a:lnTo>
                <a:lnTo>
                  <a:pt x="90397" y="146895"/>
                </a:lnTo>
                <a:lnTo>
                  <a:pt x="84622" y="213325"/>
                </a:lnTo>
                <a:lnTo>
                  <a:pt x="76875" y="273991"/>
                </a:lnTo>
                <a:lnTo>
                  <a:pt x="67354" y="327939"/>
                </a:lnTo>
                <a:lnTo>
                  <a:pt x="56256" y="374217"/>
                </a:lnTo>
                <a:lnTo>
                  <a:pt x="43774" y="411870"/>
                </a:lnTo>
                <a:lnTo>
                  <a:pt x="15450" y="457489"/>
                </a:lnTo>
                <a:lnTo>
                  <a:pt x="0" y="4635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010669" y="2903005"/>
            <a:ext cx="89647" cy="413497"/>
          </a:xfrm>
          <a:custGeom>
            <a:avLst/>
            <a:gdLst/>
            <a:ahLst/>
            <a:cxnLst/>
            <a:rect l="l" t="t" r="r" b="b"/>
            <a:pathLst>
              <a:path w="101600" h="468629">
                <a:moveTo>
                  <a:pt x="3" y="0"/>
                </a:moveTo>
                <a:lnTo>
                  <a:pt x="0" y="468335"/>
                </a:lnTo>
                <a:lnTo>
                  <a:pt x="101603" y="468335"/>
                </a:lnTo>
                <a:lnTo>
                  <a:pt x="100274" y="392368"/>
                </a:lnTo>
                <a:lnTo>
                  <a:pt x="96424" y="320304"/>
                </a:lnTo>
                <a:lnTo>
                  <a:pt x="90263" y="253107"/>
                </a:lnTo>
                <a:lnTo>
                  <a:pt x="82000" y="191741"/>
                </a:lnTo>
                <a:lnTo>
                  <a:pt x="71845" y="137171"/>
                </a:lnTo>
                <a:lnTo>
                  <a:pt x="60007" y="90361"/>
                </a:lnTo>
                <a:lnTo>
                  <a:pt x="46694" y="52274"/>
                </a:lnTo>
                <a:lnTo>
                  <a:pt x="16483" y="6129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010669" y="2908609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3" y="0"/>
                </a:moveTo>
                <a:lnTo>
                  <a:pt x="0" y="461984"/>
                </a:lnTo>
                <a:lnTo>
                  <a:pt x="95253" y="461984"/>
                </a:lnTo>
                <a:lnTo>
                  <a:pt x="94007" y="387047"/>
                </a:lnTo>
                <a:lnTo>
                  <a:pt x="90397" y="315960"/>
                </a:lnTo>
                <a:lnTo>
                  <a:pt x="84621" y="249674"/>
                </a:lnTo>
                <a:lnTo>
                  <a:pt x="76875" y="189141"/>
                </a:lnTo>
                <a:lnTo>
                  <a:pt x="67355" y="135311"/>
                </a:lnTo>
                <a:lnTo>
                  <a:pt x="56256" y="89135"/>
                </a:lnTo>
                <a:lnTo>
                  <a:pt x="43775" y="51565"/>
                </a:lnTo>
                <a:lnTo>
                  <a:pt x="15453" y="6046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010673" y="2908608"/>
            <a:ext cx="84044" cy="407894"/>
          </a:xfrm>
          <a:custGeom>
            <a:avLst/>
            <a:gdLst/>
            <a:ahLst/>
            <a:cxnLst/>
            <a:rect l="l" t="t" r="r" b="b"/>
            <a:pathLst>
              <a:path w="95250" h="462279">
                <a:moveTo>
                  <a:pt x="0" y="0"/>
                </a:moveTo>
                <a:lnTo>
                  <a:pt x="30105" y="23552"/>
                </a:lnTo>
                <a:lnTo>
                  <a:pt x="56252" y="89135"/>
                </a:lnTo>
                <a:lnTo>
                  <a:pt x="67351" y="135311"/>
                </a:lnTo>
                <a:lnTo>
                  <a:pt x="76871" y="189141"/>
                </a:lnTo>
                <a:lnTo>
                  <a:pt x="84617" y="249675"/>
                </a:lnTo>
                <a:lnTo>
                  <a:pt x="90393" y="315960"/>
                </a:lnTo>
                <a:lnTo>
                  <a:pt x="94003" y="387047"/>
                </a:lnTo>
                <a:lnTo>
                  <a:pt x="95249" y="46198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089113" y="3305035"/>
            <a:ext cx="89647" cy="402291"/>
          </a:xfrm>
          <a:custGeom>
            <a:avLst/>
            <a:gdLst/>
            <a:ahLst/>
            <a:cxnLst/>
            <a:rect l="l" t="t" r="r" b="b"/>
            <a:pathLst>
              <a:path w="101600" h="455929">
                <a:moveTo>
                  <a:pt x="101596" y="0"/>
                </a:moveTo>
                <a:lnTo>
                  <a:pt x="0" y="0"/>
                </a:lnTo>
                <a:lnTo>
                  <a:pt x="1329" y="73901"/>
                </a:lnTo>
                <a:lnTo>
                  <a:pt x="5179" y="144006"/>
                </a:lnTo>
                <a:lnTo>
                  <a:pt x="11339" y="209377"/>
                </a:lnTo>
                <a:lnTo>
                  <a:pt x="19601" y="269075"/>
                </a:lnTo>
                <a:lnTo>
                  <a:pt x="29756" y="322164"/>
                </a:lnTo>
                <a:lnTo>
                  <a:pt x="41594" y="367703"/>
                </a:lnTo>
                <a:lnTo>
                  <a:pt x="54906" y="404756"/>
                </a:lnTo>
                <a:lnTo>
                  <a:pt x="85116" y="449649"/>
                </a:lnTo>
                <a:lnTo>
                  <a:pt x="101596" y="455612"/>
                </a:lnTo>
                <a:lnTo>
                  <a:pt x="101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094716" y="3305035"/>
            <a:ext cx="84044" cy="396688"/>
          </a:xfrm>
          <a:custGeom>
            <a:avLst/>
            <a:gdLst/>
            <a:ahLst/>
            <a:cxnLst/>
            <a:rect l="l" t="t" r="r" b="b"/>
            <a:pathLst>
              <a:path w="95250" h="449579">
                <a:moveTo>
                  <a:pt x="95246" y="0"/>
                </a:moveTo>
                <a:lnTo>
                  <a:pt x="0" y="0"/>
                </a:lnTo>
                <a:lnTo>
                  <a:pt x="1246" y="72870"/>
                </a:lnTo>
                <a:lnTo>
                  <a:pt x="4855" y="141998"/>
                </a:lnTo>
                <a:lnTo>
                  <a:pt x="10631" y="206458"/>
                </a:lnTo>
                <a:lnTo>
                  <a:pt x="18376" y="265325"/>
                </a:lnTo>
                <a:lnTo>
                  <a:pt x="27896" y="317673"/>
                </a:lnTo>
                <a:lnTo>
                  <a:pt x="38994" y="362578"/>
                </a:lnTo>
                <a:lnTo>
                  <a:pt x="51474" y="399115"/>
                </a:lnTo>
                <a:lnTo>
                  <a:pt x="79796" y="443382"/>
                </a:lnTo>
                <a:lnTo>
                  <a:pt x="95246" y="449262"/>
                </a:lnTo>
                <a:lnTo>
                  <a:pt x="95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094717" y="3305034"/>
            <a:ext cx="84044" cy="396688"/>
          </a:xfrm>
          <a:custGeom>
            <a:avLst/>
            <a:gdLst/>
            <a:ahLst/>
            <a:cxnLst/>
            <a:rect l="l" t="t" r="r" b="b"/>
            <a:pathLst>
              <a:path w="95250" h="449579">
                <a:moveTo>
                  <a:pt x="95244" y="449262"/>
                </a:moveTo>
                <a:lnTo>
                  <a:pt x="51474" y="399115"/>
                </a:lnTo>
                <a:lnTo>
                  <a:pt x="38994" y="362579"/>
                </a:lnTo>
                <a:lnTo>
                  <a:pt x="27896" y="317674"/>
                </a:lnTo>
                <a:lnTo>
                  <a:pt x="18376" y="265325"/>
                </a:lnTo>
                <a:lnTo>
                  <a:pt x="10630" y="206459"/>
                </a:lnTo>
                <a:lnTo>
                  <a:pt x="4855" y="141999"/>
                </a:lnTo>
                <a:lnTo>
                  <a:pt x="1246" y="7287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6089814" y="2096881"/>
            <a:ext cx="89647" cy="415177"/>
          </a:xfrm>
          <a:custGeom>
            <a:avLst/>
            <a:gdLst/>
            <a:ahLst/>
            <a:cxnLst/>
            <a:rect l="l" t="t" r="r" b="b"/>
            <a:pathLst>
              <a:path w="101600" h="470535">
                <a:moveTo>
                  <a:pt x="101600" y="0"/>
                </a:moveTo>
                <a:lnTo>
                  <a:pt x="69512" y="23916"/>
                </a:lnTo>
                <a:lnTo>
                  <a:pt x="41638" y="90521"/>
                </a:lnTo>
                <a:lnTo>
                  <a:pt x="29803" y="137421"/>
                </a:lnTo>
                <a:lnTo>
                  <a:pt x="19647" y="192099"/>
                </a:lnTo>
                <a:lnTo>
                  <a:pt x="11381" y="253592"/>
                </a:lnTo>
                <a:lnTo>
                  <a:pt x="5211" y="320935"/>
                </a:lnTo>
                <a:lnTo>
                  <a:pt x="1348" y="393163"/>
                </a:lnTo>
                <a:lnTo>
                  <a:pt x="0" y="469313"/>
                </a:lnTo>
                <a:lnTo>
                  <a:pt x="101596" y="469921"/>
                </a:lnTo>
                <a:lnTo>
                  <a:pt x="10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095417" y="2102484"/>
            <a:ext cx="84044" cy="409574"/>
          </a:xfrm>
          <a:custGeom>
            <a:avLst/>
            <a:gdLst/>
            <a:ahLst/>
            <a:cxnLst/>
            <a:rect l="l" t="t" r="r" b="b"/>
            <a:pathLst>
              <a:path w="95250" h="464185">
                <a:moveTo>
                  <a:pt x="95250" y="0"/>
                </a:moveTo>
                <a:lnTo>
                  <a:pt x="65165" y="23595"/>
                </a:lnTo>
                <a:lnTo>
                  <a:pt x="39032" y="89307"/>
                </a:lnTo>
                <a:lnTo>
                  <a:pt x="27936" y="135577"/>
                </a:lnTo>
                <a:lnTo>
                  <a:pt x="18416" y="189522"/>
                </a:lnTo>
                <a:lnTo>
                  <a:pt x="10666" y="250190"/>
                </a:lnTo>
                <a:lnTo>
                  <a:pt x="4883" y="316629"/>
                </a:lnTo>
                <a:lnTo>
                  <a:pt x="1262" y="387887"/>
                </a:lnTo>
                <a:lnTo>
                  <a:pt x="0" y="463014"/>
                </a:lnTo>
                <a:lnTo>
                  <a:pt x="95246" y="463571"/>
                </a:lnTo>
                <a:lnTo>
                  <a:pt x="95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95417" y="2102484"/>
            <a:ext cx="84044" cy="409015"/>
          </a:xfrm>
          <a:custGeom>
            <a:avLst/>
            <a:gdLst/>
            <a:ahLst/>
            <a:cxnLst/>
            <a:rect l="l" t="t" r="r" b="b"/>
            <a:pathLst>
              <a:path w="95250" h="463550">
                <a:moveTo>
                  <a:pt x="0" y="463013"/>
                </a:moveTo>
                <a:lnTo>
                  <a:pt x="1262" y="387887"/>
                </a:lnTo>
                <a:lnTo>
                  <a:pt x="4883" y="316629"/>
                </a:lnTo>
                <a:lnTo>
                  <a:pt x="10666" y="250190"/>
                </a:lnTo>
                <a:lnTo>
                  <a:pt x="18416" y="189522"/>
                </a:lnTo>
                <a:lnTo>
                  <a:pt x="27936" y="135577"/>
                </a:lnTo>
                <a:lnTo>
                  <a:pt x="39032" y="89307"/>
                </a:lnTo>
                <a:lnTo>
                  <a:pt x="51506" y="51662"/>
                </a:lnTo>
                <a:lnTo>
                  <a:pt x="79811" y="6057"/>
                </a:lnTo>
                <a:lnTo>
                  <a:pt x="952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962344" y="4437528"/>
            <a:ext cx="179294" cy="403412"/>
          </a:xfrm>
          <a:custGeom>
            <a:avLst/>
            <a:gdLst/>
            <a:ahLst/>
            <a:cxnLst/>
            <a:rect l="l" t="t" r="r" b="b"/>
            <a:pathLst>
              <a:path w="203200" h="457200">
                <a:moveTo>
                  <a:pt x="0" y="0"/>
                </a:moveTo>
                <a:lnTo>
                  <a:pt x="0" y="457199"/>
                </a:lnTo>
                <a:lnTo>
                  <a:pt x="203199" y="457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096815" y="4807324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753511" y="5715000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3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369958" y="5785036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369958" y="5785036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8283362" y="5880286"/>
            <a:ext cx="67235" cy="134471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0"/>
                </a:lnTo>
                <a:lnTo>
                  <a:pt x="381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210472" y="5764026"/>
            <a:ext cx="418540" cy="322169"/>
          </a:xfrm>
          <a:custGeom>
            <a:avLst/>
            <a:gdLst/>
            <a:ahLst/>
            <a:cxnLst/>
            <a:rect l="l" t="t" r="r" b="b"/>
            <a:pathLst>
              <a:path w="474345" h="365125">
                <a:moveTo>
                  <a:pt x="473977" y="0"/>
                </a:moveTo>
                <a:lnTo>
                  <a:pt x="199870" y="0"/>
                </a:lnTo>
                <a:lnTo>
                  <a:pt x="159895" y="5704"/>
                </a:lnTo>
                <a:lnTo>
                  <a:pt x="121826" y="17115"/>
                </a:lnTo>
                <a:lnTo>
                  <a:pt x="68526" y="62756"/>
                </a:lnTo>
                <a:lnTo>
                  <a:pt x="30455" y="119806"/>
                </a:lnTo>
                <a:lnTo>
                  <a:pt x="0" y="184464"/>
                </a:lnTo>
                <a:lnTo>
                  <a:pt x="30455" y="249122"/>
                </a:lnTo>
                <a:lnTo>
                  <a:pt x="72334" y="302369"/>
                </a:lnTo>
                <a:lnTo>
                  <a:pt x="125632" y="348009"/>
                </a:lnTo>
                <a:lnTo>
                  <a:pt x="159895" y="359420"/>
                </a:lnTo>
                <a:lnTo>
                  <a:pt x="199870" y="365125"/>
                </a:lnTo>
                <a:lnTo>
                  <a:pt x="473977" y="365125"/>
                </a:lnTo>
                <a:lnTo>
                  <a:pt x="449233" y="355616"/>
                </a:lnTo>
                <a:lnTo>
                  <a:pt x="430197" y="340402"/>
                </a:lnTo>
                <a:lnTo>
                  <a:pt x="403548" y="306172"/>
                </a:lnTo>
                <a:lnTo>
                  <a:pt x="388320" y="241515"/>
                </a:lnTo>
                <a:lnTo>
                  <a:pt x="382609" y="182562"/>
                </a:lnTo>
                <a:lnTo>
                  <a:pt x="388320" y="116003"/>
                </a:lnTo>
                <a:lnTo>
                  <a:pt x="403548" y="62756"/>
                </a:lnTo>
                <a:lnTo>
                  <a:pt x="430197" y="20918"/>
                </a:lnTo>
                <a:lnTo>
                  <a:pt x="449233" y="5704"/>
                </a:lnTo>
                <a:lnTo>
                  <a:pt x="473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4210472" y="5764026"/>
            <a:ext cx="418540" cy="322169"/>
          </a:xfrm>
          <a:custGeom>
            <a:avLst/>
            <a:gdLst/>
            <a:ahLst/>
            <a:cxnLst/>
            <a:rect l="l" t="t" r="r" b="b"/>
            <a:pathLst>
              <a:path w="474345" h="365125">
                <a:moveTo>
                  <a:pt x="473978" y="0"/>
                </a:moveTo>
                <a:lnTo>
                  <a:pt x="199870" y="0"/>
                </a:lnTo>
                <a:lnTo>
                  <a:pt x="159896" y="5704"/>
                </a:lnTo>
                <a:lnTo>
                  <a:pt x="121825" y="17114"/>
                </a:lnTo>
                <a:lnTo>
                  <a:pt x="68526" y="62755"/>
                </a:lnTo>
                <a:lnTo>
                  <a:pt x="30456" y="119806"/>
                </a:lnTo>
                <a:lnTo>
                  <a:pt x="0" y="184463"/>
                </a:lnTo>
                <a:lnTo>
                  <a:pt x="30456" y="249121"/>
                </a:lnTo>
                <a:lnTo>
                  <a:pt x="72333" y="302368"/>
                </a:lnTo>
                <a:lnTo>
                  <a:pt x="125632" y="348009"/>
                </a:lnTo>
                <a:lnTo>
                  <a:pt x="159896" y="359419"/>
                </a:lnTo>
                <a:lnTo>
                  <a:pt x="199870" y="365124"/>
                </a:lnTo>
                <a:lnTo>
                  <a:pt x="473978" y="365124"/>
                </a:lnTo>
                <a:lnTo>
                  <a:pt x="449232" y="355616"/>
                </a:lnTo>
                <a:lnTo>
                  <a:pt x="430197" y="340402"/>
                </a:lnTo>
                <a:lnTo>
                  <a:pt x="403548" y="306172"/>
                </a:lnTo>
                <a:lnTo>
                  <a:pt x="388319" y="241514"/>
                </a:lnTo>
                <a:lnTo>
                  <a:pt x="382609" y="182562"/>
                </a:lnTo>
                <a:lnTo>
                  <a:pt x="388319" y="116002"/>
                </a:lnTo>
                <a:lnTo>
                  <a:pt x="403548" y="62755"/>
                </a:lnTo>
                <a:lnTo>
                  <a:pt x="430197" y="20918"/>
                </a:lnTo>
                <a:lnTo>
                  <a:pt x="449232" y="5704"/>
                </a:lnTo>
                <a:lnTo>
                  <a:pt x="473978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4561506" y="6005652"/>
            <a:ext cx="22859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25887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4064348" y="5925110"/>
            <a:ext cx="14455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70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558146" y="5844567"/>
            <a:ext cx="231962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262686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547602" y="5922308"/>
            <a:ext cx="1854574" cy="0"/>
          </a:xfrm>
          <a:custGeom>
            <a:avLst/>
            <a:gdLst/>
            <a:ahLst/>
            <a:cxnLst/>
            <a:rect l="l" t="t" r="r" b="b"/>
            <a:pathLst>
              <a:path w="2101850">
                <a:moveTo>
                  <a:pt x="0" y="0"/>
                </a:moveTo>
                <a:lnTo>
                  <a:pt x="21018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774521" y="6003551"/>
            <a:ext cx="3546662" cy="2801"/>
          </a:xfrm>
          <a:custGeom>
            <a:avLst/>
            <a:gdLst/>
            <a:ahLst/>
            <a:cxnLst/>
            <a:rect l="l" t="t" r="r" b="b"/>
            <a:pathLst>
              <a:path w="4019550" h="3175">
                <a:moveTo>
                  <a:pt x="0" y="3174"/>
                </a:moveTo>
                <a:lnTo>
                  <a:pt x="40195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6184796" y="2295578"/>
            <a:ext cx="1007409" cy="1681"/>
          </a:xfrm>
          <a:custGeom>
            <a:avLst/>
            <a:gdLst/>
            <a:ahLst/>
            <a:cxnLst/>
            <a:rect l="l" t="t" r="r" b="b"/>
            <a:pathLst>
              <a:path w="1141729" h="1905">
                <a:moveTo>
                  <a:pt x="0" y="0"/>
                </a:moveTo>
                <a:lnTo>
                  <a:pt x="1141411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9605858" y="1981781"/>
            <a:ext cx="224549" cy="43299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lvl="0">
              <a:lnSpc>
                <a:spcPts val="173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共享一个公共索引的行是一组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9797277" y="2132479"/>
            <a:ext cx="0" cy="291353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346521" y="3428999"/>
            <a:ext cx="246529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40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9324109" y="3395383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483167" y="3294528"/>
            <a:ext cx="4773706" cy="201706"/>
          </a:xfrm>
          <a:custGeom>
            <a:avLst/>
            <a:gdLst/>
            <a:ahLst/>
            <a:cxnLst/>
            <a:rect l="l" t="t" r="r" b="b"/>
            <a:pathLst>
              <a:path w="5410200" h="228600">
                <a:moveTo>
                  <a:pt x="0" y="38100"/>
                </a:moveTo>
                <a:lnTo>
                  <a:pt x="2994" y="23270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5372097" y="0"/>
                </a:lnTo>
                <a:lnTo>
                  <a:pt x="5386928" y="2994"/>
                </a:lnTo>
                <a:lnTo>
                  <a:pt x="5399040" y="11159"/>
                </a:lnTo>
                <a:lnTo>
                  <a:pt x="5407205" y="23270"/>
                </a:lnTo>
                <a:lnTo>
                  <a:pt x="5410199" y="38100"/>
                </a:lnTo>
                <a:lnTo>
                  <a:pt x="5410199" y="190498"/>
                </a:lnTo>
                <a:lnTo>
                  <a:pt x="5407205" y="205329"/>
                </a:lnTo>
                <a:lnTo>
                  <a:pt x="5399040" y="217440"/>
                </a:lnTo>
                <a:lnTo>
                  <a:pt x="5386928" y="225605"/>
                </a:lnTo>
                <a:lnTo>
                  <a:pt x="5372097" y="228599"/>
                </a:lnTo>
                <a:lnTo>
                  <a:pt x="38100" y="228599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29"/>
                </a:lnTo>
                <a:lnTo>
                  <a:pt x="0" y="190498"/>
                </a:lnTo>
                <a:lnTo>
                  <a:pt x="0" y="38100"/>
                </a:lnTo>
                <a:close/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00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0393" y="153990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和主存之间的映射方式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044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9069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9069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994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70794" y="4826001"/>
            <a:ext cx="9575800" cy="53174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主存块映射到</a:t>
            </a:r>
            <a:r>
              <a:rPr lang="en-US" altLang="zh-CN" sz="26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时，可能存放的位置个数</a:t>
            </a:r>
          </a:p>
        </p:txBody>
      </p:sp>
      <p:sp>
        <p:nvSpPr>
          <p:cNvPr id="12" name="五边形 11"/>
          <p:cNvSpPr/>
          <p:nvPr/>
        </p:nvSpPr>
        <p:spPr>
          <a:xfrm>
            <a:off x="1259682" y="4252913"/>
            <a:ext cx="3148012" cy="55721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dirty="0">
                <a:solidFill>
                  <a:srgbClr val="FFFFFF"/>
                </a:solidFill>
                <a:cs typeface="微软雅黑" charset="0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什么是关联度？</a:t>
            </a:r>
          </a:p>
        </p:txBody>
      </p:sp>
      <p:sp>
        <p:nvSpPr>
          <p:cNvPr id="6152" name="TextBox 10"/>
          <p:cNvSpPr txBox="1">
            <a:spLocks noChangeArrowheads="1"/>
          </p:cNvSpPr>
          <p:nvPr/>
        </p:nvSpPr>
        <p:spPr bwMode="auto">
          <a:xfrm>
            <a:off x="734219" y="971551"/>
            <a:ext cx="54816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高速缓存的缺失率和关联度</a:t>
            </a:r>
          </a:p>
        </p:txBody>
      </p:sp>
      <p:sp>
        <p:nvSpPr>
          <p:cNvPr id="3" name="矩形 2"/>
          <p:cNvSpPr/>
          <p:nvPr/>
        </p:nvSpPr>
        <p:spPr>
          <a:xfrm>
            <a:off x="1251744" y="2466975"/>
            <a:ext cx="9640888" cy="140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01675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  <a:buFont typeface="Wingdings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直接映射：唯一映射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只有一个可能的位置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>
              <a:lnSpc>
                <a:spcPct val="120000"/>
              </a:lnSpc>
              <a:buFont typeface="Wingdings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全相联映射：任意映射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每个位置都可能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>
              <a:lnSpc>
                <a:spcPct val="120000"/>
              </a:lnSpc>
              <a:buFont typeface="Wingdings" charset="2"/>
              <a:buChar char="u"/>
            </a:pP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N-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路组相联映射：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N-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路映射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有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个可能的位置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250158" y="1912939"/>
            <a:ext cx="2771775" cy="543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三种映射方式</a:t>
            </a:r>
          </a:p>
        </p:txBody>
      </p:sp>
    </p:spTree>
    <p:extLst>
      <p:ext uri="{BB962C8B-B14F-4D97-AF65-F5344CB8AC3E}">
        <p14:creationId xmlns:p14="http://schemas.microsoft.com/office/powerpoint/2010/main" val="102767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0393" y="175057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关联度示例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044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9069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9069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994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83" y="984251"/>
            <a:ext cx="2859087" cy="3463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45" y="782639"/>
            <a:ext cx="317976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0" y="3060700"/>
            <a:ext cx="5072063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8" y="4968875"/>
            <a:ext cx="84296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75732" y="4379914"/>
            <a:ext cx="2233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  <a:latin typeface="+mn-ea"/>
                <a:ea typeface="+mn-ea"/>
                <a:cs typeface="华文新魏" charset="0"/>
              </a:rPr>
              <a:t>关联度为多少？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898232" y="43434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rgbClr val="CC0000"/>
                </a:solidFill>
                <a:latin typeface="+mn-ea"/>
                <a:ea typeface="+mn-ea"/>
                <a:cs typeface="华文新魏" charset="0"/>
              </a:rPr>
              <a:t>1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609557" y="2643189"/>
            <a:ext cx="2290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  <a:cs typeface="华文新魏" charset="0"/>
              </a:rPr>
              <a:t>关联度为多少？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022557" y="2655889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CC0000"/>
                </a:solidFill>
                <a:latin typeface="+mn-ea"/>
                <a:ea typeface="+mn-ea"/>
                <a:cs typeface="华文新魏" charset="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527008" y="4525964"/>
            <a:ext cx="226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  <a:latin typeface="+mn-ea"/>
                <a:ea typeface="+mn-ea"/>
                <a:cs typeface="华文新魏" charset="0"/>
              </a:rPr>
              <a:t>关联度为多少？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795544" y="4543425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CC0000"/>
                </a:solidFill>
                <a:latin typeface="+mn-ea"/>
                <a:ea typeface="+mn-ea"/>
                <a:cs typeface="华文新魏" charset="0"/>
              </a:rPr>
              <a:t>4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487908" y="6175232"/>
            <a:ext cx="225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  <a:latin typeface="+mn-ea"/>
                <a:ea typeface="+mn-ea"/>
                <a:cs typeface="华文新魏" charset="0"/>
              </a:rPr>
              <a:t>关联度为多少？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958807" y="6145214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CC0000"/>
                </a:solidFill>
                <a:latin typeface="+mn-ea"/>
                <a:ea typeface="+mn-ea"/>
                <a:cs typeface="华文新魏" charset="0"/>
              </a:rPr>
              <a:t>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4DE8B5-4FC2-4BEA-BD23-5C38DF5224A9}"/>
              </a:ext>
            </a:extLst>
          </p:cNvPr>
          <p:cNvSpPr/>
          <p:nvPr/>
        </p:nvSpPr>
        <p:spPr>
          <a:xfrm>
            <a:off x="3231356" y="127577"/>
            <a:ext cx="701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cache with 8 entries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，缓存大小不变，用不同的映射方式</a:t>
            </a:r>
            <a:endParaRPr lang="en-AU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9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701" y="224289"/>
            <a:ext cx="5939359" cy="505291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/>
              <a:t>缺失率与组关联性的对比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84" y="757697"/>
            <a:ext cx="7997394" cy="1325126"/>
          </a:xfrm>
          <a:prstGeom prst="rect">
            <a:avLst/>
          </a:prstGeom>
        </p:spPr>
        <p:txBody>
          <a:bodyPr vert="horz" wrap="square" lIns="0" tIns="10179" rIns="0" bIns="0" rtlCol="0">
            <a:spAutoFit/>
          </a:bodyPr>
          <a:lstStyle/>
          <a:p>
            <a:pPr marL="356276" marR="349277" indent="-344188">
              <a:lnSpc>
                <a:spcPct val="125000"/>
              </a:lnSpc>
              <a:spcBef>
                <a:spcPts val="80"/>
              </a:spcBef>
            </a:pPr>
            <a:r>
              <a:rPr sz="2405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Assume: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有三个小缓存，每个缓存由四个单字块组成。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349277" indent="-344188">
              <a:lnSpc>
                <a:spcPct val="125000"/>
              </a:lnSpc>
              <a:spcBef>
                <a:spcPts val="80"/>
              </a:spcBef>
            </a:pP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一个采用直接映射</a:t>
            </a:r>
            <a:r>
              <a:rPr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一个采用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2-way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组相联映射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第三个采用全相联映射</a:t>
            </a:r>
            <a:r>
              <a:rPr sz="1803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endParaRPr sz="1803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 indent="-344188">
              <a:lnSpc>
                <a:spcPct val="125000"/>
              </a:lnSpc>
              <a:spcBef>
                <a:spcPts val="531"/>
              </a:spcBef>
            </a:pPr>
            <a:r>
              <a:rPr sz="2405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Question: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给定以下块地址序列：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0,8,0,6,8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，求每个缓存组织的未命中数</a:t>
            </a:r>
            <a:r>
              <a:rPr sz="180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94563"/>
              </p:ext>
            </p:extLst>
          </p:nvPr>
        </p:nvGraphicFramePr>
        <p:xfrm>
          <a:off x="1020727" y="3908704"/>
          <a:ext cx="8405898" cy="2715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55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21640" marR="274955" indent="-1397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block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47650" marR="201295" indent="-3873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Hit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each reference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447040" marR="167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670"/>
                        </a:lnSpc>
                        <a:spcBef>
                          <a:spcPts val="100"/>
                        </a:spcBef>
                        <a:tabLst>
                          <a:tab pos="1304925" algn="l"/>
                        </a:tabLst>
                      </a:pPr>
                      <a:r>
                        <a:rPr sz="800" dirty="0">
                          <a:latin typeface="Arial"/>
                          <a:cs typeface="Arial"/>
                        </a:rPr>
                        <a:t>	</a:t>
                      </a:r>
                      <a:endParaRPr sz="3600" baseline="-4629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24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D4852F7-2C31-4B74-B988-F80AD886A277}"/>
              </a:ext>
            </a:extLst>
          </p:cNvPr>
          <p:cNvSpPr/>
          <p:nvPr/>
        </p:nvSpPr>
        <p:spPr>
          <a:xfrm>
            <a:off x="791258" y="2219200"/>
            <a:ext cx="8783362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直接映射</a:t>
            </a:r>
            <a:r>
              <a:rPr lang="en-US" altLang="zh-CN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set=0,tag=10</a:t>
            </a:r>
          </a:p>
          <a:p>
            <a:pPr>
              <a:lnSpc>
                <a:spcPct val="150000"/>
              </a:lnSpc>
            </a:pP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01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set=10,tag=01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646E9-5B4C-43B8-9F46-FFDB072FD54D}"/>
              </a:ext>
            </a:extLst>
          </p:cNvPr>
          <p:cNvSpPr/>
          <p:nvPr/>
        </p:nvSpPr>
        <p:spPr>
          <a:xfrm>
            <a:off x="6434911" y="3093289"/>
            <a:ext cx="4814335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24">
              <a:lnSpc>
                <a:spcPct val="125000"/>
              </a:lnSpc>
              <a:spcBef>
                <a:spcPts val="551"/>
              </a:spcBef>
              <a:tabLst>
                <a:tab pos="1386294" algn="l"/>
                <a:tab pos="4592775" algn="l"/>
              </a:tabLst>
            </a:pP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Answer:	</a:t>
            </a:r>
            <a:r>
              <a:rPr lang="en-US" altLang="zh-CN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 direct-mapped	</a:t>
            </a: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en-US" altLang="zh-CN" spc="-3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misses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9497" y="302674"/>
            <a:ext cx="516445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/>
              <a:t>为什么内存层次结构可行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59823" y="1038629"/>
            <a:ext cx="8707582" cy="531055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indent="-287020">
              <a:lnSpc>
                <a:spcPct val="125000"/>
              </a:lnSpc>
              <a:spcBef>
                <a:spcPts val="285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400" b="1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10/90 </a:t>
            </a:r>
            <a:r>
              <a:rPr lang="zh-CN" altLang="en-US" sz="2400" b="1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法则（经验法则）</a:t>
            </a:r>
            <a:endParaRPr lang="en-US" altLang="zh-CN" sz="2400" b="1" dirty="0">
              <a:solidFill>
                <a:srgbClr val="FF29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2065">
              <a:lnSpc>
                <a:spcPct val="125000"/>
              </a:lnSpc>
              <a:spcBef>
                <a:spcPts val="285"/>
              </a:spcBef>
              <a:tabLst>
                <a:tab pos="299085" algn="l"/>
                <a:tab pos="299720" algn="l"/>
              </a:tabLst>
            </a:pPr>
            <a:r>
              <a:rPr lang="en-US" altLang="zh-CN" sz="2400" b="1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的静态指令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数据占访问指令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 </a:t>
            </a:r>
          </a:p>
          <a:p>
            <a:pPr marL="756285" lvl="1" indent="-287020">
              <a:lnSpc>
                <a:spcPct val="125000"/>
              </a:lnSpc>
              <a:spcBef>
                <a:spcPts val="160"/>
              </a:spcBef>
              <a:buChar char="•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指令：内部循环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6285" lvl="1" indent="-287020">
              <a:lnSpc>
                <a:spcPct val="125000"/>
              </a:lnSpc>
              <a:spcBef>
                <a:spcPts val="160"/>
              </a:spcBef>
              <a:buChar char="•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数据：常用的全局变量、内循环栈变量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299085" indent="-287020">
              <a:lnSpc>
                <a:spcPct val="125000"/>
              </a:lnSpc>
              <a:spcBef>
                <a:spcPts val="575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时间局部性</a:t>
            </a:r>
            <a:r>
              <a:rPr lang="en-US" altLang="zh-CN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Temporal</a:t>
            </a:r>
            <a:r>
              <a:rPr sz="2400" b="1" spc="-4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locality</a:t>
            </a:r>
            <a:r>
              <a:rPr lang="en-US" altLang="zh-CN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</a:p>
          <a:p>
            <a:pPr marL="12065">
              <a:lnSpc>
                <a:spcPct val="125000"/>
              </a:lnSpc>
              <a:spcBef>
                <a:spcPts val="575"/>
              </a:spcBef>
              <a:tabLst>
                <a:tab pos="299085" algn="l"/>
                <a:tab pos="2997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最近访问的指令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数据可能很快会再次被访问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6285" lvl="1" indent="-287020">
              <a:lnSpc>
                <a:spcPct val="125000"/>
              </a:lnSpc>
              <a:spcBef>
                <a:spcPts val="160"/>
              </a:spcBef>
              <a:buChar char="•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指令：内部循环（下一次迭代）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6285" lvl="1" indent="-287020">
              <a:lnSpc>
                <a:spcPct val="125000"/>
              </a:lnSpc>
              <a:spcBef>
                <a:spcPts val="160"/>
              </a:spcBef>
              <a:buChar char="•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数据：内循环局部变量、全局变量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9085" indent="-287020">
              <a:lnSpc>
                <a:spcPct val="125000"/>
              </a:lnSpc>
              <a:spcBef>
                <a:spcPts val="575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空间局部性</a:t>
            </a:r>
            <a:r>
              <a:rPr lang="en-US" altLang="zh-CN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(</a:t>
            </a:r>
            <a:r>
              <a:rPr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Spatial</a:t>
            </a:r>
            <a:r>
              <a:rPr sz="2400" b="1" spc="-50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locality</a:t>
            </a:r>
            <a:r>
              <a:rPr lang="en-US" altLang="zh-CN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)</a:t>
            </a:r>
            <a:endParaRPr lang="en-US" altLang="zh-CN" sz="2400" spc="-5" dirty="0">
              <a:solidFill>
                <a:srgbClr val="FF29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2065">
              <a:lnSpc>
                <a:spcPct val="125000"/>
              </a:lnSpc>
              <a:spcBef>
                <a:spcPts val="575"/>
              </a:spcBef>
              <a:tabLst>
                <a:tab pos="299085" algn="l"/>
                <a:tab pos="299720" algn="l"/>
              </a:tabLst>
            </a:pPr>
            <a:r>
              <a:rPr lang="en-US" altLang="zh-CN" sz="2400" b="1" spc="-5" dirty="0">
                <a:solidFill>
                  <a:srgbClr val="FF2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下次访问的存储单元很可能就在刚刚访问的存储单元附近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155700" lvl="2" indent="-228600">
              <a:lnSpc>
                <a:spcPct val="125000"/>
              </a:lnSpc>
              <a:spcBef>
                <a:spcPts val="170"/>
              </a:spcBef>
              <a:buChar char="•"/>
              <a:tabLst>
                <a:tab pos="11557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指令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:</a:t>
            </a:r>
            <a:r>
              <a:rPr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顺序执行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  <a:p>
            <a:pPr marL="1155700" lvl="2" indent="-228600">
              <a:lnSpc>
                <a:spcPct val="125000"/>
              </a:lnSpc>
              <a:spcBef>
                <a:spcPts val="155"/>
              </a:spcBef>
              <a:buChar char="•"/>
              <a:tabLst>
                <a:tab pos="11557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数据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: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数组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结构中的字段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,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栈帧中的变量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ahom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11F8-AD29-433F-8E00-FFFD41CB950D}"/>
              </a:ext>
            </a:extLst>
          </p:cNvPr>
          <p:cNvSpPr/>
          <p:nvPr/>
        </p:nvSpPr>
        <p:spPr>
          <a:xfrm>
            <a:off x="5997804" y="3486088"/>
            <a:ext cx="5790955" cy="953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400" dirty="0">
                <a:latin typeface="华文新魏"/>
                <a:ea typeface="华文新魏"/>
                <a:cs typeface="华文新魏"/>
              </a:rPr>
              <a:t>    </a:t>
            </a:r>
            <a:r>
              <a:rPr lang="zh-CN" altLang="en-US" sz="2400" dirty="0">
                <a:latin typeface="华文新魏"/>
                <a:ea typeface="华文新魏"/>
                <a:cs typeface="华文新魏"/>
              </a:rPr>
              <a:t>让最近被访问过的信息保留在靠近</a:t>
            </a:r>
            <a:r>
              <a:rPr lang="en-US" altLang="zh-CN" sz="2400" dirty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400" dirty="0">
                <a:latin typeface="华文新魏"/>
                <a:ea typeface="华文新魏"/>
                <a:cs typeface="华文新魏"/>
              </a:rPr>
              <a:t>的存储器中</a:t>
            </a:r>
            <a:r>
              <a:rPr lang="en-US" altLang="zh-CN" sz="2400" dirty="0">
                <a:latin typeface="华文新魏"/>
                <a:ea typeface="华文新魏"/>
                <a:cs typeface="华文新魏"/>
              </a:rPr>
              <a:t>(CACHE)</a:t>
            </a:r>
            <a:endParaRPr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BF0C74-92E3-48D8-849E-2AEDD9D9B0F4}"/>
              </a:ext>
            </a:extLst>
          </p:cNvPr>
          <p:cNvSpPr/>
          <p:nvPr/>
        </p:nvSpPr>
        <p:spPr>
          <a:xfrm>
            <a:off x="6650180" y="5565300"/>
            <a:ext cx="5237292" cy="95365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新魏"/>
              </a:rPr>
              <a:t>将刚被访问过的存储单元的邻近单元调到靠近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新魏"/>
              </a:rPr>
              <a:t>CPU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新魏"/>
              </a:rPr>
              <a:t>的存储器中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新魏"/>
              </a:rPr>
              <a:t>(CACHE)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新魏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605CB3-22D2-4826-943D-C12FF9102D7F}"/>
              </a:ext>
            </a:extLst>
          </p:cNvPr>
          <p:cNvSpPr txBox="1">
            <a:spLocks noChangeArrowheads="1"/>
          </p:cNvSpPr>
          <p:nvPr/>
        </p:nvSpPr>
        <p:spPr>
          <a:xfrm>
            <a:off x="6863712" y="2292961"/>
            <a:ext cx="4059137" cy="422275"/>
          </a:xfrm>
          <a:prstGeom prst="rect">
            <a:avLst/>
          </a:prstGeom>
          <a:noFill/>
          <a:ln/>
        </p:spPr>
        <p:txBody>
          <a:bodyPr wrap="non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存储访问的局部性原理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60720" y="817106"/>
            <a:ext cx="50894" cy="36898"/>
          </a:xfrm>
          <a:custGeom>
            <a:avLst/>
            <a:gdLst/>
            <a:ahLst/>
            <a:cxnLst/>
            <a:rect l="l" t="t" r="r" b="b"/>
            <a:pathLst>
              <a:path w="50800" h="36830">
                <a:moveTo>
                  <a:pt x="50279" y="19050"/>
                </a:moveTo>
                <a:lnTo>
                  <a:pt x="0" y="19050"/>
                </a:lnTo>
                <a:lnTo>
                  <a:pt x="0" y="36576"/>
                </a:lnTo>
                <a:lnTo>
                  <a:pt x="50279" y="36576"/>
                </a:lnTo>
                <a:lnTo>
                  <a:pt x="50279" y="19050"/>
                </a:lnTo>
                <a:close/>
              </a:path>
              <a:path w="50800" h="36830">
                <a:moveTo>
                  <a:pt x="50279" y="0"/>
                </a:moveTo>
                <a:lnTo>
                  <a:pt x="0" y="0"/>
                </a:lnTo>
                <a:lnTo>
                  <a:pt x="0" y="17526"/>
                </a:lnTo>
                <a:lnTo>
                  <a:pt x="50279" y="17526"/>
                </a:lnTo>
                <a:lnTo>
                  <a:pt x="5027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 txBox="1"/>
          <p:nvPr/>
        </p:nvSpPr>
        <p:spPr>
          <a:xfrm>
            <a:off x="7655000" y="3149797"/>
            <a:ext cx="1097407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FF3300"/>
                </a:solidFill>
                <a:latin typeface="Arial"/>
                <a:cs typeface="Arial"/>
              </a:rPr>
              <a:t>5</a:t>
            </a:r>
            <a:r>
              <a:rPr sz="2004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4" b="1" spc="-10" dirty="0">
                <a:solidFill>
                  <a:srgbClr val="FF3300"/>
                </a:solidFill>
                <a:latin typeface="Arial"/>
                <a:cs typeface="Arial"/>
              </a:rPr>
              <a:t>misses</a:t>
            </a:r>
            <a:endParaRPr sz="2004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9906"/>
              </p:ext>
            </p:extLst>
          </p:nvPr>
        </p:nvGraphicFramePr>
        <p:xfrm>
          <a:off x="2093554" y="3755990"/>
          <a:ext cx="7971095" cy="249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24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82270" marR="234315" indent="-1397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block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4795" marR="219075" indent="-387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Hit</a:t>
                      </a:r>
                      <a:r>
                        <a:rPr sz="16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6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each reference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79248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B w="79248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53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79248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53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762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346D9771-1431-4CFC-B328-0D6BA651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29524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E1FFD29D-0191-42DD-A38C-BE1AA54D7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391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FEA87575-9939-4D9D-9C1D-457FE0D32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3343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470D1D2C-E459-4F73-B888-0132C2C5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439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Rectangle 43">
            <a:extLst>
              <a:ext uri="{FF2B5EF4-FFF2-40B4-BE49-F238E27FC236}">
                <a16:creationId xmlns:a16="http://schemas.microsoft.com/office/drawing/2014/main" id="{16F11AA8-42FA-4184-AF6E-658365BB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29524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Line 44">
            <a:extLst>
              <a:ext uri="{FF2B5EF4-FFF2-40B4-BE49-F238E27FC236}">
                <a16:creationId xmlns:a16="http://schemas.microsoft.com/office/drawing/2014/main" id="{4C60FAC3-0D27-4E2D-BB0A-431F2B9A5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639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9ADDA2A3-85AB-4B82-95FA-4371D0C0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343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Line 46">
            <a:extLst>
              <a:ext uri="{FF2B5EF4-FFF2-40B4-BE49-F238E27FC236}">
                <a16:creationId xmlns:a16="http://schemas.microsoft.com/office/drawing/2014/main" id="{9E0228EA-4535-4E37-8416-7382D6F45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439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AB7F0AA3-D82E-49CF-9C7D-AEDBAF59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9525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23" name="Line 128">
            <a:extLst>
              <a:ext uri="{FF2B5EF4-FFF2-40B4-BE49-F238E27FC236}">
                <a16:creationId xmlns:a16="http://schemas.microsoft.com/office/drawing/2014/main" id="{E256936A-237D-4498-A4D3-688FD2E0E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-76200" y="1639124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C8E081-3222-4D4F-A1EA-84923F4669F1}"/>
              </a:ext>
            </a:extLst>
          </p:cNvPr>
          <p:cNvSpPr/>
          <p:nvPr/>
        </p:nvSpPr>
        <p:spPr>
          <a:xfrm>
            <a:off x="2443039" y="940594"/>
            <a:ext cx="7033437" cy="142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000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100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set=0,tag=100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set=0,tag=011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ADAA17-A5B3-42FC-A737-7DDC60A05CAD}"/>
              </a:ext>
            </a:extLst>
          </p:cNvPr>
          <p:cNvSpPr/>
          <p:nvPr/>
        </p:nvSpPr>
        <p:spPr>
          <a:xfrm>
            <a:off x="2650839" y="2854985"/>
            <a:ext cx="33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给定以下块地址序列：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0,8,0,6,8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F6E53-5AEC-4E02-B01D-165955D4B4B2}"/>
              </a:ext>
            </a:extLst>
          </p:cNvPr>
          <p:cNvSpPr/>
          <p:nvPr/>
        </p:nvSpPr>
        <p:spPr>
          <a:xfrm>
            <a:off x="366597" y="4914076"/>
            <a:ext cx="151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 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刚访问，替换最久的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FD199-04C1-4D1D-A4AF-B6265323D0F2}"/>
              </a:ext>
            </a:extLst>
          </p:cNvPr>
          <p:cNvSpPr/>
          <p:nvPr/>
        </p:nvSpPr>
        <p:spPr>
          <a:xfrm>
            <a:off x="2650839" y="203549"/>
            <a:ext cx="2464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2-way</a:t>
            </a:r>
            <a:r>
              <a:rPr lang="zh-CN" altLang="en-US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组相联映射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7F3DF82C-D24F-42EB-8835-F334359D8687}"/>
              </a:ext>
            </a:extLst>
          </p:cNvPr>
          <p:cNvSpPr txBox="1"/>
          <p:nvPr/>
        </p:nvSpPr>
        <p:spPr>
          <a:xfrm>
            <a:off x="7055291" y="5951435"/>
            <a:ext cx="18181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1664952" algn="l"/>
              </a:tabLst>
            </a:pPr>
            <a:r>
              <a:rPr sz="802" dirty="0">
                <a:latin typeface="Arial"/>
                <a:cs typeface="Arial"/>
              </a:rPr>
              <a:t>Q</a:t>
            </a:r>
            <a:r>
              <a:rPr sz="802" spc="-5" dirty="0">
                <a:latin typeface="Arial"/>
                <a:cs typeface="Arial"/>
              </a:rPr>
              <a:t>.</a:t>
            </a:r>
            <a:r>
              <a:rPr sz="802" dirty="0">
                <a:latin typeface="Arial"/>
                <a:cs typeface="Arial"/>
              </a:rPr>
              <a:t>S</a:t>
            </a:r>
            <a:r>
              <a:rPr sz="802" spc="-5" dirty="0">
                <a:latin typeface="Arial"/>
                <a:cs typeface="Arial"/>
              </a:rPr>
              <a:t>.</a:t>
            </a:r>
            <a:r>
              <a:rPr sz="802" dirty="0">
                <a:latin typeface="Arial"/>
                <a:cs typeface="Arial"/>
              </a:rPr>
              <a:t>S</a:t>
            </a:r>
            <a:r>
              <a:rPr sz="802" spc="-5" dirty="0">
                <a:latin typeface="Arial"/>
                <a:cs typeface="Arial"/>
              </a:rPr>
              <a:t>hi</a:t>
            </a:r>
            <a:r>
              <a:rPr sz="802" dirty="0">
                <a:latin typeface="Arial"/>
                <a:cs typeface="Arial"/>
              </a:rPr>
              <a:t> </a:t>
            </a:r>
            <a:r>
              <a:rPr sz="802" spc="-5" dirty="0">
                <a:latin typeface="Arial"/>
                <a:cs typeface="Arial"/>
              </a:rPr>
              <a:t>Z</a:t>
            </a:r>
            <a:r>
              <a:rPr sz="802" dirty="0">
                <a:latin typeface="Arial"/>
                <a:cs typeface="Arial"/>
              </a:rPr>
              <a:t>h</a:t>
            </a:r>
            <a:r>
              <a:rPr sz="802" spc="-5" dirty="0">
                <a:latin typeface="Arial"/>
                <a:cs typeface="Arial"/>
              </a:rPr>
              <a:t>e</a:t>
            </a:r>
            <a:r>
              <a:rPr sz="802" dirty="0">
                <a:latin typeface="Arial"/>
                <a:cs typeface="Arial"/>
              </a:rPr>
              <a:t>Jian</a:t>
            </a:r>
            <a:r>
              <a:rPr sz="802" spc="-5" dirty="0">
                <a:latin typeface="Arial"/>
                <a:cs typeface="Arial"/>
              </a:rPr>
              <a:t>g</a:t>
            </a:r>
            <a:r>
              <a:rPr sz="802" spc="5" dirty="0">
                <a:latin typeface="Arial"/>
                <a:cs typeface="Arial"/>
              </a:rPr>
              <a:t> </a:t>
            </a:r>
            <a:r>
              <a:rPr sz="802" spc="-10" dirty="0">
                <a:latin typeface="Arial"/>
                <a:cs typeface="Arial"/>
              </a:rPr>
              <a:t>U</a:t>
            </a:r>
            <a:r>
              <a:rPr sz="802" spc="-5" dirty="0">
                <a:latin typeface="Arial"/>
                <a:cs typeface="Arial"/>
              </a:rPr>
              <a:t>n</a:t>
            </a:r>
            <a:r>
              <a:rPr sz="802" dirty="0">
                <a:latin typeface="Arial"/>
                <a:cs typeface="Arial"/>
              </a:rPr>
              <a:t>iv</a:t>
            </a:r>
            <a:r>
              <a:rPr sz="802" spc="-5" dirty="0">
                <a:latin typeface="Arial"/>
                <a:cs typeface="Arial"/>
              </a:rPr>
              <a:t>e</a:t>
            </a:r>
            <a:r>
              <a:rPr sz="802" spc="-10" dirty="0">
                <a:latin typeface="Arial"/>
                <a:cs typeface="Arial"/>
              </a:rPr>
              <a:t>r</a:t>
            </a:r>
            <a:r>
              <a:rPr sz="802" dirty="0">
                <a:latin typeface="Arial"/>
                <a:cs typeface="Arial"/>
              </a:rPr>
              <a:t>sit</a:t>
            </a:r>
            <a:r>
              <a:rPr sz="802" spc="-5" dirty="0">
                <a:latin typeface="Arial"/>
                <a:cs typeface="Arial"/>
              </a:rPr>
              <a:t>y</a:t>
            </a:r>
            <a:r>
              <a:rPr sz="802" dirty="0">
                <a:latin typeface="Arial"/>
                <a:cs typeface="Arial"/>
              </a:rPr>
              <a:t>	</a:t>
            </a:r>
            <a:r>
              <a:rPr sz="3607" baseline="-4629" dirty="0">
                <a:latin typeface="Times New Roman"/>
                <a:cs typeface="Times New Roman"/>
              </a:rPr>
              <a:t>5</a:t>
            </a:r>
            <a:endParaRPr sz="3607" baseline="-4629">
              <a:latin typeface="Times New Roman"/>
              <a:cs typeface="Times New Roman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A3E00DB4-F564-428D-A59C-584CAC4E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95546"/>
              </p:ext>
            </p:extLst>
          </p:nvPr>
        </p:nvGraphicFramePr>
        <p:xfrm>
          <a:off x="1452497" y="3503894"/>
          <a:ext cx="7649591" cy="272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58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440690" marR="293370" indent="-1397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Memory  block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261620" marR="215900" indent="-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b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81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each reference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3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13">
            <a:extLst>
              <a:ext uri="{FF2B5EF4-FFF2-40B4-BE49-F238E27FC236}">
                <a16:creationId xmlns:a16="http://schemas.microsoft.com/office/drawing/2014/main" id="{4B54A6F8-0235-4F2C-8874-65EC8BF46BCC}"/>
              </a:ext>
            </a:extLst>
          </p:cNvPr>
          <p:cNvSpPr txBox="1"/>
          <p:nvPr/>
        </p:nvSpPr>
        <p:spPr>
          <a:xfrm>
            <a:off x="6718004" y="2703000"/>
            <a:ext cx="1098043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r>
              <a:rPr sz="2004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4" b="1" spc="-10" dirty="0">
                <a:solidFill>
                  <a:srgbClr val="FF3300"/>
                </a:solidFill>
                <a:latin typeface="Arial"/>
                <a:cs typeface="Arial"/>
              </a:rPr>
              <a:t>misses</a:t>
            </a:r>
            <a:endParaRPr sz="2004" dirty="0">
              <a:latin typeface="Arial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A5F56-1C8A-40E4-9E4A-472E83B4B6A6}"/>
              </a:ext>
            </a:extLst>
          </p:cNvPr>
          <p:cNvSpPr/>
          <p:nvPr/>
        </p:nvSpPr>
        <p:spPr>
          <a:xfrm>
            <a:off x="1414131" y="1148209"/>
            <a:ext cx="7033437" cy="188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可以映射到任意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Block,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Way0,tag=0000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Way1,tag=1000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Way2,tag=0110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CA2C22-44A7-4AEA-ADF1-8CA16D6EB3A5}"/>
              </a:ext>
            </a:extLst>
          </p:cNvPr>
          <p:cNvSpPr/>
          <p:nvPr/>
        </p:nvSpPr>
        <p:spPr>
          <a:xfrm>
            <a:off x="1860966" y="504281"/>
            <a:ext cx="172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全相联映射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79" y="352262"/>
            <a:ext cx="11079685" cy="566846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58415" marR="509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关联性降低了多少未命中率</a:t>
            </a:r>
            <a:r>
              <a:rPr sz="32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4505" y="4418209"/>
            <a:ext cx="8730462" cy="1754541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5639" marR="567496" indent="219491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SPEC2000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基准测试的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Intrinsuty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FastMATH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处理器的数据缓存未命中率从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1-way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8-way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355639" indent="-343552">
              <a:lnSpc>
                <a:spcPct val="150000"/>
              </a:lnSpc>
              <a:spcBef>
                <a:spcPts val="476"/>
              </a:spcBef>
              <a:buFont typeface="Comic Sans MS"/>
              <a:buChar char="•"/>
              <a:tabLst>
                <a:tab pos="355639" algn="l"/>
                <a:tab pos="356276" algn="l"/>
              </a:tabLst>
            </a:pPr>
            <a:r>
              <a:rPr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64KB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数据缓存大小</a:t>
            </a:r>
            <a:r>
              <a:rPr sz="2800" spc="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16-word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block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0843" y="1378407"/>
          <a:ext cx="8440811" cy="239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10.3%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8.3%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39" y="216582"/>
            <a:ext cx="6368779" cy="505291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  <a:tabLst>
                <a:tab pos="4234590" algn="l"/>
              </a:tabLst>
            </a:pPr>
            <a:r>
              <a:rPr lang="zh-CN" altLang="en-US" sz="3200" dirty="0"/>
              <a:t>标签</a:t>
            </a:r>
            <a:r>
              <a:rPr lang="en-US" altLang="zh-CN" sz="3200" dirty="0"/>
              <a:t>(Tag)</a:t>
            </a:r>
            <a:r>
              <a:rPr lang="zh-CN" altLang="en-US" sz="3200" dirty="0"/>
              <a:t>大小与组</a:t>
            </a:r>
            <a:r>
              <a:rPr lang="en-US" altLang="zh-CN" sz="3200" dirty="0"/>
              <a:t> (set)</a:t>
            </a:r>
            <a:r>
              <a:rPr lang="zh-CN" altLang="en-US" sz="3200" dirty="0"/>
              <a:t>关联性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3767" y="943252"/>
            <a:ext cx="8102363" cy="2761806"/>
          </a:xfrm>
          <a:prstGeom prst="rect">
            <a:avLst/>
          </a:prstGeom>
        </p:spPr>
        <p:txBody>
          <a:bodyPr vert="horz" wrap="square" lIns="0" tIns="81431" rIns="0" bIns="0" rtlCol="0">
            <a:spAutoFit/>
          </a:bodyPr>
          <a:lstStyle/>
          <a:p>
            <a:pPr marL="12724">
              <a:spcBef>
                <a:spcPts val="641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Assume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70157">
              <a:spcBef>
                <a:spcPts val="446"/>
              </a:spcBef>
            </a:pP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4K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70157" marR="4540606">
              <a:lnSpc>
                <a:spcPct val="119700"/>
              </a:lnSpc>
              <a:spcBef>
                <a:spcPts val="10"/>
              </a:spcBef>
            </a:pP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size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 4 words 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Physical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address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2724">
              <a:spcBef>
                <a:spcPts val="546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Question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>
              <a:spcBef>
                <a:spcPts val="501"/>
              </a:spcBef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找出不同关联性的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总数和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位总数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>
              <a:spcBef>
                <a:spcPts val="501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Answer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843" y="3926438"/>
            <a:ext cx="3128297" cy="1255784"/>
          </a:xfrm>
          <a:prstGeom prst="rect">
            <a:avLst/>
          </a:prstGeom>
        </p:spPr>
        <p:txBody>
          <a:bodyPr vert="horz" wrap="square" lIns="0" tIns="166679" rIns="0" bIns="0" rtlCol="0">
            <a:spAutoFit/>
          </a:bodyPr>
          <a:lstStyle/>
          <a:p>
            <a:pPr marL="12724">
              <a:spcBef>
                <a:spcPts val="131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4</a:t>
            </a:r>
            <a:r>
              <a:rPr b="1" spc="-2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-2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为块内地址</a:t>
            </a:r>
            <a:r>
              <a:rPr lang="en-US" altLang="zh-CN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(offset)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12724">
              <a:spcBef>
                <a:spcPts val="98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28</a:t>
            </a:r>
            <a:r>
              <a:rPr b="1" spc="-1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14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for</a:t>
            </a:r>
            <a:r>
              <a:rPr b="1" spc="-1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内存块地址</a:t>
            </a:r>
            <a:endParaRPr lang="en-US" altLang="zh-CN" b="1" spc="-5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12724">
              <a:spcBef>
                <a:spcPts val="98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12</a:t>
            </a:r>
            <a:r>
              <a:rPr b="1" spc="-1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14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缓存块数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2860" y="4099942"/>
            <a:ext cx="6345058" cy="1615988"/>
          </a:xfrm>
          <a:prstGeom prst="rect">
            <a:avLst/>
          </a:prstGeom>
        </p:spPr>
        <p:txBody>
          <a:bodyPr vert="horz" wrap="square" lIns="0" tIns="85884" rIns="0" bIns="0" rtlCol="0">
            <a:spAutoFit/>
          </a:bodyPr>
          <a:lstStyle/>
          <a:p>
            <a:pPr marL="381724">
              <a:spcBef>
                <a:spcPts val="676"/>
              </a:spcBef>
            </a:pP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 </a:t>
            </a: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(Byte)</a:t>
            </a:r>
            <a:r>
              <a:rPr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16= </a:t>
            </a:r>
            <a:r>
              <a:rPr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b="1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sz="2000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67727">
              <a:spcBef>
                <a:spcPts val="576"/>
              </a:spcBef>
            </a:pPr>
            <a:r>
              <a:rPr lang="zh-CN" altLang="en-US"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内存块数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28</a:t>
            </a:r>
            <a:endParaRPr sz="2000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缓存块数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 </a:t>
            </a:r>
            <a:r>
              <a:rPr sz="2000" b="1" spc="-82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sz="2000" b="1" spc="-827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sz="2000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对于直接映射，</a:t>
            </a:r>
            <a:r>
              <a:rPr lang="zh-CN" altLang="en-US" sz="2000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缓存行地址</a:t>
            </a:r>
            <a:r>
              <a:rPr lang="en-US" altLang="zh-CN" sz="2000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(set)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819" y="5914006"/>
            <a:ext cx="5896099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  <a:tabLst>
                <a:tab pos="1744478" algn="l"/>
              </a:tabLst>
            </a:pPr>
            <a:r>
              <a:rPr sz="2004" b="1" spc="-5" dirty="0">
                <a:latin typeface="Comic Sans MS"/>
                <a:cs typeface="Comic Sans MS"/>
              </a:rPr>
              <a:t>bits</a:t>
            </a:r>
            <a:r>
              <a:rPr sz="2004" b="1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Comic Sans MS"/>
                <a:cs typeface="Comic Sans MS"/>
              </a:rPr>
              <a:t>of</a:t>
            </a:r>
            <a:r>
              <a:rPr sz="2004" b="1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Comic Sans MS"/>
                <a:cs typeface="Comic Sans MS"/>
              </a:rPr>
              <a:t>Tag	= </a:t>
            </a:r>
            <a:r>
              <a:rPr sz="2004" b="1" spc="-10" dirty="0">
                <a:latin typeface="Comic Sans MS"/>
                <a:cs typeface="Comic Sans MS"/>
              </a:rPr>
              <a:t>(28-12)</a:t>
            </a:r>
            <a:r>
              <a:rPr sz="2004" b="1" spc="15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宋体"/>
                <a:cs typeface="宋体"/>
              </a:rPr>
              <a:t>×</a:t>
            </a:r>
            <a:r>
              <a:rPr sz="2004" b="1" spc="-5" dirty="0">
                <a:latin typeface="Comic Sans MS"/>
                <a:cs typeface="Comic Sans MS"/>
              </a:rPr>
              <a:t>4K=16</a:t>
            </a:r>
            <a:r>
              <a:rPr sz="2004" b="1" spc="-5" dirty="0">
                <a:latin typeface="宋体"/>
                <a:cs typeface="宋体"/>
              </a:rPr>
              <a:t>×</a:t>
            </a:r>
            <a:r>
              <a:rPr sz="2004" b="1" spc="-5" dirty="0">
                <a:latin typeface="Comic Sans MS"/>
                <a:cs typeface="Comic Sans MS"/>
              </a:rPr>
              <a:t>4K=64 Kbits</a:t>
            </a:r>
            <a:endParaRPr sz="2004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4681" y="128509"/>
            <a:ext cx="8397551" cy="5536658"/>
          </a:xfrm>
          <a:custGeom>
            <a:avLst/>
            <a:gdLst/>
            <a:ahLst/>
            <a:cxnLst/>
            <a:rect l="l" t="t" r="r" b="b"/>
            <a:pathLst>
              <a:path w="8382000" h="5526405">
                <a:moveTo>
                  <a:pt x="8381987" y="4836414"/>
                </a:moveTo>
                <a:lnTo>
                  <a:pt x="8381987" y="690372"/>
                </a:lnTo>
                <a:lnTo>
                  <a:pt x="8380397" y="643049"/>
                </a:lnTo>
                <a:lnTo>
                  <a:pt x="8375694" y="596591"/>
                </a:lnTo>
                <a:lnTo>
                  <a:pt x="8367981" y="551100"/>
                </a:lnTo>
                <a:lnTo>
                  <a:pt x="8357360" y="506677"/>
                </a:lnTo>
                <a:lnTo>
                  <a:pt x="8343934" y="463424"/>
                </a:lnTo>
                <a:lnTo>
                  <a:pt x="8327803" y="421445"/>
                </a:lnTo>
                <a:lnTo>
                  <a:pt x="8309072" y="380841"/>
                </a:lnTo>
                <a:lnTo>
                  <a:pt x="8287841" y="341714"/>
                </a:lnTo>
                <a:lnTo>
                  <a:pt x="8264213" y="304167"/>
                </a:lnTo>
                <a:lnTo>
                  <a:pt x="8238290" y="268302"/>
                </a:lnTo>
                <a:lnTo>
                  <a:pt x="8210174" y="234220"/>
                </a:lnTo>
                <a:lnTo>
                  <a:pt x="8179968" y="202025"/>
                </a:lnTo>
                <a:lnTo>
                  <a:pt x="8147773" y="171818"/>
                </a:lnTo>
                <a:lnTo>
                  <a:pt x="8113693" y="143701"/>
                </a:lnTo>
                <a:lnTo>
                  <a:pt x="8077828" y="117778"/>
                </a:lnTo>
                <a:lnTo>
                  <a:pt x="8040282" y="94149"/>
                </a:lnTo>
                <a:lnTo>
                  <a:pt x="8001155" y="72917"/>
                </a:lnTo>
                <a:lnTo>
                  <a:pt x="7960552" y="54185"/>
                </a:lnTo>
                <a:lnTo>
                  <a:pt x="7918573" y="38054"/>
                </a:lnTo>
                <a:lnTo>
                  <a:pt x="7875321" y="24627"/>
                </a:lnTo>
                <a:lnTo>
                  <a:pt x="7830899" y="14006"/>
                </a:lnTo>
                <a:lnTo>
                  <a:pt x="7785407" y="6293"/>
                </a:lnTo>
                <a:lnTo>
                  <a:pt x="7738950" y="1590"/>
                </a:lnTo>
                <a:lnTo>
                  <a:pt x="7691628" y="0"/>
                </a:lnTo>
                <a:lnTo>
                  <a:pt x="689610" y="0"/>
                </a:lnTo>
                <a:lnTo>
                  <a:pt x="642379" y="1590"/>
                </a:lnTo>
                <a:lnTo>
                  <a:pt x="596004" y="6293"/>
                </a:lnTo>
                <a:lnTo>
                  <a:pt x="550589" y="14006"/>
                </a:lnTo>
                <a:lnTo>
                  <a:pt x="506236" y="24627"/>
                </a:lnTo>
                <a:lnTo>
                  <a:pt x="463046" y="38054"/>
                </a:lnTo>
                <a:lnTo>
                  <a:pt x="421124" y="54185"/>
                </a:lnTo>
                <a:lnTo>
                  <a:pt x="380570" y="72917"/>
                </a:lnTo>
                <a:lnTo>
                  <a:pt x="341488" y="94149"/>
                </a:lnTo>
                <a:lnTo>
                  <a:pt x="303981" y="117778"/>
                </a:lnTo>
                <a:lnTo>
                  <a:pt x="268150" y="143701"/>
                </a:lnTo>
                <a:lnTo>
                  <a:pt x="234099" y="171818"/>
                </a:lnTo>
                <a:lnTo>
                  <a:pt x="201930" y="202025"/>
                </a:lnTo>
                <a:lnTo>
                  <a:pt x="171744" y="234220"/>
                </a:lnTo>
                <a:lnTo>
                  <a:pt x="143646" y="268302"/>
                </a:lnTo>
                <a:lnTo>
                  <a:pt x="117737" y="304167"/>
                </a:lnTo>
                <a:lnTo>
                  <a:pt x="94121" y="341714"/>
                </a:lnTo>
                <a:lnTo>
                  <a:pt x="72898" y="380841"/>
                </a:lnTo>
                <a:lnTo>
                  <a:pt x="54173" y="421445"/>
                </a:lnTo>
                <a:lnTo>
                  <a:pt x="38047" y="463424"/>
                </a:lnTo>
                <a:lnTo>
                  <a:pt x="24623" y="506677"/>
                </a:lnTo>
                <a:lnTo>
                  <a:pt x="14004" y="551100"/>
                </a:lnTo>
                <a:lnTo>
                  <a:pt x="6292" y="596591"/>
                </a:lnTo>
                <a:lnTo>
                  <a:pt x="1590" y="643049"/>
                </a:lnTo>
                <a:lnTo>
                  <a:pt x="0" y="690372"/>
                </a:lnTo>
                <a:lnTo>
                  <a:pt x="0" y="4836414"/>
                </a:lnTo>
                <a:lnTo>
                  <a:pt x="1590" y="4883644"/>
                </a:lnTo>
                <a:lnTo>
                  <a:pt x="6292" y="4930019"/>
                </a:lnTo>
                <a:lnTo>
                  <a:pt x="14004" y="4975434"/>
                </a:lnTo>
                <a:lnTo>
                  <a:pt x="24623" y="5019787"/>
                </a:lnTo>
                <a:lnTo>
                  <a:pt x="38047" y="5062977"/>
                </a:lnTo>
                <a:lnTo>
                  <a:pt x="54173" y="5104899"/>
                </a:lnTo>
                <a:lnTo>
                  <a:pt x="72898" y="5145453"/>
                </a:lnTo>
                <a:lnTo>
                  <a:pt x="94121" y="5184535"/>
                </a:lnTo>
                <a:lnTo>
                  <a:pt x="117737" y="5222042"/>
                </a:lnTo>
                <a:lnTo>
                  <a:pt x="143646" y="5257873"/>
                </a:lnTo>
                <a:lnTo>
                  <a:pt x="171744" y="5291924"/>
                </a:lnTo>
                <a:lnTo>
                  <a:pt x="201930" y="5324094"/>
                </a:lnTo>
                <a:lnTo>
                  <a:pt x="234099" y="5354279"/>
                </a:lnTo>
                <a:lnTo>
                  <a:pt x="268150" y="5382377"/>
                </a:lnTo>
                <a:lnTo>
                  <a:pt x="303981" y="5408286"/>
                </a:lnTo>
                <a:lnTo>
                  <a:pt x="341488" y="5431902"/>
                </a:lnTo>
                <a:lnTo>
                  <a:pt x="380570" y="5453125"/>
                </a:lnTo>
                <a:lnTo>
                  <a:pt x="421124" y="5471850"/>
                </a:lnTo>
                <a:lnTo>
                  <a:pt x="463046" y="5487976"/>
                </a:lnTo>
                <a:lnTo>
                  <a:pt x="506236" y="5501400"/>
                </a:lnTo>
                <a:lnTo>
                  <a:pt x="550589" y="5512019"/>
                </a:lnTo>
                <a:lnTo>
                  <a:pt x="596004" y="5519731"/>
                </a:lnTo>
                <a:lnTo>
                  <a:pt x="642379" y="5524433"/>
                </a:lnTo>
                <a:lnTo>
                  <a:pt x="689610" y="5526024"/>
                </a:lnTo>
                <a:lnTo>
                  <a:pt x="7691628" y="5526024"/>
                </a:lnTo>
                <a:lnTo>
                  <a:pt x="7738950" y="5524433"/>
                </a:lnTo>
                <a:lnTo>
                  <a:pt x="7785407" y="5519731"/>
                </a:lnTo>
                <a:lnTo>
                  <a:pt x="7830899" y="5512019"/>
                </a:lnTo>
                <a:lnTo>
                  <a:pt x="7875321" y="5501400"/>
                </a:lnTo>
                <a:lnTo>
                  <a:pt x="7918573" y="5487976"/>
                </a:lnTo>
                <a:lnTo>
                  <a:pt x="7960552" y="5471850"/>
                </a:lnTo>
                <a:lnTo>
                  <a:pt x="8001155" y="5453125"/>
                </a:lnTo>
                <a:lnTo>
                  <a:pt x="8040282" y="5431902"/>
                </a:lnTo>
                <a:lnTo>
                  <a:pt x="8077828" y="5408286"/>
                </a:lnTo>
                <a:lnTo>
                  <a:pt x="8113693" y="5382377"/>
                </a:lnTo>
                <a:lnTo>
                  <a:pt x="8147773" y="5354279"/>
                </a:lnTo>
                <a:lnTo>
                  <a:pt x="8179968" y="5324094"/>
                </a:lnTo>
                <a:lnTo>
                  <a:pt x="8210174" y="5291924"/>
                </a:lnTo>
                <a:lnTo>
                  <a:pt x="8238290" y="5257873"/>
                </a:lnTo>
                <a:lnTo>
                  <a:pt x="8264213" y="5222042"/>
                </a:lnTo>
                <a:lnTo>
                  <a:pt x="8287841" y="5184535"/>
                </a:lnTo>
                <a:lnTo>
                  <a:pt x="8309072" y="5145453"/>
                </a:lnTo>
                <a:lnTo>
                  <a:pt x="8327803" y="5104899"/>
                </a:lnTo>
                <a:lnTo>
                  <a:pt x="8343934" y="5062977"/>
                </a:lnTo>
                <a:lnTo>
                  <a:pt x="8357360" y="5019787"/>
                </a:lnTo>
                <a:lnTo>
                  <a:pt x="8367981" y="4975434"/>
                </a:lnTo>
                <a:lnTo>
                  <a:pt x="8375694" y="4930019"/>
                </a:lnTo>
                <a:lnTo>
                  <a:pt x="8380397" y="4883644"/>
                </a:lnTo>
                <a:lnTo>
                  <a:pt x="8381987" y="4836414"/>
                </a:lnTo>
                <a:close/>
              </a:path>
            </a:pathLst>
          </a:custGeom>
          <a:solidFill>
            <a:srgbClr val="FFEDED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 txBox="1"/>
          <p:nvPr/>
        </p:nvSpPr>
        <p:spPr>
          <a:xfrm>
            <a:off x="1932420" y="293435"/>
            <a:ext cx="7345949" cy="4724259"/>
          </a:xfrm>
          <a:prstGeom prst="rect">
            <a:avLst/>
          </a:prstGeom>
        </p:spPr>
        <p:txBody>
          <a:bodyPr vert="horz" wrap="square" lIns="0" tIns="43260" rIns="0" bIns="0" rtlCol="0">
            <a:spAutoFit/>
          </a:bodyPr>
          <a:lstStyle/>
          <a:p>
            <a:pPr marL="101157">
              <a:spcBef>
                <a:spcPts val="341"/>
              </a:spcBef>
            </a:pPr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sz="2004" b="1" spc="-1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two-way 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10000"/>
              </a:lnSpc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2= 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 </a:t>
            </a:r>
            <a:r>
              <a:rPr sz="1954" b="1" spc="-819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</a:t>
            </a:r>
            <a:endParaRPr lang="en-US" altLang="zh-CN" sz="2004" b="1" spc="-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10000"/>
              </a:lnSpc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index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12-1=11 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29"/>
              </a:spcBef>
              <a:tabLst>
                <a:tab pos="2296069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 (28-11)</a:t>
            </a:r>
            <a:r>
              <a:rPr sz="2004" b="1" spc="2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×2×2K=17×2×2K=68</a:t>
            </a:r>
            <a:r>
              <a:rPr sz="2004" b="1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205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1793"/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sz="2004" b="1" spc="-1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four-way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09800"/>
              </a:lnSpc>
              <a:spcBef>
                <a:spcPts val="5"/>
              </a:spcBef>
            </a:pP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Number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4=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 </a:t>
            </a:r>
            <a:r>
              <a:rPr sz="1954" b="1" spc="-82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index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12-</a:t>
            </a:r>
            <a:r>
              <a:rPr lang="en-US" altLang="zh-CN"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=10 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35"/>
              </a:spcBef>
              <a:tabLst>
                <a:tab pos="2296069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 (28-10)</a:t>
            </a:r>
            <a:r>
              <a:rPr sz="2004" b="1" spc="2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×4×1K=18×4×1K=72</a:t>
            </a:r>
            <a:r>
              <a:rPr sz="2004" b="1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205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1793"/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lang="en-US" altLang="zh-CN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1970332">
              <a:lnSpc>
                <a:spcPct val="109800"/>
              </a:lnSpc>
              <a:spcBef>
                <a:spcPts val="5"/>
              </a:spcBef>
            </a:pP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Number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cache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4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 </a:t>
            </a:r>
            <a:r>
              <a:rPr sz="1954" b="1" spc="-819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index = 12-12=0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40"/>
              </a:spcBef>
              <a:tabLst>
                <a:tab pos="2295433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</a:t>
            </a:r>
            <a:r>
              <a:rPr sz="2004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(28-0)</a:t>
            </a:r>
            <a:r>
              <a:rPr sz="2004" b="1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×4K×1=128 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154817" y="6377599"/>
            <a:ext cx="2748289" cy="3468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72">
              <a:lnSpc>
                <a:spcPts val="2725"/>
              </a:lnSpc>
            </a:pPr>
            <a:fld id="{81D60167-4931-47E6-BA6A-407CBD079E47}" type="slidenum">
              <a:rPr dirty="0"/>
              <a:pPr marL="38172">
                <a:lnSpc>
                  <a:spcPts val="2725"/>
                </a:lnSpc>
              </a:pPr>
              <a:t>64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4696" y="5217614"/>
          <a:ext cx="6798201" cy="109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2-way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4-way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Index(bit)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Tag(bit)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9680" y="1339103"/>
            <a:ext cx="7010679" cy="4050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463" y="590941"/>
            <a:ext cx="6021593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177" dirty="0">
                <a:solidFill>
                  <a:srgbClr val="C00000"/>
                </a:solidFill>
              </a:rPr>
              <a:t>Associa</a:t>
            </a:r>
            <a:r>
              <a:rPr lang="en-US" sz="3177" dirty="0">
                <a:solidFill>
                  <a:srgbClr val="C00000"/>
                </a:solidFill>
              </a:rPr>
              <a:t>t</a:t>
            </a:r>
            <a:r>
              <a:rPr sz="3177" dirty="0">
                <a:solidFill>
                  <a:srgbClr val="C00000"/>
                </a:solidFill>
              </a:rPr>
              <a:t>ivi</a:t>
            </a:r>
            <a:r>
              <a:rPr lang="en-US" sz="3177" dirty="0">
                <a:solidFill>
                  <a:srgbClr val="C00000"/>
                </a:solidFill>
              </a:rPr>
              <a:t>t</a:t>
            </a:r>
            <a:r>
              <a:rPr sz="3177" dirty="0">
                <a:solidFill>
                  <a:srgbClr val="C00000"/>
                </a:solidFill>
              </a:rPr>
              <a:t>y vs. Miss Ra</a:t>
            </a:r>
            <a:r>
              <a:rPr lang="en-US" sz="3177" dirty="0">
                <a:solidFill>
                  <a:srgbClr val="C00000"/>
                </a:solidFill>
              </a:rPr>
              <a:t>t</a:t>
            </a:r>
            <a:r>
              <a:rPr sz="3177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1641" y="2976282"/>
            <a:ext cx="595822" cy="814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26" marR="4483" lvl="0" indent="-33619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65" b="1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Miss  </a:t>
            </a:r>
            <a:r>
              <a:rPr kumimoji="0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</a:t>
            </a:r>
            <a:r>
              <a:rPr kumimoji="0" lang="en-US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 </a:t>
            </a:r>
            <a:r>
              <a:rPr kumimoji="0" sz="1765" b="1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(%)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804" y="1653988"/>
            <a:ext cx="125842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</a:t>
            </a:r>
            <a:r>
              <a:rPr kumimoji="0" lang="en-US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ivi</a:t>
            </a:r>
            <a:r>
              <a:rPr kumimoji="0" lang="en-US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162" y="5834068"/>
            <a:ext cx="8679831" cy="78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770" lvl="0" indent="-144564">
              <a:lnSpc>
                <a:spcPct val="150000"/>
              </a:lnSpc>
              <a:buFont typeface="Arial Narrow"/>
              <a:buChar char="•"/>
              <a:tabLst>
                <a:tab pos="156330" algn="l"/>
              </a:tabLst>
              <a:defRPr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路（几乎）与全关联的一样有效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55770" lvl="0" indent="-144564">
              <a:lnSpc>
                <a:spcPct val="150000"/>
              </a:lnSpc>
              <a:buFont typeface="Arial Narrow"/>
              <a:buChar char="•"/>
              <a:tabLst>
                <a:tab pos="156330" algn="l"/>
              </a:tabLst>
              <a:defRPr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经验法则：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N-byte M-way set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assoc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≈ N/2-byte 2M-way set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assoc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5881" y="2017058"/>
            <a:ext cx="2353235" cy="245026"/>
          </a:xfrm>
          <a:prstGeom prst="rect">
            <a:avLst/>
          </a:prstGeom>
          <a:ln w="28574">
            <a:solidFill>
              <a:srgbClr val="0433FF"/>
            </a:solidFill>
          </a:ln>
        </p:spPr>
        <p:txBody>
          <a:bodyPr vert="horz" wrap="square" lIns="0" tIns="27454" rIns="0" bIns="0" rtlCol="0">
            <a:spAutoFit/>
          </a:bodyPr>
          <a:lstStyle/>
          <a:p>
            <a:pPr marL="1151466" marR="0" lvl="0" indent="0" algn="l" defTabSz="914400" rtl="0" eaLnBrk="1" fontAlgn="auto" latinLnBrk="0" hangingPunct="1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</a:t>
            </a:r>
            <a:r>
              <a:rPr kumimoji="0" lang="en-US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-mapped</a:t>
            </a:r>
            <a:endParaRPr kumimoji="0" sz="14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2D161-6CB2-449A-A531-95AC7D984566}"/>
              </a:ext>
            </a:extLst>
          </p:cNvPr>
          <p:cNvSpPr/>
          <p:nvPr/>
        </p:nvSpPr>
        <p:spPr>
          <a:xfrm>
            <a:off x="4654667" y="5390029"/>
            <a:ext cx="21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5937" lvl="0"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 size (bytes)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BD68-FADD-4340-BAEB-08E2D5FA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8" y="322645"/>
            <a:ext cx="10515600" cy="25676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例题：标准的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位字节编址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MIPS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机器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GiB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RAM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内存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有一个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4‐way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组相联缓存，每个缓存块可以存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32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字节数据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容量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16 KiB.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多少位用于标识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、索引和偏移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tag, index, and offset?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以字节编址，每个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放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32B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16KiB/32B=512 Blocks, 512B/4=128sets(7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index)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32B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32-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7+5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=20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位。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5FFEF2-F249-4CB6-89AA-DD30A33F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80428"/>
              </p:ext>
            </p:extLst>
          </p:nvPr>
        </p:nvGraphicFramePr>
        <p:xfrm>
          <a:off x="1726345" y="289034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398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6122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2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6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49369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ED85CDC-B53F-4842-B9F6-6A4F8CA0D2FB}"/>
              </a:ext>
            </a:extLst>
          </p:cNvPr>
          <p:cNvSpPr/>
          <p:nvPr/>
        </p:nvSpPr>
        <p:spPr>
          <a:xfrm>
            <a:off x="1682106" y="3930203"/>
            <a:ext cx="75033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如果改为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8ways, How many bits are used for the tag, index, and offset?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512B/8=64sets,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cache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index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位，其他不变，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32-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6+5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=21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3556372-9055-4AD7-8282-77B3C06B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74206"/>
              </p:ext>
            </p:extLst>
          </p:nvPr>
        </p:nvGraphicFramePr>
        <p:xfrm>
          <a:off x="1490840" y="5320202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398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6122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2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6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4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70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1FF8-ABBB-47F7-A866-7B62CC2E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9" y="29870"/>
            <a:ext cx="5024882" cy="42575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缓存一块存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8B , 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缓存容量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64B. 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你不知道关联度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给定以字编址（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4B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）的程序访问的缺失情况，确定关联度是多少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0 (MISS), 1 (HIT), 2 (MISS), 15 (MISS), 17 (MISS), 0 (HIT), 32 (MISS), 1 (MISS)</a:t>
            </a:r>
            <a:endParaRPr lang="zh-CN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Direct-­‐mapped</a:t>
            </a:r>
            <a:endParaRPr lang="zh-CN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2-­‐way</a:t>
            </a:r>
            <a:endParaRPr lang="zh-CN" altLang="zh-CN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4-­‐way</a:t>
            </a:r>
            <a:endParaRPr lang="zh-CN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Fully associative (8-­‐way)</a:t>
            </a:r>
            <a:endParaRPr lang="zh-CN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Cannot be determined from the sequence above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05D6906-707D-4CA2-926A-67F4F712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62303"/>
              </p:ext>
            </p:extLst>
          </p:nvPr>
        </p:nvGraphicFramePr>
        <p:xfrm>
          <a:off x="149679" y="4343614"/>
          <a:ext cx="6985000" cy="2365380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 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5431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2659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102888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44157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8202D00-D82B-47B2-83D2-8AB21531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38802"/>
              </p:ext>
            </p:extLst>
          </p:nvPr>
        </p:nvGraphicFramePr>
        <p:xfrm>
          <a:off x="5297415" y="1222172"/>
          <a:ext cx="5968667" cy="2609837"/>
        </p:xfrm>
        <a:graphic>
          <a:graphicData uri="http://schemas.openxmlformats.org/drawingml/2006/table">
            <a:tbl>
              <a:tblPr/>
              <a:tblGrid>
                <a:gridCol w="99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18183539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5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0801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26538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21247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D7DC941-0091-4419-B020-58FA5BD5D018}"/>
              </a:ext>
            </a:extLst>
          </p:cNvPr>
          <p:cNvSpPr/>
          <p:nvPr/>
        </p:nvSpPr>
        <p:spPr>
          <a:xfrm>
            <a:off x="5252668" y="895917"/>
            <a:ext cx="471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如果直接映射，如下表，与给定的情况不符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49E949-3F6B-4A36-9CFC-B1DBC03D8D0F}"/>
              </a:ext>
            </a:extLst>
          </p:cNvPr>
          <p:cNvCxnSpPr/>
          <p:nvPr/>
        </p:nvCxnSpPr>
        <p:spPr>
          <a:xfrm flipV="1">
            <a:off x="9389288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60BF30-903B-4115-BF7E-39300780FC48}"/>
              </a:ext>
            </a:extLst>
          </p:cNvPr>
          <p:cNvCxnSpPr/>
          <p:nvPr/>
        </p:nvCxnSpPr>
        <p:spPr>
          <a:xfrm flipV="1">
            <a:off x="10393026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2AF1D3-BC0D-4E7D-9964-D642B52F207E}"/>
              </a:ext>
            </a:extLst>
          </p:cNvPr>
          <p:cNvCxnSpPr/>
          <p:nvPr/>
        </p:nvCxnSpPr>
        <p:spPr>
          <a:xfrm flipV="1">
            <a:off x="9462861" y="335158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B1C5BE-F17F-4DED-A5AB-05974233D380}"/>
              </a:ext>
            </a:extLst>
          </p:cNvPr>
          <p:cNvCxnSpPr/>
          <p:nvPr/>
        </p:nvCxnSpPr>
        <p:spPr>
          <a:xfrm flipV="1">
            <a:off x="10322082" y="336209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A15DFDD-66D6-4FB6-947F-0B083A67CD4B}"/>
              </a:ext>
            </a:extLst>
          </p:cNvPr>
          <p:cNvSpPr/>
          <p:nvPr/>
        </p:nvSpPr>
        <p:spPr>
          <a:xfrm>
            <a:off x="7049365" y="4073606"/>
            <a:ext cx="4826991" cy="268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Answer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2-way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组相联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64B/8B=8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8/2=4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,offset=1+2=3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，内存以字地址访问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,index2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offset 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2=00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(index=01B,tag=0)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15=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111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(index=11B,tag=1)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17=1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000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(index=00B,tag=10)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32=0010 0000 000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(index=00B,tag=0x40)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B7D024-7E52-45C8-A0DB-D23EEEC1AC4C}"/>
              </a:ext>
            </a:extLst>
          </p:cNvPr>
          <p:cNvCxnSpPr/>
          <p:nvPr/>
        </p:nvCxnSpPr>
        <p:spPr>
          <a:xfrm flipV="1">
            <a:off x="337578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80E326-8776-43E8-97D0-37EC010F348D}"/>
              </a:ext>
            </a:extLst>
          </p:cNvPr>
          <p:cNvCxnSpPr/>
          <p:nvPr/>
        </p:nvCxnSpPr>
        <p:spPr>
          <a:xfrm flipV="1">
            <a:off x="430525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E309BA-A3AF-4F64-BCF6-7EB5C89EEA24}"/>
              </a:ext>
            </a:extLst>
          </p:cNvPr>
          <p:cNvSpPr/>
          <p:nvPr/>
        </p:nvSpPr>
        <p:spPr>
          <a:xfrm>
            <a:off x="791999" y="3888940"/>
            <a:ext cx="450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2-way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，如下表，与给定的情况一致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453C89-7E9D-4B5E-80DE-4A819AF7D3ED}"/>
              </a:ext>
            </a:extLst>
          </p:cNvPr>
          <p:cNvSpPr/>
          <p:nvPr/>
        </p:nvSpPr>
        <p:spPr>
          <a:xfrm>
            <a:off x="4767817" y="46481"/>
            <a:ext cx="6865046" cy="88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：直接映射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64B/8B=8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,offset=1+2=4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，内存以字地址访问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,index3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位，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offset 3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位 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2=00</a:t>
            </a:r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0XX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(index=001B,tag=0) 15=</a:t>
            </a:r>
            <a:r>
              <a:rPr lang="en-US" altLang="zh-CN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1XX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(index=111B,tag=0) 17=1</a:t>
            </a:r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1XX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(index=000B,tag=1)   32=0010 0000 000 </a:t>
            </a:r>
            <a:r>
              <a:rPr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0XX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(index=000B,tag=0x20)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9630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831" y="617708"/>
            <a:ext cx="6602173" cy="3334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sz="2471" spc="-5" dirty="0" err="1">
                <a:solidFill>
                  <a:srgbClr val="C00000"/>
                </a:solidFill>
                <a:cs typeface="黑体"/>
              </a:rPr>
              <a:t>CACHE的其它问题</a:t>
            </a:r>
            <a:r>
              <a:rPr sz="2471" spc="-5" dirty="0">
                <a:solidFill>
                  <a:srgbClr val="C00000"/>
                </a:solidFill>
                <a:cs typeface="黑体"/>
              </a:rPr>
              <a:t> </a:t>
            </a:r>
            <a:r>
              <a:rPr sz="2471" spc="-5" dirty="0">
                <a:solidFill>
                  <a:srgbClr val="C00000"/>
                </a:solidFill>
                <a:cs typeface="宋体"/>
              </a:rPr>
              <a:t>——</a:t>
            </a:r>
            <a:r>
              <a:rPr sz="2471" spc="14" dirty="0">
                <a:solidFill>
                  <a:srgbClr val="C00000"/>
                </a:solidFill>
                <a:cs typeface="宋体"/>
              </a:rPr>
              <a:t> </a:t>
            </a:r>
            <a:r>
              <a:rPr sz="2471" dirty="0">
                <a:solidFill>
                  <a:srgbClr val="C00000"/>
                </a:solidFill>
                <a:cs typeface="黑体"/>
              </a:rPr>
              <a:t>Cache容量的计算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542" y="1222751"/>
            <a:ext cx="7573469" cy="4867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061" marR="0" lvl="0" indent="-246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0028"/>
              </a:buClr>
              <a:buSzTx/>
              <a:buFont typeface="Wingdings"/>
              <a:buChar char=""/>
              <a:tabLst>
                <a:tab pos="359776" algn="l"/>
                <a:tab pos="360356" algn="l"/>
              </a:tabLst>
              <a:defRPr/>
            </a:pPr>
            <a:r>
              <a:rPr kumimoji="0" sz="2197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Cache的容量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5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不作特殊申明时，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的容量指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数据块的容量；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5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实际总的存储容量实际上还包含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valid</a:t>
            </a:r>
            <a:r>
              <a:rPr kumimoji="0" sz="1831" i="0" u="none" strike="noStrike" kern="1200" cap="none" spc="-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的位数。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77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58061" marR="4649" lvl="0" indent="-246438" algn="l" defTabSz="914400" rtl="0" eaLnBrk="1" fontAlgn="auto" latinLnBrk="0" hangingPunct="1">
              <a:lnSpc>
                <a:spcPct val="1501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"/>
              <a:tabLst>
                <a:tab pos="258644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假设一直接映射像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16KB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数据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块大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小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个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kumimoji="0" sz="183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位字），主存地址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位，那么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总共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多少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位？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每数据块大小：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 = 128 bits =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Bytes;</a:t>
            </a:r>
            <a:r>
              <a:rPr kumimoji="0" sz="183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（块内地址）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  <a:tab pos="2801483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块数：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16KB	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÷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 =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</a:t>
            </a:r>
            <a:r>
              <a:rPr kumimoji="0" sz="1784" i="0" u="none" strike="noStrike" kern="1200" cap="none" spc="508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块；（区内块地址）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Tx/>
              <a:buSzTx/>
              <a:buFontTx/>
              <a:buNone/>
              <a:tabLst>
                <a:tab pos="4015071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位数：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 – 10 – 4 =</a:t>
            </a:r>
            <a:r>
              <a:rPr kumimoji="0" sz="1831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18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bits	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（区地址）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</a:tabLst>
              <a:defRPr/>
            </a:pP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有效位：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r>
              <a:rPr kumimoji="0" sz="183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Tx/>
              <a:buSzTx/>
              <a:buFontTx/>
              <a:buNone/>
              <a:tabLst>
                <a:tab pos="5854053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实际总容量：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7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kumimoji="0" sz="1831" i="0" u="none" strike="noStrike" kern="1200" cap="none" spc="-4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(128+18+1) =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147Kbit	≈</a:t>
            </a:r>
            <a:r>
              <a:rPr kumimoji="0" sz="1831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18.4KByte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74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>
            <a:extLst>
              <a:ext uri="{FF2B5EF4-FFF2-40B4-BE49-F238E27FC236}">
                <a16:creationId xmlns:a16="http://schemas.microsoft.com/office/drawing/2014/main" id="{D8DA5773-DD5C-40EC-9BCD-12BB7F047DE4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1066801"/>
            <a:ext cx="3244850" cy="4421188"/>
            <a:chOff x="3620" y="912"/>
            <a:chExt cx="2044" cy="2785"/>
          </a:xfrm>
        </p:grpSpPr>
        <p:sp>
          <p:nvSpPr>
            <p:cNvPr id="51263" name="Rectangle 5">
              <a:extLst>
                <a:ext uri="{FF2B5EF4-FFF2-40B4-BE49-F238E27FC236}">
                  <a16:creationId xmlns:a16="http://schemas.microsoft.com/office/drawing/2014/main" id="{2EB22A45-C619-49E0-8C09-0B4E6FF1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1968" cy="129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4" name="Group 8">
              <a:extLst>
                <a:ext uri="{FF2B5EF4-FFF2-40B4-BE49-F238E27FC236}">
                  <a16:creationId xmlns:a16="http://schemas.microsoft.com/office/drawing/2014/main" id="{5C603418-7867-452E-BA0C-8F7ADBB1F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840"/>
              <a:ext cx="354" cy="405"/>
              <a:chOff x="1248" y="1968"/>
              <a:chExt cx="672" cy="768"/>
            </a:xfrm>
          </p:grpSpPr>
          <p:grpSp>
            <p:nvGrpSpPr>
              <p:cNvPr id="51326" name="Group 9">
                <a:extLst>
                  <a:ext uri="{FF2B5EF4-FFF2-40B4-BE49-F238E27FC236}">
                    <a16:creationId xmlns:a16="http://schemas.microsoft.com/office/drawing/2014/main" id="{A1202385-9201-4E1C-8CDB-EB6036E58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28" name="Rectangle 10">
                  <a:extLst>
                    <a:ext uri="{FF2B5EF4-FFF2-40B4-BE49-F238E27FC236}">
                      <a16:creationId xmlns:a16="http://schemas.microsoft.com/office/drawing/2014/main" id="{41D3784F-261B-4089-83D3-A2B869560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29" name="Line 11">
                  <a:extLst>
                    <a:ext uri="{FF2B5EF4-FFF2-40B4-BE49-F238E27FC236}">
                      <a16:creationId xmlns:a16="http://schemas.microsoft.com/office/drawing/2014/main" id="{CD2CAE34-161B-4A5E-8D0B-E41578F5E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0" name="Line 12">
                  <a:extLst>
                    <a:ext uri="{FF2B5EF4-FFF2-40B4-BE49-F238E27FC236}">
                      <a16:creationId xmlns:a16="http://schemas.microsoft.com/office/drawing/2014/main" id="{05243214-4F60-4A29-A62A-B853544F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1" name="Line 13">
                  <a:extLst>
                    <a:ext uri="{FF2B5EF4-FFF2-40B4-BE49-F238E27FC236}">
                      <a16:creationId xmlns:a16="http://schemas.microsoft.com/office/drawing/2014/main" id="{CAF7A841-5FCA-4986-8B97-DC5521DE4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2" name="Line 14">
                  <a:extLst>
                    <a:ext uri="{FF2B5EF4-FFF2-40B4-BE49-F238E27FC236}">
                      <a16:creationId xmlns:a16="http://schemas.microsoft.com/office/drawing/2014/main" id="{FFF771A8-BEEC-45FE-8BEB-C3411FEC4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3" name="Line 15">
                  <a:extLst>
                    <a:ext uri="{FF2B5EF4-FFF2-40B4-BE49-F238E27FC236}">
                      <a16:creationId xmlns:a16="http://schemas.microsoft.com/office/drawing/2014/main" id="{A3AA94F9-6698-49F9-818D-1A0369740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4" name="Line 16">
                  <a:extLst>
                    <a:ext uri="{FF2B5EF4-FFF2-40B4-BE49-F238E27FC236}">
                      <a16:creationId xmlns:a16="http://schemas.microsoft.com/office/drawing/2014/main" id="{2A3DDC9C-715C-4AB4-A225-E988CF909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5" name="Line 17">
                  <a:extLst>
                    <a:ext uri="{FF2B5EF4-FFF2-40B4-BE49-F238E27FC236}">
                      <a16:creationId xmlns:a16="http://schemas.microsoft.com/office/drawing/2014/main" id="{E9933991-464E-4634-825E-6D8DD583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27" name="Line 18">
                <a:extLst>
                  <a:ext uri="{FF2B5EF4-FFF2-40B4-BE49-F238E27FC236}">
                    <a16:creationId xmlns:a16="http://schemas.microsoft.com/office/drawing/2014/main" id="{05E94A03-5D43-45EB-82A9-51EA63631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5" name="Group 19">
              <a:extLst>
                <a:ext uri="{FF2B5EF4-FFF2-40B4-BE49-F238E27FC236}">
                  <a16:creationId xmlns:a16="http://schemas.microsoft.com/office/drawing/2014/main" id="{F766745B-5C4F-4531-BCF8-3D8D8DF49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840"/>
              <a:ext cx="355" cy="405"/>
              <a:chOff x="1248" y="1968"/>
              <a:chExt cx="672" cy="768"/>
            </a:xfrm>
          </p:grpSpPr>
          <p:grpSp>
            <p:nvGrpSpPr>
              <p:cNvPr id="51316" name="Group 20">
                <a:extLst>
                  <a:ext uri="{FF2B5EF4-FFF2-40B4-BE49-F238E27FC236}">
                    <a16:creationId xmlns:a16="http://schemas.microsoft.com/office/drawing/2014/main" id="{C3F4E92E-A1A2-4A0A-94D8-CBF03714A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18" name="Rectangle 21">
                  <a:extLst>
                    <a:ext uri="{FF2B5EF4-FFF2-40B4-BE49-F238E27FC236}">
                      <a16:creationId xmlns:a16="http://schemas.microsoft.com/office/drawing/2014/main" id="{BE1A2382-1EC9-4376-B798-D4F3916CD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9" name="Line 22">
                  <a:extLst>
                    <a:ext uri="{FF2B5EF4-FFF2-40B4-BE49-F238E27FC236}">
                      <a16:creationId xmlns:a16="http://schemas.microsoft.com/office/drawing/2014/main" id="{C118FB19-449E-47DF-B038-D46654933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0" name="Line 23">
                  <a:extLst>
                    <a:ext uri="{FF2B5EF4-FFF2-40B4-BE49-F238E27FC236}">
                      <a16:creationId xmlns:a16="http://schemas.microsoft.com/office/drawing/2014/main" id="{1DE6966A-CEE6-4F29-BEA1-0838317AD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1" name="Line 24">
                  <a:extLst>
                    <a:ext uri="{FF2B5EF4-FFF2-40B4-BE49-F238E27FC236}">
                      <a16:creationId xmlns:a16="http://schemas.microsoft.com/office/drawing/2014/main" id="{FA100D65-C6AD-41FC-8F0E-37DADC08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2" name="Line 25">
                  <a:extLst>
                    <a:ext uri="{FF2B5EF4-FFF2-40B4-BE49-F238E27FC236}">
                      <a16:creationId xmlns:a16="http://schemas.microsoft.com/office/drawing/2014/main" id="{31CE1AB9-7BD1-4B3C-9A27-9DD95D85F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3" name="Line 26">
                  <a:extLst>
                    <a:ext uri="{FF2B5EF4-FFF2-40B4-BE49-F238E27FC236}">
                      <a16:creationId xmlns:a16="http://schemas.microsoft.com/office/drawing/2014/main" id="{38F61C5E-9B83-4B3C-92B8-F8F991C6E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4" name="Line 27">
                  <a:extLst>
                    <a:ext uri="{FF2B5EF4-FFF2-40B4-BE49-F238E27FC236}">
                      <a16:creationId xmlns:a16="http://schemas.microsoft.com/office/drawing/2014/main" id="{63F861E2-0601-4F62-8603-7DC0053F7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5" name="Line 28">
                  <a:extLst>
                    <a:ext uri="{FF2B5EF4-FFF2-40B4-BE49-F238E27FC236}">
                      <a16:creationId xmlns:a16="http://schemas.microsoft.com/office/drawing/2014/main" id="{5F0BE8EF-B403-4211-BE1F-107D0C44F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7" name="Line 29">
                <a:extLst>
                  <a:ext uri="{FF2B5EF4-FFF2-40B4-BE49-F238E27FC236}">
                    <a16:creationId xmlns:a16="http://schemas.microsoft.com/office/drawing/2014/main" id="{D0F4F71F-7883-41F1-A296-08603F467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66" name="Oval 30">
              <a:extLst>
                <a:ext uri="{FF2B5EF4-FFF2-40B4-BE49-F238E27FC236}">
                  <a16:creationId xmlns:a16="http://schemas.microsoft.com/office/drawing/2014/main" id="{420BAF29-C6FA-44B7-9C74-1AE065A1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2042"/>
              <a:ext cx="26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67" name="Oval 31">
              <a:extLst>
                <a:ext uri="{FF2B5EF4-FFF2-40B4-BE49-F238E27FC236}">
                  <a16:creationId xmlns:a16="http://schemas.microsoft.com/office/drawing/2014/main" id="{89A9A33B-5D63-4FEA-8B2B-D37F8EDD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042"/>
              <a:ext cx="25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8" name="Group 32">
              <a:extLst>
                <a:ext uri="{FF2B5EF4-FFF2-40B4-BE49-F238E27FC236}">
                  <a16:creationId xmlns:a16="http://schemas.microsoft.com/office/drawing/2014/main" id="{A24CA6F2-4BAF-4A50-B394-BE9974F7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739"/>
              <a:ext cx="1292" cy="25"/>
              <a:chOff x="1392" y="1536"/>
              <a:chExt cx="2448" cy="48"/>
            </a:xfrm>
          </p:grpSpPr>
          <p:sp>
            <p:nvSpPr>
              <p:cNvPr id="51313" name="Line 33">
                <a:extLst>
                  <a:ext uri="{FF2B5EF4-FFF2-40B4-BE49-F238E27FC236}">
                    <a16:creationId xmlns:a16="http://schemas.microsoft.com/office/drawing/2014/main" id="{2ED7A631-8889-47FB-8F82-ADED9F277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4" name="Line 34">
                <a:extLst>
                  <a:ext uri="{FF2B5EF4-FFF2-40B4-BE49-F238E27FC236}">
                    <a16:creationId xmlns:a16="http://schemas.microsoft.com/office/drawing/2014/main" id="{EAAFE117-C92F-4D43-9344-BD39469BD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5" name="Line 35">
                <a:extLst>
                  <a:ext uri="{FF2B5EF4-FFF2-40B4-BE49-F238E27FC236}">
                    <a16:creationId xmlns:a16="http://schemas.microsoft.com/office/drawing/2014/main" id="{3410F7D8-6F5C-48BD-BD01-521AD6512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9" name="Group 36">
              <a:extLst>
                <a:ext uri="{FF2B5EF4-FFF2-40B4-BE49-F238E27FC236}">
                  <a16:creationId xmlns:a16="http://schemas.microsoft.com/office/drawing/2014/main" id="{0CC3D140-F6A8-4A98-9D47-B0147A1D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2245"/>
              <a:ext cx="354" cy="127"/>
              <a:chOff x="1392" y="2496"/>
              <a:chExt cx="672" cy="240"/>
            </a:xfrm>
          </p:grpSpPr>
          <p:grpSp>
            <p:nvGrpSpPr>
              <p:cNvPr id="51309" name="Group 37">
                <a:extLst>
                  <a:ext uri="{FF2B5EF4-FFF2-40B4-BE49-F238E27FC236}">
                    <a16:creationId xmlns:a16="http://schemas.microsoft.com/office/drawing/2014/main" id="{9487E9B0-F1B6-4109-A3B0-BF693CC5A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11" name="Rectangle 38">
                  <a:extLst>
                    <a:ext uri="{FF2B5EF4-FFF2-40B4-BE49-F238E27FC236}">
                      <a16:creationId xmlns:a16="http://schemas.microsoft.com/office/drawing/2014/main" id="{EEBD6620-0145-43A7-A028-17EF4F4CE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2" name="Line 39">
                  <a:extLst>
                    <a:ext uri="{FF2B5EF4-FFF2-40B4-BE49-F238E27FC236}">
                      <a16:creationId xmlns:a16="http://schemas.microsoft.com/office/drawing/2014/main" id="{A134AF9F-5484-45ED-B6F8-D52676B2E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0" name="Line 40">
                <a:extLst>
                  <a:ext uri="{FF2B5EF4-FFF2-40B4-BE49-F238E27FC236}">
                    <a16:creationId xmlns:a16="http://schemas.microsoft.com/office/drawing/2014/main" id="{4D2E4B32-CF95-442D-9B06-3A41719B6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0" name="Group 41">
              <a:extLst>
                <a:ext uri="{FF2B5EF4-FFF2-40B4-BE49-F238E27FC236}">
                  <a16:creationId xmlns:a16="http://schemas.microsoft.com/office/drawing/2014/main" id="{7F741D58-0526-4E8A-AF93-2D47D046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245"/>
              <a:ext cx="355" cy="127"/>
              <a:chOff x="1392" y="2496"/>
              <a:chExt cx="672" cy="240"/>
            </a:xfrm>
          </p:grpSpPr>
          <p:grpSp>
            <p:nvGrpSpPr>
              <p:cNvPr id="51305" name="Group 42">
                <a:extLst>
                  <a:ext uri="{FF2B5EF4-FFF2-40B4-BE49-F238E27FC236}">
                    <a16:creationId xmlns:a16="http://schemas.microsoft.com/office/drawing/2014/main" id="{0C92F82B-344C-4DC7-95B8-02E015A51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07" name="Rectangle 43">
                  <a:extLst>
                    <a:ext uri="{FF2B5EF4-FFF2-40B4-BE49-F238E27FC236}">
                      <a16:creationId xmlns:a16="http://schemas.microsoft.com/office/drawing/2014/main" id="{32017315-7D90-4611-869B-528963E25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08" name="Line 44">
                  <a:extLst>
                    <a:ext uri="{FF2B5EF4-FFF2-40B4-BE49-F238E27FC236}">
                      <a16:creationId xmlns:a16="http://schemas.microsoft.com/office/drawing/2014/main" id="{5DA64B7D-F917-4200-A448-A3FE960E4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06" name="Line 45">
                <a:extLst>
                  <a:ext uri="{FF2B5EF4-FFF2-40B4-BE49-F238E27FC236}">
                    <a16:creationId xmlns:a16="http://schemas.microsoft.com/office/drawing/2014/main" id="{C7ED8361-BC11-488C-A31A-2BD6780D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1" name="Group 46">
              <a:extLst>
                <a:ext uri="{FF2B5EF4-FFF2-40B4-BE49-F238E27FC236}">
                  <a16:creationId xmlns:a16="http://schemas.microsoft.com/office/drawing/2014/main" id="{A599094F-D4EA-4541-B2DE-1EDC7E9AC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" y="1840"/>
              <a:ext cx="355" cy="532"/>
              <a:chOff x="3024" y="4176"/>
              <a:chExt cx="672" cy="1008"/>
            </a:xfrm>
          </p:grpSpPr>
          <p:grpSp>
            <p:nvGrpSpPr>
              <p:cNvPr id="51289" name="Group 47">
                <a:extLst>
                  <a:ext uri="{FF2B5EF4-FFF2-40B4-BE49-F238E27FC236}">
                    <a16:creationId xmlns:a16="http://schemas.microsoft.com/office/drawing/2014/main" id="{F0424907-2030-4D7B-A4C7-89397625D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95" name="Group 48">
                  <a:extLst>
                    <a:ext uri="{FF2B5EF4-FFF2-40B4-BE49-F238E27FC236}">
                      <a16:creationId xmlns:a16="http://schemas.microsoft.com/office/drawing/2014/main" id="{8E151C01-32BC-4B81-8096-5272A796AA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97" name="Rectangle 49">
                    <a:extLst>
                      <a:ext uri="{FF2B5EF4-FFF2-40B4-BE49-F238E27FC236}">
                        <a16:creationId xmlns:a16="http://schemas.microsoft.com/office/drawing/2014/main" id="{FDA24D9B-B353-4E66-A91D-946BB6326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8" name="Line 50">
                    <a:extLst>
                      <a:ext uri="{FF2B5EF4-FFF2-40B4-BE49-F238E27FC236}">
                        <a16:creationId xmlns:a16="http://schemas.microsoft.com/office/drawing/2014/main" id="{9310D284-694C-4538-BD77-D0B775A116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99" name="Line 51">
                    <a:extLst>
                      <a:ext uri="{FF2B5EF4-FFF2-40B4-BE49-F238E27FC236}">
                        <a16:creationId xmlns:a16="http://schemas.microsoft.com/office/drawing/2014/main" id="{C3C06F4B-9DBD-4DBB-B1C6-931A783B27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0" name="Line 52">
                    <a:extLst>
                      <a:ext uri="{FF2B5EF4-FFF2-40B4-BE49-F238E27FC236}">
                        <a16:creationId xmlns:a16="http://schemas.microsoft.com/office/drawing/2014/main" id="{FD911068-7AB4-42B6-8E6D-8E2C4364BA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1" name="Line 53">
                    <a:extLst>
                      <a:ext uri="{FF2B5EF4-FFF2-40B4-BE49-F238E27FC236}">
                        <a16:creationId xmlns:a16="http://schemas.microsoft.com/office/drawing/2014/main" id="{28D6855B-7B00-4BB2-A99A-9061F9BE4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2" name="Line 54">
                    <a:extLst>
                      <a:ext uri="{FF2B5EF4-FFF2-40B4-BE49-F238E27FC236}">
                        <a16:creationId xmlns:a16="http://schemas.microsoft.com/office/drawing/2014/main" id="{71E6C06A-DAF8-4E20-BC9A-F07761B2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3" name="Line 55">
                    <a:extLst>
                      <a:ext uri="{FF2B5EF4-FFF2-40B4-BE49-F238E27FC236}">
                        <a16:creationId xmlns:a16="http://schemas.microsoft.com/office/drawing/2014/main" id="{2CFD8A12-23BA-40B6-BCA9-B2CC120B3A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4" name="Line 56">
                    <a:extLst>
                      <a:ext uri="{FF2B5EF4-FFF2-40B4-BE49-F238E27FC236}">
                        <a16:creationId xmlns:a16="http://schemas.microsoft.com/office/drawing/2014/main" id="{820437DB-DE33-4B3C-A1B8-EE64C14FD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6" name="Line 57">
                  <a:extLst>
                    <a:ext uri="{FF2B5EF4-FFF2-40B4-BE49-F238E27FC236}">
                      <a16:creationId xmlns:a16="http://schemas.microsoft.com/office/drawing/2014/main" id="{35C20B6B-42F7-4D45-B882-71C7F3B2E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90" name="Group 58">
                <a:extLst>
                  <a:ext uri="{FF2B5EF4-FFF2-40B4-BE49-F238E27FC236}">
                    <a16:creationId xmlns:a16="http://schemas.microsoft.com/office/drawing/2014/main" id="{EA8BAFAE-02EF-4AF7-84FA-975069491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91" name="Group 59">
                  <a:extLst>
                    <a:ext uri="{FF2B5EF4-FFF2-40B4-BE49-F238E27FC236}">
                      <a16:creationId xmlns:a16="http://schemas.microsoft.com/office/drawing/2014/main" id="{F43D4CC7-B1A1-4E9B-8850-1DFBFB134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93" name="Rectangle 60">
                    <a:extLst>
                      <a:ext uri="{FF2B5EF4-FFF2-40B4-BE49-F238E27FC236}">
                        <a16:creationId xmlns:a16="http://schemas.microsoft.com/office/drawing/2014/main" id="{9973356E-5615-42DA-8C62-DE79AF012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4" name="Line 61">
                    <a:extLst>
                      <a:ext uri="{FF2B5EF4-FFF2-40B4-BE49-F238E27FC236}">
                        <a16:creationId xmlns:a16="http://schemas.microsoft.com/office/drawing/2014/main" id="{7B983B50-CCDA-4B96-B504-AD8A5ACA5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2" name="Line 62">
                  <a:extLst>
                    <a:ext uri="{FF2B5EF4-FFF2-40B4-BE49-F238E27FC236}">
                      <a16:creationId xmlns:a16="http://schemas.microsoft.com/office/drawing/2014/main" id="{BD2A5A4F-DA9C-46DF-80C0-D590B7F77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72" name="Text Box 63">
              <a:extLst>
                <a:ext uri="{FF2B5EF4-FFF2-40B4-BE49-F238E27FC236}">
                  <a16:creationId xmlns:a16="http://schemas.microsoft.com/office/drawing/2014/main" id="{73E18C6C-B135-409E-9EF8-B97585835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" y="1488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</a:t>
              </a:r>
            </a:p>
          </p:txBody>
        </p:sp>
        <p:grpSp>
          <p:nvGrpSpPr>
            <p:cNvPr id="51273" name="Group 65">
              <a:extLst>
                <a:ext uri="{FF2B5EF4-FFF2-40B4-BE49-F238E27FC236}">
                  <a16:creationId xmlns:a16="http://schemas.microsoft.com/office/drawing/2014/main" id="{EE5E987A-BAFE-412F-9B9A-31D9B5A8C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37"/>
              <a:ext cx="329" cy="51"/>
              <a:chOff x="480" y="1392"/>
              <a:chExt cx="624" cy="96"/>
            </a:xfrm>
          </p:grpSpPr>
          <p:sp>
            <p:nvSpPr>
              <p:cNvPr id="51287" name="Rectangle 66">
                <a:extLst>
                  <a:ext uri="{FF2B5EF4-FFF2-40B4-BE49-F238E27FC236}">
                    <a16:creationId xmlns:a16="http://schemas.microsoft.com/office/drawing/2014/main" id="{82258EEE-8592-49FC-9730-0181AFA8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88" name="Line 67">
                <a:extLst>
                  <a:ext uri="{FF2B5EF4-FFF2-40B4-BE49-F238E27FC236}">
                    <a16:creationId xmlns:a16="http://schemas.microsoft.com/office/drawing/2014/main" id="{300EB231-5165-403A-87E9-BCC53AC7D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4" name="Group 68">
              <a:extLst>
                <a:ext uri="{FF2B5EF4-FFF2-40B4-BE49-F238E27FC236}">
                  <a16:creationId xmlns:a16="http://schemas.microsoft.com/office/drawing/2014/main" id="{CC57B5AA-B6F4-4AB3-A730-6C9C52878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2" y="1840"/>
              <a:ext cx="26" cy="405"/>
              <a:chOff x="1248" y="1728"/>
              <a:chExt cx="48" cy="768"/>
            </a:xfrm>
          </p:grpSpPr>
          <p:sp>
            <p:nvSpPr>
              <p:cNvPr id="51284" name="Line 69">
                <a:extLst>
                  <a:ext uri="{FF2B5EF4-FFF2-40B4-BE49-F238E27FC236}">
                    <a16:creationId xmlns:a16="http://schemas.microsoft.com/office/drawing/2014/main" id="{A498293A-9E37-471A-BAF8-360D3AACB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5" name="Line 70">
                <a:extLst>
                  <a:ext uri="{FF2B5EF4-FFF2-40B4-BE49-F238E27FC236}">
                    <a16:creationId xmlns:a16="http://schemas.microsoft.com/office/drawing/2014/main" id="{167059E5-CB1C-40C5-AFF1-D0A3A2D55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6" name="Line 71">
                <a:extLst>
                  <a:ext uri="{FF2B5EF4-FFF2-40B4-BE49-F238E27FC236}">
                    <a16:creationId xmlns:a16="http://schemas.microsoft.com/office/drawing/2014/main" id="{029C176A-56AA-4271-AFA5-514442545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5" name="Group 72">
              <a:extLst>
                <a:ext uri="{FF2B5EF4-FFF2-40B4-BE49-F238E27FC236}">
                  <a16:creationId xmlns:a16="http://schemas.microsoft.com/office/drawing/2014/main" id="{A7DDB3A8-4CB8-412F-926F-3E219AE1B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" y="1688"/>
              <a:ext cx="152" cy="354"/>
              <a:chOff x="960" y="1440"/>
              <a:chExt cx="288" cy="672"/>
            </a:xfrm>
          </p:grpSpPr>
          <p:sp>
            <p:nvSpPr>
              <p:cNvPr id="51282" name="Line 73">
                <a:extLst>
                  <a:ext uri="{FF2B5EF4-FFF2-40B4-BE49-F238E27FC236}">
                    <a16:creationId xmlns:a16="http://schemas.microsoft.com/office/drawing/2014/main" id="{CD60C159-1911-48FE-A8B4-77402778B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3" name="Line 74">
                <a:extLst>
                  <a:ext uri="{FF2B5EF4-FFF2-40B4-BE49-F238E27FC236}">
                    <a16:creationId xmlns:a16="http://schemas.microsoft.com/office/drawing/2014/main" id="{DEC387C7-90A5-42A2-9451-639D3D514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6" name="Group 75">
              <a:extLst>
                <a:ext uri="{FF2B5EF4-FFF2-40B4-BE49-F238E27FC236}">
                  <a16:creationId xmlns:a16="http://schemas.microsoft.com/office/drawing/2014/main" id="{32B8376A-EDD7-400D-86EE-17F473D46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1688"/>
              <a:ext cx="354" cy="658"/>
              <a:chOff x="672" y="1440"/>
              <a:chExt cx="672" cy="1248"/>
            </a:xfrm>
          </p:grpSpPr>
          <p:sp>
            <p:nvSpPr>
              <p:cNvPr id="51280" name="Line 76">
                <a:extLst>
                  <a:ext uri="{FF2B5EF4-FFF2-40B4-BE49-F238E27FC236}">
                    <a16:creationId xmlns:a16="http://schemas.microsoft.com/office/drawing/2014/main" id="{60C89E58-9676-406D-8308-4868E09DD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1" name="Line 77">
                <a:extLst>
                  <a:ext uri="{FF2B5EF4-FFF2-40B4-BE49-F238E27FC236}">
                    <a16:creationId xmlns:a16="http://schemas.microsoft.com/office/drawing/2014/main" id="{3CC62268-6630-4E4C-A31E-794CF6F8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77" name="Text Box 78">
              <a:extLst>
                <a:ext uri="{FF2B5EF4-FFF2-40B4-BE49-F238E27FC236}">
                  <a16:creationId xmlns:a16="http://schemas.microsoft.com/office/drawing/2014/main" id="{ED621913-908F-4464-BD08-6CD9118E2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78" name="Text Box 142">
              <a:extLst>
                <a:ext uri="{FF2B5EF4-FFF2-40B4-BE49-F238E27FC236}">
                  <a16:creationId xmlns:a16="http://schemas.microsoft.com/office/drawing/2014/main" id="{674D03CA-7933-42E1-A00C-1B7915DF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912"/>
              <a:ext cx="17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N-way set associative</a:t>
              </a:r>
            </a:p>
          </p:txBody>
        </p:sp>
        <p:sp>
          <p:nvSpPr>
            <p:cNvPr id="51279" name="Text Box 153">
              <a:extLst>
                <a:ext uri="{FF2B5EF4-FFF2-40B4-BE49-F238E27FC236}">
                  <a16:creationId xmlns:a16="http://schemas.microsoft.com/office/drawing/2014/main" id="{F92DD794-8C6B-4D4D-B31E-A03313116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736"/>
              <a:ext cx="159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与缓存中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 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数据可能存于缓存对应行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(set)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个位置的任意一个</a:t>
              </a: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5CAF3C-422A-46C2-ADDD-EA65A8253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03002"/>
          </a:xfrm>
        </p:spPr>
        <p:txBody>
          <a:bodyPr>
            <a:noAutofit/>
          </a:bodyPr>
          <a:lstStyle/>
          <a:p>
            <a:r>
              <a:rPr lang="zh-CN" altLang="en-US" sz="3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缺失时三种结构的处理方式</a:t>
            </a:r>
            <a:endParaRPr lang="en-US" altLang="zh-CN" sz="3200" b="1" u="sng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1203" name="Group 157">
            <a:extLst>
              <a:ext uri="{FF2B5EF4-FFF2-40B4-BE49-F238E27FC236}">
                <a16:creationId xmlns:a16="http://schemas.microsoft.com/office/drawing/2014/main" id="{4DB99AC7-D10A-4366-ADBA-4DC0B9AA8DB8}"/>
              </a:ext>
            </a:extLst>
          </p:cNvPr>
          <p:cNvGrpSpPr>
            <a:grpSpLocks/>
          </p:cNvGrpSpPr>
          <p:nvPr/>
        </p:nvGrpSpPr>
        <p:grpSpPr bwMode="auto">
          <a:xfrm>
            <a:off x="1616076" y="1096963"/>
            <a:ext cx="2651125" cy="4022726"/>
            <a:chOff x="58" y="931"/>
            <a:chExt cx="1670" cy="2534"/>
          </a:xfrm>
        </p:grpSpPr>
        <p:sp>
          <p:nvSpPr>
            <p:cNvPr id="21548" name="Rectangle 100">
              <a:extLst>
                <a:ext uri="{FF2B5EF4-FFF2-40B4-BE49-F238E27FC236}">
                  <a16:creationId xmlns:a16="http://schemas.microsoft.com/office/drawing/2014/main" id="{552F4C1B-9C1A-4B76-8C7A-103A885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96"/>
              <a:ext cx="1392" cy="1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Tahoma"/>
                <a:cs typeface="Tahoma"/>
              </a:endParaRPr>
            </a:p>
          </p:txBody>
        </p:sp>
        <p:grpSp>
          <p:nvGrpSpPr>
            <p:cNvPr id="51244" name="Group 85">
              <a:extLst>
                <a:ext uri="{FF2B5EF4-FFF2-40B4-BE49-F238E27FC236}">
                  <a16:creationId xmlns:a16="http://schemas.microsoft.com/office/drawing/2014/main" id="{A58E1B7D-5E2C-49D7-B97E-286CB1406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632"/>
              <a:ext cx="672" cy="96"/>
              <a:chOff x="1392" y="2640"/>
              <a:chExt cx="672" cy="96"/>
            </a:xfrm>
          </p:grpSpPr>
          <p:sp>
            <p:nvSpPr>
              <p:cNvPr id="51261" name="Rectangle 86">
                <a:extLst>
                  <a:ext uri="{FF2B5EF4-FFF2-40B4-BE49-F238E27FC236}">
                    <a16:creationId xmlns:a16="http://schemas.microsoft.com/office/drawing/2014/main" id="{1C98F77F-FC6B-484B-B844-4DA6A086E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2" name="Line 87">
                <a:extLst>
                  <a:ext uri="{FF2B5EF4-FFF2-40B4-BE49-F238E27FC236}">
                    <a16:creationId xmlns:a16="http://schemas.microsoft.com/office/drawing/2014/main" id="{21E95E3A-F643-47F5-8EBA-7FE03B9ED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88">
              <a:extLst>
                <a:ext uri="{FF2B5EF4-FFF2-40B4-BE49-F238E27FC236}">
                  <a16:creationId xmlns:a16="http://schemas.microsoft.com/office/drawing/2014/main" id="{7B25C589-D58A-44D9-AE51-5725C8C8F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24"/>
              <a:ext cx="672" cy="96"/>
              <a:chOff x="1392" y="2640"/>
              <a:chExt cx="672" cy="96"/>
            </a:xfrm>
          </p:grpSpPr>
          <p:sp>
            <p:nvSpPr>
              <p:cNvPr id="51259" name="Rectangle 89">
                <a:extLst>
                  <a:ext uri="{FF2B5EF4-FFF2-40B4-BE49-F238E27FC236}">
                    <a16:creationId xmlns:a16="http://schemas.microsoft.com/office/drawing/2014/main" id="{5FCC9270-DC32-4D6F-8CE6-3CC57EE5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0" name="Line 90">
                <a:extLst>
                  <a:ext uri="{FF2B5EF4-FFF2-40B4-BE49-F238E27FC236}">
                    <a16:creationId xmlns:a16="http://schemas.microsoft.com/office/drawing/2014/main" id="{552CB464-2CB8-4907-9805-2E742A3F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91">
              <a:extLst>
                <a:ext uri="{FF2B5EF4-FFF2-40B4-BE49-F238E27FC236}">
                  <a16:creationId xmlns:a16="http://schemas.microsoft.com/office/drawing/2014/main" id="{355D2EA9-1173-45A9-9E2C-EEA41F524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60"/>
              <a:ext cx="672" cy="96"/>
              <a:chOff x="1392" y="2640"/>
              <a:chExt cx="672" cy="96"/>
            </a:xfrm>
          </p:grpSpPr>
          <p:sp>
            <p:nvSpPr>
              <p:cNvPr id="51257" name="Rectangle 92">
                <a:extLst>
                  <a:ext uri="{FF2B5EF4-FFF2-40B4-BE49-F238E27FC236}">
                    <a16:creationId xmlns:a16="http://schemas.microsoft.com/office/drawing/2014/main" id="{336454B4-30E1-4F12-8D14-83738BA81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58" name="Line 93">
                <a:extLst>
                  <a:ext uri="{FF2B5EF4-FFF2-40B4-BE49-F238E27FC236}">
                    <a16:creationId xmlns:a16="http://schemas.microsoft.com/office/drawing/2014/main" id="{9E7FD56D-E98A-4418-B5EE-0886973A7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Oval 94">
              <a:extLst>
                <a:ext uri="{FF2B5EF4-FFF2-40B4-BE49-F238E27FC236}">
                  <a16:creationId xmlns:a16="http://schemas.microsoft.com/office/drawing/2014/main" id="{3108868F-35DF-403F-931A-A50D09AD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8" name="Oval 95">
              <a:extLst>
                <a:ext uri="{FF2B5EF4-FFF2-40B4-BE49-F238E27FC236}">
                  <a16:creationId xmlns:a16="http://schemas.microsoft.com/office/drawing/2014/main" id="{2ACE3992-C394-4752-8BFF-42A303D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9" name="Text Box 97">
              <a:extLst>
                <a:ext uri="{FF2B5EF4-FFF2-40B4-BE49-F238E27FC236}">
                  <a16:creationId xmlns:a16="http://schemas.microsoft.com/office/drawing/2014/main" id="{F09084B3-F119-471C-8168-1FDB3D9E1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4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50" name="Text Box 140">
              <a:extLst>
                <a:ext uri="{FF2B5EF4-FFF2-40B4-BE49-F238E27FC236}">
                  <a16:creationId xmlns:a16="http://schemas.microsoft.com/office/drawing/2014/main" id="{DF774C57-E85F-4840-ADF7-88BB18C34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" y="931"/>
              <a:ext cx="1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Fully associative</a:t>
              </a:r>
            </a:p>
          </p:txBody>
        </p:sp>
        <p:sp>
          <p:nvSpPr>
            <p:cNvPr id="51251" name="Oval 143">
              <a:extLst>
                <a:ext uri="{FF2B5EF4-FFF2-40B4-BE49-F238E27FC236}">
                  <a16:creationId xmlns:a16="http://schemas.microsoft.com/office/drawing/2014/main" id="{C83883DE-9AB5-4DA5-B0EE-3FC03264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52" name="Line 144">
              <a:extLst>
                <a:ext uri="{FF2B5EF4-FFF2-40B4-BE49-F238E27FC236}">
                  <a16:creationId xmlns:a16="http://schemas.microsoft.com/office/drawing/2014/main" id="{6E4ACCDC-78F6-4B4A-9A1C-00D5B7C7C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3" name="Line 145">
              <a:extLst>
                <a:ext uri="{FF2B5EF4-FFF2-40B4-BE49-F238E27FC236}">
                  <a16:creationId xmlns:a16="http://schemas.microsoft.com/office/drawing/2014/main" id="{80EBAE9E-00EB-49FF-AC27-C9001DB6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4" name="Line 146">
              <a:extLst>
                <a:ext uri="{FF2B5EF4-FFF2-40B4-BE49-F238E27FC236}">
                  <a16:creationId xmlns:a16="http://schemas.microsoft.com/office/drawing/2014/main" id="{3390137C-85E5-4C8B-98D7-ACFB8300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5" name="Line 147">
              <a:extLst>
                <a:ext uri="{FF2B5EF4-FFF2-40B4-BE49-F238E27FC236}">
                  <a16:creationId xmlns:a16="http://schemas.microsoft.com/office/drawing/2014/main" id="{CC7C4935-5DA3-4814-8C3A-6091AC7D5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6" name="Text Box 151">
              <a:extLst>
                <a:ext uri="{FF2B5EF4-FFF2-40B4-BE49-F238E27FC236}">
                  <a16:creationId xmlns:a16="http://schemas.microsoft.com/office/drawing/2014/main" id="{1451C929-5ABF-4973-838E-DF428DBCC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可能映射到缓存任意行中，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需与缓存中所有的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1204" name="Group 155">
            <a:extLst>
              <a:ext uri="{FF2B5EF4-FFF2-40B4-BE49-F238E27FC236}">
                <a16:creationId xmlns:a16="http://schemas.microsoft.com/office/drawing/2014/main" id="{017CA1BA-3046-4C04-B1DE-065E929A729A}"/>
              </a:ext>
            </a:extLst>
          </p:cNvPr>
          <p:cNvGrpSpPr>
            <a:grpSpLocks/>
          </p:cNvGrpSpPr>
          <p:nvPr/>
        </p:nvGrpSpPr>
        <p:grpSpPr bwMode="auto">
          <a:xfrm>
            <a:off x="7635876" y="1066801"/>
            <a:ext cx="2727325" cy="4052888"/>
            <a:chOff x="1834" y="912"/>
            <a:chExt cx="1718" cy="2553"/>
          </a:xfrm>
        </p:grpSpPr>
        <p:sp>
          <p:nvSpPr>
            <p:cNvPr id="51210" name="Rectangle 149">
              <a:extLst>
                <a:ext uri="{FF2B5EF4-FFF2-40B4-BE49-F238E27FC236}">
                  <a16:creationId xmlns:a16="http://schemas.microsoft.com/office/drawing/2014/main" id="{E72AEE0A-0BAF-48C0-9C79-5543D875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296"/>
              <a:ext cx="1680" cy="134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11" name="Group 102">
              <a:extLst>
                <a:ext uri="{FF2B5EF4-FFF2-40B4-BE49-F238E27FC236}">
                  <a16:creationId xmlns:a16="http://schemas.microsoft.com/office/drawing/2014/main" id="{62D4FB86-11E2-4E6B-923C-E04480C7D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1488"/>
              <a:ext cx="672" cy="1008"/>
              <a:chOff x="3024" y="4176"/>
              <a:chExt cx="672" cy="1008"/>
            </a:xfrm>
          </p:grpSpPr>
          <p:grpSp>
            <p:nvGrpSpPr>
              <p:cNvPr id="51227" name="Group 103">
                <a:extLst>
                  <a:ext uri="{FF2B5EF4-FFF2-40B4-BE49-F238E27FC236}">
                    <a16:creationId xmlns:a16="http://schemas.microsoft.com/office/drawing/2014/main" id="{7DA500E5-CC34-4CAC-870E-46B873E2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33" name="Group 104">
                  <a:extLst>
                    <a:ext uri="{FF2B5EF4-FFF2-40B4-BE49-F238E27FC236}">
                      <a16:creationId xmlns:a16="http://schemas.microsoft.com/office/drawing/2014/main" id="{E0DD445B-8EF4-4469-A0AD-4F76ED3C14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35" name="Rectangle 105">
                    <a:extLst>
                      <a:ext uri="{FF2B5EF4-FFF2-40B4-BE49-F238E27FC236}">
                        <a16:creationId xmlns:a16="http://schemas.microsoft.com/office/drawing/2014/main" id="{6B0035D1-0EF4-47E0-B641-DF7ABF383D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6" name="Line 106">
                    <a:extLst>
                      <a:ext uri="{FF2B5EF4-FFF2-40B4-BE49-F238E27FC236}">
                        <a16:creationId xmlns:a16="http://schemas.microsoft.com/office/drawing/2014/main" id="{C624CAD6-CD9A-4EA2-9B05-8C7F39C35F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7" name="Line 107">
                    <a:extLst>
                      <a:ext uri="{FF2B5EF4-FFF2-40B4-BE49-F238E27FC236}">
                        <a16:creationId xmlns:a16="http://schemas.microsoft.com/office/drawing/2014/main" id="{6B6B5ED3-5717-4A98-8CC8-409F7EE72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8" name="Line 108">
                    <a:extLst>
                      <a:ext uri="{FF2B5EF4-FFF2-40B4-BE49-F238E27FC236}">
                        <a16:creationId xmlns:a16="http://schemas.microsoft.com/office/drawing/2014/main" id="{1629A9BC-792C-4645-BDD3-4E7C260F82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9" name="Line 109">
                    <a:extLst>
                      <a:ext uri="{FF2B5EF4-FFF2-40B4-BE49-F238E27FC236}">
                        <a16:creationId xmlns:a16="http://schemas.microsoft.com/office/drawing/2014/main" id="{5B393C11-EDF6-47D6-BF83-86512CFB3F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0" name="Line 110">
                    <a:extLst>
                      <a:ext uri="{FF2B5EF4-FFF2-40B4-BE49-F238E27FC236}">
                        <a16:creationId xmlns:a16="http://schemas.microsoft.com/office/drawing/2014/main" id="{7AB6B8BA-CA3A-4EA6-880D-71DD8140EE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1" name="Line 111">
                    <a:extLst>
                      <a:ext uri="{FF2B5EF4-FFF2-40B4-BE49-F238E27FC236}">
                        <a16:creationId xmlns:a16="http://schemas.microsoft.com/office/drawing/2014/main" id="{D3D423EB-ECA2-4718-A5EA-DCCECED392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2" name="Line 112">
                    <a:extLst>
                      <a:ext uri="{FF2B5EF4-FFF2-40B4-BE49-F238E27FC236}">
                        <a16:creationId xmlns:a16="http://schemas.microsoft.com/office/drawing/2014/main" id="{40E934E3-C6B0-44E3-9D05-CC8966FFC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4" name="Line 113">
                  <a:extLst>
                    <a:ext uri="{FF2B5EF4-FFF2-40B4-BE49-F238E27FC236}">
                      <a16:creationId xmlns:a16="http://schemas.microsoft.com/office/drawing/2014/main" id="{3398E9D5-2F5B-4C32-8B92-64135DAFD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28" name="Group 114">
                <a:extLst>
                  <a:ext uri="{FF2B5EF4-FFF2-40B4-BE49-F238E27FC236}">
                    <a16:creationId xmlns:a16="http://schemas.microsoft.com/office/drawing/2014/main" id="{34B733CB-539A-4D10-AAC7-68F323D89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29" name="Group 115">
                  <a:extLst>
                    <a:ext uri="{FF2B5EF4-FFF2-40B4-BE49-F238E27FC236}">
                      <a16:creationId xmlns:a16="http://schemas.microsoft.com/office/drawing/2014/main" id="{7FD25AF7-52B4-43D1-A7E0-BF145EEF1F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31" name="Rectangle 116">
                    <a:extLst>
                      <a:ext uri="{FF2B5EF4-FFF2-40B4-BE49-F238E27FC236}">
                        <a16:creationId xmlns:a16="http://schemas.microsoft.com/office/drawing/2014/main" id="{ABA0C572-8770-41A1-8A66-1C5729743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2" name="Line 117">
                    <a:extLst>
                      <a:ext uri="{FF2B5EF4-FFF2-40B4-BE49-F238E27FC236}">
                        <a16:creationId xmlns:a16="http://schemas.microsoft.com/office/drawing/2014/main" id="{229A325E-12B7-4A5B-9359-1C21C17F7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0" name="Line 118">
                  <a:extLst>
                    <a:ext uri="{FF2B5EF4-FFF2-40B4-BE49-F238E27FC236}">
                      <a16:creationId xmlns:a16="http://schemas.microsoft.com/office/drawing/2014/main" id="{2746790A-440C-4102-BD1C-26FDAF8B2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2" name="Group 119">
              <a:extLst>
                <a:ext uri="{FF2B5EF4-FFF2-40B4-BE49-F238E27FC236}">
                  <a16:creationId xmlns:a16="http://schemas.microsoft.com/office/drawing/2014/main" id="{D78386E4-EA7B-4AD4-B57F-AD0836EC7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1488"/>
              <a:ext cx="48" cy="768"/>
              <a:chOff x="1248" y="1728"/>
              <a:chExt cx="48" cy="768"/>
            </a:xfrm>
          </p:grpSpPr>
          <p:sp>
            <p:nvSpPr>
              <p:cNvPr id="51224" name="Line 120">
                <a:extLst>
                  <a:ext uri="{FF2B5EF4-FFF2-40B4-BE49-F238E27FC236}">
                    <a16:creationId xmlns:a16="http://schemas.microsoft.com/office/drawing/2014/main" id="{C11C8A83-E6BE-4C02-8CF6-E6155C198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5" name="Line 121">
                <a:extLst>
                  <a:ext uri="{FF2B5EF4-FFF2-40B4-BE49-F238E27FC236}">
                    <a16:creationId xmlns:a16="http://schemas.microsoft.com/office/drawing/2014/main" id="{81711571-F800-42D2-AB93-87FF85A02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6" name="Line 122">
                <a:extLst>
                  <a:ext uri="{FF2B5EF4-FFF2-40B4-BE49-F238E27FC236}">
                    <a16:creationId xmlns:a16="http://schemas.microsoft.com/office/drawing/2014/main" id="{CACC93F7-EB73-4545-A9A1-2FA74BCC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13" name="Line 123">
              <a:extLst>
                <a:ext uri="{FF2B5EF4-FFF2-40B4-BE49-F238E27FC236}">
                  <a16:creationId xmlns:a16="http://schemas.microsoft.com/office/drawing/2014/main" id="{FBE4C52F-FAAE-458C-89AA-A4533A6E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4" name="Line 124">
              <a:extLst>
                <a:ext uri="{FF2B5EF4-FFF2-40B4-BE49-F238E27FC236}">
                  <a16:creationId xmlns:a16="http://schemas.microsoft.com/office/drawing/2014/main" id="{C6BBAD19-236F-4956-9155-4DB8D1FF2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5" name="Line 125">
              <a:extLst>
                <a:ext uri="{FF2B5EF4-FFF2-40B4-BE49-F238E27FC236}">
                  <a16:creationId xmlns:a16="http://schemas.microsoft.com/office/drawing/2014/main" id="{299E8FC9-30E9-414C-9E3B-98EE7112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6" name="Line 126">
              <a:extLst>
                <a:ext uri="{FF2B5EF4-FFF2-40B4-BE49-F238E27FC236}">
                  <a16:creationId xmlns:a16="http://schemas.microsoft.com/office/drawing/2014/main" id="{C6F0CAD2-3A9A-4301-AE57-A9EF58114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158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217" name="Group 127">
              <a:extLst>
                <a:ext uri="{FF2B5EF4-FFF2-40B4-BE49-F238E27FC236}">
                  <a16:creationId xmlns:a16="http://schemas.microsoft.com/office/drawing/2014/main" id="{2883A02A-A813-4FC3-AD1E-CC86F8809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96"/>
              <a:ext cx="672" cy="288"/>
              <a:chOff x="2208" y="1632"/>
              <a:chExt cx="672" cy="288"/>
            </a:xfrm>
          </p:grpSpPr>
          <p:grpSp>
            <p:nvGrpSpPr>
              <p:cNvPr id="51220" name="Group 128">
                <a:extLst>
                  <a:ext uri="{FF2B5EF4-FFF2-40B4-BE49-F238E27FC236}">
                    <a16:creationId xmlns:a16="http://schemas.microsoft.com/office/drawing/2014/main" id="{1A0F6A80-151D-4083-BC50-CAF637C30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824"/>
                <a:ext cx="624" cy="96"/>
                <a:chOff x="480" y="1392"/>
                <a:chExt cx="624" cy="96"/>
              </a:xfrm>
            </p:grpSpPr>
            <p:sp>
              <p:nvSpPr>
                <p:cNvPr id="51222" name="Rectangle 129">
                  <a:extLst>
                    <a:ext uri="{FF2B5EF4-FFF2-40B4-BE49-F238E27FC236}">
                      <a16:creationId xmlns:a16="http://schemas.microsoft.com/office/drawing/2014/main" id="{CEAFDD87-A9C9-4E05-B42F-92AACCBE1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392"/>
                  <a:ext cx="624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23" name="Line 130">
                  <a:extLst>
                    <a:ext uri="{FF2B5EF4-FFF2-40B4-BE49-F238E27FC236}">
                      <a16:creationId xmlns:a16="http://schemas.microsoft.com/office/drawing/2014/main" id="{624D4E47-C8EF-4D8C-8941-131378B3C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21" name="Text Box 131">
                <a:extLst>
                  <a:ext uri="{FF2B5EF4-FFF2-40B4-BE49-F238E27FC236}">
                    <a16:creationId xmlns:a16="http://schemas.microsoft.com/office/drawing/2014/main" id="{E681CD9D-E76E-4608-A4F1-84B7516AE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rPr>
                  <a:t>address</a:t>
                </a:r>
              </a:p>
            </p:txBody>
          </p:sp>
        </p:grpSp>
        <p:sp>
          <p:nvSpPr>
            <p:cNvPr id="51218" name="Text Box 141">
              <a:extLst>
                <a:ext uri="{FF2B5EF4-FFF2-40B4-BE49-F238E27FC236}">
                  <a16:creationId xmlns:a16="http://schemas.microsoft.com/office/drawing/2014/main" id="{3024C314-013E-490C-9CE1-E3FD8D476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912"/>
              <a:ext cx="12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Direct-mapped</a:t>
              </a:r>
            </a:p>
          </p:txBody>
        </p:sp>
        <p:sp>
          <p:nvSpPr>
            <p:cNvPr id="51219" name="Text Box 152">
              <a:extLst>
                <a:ext uri="{FF2B5EF4-FFF2-40B4-BE49-F238E27FC236}">
                  <a16:creationId xmlns:a16="http://schemas.microsoft.com/office/drawing/2014/main" id="{D274016D-7A7C-47CA-9D79-7551CF3F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只与一个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比较，地址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只能映射到缓存的一个位置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51205" name="Line 158">
            <a:extLst>
              <a:ext uri="{FF2B5EF4-FFF2-40B4-BE49-F238E27FC236}">
                <a16:creationId xmlns:a16="http://schemas.microsoft.com/office/drawing/2014/main" id="{5C29C868-559D-414E-BD47-FFCFB21B6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066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3599" name="Text Box 159">
            <a:extLst>
              <a:ext uri="{FF2B5EF4-FFF2-40B4-BE49-F238E27FC236}">
                <a16:creationId xmlns:a16="http://schemas.microsoft.com/office/drawing/2014/main" id="{000B0B3D-352F-49E9-86A3-7D72154E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49" y="5655302"/>
            <a:ext cx="2863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从整个缓存中找到一个条目将其逐出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2" name="Text Box 159">
            <a:extLst>
              <a:ext uri="{FF2B5EF4-FFF2-40B4-BE49-F238E27FC236}">
                <a16:creationId xmlns:a16="http://schemas.microsoft.com/office/drawing/2014/main" id="{4617C336-9BEC-47BE-AD8C-9A40FEBA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43544"/>
            <a:ext cx="32624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组相联在某一行（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），从（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way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中找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到一个条目将其逐出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43" name="Text Box 159">
            <a:extLst>
              <a:ext uri="{FF2B5EF4-FFF2-40B4-BE49-F238E27FC236}">
                <a16:creationId xmlns:a16="http://schemas.microsoft.com/office/drawing/2014/main" id="{3DD6615D-9322-48AE-913F-87D43E2F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643" y="5735877"/>
            <a:ext cx="3499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直接映射只有一个位置可以替换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9" grpId="0" autoUpdateAnimBg="0"/>
      <p:bldP spid="142" grpId="0" autoUpdateAnimBg="0"/>
      <p:bldP spid="1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8674" y="1044335"/>
            <a:ext cx="427482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在矢量上循环</a:t>
            </a:r>
            <a:endParaRPr sz="3200" spc="-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601" y="1916176"/>
            <a:ext cx="2603298" cy="10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Example</a:t>
            </a:r>
            <a:r>
              <a:rPr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sz="2400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400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缓存每行存数组四个元素</a:t>
            </a:r>
            <a:endParaRPr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3731" y="2037530"/>
            <a:ext cx="2981960" cy="2054225"/>
            <a:chOff x="589731" y="2037529"/>
            <a:chExt cx="2981960" cy="20542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731" y="2037529"/>
              <a:ext cx="2981954" cy="2054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97920" y="2295550"/>
              <a:ext cx="551180" cy="321945"/>
            </a:xfrm>
            <a:custGeom>
              <a:avLst/>
              <a:gdLst/>
              <a:ahLst/>
              <a:cxnLst/>
              <a:rect l="l" t="t" r="r" b="b"/>
              <a:pathLst>
                <a:path w="551179" h="321944">
                  <a:moveTo>
                    <a:pt x="0" y="321409"/>
                  </a:moveTo>
                  <a:lnTo>
                    <a:pt x="551104" y="0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6056" y="2578135"/>
              <a:ext cx="80687" cy="672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03699" y="1788362"/>
            <a:ext cx="13474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zh-CN" altLang="en-US" sz="1400" kern="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存在寄存器里</a:t>
            </a:r>
            <a:endParaRPr lang="en-US" altLang="zh-CN" sz="1400" kern="0" spc="-1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5080">
              <a:spcBef>
                <a:spcPts val="100"/>
              </a:spcBef>
            </a:pPr>
            <a:r>
              <a:rPr sz="1400" kern="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(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时间局部性</a:t>
            </a:r>
            <a:r>
              <a:rPr sz="1400" kern="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endParaRPr sz="1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96084" y="3581542"/>
            <a:ext cx="568325" cy="318135"/>
            <a:chOff x="2672083" y="3581541"/>
            <a:chExt cx="568325" cy="318135"/>
          </a:xfrm>
        </p:grpSpPr>
        <p:sp>
          <p:nvSpPr>
            <p:cNvPr id="13" name="object 13"/>
            <p:cNvSpPr/>
            <p:nvPr/>
          </p:nvSpPr>
          <p:spPr>
            <a:xfrm>
              <a:off x="2714488" y="3608968"/>
              <a:ext cx="516890" cy="281305"/>
            </a:xfrm>
            <a:custGeom>
              <a:avLst/>
              <a:gdLst/>
              <a:ahLst/>
              <a:cxnLst/>
              <a:rect l="l" t="t" r="r" b="b"/>
              <a:pathLst>
                <a:path w="516889" h="281304">
                  <a:moveTo>
                    <a:pt x="0" y="0"/>
                  </a:moveTo>
                  <a:lnTo>
                    <a:pt x="516261" y="281081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083" y="3581541"/>
              <a:ext cx="80988" cy="6601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03699" y="3770263"/>
            <a:ext cx="13322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kern="0" dirty="0">
                <a:solidFill>
                  <a:srgbClr val="990000"/>
                </a:solidFill>
                <a:latin typeface="Calibri"/>
                <a:cs typeface="Calibri"/>
              </a:rPr>
              <a:t>hopefully</a:t>
            </a:r>
            <a:r>
              <a:rPr sz="1400" kern="0" spc="-4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kern="0" dirty="0">
                <a:solidFill>
                  <a:srgbClr val="990000"/>
                </a:solidFill>
                <a:latin typeface="Calibri"/>
                <a:cs typeface="Calibri"/>
              </a:rPr>
              <a:t>in</a:t>
            </a:r>
            <a:r>
              <a:rPr sz="1400" kern="0" spc="-3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kern="0" spc="-20" dirty="0">
                <a:solidFill>
                  <a:srgbClr val="990000"/>
                </a:solidFill>
                <a:latin typeface="Calibri"/>
                <a:cs typeface="Calibri"/>
              </a:rPr>
              <a:t>cache </a:t>
            </a:r>
            <a:r>
              <a:rPr sz="1400" kern="0" dirty="0">
                <a:solidFill>
                  <a:srgbClr val="990000"/>
                </a:solidFill>
                <a:latin typeface="Calibri"/>
                <a:cs typeface="Calibri"/>
              </a:rPr>
              <a:t>(</a:t>
            </a:r>
            <a:r>
              <a:rPr lang="zh-CN" altLang="en-US" sz="1400" kern="0" dirty="0">
                <a:solidFill>
                  <a:srgbClr val="990000"/>
                </a:solidFill>
                <a:latin typeface="Calibri"/>
                <a:cs typeface="Calibri"/>
              </a:rPr>
              <a:t>空间局部性</a:t>
            </a:r>
            <a:r>
              <a:rPr sz="1400" kern="0" spc="-10" dirty="0">
                <a:solidFill>
                  <a:srgbClr val="990000"/>
                </a:solidFill>
                <a:latin typeface="Calibri"/>
                <a:cs typeface="Calibri"/>
              </a:rPr>
              <a:t>)</a:t>
            </a:r>
            <a:endParaRPr sz="14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8888" y="4713985"/>
            <a:ext cx="8428735" cy="557779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C6914879-C029-4EB9-AE11-CB2FB46BA9EA}"/>
              </a:ext>
            </a:extLst>
          </p:cNvPr>
          <p:cNvSpPr txBox="1">
            <a:spLocks/>
          </p:cNvSpPr>
          <p:nvPr/>
        </p:nvSpPr>
        <p:spPr>
          <a:xfrm>
            <a:off x="560096" y="230681"/>
            <a:ext cx="5017338" cy="328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A5002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0541">
              <a:lnSpc>
                <a:spcPts val="2357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存储访问的局部性原理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E22078-E5EC-4B55-98DE-BA047F6F6E9C}"/>
              </a:ext>
            </a:extLst>
          </p:cNvPr>
          <p:cNvSpPr/>
          <p:nvPr/>
        </p:nvSpPr>
        <p:spPr>
          <a:xfrm>
            <a:off x="1810949" y="5739340"/>
            <a:ext cx="7367570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缓存每行存数组四个元素，</a:t>
            </a:r>
            <a:r>
              <a:rPr lang="en-US" altLang="zh-CN" kern="0" spc="-75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lang="en-US" altLang="zh-CN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=0</a:t>
            </a: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，第一次访问时冷启动，缓存缺失，从内存取一块数据（数组</a:t>
            </a:r>
            <a:r>
              <a:rPr lang="en-US" altLang="zh-CN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个元素），那么访问</a:t>
            </a:r>
            <a:r>
              <a:rPr lang="en-US" altLang="zh-CN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，</a:t>
            </a:r>
            <a:r>
              <a:rPr lang="en-US" altLang="zh-CN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，</a:t>
            </a:r>
            <a:r>
              <a:rPr lang="en-US" altLang="zh-CN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r>
              <a:rPr lang="zh-CN" altLang="en-US" kern="0" spc="-75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时命中，以此类推。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828800" y="2001926"/>
            <a:ext cx="3620770" cy="2442845"/>
            <a:chOff x="304800" y="2001925"/>
            <a:chExt cx="3620770" cy="24428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111" y="2045154"/>
              <a:ext cx="3371858" cy="22911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001925"/>
              <a:ext cx="3620424" cy="24424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52045" y="2320550"/>
              <a:ext cx="551180" cy="321945"/>
            </a:xfrm>
            <a:custGeom>
              <a:avLst/>
              <a:gdLst/>
              <a:ahLst/>
              <a:cxnLst/>
              <a:rect l="l" t="t" r="r" b="b"/>
              <a:pathLst>
                <a:path w="551179" h="321944">
                  <a:moveTo>
                    <a:pt x="0" y="321409"/>
                  </a:moveTo>
                  <a:lnTo>
                    <a:pt x="551104" y="0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0181" y="2603135"/>
              <a:ext cx="80687" cy="6720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28800" y="1048131"/>
            <a:ext cx="610489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矩阵循环，按行访问</a:t>
            </a:r>
            <a:endParaRPr sz="3200"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4193" y="658794"/>
            <a:ext cx="4138993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每个缓存行包含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个数组元素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row-main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0175" y="1830538"/>
            <a:ext cx="1347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stored</a:t>
            </a:r>
            <a:r>
              <a:rPr sz="1400" spc="-4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in</a:t>
            </a:r>
            <a:r>
              <a:rPr sz="1400" spc="-4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registers (temporal</a:t>
            </a:r>
            <a:r>
              <a:rPr sz="1400" spc="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locality)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93785" y="3893667"/>
            <a:ext cx="568325" cy="318135"/>
            <a:chOff x="3169784" y="3893666"/>
            <a:chExt cx="568325" cy="318135"/>
          </a:xfrm>
        </p:grpSpPr>
        <p:sp>
          <p:nvSpPr>
            <p:cNvPr id="14" name="object 14"/>
            <p:cNvSpPr/>
            <p:nvPr/>
          </p:nvSpPr>
          <p:spPr>
            <a:xfrm>
              <a:off x="3212188" y="3921093"/>
              <a:ext cx="516890" cy="281305"/>
            </a:xfrm>
            <a:custGeom>
              <a:avLst/>
              <a:gdLst/>
              <a:ahLst/>
              <a:cxnLst/>
              <a:rect l="l" t="t" r="r" b="b"/>
              <a:pathLst>
                <a:path w="516889" h="281304">
                  <a:moveTo>
                    <a:pt x="0" y="0"/>
                  </a:moveTo>
                  <a:lnTo>
                    <a:pt x="516261" y="281081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9784" y="3893666"/>
              <a:ext cx="80988" cy="6601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01400" y="4082388"/>
            <a:ext cx="133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hopefully</a:t>
            </a:r>
            <a:r>
              <a:rPr sz="1400" spc="-4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in</a:t>
            </a:r>
            <a:r>
              <a:rPr sz="1400" spc="-3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90000"/>
                </a:solidFill>
                <a:latin typeface="Calibri"/>
                <a:cs typeface="Calibri"/>
              </a:rPr>
              <a:t>cache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(spatial</a:t>
            </a:r>
            <a:r>
              <a:rPr sz="1400" spc="-4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locality)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5509" y="4889644"/>
            <a:ext cx="8624737" cy="1576564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BD48AAC1-A45F-45BF-B12D-DDA108545D8C}"/>
              </a:ext>
            </a:extLst>
          </p:cNvPr>
          <p:cNvSpPr txBox="1">
            <a:spLocks/>
          </p:cNvSpPr>
          <p:nvPr/>
        </p:nvSpPr>
        <p:spPr>
          <a:xfrm>
            <a:off x="818272" y="448425"/>
            <a:ext cx="5017338" cy="328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A5002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0541">
              <a:lnSpc>
                <a:spcPts val="2357"/>
              </a:lnSpc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存储访问的局部性原理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4568AF-34F1-4AA6-B387-94607C91519A}"/>
              </a:ext>
            </a:extLst>
          </p:cNvPr>
          <p:cNvSpPr/>
          <p:nvPr/>
        </p:nvSpPr>
        <p:spPr>
          <a:xfrm>
            <a:off x="6338226" y="1942735"/>
            <a:ext cx="569431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120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数组</a:t>
            </a:r>
            <a:r>
              <a:rPr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A</a:t>
            </a:r>
            <a:r>
              <a:rPr lang="zh-CN" altLang="en-US" dirty="0">
                <a:latin typeface="微软雅黑" charset="-122"/>
                <a:ea typeface="微软雅黑" charset="-122"/>
              </a:rPr>
              <a:t>：访问顺序为</a:t>
            </a:r>
            <a:r>
              <a:rPr lang="en-US" altLang="zh-CN" dirty="0">
                <a:latin typeface="微软雅黑" charset="-122"/>
                <a:ea typeface="微软雅黑" charset="-122"/>
              </a:rPr>
              <a:t>A[0][0], A[0][1] ,…,  A[0][3];  A[1][0], A[1][1],…,A[1][3]</a:t>
            </a:r>
            <a:r>
              <a:rPr lang="zh-CN" altLang="en-US" dirty="0">
                <a:latin typeface="微软雅黑" charset="-122"/>
                <a:ea typeface="微软雅黑" charset="-122"/>
              </a:rPr>
              <a:t>，与存放顺序一致，空间局部性好！而每个</a:t>
            </a:r>
            <a:r>
              <a:rPr lang="en-US" altLang="zh-CN" dirty="0">
                <a:latin typeface="微软雅黑" charset="-122"/>
                <a:ea typeface="微软雅黑" charset="-122"/>
              </a:rPr>
              <a:t>A[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i</a:t>
            </a:r>
            <a:r>
              <a:rPr lang="en-US" altLang="zh-CN" dirty="0">
                <a:latin typeface="微软雅黑" charset="-122"/>
                <a:ea typeface="微软雅黑" charset="-122"/>
              </a:rPr>
              <a:t>][j]</a:t>
            </a:r>
            <a:r>
              <a:rPr lang="zh-CN" altLang="en-US" dirty="0">
                <a:latin typeface="微软雅黑" charset="-122"/>
                <a:ea typeface="微软雅黑" charset="-122"/>
              </a:rPr>
              <a:t>只被访问一次，故时间局部性差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Wingdings" charset="2"/>
              <a:buChar char="Ø"/>
            </a:pPr>
            <a:r>
              <a:rPr lang="zh-CN" altLang="en-US" dirty="0">
                <a:latin typeface="微软雅黑" charset="-122"/>
                <a:ea typeface="微软雅黑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变量</a:t>
            </a:r>
            <a:r>
              <a:rPr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sum</a:t>
            </a:r>
            <a:r>
              <a:rPr lang="zh-CN" altLang="en-US" dirty="0">
                <a:latin typeface="微软雅黑" charset="-122"/>
                <a:ea typeface="微软雅黑" charset="-122"/>
              </a:rPr>
              <a:t>：单个变量不考虑空间局部性；每次循环都访问</a:t>
            </a:r>
            <a:r>
              <a:rPr lang="en-US" altLang="zh-CN" dirty="0">
                <a:latin typeface="微软雅黑" charset="-122"/>
                <a:ea typeface="微软雅黑" charset="-122"/>
              </a:rPr>
              <a:t>sum</a:t>
            </a:r>
            <a:r>
              <a:rPr lang="zh-CN" altLang="en-US" dirty="0">
                <a:latin typeface="微软雅黑" charset="-122"/>
                <a:ea typeface="微软雅黑" charset="-122"/>
              </a:rPr>
              <a:t>，故其时间局部性好！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993786" y="2043528"/>
            <a:ext cx="3354070" cy="2308860"/>
            <a:chOff x="469786" y="2043528"/>
            <a:chExt cx="3354070" cy="2308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786" y="2043528"/>
              <a:ext cx="3353656" cy="23083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52045" y="2320549"/>
              <a:ext cx="551180" cy="321945"/>
            </a:xfrm>
            <a:custGeom>
              <a:avLst/>
              <a:gdLst/>
              <a:ahLst/>
              <a:cxnLst/>
              <a:rect l="l" t="t" r="r" b="b"/>
              <a:pathLst>
                <a:path w="551179" h="321944">
                  <a:moveTo>
                    <a:pt x="0" y="321409"/>
                  </a:moveTo>
                  <a:lnTo>
                    <a:pt x="551104" y="0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0181" y="2603135"/>
              <a:ext cx="80687" cy="6720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21879" y="3826655"/>
            <a:ext cx="26275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如果缓存比较小，则全部缺失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0175" y="1830538"/>
            <a:ext cx="1347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stored</a:t>
            </a:r>
            <a:r>
              <a:rPr sz="1400" spc="-4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in</a:t>
            </a:r>
            <a:r>
              <a:rPr sz="1400" spc="-4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registers (temporal</a:t>
            </a:r>
            <a:r>
              <a:rPr sz="1400" spc="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locality)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3785" y="3893667"/>
            <a:ext cx="568325" cy="318135"/>
            <a:chOff x="3169784" y="3893666"/>
            <a:chExt cx="568325" cy="318135"/>
          </a:xfrm>
        </p:grpSpPr>
        <p:sp>
          <p:nvSpPr>
            <p:cNvPr id="13" name="object 13"/>
            <p:cNvSpPr/>
            <p:nvPr/>
          </p:nvSpPr>
          <p:spPr>
            <a:xfrm>
              <a:off x="3212188" y="3921093"/>
              <a:ext cx="516890" cy="281305"/>
            </a:xfrm>
            <a:custGeom>
              <a:avLst/>
              <a:gdLst/>
              <a:ahLst/>
              <a:cxnLst/>
              <a:rect l="l" t="t" r="r" b="b"/>
              <a:pathLst>
                <a:path w="516889" h="281304">
                  <a:moveTo>
                    <a:pt x="0" y="0"/>
                  </a:moveTo>
                  <a:lnTo>
                    <a:pt x="516261" y="281081"/>
                  </a:lnTo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784" y="3893666"/>
              <a:ext cx="80988" cy="6601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01400" y="4082388"/>
            <a:ext cx="133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hopefully</a:t>
            </a:r>
            <a:r>
              <a:rPr sz="1400" spc="-4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in</a:t>
            </a:r>
            <a:r>
              <a:rPr sz="1400" spc="-3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90000"/>
                </a:solidFill>
                <a:latin typeface="Calibri"/>
                <a:cs typeface="Calibri"/>
              </a:rPr>
              <a:t>cache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(spatial</a:t>
            </a:r>
            <a:r>
              <a:rPr sz="1400" spc="-4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locality)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411" y="4977288"/>
            <a:ext cx="8576762" cy="1474131"/>
          </a:xfrm>
          <a:prstGeom prst="rect">
            <a:avLst/>
          </a:prstGeom>
        </p:spPr>
      </p:pic>
      <p:sp>
        <p:nvSpPr>
          <p:cNvPr id="19" name="object 10">
            <a:extLst>
              <a:ext uri="{FF2B5EF4-FFF2-40B4-BE49-F238E27FC236}">
                <a16:creationId xmlns:a16="http://schemas.microsoft.com/office/drawing/2014/main" id="{E9B3BC21-C12E-4A7D-814E-4DB90FF17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1573"/>
            <a:ext cx="105156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矩阵循环，按列访问</a:t>
            </a:r>
            <a:endParaRPr sz="3200"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CEC139-A9D5-4ADF-8B18-290FE10D3549}"/>
              </a:ext>
            </a:extLst>
          </p:cNvPr>
          <p:cNvSpPr/>
          <p:nvPr/>
        </p:nvSpPr>
        <p:spPr>
          <a:xfrm>
            <a:off x="6982141" y="1562392"/>
            <a:ext cx="4699168" cy="151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 访问顺序为</a:t>
            </a:r>
            <a:r>
              <a:rPr lang="en-US" altLang="zh-CN" sz="20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A[0][0], A[1][0] ,…,  A[4][0]; A[0][1], A[1][1],… ,A[4][1];… </a:t>
            </a:r>
            <a:r>
              <a:rPr lang="zh-CN" altLang="en-US" sz="22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与存放顺序不一致，没有空间局部性</a:t>
            </a:r>
            <a:r>
              <a:rPr lang="en-US" altLang="zh-CN" sz="22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30485</TotalTime>
  <Words>8717</Words>
  <Application>Microsoft Office PowerPoint</Application>
  <PresentationFormat>宽屏</PresentationFormat>
  <Paragraphs>1631</Paragraphs>
  <Slides>69</Slides>
  <Notes>17</Notes>
  <HiddenSlides>3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108" baseType="lpstr">
      <vt:lpstr>굴림</vt:lpstr>
      <vt:lpstr>Microsoft JhengHei</vt:lpstr>
      <vt:lpstr>Monotype Sorts</vt:lpstr>
      <vt:lpstr>MS PGothic</vt:lpstr>
      <vt:lpstr>MS PGothic</vt:lpstr>
      <vt:lpstr>MS UI Gothic</vt:lpstr>
      <vt:lpstr>新細明體</vt:lpstr>
      <vt:lpstr>Tekton</vt:lpstr>
      <vt:lpstr>TimesNewRomanPSMT</vt:lpstr>
      <vt:lpstr>等线</vt:lpstr>
      <vt:lpstr>等线 Light</vt:lpstr>
      <vt:lpstr>黑体</vt:lpstr>
      <vt:lpstr>华文楷体</vt:lpstr>
      <vt:lpstr>华文细黑</vt:lpstr>
      <vt:lpstr>华文新魏</vt:lpstr>
      <vt:lpstr>华文中宋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Comic Sans MS</vt:lpstr>
      <vt:lpstr>Consolas</vt:lpstr>
      <vt:lpstr>Courier New</vt:lpstr>
      <vt:lpstr>Garamond</vt:lpstr>
      <vt:lpstr>Lucida Sans</vt:lpstr>
      <vt:lpstr>Lucida Sans Unicode</vt:lpstr>
      <vt:lpstr>Symbol</vt:lpstr>
      <vt:lpstr>Tahoma</vt:lpstr>
      <vt:lpstr>Times New Roman</vt:lpstr>
      <vt:lpstr>Trebuchet MS</vt:lpstr>
      <vt:lpstr>Verdana</vt:lpstr>
      <vt:lpstr>Wingdings</vt:lpstr>
      <vt:lpstr>Office 主题​​</vt:lpstr>
      <vt:lpstr>1_Office 主题​​</vt:lpstr>
      <vt:lpstr>4_Edge</vt:lpstr>
      <vt:lpstr>9_Edge</vt:lpstr>
      <vt:lpstr>PowerPoint 演示文稿</vt:lpstr>
      <vt:lpstr>用书架做类比</vt:lpstr>
      <vt:lpstr>在流水线中的缓存设计</vt:lpstr>
      <vt:lpstr>PowerPoint 演示文稿</vt:lpstr>
      <vt:lpstr>缓存</vt:lpstr>
      <vt:lpstr>为什么内存层次结构可行</vt:lpstr>
      <vt:lpstr>在矢量上循环</vt:lpstr>
      <vt:lpstr>矩阵循环，按行访问</vt:lpstr>
      <vt:lpstr>矩阵循环，按列访问</vt:lpstr>
      <vt:lpstr>Memory Access with Cache 带缓存的内存访问</vt:lpstr>
      <vt:lpstr>CACHE的有关指标</vt:lpstr>
      <vt:lpstr>Cache的性能计算</vt:lpstr>
      <vt:lpstr>Cache的有关术语</vt:lpstr>
      <vt:lpstr>层次结构引发的问题</vt:lpstr>
      <vt:lpstr>用图书馆类比缓存结构</vt:lpstr>
      <vt:lpstr>缓存的结构</vt:lpstr>
      <vt:lpstr>缓存逻辑组织</vt:lpstr>
      <vt:lpstr>缓存的逻辑组织</vt:lpstr>
      <vt:lpstr>怎样找到数据?</vt:lpstr>
      <vt:lpstr>最不灵活的结构: Direct-mapped</vt:lpstr>
      <vt:lpstr>Direct Mapping 直接映射</vt:lpstr>
      <vt:lpstr>Direct Mapping 直接映射</vt:lpstr>
      <vt:lpstr>PowerPoint 演示文稿</vt:lpstr>
      <vt:lpstr>Direct Mapping Address Usage</vt:lpstr>
      <vt:lpstr>直接映射缓存：放置和访问</vt:lpstr>
      <vt:lpstr>Caching:  A Simple First Example</vt:lpstr>
      <vt:lpstr>Caching:  A Simple First Example</vt:lpstr>
      <vt:lpstr>Address Subdivision（地址细分）</vt:lpstr>
      <vt:lpstr>Cache Field Sizes 举例</vt:lpstr>
      <vt:lpstr>考虑一个4行的（ 4-block)空的缓存, 所有的块初始化有效位为0（not valid）. 给定主存的字地址“0 1 2 3 4 3 4 15”进行访问, 计算缓存的命中率.</vt:lpstr>
      <vt:lpstr>Direct Mapped Cache</vt:lpstr>
      <vt:lpstr>Taking Advantage of Spatial Locality </vt:lpstr>
      <vt:lpstr>Taking Advantage of Spatial Locality </vt:lpstr>
      <vt:lpstr>example</vt:lpstr>
      <vt:lpstr>另一个极端的示例</vt:lpstr>
      <vt:lpstr>另一个极端的示例</vt:lpstr>
      <vt:lpstr>Another Reference String Mapping</vt:lpstr>
      <vt:lpstr>PowerPoint 演示文稿</vt:lpstr>
      <vt:lpstr>练习</vt:lpstr>
      <vt:lpstr>PowerPoint 演示文稿</vt:lpstr>
      <vt:lpstr>5.2  32位内存地址访问如下序列字地址，3，180，43，2，191，88，190，14，181，44，186，253（10进制表示）. 5.2.1．CACHE 直接映射，16行， 每行block一个字，分析访问序列的缺失命中， 以及CACHE的TAG,Index. 16行索引地址4位，每行存一个字，所给为字地址</vt:lpstr>
      <vt:lpstr>Reducing Cache Miss Rates </vt:lpstr>
      <vt:lpstr>Cache与主存之间的映射—全相联</vt:lpstr>
      <vt:lpstr>Fully Associative Cache</vt:lpstr>
      <vt:lpstr>Fully Associative Hit Logic 全相联命中逻辑</vt:lpstr>
      <vt:lpstr>Fully Associative 不能规模太大</vt:lpstr>
      <vt:lpstr>PowerPoint 演示文稿</vt:lpstr>
      <vt:lpstr>组相联映射主存地址格式</vt:lpstr>
      <vt:lpstr>Cache与主存之间的映射 — 组相联 (Set Associative Mapping)</vt:lpstr>
      <vt:lpstr>Cache与主存之间的映射 — 组相联</vt:lpstr>
      <vt:lpstr>Set-Associative Datapath</vt:lpstr>
      <vt:lpstr>K-Way Set Associative Mapping</vt:lpstr>
      <vt:lpstr>Tag RAM Organizations</vt:lpstr>
      <vt:lpstr>Another Reference String Mapping</vt:lpstr>
      <vt:lpstr>Another Reference String Mapping</vt:lpstr>
      <vt:lpstr>N-Way Set-Associative Cache</vt:lpstr>
      <vt:lpstr>Cache和主存之间的映射方式</vt:lpstr>
      <vt:lpstr>关联度示例</vt:lpstr>
      <vt:lpstr>缺失率与组关联性的对比</vt:lpstr>
      <vt:lpstr>PowerPoint 演示文稿</vt:lpstr>
      <vt:lpstr>PowerPoint 演示文稿</vt:lpstr>
      <vt:lpstr>关联性降低了多少未命中率?</vt:lpstr>
      <vt:lpstr>标签(Tag)大小与组 (set)关联性</vt:lpstr>
      <vt:lpstr>PowerPoint 演示文稿</vt:lpstr>
      <vt:lpstr>Associativity vs. Miss Rate</vt:lpstr>
      <vt:lpstr>PowerPoint 演示文稿</vt:lpstr>
      <vt:lpstr>PowerPoint 演示文稿</vt:lpstr>
      <vt:lpstr>CACHE的其它问题 —— Cache容量的计算</vt:lpstr>
      <vt:lpstr>缺失时三种结构的处理方式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the Memory Hierarchy</dc:title>
  <dc:creator>xuemei guo</dc:creator>
  <cp:lastModifiedBy>guoxuem</cp:lastModifiedBy>
  <cp:revision>336</cp:revision>
  <dcterms:created xsi:type="dcterms:W3CDTF">2019-11-19T01:33:06Z</dcterms:created>
  <dcterms:modified xsi:type="dcterms:W3CDTF">2022-11-22T01:22:53Z</dcterms:modified>
</cp:coreProperties>
</file>