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7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45" r:id="rId20"/>
    <p:sldId id="346" r:id="rId21"/>
    <p:sldId id="358" r:id="rId22"/>
    <p:sldId id="359" r:id="rId23"/>
    <p:sldId id="274" r:id="rId24"/>
    <p:sldId id="275" r:id="rId25"/>
    <p:sldId id="276" r:id="rId26"/>
    <p:sldId id="277" r:id="rId27"/>
    <p:sldId id="278" r:id="rId28"/>
    <p:sldId id="376" r:id="rId29"/>
    <p:sldId id="377" r:id="rId30"/>
    <p:sldId id="3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69" r:id="rId67"/>
    <p:sldId id="370" r:id="rId68"/>
    <p:sldId id="371" r:id="rId69"/>
    <p:sldId id="372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>
      <p:cViewPr varScale="1">
        <p:scale>
          <a:sx n="145" d="100"/>
          <a:sy n="145" d="100"/>
        </p:scale>
        <p:origin x="68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5225" y="94110"/>
            <a:ext cx="222250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69B22-6BDA-DD46-9973-6987188CBF01}"/>
              </a:ext>
            </a:extLst>
          </p:cNvPr>
          <p:cNvSpPr txBox="1"/>
          <p:nvPr userDrawn="1"/>
        </p:nvSpPr>
        <p:spPr>
          <a:xfrm>
            <a:off x="6553200" y="471701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Machine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Learning,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SYSU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C78D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5D021-2DB1-2C42-9F04-CF5F2A194F02}"/>
              </a:ext>
            </a:extLst>
          </p:cNvPr>
          <p:cNvSpPr txBox="1"/>
          <p:nvPr userDrawn="1"/>
        </p:nvSpPr>
        <p:spPr>
          <a:xfrm>
            <a:off x="6553200" y="471701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Machine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Learning,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SYSU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C78D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E6684-2D66-0947-A3B3-694292341BCF}"/>
              </a:ext>
            </a:extLst>
          </p:cNvPr>
          <p:cNvSpPr txBox="1"/>
          <p:nvPr userDrawn="1"/>
        </p:nvSpPr>
        <p:spPr>
          <a:xfrm>
            <a:off x="6553200" y="471701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Machine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Learning,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SYSU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C78D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903DF-859C-5447-89ED-2C538426A288}"/>
              </a:ext>
            </a:extLst>
          </p:cNvPr>
          <p:cNvSpPr txBox="1"/>
          <p:nvPr userDrawn="1"/>
        </p:nvSpPr>
        <p:spPr>
          <a:xfrm>
            <a:off x="6553200" y="471701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Machine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Learning,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SYSU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28A1B2-3293-4944-95B2-67D94BFE0195}"/>
              </a:ext>
            </a:extLst>
          </p:cNvPr>
          <p:cNvSpPr txBox="1"/>
          <p:nvPr userDrawn="1"/>
        </p:nvSpPr>
        <p:spPr>
          <a:xfrm>
            <a:off x="6553200" y="471701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Machine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Learning,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SYSU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24133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9144000" y="0"/>
                </a:moveTo>
                <a:lnTo>
                  <a:pt x="0" y="0"/>
                </a:lnTo>
                <a:lnTo>
                  <a:pt x="0" y="519366"/>
                </a:lnTo>
                <a:lnTo>
                  <a:pt x="9144000" y="519366"/>
                </a:lnTo>
                <a:lnTo>
                  <a:pt x="914400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3234" y="-43762"/>
            <a:ext cx="3997530" cy="23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C78D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4250" y="904845"/>
            <a:ext cx="7912734" cy="2670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s.stanford.edu/people/karpathy/convnetjs/demo/cifar10.html" TargetMode="Externa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hyperlink" Target="https://www.youtube.com/watch?v=1PGLj-uKT1w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jp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43120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99" y="0"/>
                </a:lnTo>
                <a:lnTo>
                  <a:pt x="9143999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1973" y="1707391"/>
            <a:ext cx="8465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0" dirty="0">
                <a:latin typeface="Tahoma"/>
                <a:cs typeface="Tahoma"/>
              </a:rPr>
              <a:t>Convolutional</a:t>
            </a:r>
            <a:r>
              <a:rPr sz="4800" spc="-170" dirty="0">
                <a:latin typeface="Tahoma"/>
                <a:cs typeface="Tahoma"/>
              </a:rPr>
              <a:t> </a:t>
            </a:r>
            <a:r>
              <a:rPr sz="4800" spc="25" dirty="0">
                <a:latin typeface="Tahoma"/>
                <a:cs typeface="Tahoma"/>
              </a:rPr>
              <a:t>Neural</a:t>
            </a:r>
            <a:r>
              <a:rPr sz="4800" spc="-165" dirty="0">
                <a:latin typeface="Tahoma"/>
                <a:cs typeface="Tahoma"/>
              </a:rPr>
              <a:t> </a:t>
            </a:r>
            <a:r>
              <a:rPr sz="4800" spc="75" dirty="0">
                <a:latin typeface="Tahoma"/>
                <a:cs typeface="Tahoma"/>
              </a:rPr>
              <a:t>Networks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4BBEF-FAAE-F940-98F0-B3D5E274CD5E}"/>
              </a:ext>
            </a:extLst>
          </p:cNvPr>
          <p:cNvSpPr txBox="1"/>
          <p:nvPr/>
        </p:nvSpPr>
        <p:spPr>
          <a:xfrm>
            <a:off x="6553200" y="471701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Machine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Learning,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SYSU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0CE98-EA6C-4744-808C-0263B18F26B7}"/>
              </a:ext>
            </a:extLst>
          </p:cNvPr>
          <p:cNvSpPr txBox="1"/>
          <p:nvPr/>
        </p:nvSpPr>
        <p:spPr>
          <a:xfrm>
            <a:off x="2959723" y="2724150"/>
            <a:ext cx="32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Shangsong</a:t>
            </a:r>
            <a:r>
              <a:rPr lang="zh-CN" altLang="en-US" sz="3600" dirty="0"/>
              <a:t> </a:t>
            </a:r>
            <a:r>
              <a:rPr lang="en-US" altLang="zh-CN" sz="3600" dirty="0"/>
              <a:t>Liang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925" y="1416237"/>
            <a:ext cx="975994" cy="2777490"/>
            <a:chOff x="1056925" y="1416237"/>
            <a:chExt cx="975994" cy="2777490"/>
          </a:xfrm>
        </p:grpSpPr>
        <p:sp>
          <p:nvSpPr>
            <p:cNvPr id="3" name="object 3"/>
            <p:cNvSpPr/>
            <p:nvPr/>
          </p:nvSpPr>
          <p:spPr>
            <a:xfrm>
              <a:off x="1066450" y="2168990"/>
              <a:ext cx="213360" cy="2014855"/>
            </a:xfrm>
            <a:custGeom>
              <a:avLst/>
              <a:gdLst/>
              <a:ahLst/>
              <a:cxnLst/>
              <a:rect l="l" t="t" r="r" b="b"/>
              <a:pathLst>
                <a:path w="213359" h="2014854">
                  <a:moveTo>
                    <a:pt x="213171" y="2014671"/>
                  </a:moveTo>
                  <a:lnTo>
                    <a:pt x="0" y="2014671"/>
                  </a:lnTo>
                  <a:lnTo>
                    <a:pt x="0" y="0"/>
                  </a:lnTo>
                  <a:lnTo>
                    <a:pt x="213171" y="0"/>
                  </a:lnTo>
                  <a:lnTo>
                    <a:pt x="213171" y="2014671"/>
                  </a:lnTo>
                  <a:close/>
                </a:path>
              </a:pathLst>
            </a:custGeom>
            <a:solidFill>
              <a:srgbClr val="F4CCC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9622" y="1425762"/>
              <a:ext cx="743585" cy="2758440"/>
            </a:xfrm>
            <a:custGeom>
              <a:avLst/>
              <a:gdLst/>
              <a:ahLst/>
              <a:cxnLst/>
              <a:rect l="l" t="t" r="r" b="b"/>
              <a:pathLst>
                <a:path w="743585" h="2758440">
                  <a:moveTo>
                    <a:pt x="0" y="2757899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743227" y="2014671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C3A3A3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6450" y="1425762"/>
              <a:ext cx="956944" cy="743585"/>
            </a:xfrm>
            <a:custGeom>
              <a:avLst/>
              <a:gdLst/>
              <a:ahLst/>
              <a:cxnLst/>
              <a:rect l="l" t="t" r="r" b="b"/>
              <a:pathLst>
                <a:path w="956944" h="743585">
                  <a:moveTo>
                    <a:pt x="213171" y="743227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956399" y="0"/>
                  </a:lnTo>
                  <a:lnTo>
                    <a:pt x="213171" y="743227"/>
                  </a:lnTo>
                  <a:close/>
                </a:path>
              </a:pathLst>
            </a:custGeom>
            <a:solidFill>
              <a:srgbClr val="F6D6D6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6450" y="1425762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4" h="2758440">
                  <a:moveTo>
                    <a:pt x="0" y="743227"/>
                  </a:moveTo>
                  <a:lnTo>
                    <a:pt x="743227" y="0"/>
                  </a:lnTo>
                  <a:lnTo>
                    <a:pt x="956399" y="0"/>
                  </a:lnTo>
                  <a:lnTo>
                    <a:pt x="956399" y="2014671"/>
                  </a:lnTo>
                  <a:lnTo>
                    <a:pt x="213171" y="2757899"/>
                  </a:lnTo>
                  <a:lnTo>
                    <a:pt x="0" y="2757899"/>
                  </a:lnTo>
                  <a:lnTo>
                    <a:pt x="0" y="743227"/>
                  </a:lnTo>
                  <a:close/>
                </a:path>
                <a:path w="956944" h="2758440">
                  <a:moveTo>
                    <a:pt x="0" y="743227"/>
                  </a:moveTo>
                  <a:lnTo>
                    <a:pt x="213171" y="743227"/>
                  </a:lnTo>
                  <a:lnTo>
                    <a:pt x="956399" y="0"/>
                  </a:lnTo>
                </a:path>
                <a:path w="956944" h="2758440">
                  <a:moveTo>
                    <a:pt x="213171" y="743227"/>
                  </a:moveTo>
                  <a:lnTo>
                    <a:pt x="213171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025" y="54736"/>
            <a:ext cx="370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Convolution</a:t>
            </a:r>
            <a:r>
              <a:rPr sz="3600" spc="-9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Layer</a:t>
            </a:r>
            <a:endParaRPr sz="3600" dirty="0"/>
          </a:p>
        </p:txBody>
      </p:sp>
      <p:grpSp>
        <p:nvGrpSpPr>
          <p:cNvPr id="8" name="object 8"/>
          <p:cNvGrpSpPr/>
          <p:nvPr/>
        </p:nvGrpSpPr>
        <p:grpSpPr>
          <a:xfrm>
            <a:off x="4136375" y="2295212"/>
            <a:ext cx="301625" cy="833119"/>
            <a:chOff x="4136375" y="2295212"/>
            <a:chExt cx="301625" cy="833119"/>
          </a:xfrm>
        </p:grpSpPr>
        <p:sp>
          <p:nvSpPr>
            <p:cNvPr id="9" name="object 9"/>
            <p:cNvSpPr/>
            <p:nvPr/>
          </p:nvSpPr>
          <p:spPr>
            <a:xfrm>
              <a:off x="4145900" y="2455434"/>
              <a:ext cx="132080" cy="663575"/>
            </a:xfrm>
            <a:custGeom>
              <a:avLst/>
              <a:gdLst/>
              <a:ahLst/>
              <a:cxnLst/>
              <a:rect l="l" t="t" r="r" b="b"/>
              <a:pathLst>
                <a:path w="132079" h="663575">
                  <a:moveTo>
                    <a:pt x="131602" y="663202"/>
                  </a:moveTo>
                  <a:lnTo>
                    <a:pt x="0" y="663202"/>
                  </a:lnTo>
                  <a:lnTo>
                    <a:pt x="0" y="0"/>
                  </a:lnTo>
                  <a:lnTo>
                    <a:pt x="131602" y="0"/>
                  </a:lnTo>
                  <a:lnTo>
                    <a:pt x="131602" y="663202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7502" y="2304737"/>
              <a:ext cx="151130" cy="814069"/>
            </a:xfrm>
            <a:custGeom>
              <a:avLst/>
              <a:gdLst/>
              <a:ahLst/>
              <a:cxnLst/>
              <a:rect l="l" t="t" r="r" b="b"/>
              <a:pathLst>
                <a:path w="151129" h="814069">
                  <a:moveTo>
                    <a:pt x="0" y="813899"/>
                  </a:moveTo>
                  <a:lnTo>
                    <a:pt x="0" y="150697"/>
                  </a:lnTo>
                  <a:lnTo>
                    <a:pt x="150697" y="0"/>
                  </a:lnTo>
                  <a:lnTo>
                    <a:pt x="150697" y="663202"/>
                  </a:lnTo>
                  <a:lnTo>
                    <a:pt x="0" y="813899"/>
                  </a:lnTo>
                  <a:close/>
                </a:path>
              </a:pathLst>
            </a:custGeom>
            <a:solidFill>
              <a:srgbClr val="A0A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45900" y="2304737"/>
              <a:ext cx="282575" cy="151130"/>
            </a:xfrm>
            <a:custGeom>
              <a:avLst/>
              <a:gdLst/>
              <a:ahLst/>
              <a:cxnLst/>
              <a:rect l="l" t="t" r="r" b="b"/>
              <a:pathLst>
                <a:path w="282575" h="151130">
                  <a:moveTo>
                    <a:pt x="131602" y="150697"/>
                  </a:moveTo>
                  <a:lnTo>
                    <a:pt x="0" y="150697"/>
                  </a:lnTo>
                  <a:lnTo>
                    <a:pt x="150697" y="0"/>
                  </a:lnTo>
                  <a:lnTo>
                    <a:pt x="282299" y="0"/>
                  </a:lnTo>
                  <a:lnTo>
                    <a:pt x="131602" y="150697"/>
                  </a:lnTo>
                  <a:close/>
                </a:path>
              </a:pathLst>
            </a:custGeom>
            <a:solidFill>
              <a:srgbClr val="D3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45900" y="2304737"/>
              <a:ext cx="282575" cy="814069"/>
            </a:xfrm>
            <a:custGeom>
              <a:avLst/>
              <a:gdLst/>
              <a:ahLst/>
              <a:cxnLst/>
              <a:rect l="l" t="t" r="r" b="b"/>
              <a:pathLst>
                <a:path w="282575" h="814069">
                  <a:moveTo>
                    <a:pt x="0" y="150697"/>
                  </a:moveTo>
                  <a:lnTo>
                    <a:pt x="150697" y="0"/>
                  </a:lnTo>
                  <a:lnTo>
                    <a:pt x="282299" y="0"/>
                  </a:lnTo>
                  <a:lnTo>
                    <a:pt x="282299" y="663202"/>
                  </a:lnTo>
                  <a:lnTo>
                    <a:pt x="131602" y="813899"/>
                  </a:lnTo>
                  <a:lnTo>
                    <a:pt x="0" y="813899"/>
                  </a:lnTo>
                  <a:lnTo>
                    <a:pt x="0" y="150697"/>
                  </a:lnTo>
                  <a:close/>
                </a:path>
                <a:path w="282575" h="814069">
                  <a:moveTo>
                    <a:pt x="0" y="150697"/>
                  </a:moveTo>
                  <a:lnTo>
                    <a:pt x="131602" y="150697"/>
                  </a:lnTo>
                  <a:lnTo>
                    <a:pt x="282299" y="0"/>
                  </a:lnTo>
                </a:path>
                <a:path w="282575" h="814069">
                  <a:moveTo>
                    <a:pt x="131602" y="150697"/>
                  </a:moveTo>
                  <a:lnTo>
                    <a:pt x="131602" y="813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32x32x3</a:t>
            </a:r>
            <a:r>
              <a:rPr spc="-50" dirty="0"/>
              <a:t> </a:t>
            </a:r>
            <a:r>
              <a:rPr spc="-5" dirty="0"/>
              <a:t>image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/>
          </a:p>
          <a:p>
            <a:pPr marR="69215" algn="ctr">
              <a:lnSpc>
                <a:spcPct val="100000"/>
              </a:lnSpc>
            </a:pPr>
            <a:r>
              <a:rPr spc="-5" dirty="0"/>
              <a:t>5x5x3</a:t>
            </a:r>
            <a:r>
              <a:rPr spc="-50" dirty="0"/>
              <a:t> </a:t>
            </a:r>
            <a:r>
              <a:rPr spc="-5" dirty="0"/>
              <a:t>filter</a:t>
            </a:r>
          </a:p>
          <a:p>
            <a:pPr marL="1283970">
              <a:lnSpc>
                <a:spcPct val="100000"/>
              </a:lnSpc>
              <a:spcBef>
                <a:spcPts val="1550"/>
              </a:spcBef>
            </a:pPr>
            <a:r>
              <a:rPr sz="1800" spc="-5" dirty="0"/>
              <a:t>32</a:t>
            </a:r>
            <a:endParaRPr sz="1800" dirty="0"/>
          </a:p>
          <a:p>
            <a:pPr marL="4458970">
              <a:lnSpc>
                <a:spcPct val="100000"/>
              </a:lnSpc>
              <a:spcBef>
                <a:spcPts val="1580"/>
              </a:spcBef>
            </a:pPr>
            <a:r>
              <a:rPr sz="1800" b="1" spc="-5" dirty="0">
                <a:latin typeface="Arial"/>
                <a:cs typeface="Arial"/>
              </a:rPr>
              <a:t>Convolve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-5" dirty="0"/>
              <a:t>the</a:t>
            </a:r>
            <a:r>
              <a:rPr sz="1800" spc="-20" dirty="0"/>
              <a:t> </a:t>
            </a:r>
            <a:r>
              <a:rPr sz="1800" spc="-5" dirty="0"/>
              <a:t>filter</a:t>
            </a:r>
            <a:r>
              <a:rPr sz="1800" spc="-20" dirty="0"/>
              <a:t> </a:t>
            </a:r>
            <a:r>
              <a:rPr sz="1800" spc="-5" dirty="0"/>
              <a:t>with</a:t>
            </a:r>
            <a:r>
              <a:rPr sz="1800" spc="-20" dirty="0"/>
              <a:t> </a:t>
            </a:r>
            <a:r>
              <a:rPr sz="1800" spc="-5" dirty="0"/>
              <a:t>the</a:t>
            </a:r>
            <a:r>
              <a:rPr sz="1800" spc="-15" dirty="0"/>
              <a:t> </a:t>
            </a:r>
            <a:r>
              <a:rPr sz="1800" spc="-5" dirty="0"/>
              <a:t>image</a:t>
            </a:r>
            <a:endParaRPr sz="1800" dirty="0">
              <a:latin typeface="Arial"/>
              <a:cs typeface="Arial"/>
            </a:endParaRPr>
          </a:p>
          <a:p>
            <a:pPr marL="4458970" marR="5080">
              <a:lnSpc>
                <a:spcPct val="100699"/>
              </a:lnSpc>
            </a:pPr>
            <a:r>
              <a:rPr sz="1800" spc="-5" dirty="0"/>
              <a:t>i.e.</a:t>
            </a:r>
            <a:r>
              <a:rPr sz="1800" spc="-25" dirty="0"/>
              <a:t> </a:t>
            </a:r>
            <a:r>
              <a:rPr sz="1800" dirty="0"/>
              <a:t>“slide</a:t>
            </a:r>
            <a:r>
              <a:rPr sz="1800" spc="-20" dirty="0"/>
              <a:t> </a:t>
            </a:r>
            <a:r>
              <a:rPr sz="1800" spc="-5" dirty="0"/>
              <a:t>over</a:t>
            </a:r>
            <a:r>
              <a:rPr sz="1800" spc="-20" dirty="0"/>
              <a:t> </a:t>
            </a:r>
            <a:r>
              <a:rPr sz="1800" spc="-5" dirty="0"/>
              <a:t>the</a:t>
            </a:r>
            <a:r>
              <a:rPr sz="1800" spc="-20" dirty="0"/>
              <a:t> </a:t>
            </a:r>
            <a:r>
              <a:rPr sz="1800" spc="-5" dirty="0"/>
              <a:t>image</a:t>
            </a:r>
            <a:r>
              <a:rPr sz="1800" spc="-20" dirty="0"/>
              <a:t> </a:t>
            </a:r>
            <a:r>
              <a:rPr sz="1800" dirty="0"/>
              <a:t>spatially, </a:t>
            </a:r>
            <a:r>
              <a:rPr sz="1800" spc="-484" dirty="0"/>
              <a:t> </a:t>
            </a:r>
            <a:r>
              <a:rPr sz="1800" dirty="0"/>
              <a:t>computing</a:t>
            </a:r>
            <a:r>
              <a:rPr sz="1800" spc="-15" dirty="0"/>
              <a:t> </a:t>
            </a:r>
            <a:r>
              <a:rPr sz="1800" spc="-5" dirty="0"/>
              <a:t>dot</a:t>
            </a:r>
            <a:r>
              <a:rPr sz="1800" spc="-10" dirty="0"/>
              <a:t> </a:t>
            </a:r>
            <a:r>
              <a:rPr sz="1800" spc="-5" dirty="0"/>
              <a:t>products”</a:t>
            </a:r>
            <a:endParaRPr sz="1800" dirty="0"/>
          </a:p>
        </p:txBody>
      </p:sp>
      <p:sp>
        <p:nvSpPr>
          <p:cNvPr id="15" name="object 15"/>
          <p:cNvSpPr txBox="1"/>
          <p:nvPr/>
        </p:nvSpPr>
        <p:spPr>
          <a:xfrm>
            <a:off x="1675900" y="3811297"/>
            <a:ext cx="280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1487" y="4202930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975" y="260561"/>
            <a:ext cx="1978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Summary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7975" y="1371558"/>
            <a:ext cx="8118475" cy="292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indent="-186055">
              <a:lnSpc>
                <a:spcPts val="2865"/>
              </a:lnSpc>
              <a:spcBef>
                <a:spcPts val="10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 MT"/>
                <a:cs typeface="Arial MT"/>
              </a:rPr>
              <a:t>ConvNets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stack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CONV,POOL,FC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layers</a:t>
            </a:r>
            <a:endParaRPr sz="2400">
              <a:latin typeface="Arial MT"/>
              <a:cs typeface="Arial MT"/>
            </a:endParaRPr>
          </a:p>
          <a:p>
            <a:pPr marL="198120" indent="-186055">
              <a:lnSpc>
                <a:spcPts val="2850"/>
              </a:lnSpc>
              <a:buChar char="-"/>
              <a:tabLst>
                <a:tab pos="198755" algn="l"/>
              </a:tabLst>
            </a:pPr>
            <a:r>
              <a:rPr sz="2400" spc="-5" dirty="0">
                <a:latin typeface="Arial MT"/>
                <a:cs typeface="Arial MT"/>
              </a:rPr>
              <a:t>Trend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towards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smaller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filters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deeper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architectures</a:t>
            </a:r>
            <a:endParaRPr sz="2400">
              <a:latin typeface="Arial MT"/>
              <a:cs typeface="Arial MT"/>
            </a:endParaRPr>
          </a:p>
          <a:p>
            <a:pPr marL="198120" indent="-186055">
              <a:lnSpc>
                <a:spcPts val="2850"/>
              </a:lnSpc>
              <a:buChar char="-"/>
              <a:tabLst>
                <a:tab pos="198755" algn="l"/>
              </a:tabLst>
            </a:pPr>
            <a:r>
              <a:rPr sz="2400" spc="-5" dirty="0">
                <a:latin typeface="Arial MT"/>
                <a:cs typeface="Arial MT"/>
              </a:rPr>
              <a:t>Trend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towards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getting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rid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POOL/FC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layers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(just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CONV)</a:t>
            </a:r>
            <a:endParaRPr sz="2400">
              <a:latin typeface="Arial MT"/>
              <a:cs typeface="Arial MT"/>
            </a:endParaRPr>
          </a:p>
          <a:p>
            <a:pPr marL="198120" indent="-186055">
              <a:lnSpc>
                <a:spcPts val="2850"/>
              </a:lnSpc>
              <a:buChar char="-"/>
              <a:tabLst>
                <a:tab pos="198755" algn="l"/>
              </a:tabLst>
            </a:pPr>
            <a:r>
              <a:rPr sz="2400" spc="-5" dirty="0">
                <a:latin typeface="Arial MT"/>
                <a:cs typeface="Arial MT"/>
              </a:rPr>
              <a:t>Typical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architectures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look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like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ts val="2850"/>
              </a:lnSpc>
            </a:pPr>
            <a:r>
              <a:rPr sz="2400" b="1" dirty="0">
                <a:latin typeface="Arial"/>
                <a:cs typeface="Arial"/>
              </a:rPr>
              <a:t>[(CONV-RELU)*N-POOL?]*M-(FC-RELU)*K,SOFTMAX</a:t>
            </a:r>
            <a:endParaRPr sz="2400">
              <a:latin typeface="Arial"/>
              <a:cs typeface="Arial"/>
            </a:endParaRPr>
          </a:p>
          <a:p>
            <a:pPr marL="518795">
              <a:lnSpc>
                <a:spcPts val="2850"/>
              </a:lnSpc>
            </a:pPr>
            <a:r>
              <a:rPr sz="2400" spc="-5" dirty="0">
                <a:latin typeface="Arial MT"/>
                <a:cs typeface="Arial MT"/>
              </a:rPr>
              <a:t>where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usually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up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~5,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large,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&lt;=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&lt;=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2.</a:t>
            </a:r>
            <a:endParaRPr sz="2400">
              <a:latin typeface="Arial MT"/>
              <a:cs typeface="Arial MT"/>
            </a:endParaRPr>
          </a:p>
          <a:p>
            <a:pPr marL="927100" marR="562610" indent="-330200">
              <a:lnSpc>
                <a:spcPts val="2850"/>
              </a:lnSpc>
              <a:spcBef>
                <a:spcPts val="105"/>
              </a:spcBef>
              <a:tabLst>
                <a:tab pos="926465" algn="l"/>
              </a:tabLst>
            </a:pPr>
            <a:r>
              <a:rPr sz="2400" dirty="0">
                <a:latin typeface="Arial MT"/>
                <a:cs typeface="Arial MT"/>
              </a:rPr>
              <a:t>-	</a:t>
            </a:r>
            <a:r>
              <a:rPr sz="2400" spc="-5" dirty="0">
                <a:latin typeface="Arial MT"/>
                <a:cs typeface="Arial MT"/>
              </a:rPr>
              <a:t>but </a:t>
            </a:r>
            <a:r>
              <a:rPr sz="2400" dirty="0">
                <a:latin typeface="Arial MT"/>
                <a:cs typeface="Arial MT"/>
              </a:rPr>
              <a:t>recent </a:t>
            </a:r>
            <a:r>
              <a:rPr sz="2400" spc="-5" dirty="0">
                <a:latin typeface="Arial MT"/>
                <a:cs typeface="Arial MT"/>
              </a:rPr>
              <a:t>advances </a:t>
            </a:r>
            <a:r>
              <a:rPr sz="2400" dirty="0">
                <a:latin typeface="Arial MT"/>
                <a:cs typeface="Arial MT"/>
              </a:rPr>
              <a:t>such </a:t>
            </a:r>
            <a:r>
              <a:rPr sz="2400" spc="-5" dirty="0">
                <a:latin typeface="Arial MT"/>
                <a:cs typeface="Arial MT"/>
              </a:rPr>
              <a:t>as ResNet/GoogLeNet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challenge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paradigm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40" y="1200151"/>
            <a:ext cx="4649720" cy="339447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fld id="{6C5C3E90-4FE7-4819-A653-72C8A991D393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071E93-B6D2-7141-91B0-3F76FFC86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5" y="219000"/>
            <a:ext cx="1466850" cy="130492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D66A998-0C78-C746-94D0-9B4F847F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70DEEAAA-67B8-9A49-97CD-928AD6AC4792}"/>
              </a:ext>
            </a:extLst>
          </p:cNvPr>
          <p:cNvSpPr txBox="1">
            <a:spLocks/>
          </p:cNvSpPr>
          <p:nvPr/>
        </p:nvSpPr>
        <p:spPr>
          <a:xfrm>
            <a:off x="73025" y="54736"/>
            <a:ext cx="370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400" b="0" i="0">
                <a:solidFill>
                  <a:srgbClr val="3C78D8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>
                <a:solidFill>
                  <a:srgbClr val="000000"/>
                </a:solidFill>
              </a:rPr>
              <a:t>Convolution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39483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925" y="1416237"/>
            <a:ext cx="975994" cy="2777490"/>
            <a:chOff x="1056925" y="1416237"/>
            <a:chExt cx="975994" cy="2777490"/>
          </a:xfrm>
        </p:grpSpPr>
        <p:sp>
          <p:nvSpPr>
            <p:cNvPr id="3" name="object 3"/>
            <p:cNvSpPr/>
            <p:nvPr/>
          </p:nvSpPr>
          <p:spPr>
            <a:xfrm>
              <a:off x="1066450" y="2168990"/>
              <a:ext cx="213360" cy="2014855"/>
            </a:xfrm>
            <a:custGeom>
              <a:avLst/>
              <a:gdLst/>
              <a:ahLst/>
              <a:cxnLst/>
              <a:rect l="l" t="t" r="r" b="b"/>
              <a:pathLst>
                <a:path w="213359" h="2014854">
                  <a:moveTo>
                    <a:pt x="213171" y="2014671"/>
                  </a:moveTo>
                  <a:lnTo>
                    <a:pt x="0" y="2014671"/>
                  </a:lnTo>
                  <a:lnTo>
                    <a:pt x="0" y="0"/>
                  </a:lnTo>
                  <a:lnTo>
                    <a:pt x="213171" y="0"/>
                  </a:lnTo>
                  <a:lnTo>
                    <a:pt x="213171" y="2014671"/>
                  </a:lnTo>
                  <a:close/>
                </a:path>
              </a:pathLst>
            </a:custGeom>
            <a:solidFill>
              <a:srgbClr val="F4CCC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9622" y="1425762"/>
              <a:ext cx="743585" cy="2758440"/>
            </a:xfrm>
            <a:custGeom>
              <a:avLst/>
              <a:gdLst/>
              <a:ahLst/>
              <a:cxnLst/>
              <a:rect l="l" t="t" r="r" b="b"/>
              <a:pathLst>
                <a:path w="743585" h="2758440">
                  <a:moveTo>
                    <a:pt x="0" y="2757899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743227" y="2014671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C3A3A3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6450" y="1425762"/>
              <a:ext cx="956944" cy="743585"/>
            </a:xfrm>
            <a:custGeom>
              <a:avLst/>
              <a:gdLst/>
              <a:ahLst/>
              <a:cxnLst/>
              <a:rect l="l" t="t" r="r" b="b"/>
              <a:pathLst>
                <a:path w="956944" h="743585">
                  <a:moveTo>
                    <a:pt x="213171" y="743227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956399" y="0"/>
                  </a:lnTo>
                  <a:lnTo>
                    <a:pt x="213171" y="743227"/>
                  </a:lnTo>
                  <a:close/>
                </a:path>
              </a:pathLst>
            </a:custGeom>
            <a:solidFill>
              <a:srgbClr val="F6D6D6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6450" y="1425762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4" h="2758440">
                  <a:moveTo>
                    <a:pt x="0" y="743227"/>
                  </a:moveTo>
                  <a:lnTo>
                    <a:pt x="743227" y="0"/>
                  </a:lnTo>
                  <a:lnTo>
                    <a:pt x="956399" y="0"/>
                  </a:lnTo>
                  <a:lnTo>
                    <a:pt x="956399" y="2014671"/>
                  </a:lnTo>
                  <a:lnTo>
                    <a:pt x="213171" y="2757899"/>
                  </a:lnTo>
                  <a:lnTo>
                    <a:pt x="0" y="2757899"/>
                  </a:lnTo>
                  <a:lnTo>
                    <a:pt x="0" y="743227"/>
                  </a:lnTo>
                  <a:close/>
                </a:path>
                <a:path w="956944" h="2758440">
                  <a:moveTo>
                    <a:pt x="0" y="743227"/>
                  </a:moveTo>
                  <a:lnTo>
                    <a:pt x="213171" y="743227"/>
                  </a:lnTo>
                  <a:lnTo>
                    <a:pt x="956399" y="0"/>
                  </a:lnTo>
                </a:path>
                <a:path w="956944" h="2758440">
                  <a:moveTo>
                    <a:pt x="213171" y="743227"/>
                  </a:moveTo>
                  <a:lnTo>
                    <a:pt x="213171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025" y="54736"/>
            <a:ext cx="370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Convolution</a:t>
            </a:r>
            <a:r>
              <a:rPr sz="3600" spc="-9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Layer</a:t>
            </a:r>
            <a:endParaRPr sz="3600"/>
          </a:p>
        </p:txBody>
      </p:sp>
      <p:grpSp>
        <p:nvGrpSpPr>
          <p:cNvPr id="8" name="object 8"/>
          <p:cNvGrpSpPr/>
          <p:nvPr/>
        </p:nvGrpSpPr>
        <p:grpSpPr>
          <a:xfrm>
            <a:off x="4136375" y="2295212"/>
            <a:ext cx="301625" cy="833119"/>
            <a:chOff x="4136375" y="2295212"/>
            <a:chExt cx="301625" cy="833119"/>
          </a:xfrm>
        </p:grpSpPr>
        <p:sp>
          <p:nvSpPr>
            <p:cNvPr id="9" name="object 9"/>
            <p:cNvSpPr/>
            <p:nvPr/>
          </p:nvSpPr>
          <p:spPr>
            <a:xfrm>
              <a:off x="4145900" y="2455434"/>
              <a:ext cx="132080" cy="663575"/>
            </a:xfrm>
            <a:custGeom>
              <a:avLst/>
              <a:gdLst/>
              <a:ahLst/>
              <a:cxnLst/>
              <a:rect l="l" t="t" r="r" b="b"/>
              <a:pathLst>
                <a:path w="132079" h="663575">
                  <a:moveTo>
                    <a:pt x="131602" y="663202"/>
                  </a:moveTo>
                  <a:lnTo>
                    <a:pt x="0" y="663202"/>
                  </a:lnTo>
                  <a:lnTo>
                    <a:pt x="0" y="0"/>
                  </a:lnTo>
                  <a:lnTo>
                    <a:pt x="131602" y="0"/>
                  </a:lnTo>
                  <a:lnTo>
                    <a:pt x="131602" y="663202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7502" y="2304737"/>
              <a:ext cx="151130" cy="814069"/>
            </a:xfrm>
            <a:custGeom>
              <a:avLst/>
              <a:gdLst/>
              <a:ahLst/>
              <a:cxnLst/>
              <a:rect l="l" t="t" r="r" b="b"/>
              <a:pathLst>
                <a:path w="151129" h="814069">
                  <a:moveTo>
                    <a:pt x="0" y="813899"/>
                  </a:moveTo>
                  <a:lnTo>
                    <a:pt x="0" y="150697"/>
                  </a:lnTo>
                  <a:lnTo>
                    <a:pt x="150697" y="0"/>
                  </a:lnTo>
                  <a:lnTo>
                    <a:pt x="150697" y="663202"/>
                  </a:lnTo>
                  <a:lnTo>
                    <a:pt x="0" y="813899"/>
                  </a:lnTo>
                  <a:close/>
                </a:path>
              </a:pathLst>
            </a:custGeom>
            <a:solidFill>
              <a:srgbClr val="A0A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45900" y="2304737"/>
              <a:ext cx="282575" cy="151130"/>
            </a:xfrm>
            <a:custGeom>
              <a:avLst/>
              <a:gdLst/>
              <a:ahLst/>
              <a:cxnLst/>
              <a:rect l="l" t="t" r="r" b="b"/>
              <a:pathLst>
                <a:path w="282575" h="151130">
                  <a:moveTo>
                    <a:pt x="131602" y="150697"/>
                  </a:moveTo>
                  <a:lnTo>
                    <a:pt x="0" y="150697"/>
                  </a:lnTo>
                  <a:lnTo>
                    <a:pt x="150697" y="0"/>
                  </a:lnTo>
                  <a:lnTo>
                    <a:pt x="282299" y="0"/>
                  </a:lnTo>
                  <a:lnTo>
                    <a:pt x="131602" y="150697"/>
                  </a:lnTo>
                  <a:close/>
                </a:path>
              </a:pathLst>
            </a:custGeom>
            <a:solidFill>
              <a:srgbClr val="D3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45900" y="2304737"/>
              <a:ext cx="282575" cy="814069"/>
            </a:xfrm>
            <a:custGeom>
              <a:avLst/>
              <a:gdLst/>
              <a:ahLst/>
              <a:cxnLst/>
              <a:rect l="l" t="t" r="r" b="b"/>
              <a:pathLst>
                <a:path w="282575" h="814069">
                  <a:moveTo>
                    <a:pt x="0" y="150697"/>
                  </a:moveTo>
                  <a:lnTo>
                    <a:pt x="150697" y="0"/>
                  </a:lnTo>
                  <a:lnTo>
                    <a:pt x="282299" y="0"/>
                  </a:lnTo>
                  <a:lnTo>
                    <a:pt x="282299" y="663202"/>
                  </a:lnTo>
                  <a:lnTo>
                    <a:pt x="131602" y="813899"/>
                  </a:lnTo>
                  <a:lnTo>
                    <a:pt x="0" y="813899"/>
                  </a:lnTo>
                  <a:lnTo>
                    <a:pt x="0" y="150697"/>
                  </a:lnTo>
                  <a:close/>
                </a:path>
                <a:path w="282575" h="814069">
                  <a:moveTo>
                    <a:pt x="0" y="150697"/>
                  </a:moveTo>
                  <a:lnTo>
                    <a:pt x="131602" y="150697"/>
                  </a:lnTo>
                  <a:lnTo>
                    <a:pt x="282299" y="0"/>
                  </a:lnTo>
                </a:path>
                <a:path w="282575" h="814069">
                  <a:moveTo>
                    <a:pt x="131602" y="150697"/>
                  </a:moveTo>
                  <a:lnTo>
                    <a:pt x="131602" y="813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32x32x</a:t>
            </a:r>
            <a:r>
              <a:rPr spc="-5" dirty="0">
                <a:solidFill>
                  <a:srgbClr val="0000FF"/>
                </a:solidFill>
              </a:rPr>
              <a:t>3</a:t>
            </a:r>
            <a:r>
              <a:rPr spc="-50" dirty="0">
                <a:solidFill>
                  <a:srgbClr val="0000FF"/>
                </a:solidFill>
              </a:rPr>
              <a:t> </a:t>
            </a:r>
            <a:r>
              <a:rPr spc="-5" dirty="0"/>
              <a:t>image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/>
          </a:p>
          <a:p>
            <a:pPr marR="69215" algn="ctr">
              <a:lnSpc>
                <a:spcPct val="100000"/>
              </a:lnSpc>
            </a:pPr>
            <a:r>
              <a:rPr spc="-5" dirty="0"/>
              <a:t>5x5x</a:t>
            </a:r>
            <a:r>
              <a:rPr spc="-5" dirty="0">
                <a:solidFill>
                  <a:srgbClr val="0000FF"/>
                </a:solidFill>
              </a:rPr>
              <a:t>3</a:t>
            </a:r>
            <a:r>
              <a:rPr spc="-50" dirty="0">
                <a:solidFill>
                  <a:srgbClr val="0000FF"/>
                </a:solidFill>
              </a:rPr>
              <a:t> </a:t>
            </a:r>
            <a:r>
              <a:rPr spc="-5" dirty="0"/>
              <a:t>filter</a:t>
            </a:r>
          </a:p>
          <a:p>
            <a:pPr marL="1283970">
              <a:lnSpc>
                <a:spcPct val="100000"/>
              </a:lnSpc>
              <a:spcBef>
                <a:spcPts val="1550"/>
              </a:spcBef>
            </a:pPr>
            <a:r>
              <a:rPr sz="1800" spc="-5" dirty="0"/>
              <a:t>32</a:t>
            </a:r>
            <a:endParaRPr sz="1800"/>
          </a:p>
          <a:p>
            <a:pPr marL="4458970">
              <a:lnSpc>
                <a:spcPct val="100000"/>
              </a:lnSpc>
              <a:spcBef>
                <a:spcPts val="1580"/>
              </a:spcBef>
            </a:pPr>
            <a:r>
              <a:rPr sz="1800" b="1" spc="-5" dirty="0">
                <a:latin typeface="Arial"/>
                <a:cs typeface="Arial"/>
              </a:rPr>
              <a:t>Convolve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-5" dirty="0"/>
              <a:t>the</a:t>
            </a:r>
            <a:r>
              <a:rPr sz="1800" spc="-20" dirty="0"/>
              <a:t> </a:t>
            </a:r>
            <a:r>
              <a:rPr sz="1800" spc="-5" dirty="0"/>
              <a:t>filter</a:t>
            </a:r>
            <a:r>
              <a:rPr sz="1800" spc="-20" dirty="0"/>
              <a:t> </a:t>
            </a:r>
            <a:r>
              <a:rPr sz="1800" spc="-5" dirty="0"/>
              <a:t>with</a:t>
            </a:r>
            <a:r>
              <a:rPr sz="1800" spc="-20" dirty="0"/>
              <a:t> </a:t>
            </a:r>
            <a:r>
              <a:rPr sz="1800" spc="-5" dirty="0"/>
              <a:t>the</a:t>
            </a:r>
            <a:r>
              <a:rPr sz="1800" spc="-15" dirty="0"/>
              <a:t> </a:t>
            </a:r>
            <a:r>
              <a:rPr sz="1800" spc="-5" dirty="0"/>
              <a:t>image</a:t>
            </a:r>
            <a:endParaRPr sz="1800">
              <a:latin typeface="Arial"/>
              <a:cs typeface="Arial"/>
            </a:endParaRPr>
          </a:p>
          <a:p>
            <a:pPr marL="4458970" marR="5080">
              <a:lnSpc>
                <a:spcPct val="100699"/>
              </a:lnSpc>
            </a:pPr>
            <a:r>
              <a:rPr sz="1800" spc="-5" dirty="0"/>
              <a:t>i.e.</a:t>
            </a:r>
            <a:r>
              <a:rPr sz="1800" spc="-25" dirty="0"/>
              <a:t> </a:t>
            </a:r>
            <a:r>
              <a:rPr sz="1800" dirty="0"/>
              <a:t>“slide</a:t>
            </a:r>
            <a:r>
              <a:rPr sz="1800" spc="-20" dirty="0"/>
              <a:t> </a:t>
            </a:r>
            <a:r>
              <a:rPr sz="1800" spc="-5" dirty="0"/>
              <a:t>over</a:t>
            </a:r>
            <a:r>
              <a:rPr sz="1800" spc="-20" dirty="0"/>
              <a:t> </a:t>
            </a:r>
            <a:r>
              <a:rPr sz="1800" spc="-5" dirty="0"/>
              <a:t>the</a:t>
            </a:r>
            <a:r>
              <a:rPr sz="1800" spc="-20" dirty="0"/>
              <a:t> </a:t>
            </a:r>
            <a:r>
              <a:rPr sz="1800" spc="-5" dirty="0"/>
              <a:t>image</a:t>
            </a:r>
            <a:r>
              <a:rPr sz="1800" spc="-20" dirty="0"/>
              <a:t> </a:t>
            </a:r>
            <a:r>
              <a:rPr sz="1800" dirty="0"/>
              <a:t>spatially, </a:t>
            </a:r>
            <a:r>
              <a:rPr sz="1800" spc="-484" dirty="0"/>
              <a:t> </a:t>
            </a:r>
            <a:r>
              <a:rPr sz="1800" dirty="0"/>
              <a:t>computing</a:t>
            </a:r>
            <a:r>
              <a:rPr sz="1800" spc="-15" dirty="0"/>
              <a:t> </a:t>
            </a:r>
            <a:r>
              <a:rPr sz="1800" spc="-5" dirty="0"/>
              <a:t>dot</a:t>
            </a:r>
            <a:r>
              <a:rPr sz="1800" spc="-10" dirty="0"/>
              <a:t> </a:t>
            </a:r>
            <a:r>
              <a:rPr sz="1800" spc="-5" dirty="0"/>
              <a:t>products”</a:t>
            </a:r>
            <a:endParaRPr sz="1800"/>
          </a:p>
        </p:txBody>
      </p:sp>
      <p:sp>
        <p:nvSpPr>
          <p:cNvPr id="14" name="object 14"/>
          <p:cNvSpPr txBox="1"/>
          <p:nvPr/>
        </p:nvSpPr>
        <p:spPr>
          <a:xfrm>
            <a:off x="5036550" y="339881"/>
            <a:ext cx="289052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Filters always extend the full </a:t>
            </a:r>
            <a:r>
              <a:rPr sz="1800" spc="-49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depth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input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volume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983530" y="1094424"/>
            <a:ext cx="589280" cy="526415"/>
            <a:chOff x="4983530" y="1094424"/>
            <a:chExt cx="589280" cy="526415"/>
          </a:xfrm>
        </p:grpSpPr>
        <p:sp>
          <p:nvSpPr>
            <p:cNvPr id="16" name="object 16"/>
            <p:cNvSpPr/>
            <p:nvPr/>
          </p:nvSpPr>
          <p:spPr>
            <a:xfrm>
              <a:off x="5020555" y="1099187"/>
              <a:ext cx="547370" cy="488315"/>
            </a:xfrm>
            <a:custGeom>
              <a:avLst/>
              <a:gdLst/>
              <a:ahLst/>
              <a:cxnLst/>
              <a:rect l="l" t="t" r="r" b="b"/>
              <a:pathLst>
                <a:path w="547370" h="488315">
                  <a:moveTo>
                    <a:pt x="547144" y="0"/>
                  </a:moveTo>
                  <a:lnTo>
                    <a:pt x="0" y="487865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88292" y="1575310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79" h="40640">
                  <a:moveTo>
                    <a:pt x="0" y="40509"/>
                  </a:moveTo>
                  <a:lnTo>
                    <a:pt x="21791" y="0"/>
                  </a:lnTo>
                  <a:lnTo>
                    <a:pt x="42733" y="23485"/>
                  </a:lnTo>
                  <a:lnTo>
                    <a:pt x="0" y="4050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88292" y="1575310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79" h="40640">
                  <a:moveTo>
                    <a:pt x="21791" y="0"/>
                  </a:moveTo>
                  <a:lnTo>
                    <a:pt x="0" y="40509"/>
                  </a:lnTo>
                  <a:lnTo>
                    <a:pt x="42733" y="23485"/>
                  </a:lnTo>
                  <a:lnTo>
                    <a:pt x="21791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107857" y="723337"/>
            <a:ext cx="2580005" cy="248920"/>
            <a:chOff x="2107857" y="723337"/>
            <a:chExt cx="2580005" cy="248920"/>
          </a:xfrm>
        </p:grpSpPr>
        <p:sp>
          <p:nvSpPr>
            <p:cNvPr id="20" name="object 20"/>
            <p:cNvSpPr/>
            <p:nvPr/>
          </p:nvSpPr>
          <p:spPr>
            <a:xfrm>
              <a:off x="2155678" y="728099"/>
              <a:ext cx="2527300" cy="223520"/>
            </a:xfrm>
            <a:custGeom>
              <a:avLst/>
              <a:gdLst/>
              <a:ahLst/>
              <a:cxnLst/>
              <a:rect l="l" t="t" r="r" b="b"/>
              <a:pathLst>
                <a:path w="2527300" h="223519">
                  <a:moveTo>
                    <a:pt x="2526971" y="0"/>
                  </a:moveTo>
                  <a:lnTo>
                    <a:pt x="0" y="22327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12620" y="935698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44442" y="31343"/>
                  </a:moveTo>
                  <a:lnTo>
                    <a:pt x="0" y="19476"/>
                  </a:lnTo>
                  <a:lnTo>
                    <a:pt x="41672" y="0"/>
                  </a:lnTo>
                  <a:lnTo>
                    <a:pt x="44442" y="3134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12620" y="935698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41672" y="0"/>
                  </a:moveTo>
                  <a:lnTo>
                    <a:pt x="0" y="19476"/>
                  </a:lnTo>
                  <a:lnTo>
                    <a:pt x="44442" y="31343"/>
                  </a:lnTo>
                  <a:lnTo>
                    <a:pt x="41672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675900" y="3811297"/>
            <a:ext cx="280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1487" y="4202930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8874" y="2153324"/>
            <a:ext cx="1898014" cy="833119"/>
            <a:chOff x="1628874" y="2153324"/>
            <a:chExt cx="1898014" cy="833119"/>
          </a:xfrm>
        </p:grpSpPr>
        <p:sp>
          <p:nvSpPr>
            <p:cNvPr id="3" name="object 3"/>
            <p:cNvSpPr/>
            <p:nvPr/>
          </p:nvSpPr>
          <p:spPr>
            <a:xfrm>
              <a:off x="1638399" y="2313547"/>
              <a:ext cx="132080" cy="663575"/>
            </a:xfrm>
            <a:custGeom>
              <a:avLst/>
              <a:gdLst/>
              <a:ahLst/>
              <a:cxnLst/>
              <a:rect l="l" t="t" r="r" b="b"/>
              <a:pathLst>
                <a:path w="132080" h="663575">
                  <a:moveTo>
                    <a:pt x="131602" y="663202"/>
                  </a:moveTo>
                  <a:lnTo>
                    <a:pt x="0" y="663202"/>
                  </a:lnTo>
                  <a:lnTo>
                    <a:pt x="0" y="0"/>
                  </a:lnTo>
                  <a:lnTo>
                    <a:pt x="131602" y="0"/>
                  </a:lnTo>
                  <a:lnTo>
                    <a:pt x="131602" y="663202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0002" y="2162849"/>
              <a:ext cx="151130" cy="814069"/>
            </a:xfrm>
            <a:custGeom>
              <a:avLst/>
              <a:gdLst/>
              <a:ahLst/>
              <a:cxnLst/>
              <a:rect l="l" t="t" r="r" b="b"/>
              <a:pathLst>
                <a:path w="151130" h="814069">
                  <a:moveTo>
                    <a:pt x="0" y="813899"/>
                  </a:moveTo>
                  <a:lnTo>
                    <a:pt x="0" y="150697"/>
                  </a:lnTo>
                  <a:lnTo>
                    <a:pt x="150697" y="0"/>
                  </a:lnTo>
                  <a:lnTo>
                    <a:pt x="150697" y="663202"/>
                  </a:lnTo>
                  <a:lnTo>
                    <a:pt x="0" y="813899"/>
                  </a:lnTo>
                  <a:close/>
                </a:path>
              </a:pathLst>
            </a:custGeom>
            <a:solidFill>
              <a:srgbClr val="A0A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8399" y="2162849"/>
              <a:ext cx="282575" cy="151130"/>
            </a:xfrm>
            <a:custGeom>
              <a:avLst/>
              <a:gdLst/>
              <a:ahLst/>
              <a:cxnLst/>
              <a:rect l="l" t="t" r="r" b="b"/>
              <a:pathLst>
                <a:path w="282575" h="151130">
                  <a:moveTo>
                    <a:pt x="131602" y="150697"/>
                  </a:moveTo>
                  <a:lnTo>
                    <a:pt x="0" y="150697"/>
                  </a:lnTo>
                  <a:lnTo>
                    <a:pt x="150697" y="0"/>
                  </a:lnTo>
                  <a:lnTo>
                    <a:pt x="282299" y="0"/>
                  </a:lnTo>
                  <a:lnTo>
                    <a:pt x="131602" y="150697"/>
                  </a:lnTo>
                  <a:close/>
                </a:path>
              </a:pathLst>
            </a:custGeom>
            <a:solidFill>
              <a:srgbClr val="D3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8399" y="2162849"/>
              <a:ext cx="282575" cy="814069"/>
            </a:xfrm>
            <a:custGeom>
              <a:avLst/>
              <a:gdLst/>
              <a:ahLst/>
              <a:cxnLst/>
              <a:rect l="l" t="t" r="r" b="b"/>
              <a:pathLst>
                <a:path w="282575" h="814069">
                  <a:moveTo>
                    <a:pt x="0" y="150697"/>
                  </a:moveTo>
                  <a:lnTo>
                    <a:pt x="150697" y="0"/>
                  </a:lnTo>
                  <a:lnTo>
                    <a:pt x="282299" y="0"/>
                  </a:lnTo>
                  <a:lnTo>
                    <a:pt x="282299" y="663202"/>
                  </a:lnTo>
                  <a:lnTo>
                    <a:pt x="131602" y="813899"/>
                  </a:lnTo>
                  <a:lnTo>
                    <a:pt x="0" y="813899"/>
                  </a:lnTo>
                  <a:lnTo>
                    <a:pt x="0" y="150697"/>
                  </a:lnTo>
                  <a:close/>
                </a:path>
                <a:path w="282575" h="814069">
                  <a:moveTo>
                    <a:pt x="0" y="150697"/>
                  </a:moveTo>
                  <a:lnTo>
                    <a:pt x="131602" y="150697"/>
                  </a:lnTo>
                  <a:lnTo>
                    <a:pt x="282299" y="0"/>
                  </a:lnTo>
                </a:path>
                <a:path w="282575" h="814069">
                  <a:moveTo>
                    <a:pt x="131602" y="150697"/>
                  </a:moveTo>
                  <a:lnTo>
                    <a:pt x="131602" y="813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34649" y="2428649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149" y="282299"/>
                  </a:moveTo>
                  <a:lnTo>
                    <a:pt x="96535" y="275104"/>
                  </a:lnTo>
                  <a:lnTo>
                    <a:pt x="57788" y="255066"/>
                  </a:lnTo>
                  <a:lnTo>
                    <a:pt x="27233" y="224511"/>
                  </a:lnTo>
                  <a:lnTo>
                    <a:pt x="7195" y="185764"/>
                  </a:lnTo>
                  <a:lnTo>
                    <a:pt x="0" y="141149"/>
                  </a:lnTo>
                  <a:lnTo>
                    <a:pt x="7195" y="96535"/>
                  </a:lnTo>
                  <a:lnTo>
                    <a:pt x="27233" y="57788"/>
                  </a:lnTo>
                  <a:lnTo>
                    <a:pt x="57788" y="27233"/>
                  </a:lnTo>
                  <a:lnTo>
                    <a:pt x="96535" y="7195"/>
                  </a:lnTo>
                  <a:lnTo>
                    <a:pt x="141149" y="0"/>
                  </a:lnTo>
                  <a:lnTo>
                    <a:pt x="168815" y="2737"/>
                  </a:lnTo>
                  <a:lnTo>
                    <a:pt x="219460" y="23714"/>
                  </a:lnTo>
                  <a:lnTo>
                    <a:pt x="258585" y="62839"/>
                  </a:lnTo>
                  <a:lnTo>
                    <a:pt x="279562" y="113484"/>
                  </a:lnTo>
                  <a:lnTo>
                    <a:pt x="282299" y="141149"/>
                  </a:lnTo>
                  <a:lnTo>
                    <a:pt x="275104" y="185764"/>
                  </a:lnTo>
                  <a:lnTo>
                    <a:pt x="255066" y="224511"/>
                  </a:lnTo>
                  <a:lnTo>
                    <a:pt x="224511" y="255066"/>
                  </a:lnTo>
                  <a:lnTo>
                    <a:pt x="185764" y="275104"/>
                  </a:lnTo>
                  <a:lnTo>
                    <a:pt x="141149" y="282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5149" y="2183099"/>
              <a:ext cx="1772285" cy="786130"/>
            </a:xfrm>
            <a:custGeom>
              <a:avLst/>
              <a:gdLst/>
              <a:ahLst/>
              <a:cxnLst/>
              <a:rect l="l" t="t" r="r" b="b"/>
              <a:pathLst>
                <a:path w="1772285" h="786130">
                  <a:moveTo>
                    <a:pt x="1489499" y="386699"/>
                  </a:moveTo>
                  <a:lnTo>
                    <a:pt x="1496695" y="342085"/>
                  </a:lnTo>
                  <a:lnTo>
                    <a:pt x="1516733" y="303338"/>
                  </a:lnTo>
                  <a:lnTo>
                    <a:pt x="1547288" y="272783"/>
                  </a:lnTo>
                  <a:lnTo>
                    <a:pt x="1586035" y="252745"/>
                  </a:lnTo>
                  <a:lnTo>
                    <a:pt x="1630649" y="245549"/>
                  </a:lnTo>
                  <a:lnTo>
                    <a:pt x="1684665" y="256294"/>
                  </a:lnTo>
                  <a:lnTo>
                    <a:pt x="1730458" y="286891"/>
                  </a:lnTo>
                  <a:lnTo>
                    <a:pt x="1761055" y="332684"/>
                  </a:lnTo>
                  <a:lnTo>
                    <a:pt x="1771799" y="386699"/>
                  </a:lnTo>
                  <a:lnTo>
                    <a:pt x="1764604" y="431314"/>
                  </a:lnTo>
                  <a:lnTo>
                    <a:pt x="1744566" y="470061"/>
                  </a:lnTo>
                  <a:lnTo>
                    <a:pt x="1714011" y="500616"/>
                  </a:lnTo>
                  <a:lnTo>
                    <a:pt x="1675264" y="520654"/>
                  </a:lnTo>
                  <a:lnTo>
                    <a:pt x="1630649" y="527849"/>
                  </a:lnTo>
                  <a:lnTo>
                    <a:pt x="1586035" y="520654"/>
                  </a:lnTo>
                  <a:lnTo>
                    <a:pt x="1547288" y="500616"/>
                  </a:lnTo>
                  <a:lnTo>
                    <a:pt x="1516733" y="470061"/>
                  </a:lnTo>
                  <a:lnTo>
                    <a:pt x="1496695" y="431314"/>
                  </a:lnTo>
                  <a:lnTo>
                    <a:pt x="1489499" y="386699"/>
                  </a:lnTo>
                  <a:close/>
                </a:path>
                <a:path w="1772285" h="786130">
                  <a:moveTo>
                    <a:pt x="0" y="785699"/>
                  </a:moveTo>
                  <a:lnTo>
                    <a:pt x="1489499" y="386699"/>
                  </a:lnTo>
                </a:path>
                <a:path w="1772285" h="786130">
                  <a:moveTo>
                    <a:pt x="19499" y="149399"/>
                  </a:moveTo>
                  <a:lnTo>
                    <a:pt x="1489499" y="386699"/>
                  </a:lnTo>
                </a:path>
                <a:path w="1772285" h="786130">
                  <a:moveTo>
                    <a:pt x="155699" y="0"/>
                  </a:moveTo>
                  <a:lnTo>
                    <a:pt x="1489499" y="386699"/>
                  </a:lnTo>
                </a:path>
                <a:path w="1772285" h="786130">
                  <a:moveTo>
                    <a:pt x="181799" y="636299"/>
                  </a:moveTo>
                  <a:lnTo>
                    <a:pt x="1489499" y="386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07525" y="355473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6912" y="394636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3900" y="127734"/>
            <a:ext cx="3094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Convolution</a:t>
            </a:r>
            <a:r>
              <a:rPr sz="3000" spc="-8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Layer</a:t>
            </a:r>
            <a:endParaRPr sz="3000"/>
          </a:p>
        </p:txBody>
      </p:sp>
      <p:grpSp>
        <p:nvGrpSpPr>
          <p:cNvPr id="12" name="object 12"/>
          <p:cNvGrpSpPr/>
          <p:nvPr/>
        </p:nvGrpSpPr>
        <p:grpSpPr>
          <a:xfrm>
            <a:off x="1212350" y="1181324"/>
            <a:ext cx="975994" cy="2777490"/>
            <a:chOff x="1212350" y="1181324"/>
            <a:chExt cx="975994" cy="2777490"/>
          </a:xfrm>
        </p:grpSpPr>
        <p:sp>
          <p:nvSpPr>
            <p:cNvPr id="13" name="object 13"/>
            <p:cNvSpPr/>
            <p:nvPr/>
          </p:nvSpPr>
          <p:spPr>
            <a:xfrm>
              <a:off x="1221875" y="1934077"/>
              <a:ext cx="213360" cy="2014855"/>
            </a:xfrm>
            <a:custGeom>
              <a:avLst/>
              <a:gdLst/>
              <a:ahLst/>
              <a:cxnLst/>
              <a:rect l="l" t="t" r="r" b="b"/>
              <a:pathLst>
                <a:path w="213359" h="2014854">
                  <a:moveTo>
                    <a:pt x="213171" y="2014671"/>
                  </a:moveTo>
                  <a:lnTo>
                    <a:pt x="0" y="2014671"/>
                  </a:lnTo>
                  <a:lnTo>
                    <a:pt x="0" y="0"/>
                  </a:lnTo>
                  <a:lnTo>
                    <a:pt x="213171" y="0"/>
                  </a:lnTo>
                  <a:lnTo>
                    <a:pt x="213171" y="2014671"/>
                  </a:lnTo>
                  <a:close/>
                </a:path>
              </a:pathLst>
            </a:custGeom>
            <a:solidFill>
              <a:srgbClr val="F4CCC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35047" y="1190849"/>
              <a:ext cx="743585" cy="2758440"/>
            </a:xfrm>
            <a:custGeom>
              <a:avLst/>
              <a:gdLst/>
              <a:ahLst/>
              <a:cxnLst/>
              <a:rect l="l" t="t" r="r" b="b"/>
              <a:pathLst>
                <a:path w="743585" h="2758440">
                  <a:moveTo>
                    <a:pt x="0" y="2757899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743227" y="2014671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C3A3A3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21875" y="1190849"/>
              <a:ext cx="956944" cy="743585"/>
            </a:xfrm>
            <a:custGeom>
              <a:avLst/>
              <a:gdLst/>
              <a:ahLst/>
              <a:cxnLst/>
              <a:rect l="l" t="t" r="r" b="b"/>
              <a:pathLst>
                <a:path w="956944" h="743585">
                  <a:moveTo>
                    <a:pt x="213171" y="743227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956399" y="0"/>
                  </a:lnTo>
                  <a:lnTo>
                    <a:pt x="213171" y="743227"/>
                  </a:lnTo>
                  <a:close/>
                </a:path>
              </a:pathLst>
            </a:custGeom>
            <a:solidFill>
              <a:srgbClr val="F6D6D6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21875" y="119084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4" h="2758440">
                  <a:moveTo>
                    <a:pt x="0" y="743227"/>
                  </a:moveTo>
                  <a:lnTo>
                    <a:pt x="743227" y="0"/>
                  </a:lnTo>
                  <a:lnTo>
                    <a:pt x="956399" y="0"/>
                  </a:lnTo>
                  <a:lnTo>
                    <a:pt x="956399" y="2014671"/>
                  </a:lnTo>
                  <a:lnTo>
                    <a:pt x="213171" y="2757899"/>
                  </a:lnTo>
                  <a:lnTo>
                    <a:pt x="0" y="2757899"/>
                  </a:lnTo>
                  <a:lnTo>
                    <a:pt x="0" y="743227"/>
                  </a:lnTo>
                  <a:close/>
                </a:path>
                <a:path w="956944" h="2758440">
                  <a:moveTo>
                    <a:pt x="0" y="743227"/>
                  </a:moveTo>
                  <a:lnTo>
                    <a:pt x="213171" y="743227"/>
                  </a:lnTo>
                  <a:lnTo>
                    <a:pt x="956399" y="0"/>
                  </a:lnTo>
                </a:path>
                <a:path w="956944" h="2758440">
                  <a:moveTo>
                    <a:pt x="213171" y="743227"/>
                  </a:moveTo>
                  <a:lnTo>
                    <a:pt x="213171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71825" y="829307"/>
            <a:ext cx="3372485" cy="9525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93495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32x32x3</a:t>
            </a:r>
            <a:r>
              <a:rPr sz="2400" spc="-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image </a:t>
            </a:r>
            <a:r>
              <a:rPr sz="2400" spc="-6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5x5x3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filter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1475"/>
              </a:lnSpc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45865" y="1005487"/>
            <a:ext cx="1395730" cy="1032510"/>
            <a:chOff x="2045865" y="1005487"/>
            <a:chExt cx="1395730" cy="1032510"/>
          </a:xfrm>
        </p:grpSpPr>
        <p:sp>
          <p:nvSpPr>
            <p:cNvPr id="19" name="object 19"/>
            <p:cNvSpPr/>
            <p:nvPr/>
          </p:nvSpPr>
          <p:spPr>
            <a:xfrm>
              <a:off x="2404261" y="1010249"/>
              <a:ext cx="929005" cy="220345"/>
            </a:xfrm>
            <a:custGeom>
              <a:avLst/>
              <a:gdLst/>
              <a:ahLst/>
              <a:cxnLst/>
              <a:rect l="l" t="t" r="r" b="b"/>
              <a:pathLst>
                <a:path w="929004" h="220344">
                  <a:moveTo>
                    <a:pt x="928687" y="0"/>
                  </a:moveTo>
                  <a:lnTo>
                    <a:pt x="0" y="21993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62199" y="1214870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5">
                  <a:moveTo>
                    <a:pt x="45687" y="30618"/>
                  </a:moveTo>
                  <a:lnTo>
                    <a:pt x="0" y="25270"/>
                  </a:lnTo>
                  <a:lnTo>
                    <a:pt x="38436" y="0"/>
                  </a:lnTo>
                  <a:lnTo>
                    <a:pt x="45687" y="306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62199" y="1214870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5">
                  <a:moveTo>
                    <a:pt x="38436" y="0"/>
                  </a:moveTo>
                  <a:lnTo>
                    <a:pt x="0" y="25270"/>
                  </a:lnTo>
                  <a:lnTo>
                    <a:pt x="45687" y="30618"/>
                  </a:lnTo>
                  <a:lnTo>
                    <a:pt x="38436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90915" y="1493774"/>
              <a:ext cx="1346200" cy="523240"/>
            </a:xfrm>
            <a:custGeom>
              <a:avLst/>
              <a:gdLst/>
              <a:ahLst/>
              <a:cxnLst/>
              <a:rect l="l" t="t" r="r" b="b"/>
              <a:pathLst>
                <a:path w="1346200" h="523239">
                  <a:moveTo>
                    <a:pt x="1345634" y="0"/>
                  </a:moveTo>
                  <a:lnTo>
                    <a:pt x="0" y="523189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50628" y="200230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80">
                  <a:moveTo>
                    <a:pt x="0" y="30327"/>
                  </a:moveTo>
                  <a:lnTo>
                    <a:pt x="34586" y="0"/>
                  </a:lnTo>
                  <a:lnTo>
                    <a:pt x="45988" y="29326"/>
                  </a:lnTo>
                  <a:lnTo>
                    <a:pt x="0" y="3032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0628" y="200230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80">
                  <a:moveTo>
                    <a:pt x="34586" y="0"/>
                  </a:moveTo>
                  <a:lnTo>
                    <a:pt x="0" y="30327"/>
                  </a:lnTo>
                  <a:lnTo>
                    <a:pt x="45988" y="29326"/>
                  </a:lnTo>
                  <a:lnTo>
                    <a:pt x="34586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583151" y="2866140"/>
            <a:ext cx="405130" cy="151130"/>
            <a:chOff x="3583151" y="2866140"/>
            <a:chExt cx="405130" cy="151130"/>
          </a:xfrm>
        </p:grpSpPr>
        <p:sp>
          <p:nvSpPr>
            <p:cNvPr id="26" name="object 26"/>
            <p:cNvSpPr/>
            <p:nvPr/>
          </p:nvSpPr>
          <p:spPr>
            <a:xfrm>
              <a:off x="3628621" y="2885719"/>
              <a:ext cx="354965" cy="127000"/>
            </a:xfrm>
            <a:custGeom>
              <a:avLst/>
              <a:gdLst/>
              <a:ahLst/>
              <a:cxnLst/>
              <a:rect l="l" t="t" r="r" b="b"/>
              <a:pathLst>
                <a:path w="354964" h="127000">
                  <a:moveTo>
                    <a:pt x="354478" y="12658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87913" y="2870902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4">
                  <a:moveTo>
                    <a:pt x="35416" y="29632"/>
                  </a:moveTo>
                  <a:lnTo>
                    <a:pt x="0" y="279"/>
                  </a:lnTo>
                  <a:lnTo>
                    <a:pt x="45998" y="0"/>
                  </a:lnTo>
                  <a:lnTo>
                    <a:pt x="35416" y="296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87913" y="2870902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4">
                  <a:moveTo>
                    <a:pt x="45998" y="0"/>
                  </a:moveTo>
                  <a:lnTo>
                    <a:pt x="0" y="279"/>
                  </a:lnTo>
                  <a:lnTo>
                    <a:pt x="35416" y="29632"/>
                  </a:lnTo>
                  <a:lnTo>
                    <a:pt x="45998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44000" y="2813131"/>
            <a:ext cx="479933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number:</a:t>
            </a:r>
            <a:endParaRPr sz="1800">
              <a:latin typeface="Arial"/>
              <a:cs typeface="Arial"/>
            </a:endParaRPr>
          </a:p>
          <a:p>
            <a:pPr marL="12700" marR="210820">
              <a:lnSpc>
                <a:spcPct val="100699"/>
              </a:lnSpc>
            </a:pP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result </a:t>
            </a:r>
            <a:r>
              <a:rPr sz="1800" spc="-5" dirty="0">
                <a:latin typeface="Arial MT"/>
                <a:cs typeface="Arial MT"/>
              </a:rPr>
              <a:t>of taking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dot product between the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filter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small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5x5x3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chunk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(i.e.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5*5*3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75-dimensional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bias)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9074" y="1325300"/>
            <a:ext cx="282299" cy="23524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6699" y="4035819"/>
            <a:ext cx="1195746" cy="3935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8874" y="2153324"/>
            <a:ext cx="1898014" cy="833119"/>
            <a:chOff x="1628874" y="2153324"/>
            <a:chExt cx="1898014" cy="833119"/>
          </a:xfrm>
        </p:grpSpPr>
        <p:sp>
          <p:nvSpPr>
            <p:cNvPr id="3" name="object 3"/>
            <p:cNvSpPr/>
            <p:nvPr/>
          </p:nvSpPr>
          <p:spPr>
            <a:xfrm>
              <a:off x="1638399" y="2313547"/>
              <a:ext cx="132080" cy="663575"/>
            </a:xfrm>
            <a:custGeom>
              <a:avLst/>
              <a:gdLst/>
              <a:ahLst/>
              <a:cxnLst/>
              <a:rect l="l" t="t" r="r" b="b"/>
              <a:pathLst>
                <a:path w="132080" h="663575">
                  <a:moveTo>
                    <a:pt x="131602" y="663202"/>
                  </a:moveTo>
                  <a:lnTo>
                    <a:pt x="0" y="663202"/>
                  </a:lnTo>
                  <a:lnTo>
                    <a:pt x="0" y="0"/>
                  </a:lnTo>
                  <a:lnTo>
                    <a:pt x="131602" y="0"/>
                  </a:lnTo>
                  <a:lnTo>
                    <a:pt x="131602" y="663202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0002" y="2162849"/>
              <a:ext cx="151130" cy="814069"/>
            </a:xfrm>
            <a:custGeom>
              <a:avLst/>
              <a:gdLst/>
              <a:ahLst/>
              <a:cxnLst/>
              <a:rect l="l" t="t" r="r" b="b"/>
              <a:pathLst>
                <a:path w="151130" h="814069">
                  <a:moveTo>
                    <a:pt x="0" y="813899"/>
                  </a:moveTo>
                  <a:lnTo>
                    <a:pt x="0" y="150697"/>
                  </a:lnTo>
                  <a:lnTo>
                    <a:pt x="150697" y="0"/>
                  </a:lnTo>
                  <a:lnTo>
                    <a:pt x="150697" y="663202"/>
                  </a:lnTo>
                  <a:lnTo>
                    <a:pt x="0" y="813899"/>
                  </a:lnTo>
                  <a:close/>
                </a:path>
              </a:pathLst>
            </a:custGeom>
            <a:solidFill>
              <a:srgbClr val="A0A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8399" y="2162849"/>
              <a:ext cx="282575" cy="151130"/>
            </a:xfrm>
            <a:custGeom>
              <a:avLst/>
              <a:gdLst/>
              <a:ahLst/>
              <a:cxnLst/>
              <a:rect l="l" t="t" r="r" b="b"/>
              <a:pathLst>
                <a:path w="282575" h="151130">
                  <a:moveTo>
                    <a:pt x="131602" y="150697"/>
                  </a:moveTo>
                  <a:lnTo>
                    <a:pt x="0" y="150697"/>
                  </a:lnTo>
                  <a:lnTo>
                    <a:pt x="150697" y="0"/>
                  </a:lnTo>
                  <a:lnTo>
                    <a:pt x="282299" y="0"/>
                  </a:lnTo>
                  <a:lnTo>
                    <a:pt x="131602" y="150697"/>
                  </a:lnTo>
                  <a:close/>
                </a:path>
              </a:pathLst>
            </a:custGeom>
            <a:solidFill>
              <a:srgbClr val="D3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8399" y="2162849"/>
              <a:ext cx="282575" cy="814069"/>
            </a:xfrm>
            <a:custGeom>
              <a:avLst/>
              <a:gdLst/>
              <a:ahLst/>
              <a:cxnLst/>
              <a:rect l="l" t="t" r="r" b="b"/>
              <a:pathLst>
                <a:path w="282575" h="814069">
                  <a:moveTo>
                    <a:pt x="0" y="150697"/>
                  </a:moveTo>
                  <a:lnTo>
                    <a:pt x="150697" y="0"/>
                  </a:lnTo>
                  <a:lnTo>
                    <a:pt x="282299" y="0"/>
                  </a:lnTo>
                  <a:lnTo>
                    <a:pt x="282299" y="663202"/>
                  </a:lnTo>
                  <a:lnTo>
                    <a:pt x="131602" y="813899"/>
                  </a:lnTo>
                  <a:lnTo>
                    <a:pt x="0" y="813899"/>
                  </a:lnTo>
                  <a:lnTo>
                    <a:pt x="0" y="150697"/>
                  </a:lnTo>
                  <a:close/>
                </a:path>
                <a:path w="282575" h="814069">
                  <a:moveTo>
                    <a:pt x="0" y="150697"/>
                  </a:moveTo>
                  <a:lnTo>
                    <a:pt x="131602" y="150697"/>
                  </a:lnTo>
                  <a:lnTo>
                    <a:pt x="282299" y="0"/>
                  </a:lnTo>
                </a:path>
                <a:path w="282575" h="814069">
                  <a:moveTo>
                    <a:pt x="131602" y="150697"/>
                  </a:moveTo>
                  <a:lnTo>
                    <a:pt x="131602" y="813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34649" y="2428649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149" y="282299"/>
                  </a:moveTo>
                  <a:lnTo>
                    <a:pt x="96535" y="275104"/>
                  </a:lnTo>
                  <a:lnTo>
                    <a:pt x="57788" y="255066"/>
                  </a:lnTo>
                  <a:lnTo>
                    <a:pt x="27233" y="224511"/>
                  </a:lnTo>
                  <a:lnTo>
                    <a:pt x="7195" y="185764"/>
                  </a:lnTo>
                  <a:lnTo>
                    <a:pt x="0" y="141149"/>
                  </a:lnTo>
                  <a:lnTo>
                    <a:pt x="7195" y="96535"/>
                  </a:lnTo>
                  <a:lnTo>
                    <a:pt x="27233" y="57788"/>
                  </a:lnTo>
                  <a:lnTo>
                    <a:pt x="57788" y="27233"/>
                  </a:lnTo>
                  <a:lnTo>
                    <a:pt x="96535" y="7195"/>
                  </a:lnTo>
                  <a:lnTo>
                    <a:pt x="141149" y="0"/>
                  </a:lnTo>
                  <a:lnTo>
                    <a:pt x="168815" y="2737"/>
                  </a:lnTo>
                  <a:lnTo>
                    <a:pt x="219460" y="23714"/>
                  </a:lnTo>
                  <a:lnTo>
                    <a:pt x="258585" y="62839"/>
                  </a:lnTo>
                  <a:lnTo>
                    <a:pt x="279562" y="113484"/>
                  </a:lnTo>
                  <a:lnTo>
                    <a:pt x="282299" y="141149"/>
                  </a:lnTo>
                  <a:lnTo>
                    <a:pt x="275104" y="185764"/>
                  </a:lnTo>
                  <a:lnTo>
                    <a:pt x="255066" y="224511"/>
                  </a:lnTo>
                  <a:lnTo>
                    <a:pt x="224511" y="255066"/>
                  </a:lnTo>
                  <a:lnTo>
                    <a:pt x="185764" y="275104"/>
                  </a:lnTo>
                  <a:lnTo>
                    <a:pt x="141149" y="282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5149" y="2183099"/>
              <a:ext cx="1772285" cy="786130"/>
            </a:xfrm>
            <a:custGeom>
              <a:avLst/>
              <a:gdLst/>
              <a:ahLst/>
              <a:cxnLst/>
              <a:rect l="l" t="t" r="r" b="b"/>
              <a:pathLst>
                <a:path w="1772285" h="786130">
                  <a:moveTo>
                    <a:pt x="1489499" y="386699"/>
                  </a:moveTo>
                  <a:lnTo>
                    <a:pt x="1496695" y="342085"/>
                  </a:lnTo>
                  <a:lnTo>
                    <a:pt x="1516733" y="303338"/>
                  </a:lnTo>
                  <a:lnTo>
                    <a:pt x="1547288" y="272783"/>
                  </a:lnTo>
                  <a:lnTo>
                    <a:pt x="1586035" y="252745"/>
                  </a:lnTo>
                  <a:lnTo>
                    <a:pt x="1630649" y="245549"/>
                  </a:lnTo>
                  <a:lnTo>
                    <a:pt x="1684665" y="256294"/>
                  </a:lnTo>
                  <a:lnTo>
                    <a:pt x="1730458" y="286891"/>
                  </a:lnTo>
                  <a:lnTo>
                    <a:pt x="1761055" y="332684"/>
                  </a:lnTo>
                  <a:lnTo>
                    <a:pt x="1771799" y="386699"/>
                  </a:lnTo>
                  <a:lnTo>
                    <a:pt x="1764604" y="431314"/>
                  </a:lnTo>
                  <a:lnTo>
                    <a:pt x="1744566" y="470061"/>
                  </a:lnTo>
                  <a:lnTo>
                    <a:pt x="1714011" y="500616"/>
                  </a:lnTo>
                  <a:lnTo>
                    <a:pt x="1675264" y="520654"/>
                  </a:lnTo>
                  <a:lnTo>
                    <a:pt x="1630649" y="527849"/>
                  </a:lnTo>
                  <a:lnTo>
                    <a:pt x="1586035" y="520654"/>
                  </a:lnTo>
                  <a:lnTo>
                    <a:pt x="1547288" y="500616"/>
                  </a:lnTo>
                  <a:lnTo>
                    <a:pt x="1516733" y="470061"/>
                  </a:lnTo>
                  <a:lnTo>
                    <a:pt x="1496695" y="431314"/>
                  </a:lnTo>
                  <a:lnTo>
                    <a:pt x="1489499" y="386699"/>
                  </a:lnTo>
                  <a:close/>
                </a:path>
                <a:path w="1772285" h="786130">
                  <a:moveTo>
                    <a:pt x="0" y="785699"/>
                  </a:moveTo>
                  <a:lnTo>
                    <a:pt x="1489499" y="386699"/>
                  </a:lnTo>
                </a:path>
                <a:path w="1772285" h="786130">
                  <a:moveTo>
                    <a:pt x="19499" y="149399"/>
                  </a:moveTo>
                  <a:lnTo>
                    <a:pt x="1489499" y="386699"/>
                  </a:lnTo>
                </a:path>
                <a:path w="1772285" h="786130">
                  <a:moveTo>
                    <a:pt x="155699" y="0"/>
                  </a:moveTo>
                  <a:lnTo>
                    <a:pt x="1489499" y="386699"/>
                  </a:lnTo>
                </a:path>
                <a:path w="1772285" h="786130">
                  <a:moveTo>
                    <a:pt x="181799" y="636299"/>
                  </a:moveTo>
                  <a:lnTo>
                    <a:pt x="1489499" y="386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07525" y="355473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6912" y="394636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3900" y="127734"/>
            <a:ext cx="3094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Convolution</a:t>
            </a:r>
            <a:r>
              <a:rPr sz="3000" spc="-8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Layer</a:t>
            </a:r>
            <a:endParaRPr sz="3000"/>
          </a:p>
        </p:txBody>
      </p:sp>
      <p:grpSp>
        <p:nvGrpSpPr>
          <p:cNvPr id="12" name="object 12"/>
          <p:cNvGrpSpPr/>
          <p:nvPr/>
        </p:nvGrpSpPr>
        <p:grpSpPr>
          <a:xfrm>
            <a:off x="1212350" y="1181324"/>
            <a:ext cx="975994" cy="2777490"/>
            <a:chOff x="1212350" y="1181324"/>
            <a:chExt cx="975994" cy="2777490"/>
          </a:xfrm>
        </p:grpSpPr>
        <p:sp>
          <p:nvSpPr>
            <p:cNvPr id="13" name="object 13"/>
            <p:cNvSpPr/>
            <p:nvPr/>
          </p:nvSpPr>
          <p:spPr>
            <a:xfrm>
              <a:off x="1221875" y="1934077"/>
              <a:ext cx="213360" cy="2014855"/>
            </a:xfrm>
            <a:custGeom>
              <a:avLst/>
              <a:gdLst/>
              <a:ahLst/>
              <a:cxnLst/>
              <a:rect l="l" t="t" r="r" b="b"/>
              <a:pathLst>
                <a:path w="213359" h="2014854">
                  <a:moveTo>
                    <a:pt x="213171" y="2014671"/>
                  </a:moveTo>
                  <a:lnTo>
                    <a:pt x="0" y="2014671"/>
                  </a:lnTo>
                  <a:lnTo>
                    <a:pt x="0" y="0"/>
                  </a:lnTo>
                  <a:lnTo>
                    <a:pt x="213171" y="0"/>
                  </a:lnTo>
                  <a:lnTo>
                    <a:pt x="213171" y="2014671"/>
                  </a:lnTo>
                  <a:close/>
                </a:path>
              </a:pathLst>
            </a:custGeom>
            <a:solidFill>
              <a:srgbClr val="F4CCC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35047" y="1190849"/>
              <a:ext cx="743585" cy="2758440"/>
            </a:xfrm>
            <a:custGeom>
              <a:avLst/>
              <a:gdLst/>
              <a:ahLst/>
              <a:cxnLst/>
              <a:rect l="l" t="t" r="r" b="b"/>
              <a:pathLst>
                <a:path w="743585" h="2758440">
                  <a:moveTo>
                    <a:pt x="0" y="2757899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743227" y="2014671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C3A3A3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21875" y="1190849"/>
              <a:ext cx="956944" cy="743585"/>
            </a:xfrm>
            <a:custGeom>
              <a:avLst/>
              <a:gdLst/>
              <a:ahLst/>
              <a:cxnLst/>
              <a:rect l="l" t="t" r="r" b="b"/>
              <a:pathLst>
                <a:path w="956944" h="743585">
                  <a:moveTo>
                    <a:pt x="213171" y="743227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956399" y="0"/>
                  </a:lnTo>
                  <a:lnTo>
                    <a:pt x="213171" y="743227"/>
                  </a:lnTo>
                  <a:close/>
                </a:path>
              </a:pathLst>
            </a:custGeom>
            <a:solidFill>
              <a:srgbClr val="F6D6D6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21875" y="119084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4" h="2758440">
                  <a:moveTo>
                    <a:pt x="0" y="743227"/>
                  </a:moveTo>
                  <a:lnTo>
                    <a:pt x="743227" y="0"/>
                  </a:lnTo>
                  <a:lnTo>
                    <a:pt x="956399" y="0"/>
                  </a:lnTo>
                  <a:lnTo>
                    <a:pt x="956399" y="2014671"/>
                  </a:lnTo>
                  <a:lnTo>
                    <a:pt x="213171" y="2757899"/>
                  </a:lnTo>
                  <a:lnTo>
                    <a:pt x="0" y="2757899"/>
                  </a:lnTo>
                  <a:lnTo>
                    <a:pt x="0" y="743227"/>
                  </a:lnTo>
                  <a:close/>
                </a:path>
                <a:path w="956944" h="2758440">
                  <a:moveTo>
                    <a:pt x="0" y="743227"/>
                  </a:moveTo>
                  <a:lnTo>
                    <a:pt x="213171" y="743227"/>
                  </a:lnTo>
                  <a:lnTo>
                    <a:pt x="956399" y="0"/>
                  </a:lnTo>
                </a:path>
                <a:path w="956944" h="2758440">
                  <a:moveTo>
                    <a:pt x="213171" y="743227"/>
                  </a:moveTo>
                  <a:lnTo>
                    <a:pt x="213171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71825" y="829307"/>
            <a:ext cx="3372485" cy="9525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93495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32x32x3</a:t>
            </a:r>
            <a:r>
              <a:rPr sz="2400" spc="-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image </a:t>
            </a:r>
            <a:r>
              <a:rPr sz="2400" spc="-6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5x5x3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filter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1475"/>
              </a:lnSpc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45865" y="1005487"/>
            <a:ext cx="1395730" cy="1032510"/>
            <a:chOff x="2045865" y="1005487"/>
            <a:chExt cx="1395730" cy="1032510"/>
          </a:xfrm>
        </p:grpSpPr>
        <p:sp>
          <p:nvSpPr>
            <p:cNvPr id="19" name="object 19"/>
            <p:cNvSpPr/>
            <p:nvPr/>
          </p:nvSpPr>
          <p:spPr>
            <a:xfrm>
              <a:off x="2404261" y="1010249"/>
              <a:ext cx="929005" cy="220345"/>
            </a:xfrm>
            <a:custGeom>
              <a:avLst/>
              <a:gdLst/>
              <a:ahLst/>
              <a:cxnLst/>
              <a:rect l="l" t="t" r="r" b="b"/>
              <a:pathLst>
                <a:path w="929004" h="220344">
                  <a:moveTo>
                    <a:pt x="928687" y="0"/>
                  </a:moveTo>
                  <a:lnTo>
                    <a:pt x="0" y="21993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62199" y="1214870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5">
                  <a:moveTo>
                    <a:pt x="45687" y="30618"/>
                  </a:moveTo>
                  <a:lnTo>
                    <a:pt x="0" y="25270"/>
                  </a:lnTo>
                  <a:lnTo>
                    <a:pt x="38436" y="0"/>
                  </a:lnTo>
                  <a:lnTo>
                    <a:pt x="45687" y="306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62199" y="1214870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5">
                  <a:moveTo>
                    <a:pt x="38436" y="0"/>
                  </a:moveTo>
                  <a:lnTo>
                    <a:pt x="0" y="25270"/>
                  </a:lnTo>
                  <a:lnTo>
                    <a:pt x="45687" y="30618"/>
                  </a:lnTo>
                  <a:lnTo>
                    <a:pt x="38436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90915" y="1493774"/>
              <a:ext cx="1346200" cy="523240"/>
            </a:xfrm>
            <a:custGeom>
              <a:avLst/>
              <a:gdLst/>
              <a:ahLst/>
              <a:cxnLst/>
              <a:rect l="l" t="t" r="r" b="b"/>
              <a:pathLst>
                <a:path w="1346200" h="523239">
                  <a:moveTo>
                    <a:pt x="1345634" y="0"/>
                  </a:moveTo>
                  <a:lnTo>
                    <a:pt x="0" y="523189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50628" y="200230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80">
                  <a:moveTo>
                    <a:pt x="0" y="30327"/>
                  </a:moveTo>
                  <a:lnTo>
                    <a:pt x="34586" y="0"/>
                  </a:lnTo>
                  <a:lnTo>
                    <a:pt x="45988" y="29326"/>
                  </a:lnTo>
                  <a:lnTo>
                    <a:pt x="0" y="3032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0628" y="200230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80">
                  <a:moveTo>
                    <a:pt x="34586" y="0"/>
                  </a:moveTo>
                  <a:lnTo>
                    <a:pt x="0" y="30327"/>
                  </a:lnTo>
                  <a:lnTo>
                    <a:pt x="45988" y="29326"/>
                  </a:lnTo>
                  <a:lnTo>
                    <a:pt x="34586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971899" y="2552604"/>
            <a:ext cx="2357120" cy="41275"/>
            <a:chOff x="3971899" y="2552604"/>
            <a:chExt cx="2357120" cy="41275"/>
          </a:xfrm>
        </p:grpSpPr>
        <p:sp>
          <p:nvSpPr>
            <p:cNvPr id="26" name="object 26"/>
            <p:cNvSpPr/>
            <p:nvPr/>
          </p:nvSpPr>
          <p:spPr>
            <a:xfrm>
              <a:off x="3971899" y="2573099"/>
              <a:ext cx="2308860" cy="0"/>
            </a:xfrm>
            <a:custGeom>
              <a:avLst/>
              <a:gdLst/>
              <a:ahLst/>
              <a:cxnLst/>
              <a:rect l="l" t="t" r="r" b="b"/>
              <a:pathLst>
                <a:path w="2308860">
                  <a:moveTo>
                    <a:pt x="0" y="0"/>
                  </a:moveTo>
                  <a:lnTo>
                    <a:pt x="23086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80549" y="25573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80549" y="25573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915450" y="2774831"/>
            <a:ext cx="24130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 MT"/>
                <a:cs typeface="Arial MT"/>
              </a:rPr>
              <a:t>convolve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(slide)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over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spatial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locations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065425" y="1181324"/>
            <a:ext cx="975994" cy="2777490"/>
            <a:chOff x="7065425" y="1181324"/>
            <a:chExt cx="975994" cy="2777490"/>
          </a:xfrm>
        </p:grpSpPr>
        <p:sp>
          <p:nvSpPr>
            <p:cNvPr id="31" name="object 31"/>
            <p:cNvSpPr/>
            <p:nvPr/>
          </p:nvSpPr>
          <p:spPr>
            <a:xfrm>
              <a:off x="7074950" y="2055024"/>
              <a:ext cx="92710" cy="1894205"/>
            </a:xfrm>
            <a:custGeom>
              <a:avLst/>
              <a:gdLst/>
              <a:ahLst/>
              <a:cxnLst/>
              <a:rect l="l" t="t" r="r" b="b"/>
              <a:pathLst>
                <a:path w="92709" h="1894204">
                  <a:moveTo>
                    <a:pt x="92225" y="1893725"/>
                  </a:moveTo>
                  <a:lnTo>
                    <a:pt x="0" y="1893725"/>
                  </a:lnTo>
                  <a:lnTo>
                    <a:pt x="0" y="0"/>
                  </a:lnTo>
                  <a:lnTo>
                    <a:pt x="92225" y="0"/>
                  </a:lnTo>
                  <a:lnTo>
                    <a:pt x="92225" y="1893725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7176" y="1190849"/>
              <a:ext cx="864235" cy="2758440"/>
            </a:xfrm>
            <a:custGeom>
              <a:avLst/>
              <a:gdLst/>
              <a:ahLst/>
              <a:cxnLst/>
              <a:rect l="l" t="t" r="r" b="b"/>
              <a:pathLst>
                <a:path w="864234" h="2758440">
                  <a:moveTo>
                    <a:pt x="0" y="2757899"/>
                  </a:moveTo>
                  <a:lnTo>
                    <a:pt x="0" y="864174"/>
                  </a:lnTo>
                  <a:lnTo>
                    <a:pt x="864174" y="0"/>
                  </a:lnTo>
                  <a:lnTo>
                    <a:pt x="864174" y="1893725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A0A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74950" y="1190849"/>
              <a:ext cx="956944" cy="864235"/>
            </a:xfrm>
            <a:custGeom>
              <a:avLst/>
              <a:gdLst/>
              <a:ahLst/>
              <a:cxnLst/>
              <a:rect l="l" t="t" r="r" b="b"/>
              <a:pathLst>
                <a:path w="956945" h="864235">
                  <a:moveTo>
                    <a:pt x="92225" y="864174"/>
                  </a:moveTo>
                  <a:lnTo>
                    <a:pt x="0" y="864174"/>
                  </a:lnTo>
                  <a:lnTo>
                    <a:pt x="864174" y="0"/>
                  </a:lnTo>
                  <a:lnTo>
                    <a:pt x="956399" y="0"/>
                  </a:lnTo>
                  <a:lnTo>
                    <a:pt x="92225" y="864174"/>
                  </a:lnTo>
                  <a:close/>
                </a:path>
              </a:pathLst>
            </a:custGeom>
            <a:solidFill>
              <a:srgbClr val="D3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74950" y="119084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5" h="2758440">
                  <a:moveTo>
                    <a:pt x="0" y="864174"/>
                  </a:moveTo>
                  <a:lnTo>
                    <a:pt x="864174" y="0"/>
                  </a:lnTo>
                  <a:lnTo>
                    <a:pt x="956399" y="0"/>
                  </a:lnTo>
                  <a:lnTo>
                    <a:pt x="956399" y="1893725"/>
                  </a:lnTo>
                  <a:lnTo>
                    <a:pt x="92225" y="2757899"/>
                  </a:lnTo>
                  <a:lnTo>
                    <a:pt x="0" y="2757899"/>
                  </a:lnTo>
                  <a:lnTo>
                    <a:pt x="0" y="864174"/>
                  </a:lnTo>
                  <a:close/>
                </a:path>
                <a:path w="956945" h="2758440">
                  <a:moveTo>
                    <a:pt x="0" y="864174"/>
                  </a:moveTo>
                  <a:lnTo>
                    <a:pt x="92225" y="864174"/>
                  </a:lnTo>
                  <a:lnTo>
                    <a:pt x="956399" y="0"/>
                  </a:lnTo>
                </a:path>
                <a:path w="956945" h="2758440">
                  <a:moveTo>
                    <a:pt x="92225" y="864174"/>
                  </a:moveTo>
                  <a:lnTo>
                    <a:pt x="92225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153374" y="587555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activation</a:t>
            </a:r>
            <a:r>
              <a:rPr sz="18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map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32469" y="39682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99978" y="351253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104378" y="210154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28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65425" y="1181324"/>
            <a:ext cx="1353820" cy="2777490"/>
            <a:chOff x="7065425" y="1181324"/>
            <a:chExt cx="1353820" cy="2777490"/>
          </a:xfrm>
        </p:grpSpPr>
        <p:sp>
          <p:nvSpPr>
            <p:cNvPr id="3" name="object 3"/>
            <p:cNvSpPr/>
            <p:nvPr/>
          </p:nvSpPr>
          <p:spPr>
            <a:xfrm>
              <a:off x="7074950" y="2055024"/>
              <a:ext cx="92710" cy="1894205"/>
            </a:xfrm>
            <a:custGeom>
              <a:avLst/>
              <a:gdLst/>
              <a:ahLst/>
              <a:cxnLst/>
              <a:rect l="l" t="t" r="r" b="b"/>
              <a:pathLst>
                <a:path w="92709" h="1894204">
                  <a:moveTo>
                    <a:pt x="92225" y="1893725"/>
                  </a:moveTo>
                  <a:lnTo>
                    <a:pt x="0" y="1893725"/>
                  </a:lnTo>
                  <a:lnTo>
                    <a:pt x="0" y="0"/>
                  </a:lnTo>
                  <a:lnTo>
                    <a:pt x="92225" y="0"/>
                  </a:lnTo>
                  <a:lnTo>
                    <a:pt x="92225" y="1893725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67176" y="1190849"/>
              <a:ext cx="864235" cy="2758440"/>
            </a:xfrm>
            <a:custGeom>
              <a:avLst/>
              <a:gdLst/>
              <a:ahLst/>
              <a:cxnLst/>
              <a:rect l="l" t="t" r="r" b="b"/>
              <a:pathLst>
                <a:path w="864234" h="2758440">
                  <a:moveTo>
                    <a:pt x="0" y="2757899"/>
                  </a:moveTo>
                  <a:lnTo>
                    <a:pt x="0" y="864174"/>
                  </a:lnTo>
                  <a:lnTo>
                    <a:pt x="864174" y="0"/>
                  </a:lnTo>
                  <a:lnTo>
                    <a:pt x="864174" y="1893725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A0A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4950" y="1190849"/>
              <a:ext cx="956944" cy="864235"/>
            </a:xfrm>
            <a:custGeom>
              <a:avLst/>
              <a:gdLst/>
              <a:ahLst/>
              <a:cxnLst/>
              <a:rect l="l" t="t" r="r" b="b"/>
              <a:pathLst>
                <a:path w="956945" h="864235">
                  <a:moveTo>
                    <a:pt x="92225" y="864174"/>
                  </a:moveTo>
                  <a:lnTo>
                    <a:pt x="0" y="864174"/>
                  </a:lnTo>
                  <a:lnTo>
                    <a:pt x="864174" y="0"/>
                  </a:lnTo>
                  <a:lnTo>
                    <a:pt x="956399" y="0"/>
                  </a:lnTo>
                  <a:lnTo>
                    <a:pt x="92225" y="864174"/>
                  </a:lnTo>
                  <a:close/>
                </a:path>
              </a:pathLst>
            </a:custGeom>
            <a:solidFill>
              <a:srgbClr val="D3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4950" y="119084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5" h="2758440">
                  <a:moveTo>
                    <a:pt x="0" y="864174"/>
                  </a:moveTo>
                  <a:lnTo>
                    <a:pt x="864174" y="0"/>
                  </a:lnTo>
                  <a:lnTo>
                    <a:pt x="956399" y="0"/>
                  </a:lnTo>
                  <a:lnTo>
                    <a:pt x="956399" y="1893725"/>
                  </a:lnTo>
                  <a:lnTo>
                    <a:pt x="92225" y="2757899"/>
                  </a:lnTo>
                  <a:lnTo>
                    <a:pt x="0" y="2757899"/>
                  </a:lnTo>
                  <a:lnTo>
                    <a:pt x="0" y="864174"/>
                  </a:lnTo>
                  <a:close/>
                </a:path>
                <a:path w="956945" h="2758440">
                  <a:moveTo>
                    <a:pt x="0" y="864174"/>
                  </a:moveTo>
                  <a:lnTo>
                    <a:pt x="92225" y="864174"/>
                  </a:lnTo>
                  <a:lnTo>
                    <a:pt x="956399" y="0"/>
                  </a:lnTo>
                </a:path>
                <a:path w="956945" h="2758440">
                  <a:moveTo>
                    <a:pt x="92225" y="864174"/>
                  </a:moveTo>
                  <a:lnTo>
                    <a:pt x="92225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52928" y="2055024"/>
              <a:ext cx="92710" cy="1894205"/>
            </a:xfrm>
            <a:custGeom>
              <a:avLst/>
              <a:gdLst/>
              <a:ahLst/>
              <a:cxnLst/>
              <a:rect l="l" t="t" r="r" b="b"/>
              <a:pathLst>
                <a:path w="92709" h="1894204">
                  <a:moveTo>
                    <a:pt x="92225" y="1893725"/>
                  </a:moveTo>
                  <a:lnTo>
                    <a:pt x="0" y="1893725"/>
                  </a:lnTo>
                  <a:lnTo>
                    <a:pt x="0" y="0"/>
                  </a:lnTo>
                  <a:lnTo>
                    <a:pt x="92225" y="0"/>
                  </a:lnTo>
                  <a:lnTo>
                    <a:pt x="92225" y="1893725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45154" y="1190849"/>
              <a:ext cx="864235" cy="2758440"/>
            </a:xfrm>
            <a:custGeom>
              <a:avLst/>
              <a:gdLst/>
              <a:ahLst/>
              <a:cxnLst/>
              <a:rect l="l" t="t" r="r" b="b"/>
              <a:pathLst>
                <a:path w="864234" h="2758440">
                  <a:moveTo>
                    <a:pt x="0" y="2757899"/>
                  </a:moveTo>
                  <a:lnTo>
                    <a:pt x="0" y="864174"/>
                  </a:lnTo>
                  <a:lnTo>
                    <a:pt x="864173" y="0"/>
                  </a:lnTo>
                  <a:lnTo>
                    <a:pt x="864173" y="1893725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ADBB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52928" y="1190849"/>
              <a:ext cx="956944" cy="864235"/>
            </a:xfrm>
            <a:custGeom>
              <a:avLst/>
              <a:gdLst/>
              <a:ahLst/>
              <a:cxnLst/>
              <a:rect l="l" t="t" r="r" b="b"/>
              <a:pathLst>
                <a:path w="956945" h="864235">
                  <a:moveTo>
                    <a:pt x="92225" y="864174"/>
                  </a:moveTo>
                  <a:lnTo>
                    <a:pt x="0" y="864174"/>
                  </a:lnTo>
                  <a:lnTo>
                    <a:pt x="864174" y="0"/>
                  </a:lnTo>
                  <a:lnTo>
                    <a:pt x="956399" y="0"/>
                  </a:lnTo>
                  <a:lnTo>
                    <a:pt x="92225" y="864174"/>
                  </a:lnTo>
                  <a:close/>
                </a:path>
              </a:pathLst>
            </a:custGeom>
            <a:solidFill>
              <a:srgbClr val="E0E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52928" y="119084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5" h="2758440">
                  <a:moveTo>
                    <a:pt x="0" y="864174"/>
                  </a:moveTo>
                  <a:lnTo>
                    <a:pt x="864174" y="0"/>
                  </a:lnTo>
                  <a:lnTo>
                    <a:pt x="956399" y="0"/>
                  </a:lnTo>
                  <a:lnTo>
                    <a:pt x="956399" y="1893725"/>
                  </a:lnTo>
                  <a:lnTo>
                    <a:pt x="92225" y="2757899"/>
                  </a:lnTo>
                  <a:lnTo>
                    <a:pt x="0" y="2757899"/>
                  </a:lnTo>
                  <a:lnTo>
                    <a:pt x="0" y="864174"/>
                  </a:lnTo>
                  <a:close/>
                </a:path>
                <a:path w="956945" h="2758440">
                  <a:moveTo>
                    <a:pt x="0" y="864174"/>
                  </a:moveTo>
                  <a:lnTo>
                    <a:pt x="92225" y="864174"/>
                  </a:lnTo>
                  <a:lnTo>
                    <a:pt x="956399" y="0"/>
                  </a:lnTo>
                </a:path>
                <a:path w="956945" h="2758440">
                  <a:moveTo>
                    <a:pt x="92225" y="864174"/>
                  </a:moveTo>
                  <a:lnTo>
                    <a:pt x="92225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28874" y="2153324"/>
            <a:ext cx="1898014" cy="833119"/>
            <a:chOff x="1628874" y="2153324"/>
            <a:chExt cx="1898014" cy="833119"/>
          </a:xfrm>
        </p:grpSpPr>
        <p:sp>
          <p:nvSpPr>
            <p:cNvPr id="12" name="object 12"/>
            <p:cNvSpPr/>
            <p:nvPr/>
          </p:nvSpPr>
          <p:spPr>
            <a:xfrm>
              <a:off x="1638399" y="2313547"/>
              <a:ext cx="132080" cy="663575"/>
            </a:xfrm>
            <a:custGeom>
              <a:avLst/>
              <a:gdLst/>
              <a:ahLst/>
              <a:cxnLst/>
              <a:rect l="l" t="t" r="r" b="b"/>
              <a:pathLst>
                <a:path w="132080" h="663575">
                  <a:moveTo>
                    <a:pt x="131602" y="663202"/>
                  </a:moveTo>
                  <a:lnTo>
                    <a:pt x="0" y="663202"/>
                  </a:lnTo>
                  <a:lnTo>
                    <a:pt x="0" y="0"/>
                  </a:lnTo>
                  <a:lnTo>
                    <a:pt x="131602" y="0"/>
                  </a:lnTo>
                  <a:lnTo>
                    <a:pt x="131602" y="663202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0002" y="2162849"/>
              <a:ext cx="151130" cy="814069"/>
            </a:xfrm>
            <a:custGeom>
              <a:avLst/>
              <a:gdLst/>
              <a:ahLst/>
              <a:cxnLst/>
              <a:rect l="l" t="t" r="r" b="b"/>
              <a:pathLst>
                <a:path w="151130" h="814069">
                  <a:moveTo>
                    <a:pt x="0" y="813899"/>
                  </a:moveTo>
                  <a:lnTo>
                    <a:pt x="0" y="150697"/>
                  </a:lnTo>
                  <a:lnTo>
                    <a:pt x="150697" y="0"/>
                  </a:lnTo>
                  <a:lnTo>
                    <a:pt x="150697" y="663202"/>
                  </a:lnTo>
                  <a:lnTo>
                    <a:pt x="0" y="813899"/>
                  </a:lnTo>
                  <a:close/>
                </a:path>
              </a:pathLst>
            </a:custGeom>
            <a:solidFill>
              <a:srgbClr val="ADBB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38399" y="2162849"/>
              <a:ext cx="282575" cy="151130"/>
            </a:xfrm>
            <a:custGeom>
              <a:avLst/>
              <a:gdLst/>
              <a:ahLst/>
              <a:cxnLst/>
              <a:rect l="l" t="t" r="r" b="b"/>
              <a:pathLst>
                <a:path w="282575" h="151130">
                  <a:moveTo>
                    <a:pt x="131602" y="150697"/>
                  </a:moveTo>
                  <a:lnTo>
                    <a:pt x="0" y="150697"/>
                  </a:lnTo>
                  <a:lnTo>
                    <a:pt x="150697" y="0"/>
                  </a:lnTo>
                  <a:lnTo>
                    <a:pt x="282299" y="0"/>
                  </a:lnTo>
                  <a:lnTo>
                    <a:pt x="131602" y="150697"/>
                  </a:lnTo>
                  <a:close/>
                </a:path>
              </a:pathLst>
            </a:custGeom>
            <a:solidFill>
              <a:srgbClr val="E0E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38399" y="2162849"/>
              <a:ext cx="282575" cy="814069"/>
            </a:xfrm>
            <a:custGeom>
              <a:avLst/>
              <a:gdLst/>
              <a:ahLst/>
              <a:cxnLst/>
              <a:rect l="l" t="t" r="r" b="b"/>
              <a:pathLst>
                <a:path w="282575" h="814069">
                  <a:moveTo>
                    <a:pt x="0" y="150697"/>
                  </a:moveTo>
                  <a:lnTo>
                    <a:pt x="150697" y="0"/>
                  </a:lnTo>
                  <a:lnTo>
                    <a:pt x="282299" y="0"/>
                  </a:lnTo>
                  <a:lnTo>
                    <a:pt x="282299" y="663202"/>
                  </a:lnTo>
                  <a:lnTo>
                    <a:pt x="131602" y="813899"/>
                  </a:lnTo>
                  <a:lnTo>
                    <a:pt x="0" y="813899"/>
                  </a:lnTo>
                  <a:lnTo>
                    <a:pt x="0" y="150697"/>
                  </a:lnTo>
                  <a:close/>
                </a:path>
                <a:path w="282575" h="814069">
                  <a:moveTo>
                    <a:pt x="0" y="150697"/>
                  </a:moveTo>
                  <a:lnTo>
                    <a:pt x="131602" y="150697"/>
                  </a:lnTo>
                  <a:lnTo>
                    <a:pt x="282299" y="0"/>
                  </a:lnTo>
                </a:path>
                <a:path w="282575" h="814069">
                  <a:moveTo>
                    <a:pt x="131602" y="150697"/>
                  </a:moveTo>
                  <a:lnTo>
                    <a:pt x="131602" y="813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34649" y="2428649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149" y="282299"/>
                  </a:moveTo>
                  <a:lnTo>
                    <a:pt x="96535" y="275104"/>
                  </a:lnTo>
                  <a:lnTo>
                    <a:pt x="57788" y="255066"/>
                  </a:lnTo>
                  <a:lnTo>
                    <a:pt x="27233" y="224511"/>
                  </a:lnTo>
                  <a:lnTo>
                    <a:pt x="7195" y="185764"/>
                  </a:lnTo>
                  <a:lnTo>
                    <a:pt x="0" y="141149"/>
                  </a:lnTo>
                  <a:lnTo>
                    <a:pt x="7195" y="96535"/>
                  </a:lnTo>
                  <a:lnTo>
                    <a:pt x="27233" y="57788"/>
                  </a:lnTo>
                  <a:lnTo>
                    <a:pt x="57788" y="27233"/>
                  </a:lnTo>
                  <a:lnTo>
                    <a:pt x="96535" y="7195"/>
                  </a:lnTo>
                  <a:lnTo>
                    <a:pt x="141149" y="0"/>
                  </a:lnTo>
                  <a:lnTo>
                    <a:pt x="168815" y="2737"/>
                  </a:lnTo>
                  <a:lnTo>
                    <a:pt x="219460" y="23714"/>
                  </a:lnTo>
                  <a:lnTo>
                    <a:pt x="258585" y="62839"/>
                  </a:lnTo>
                  <a:lnTo>
                    <a:pt x="279562" y="113484"/>
                  </a:lnTo>
                  <a:lnTo>
                    <a:pt x="282299" y="141149"/>
                  </a:lnTo>
                  <a:lnTo>
                    <a:pt x="275104" y="185764"/>
                  </a:lnTo>
                  <a:lnTo>
                    <a:pt x="255066" y="224511"/>
                  </a:lnTo>
                  <a:lnTo>
                    <a:pt x="224511" y="255066"/>
                  </a:lnTo>
                  <a:lnTo>
                    <a:pt x="185764" y="275104"/>
                  </a:lnTo>
                  <a:lnTo>
                    <a:pt x="141149" y="2822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45149" y="2183099"/>
              <a:ext cx="1772285" cy="786130"/>
            </a:xfrm>
            <a:custGeom>
              <a:avLst/>
              <a:gdLst/>
              <a:ahLst/>
              <a:cxnLst/>
              <a:rect l="l" t="t" r="r" b="b"/>
              <a:pathLst>
                <a:path w="1772285" h="786130">
                  <a:moveTo>
                    <a:pt x="1489499" y="386699"/>
                  </a:moveTo>
                  <a:lnTo>
                    <a:pt x="1496695" y="342085"/>
                  </a:lnTo>
                  <a:lnTo>
                    <a:pt x="1516733" y="303338"/>
                  </a:lnTo>
                  <a:lnTo>
                    <a:pt x="1547288" y="272783"/>
                  </a:lnTo>
                  <a:lnTo>
                    <a:pt x="1586035" y="252745"/>
                  </a:lnTo>
                  <a:lnTo>
                    <a:pt x="1630649" y="245549"/>
                  </a:lnTo>
                  <a:lnTo>
                    <a:pt x="1684665" y="256294"/>
                  </a:lnTo>
                  <a:lnTo>
                    <a:pt x="1730458" y="286891"/>
                  </a:lnTo>
                  <a:lnTo>
                    <a:pt x="1761055" y="332684"/>
                  </a:lnTo>
                  <a:lnTo>
                    <a:pt x="1771799" y="386699"/>
                  </a:lnTo>
                  <a:lnTo>
                    <a:pt x="1764604" y="431314"/>
                  </a:lnTo>
                  <a:lnTo>
                    <a:pt x="1744566" y="470061"/>
                  </a:lnTo>
                  <a:lnTo>
                    <a:pt x="1714011" y="500616"/>
                  </a:lnTo>
                  <a:lnTo>
                    <a:pt x="1675264" y="520654"/>
                  </a:lnTo>
                  <a:lnTo>
                    <a:pt x="1630649" y="527849"/>
                  </a:lnTo>
                  <a:lnTo>
                    <a:pt x="1586035" y="520654"/>
                  </a:lnTo>
                  <a:lnTo>
                    <a:pt x="1547288" y="500616"/>
                  </a:lnTo>
                  <a:lnTo>
                    <a:pt x="1516733" y="470061"/>
                  </a:lnTo>
                  <a:lnTo>
                    <a:pt x="1496695" y="431314"/>
                  </a:lnTo>
                  <a:lnTo>
                    <a:pt x="1489499" y="386699"/>
                  </a:lnTo>
                  <a:close/>
                </a:path>
                <a:path w="1772285" h="786130">
                  <a:moveTo>
                    <a:pt x="0" y="785699"/>
                  </a:moveTo>
                  <a:lnTo>
                    <a:pt x="1489499" y="386699"/>
                  </a:lnTo>
                </a:path>
                <a:path w="1772285" h="786130">
                  <a:moveTo>
                    <a:pt x="19499" y="149399"/>
                  </a:moveTo>
                  <a:lnTo>
                    <a:pt x="1489499" y="386699"/>
                  </a:lnTo>
                </a:path>
                <a:path w="1772285" h="786130">
                  <a:moveTo>
                    <a:pt x="155699" y="0"/>
                  </a:moveTo>
                  <a:lnTo>
                    <a:pt x="1489499" y="386699"/>
                  </a:lnTo>
                </a:path>
                <a:path w="1772285" h="786130">
                  <a:moveTo>
                    <a:pt x="181799" y="636299"/>
                  </a:moveTo>
                  <a:lnTo>
                    <a:pt x="1489499" y="386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07525" y="355473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71825" y="148155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6912" y="394636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3900" y="127734"/>
            <a:ext cx="3094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 MT"/>
                <a:cs typeface="Arial MT"/>
              </a:rPr>
              <a:t>Convolution</a:t>
            </a:r>
            <a:r>
              <a:rPr sz="3000" spc="-8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Layer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52750" y="829307"/>
            <a:ext cx="2091689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32x32x3</a:t>
            </a:r>
            <a:r>
              <a:rPr sz="2400" spc="-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image </a:t>
            </a:r>
            <a:r>
              <a:rPr sz="2400" spc="-6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761C"/>
                </a:solidFill>
                <a:latin typeface="Arial MT"/>
                <a:cs typeface="Arial MT"/>
              </a:rPr>
              <a:t>5x5x3</a:t>
            </a:r>
            <a:r>
              <a:rPr sz="24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761C"/>
                </a:solidFill>
                <a:latin typeface="Arial MT"/>
                <a:cs typeface="Arial MT"/>
              </a:rPr>
              <a:t>filter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57437" y="1005487"/>
            <a:ext cx="980440" cy="245110"/>
            <a:chOff x="2357437" y="1005487"/>
            <a:chExt cx="980440" cy="245110"/>
          </a:xfrm>
        </p:grpSpPr>
        <p:sp>
          <p:nvSpPr>
            <p:cNvPr id="24" name="object 24"/>
            <p:cNvSpPr/>
            <p:nvPr/>
          </p:nvSpPr>
          <p:spPr>
            <a:xfrm>
              <a:off x="2404262" y="1010249"/>
              <a:ext cx="929005" cy="220345"/>
            </a:xfrm>
            <a:custGeom>
              <a:avLst/>
              <a:gdLst/>
              <a:ahLst/>
              <a:cxnLst/>
              <a:rect l="l" t="t" r="r" b="b"/>
              <a:pathLst>
                <a:path w="929004" h="220344">
                  <a:moveTo>
                    <a:pt x="928687" y="0"/>
                  </a:moveTo>
                  <a:lnTo>
                    <a:pt x="0" y="21993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62199" y="1214870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5">
                  <a:moveTo>
                    <a:pt x="45687" y="30618"/>
                  </a:moveTo>
                  <a:lnTo>
                    <a:pt x="0" y="25270"/>
                  </a:lnTo>
                  <a:lnTo>
                    <a:pt x="38436" y="0"/>
                  </a:lnTo>
                  <a:lnTo>
                    <a:pt x="45687" y="306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62199" y="1214870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5">
                  <a:moveTo>
                    <a:pt x="38436" y="0"/>
                  </a:moveTo>
                  <a:lnTo>
                    <a:pt x="0" y="25270"/>
                  </a:lnTo>
                  <a:lnTo>
                    <a:pt x="45687" y="30618"/>
                  </a:lnTo>
                  <a:lnTo>
                    <a:pt x="38436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212350" y="1181324"/>
            <a:ext cx="2229485" cy="2777490"/>
            <a:chOff x="1212350" y="1181324"/>
            <a:chExt cx="2229485" cy="2777490"/>
          </a:xfrm>
        </p:grpSpPr>
        <p:sp>
          <p:nvSpPr>
            <p:cNvPr id="28" name="object 28"/>
            <p:cNvSpPr/>
            <p:nvPr/>
          </p:nvSpPr>
          <p:spPr>
            <a:xfrm>
              <a:off x="2090915" y="1493774"/>
              <a:ext cx="1346200" cy="523240"/>
            </a:xfrm>
            <a:custGeom>
              <a:avLst/>
              <a:gdLst/>
              <a:ahLst/>
              <a:cxnLst/>
              <a:rect l="l" t="t" r="r" b="b"/>
              <a:pathLst>
                <a:path w="1346200" h="523239">
                  <a:moveTo>
                    <a:pt x="1345634" y="0"/>
                  </a:moveTo>
                  <a:lnTo>
                    <a:pt x="0" y="523189"/>
                  </a:lnTo>
                </a:path>
              </a:pathLst>
            </a:custGeom>
            <a:ln w="9524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0628" y="200230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80">
                  <a:moveTo>
                    <a:pt x="0" y="30327"/>
                  </a:moveTo>
                  <a:lnTo>
                    <a:pt x="34586" y="0"/>
                  </a:lnTo>
                  <a:lnTo>
                    <a:pt x="45988" y="29326"/>
                  </a:lnTo>
                  <a:lnTo>
                    <a:pt x="0" y="30327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0628" y="200230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80">
                  <a:moveTo>
                    <a:pt x="34586" y="0"/>
                  </a:moveTo>
                  <a:lnTo>
                    <a:pt x="0" y="30327"/>
                  </a:lnTo>
                  <a:lnTo>
                    <a:pt x="45988" y="29326"/>
                  </a:lnTo>
                  <a:lnTo>
                    <a:pt x="34586" y="0"/>
                  </a:lnTo>
                  <a:close/>
                </a:path>
              </a:pathLst>
            </a:custGeom>
            <a:ln w="9524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21875" y="1934077"/>
              <a:ext cx="213360" cy="2014855"/>
            </a:xfrm>
            <a:custGeom>
              <a:avLst/>
              <a:gdLst/>
              <a:ahLst/>
              <a:cxnLst/>
              <a:rect l="l" t="t" r="r" b="b"/>
              <a:pathLst>
                <a:path w="213359" h="2014854">
                  <a:moveTo>
                    <a:pt x="213171" y="2014671"/>
                  </a:moveTo>
                  <a:lnTo>
                    <a:pt x="0" y="2014671"/>
                  </a:lnTo>
                  <a:lnTo>
                    <a:pt x="0" y="0"/>
                  </a:lnTo>
                  <a:lnTo>
                    <a:pt x="213171" y="0"/>
                  </a:lnTo>
                  <a:lnTo>
                    <a:pt x="213171" y="2014671"/>
                  </a:lnTo>
                  <a:close/>
                </a:path>
              </a:pathLst>
            </a:custGeom>
            <a:solidFill>
              <a:srgbClr val="F4CCC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35047" y="1190849"/>
              <a:ext cx="743585" cy="2758440"/>
            </a:xfrm>
            <a:custGeom>
              <a:avLst/>
              <a:gdLst/>
              <a:ahLst/>
              <a:cxnLst/>
              <a:rect l="l" t="t" r="r" b="b"/>
              <a:pathLst>
                <a:path w="743585" h="2758440">
                  <a:moveTo>
                    <a:pt x="0" y="2757899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743227" y="2014671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C3A3A3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21875" y="1190849"/>
              <a:ext cx="956944" cy="743585"/>
            </a:xfrm>
            <a:custGeom>
              <a:avLst/>
              <a:gdLst/>
              <a:ahLst/>
              <a:cxnLst/>
              <a:rect l="l" t="t" r="r" b="b"/>
              <a:pathLst>
                <a:path w="956944" h="743585">
                  <a:moveTo>
                    <a:pt x="213171" y="743227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956399" y="0"/>
                  </a:lnTo>
                  <a:lnTo>
                    <a:pt x="213171" y="743227"/>
                  </a:lnTo>
                  <a:close/>
                </a:path>
              </a:pathLst>
            </a:custGeom>
            <a:solidFill>
              <a:srgbClr val="F6D6D6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21875" y="119084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4" h="2758440">
                  <a:moveTo>
                    <a:pt x="0" y="743227"/>
                  </a:moveTo>
                  <a:lnTo>
                    <a:pt x="743227" y="0"/>
                  </a:lnTo>
                  <a:lnTo>
                    <a:pt x="956399" y="0"/>
                  </a:lnTo>
                  <a:lnTo>
                    <a:pt x="956399" y="2014671"/>
                  </a:lnTo>
                  <a:lnTo>
                    <a:pt x="213171" y="2757899"/>
                  </a:lnTo>
                  <a:lnTo>
                    <a:pt x="0" y="2757899"/>
                  </a:lnTo>
                  <a:lnTo>
                    <a:pt x="0" y="743227"/>
                  </a:lnTo>
                  <a:close/>
                </a:path>
                <a:path w="956944" h="2758440">
                  <a:moveTo>
                    <a:pt x="0" y="743227"/>
                  </a:moveTo>
                  <a:lnTo>
                    <a:pt x="213171" y="743227"/>
                  </a:lnTo>
                  <a:lnTo>
                    <a:pt x="956399" y="0"/>
                  </a:lnTo>
                </a:path>
                <a:path w="956944" h="2758440">
                  <a:moveTo>
                    <a:pt x="213171" y="743227"/>
                  </a:moveTo>
                  <a:lnTo>
                    <a:pt x="213171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971899" y="2552604"/>
            <a:ext cx="2357120" cy="41275"/>
            <a:chOff x="3971899" y="2552604"/>
            <a:chExt cx="2357120" cy="41275"/>
          </a:xfrm>
        </p:grpSpPr>
        <p:sp>
          <p:nvSpPr>
            <p:cNvPr id="36" name="object 36"/>
            <p:cNvSpPr/>
            <p:nvPr/>
          </p:nvSpPr>
          <p:spPr>
            <a:xfrm>
              <a:off x="3971899" y="2573099"/>
              <a:ext cx="2308860" cy="0"/>
            </a:xfrm>
            <a:custGeom>
              <a:avLst/>
              <a:gdLst/>
              <a:ahLst/>
              <a:cxnLst/>
              <a:rect l="l" t="t" r="r" b="b"/>
              <a:pathLst>
                <a:path w="2308860">
                  <a:moveTo>
                    <a:pt x="0" y="0"/>
                  </a:moveTo>
                  <a:lnTo>
                    <a:pt x="23086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80549" y="25573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80549" y="25573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15450" y="2774831"/>
            <a:ext cx="24130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 MT"/>
                <a:cs typeface="Arial MT"/>
              </a:rPr>
              <a:t>convolve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(slide)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over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spatial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locations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22925" y="816155"/>
            <a:ext cx="175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activation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10446" y="39682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77955" y="351253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82355" y="210154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4184575" y="4933"/>
            <a:ext cx="41071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consider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second,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37761C"/>
                </a:solidFill>
              </a:rPr>
              <a:t>green</a:t>
            </a:r>
            <a:r>
              <a:rPr sz="2400" spc="-20" dirty="0">
                <a:solidFill>
                  <a:srgbClr val="37761C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filter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2350" y="952724"/>
            <a:ext cx="975994" cy="2777490"/>
            <a:chOff x="1212350" y="952724"/>
            <a:chExt cx="975994" cy="2777490"/>
          </a:xfrm>
        </p:grpSpPr>
        <p:sp>
          <p:nvSpPr>
            <p:cNvPr id="3" name="object 3"/>
            <p:cNvSpPr/>
            <p:nvPr/>
          </p:nvSpPr>
          <p:spPr>
            <a:xfrm>
              <a:off x="1221875" y="1705477"/>
              <a:ext cx="213360" cy="2014855"/>
            </a:xfrm>
            <a:custGeom>
              <a:avLst/>
              <a:gdLst/>
              <a:ahLst/>
              <a:cxnLst/>
              <a:rect l="l" t="t" r="r" b="b"/>
              <a:pathLst>
                <a:path w="213359" h="2014854">
                  <a:moveTo>
                    <a:pt x="213171" y="2014671"/>
                  </a:moveTo>
                  <a:lnTo>
                    <a:pt x="0" y="2014671"/>
                  </a:lnTo>
                  <a:lnTo>
                    <a:pt x="0" y="0"/>
                  </a:lnTo>
                  <a:lnTo>
                    <a:pt x="213171" y="0"/>
                  </a:lnTo>
                  <a:lnTo>
                    <a:pt x="213171" y="2014671"/>
                  </a:lnTo>
                  <a:close/>
                </a:path>
              </a:pathLst>
            </a:custGeom>
            <a:solidFill>
              <a:srgbClr val="F4CCC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5047" y="962249"/>
              <a:ext cx="743585" cy="2758440"/>
            </a:xfrm>
            <a:custGeom>
              <a:avLst/>
              <a:gdLst/>
              <a:ahLst/>
              <a:cxnLst/>
              <a:rect l="l" t="t" r="r" b="b"/>
              <a:pathLst>
                <a:path w="743585" h="2758440">
                  <a:moveTo>
                    <a:pt x="0" y="2757899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743227" y="2014671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C3A3A3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875" y="962249"/>
              <a:ext cx="956944" cy="743585"/>
            </a:xfrm>
            <a:custGeom>
              <a:avLst/>
              <a:gdLst/>
              <a:ahLst/>
              <a:cxnLst/>
              <a:rect l="l" t="t" r="r" b="b"/>
              <a:pathLst>
                <a:path w="956944" h="743585">
                  <a:moveTo>
                    <a:pt x="213171" y="743227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956399" y="0"/>
                  </a:lnTo>
                  <a:lnTo>
                    <a:pt x="213171" y="743227"/>
                  </a:lnTo>
                  <a:close/>
                </a:path>
              </a:pathLst>
            </a:custGeom>
            <a:solidFill>
              <a:srgbClr val="F6D6D6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1875" y="96224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4" h="2758440">
                  <a:moveTo>
                    <a:pt x="0" y="743227"/>
                  </a:moveTo>
                  <a:lnTo>
                    <a:pt x="743227" y="0"/>
                  </a:lnTo>
                  <a:lnTo>
                    <a:pt x="956399" y="0"/>
                  </a:lnTo>
                  <a:lnTo>
                    <a:pt x="956399" y="2014671"/>
                  </a:lnTo>
                  <a:lnTo>
                    <a:pt x="213171" y="2757899"/>
                  </a:lnTo>
                  <a:lnTo>
                    <a:pt x="0" y="2757899"/>
                  </a:lnTo>
                  <a:lnTo>
                    <a:pt x="0" y="743227"/>
                  </a:lnTo>
                  <a:close/>
                </a:path>
                <a:path w="956944" h="2758440">
                  <a:moveTo>
                    <a:pt x="0" y="743227"/>
                  </a:moveTo>
                  <a:lnTo>
                    <a:pt x="213171" y="743227"/>
                  </a:lnTo>
                  <a:lnTo>
                    <a:pt x="956399" y="0"/>
                  </a:lnTo>
                </a:path>
                <a:path w="956944" h="2758440">
                  <a:moveTo>
                    <a:pt x="213171" y="743227"/>
                  </a:moveTo>
                  <a:lnTo>
                    <a:pt x="213171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693824" y="952724"/>
            <a:ext cx="1125220" cy="2777490"/>
            <a:chOff x="5693824" y="952724"/>
            <a:chExt cx="1125220" cy="2777490"/>
          </a:xfrm>
        </p:grpSpPr>
        <p:sp>
          <p:nvSpPr>
            <p:cNvPr id="8" name="object 8"/>
            <p:cNvSpPr/>
            <p:nvPr/>
          </p:nvSpPr>
          <p:spPr>
            <a:xfrm>
              <a:off x="5703349" y="1826424"/>
              <a:ext cx="92710" cy="1894205"/>
            </a:xfrm>
            <a:custGeom>
              <a:avLst/>
              <a:gdLst/>
              <a:ahLst/>
              <a:cxnLst/>
              <a:rect l="l" t="t" r="r" b="b"/>
              <a:pathLst>
                <a:path w="92710" h="1894204">
                  <a:moveTo>
                    <a:pt x="92225" y="1893725"/>
                  </a:moveTo>
                  <a:lnTo>
                    <a:pt x="0" y="1893725"/>
                  </a:lnTo>
                  <a:lnTo>
                    <a:pt x="0" y="0"/>
                  </a:lnTo>
                  <a:lnTo>
                    <a:pt x="92225" y="0"/>
                  </a:lnTo>
                  <a:lnTo>
                    <a:pt x="92225" y="1893725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95575" y="962249"/>
              <a:ext cx="864235" cy="2758440"/>
            </a:xfrm>
            <a:custGeom>
              <a:avLst/>
              <a:gdLst/>
              <a:ahLst/>
              <a:cxnLst/>
              <a:rect l="l" t="t" r="r" b="b"/>
              <a:pathLst>
                <a:path w="864234" h="2758440">
                  <a:moveTo>
                    <a:pt x="0" y="2757899"/>
                  </a:moveTo>
                  <a:lnTo>
                    <a:pt x="0" y="864174"/>
                  </a:lnTo>
                  <a:lnTo>
                    <a:pt x="864174" y="0"/>
                  </a:lnTo>
                  <a:lnTo>
                    <a:pt x="864174" y="1893725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A0A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03349" y="962249"/>
              <a:ext cx="956944" cy="864235"/>
            </a:xfrm>
            <a:custGeom>
              <a:avLst/>
              <a:gdLst/>
              <a:ahLst/>
              <a:cxnLst/>
              <a:rect l="l" t="t" r="r" b="b"/>
              <a:pathLst>
                <a:path w="956945" h="864235">
                  <a:moveTo>
                    <a:pt x="92225" y="864174"/>
                  </a:moveTo>
                  <a:lnTo>
                    <a:pt x="0" y="864174"/>
                  </a:lnTo>
                  <a:lnTo>
                    <a:pt x="864174" y="0"/>
                  </a:lnTo>
                  <a:lnTo>
                    <a:pt x="956399" y="0"/>
                  </a:lnTo>
                  <a:lnTo>
                    <a:pt x="92225" y="864174"/>
                  </a:lnTo>
                  <a:close/>
                </a:path>
              </a:pathLst>
            </a:custGeom>
            <a:solidFill>
              <a:srgbClr val="D3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03349" y="96224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5" h="2758440">
                  <a:moveTo>
                    <a:pt x="0" y="864174"/>
                  </a:moveTo>
                  <a:lnTo>
                    <a:pt x="864174" y="0"/>
                  </a:lnTo>
                  <a:lnTo>
                    <a:pt x="956399" y="0"/>
                  </a:lnTo>
                  <a:lnTo>
                    <a:pt x="956399" y="1893725"/>
                  </a:lnTo>
                  <a:lnTo>
                    <a:pt x="92225" y="2757899"/>
                  </a:lnTo>
                  <a:lnTo>
                    <a:pt x="0" y="2757899"/>
                  </a:lnTo>
                  <a:lnTo>
                    <a:pt x="0" y="864174"/>
                  </a:lnTo>
                  <a:close/>
                </a:path>
                <a:path w="956945" h="2758440">
                  <a:moveTo>
                    <a:pt x="0" y="864174"/>
                  </a:moveTo>
                  <a:lnTo>
                    <a:pt x="92225" y="864174"/>
                  </a:lnTo>
                  <a:lnTo>
                    <a:pt x="956399" y="0"/>
                  </a:lnTo>
                </a:path>
                <a:path w="956945" h="2758440">
                  <a:moveTo>
                    <a:pt x="92225" y="864174"/>
                  </a:moveTo>
                  <a:lnTo>
                    <a:pt x="92225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52727" y="1826424"/>
              <a:ext cx="92710" cy="1894205"/>
            </a:xfrm>
            <a:custGeom>
              <a:avLst/>
              <a:gdLst/>
              <a:ahLst/>
              <a:cxnLst/>
              <a:rect l="l" t="t" r="r" b="b"/>
              <a:pathLst>
                <a:path w="92710" h="1894204">
                  <a:moveTo>
                    <a:pt x="92225" y="1893725"/>
                  </a:moveTo>
                  <a:lnTo>
                    <a:pt x="0" y="1893725"/>
                  </a:lnTo>
                  <a:lnTo>
                    <a:pt x="0" y="0"/>
                  </a:lnTo>
                  <a:lnTo>
                    <a:pt x="92225" y="0"/>
                  </a:lnTo>
                  <a:lnTo>
                    <a:pt x="92225" y="1893725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44953" y="962249"/>
              <a:ext cx="864235" cy="2758440"/>
            </a:xfrm>
            <a:custGeom>
              <a:avLst/>
              <a:gdLst/>
              <a:ahLst/>
              <a:cxnLst/>
              <a:rect l="l" t="t" r="r" b="b"/>
              <a:pathLst>
                <a:path w="864234" h="2758440">
                  <a:moveTo>
                    <a:pt x="0" y="2757899"/>
                  </a:moveTo>
                  <a:lnTo>
                    <a:pt x="0" y="864174"/>
                  </a:lnTo>
                  <a:lnTo>
                    <a:pt x="864174" y="0"/>
                  </a:lnTo>
                  <a:lnTo>
                    <a:pt x="864174" y="1893725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ADBB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52727" y="962249"/>
              <a:ext cx="956944" cy="864235"/>
            </a:xfrm>
            <a:custGeom>
              <a:avLst/>
              <a:gdLst/>
              <a:ahLst/>
              <a:cxnLst/>
              <a:rect l="l" t="t" r="r" b="b"/>
              <a:pathLst>
                <a:path w="956945" h="864235">
                  <a:moveTo>
                    <a:pt x="92225" y="864174"/>
                  </a:moveTo>
                  <a:lnTo>
                    <a:pt x="0" y="864174"/>
                  </a:lnTo>
                  <a:lnTo>
                    <a:pt x="864174" y="0"/>
                  </a:lnTo>
                  <a:lnTo>
                    <a:pt x="956400" y="0"/>
                  </a:lnTo>
                  <a:lnTo>
                    <a:pt x="92225" y="864174"/>
                  </a:lnTo>
                  <a:close/>
                </a:path>
              </a:pathLst>
            </a:custGeom>
            <a:solidFill>
              <a:srgbClr val="E0E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52727" y="96224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5" h="2758440">
                  <a:moveTo>
                    <a:pt x="0" y="864174"/>
                  </a:moveTo>
                  <a:lnTo>
                    <a:pt x="864174" y="0"/>
                  </a:lnTo>
                  <a:lnTo>
                    <a:pt x="956400" y="0"/>
                  </a:lnTo>
                  <a:lnTo>
                    <a:pt x="956400" y="1893725"/>
                  </a:lnTo>
                  <a:lnTo>
                    <a:pt x="92225" y="2757899"/>
                  </a:lnTo>
                  <a:lnTo>
                    <a:pt x="0" y="2757899"/>
                  </a:lnTo>
                  <a:lnTo>
                    <a:pt x="0" y="864174"/>
                  </a:lnTo>
                  <a:close/>
                </a:path>
                <a:path w="956945" h="2758440">
                  <a:moveTo>
                    <a:pt x="0" y="864174"/>
                  </a:moveTo>
                  <a:lnTo>
                    <a:pt x="92225" y="864174"/>
                  </a:lnTo>
                  <a:lnTo>
                    <a:pt x="956400" y="0"/>
                  </a:lnTo>
                </a:path>
                <a:path w="956945" h="2758440">
                  <a:moveTo>
                    <a:pt x="92225" y="864174"/>
                  </a:moveTo>
                  <a:lnTo>
                    <a:pt x="92225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07525" y="332613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71825" y="125295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6912" y="371776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28900" y="2324004"/>
            <a:ext cx="2357120" cy="41275"/>
            <a:chOff x="2828900" y="2324004"/>
            <a:chExt cx="2357120" cy="41275"/>
          </a:xfrm>
        </p:grpSpPr>
        <p:sp>
          <p:nvSpPr>
            <p:cNvPr id="20" name="object 20"/>
            <p:cNvSpPr/>
            <p:nvPr/>
          </p:nvSpPr>
          <p:spPr>
            <a:xfrm>
              <a:off x="2828900" y="2344499"/>
              <a:ext cx="2308860" cy="0"/>
            </a:xfrm>
            <a:custGeom>
              <a:avLst/>
              <a:gdLst/>
              <a:ahLst/>
              <a:cxnLst/>
              <a:rect l="l" t="t" r="r" b="b"/>
              <a:pathLst>
                <a:path w="2308860">
                  <a:moveTo>
                    <a:pt x="0" y="0"/>
                  </a:moveTo>
                  <a:lnTo>
                    <a:pt x="23086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37549" y="2328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37549" y="2328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24850" y="2393831"/>
            <a:ext cx="186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Convolution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Layer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03725" y="587555"/>
            <a:ext cx="175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activation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38846" y="37396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94431" y="330315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86130" y="172284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49349" y="157839"/>
            <a:ext cx="8189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00"/>
                </a:solidFill>
              </a:rPr>
              <a:t>For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example,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if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we had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6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5x5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filters, we’ll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get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6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separate</a:t>
            </a:r>
            <a:r>
              <a:rPr sz="2000" spc="-5" dirty="0">
                <a:solidFill>
                  <a:srgbClr val="000000"/>
                </a:solidFill>
              </a:rPr>
              <a:t> activation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maps:</a:t>
            </a:r>
            <a:endParaRPr sz="2000"/>
          </a:p>
        </p:txBody>
      </p:sp>
      <p:grpSp>
        <p:nvGrpSpPr>
          <p:cNvPr id="29" name="object 29"/>
          <p:cNvGrpSpPr/>
          <p:nvPr/>
        </p:nvGrpSpPr>
        <p:grpSpPr>
          <a:xfrm>
            <a:off x="5995602" y="952724"/>
            <a:ext cx="1433195" cy="2777490"/>
            <a:chOff x="5995602" y="952724"/>
            <a:chExt cx="1433195" cy="2777490"/>
          </a:xfrm>
        </p:grpSpPr>
        <p:sp>
          <p:nvSpPr>
            <p:cNvPr id="30" name="object 30"/>
            <p:cNvSpPr/>
            <p:nvPr/>
          </p:nvSpPr>
          <p:spPr>
            <a:xfrm>
              <a:off x="6005127" y="1826424"/>
              <a:ext cx="92710" cy="1894205"/>
            </a:xfrm>
            <a:custGeom>
              <a:avLst/>
              <a:gdLst/>
              <a:ahLst/>
              <a:cxnLst/>
              <a:rect l="l" t="t" r="r" b="b"/>
              <a:pathLst>
                <a:path w="92710" h="1894204">
                  <a:moveTo>
                    <a:pt x="92225" y="1893725"/>
                  </a:moveTo>
                  <a:lnTo>
                    <a:pt x="0" y="1893725"/>
                  </a:lnTo>
                  <a:lnTo>
                    <a:pt x="0" y="0"/>
                  </a:lnTo>
                  <a:lnTo>
                    <a:pt x="92225" y="0"/>
                  </a:lnTo>
                  <a:lnTo>
                    <a:pt x="92225" y="1893725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97353" y="962249"/>
              <a:ext cx="864235" cy="2758440"/>
            </a:xfrm>
            <a:custGeom>
              <a:avLst/>
              <a:gdLst/>
              <a:ahLst/>
              <a:cxnLst/>
              <a:rect l="l" t="t" r="r" b="b"/>
              <a:pathLst>
                <a:path w="864234" h="2758440">
                  <a:moveTo>
                    <a:pt x="0" y="2757899"/>
                  </a:moveTo>
                  <a:lnTo>
                    <a:pt x="0" y="864174"/>
                  </a:lnTo>
                  <a:lnTo>
                    <a:pt x="864174" y="0"/>
                  </a:lnTo>
                  <a:lnTo>
                    <a:pt x="864174" y="1893725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C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05127" y="962249"/>
              <a:ext cx="956944" cy="864235"/>
            </a:xfrm>
            <a:custGeom>
              <a:avLst/>
              <a:gdLst/>
              <a:ahLst/>
              <a:cxnLst/>
              <a:rect l="l" t="t" r="r" b="b"/>
              <a:pathLst>
                <a:path w="956945" h="864235">
                  <a:moveTo>
                    <a:pt x="92225" y="864174"/>
                  </a:moveTo>
                  <a:lnTo>
                    <a:pt x="0" y="864174"/>
                  </a:lnTo>
                  <a:lnTo>
                    <a:pt x="864174" y="0"/>
                  </a:lnTo>
                  <a:lnTo>
                    <a:pt x="956400" y="0"/>
                  </a:lnTo>
                  <a:lnTo>
                    <a:pt x="92225" y="864174"/>
                  </a:lnTo>
                  <a:close/>
                </a:path>
              </a:pathLst>
            </a:custGeom>
            <a:solidFill>
              <a:srgbClr val="F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05127" y="96224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5" h="2758440">
                  <a:moveTo>
                    <a:pt x="0" y="864174"/>
                  </a:moveTo>
                  <a:lnTo>
                    <a:pt x="864174" y="0"/>
                  </a:lnTo>
                  <a:lnTo>
                    <a:pt x="956400" y="0"/>
                  </a:lnTo>
                  <a:lnTo>
                    <a:pt x="956400" y="1893725"/>
                  </a:lnTo>
                  <a:lnTo>
                    <a:pt x="92225" y="2757899"/>
                  </a:lnTo>
                  <a:lnTo>
                    <a:pt x="0" y="2757899"/>
                  </a:lnTo>
                  <a:lnTo>
                    <a:pt x="0" y="864174"/>
                  </a:lnTo>
                  <a:close/>
                </a:path>
                <a:path w="956945" h="2758440">
                  <a:moveTo>
                    <a:pt x="0" y="864174"/>
                  </a:moveTo>
                  <a:lnTo>
                    <a:pt x="92225" y="864174"/>
                  </a:lnTo>
                  <a:lnTo>
                    <a:pt x="956400" y="0"/>
                  </a:lnTo>
                </a:path>
                <a:path w="956945" h="2758440">
                  <a:moveTo>
                    <a:pt x="92225" y="864174"/>
                  </a:moveTo>
                  <a:lnTo>
                    <a:pt x="92225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57527" y="1826424"/>
              <a:ext cx="92710" cy="1894205"/>
            </a:xfrm>
            <a:custGeom>
              <a:avLst/>
              <a:gdLst/>
              <a:ahLst/>
              <a:cxnLst/>
              <a:rect l="l" t="t" r="r" b="b"/>
              <a:pathLst>
                <a:path w="92710" h="1894204">
                  <a:moveTo>
                    <a:pt x="92225" y="1893725"/>
                  </a:moveTo>
                  <a:lnTo>
                    <a:pt x="0" y="1893725"/>
                  </a:lnTo>
                  <a:lnTo>
                    <a:pt x="0" y="0"/>
                  </a:lnTo>
                  <a:lnTo>
                    <a:pt x="92225" y="0"/>
                  </a:lnTo>
                  <a:lnTo>
                    <a:pt x="92225" y="1893725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49753" y="962249"/>
              <a:ext cx="864235" cy="2758440"/>
            </a:xfrm>
            <a:custGeom>
              <a:avLst/>
              <a:gdLst/>
              <a:ahLst/>
              <a:cxnLst/>
              <a:rect l="l" t="t" r="r" b="b"/>
              <a:pathLst>
                <a:path w="864234" h="2758440">
                  <a:moveTo>
                    <a:pt x="0" y="2757899"/>
                  </a:moveTo>
                  <a:lnTo>
                    <a:pt x="0" y="864174"/>
                  </a:lnTo>
                  <a:lnTo>
                    <a:pt x="864174" y="0"/>
                  </a:lnTo>
                  <a:lnTo>
                    <a:pt x="864174" y="1893725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CBC1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57527" y="962249"/>
              <a:ext cx="956944" cy="864235"/>
            </a:xfrm>
            <a:custGeom>
              <a:avLst/>
              <a:gdLst/>
              <a:ahLst/>
              <a:cxnLst/>
              <a:rect l="l" t="t" r="r" b="b"/>
              <a:pathLst>
                <a:path w="956945" h="864235">
                  <a:moveTo>
                    <a:pt x="92225" y="864174"/>
                  </a:moveTo>
                  <a:lnTo>
                    <a:pt x="0" y="864174"/>
                  </a:lnTo>
                  <a:lnTo>
                    <a:pt x="864174" y="0"/>
                  </a:lnTo>
                  <a:lnTo>
                    <a:pt x="956400" y="0"/>
                  </a:lnTo>
                  <a:lnTo>
                    <a:pt x="92225" y="864174"/>
                  </a:lnTo>
                  <a:close/>
                </a:path>
              </a:pathLst>
            </a:custGeom>
            <a:solidFill>
              <a:srgbClr val="FFF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57527" y="96224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5" h="2758440">
                  <a:moveTo>
                    <a:pt x="0" y="864174"/>
                  </a:moveTo>
                  <a:lnTo>
                    <a:pt x="864174" y="0"/>
                  </a:lnTo>
                  <a:lnTo>
                    <a:pt x="956400" y="0"/>
                  </a:lnTo>
                  <a:lnTo>
                    <a:pt x="956400" y="1893725"/>
                  </a:lnTo>
                  <a:lnTo>
                    <a:pt x="92225" y="2757899"/>
                  </a:lnTo>
                  <a:lnTo>
                    <a:pt x="0" y="2757899"/>
                  </a:lnTo>
                  <a:lnTo>
                    <a:pt x="0" y="864174"/>
                  </a:lnTo>
                  <a:close/>
                </a:path>
                <a:path w="956945" h="2758440">
                  <a:moveTo>
                    <a:pt x="0" y="864174"/>
                  </a:moveTo>
                  <a:lnTo>
                    <a:pt x="92225" y="864174"/>
                  </a:lnTo>
                  <a:lnTo>
                    <a:pt x="956400" y="0"/>
                  </a:lnTo>
                </a:path>
                <a:path w="956945" h="2758440">
                  <a:moveTo>
                    <a:pt x="92225" y="864174"/>
                  </a:moveTo>
                  <a:lnTo>
                    <a:pt x="92225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09927" y="1826424"/>
              <a:ext cx="92710" cy="1894205"/>
            </a:xfrm>
            <a:custGeom>
              <a:avLst/>
              <a:gdLst/>
              <a:ahLst/>
              <a:cxnLst/>
              <a:rect l="l" t="t" r="r" b="b"/>
              <a:pathLst>
                <a:path w="92710" h="1894204">
                  <a:moveTo>
                    <a:pt x="92225" y="1893725"/>
                  </a:moveTo>
                  <a:lnTo>
                    <a:pt x="0" y="1893725"/>
                  </a:lnTo>
                  <a:lnTo>
                    <a:pt x="0" y="0"/>
                  </a:lnTo>
                  <a:lnTo>
                    <a:pt x="92225" y="0"/>
                  </a:lnTo>
                  <a:lnTo>
                    <a:pt x="92225" y="1893725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02153" y="962249"/>
              <a:ext cx="864235" cy="2758440"/>
            </a:xfrm>
            <a:custGeom>
              <a:avLst/>
              <a:gdLst/>
              <a:ahLst/>
              <a:cxnLst/>
              <a:rect l="l" t="t" r="r" b="b"/>
              <a:pathLst>
                <a:path w="864234" h="2758440">
                  <a:moveTo>
                    <a:pt x="0" y="2757899"/>
                  </a:moveTo>
                  <a:lnTo>
                    <a:pt x="0" y="864174"/>
                  </a:lnTo>
                  <a:lnTo>
                    <a:pt x="864174" y="0"/>
                  </a:lnTo>
                  <a:lnTo>
                    <a:pt x="864174" y="1893725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ADA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09927" y="962249"/>
              <a:ext cx="956944" cy="864235"/>
            </a:xfrm>
            <a:custGeom>
              <a:avLst/>
              <a:gdLst/>
              <a:ahLst/>
              <a:cxnLst/>
              <a:rect l="l" t="t" r="r" b="b"/>
              <a:pathLst>
                <a:path w="956945" h="864235">
                  <a:moveTo>
                    <a:pt x="92225" y="864174"/>
                  </a:moveTo>
                  <a:lnTo>
                    <a:pt x="0" y="864174"/>
                  </a:lnTo>
                  <a:lnTo>
                    <a:pt x="864174" y="0"/>
                  </a:lnTo>
                  <a:lnTo>
                    <a:pt x="956400" y="0"/>
                  </a:lnTo>
                  <a:lnTo>
                    <a:pt x="92225" y="864174"/>
                  </a:lnTo>
                  <a:close/>
                </a:path>
              </a:pathLst>
            </a:custGeom>
            <a:solidFill>
              <a:srgbClr val="E0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09927" y="96224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5" h="2758440">
                  <a:moveTo>
                    <a:pt x="0" y="864174"/>
                  </a:moveTo>
                  <a:lnTo>
                    <a:pt x="864174" y="0"/>
                  </a:lnTo>
                  <a:lnTo>
                    <a:pt x="956400" y="0"/>
                  </a:lnTo>
                  <a:lnTo>
                    <a:pt x="956400" y="1893725"/>
                  </a:lnTo>
                  <a:lnTo>
                    <a:pt x="92225" y="2757899"/>
                  </a:lnTo>
                  <a:lnTo>
                    <a:pt x="0" y="2757899"/>
                  </a:lnTo>
                  <a:lnTo>
                    <a:pt x="0" y="864174"/>
                  </a:lnTo>
                  <a:close/>
                </a:path>
                <a:path w="956945" h="2758440">
                  <a:moveTo>
                    <a:pt x="0" y="864174"/>
                  </a:moveTo>
                  <a:lnTo>
                    <a:pt x="92225" y="864174"/>
                  </a:lnTo>
                  <a:lnTo>
                    <a:pt x="956400" y="0"/>
                  </a:lnTo>
                </a:path>
                <a:path w="956945" h="2758440">
                  <a:moveTo>
                    <a:pt x="92225" y="864174"/>
                  </a:moveTo>
                  <a:lnTo>
                    <a:pt x="92225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62327" y="1826424"/>
              <a:ext cx="92710" cy="1894205"/>
            </a:xfrm>
            <a:custGeom>
              <a:avLst/>
              <a:gdLst/>
              <a:ahLst/>
              <a:cxnLst/>
              <a:rect l="l" t="t" r="r" b="b"/>
              <a:pathLst>
                <a:path w="92709" h="1894204">
                  <a:moveTo>
                    <a:pt x="92225" y="1893725"/>
                  </a:moveTo>
                  <a:lnTo>
                    <a:pt x="0" y="1893725"/>
                  </a:lnTo>
                  <a:lnTo>
                    <a:pt x="0" y="0"/>
                  </a:lnTo>
                  <a:lnTo>
                    <a:pt x="92225" y="0"/>
                  </a:lnTo>
                  <a:lnTo>
                    <a:pt x="92225" y="1893725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54552" y="962249"/>
              <a:ext cx="864235" cy="2758440"/>
            </a:xfrm>
            <a:custGeom>
              <a:avLst/>
              <a:gdLst/>
              <a:ahLst/>
              <a:cxnLst/>
              <a:rect l="l" t="t" r="r" b="b"/>
              <a:pathLst>
                <a:path w="864234" h="2758440">
                  <a:moveTo>
                    <a:pt x="0" y="2757899"/>
                  </a:moveTo>
                  <a:lnTo>
                    <a:pt x="0" y="864174"/>
                  </a:lnTo>
                  <a:lnTo>
                    <a:pt x="864174" y="0"/>
                  </a:lnTo>
                  <a:lnTo>
                    <a:pt x="864174" y="1893725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C9B7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62327" y="962249"/>
              <a:ext cx="956944" cy="864235"/>
            </a:xfrm>
            <a:custGeom>
              <a:avLst/>
              <a:gdLst/>
              <a:ahLst/>
              <a:cxnLst/>
              <a:rect l="l" t="t" r="r" b="b"/>
              <a:pathLst>
                <a:path w="956945" h="864235">
                  <a:moveTo>
                    <a:pt x="92225" y="864174"/>
                  </a:moveTo>
                  <a:lnTo>
                    <a:pt x="0" y="864174"/>
                  </a:lnTo>
                  <a:lnTo>
                    <a:pt x="864174" y="0"/>
                  </a:lnTo>
                  <a:lnTo>
                    <a:pt x="956400" y="0"/>
                  </a:lnTo>
                  <a:lnTo>
                    <a:pt x="92225" y="864174"/>
                  </a:lnTo>
                  <a:close/>
                </a:path>
              </a:pathLst>
            </a:custGeom>
            <a:solidFill>
              <a:srgbClr val="FCEA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62327" y="96224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5" h="2758440">
                  <a:moveTo>
                    <a:pt x="0" y="864174"/>
                  </a:moveTo>
                  <a:lnTo>
                    <a:pt x="864174" y="0"/>
                  </a:lnTo>
                  <a:lnTo>
                    <a:pt x="956400" y="0"/>
                  </a:lnTo>
                  <a:lnTo>
                    <a:pt x="956400" y="1893725"/>
                  </a:lnTo>
                  <a:lnTo>
                    <a:pt x="92225" y="2757899"/>
                  </a:lnTo>
                  <a:lnTo>
                    <a:pt x="0" y="2757899"/>
                  </a:lnTo>
                  <a:lnTo>
                    <a:pt x="0" y="864174"/>
                  </a:lnTo>
                  <a:close/>
                </a:path>
                <a:path w="956945" h="2758440">
                  <a:moveTo>
                    <a:pt x="0" y="864174"/>
                  </a:moveTo>
                  <a:lnTo>
                    <a:pt x="92225" y="864174"/>
                  </a:lnTo>
                  <a:lnTo>
                    <a:pt x="956400" y="0"/>
                  </a:lnTo>
                </a:path>
                <a:path w="956945" h="2758440">
                  <a:moveTo>
                    <a:pt x="92225" y="864174"/>
                  </a:moveTo>
                  <a:lnTo>
                    <a:pt x="92225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92674" y="4173625"/>
            <a:ext cx="63995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We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stack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these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up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get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“new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image”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28x28x6!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50" y="219305"/>
            <a:ext cx="75177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solidFill>
                  <a:srgbClr val="000000"/>
                </a:solidFill>
                <a:latin typeface="Arial"/>
                <a:cs typeface="Arial"/>
              </a:rPr>
              <a:t>Preview: </a:t>
            </a:r>
            <a:r>
              <a:rPr sz="1800" spc="-5" dirty="0">
                <a:solidFill>
                  <a:srgbClr val="000000"/>
                </a:solidFill>
              </a:rPr>
              <a:t>ConvNet is </a:t>
            </a:r>
            <a:r>
              <a:rPr sz="1800" dirty="0">
                <a:solidFill>
                  <a:srgbClr val="000000"/>
                </a:solidFill>
              </a:rPr>
              <a:t>a sequence </a:t>
            </a:r>
            <a:r>
              <a:rPr sz="1800" spc="-5" dirty="0">
                <a:solidFill>
                  <a:srgbClr val="000000"/>
                </a:solidFill>
              </a:rPr>
              <a:t>of Convolution Layers, interspersed with </a:t>
            </a:r>
            <a:r>
              <a:rPr sz="1800" spc="-49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activation</a:t>
            </a:r>
            <a:r>
              <a:rPr sz="1800" spc="-1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functions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7549" y="1116774"/>
            <a:ext cx="975994" cy="2777490"/>
            <a:chOff x="167549" y="1116774"/>
            <a:chExt cx="975994" cy="2777490"/>
          </a:xfrm>
        </p:grpSpPr>
        <p:sp>
          <p:nvSpPr>
            <p:cNvPr id="4" name="object 4"/>
            <p:cNvSpPr/>
            <p:nvPr/>
          </p:nvSpPr>
          <p:spPr>
            <a:xfrm>
              <a:off x="177074" y="1869527"/>
              <a:ext cx="213360" cy="2014855"/>
            </a:xfrm>
            <a:custGeom>
              <a:avLst/>
              <a:gdLst/>
              <a:ahLst/>
              <a:cxnLst/>
              <a:rect l="l" t="t" r="r" b="b"/>
              <a:pathLst>
                <a:path w="213360" h="2014854">
                  <a:moveTo>
                    <a:pt x="213171" y="2014671"/>
                  </a:moveTo>
                  <a:lnTo>
                    <a:pt x="0" y="2014671"/>
                  </a:lnTo>
                  <a:lnTo>
                    <a:pt x="0" y="0"/>
                  </a:lnTo>
                  <a:lnTo>
                    <a:pt x="213171" y="0"/>
                  </a:lnTo>
                  <a:lnTo>
                    <a:pt x="213171" y="2014671"/>
                  </a:lnTo>
                  <a:close/>
                </a:path>
              </a:pathLst>
            </a:custGeom>
            <a:solidFill>
              <a:srgbClr val="F4CCC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0246" y="1126299"/>
              <a:ext cx="743585" cy="2758440"/>
            </a:xfrm>
            <a:custGeom>
              <a:avLst/>
              <a:gdLst/>
              <a:ahLst/>
              <a:cxnLst/>
              <a:rect l="l" t="t" r="r" b="b"/>
              <a:pathLst>
                <a:path w="743585" h="2758440">
                  <a:moveTo>
                    <a:pt x="0" y="2757899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743227" y="2014671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C3A3A3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074" y="1126299"/>
              <a:ext cx="956944" cy="743585"/>
            </a:xfrm>
            <a:custGeom>
              <a:avLst/>
              <a:gdLst/>
              <a:ahLst/>
              <a:cxnLst/>
              <a:rect l="l" t="t" r="r" b="b"/>
              <a:pathLst>
                <a:path w="956944" h="743585">
                  <a:moveTo>
                    <a:pt x="213171" y="743227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956399" y="0"/>
                  </a:lnTo>
                  <a:lnTo>
                    <a:pt x="213171" y="743227"/>
                  </a:lnTo>
                  <a:close/>
                </a:path>
              </a:pathLst>
            </a:custGeom>
            <a:solidFill>
              <a:srgbClr val="F6D6D6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074" y="112629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4" h="2758440">
                  <a:moveTo>
                    <a:pt x="0" y="743227"/>
                  </a:moveTo>
                  <a:lnTo>
                    <a:pt x="743227" y="0"/>
                  </a:lnTo>
                  <a:lnTo>
                    <a:pt x="956399" y="0"/>
                  </a:lnTo>
                  <a:lnTo>
                    <a:pt x="956399" y="2014671"/>
                  </a:lnTo>
                  <a:lnTo>
                    <a:pt x="213171" y="2757899"/>
                  </a:lnTo>
                  <a:lnTo>
                    <a:pt x="0" y="2757899"/>
                  </a:lnTo>
                  <a:lnTo>
                    <a:pt x="0" y="743227"/>
                  </a:lnTo>
                  <a:close/>
                </a:path>
                <a:path w="956944" h="2758440">
                  <a:moveTo>
                    <a:pt x="0" y="743227"/>
                  </a:moveTo>
                  <a:lnTo>
                    <a:pt x="213171" y="743227"/>
                  </a:lnTo>
                  <a:lnTo>
                    <a:pt x="956399" y="0"/>
                  </a:lnTo>
                </a:path>
                <a:path w="956944" h="2758440">
                  <a:moveTo>
                    <a:pt x="213171" y="743227"/>
                  </a:moveTo>
                  <a:lnTo>
                    <a:pt x="213171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2724" y="349018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7025" y="141700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112" y="388181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81874" y="2384454"/>
            <a:ext cx="978535" cy="41275"/>
            <a:chOff x="1481874" y="2384454"/>
            <a:chExt cx="978535" cy="41275"/>
          </a:xfrm>
        </p:grpSpPr>
        <p:sp>
          <p:nvSpPr>
            <p:cNvPr id="12" name="object 12"/>
            <p:cNvSpPr/>
            <p:nvPr/>
          </p:nvSpPr>
          <p:spPr>
            <a:xfrm>
              <a:off x="1481874" y="2404949"/>
              <a:ext cx="930910" cy="0"/>
            </a:xfrm>
            <a:custGeom>
              <a:avLst/>
              <a:gdLst/>
              <a:ahLst/>
              <a:cxnLst/>
              <a:rect l="l" t="t" r="r" b="b"/>
              <a:pathLst>
                <a:path w="930910">
                  <a:moveTo>
                    <a:pt x="0" y="0"/>
                  </a:moveTo>
                  <a:lnTo>
                    <a:pt x="9304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12324" y="23892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12324" y="23892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682150" y="1116774"/>
            <a:ext cx="975994" cy="2777490"/>
            <a:chOff x="2682150" y="1116774"/>
            <a:chExt cx="975994" cy="2777490"/>
          </a:xfrm>
        </p:grpSpPr>
        <p:sp>
          <p:nvSpPr>
            <p:cNvPr id="16" name="object 16"/>
            <p:cNvSpPr/>
            <p:nvPr/>
          </p:nvSpPr>
          <p:spPr>
            <a:xfrm>
              <a:off x="2691675" y="1869527"/>
              <a:ext cx="213360" cy="2014855"/>
            </a:xfrm>
            <a:custGeom>
              <a:avLst/>
              <a:gdLst/>
              <a:ahLst/>
              <a:cxnLst/>
              <a:rect l="l" t="t" r="r" b="b"/>
              <a:pathLst>
                <a:path w="213360" h="2014854">
                  <a:moveTo>
                    <a:pt x="213171" y="2014671"/>
                  </a:moveTo>
                  <a:lnTo>
                    <a:pt x="0" y="2014671"/>
                  </a:lnTo>
                  <a:lnTo>
                    <a:pt x="0" y="0"/>
                  </a:lnTo>
                  <a:lnTo>
                    <a:pt x="213171" y="0"/>
                  </a:lnTo>
                  <a:lnTo>
                    <a:pt x="213171" y="2014671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04847" y="1126299"/>
              <a:ext cx="743585" cy="2758440"/>
            </a:xfrm>
            <a:custGeom>
              <a:avLst/>
              <a:gdLst/>
              <a:ahLst/>
              <a:cxnLst/>
              <a:rect l="l" t="t" r="r" b="b"/>
              <a:pathLst>
                <a:path w="743585" h="2758440">
                  <a:moveTo>
                    <a:pt x="0" y="2757899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743227" y="2014671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A0A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91675" y="1126299"/>
              <a:ext cx="956944" cy="743585"/>
            </a:xfrm>
            <a:custGeom>
              <a:avLst/>
              <a:gdLst/>
              <a:ahLst/>
              <a:cxnLst/>
              <a:rect l="l" t="t" r="r" b="b"/>
              <a:pathLst>
                <a:path w="956945" h="743585">
                  <a:moveTo>
                    <a:pt x="213171" y="743227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956399" y="0"/>
                  </a:lnTo>
                  <a:lnTo>
                    <a:pt x="213171" y="743227"/>
                  </a:lnTo>
                  <a:close/>
                </a:path>
              </a:pathLst>
            </a:custGeom>
            <a:solidFill>
              <a:srgbClr val="D3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91675" y="112629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5" h="2758440">
                  <a:moveTo>
                    <a:pt x="0" y="743227"/>
                  </a:moveTo>
                  <a:lnTo>
                    <a:pt x="743227" y="0"/>
                  </a:lnTo>
                  <a:lnTo>
                    <a:pt x="956399" y="0"/>
                  </a:lnTo>
                  <a:lnTo>
                    <a:pt x="956399" y="2014671"/>
                  </a:lnTo>
                  <a:lnTo>
                    <a:pt x="213171" y="2757899"/>
                  </a:lnTo>
                  <a:lnTo>
                    <a:pt x="0" y="2757899"/>
                  </a:lnTo>
                  <a:lnTo>
                    <a:pt x="0" y="743227"/>
                  </a:lnTo>
                  <a:close/>
                </a:path>
                <a:path w="956945" h="2758440">
                  <a:moveTo>
                    <a:pt x="0" y="743227"/>
                  </a:moveTo>
                  <a:lnTo>
                    <a:pt x="213171" y="743227"/>
                  </a:lnTo>
                  <a:lnTo>
                    <a:pt x="956399" y="0"/>
                  </a:lnTo>
                </a:path>
                <a:path w="956945" h="2758440">
                  <a:moveTo>
                    <a:pt x="213171" y="743227"/>
                  </a:moveTo>
                  <a:lnTo>
                    <a:pt x="213171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377325" y="349018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41625" y="141700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06712" y="388181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94225" y="2483080"/>
            <a:ext cx="749300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CONV,  ReLU</a:t>
            </a:r>
            <a:endParaRPr sz="1800">
              <a:latin typeface="Arial MT"/>
              <a:cs typeface="Arial MT"/>
            </a:endParaRPr>
          </a:p>
          <a:p>
            <a:pPr marL="12700" marR="118745" algn="just">
              <a:lnSpc>
                <a:spcPct val="100699"/>
              </a:lnSpc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e.g.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6 </a:t>
            </a:r>
            <a:r>
              <a:rPr sz="1800" spc="-4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5x5x3  filters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50" y="219305"/>
            <a:ext cx="76955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solidFill>
                  <a:srgbClr val="000000"/>
                </a:solidFill>
                <a:latin typeface="Arial"/>
                <a:cs typeface="Arial"/>
              </a:rPr>
              <a:t>Preview: </a:t>
            </a:r>
            <a:r>
              <a:rPr sz="1800" spc="-5" dirty="0">
                <a:solidFill>
                  <a:srgbClr val="000000"/>
                </a:solidFill>
              </a:rPr>
              <a:t>ConvNet is </a:t>
            </a:r>
            <a:r>
              <a:rPr sz="1800" dirty="0">
                <a:solidFill>
                  <a:srgbClr val="000000"/>
                </a:solidFill>
              </a:rPr>
              <a:t>a sequence </a:t>
            </a:r>
            <a:r>
              <a:rPr sz="1800" spc="-5" dirty="0">
                <a:solidFill>
                  <a:srgbClr val="000000"/>
                </a:solidFill>
              </a:rPr>
              <a:t>of Convolutional Layers, interspersed with </a:t>
            </a:r>
            <a:r>
              <a:rPr sz="1800" spc="-49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activation</a:t>
            </a:r>
            <a:r>
              <a:rPr sz="1800" spc="-1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functions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7549" y="1116774"/>
            <a:ext cx="975994" cy="2777490"/>
            <a:chOff x="167549" y="1116774"/>
            <a:chExt cx="975994" cy="2777490"/>
          </a:xfrm>
        </p:grpSpPr>
        <p:sp>
          <p:nvSpPr>
            <p:cNvPr id="4" name="object 4"/>
            <p:cNvSpPr/>
            <p:nvPr/>
          </p:nvSpPr>
          <p:spPr>
            <a:xfrm>
              <a:off x="177074" y="1869527"/>
              <a:ext cx="213360" cy="2014855"/>
            </a:xfrm>
            <a:custGeom>
              <a:avLst/>
              <a:gdLst/>
              <a:ahLst/>
              <a:cxnLst/>
              <a:rect l="l" t="t" r="r" b="b"/>
              <a:pathLst>
                <a:path w="213360" h="2014854">
                  <a:moveTo>
                    <a:pt x="213171" y="2014671"/>
                  </a:moveTo>
                  <a:lnTo>
                    <a:pt x="0" y="2014671"/>
                  </a:lnTo>
                  <a:lnTo>
                    <a:pt x="0" y="0"/>
                  </a:lnTo>
                  <a:lnTo>
                    <a:pt x="213171" y="0"/>
                  </a:lnTo>
                  <a:lnTo>
                    <a:pt x="213171" y="2014671"/>
                  </a:lnTo>
                  <a:close/>
                </a:path>
              </a:pathLst>
            </a:custGeom>
            <a:solidFill>
              <a:srgbClr val="F4CCC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0246" y="1126299"/>
              <a:ext cx="743585" cy="2758440"/>
            </a:xfrm>
            <a:custGeom>
              <a:avLst/>
              <a:gdLst/>
              <a:ahLst/>
              <a:cxnLst/>
              <a:rect l="l" t="t" r="r" b="b"/>
              <a:pathLst>
                <a:path w="743585" h="2758440">
                  <a:moveTo>
                    <a:pt x="0" y="2757899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743227" y="2014671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C3A3A3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074" y="1126299"/>
              <a:ext cx="956944" cy="743585"/>
            </a:xfrm>
            <a:custGeom>
              <a:avLst/>
              <a:gdLst/>
              <a:ahLst/>
              <a:cxnLst/>
              <a:rect l="l" t="t" r="r" b="b"/>
              <a:pathLst>
                <a:path w="956944" h="743585">
                  <a:moveTo>
                    <a:pt x="213171" y="743227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956399" y="0"/>
                  </a:lnTo>
                  <a:lnTo>
                    <a:pt x="213171" y="743227"/>
                  </a:lnTo>
                  <a:close/>
                </a:path>
              </a:pathLst>
            </a:custGeom>
            <a:solidFill>
              <a:srgbClr val="F6D6D6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074" y="112629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4" h="2758440">
                  <a:moveTo>
                    <a:pt x="0" y="743227"/>
                  </a:moveTo>
                  <a:lnTo>
                    <a:pt x="743227" y="0"/>
                  </a:lnTo>
                  <a:lnTo>
                    <a:pt x="956399" y="0"/>
                  </a:lnTo>
                  <a:lnTo>
                    <a:pt x="956399" y="2014671"/>
                  </a:lnTo>
                  <a:lnTo>
                    <a:pt x="213171" y="2757899"/>
                  </a:lnTo>
                  <a:lnTo>
                    <a:pt x="0" y="2757899"/>
                  </a:lnTo>
                  <a:lnTo>
                    <a:pt x="0" y="743227"/>
                  </a:lnTo>
                  <a:close/>
                </a:path>
                <a:path w="956944" h="2758440">
                  <a:moveTo>
                    <a:pt x="0" y="743227"/>
                  </a:moveTo>
                  <a:lnTo>
                    <a:pt x="213171" y="743227"/>
                  </a:lnTo>
                  <a:lnTo>
                    <a:pt x="956399" y="0"/>
                  </a:lnTo>
                </a:path>
                <a:path w="956944" h="2758440">
                  <a:moveTo>
                    <a:pt x="213171" y="743227"/>
                  </a:moveTo>
                  <a:lnTo>
                    <a:pt x="213171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2724" y="349018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7025" y="141700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112" y="388181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81874" y="2384454"/>
            <a:ext cx="978535" cy="41275"/>
            <a:chOff x="1481874" y="2384454"/>
            <a:chExt cx="978535" cy="41275"/>
          </a:xfrm>
        </p:grpSpPr>
        <p:sp>
          <p:nvSpPr>
            <p:cNvPr id="12" name="object 12"/>
            <p:cNvSpPr/>
            <p:nvPr/>
          </p:nvSpPr>
          <p:spPr>
            <a:xfrm>
              <a:off x="1481874" y="2404949"/>
              <a:ext cx="930910" cy="0"/>
            </a:xfrm>
            <a:custGeom>
              <a:avLst/>
              <a:gdLst/>
              <a:ahLst/>
              <a:cxnLst/>
              <a:rect l="l" t="t" r="r" b="b"/>
              <a:pathLst>
                <a:path w="930910">
                  <a:moveTo>
                    <a:pt x="0" y="0"/>
                  </a:moveTo>
                  <a:lnTo>
                    <a:pt x="9304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12324" y="23892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12324" y="23892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94225" y="2483080"/>
            <a:ext cx="749300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CONV,  ReLU</a:t>
            </a:r>
            <a:endParaRPr sz="1800">
              <a:latin typeface="Arial MT"/>
              <a:cs typeface="Arial MT"/>
            </a:endParaRPr>
          </a:p>
          <a:p>
            <a:pPr marL="12700" marR="118745" algn="just">
              <a:lnSpc>
                <a:spcPct val="100699"/>
              </a:lnSpc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e.g.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6 </a:t>
            </a:r>
            <a:r>
              <a:rPr sz="1800" spc="-4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5x5x3  filters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82150" y="1116774"/>
            <a:ext cx="975994" cy="2777490"/>
            <a:chOff x="2682150" y="1116774"/>
            <a:chExt cx="975994" cy="2777490"/>
          </a:xfrm>
        </p:grpSpPr>
        <p:sp>
          <p:nvSpPr>
            <p:cNvPr id="17" name="object 17"/>
            <p:cNvSpPr/>
            <p:nvPr/>
          </p:nvSpPr>
          <p:spPr>
            <a:xfrm>
              <a:off x="2691675" y="1869527"/>
              <a:ext cx="213360" cy="2014855"/>
            </a:xfrm>
            <a:custGeom>
              <a:avLst/>
              <a:gdLst/>
              <a:ahLst/>
              <a:cxnLst/>
              <a:rect l="l" t="t" r="r" b="b"/>
              <a:pathLst>
                <a:path w="213360" h="2014854">
                  <a:moveTo>
                    <a:pt x="213171" y="2014671"/>
                  </a:moveTo>
                  <a:lnTo>
                    <a:pt x="0" y="2014671"/>
                  </a:lnTo>
                  <a:lnTo>
                    <a:pt x="0" y="0"/>
                  </a:lnTo>
                  <a:lnTo>
                    <a:pt x="213171" y="0"/>
                  </a:lnTo>
                  <a:lnTo>
                    <a:pt x="213171" y="2014671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04847" y="1126299"/>
              <a:ext cx="743585" cy="2758440"/>
            </a:xfrm>
            <a:custGeom>
              <a:avLst/>
              <a:gdLst/>
              <a:ahLst/>
              <a:cxnLst/>
              <a:rect l="l" t="t" r="r" b="b"/>
              <a:pathLst>
                <a:path w="743585" h="2758440">
                  <a:moveTo>
                    <a:pt x="0" y="2757899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743227" y="2014671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A0A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91675" y="1126299"/>
              <a:ext cx="956944" cy="743585"/>
            </a:xfrm>
            <a:custGeom>
              <a:avLst/>
              <a:gdLst/>
              <a:ahLst/>
              <a:cxnLst/>
              <a:rect l="l" t="t" r="r" b="b"/>
              <a:pathLst>
                <a:path w="956945" h="743585">
                  <a:moveTo>
                    <a:pt x="213171" y="743227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956399" y="0"/>
                  </a:lnTo>
                  <a:lnTo>
                    <a:pt x="213171" y="743227"/>
                  </a:lnTo>
                  <a:close/>
                </a:path>
              </a:pathLst>
            </a:custGeom>
            <a:solidFill>
              <a:srgbClr val="D3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1675" y="112629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5" h="2758440">
                  <a:moveTo>
                    <a:pt x="0" y="743227"/>
                  </a:moveTo>
                  <a:lnTo>
                    <a:pt x="743227" y="0"/>
                  </a:lnTo>
                  <a:lnTo>
                    <a:pt x="956399" y="0"/>
                  </a:lnTo>
                  <a:lnTo>
                    <a:pt x="956399" y="2014671"/>
                  </a:lnTo>
                  <a:lnTo>
                    <a:pt x="213171" y="2757899"/>
                  </a:lnTo>
                  <a:lnTo>
                    <a:pt x="0" y="2757899"/>
                  </a:lnTo>
                  <a:lnTo>
                    <a:pt x="0" y="743227"/>
                  </a:lnTo>
                  <a:close/>
                </a:path>
                <a:path w="956945" h="2758440">
                  <a:moveTo>
                    <a:pt x="0" y="743227"/>
                  </a:moveTo>
                  <a:lnTo>
                    <a:pt x="213171" y="743227"/>
                  </a:lnTo>
                  <a:lnTo>
                    <a:pt x="956399" y="0"/>
                  </a:lnTo>
                </a:path>
                <a:path w="956945" h="2758440">
                  <a:moveTo>
                    <a:pt x="213171" y="743227"/>
                  </a:moveTo>
                  <a:lnTo>
                    <a:pt x="213171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377325" y="349018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41625" y="141700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06712" y="388181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25075" y="2384454"/>
            <a:ext cx="978535" cy="41275"/>
            <a:chOff x="4225075" y="2384454"/>
            <a:chExt cx="978535" cy="41275"/>
          </a:xfrm>
        </p:grpSpPr>
        <p:sp>
          <p:nvSpPr>
            <p:cNvPr id="25" name="object 25"/>
            <p:cNvSpPr/>
            <p:nvPr/>
          </p:nvSpPr>
          <p:spPr>
            <a:xfrm>
              <a:off x="4225075" y="2404949"/>
              <a:ext cx="930910" cy="0"/>
            </a:xfrm>
            <a:custGeom>
              <a:avLst/>
              <a:gdLst/>
              <a:ahLst/>
              <a:cxnLst/>
              <a:rect l="l" t="t" r="r" b="b"/>
              <a:pathLst>
                <a:path w="930910">
                  <a:moveTo>
                    <a:pt x="0" y="0"/>
                  </a:moveTo>
                  <a:lnTo>
                    <a:pt x="9304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55525" y="23892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55525" y="23892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337425" y="2483080"/>
            <a:ext cx="749300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CONV,  ReLU</a:t>
            </a:r>
            <a:endParaRPr sz="1800">
              <a:latin typeface="Arial MT"/>
              <a:cs typeface="Arial MT"/>
            </a:endParaRPr>
          </a:p>
          <a:p>
            <a:pPr marL="12700" marR="29845">
              <a:lnSpc>
                <a:spcPct val="100699"/>
              </a:lnSpc>
            </a:pP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e.g.</a:t>
            </a:r>
            <a:r>
              <a:rPr sz="1800" spc="-9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10 </a:t>
            </a:r>
            <a:r>
              <a:rPr sz="1800" spc="-484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5x5x</a:t>
            </a:r>
            <a:r>
              <a:rPr sz="1800" b="1" spc="-5" dirty="0">
                <a:solidFill>
                  <a:srgbClr val="37761C"/>
                </a:solidFill>
                <a:latin typeface="Arial"/>
                <a:cs typeface="Arial"/>
              </a:rPr>
              <a:t>6 </a:t>
            </a:r>
            <a:r>
              <a:rPr sz="1800" b="1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filters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425349" y="1116774"/>
            <a:ext cx="975994" cy="2777490"/>
            <a:chOff x="5425349" y="1116774"/>
            <a:chExt cx="975994" cy="2777490"/>
          </a:xfrm>
        </p:grpSpPr>
        <p:sp>
          <p:nvSpPr>
            <p:cNvPr id="30" name="object 30"/>
            <p:cNvSpPr/>
            <p:nvPr/>
          </p:nvSpPr>
          <p:spPr>
            <a:xfrm>
              <a:off x="5434874" y="1869527"/>
              <a:ext cx="213360" cy="2014855"/>
            </a:xfrm>
            <a:custGeom>
              <a:avLst/>
              <a:gdLst/>
              <a:ahLst/>
              <a:cxnLst/>
              <a:rect l="l" t="t" r="r" b="b"/>
              <a:pathLst>
                <a:path w="213360" h="2014854">
                  <a:moveTo>
                    <a:pt x="213171" y="2014671"/>
                  </a:moveTo>
                  <a:lnTo>
                    <a:pt x="0" y="2014671"/>
                  </a:lnTo>
                  <a:lnTo>
                    <a:pt x="0" y="0"/>
                  </a:lnTo>
                  <a:lnTo>
                    <a:pt x="213171" y="0"/>
                  </a:lnTo>
                  <a:lnTo>
                    <a:pt x="213171" y="2014671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48046" y="1126299"/>
              <a:ext cx="743585" cy="2758440"/>
            </a:xfrm>
            <a:custGeom>
              <a:avLst/>
              <a:gdLst/>
              <a:ahLst/>
              <a:cxnLst/>
              <a:rect l="l" t="t" r="r" b="b"/>
              <a:pathLst>
                <a:path w="743585" h="2758440">
                  <a:moveTo>
                    <a:pt x="0" y="2757899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743227" y="2014671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ADBB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34874" y="1126299"/>
              <a:ext cx="956944" cy="743585"/>
            </a:xfrm>
            <a:custGeom>
              <a:avLst/>
              <a:gdLst/>
              <a:ahLst/>
              <a:cxnLst/>
              <a:rect l="l" t="t" r="r" b="b"/>
              <a:pathLst>
                <a:path w="956945" h="743585">
                  <a:moveTo>
                    <a:pt x="213171" y="743227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956399" y="0"/>
                  </a:lnTo>
                  <a:lnTo>
                    <a:pt x="213171" y="743227"/>
                  </a:lnTo>
                  <a:close/>
                </a:path>
              </a:pathLst>
            </a:custGeom>
            <a:solidFill>
              <a:srgbClr val="E0E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34874" y="112629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5" h="2758440">
                  <a:moveTo>
                    <a:pt x="0" y="743227"/>
                  </a:moveTo>
                  <a:lnTo>
                    <a:pt x="743227" y="0"/>
                  </a:lnTo>
                  <a:lnTo>
                    <a:pt x="956399" y="0"/>
                  </a:lnTo>
                  <a:lnTo>
                    <a:pt x="956399" y="2014671"/>
                  </a:lnTo>
                  <a:lnTo>
                    <a:pt x="213171" y="2757899"/>
                  </a:lnTo>
                  <a:lnTo>
                    <a:pt x="0" y="2757899"/>
                  </a:lnTo>
                  <a:lnTo>
                    <a:pt x="0" y="743227"/>
                  </a:lnTo>
                  <a:close/>
                </a:path>
                <a:path w="956945" h="2758440">
                  <a:moveTo>
                    <a:pt x="0" y="743227"/>
                  </a:moveTo>
                  <a:lnTo>
                    <a:pt x="213171" y="743227"/>
                  </a:lnTo>
                  <a:lnTo>
                    <a:pt x="956399" y="0"/>
                  </a:lnTo>
                </a:path>
                <a:path w="956945" h="2758440">
                  <a:moveTo>
                    <a:pt x="213171" y="743227"/>
                  </a:moveTo>
                  <a:lnTo>
                    <a:pt x="213171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815874" y="2384454"/>
            <a:ext cx="978535" cy="41275"/>
            <a:chOff x="6815874" y="2384454"/>
            <a:chExt cx="978535" cy="41275"/>
          </a:xfrm>
        </p:grpSpPr>
        <p:sp>
          <p:nvSpPr>
            <p:cNvPr id="35" name="object 35"/>
            <p:cNvSpPr/>
            <p:nvPr/>
          </p:nvSpPr>
          <p:spPr>
            <a:xfrm>
              <a:off x="6815874" y="2404949"/>
              <a:ext cx="930910" cy="0"/>
            </a:xfrm>
            <a:custGeom>
              <a:avLst/>
              <a:gdLst/>
              <a:ahLst/>
              <a:cxnLst/>
              <a:rect l="l" t="t" r="r" b="b"/>
              <a:pathLst>
                <a:path w="930909">
                  <a:moveTo>
                    <a:pt x="0" y="0"/>
                  </a:moveTo>
                  <a:lnTo>
                    <a:pt x="9304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46324" y="23892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46324" y="23892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928225" y="2483080"/>
            <a:ext cx="7493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CONV,  ReLU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44825" y="2220983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….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73713" y="388181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20525" y="349018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84825" y="141700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24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Convolution (conv) layer </a:t>
            </a:r>
            <a:br>
              <a:rPr lang="en-US" u="sng" dirty="0"/>
            </a:br>
            <a:r>
              <a:rPr lang="en-US" dirty="0"/>
              <a:t>Idea of a feature identifier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50" y="904845"/>
            <a:ext cx="7912734" cy="369332"/>
          </a:xfrm>
        </p:spPr>
        <p:txBody>
          <a:bodyPr/>
          <a:lstStyle/>
          <a:p>
            <a:r>
              <a:rPr lang="en-US" dirty="0"/>
              <a:t>We would like to extract a curve (feature) from the image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fld id="{6C5C3E90-4FE7-4819-A653-72C8A991D393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32770" name="Picture 2" descr="https://adeshpande3.github.io/assets/Fil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114551"/>
            <a:ext cx="4457700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01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425" y="155537"/>
            <a:ext cx="34277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Mini-batch</a:t>
            </a:r>
            <a:r>
              <a:rPr sz="3600" b="1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SGD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951" y="867833"/>
            <a:ext cx="6344920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Loop:</a:t>
            </a:r>
            <a:endParaRPr sz="2400">
              <a:latin typeface="Arial MT"/>
              <a:cs typeface="Arial MT"/>
            </a:endParaRPr>
          </a:p>
          <a:p>
            <a:pPr marL="495300" indent="-483234">
              <a:lnSpc>
                <a:spcPts val="2850"/>
              </a:lnSpc>
              <a:buFont typeface="Arial MT"/>
              <a:buAutoNum type="arabicPeriod"/>
              <a:tabLst>
                <a:tab pos="495300" algn="l"/>
                <a:tab pos="495934" algn="l"/>
              </a:tabLst>
            </a:pPr>
            <a:r>
              <a:rPr sz="2400" b="1" spc="-5" dirty="0">
                <a:latin typeface="Arial"/>
                <a:cs typeface="Arial"/>
              </a:rPr>
              <a:t>Sample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batch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  <a:p>
            <a:pPr marL="495300" indent="-483234">
              <a:lnSpc>
                <a:spcPts val="2850"/>
              </a:lnSpc>
              <a:buFont typeface="Arial MT"/>
              <a:buAutoNum type="arabicPeriod"/>
              <a:tabLst>
                <a:tab pos="495300" algn="l"/>
                <a:tab pos="495934" algn="l"/>
              </a:tabLst>
            </a:pPr>
            <a:r>
              <a:rPr sz="2400" b="1" spc="-5" dirty="0">
                <a:latin typeface="Arial"/>
                <a:cs typeface="Arial"/>
              </a:rPr>
              <a:t>Forward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prop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through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graph,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loss</a:t>
            </a:r>
            <a:endParaRPr sz="2400">
              <a:latin typeface="Arial MT"/>
              <a:cs typeface="Arial MT"/>
            </a:endParaRPr>
          </a:p>
          <a:p>
            <a:pPr marL="495300" indent="-483234">
              <a:lnSpc>
                <a:spcPts val="2850"/>
              </a:lnSpc>
              <a:buFont typeface="Arial MT"/>
              <a:buAutoNum type="arabicPeriod"/>
              <a:tabLst>
                <a:tab pos="495300" algn="l"/>
                <a:tab pos="495934" algn="l"/>
              </a:tabLst>
            </a:pPr>
            <a:r>
              <a:rPr sz="2400" b="1" spc="-5" dirty="0">
                <a:latin typeface="Arial"/>
                <a:cs typeface="Arial"/>
              </a:rPr>
              <a:t>Backprop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calculate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gradients</a:t>
            </a:r>
            <a:endParaRPr sz="2400">
              <a:latin typeface="Arial MT"/>
              <a:cs typeface="Arial MT"/>
            </a:endParaRPr>
          </a:p>
          <a:p>
            <a:pPr marL="495300" indent="-483234">
              <a:lnSpc>
                <a:spcPts val="2865"/>
              </a:lnSpc>
              <a:buFont typeface="Arial MT"/>
              <a:buAutoNum type="arabicPeriod"/>
              <a:tabLst>
                <a:tab pos="495300" algn="l"/>
                <a:tab pos="495934" algn="l"/>
              </a:tabLst>
            </a:pPr>
            <a:r>
              <a:rPr sz="2400" b="1" spc="-5" dirty="0">
                <a:latin typeface="Arial"/>
                <a:cs typeface="Arial"/>
              </a:rPr>
              <a:t>Update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parameters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using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gradient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32000" y="2817099"/>
            <a:ext cx="3301365" cy="1629410"/>
            <a:chOff x="2432000" y="2817099"/>
            <a:chExt cx="3301365" cy="16294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1525" y="2826624"/>
              <a:ext cx="3282024" cy="15974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36762" y="2821862"/>
              <a:ext cx="3291840" cy="1619885"/>
            </a:xfrm>
            <a:custGeom>
              <a:avLst/>
              <a:gdLst/>
              <a:ahLst/>
              <a:cxnLst/>
              <a:rect l="l" t="t" r="r" b="b"/>
              <a:pathLst>
                <a:path w="3291840" h="1619885">
                  <a:moveTo>
                    <a:pt x="0" y="0"/>
                  </a:moveTo>
                  <a:lnTo>
                    <a:pt x="3291549" y="0"/>
                  </a:lnTo>
                  <a:lnTo>
                    <a:pt x="3291549" y="1619425"/>
                  </a:lnTo>
                  <a:lnTo>
                    <a:pt x="0" y="161942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Convolution (conv) layer </a:t>
            </a:r>
            <a:br>
              <a:rPr lang="en-US" u="sng" dirty="0"/>
            </a:br>
            <a:r>
              <a:rPr lang="en-US" dirty="0"/>
              <a:t>The curve feature in an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50" y="904845"/>
            <a:ext cx="7912734" cy="738664"/>
          </a:xfrm>
        </p:spPr>
        <p:txBody>
          <a:bodyPr/>
          <a:lstStyle/>
          <a:p>
            <a:r>
              <a:rPr lang="en-US" dirty="0"/>
              <a:t>So for this part of the image, there is such as a curve feature to be found.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fld id="{6C5C3E90-4FE7-4819-A653-72C8A991D393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33794" name="Picture 2" descr="https://adeshpande3.github.io/assets/OriginalAndFil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943100"/>
            <a:ext cx="4607719" cy="163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83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14300"/>
            <a:ext cx="6172200" cy="457200"/>
          </a:xfrm>
        </p:spPr>
        <p:txBody>
          <a:bodyPr>
            <a:noAutofit/>
          </a:bodyPr>
          <a:lstStyle/>
          <a:p>
            <a:pPr algn="l"/>
            <a:r>
              <a:rPr lang="en-US" sz="1500" dirty="0">
                <a:solidFill>
                  <a:srgbClr val="FF0000"/>
                </a:solidFill>
              </a:rPr>
              <a:t>Exercises on CNN</a:t>
            </a:r>
            <a:br>
              <a:rPr lang="en-US" sz="1500" dirty="0">
                <a:solidFill>
                  <a:srgbClr val="FF0000"/>
                </a:solidFill>
              </a:rPr>
            </a:br>
            <a:r>
              <a:rPr lang="en-US" sz="1500" dirty="0">
                <a:solidFill>
                  <a:srgbClr val="FF0000"/>
                </a:solidFill>
              </a:rPr>
              <a:t>Exercise 1: </a:t>
            </a:r>
            <a:r>
              <a:rPr lang="en-US" sz="1500" u="sng" dirty="0"/>
              <a:t>Convolution (conv) layer </a:t>
            </a:r>
            <a:r>
              <a:rPr lang="en-US" sz="1500" dirty="0"/>
              <a:t>How to find the curve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628651"/>
            <a:ext cx="6172200" cy="2819643"/>
          </a:xfrm>
        </p:spPr>
        <p:txBody>
          <a:bodyPr>
            <a:noAutofit/>
          </a:bodyPr>
          <a:lstStyle/>
          <a:p>
            <a:r>
              <a:rPr lang="en-US" sz="1800" dirty="0"/>
              <a:t>We use convolution (see appendix). </a:t>
            </a:r>
          </a:p>
          <a:p>
            <a:r>
              <a:rPr lang="en-US" sz="1800" dirty="0"/>
              <a:t>The large output after convolution of the images A and B B=flipped feature mask) shows the window has such a curve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Exercise 1: If B=</a:t>
            </a:r>
            <a:r>
              <a:rPr lang="en-US" sz="1800" dirty="0" err="1"/>
              <a:t>B</a:t>
            </a:r>
            <a:r>
              <a:rPr lang="en-US" sz="1800" baseline="-25000" dirty="0" err="1"/>
              <a:t>new</a:t>
            </a:r>
            <a:r>
              <a:rPr lang="en-US" sz="1800" baseline="-25000" dirty="0"/>
              <a:t> </a:t>
            </a:r>
            <a:r>
              <a:rPr lang="en-US" sz="1800" dirty="0"/>
              <a:t>, find </a:t>
            </a:r>
            <a:r>
              <a:rPr lang="en-US" sz="1800" dirty="0" err="1"/>
              <a:t>Multi_and_Sum</a:t>
            </a:r>
            <a:r>
              <a:rPr lang="en-US" sz="1800" dirty="0"/>
              <a:t>.</a:t>
            </a:r>
          </a:p>
          <a:p>
            <a:r>
              <a:rPr lang="en-US" sz="1800" dirty="0"/>
              <a:t>Answer_________?</a:t>
            </a:r>
            <a:endParaRPr lang="en-US" sz="600" dirty="0"/>
          </a:p>
          <a:p>
            <a:r>
              <a:rPr lang="en-US" sz="1800" dirty="0"/>
              <a:t>We can interpret the receptive field (A) as the input image, the flipped filter mask (B) as the weights in a neural network.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fld id="{6C5C3E90-4FE7-4819-A653-72C8A991D393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34818" name="Picture 2" descr="https://adeshpande3.github.io/assets/FirstPixelMulitipl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99" y="1485900"/>
            <a:ext cx="5206200" cy="196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103696" y="1530297"/>
            <a:ext cx="370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=A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6684" y="1542634"/>
            <a:ext cx="365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=B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00750" y="2686050"/>
          <a:ext cx="1828801" cy="136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30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30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30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30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30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30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38964" y="2408802"/>
            <a:ext cx="16789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=</a:t>
            </a:r>
            <a:r>
              <a:rPr lang="en-US" sz="1350" dirty="0" err="1"/>
              <a:t>B</a:t>
            </a:r>
            <a:r>
              <a:rPr lang="en-US" sz="1350" baseline="-25000" dirty="0" err="1"/>
              <a:t>new</a:t>
            </a:r>
            <a:r>
              <a:rPr lang="en-US" sz="1350" baseline="-25000" dirty="0"/>
              <a:t> </a:t>
            </a:r>
            <a:r>
              <a:rPr lang="en-US" sz="1350" dirty="0"/>
              <a:t>(empty cell = 0)</a:t>
            </a:r>
            <a:endParaRPr lang="en-US" sz="135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257300" y="3182852"/>
            <a:ext cx="130997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50" dirty="0" err="1"/>
              <a:t>Multi_and_Sum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98404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628650"/>
            <a:ext cx="6172200" cy="857250"/>
          </a:xfrm>
        </p:spPr>
        <p:txBody>
          <a:bodyPr>
            <a:normAutofit/>
          </a:bodyPr>
          <a:lstStyle/>
          <a:p>
            <a:r>
              <a:rPr lang="en-US" u="sng" dirty="0"/>
              <a:t>Convolution (conv) layer : </a:t>
            </a:r>
            <a:r>
              <a:rPr lang="en-US" dirty="0"/>
              <a:t>In this part of the image, the curve feature is </a:t>
            </a:r>
            <a:r>
              <a:rPr lang="en-US" u="sng" dirty="0"/>
              <a:t>not</a:t>
            </a:r>
            <a:r>
              <a:rPr lang="en-US" dirty="0"/>
              <a:t> found (convolution =0), so this window has no such a curve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50" y="904845"/>
            <a:ext cx="7912734" cy="3693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fld id="{6C5C3E90-4FE7-4819-A653-72C8A991D393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35842" name="Picture 2" descr="https://adeshpande3.github.io/assets/SecondMultipl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114551"/>
            <a:ext cx="5129213" cy="179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850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900" y="109406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Preview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625" y="665225"/>
            <a:ext cx="6501256" cy="3907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57200" y="111438"/>
            <a:ext cx="14947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[From</a:t>
            </a:r>
            <a:r>
              <a:rPr i="1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000000"/>
                </a:solidFill>
                <a:latin typeface="Arial"/>
                <a:cs typeface="Arial"/>
              </a:rPr>
              <a:t>recent</a:t>
            </a:r>
            <a:r>
              <a:rPr i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Yann </a:t>
            </a:r>
            <a:r>
              <a:rPr i="1" spc="-3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LeCun</a:t>
            </a:r>
            <a:r>
              <a:rPr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000000"/>
                </a:solidFill>
                <a:latin typeface="Arial"/>
                <a:cs typeface="Arial"/>
              </a:rPr>
              <a:t>slides]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900" y="109406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Preview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1312" y="93100"/>
            <a:ext cx="4899261" cy="2944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57200" y="111438"/>
            <a:ext cx="14947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[From</a:t>
            </a:r>
            <a:r>
              <a:rPr i="1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000000"/>
                </a:solidFill>
                <a:latin typeface="Arial"/>
                <a:cs typeface="Arial"/>
              </a:rPr>
              <a:t>recent</a:t>
            </a:r>
            <a:r>
              <a:rPr i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Yann </a:t>
            </a:r>
            <a:r>
              <a:rPr i="1" spc="-3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LeCun</a:t>
            </a:r>
            <a:r>
              <a:rPr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000000"/>
                </a:solidFill>
                <a:latin typeface="Arial"/>
                <a:cs typeface="Arial"/>
              </a:rPr>
              <a:t>slides]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200295" y="3137999"/>
            <a:ext cx="3981450" cy="1332230"/>
            <a:chOff x="2200295" y="3137999"/>
            <a:chExt cx="3981450" cy="13322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9821" y="3147525"/>
              <a:ext cx="3961775" cy="13050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05058" y="3142762"/>
              <a:ext cx="3971925" cy="1322705"/>
            </a:xfrm>
            <a:custGeom>
              <a:avLst/>
              <a:gdLst/>
              <a:ahLst/>
              <a:cxnLst/>
              <a:rect l="l" t="t" r="r" b="b"/>
              <a:pathLst>
                <a:path w="3971925" h="1322704">
                  <a:moveTo>
                    <a:pt x="0" y="0"/>
                  </a:moveTo>
                  <a:lnTo>
                    <a:pt x="3971300" y="0"/>
                  </a:lnTo>
                  <a:lnTo>
                    <a:pt x="3971300" y="1322349"/>
                  </a:lnTo>
                  <a:lnTo>
                    <a:pt x="0" y="13223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0199" y="0"/>
            <a:ext cx="8581390" cy="4533265"/>
            <a:chOff x="410199" y="0"/>
            <a:chExt cx="8581390" cy="4533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0" y="76900"/>
              <a:ext cx="4308849" cy="44558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0197" y="0"/>
              <a:ext cx="1341755" cy="889000"/>
            </a:xfrm>
            <a:custGeom>
              <a:avLst/>
              <a:gdLst/>
              <a:ahLst/>
              <a:cxnLst/>
              <a:rect l="l" t="t" r="r" b="b"/>
              <a:pathLst>
                <a:path w="1341755" h="889000">
                  <a:moveTo>
                    <a:pt x="1341716" y="256387"/>
                  </a:moveTo>
                  <a:lnTo>
                    <a:pt x="957300" y="256387"/>
                  </a:lnTo>
                  <a:lnTo>
                    <a:pt x="957300" y="0"/>
                  </a:lnTo>
                  <a:lnTo>
                    <a:pt x="0" y="0"/>
                  </a:lnTo>
                  <a:lnTo>
                    <a:pt x="0" y="256387"/>
                  </a:lnTo>
                  <a:lnTo>
                    <a:pt x="658012" y="256387"/>
                  </a:lnTo>
                  <a:lnTo>
                    <a:pt x="658012" y="888784"/>
                  </a:lnTo>
                  <a:lnTo>
                    <a:pt x="1341716" y="888784"/>
                  </a:lnTo>
                  <a:lnTo>
                    <a:pt x="1341716" y="256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1925" y="170029"/>
              <a:ext cx="7163149" cy="2577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2824" y="170126"/>
              <a:ext cx="1548765" cy="1777364"/>
            </a:xfrm>
            <a:custGeom>
              <a:avLst/>
              <a:gdLst/>
              <a:ahLst/>
              <a:cxnLst/>
              <a:rect l="l" t="t" r="r" b="b"/>
              <a:pathLst>
                <a:path w="1548764" h="1777364">
                  <a:moveTo>
                    <a:pt x="1300341" y="0"/>
                  </a:moveTo>
                  <a:lnTo>
                    <a:pt x="1548141" y="0"/>
                  </a:lnTo>
                  <a:lnTo>
                    <a:pt x="1548141" y="257700"/>
                  </a:lnTo>
                  <a:lnTo>
                    <a:pt x="1300341" y="257700"/>
                  </a:lnTo>
                  <a:lnTo>
                    <a:pt x="1300341" y="0"/>
                  </a:lnTo>
                  <a:close/>
                </a:path>
                <a:path w="1548764" h="1777364">
                  <a:moveTo>
                    <a:pt x="0" y="1144473"/>
                  </a:moveTo>
                  <a:lnTo>
                    <a:pt x="565500" y="1144473"/>
                  </a:lnTo>
                  <a:lnTo>
                    <a:pt x="565500" y="1776873"/>
                  </a:lnTo>
                  <a:lnTo>
                    <a:pt x="0" y="1776873"/>
                  </a:lnTo>
                  <a:lnTo>
                    <a:pt x="0" y="1144473"/>
                  </a:lnTo>
                  <a:close/>
                </a:path>
                <a:path w="1548764" h="1777364">
                  <a:moveTo>
                    <a:pt x="1424241" y="257700"/>
                  </a:moveTo>
                  <a:lnTo>
                    <a:pt x="632042" y="1367665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120" y="1509987"/>
              <a:ext cx="94883" cy="1076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2175" y="2908099"/>
              <a:ext cx="4009055" cy="4538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74125" y="3438550"/>
              <a:ext cx="0" cy="339090"/>
            </a:xfrm>
            <a:custGeom>
              <a:avLst/>
              <a:gdLst/>
              <a:ahLst/>
              <a:cxnLst/>
              <a:rect l="l" t="t" r="r" b="b"/>
              <a:pathLst>
                <a:path h="339089">
                  <a:moveTo>
                    <a:pt x="0" y="3386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3134" y="3342574"/>
              <a:ext cx="81980" cy="1055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339775" y="523733"/>
            <a:ext cx="2563495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example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5x5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filters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155"/>
              </a:lnSpc>
            </a:pPr>
            <a:r>
              <a:rPr sz="1800" dirty="0">
                <a:latin typeface="Arial MT"/>
                <a:cs typeface="Arial MT"/>
              </a:rPr>
              <a:t>(32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total)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8149" y="1856306"/>
            <a:ext cx="353060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We </a:t>
            </a:r>
            <a:r>
              <a:rPr sz="1800" dirty="0">
                <a:latin typeface="Arial MT"/>
                <a:cs typeface="Arial MT"/>
              </a:rPr>
              <a:t>call </a:t>
            </a:r>
            <a:r>
              <a:rPr sz="1800" spc="-5" dirty="0">
                <a:latin typeface="Arial MT"/>
                <a:cs typeface="Arial MT"/>
              </a:rPr>
              <a:t>the layer </a:t>
            </a:r>
            <a:r>
              <a:rPr sz="1800" dirty="0">
                <a:latin typeface="Arial MT"/>
                <a:cs typeface="Arial MT"/>
              </a:rPr>
              <a:t>convolutional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because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related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convolution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two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signals: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8200" y="3810387"/>
            <a:ext cx="30187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elementwise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multiplication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filter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signal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(image)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04800" y="381842"/>
            <a:ext cx="194310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</a:rPr>
              <a:t>one</a:t>
            </a:r>
            <a:r>
              <a:rPr sz="1800" spc="-35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filter</a:t>
            </a:r>
            <a:r>
              <a:rPr sz="1800" spc="-35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=&gt;</a:t>
            </a:r>
            <a:endParaRPr sz="1800"/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0000"/>
                </a:solidFill>
              </a:rPr>
              <a:t>one</a:t>
            </a:r>
            <a:r>
              <a:rPr sz="1800" spc="-45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activation</a:t>
            </a:r>
            <a:r>
              <a:rPr sz="1800" spc="-45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map</a:t>
            </a:r>
            <a:endParaRPr sz="1800"/>
          </a:p>
        </p:txBody>
      </p:sp>
      <p:grpSp>
        <p:nvGrpSpPr>
          <p:cNvPr id="15" name="object 15"/>
          <p:cNvGrpSpPr/>
          <p:nvPr/>
        </p:nvGrpSpPr>
        <p:grpSpPr>
          <a:xfrm>
            <a:off x="493299" y="169201"/>
            <a:ext cx="4672965" cy="3074670"/>
            <a:chOff x="493299" y="169201"/>
            <a:chExt cx="4672965" cy="3074670"/>
          </a:xfrm>
        </p:grpSpPr>
        <p:sp>
          <p:nvSpPr>
            <p:cNvPr id="16" name="object 16"/>
            <p:cNvSpPr/>
            <p:nvPr/>
          </p:nvSpPr>
          <p:spPr>
            <a:xfrm>
              <a:off x="1153261" y="178726"/>
              <a:ext cx="4003675" cy="2407920"/>
            </a:xfrm>
            <a:custGeom>
              <a:avLst/>
              <a:gdLst/>
              <a:ahLst/>
              <a:cxnLst/>
              <a:rect l="l" t="t" r="r" b="b"/>
              <a:pathLst>
                <a:path w="4003675" h="2407920">
                  <a:moveTo>
                    <a:pt x="3755329" y="0"/>
                  </a:moveTo>
                  <a:lnTo>
                    <a:pt x="4003129" y="0"/>
                  </a:lnTo>
                  <a:lnTo>
                    <a:pt x="4003129" y="257700"/>
                  </a:lnTo>
                  <a:lnTo>
                    <a:pt x="3755329" y="257700"/>
                  </a:lnTo>
                  <a:lnTo>
                    <a:pt x="3755329" y="0"/>
                  </a:lnTo>
                  <a:close/>
                </a:path>
                <a:path w="4003675" h="2407920">
                  <a:moveTo>
                    <a:pt x="3879229" y="257700"/>
                  </a:moveTo>
                  <a:lnTo>
                    <a:pt x="0" y="2407888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8124" y="2549569"/>
              <a:ext cx="109916" cy="8848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02824" y="2601365"/>
              <a:ext cx="565785" cy="632460"/>
            </a:xfrm>
            <a:custGeom>
              <a:avLst/>
              <a:gdLst/>
              <a:ahLst/>
              <a:cxnLst/>
              <a:rect l="l" t="t" r="r" b="b"/>
              <a:pathLst>
                <a:path w="565785" h="632460">
                  <a:moveTo>
                    <a:pt x="0" y="0"/>
                  </a:moveTo>
                  <a:lnTo>
                    <a:pt x="565500" y="0"/>
                  </a:lnTo>
                  <a:lnTo>
                    <a:pt x="565500" y="632399"/>
                  </a:lnTo>
                  <a:lnTo>
                    <a:pt x="0" y="632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4145"/>
            <a:ext cx="9143999" cy="43789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200" y="0"/>
            <a:ext cx="6877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preview: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74" y="122299"/>
            <a:ext cx="4386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00"/>
                </a:solidFill>
              </a:rPr>
              <a:t>A</a:t>
            </a:r>
            <a:r>
              <a:rPr sz="2200" spc="-3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closer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look</a:t>
            </a:r>
            <a:r>
              <a:rPr sz="2200" spc="-2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at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spatial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dimensions: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1257574" y="2294600"/>
            <a:ext cx="1898014" cy="833119"/>
            <a:chOff x="1257574" y="2294600"/>
            <a:chExt cx="1898014" cy="833119"/>
          </a:xfrm>
        </p:grpSpPr>
        <p:sp>
          <p:nvSpPr>
            <p:cNvPr id="4" name="object 4"/>
            <p:cNvSpPr/>
            <p:nvPr/>
          </p:nvSpPr>
          <p:spPr>
            <a:xfrm>
              <a:off x="1267099" y="2454822"/>
              <a:ext cx="132080" cy="663575"/>
            </a:xfrm>
            <a:custGeom>
              <a:avLst/>
              <a:gdLst/>
              <a:ahLst/>
              <a:cxnLst/>
              <a:rect l="l" t="t" r="r" b="b"/>
              <a:pathLst>
                <a:path w="132080" h="663575">
                  <a:moveTo>
                    <a:pt x="131602" y="663202"/>
                  </a:moveTo>
                  <a:lnTo>
                    <a:pt x="0" y="663202"/>
                  </a:lnTo>
                  <a:lnTo>
                    <a:pt x="0" y="0"/>
                  </a:lnTo>
                  <a:lnTo>
                    <a:pt x="131602" y="0"/>
                  </a:lnTo>
                  <a:lnTo>
                    <a:pt x="131602" y="663202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8702" y="2304125"/>
              <a:ext cx="151130" cy="814069"/>
            </a:xfrm>
            <a:custGeom>
              <a:avLst/>
              <a:gdLst/>
              <a:ahLst/>
              <a:cxnLst/>
              <a:rect l="l" t="t" r="r" b="b"/>
              <a:pathLst>
                <a:path w="151130" h="814069">
                  <a:moveTo>
                    <a:pt x="0" y="813899"/>
                  </a:moveTo>
                  <a:lnTo>
                    <a:pt x="0" y="150697"/>
                  </a:lnTo>
                  <a:lnTo>
                    <a:pt x="150697" y="0"/>
                  </a:lnTo>
                  <a:lnTo>
                    <a:pt x="150697" y="663202"/>
                  </a:lnTo>
                  <a:lnTo>
                    <a:pt x="0" y="813899"/>
                  </a:lnTo>
                  <a:close/>
                </a:path>
              </a:pathLst>
            </a:custGeom>
            <a:solidFill>
              <a:srgbClr val="A0A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7099" y="2304125"/>
              <a:ext cx="282575" cy="151130"/>
            </a:xfrm>
            <a:custGeom>
              <a:avLst/>
              <a:gdLst/>
              <a:ahLst/>
              <a:cxnLst/>
              <a:rect l="l" t="t" r="r" b="b"/>
              <a:pathLst>
                <a:path w="282575" h="151130">
                  <a:moveTo>
                    <a:pt x="131602" y="150697"/>
                  </a:moveTo>
                  <a:lnTo>
                    <a:pt x="0" y="150697"/>
                  </a:lnTo>
                  <a:lnTo>
                    <a:pt x="150697" y="0"/>
                  </a:lnTo>
                  <a:lnTo>
                    <a:pt x="282299" y="0"/>
                  </a:lnTo>
                  <a:lnTo>
                    <a:pt x="131602" y="150697"/>
                  </a:lnTo>
                  <a:close/>
                </a:path>
              </a:pathLst>
            </a:custGeom>
            <a:solidFill>
              <a:srgbClr val="D3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7099" y="2304125"/>
              <a:ext cx="282575" cy="814069"/>
            </a:xfrm>
            <a:custGeom>
              <a:avLst/>
              <a:gdLst/>
              <a:ahLst/>
              <a:cxnLst/>
              <a:rect l="l" t="t" r="r" b="b"/>
              <a:pathLst>
                <a:path w="282575" h="814069">
                  <a:moveTo>
                    <a:pt x="0" y="150697"/>
                  </a:moveTo>
                  <a:lnTo>
                    <a:pt x="150697" y="0"/>
                  </a:lnTo>
                  <a:lnTo>
                    <a:pt x="282299" y="0"/>
                  </a:lnTo>
                  <a:lnTo>
                    <a:pt x="282299" y="663202"/>
                  </a:lnTo>
                  <a:lnTo>
                    <a:pt x="131602" y="813899"/>
                  </a:lnTo>
                  <a:lnTo>
                    <a:pt x="0" y="813899"/>
                  </a:lnTo>
                  <a:lnTo>
                    <a:pt x="0" y="150697"/>
                  </a:lnTo>
                  <a:close/>
                </a:path>
                <a:path w="282575" h="814069">
                  <a:moveTo>
                    <a:pt x="0" y="150697"/>
                  </a:moveTo>
                  <a:lnTo>
                    <a:pt x="131602" y="150697"/>
                  </a:lnTo>
                  <a:lnTo>
                    <a:pt x="282299" y="0"/>
                  </a:lnTo>
                </a:path>
                <a:path w="282575" h="814069">
                  <a:moveTo>
                    <a:pt x="131602" y="150697"/>
                  </a:moveTo>
                  <a:lnTo>
                    <a:pt x="131602" y="813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63349" y="256992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149" y="282299"/>
                  </a:moveTo>
                  <a:lnTo>
                    <a:pt x="96535" y="275104"/>
                  </a:lnTo>
                  <a:lnTo>
                    <a:pt x="57788" y="255066"/>
                  </a:lnTo>
                  <a:lnTo>
                    <a:pt x="27233" y="224511"/>
                  </a:lnTo>
                  <a:lnTo>
                    <a:pt x="7195" y="185764"/>
                  </a:lnTo>
                  <a:lnTo>
                    <a:pt x="0" y="141149"/>
                  </a:lnTo>
                  <a:lnTo>
                    <a:pt x="7195" y="96535"/>
                  </a:lnTo>
                  <a:lnTo>
                    <a:pt x="27233" y="57788"/>
                  </a:lnTo>
                  <a:lnTo>
                    <a:pt x="57788" y="27233"/>
                  </a:lnTo>
                  <a:lnTo>
                    <a:pt x="96535" y="7195"/>
                  </a:lnTo>
                  <a:lnTo>
                    <a:pt x="141149" y="0"/>
                  </a:lnTo>
                  <a:lnTo>
                    <a:pt x="168815" y="2737"/>
                  </a:lnTo>
                  <a:lnTo>
                    <a:pt x="219460" y="23714"/>
                  </a:lnTo>
                  <a:lnTo>
                    <a:pt x="258585" y="62839"/>
                  </a:lnTo>
                  <a:lnTo>
                    <a:pt x="279562" y="113484"/>
                  </a:lnTo>
                  <a:lnTo>
                    <a:pt x="282299" y="141149"/>
                  </a:lnTo>
                  <a:lnTo>
                    <a:pt x="275104" y="185764"/>
                  </a:lnTo>
                  <a:lnTo>
                    <a:pt x="255066" y="224511"/>
                  </a:lnTo>
                  <a:lnTo>
                    <a:pt x="224511" y="255066"/>
                  </a:lnTo>
                  <a:lnTo>
                    <a:pt x="185764" y="275104"/>
                  </a:lnTo>
                  <a:lnTo>
                    <a:pt x="141149" y="282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3849" y="2324375"/>
              <a:ext cx="1772285" cy="786130"/>
            </a:xfrm>
            <a:custGeom>
              <a:avLst/>
              <a:gdLst/>
              <a:ahLst/>
              <a:cxnLst/>
              <a:rect l="l" t="t" r="r" b="b"/>
              <a:pathLst>
                <a:path w="1772285" h="786130">
                  <a:moveTo>
                    <a:pt x="1489499" y="386699"/>
                  </a:moveTo>
                  <a:lnTo>
                    <a:pt x="1496695" y="342085"/>
                  </a:lnTo>
                  <a:lnTo>
                    <a:pt x="1516733" y="303338"/>
                  </a:lnTo>
                  <a:lnTo>
                    <a:pt x="1547288" y="272783"/>
                  </a:lnTo>
                  <a:lnTo>
                    <a:pt x="1586035" y="252745"/>
                  </a:lnTo>
                  <a:lnTo>
                    <a:pt x="1630649" y="245549"/>
                  </a:lnTo>
                  <a:lnTo>
                    <a:pt x="1684665" y="256294"/>
                  </a:lnTo>
                  <a:lnTo>
                    <a:pt x="1730458" y="286891"/>
                  </a:lnTo>
                  <a:lnTo>
                    <a:pt x="1761055" y="332684"/>
                  </a:lnTo>
                  <a:lnTo>
                    <a:pt x="1771799" y="386699"/>
                  </a:lnTo>
                  <a:lnTo>
                    <a:pt x="1764604" y="431314"/>
                  </a:lnTo>
                  <a:lnTo>
                    <a:pt x="1744566" y="470061"/>
                  </a:lnTo>
                  <a:lnTo>
                    <a:pt x="1714011" y="500616"/>
                  </a:lnTo>
                  <a:lnTo>
                    <a:pt x="1675264" y="520654"/>
                  </a:lnTo>
                  <a:lnTo>
                    <a:pt x="1630649" y="527849"/>
                  </a:lnTo>
                  <a:lnTo>
                    <a:pt x="1586035" y="520654"/>
                  </a:lnTo>
                  <a:lnTo>
                    <a:pt x="1547288" y="500616"/>
                  </a:lnTo>
                  <a:lnTo>
                    <a:pt x="1516733" y="470061"/>
                  </a:lnTo>
                  <a:lnTo>
                    <a:pt x="1496695" y="431314"/>
                  </a:lnTo>
                  <a:lnTo>
                    <a:pt x="1489499" y="386699"/>
                  </a:lnTo>
                  <a:close/>
                </a:path>
                <a:path w="1772285" h="786130">
                  <a:moveTo>
                    <a:pt x="0" y="785699"/>
                  </a:moveTo>
                  <a:lnTo>
                    <a:pt x="1489499" y="386699"/>
                  </a:lnTo>
                </a:path>
                <a:path w="1772285" h="786130">
                  <a:moveTo>
                    <a:pt x="19499" y="149399"/>
                  </a:moveTo>
                  <a:lnTo>
                    <a:pt x="1489499" y="386699"/>
                  </a:lnTo>
                </a:path>
                <a:path w="1772285" h="786130">
                  <a:moveTo>
                    <a:pt x="155699" y="0"/>
                  </a:moveTo>
                  <a:lnTo>
                    <a:pt x="1489499" y="386699"/>
                  </a:lnTo>
                </a:path>
                <a:path w="1772285" h="786130">
                  <a:moveTo>
                    <a:pt x="181799" y="636299"/>
                  </a:moveTo>
                  <a:lnTo>
                    <a:pt x="1489499" y="386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36224" y="369600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5612" y="408763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41050" y="1322599"/>
            <a:ext cx="975994" cy="2777490"/>
            <a:chOff x="841050" y="1322599"/>
            <a:chExt cx="975994" cy="2777490"/>
          </a:xfrm>
        </p:grpSpPr>
        <p:sp>
          <p:nvSpPr>
            <p:cNvPr id="13" name="object 13"/>
            <p:cNvSpPr/>
            <p:nvPr/>
          </p:nvSpPr>
          <p:spPr>
            <a:xfrm>
              <a:off x="850575" y="2075352"/>
              <a:ext cx="213360" cy="2014855"/>
            </a:xfrm>
            <a:custGeom>
              <a:avLst/>
              <a:gdLst/>
              <a:ahLst/>
              <a:cxnLst/>
              <a:rect l="l" t="t" r="r" b="b"/>
              <a:pathLst>
                <a:path w="213359" h="2014854">
                  <a:moveTo>
                    <a:pt x="213171" y="2014671"/>
                  </a:moveTo>
                  <a:lnTo>
                    <a:pt x="0" y="2014671"/>
                  </a:lnTo>
                  <a:lnTo>
                    <a:pt x="0" y="0"/>
                  </a:lnTo>
                  <a:lnTo>
                    <a:pt x="213171" y="0"/>
                  </a:lnTo>
                  <a:lnTo>
                    <a:pt x="213171" y="2014671"/>
                  </a:lnTo>
                  <a:close/>
                </a:path>
              </a:pathLst>
            </a:custGeom>
            <a:solidFill>
              <a:srgbClr val="F4CCC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3747" y="1332124"/>
              <a:ext cx="743585" cy="2758440"/>
            </a:xfrm>
            <a:custGeom>
              <a:avLst/>
              <a:gdLst/>
              <a:ahLst/>
              <a:cxnLst/>
              <a:rect l="l" t="t" r="r" b="b"/>
              <a:pathLst>
                <a:path w="743585" h="2758440">
                  <a:moveTo>
                    <a:pt x="0" y="2757899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743227" y="2014671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C3A3A3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0575" y="1332124"/>
              <a:ext cx="956944" cy="743585"/>
            </a:xfrm>
            <a:custGeom>
              <a:avLst/>
              <a:gdLst/>
              <a:ahLst/>
              <a:cxnLst/>
              <a:rect l="l" t="t" r="r" b="b"/>
              <a:pathLst>
                <a:path w="956944" h="743585">
                  <a:moveTo>
                    <a:pt x="213171" y="743227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956399" y="0"/>
                  </a:lnTo>
                  <a:lnTo>
                    <a:pt x="213171" y="743227"/>
                  </a:lnTo>
                  <a:close/>
                </a:path>
              </a:pathLst>
            </a:custGeom>
            <a:solidFill>
              <a:srgbClr val="F6D6D6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0575" y="1332124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4" h="2758440">
                  <a:moveTo>
                    <a:pt x="0" y="743227"/>
                  </a:moveTo>
                  <a:lnTo>
                    <a:pt x="743227" y="0"/>
                  </a:lnTo>
                  <a:lnTo>
                    <a:pt x="956399" y="0"/>
                  </a:lnTo>
                  <a:lnTo>
                    <a:pt x="956399" y="2014671"/>
                  </a:lnTo>
                  <a:lnTo>
                    <a:pt x="213171" y="2757899"/>
                  </a:lnTo>
                  <a:lnTo>
                    <a:pt x="0" y="2757899"/>
                  </a:lnTo>
                  <a:lnTo>
                    <a:pt x="0" y="743227"/>
                  </a:lnTo>
                  <a:close/>
                </a:path>
                <a:path w="956944" h="2758440">
                  <a:moveTo>
                    <a:pt x="0" y="743227"/>
                  </a:moveTo>
                  <a:lnTo>
                    <a:pt x="213171" y="743227"/>
                  </a:lnTo>
                  <a:lnTo>
                    <a:pt x="956399" y="0"/>
                  </a:lnTo>
                </a:path>
                <a:path w="956944" h="2758440">
                  <a:moveTo>
                    <a:pt x="213171" y="743227"/>
                  </a:moveTo>
                  <a:lnTo>
                    <a:pt x="213171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00525" y="970583"/>
            <a:ext cx="3372485" cy="9525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93495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32x32x3</a:t>
            </a:r>
            <a:r>
              <a:rPr sz="2400" spc="-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image </a:t>
            </a:r>
            <a:r>
              <a:rPr sz="2400" spc="-6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5x5x3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filter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1475"/>
              </a:lnSpc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74565" y="1146762"/>
            <a:ext cx="1395730" cy="1032510"/>
            <a:chOff x="1674565" y="1146762"/>
            <a:chExt cx="1395730" cy="1032510"/>
          </a:xfrm>
        </p:grpSpPr>
        <p:sp>
          <p:nvSpPr>
            <p:cNvPr id="19" name="object 19"/>
            <p:cNvSpPr/>
            <p:nvPr/>
          </p:nvSpPr>
          <p:spPr>
            <a:xfrm>
              <a:off x="2032961" y="1151524"/>
              <a:ext cx="929005" cy="220345"/>
            </a:xfrm>
            <a:custGeom>
              <a:avLst/>
              <a:gdLst/>
              <a:ahLst/>
              <a:cxnLst/>
              <a:rect l="l" t="t" r="r" b="b"/>
              <a:pathLst>
                <a:path w="929005" h="220344">
                  <a:moveTo>
                    <a:pt x="928687" y="0"/>
                  </a:moveTo>
                  <a:lnTo>
                    <a:pt x="0" y="21993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90899" y="135614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5">
                  <a:moveTo>
                    <a:pt x="45687" y="30618"/>
                  </a:moveTo>
                  <a:lnTo>
                    <a:pt x="0" y="25270"/>
                  </a:lnTo>
                  <a:lnTo>
                    <a:pt x="38436" y="0"/>
                  </a:lnTo>
                  <a:lnTo>
                    <a:pt x="45687" y="306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90899" y="135614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5">
                  <a:moveTo>
                    <a:pt x="38436" y="0"/>
                  </a:moveTo>
                  <a:lnTo>
                    <a:pt x="0" y="25270"/>
                  </a:lnTo>
                  <a:lnTo>
                    <a:pt x="45687" y="30618"/>
                  </a:lnTo>
                  <a:lnTo>
                    <a:pt x="38436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19615" y="1635049"/>
              <a:ext cx="1346200" cy="523240"/>
            </a:xfrm>
            <a:custGeom>
              <a:avLst/>
              <a:gdLst/>
              <a:ahLst/>
              <a:cxnLst/>
              <a:rect l="l" t="t" r="r" b="b"/>
              <a:pathLst>
                <a:path w="1346200" h="523239">
                  <a:moveTo>
                    <a:pt x="1345634" y="0"/>
                  </a:moveTo>
                  <a:lnTo>
                    <a:pt x="0" y="523189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79328" y="2143576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80">
                  <a:moveTo>
                    <a:pt x="0" y="30327"/>
                  </a:moveTo>
                  <a:lnTo>
                    <a:pt x="34586" y="0"/>
                  </a:lnTo>
                  <a:lnTo>
                    <a:pt x="45988" y="29326"/>
                  </a:lnTo>
                  <a:lnTo>
                    <a:pt x="0" y="3032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79328" y="2143576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80">
                  <a:moveTo>
                    <a:pt x="34586" y="0"/>
                  </a:moveTo>
                  <a:lnTo>
                    <a:pt x="0" y="30327"/>
                  </a:lnTo>
                  <a:lnTo>
                    <a:pt x="45988" y="29326"/>
                  </a:lnTo>
                  <a:lnTo>
                    <a:pt x="34586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600599" y="2693879"/>
            <a:ext cx="2357120" cy="41275"/>
            <a:chOff x="3600599" y="2693879"/>
            <a:chExt cx="2357120" cy="41275"/>
          </a:xfrm>
        </p:grpSpPr>
        <p:sp>
          <p:nvSpPr>
            <p:cNvPr id="26" name="object 26"/>
            <p:cNvSpPr/>
            <p:nvPr/>
          </p:nvSpPr>
          <p:spPr>
            <a:xfrm>
              <a:off x="3600599" y="2714375"/>
              <a:ext cx="2308860" cy="0"/>
            </a:xfrm>
            <a:custGeom>
              <a:avLst/>
              <a:gdLst/>
              <a:ahLst/>
              <a:cxnLst/>
              <a:rect l="l" t="t" r="r" b="b"/>
              <a:pathLst>
                <a:path w="2308860">
                  <a:moveTo>
                    <a:pt x="0" y="0"/>
                  </a:moveTo>
                  <a:lnTo>
                    <a:pt x="23086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09249" y="26986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09249" y="26986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544150" y="2916106"/>
            <a:ext cx="24130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 MT"/>
                <a:cs typeface="Arial MT"/>
              </a:rPr>
              <a:t>convolve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(slide)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over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spatial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locations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694124" y="1322599"/>
            <a:ext cx="975994" cy="2777490"/>
            <a:chOff x="6694124" y="1322599"/>
            <a:chExt cx="975994" cy="2777490"/>
          </a:xfrm>
        </p:grpSpPr>
        <p:sp>
          <p:nvSpPr>
            <p:cNvPr id="31" name="object 31"/>
            <p:cNvSpPr/>
            <p:nvPr/>
          </p:nvSpPr>
          <p:spPr>
            <a:xfrm>
              <a:off x="6703649" y="2196299"/>
              <a:ext cx="92710" cy="1894205"/>
            </a:xfrm>
            <a:custGeom>
              <a:avLst/>
              <a:gdLst/>
              <a:ahLst/>
              <a:cxnLst/>
              <a:rect l="l" t="t" r="r" b="b"/>
              <a:pathLst>
                <a:path w="92709" h="1894204">
                  <a:moveTo>
                    <a:pt x="92225" y="1893725"/>
                  </a:moveTo>
                  <a:lnTo>
                    <a:pt x="0" y="1893725"/>
                  </a:lnTo>
                  <a:lnTo>
                    <a:pt x="0" y="0"/>
                  </a:lnTo>
                  <a:lnTo>
                    <a:pt x="92225" y="0"/>
                  </a:lnTo>
                  <a:lnTo>
                    <a:pt x="92225" y="1893725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95875" y="1332124"/>
              <a:ext cx="864235" cy="2758440"/>
            </a:xfrm>
            <a:custGeom>
              <a:avLst/>
              <a:gdLst/>
              <a:ahLst/>
              <a:cxnLst/>
              <a:rect l="l" t="t" r="r" b="b"/>
              <a:pathLst>
                <a:path w="864234" h="2758440">
                  <a:moveTo>
                    <a:pt x="0" y="2757899"/>
                  </a:moveTo>
                  <a:lnTo>
                    <a:pt x="0" y="864174"/>
                  </a:lnTo>
                  <a:lnTo>
                    <a:pt x="864174" y="0"/>
                  </a:lnTo>
                  <a:lnTo>
                    <a:pt x="864174" y="1893725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A0A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03649" y="1332124"/>
              <a:ext cx="956944" cy="864235"/>
            </a:xfrm>
            <a:custGeom>
              <a:avLst/>
              <a:gdLst/>
              <a:ahLst/>
              <a:cxnLst/>
              <a:rect l="l" t="t" r="r" b="b"/>
              <a:pathLst>
                <a:path w="956945" h="864235">
                  <a:moveTo>
                    <a:pt x="92225" y="864174"/>
                  </a:moveTo>
                  <a:lnTo>
                    <a:pt x="0" y="864174"/>
                  </a:lnTo>
                  <a:lnTo>
                    <a:pt x="864174" y="0"/>
                  </a:lnTo>
                  <a:lnTo>
                    <a:pt x="956399" y="0"/>
                  </a:lnTo>
                  <a:lnTo>
                    <a:pt x="92225" y="864174"/>
                  </a:lnTo>
                  <a:close/>
                </a:path>
              </a:pathLst>
            </a:custGeom>
            <a:solidFill>
              <a:srgbClr val="D3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03649" y="1332124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5" h="2758440">
                  <a:moveTo>
                    <a:pt x="0" y="864174"/>
                  </a:moveTo>
                  <a:lnTo>
                    <a:pt x="864174" y="0"/>
                  </a:lnTo>
                  <a:lnTo>
                    <a:pt x="956399" y="0"/>
                  </a:lnTo>
                  <a:lnTo>
                    <a:pt x="956399" y="1893725"/>
                  </a:lnTo>
                  <a:lnTo>
                    <a:pt x="92225" y="2757899"/>
                  </a:lnTo>
                  <a:lnTo>
                    <a:pt x="0" y="2757899"/>
                  </a:lnTo>
                  <a:lnTo>
                    <a:pt x="0" y="864174"/>
                  </a:lnTo>
                  <a:close/>
                </a:path>
                <a:path w="956945" h="2758440">
                  <a:moveTo>
                    <a:pt x="0" y="864174"/>
                  </a:moveTo>
                  <a:lnTo>
                    <a:pt x="92225" y="864174"/>
                  </a:lnTo>
                  <a:lnTo>
                    <a:pt x="956399" y="0"/>
                  </a:lnTo>
                </a:path>
                <a:path w="956945" h="2758440">
                  <a:moveTo>
                    <a:pt x="92225" y="864174"/>
                  </a:moveTo>
                  <a:lnTo>
                    <a:pt x="92225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782075" y="728831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activation</a:t>
            </a:r>
            <a:r>
              <a:rPr sz="18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map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61169" y="410948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28678" y="365380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33079" y="2242818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234" y="-43762"/>
            <a:ext cx="3997530" cy="215444"/>
          </a:xfrm>
        </p:spPr>
        <p:txBody>
          <a:bodyPr/>
          <a:lstStyle/>
          <a:p>
            <a:r>
              <a:rPr lang="en-US"/>
              <a:t>Convoluation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fld id="{6C5C3E90-4FE7-4819-A653-72C8A991D393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50" y="904845"/>
            <a:ext cx="7912734" cy="738664"/>
          </a:xfrm>
        </p:spPr>
        <p:txBody>
          <a:bodyPr/>
          <a:lstStyle/>
          <a:p>
            <a:r>
              <a:rPr lang="en-US" dirty="0"/>
              <a:t>Stride is the size of the step the convolution filter moves each time. </a:t>
            </a:r>
          </a:p>
        </p:txBody>
      </p:sp>
    </p:spTree>
    <p:extLst>
      <p:ext uri="{BB962C8B-B14F-4D97-AF65-F5344CB8AC3E}">
        <p14:creationId xmlns:p14="http://schemas.microsoft.com/office/powerpoint/2010/main" val="1724024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234" y="-43762"/>
            <a:ext cx="3997530" cy="215444"/>
          </a:xfrm>
        </p:spPr>
        <p:txBody>
          <a:bodyPr/>
          <a:lstStyle/>
          <a:p>
            <a:r>
              <a:rPr lang="en-US"/>
              <a:t>Convoluation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fld id="{6C5C3E90-4FE7-4819-A653-72C8A991D393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50" y="904845"/>
            <a:ext cx="7912734" cy="738664"/>
          </a:xfrm>
        </p:spPr>
        <p:txBody>
          <a:bodyPr/>
          <a:lstStyle/>
          <a:p>
            <a:r>
              <a:rPr lang="en-US" dirty="0"/>
              <a:t>Padding: Feature map is always smaller than the input. Do something to prevent our feature map from shrinking.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090940"/>
            <a:ext cx="2343150" cy="266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1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3622" y="507987"/>
            <a:ext cx="3636750" cy="36296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37625" y="4285688"/>
            <a:ext cx="2216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Image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credits: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Alec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Radford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399" y="321085"/>
            <a:ext cx="17976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Parameter  </a:t>
            </a:r>
            <a:r>
              <a:rPr sz="3000" spc="-5" dirty="0">
                <a:solidFill>
                  <a:srgbClr val="000000"/>
                </a:solidFill>
              </a:rPr>
              <a:t>updates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6671700" y="576562"/>
            <a:ext cx="1713230" cy="14960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63627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We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covered: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sgd,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momentum,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nag,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adagrad, </a:t>
            </a:r>
            <a:r>
              <a:rPr sz="1400" dirty="0">
                <a:latin typeface="Arial MT"/>
                <a:cs typeface="Arial MT"/>
              </a:rPr>
              <a:t> rmsprop,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00"/>
              </a:lnSpc>
            </a:pPr>
            <a:r>
              <a:rPr sz="1400" spc="-5" dirty="0">
                <a:latin typeface="Arial MT"/>
                <a:cs typeface="Arial MT"/>
              </a:rPr>
              <a:t>adam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(not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vis),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1700" y="2252963"/>
            <a:ext cx="2051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we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cover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adadelta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fld id="{6C5C3E90-4FE7-4819-A653-72C8A991D393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88641"/>
            <a:ext cx="5378054" cy="482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24250" y="904845"/>
            <a:ext cx="7912734" cy="36933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573234" y="-43762"/>
            <a:ext cx="3997530" cy="2154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29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7762" y="1370037"/>
          <a:ext cx="2680334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168724" y="1399657"/>
            <a:ext cx="3288665" cy="171640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50875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 MT"/>
                <a:cs typeface="Arial MT"/>
              </a:rPr>
              <a:t>7x7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input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(spatially)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assume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3x3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filter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200" y="85520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1174" y="122299"/>
            <a:ext cx="4386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00"/>
                </a:solidFill>
              </a:rPr>
              <a:t>A</a:t>
            </a:r>
            <a:r>
              <a:rPr sz="2200" spc="-3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closer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look</a:t>
            </a:r>
            <a:r>
              <a:rPr sz="2200" spc="-2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at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spatial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dimensions:</a:t>
            </a:r>
            <a:endParaRPr sz="2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7762" y="1370037"/>
          <a:ext cx="2680334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168724" y="1399657"/>
            <a:ext cx="3288665" cy="171640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50875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 MT"/>
                <a:cs typeface="Arial MT"/>
              </a:rPr>
              <a:t>7x7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input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(spatially)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assume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3x3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filter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200" y="85520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1174" y="122299"/>
            <a:ext cx="4386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00"/>
                </a:solidFill>
              </a:rPr>
              <a:t>A</a:t>
            </a:r>
            <a:r>
              <a:rPr sz="2200" spc="-3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closer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look</a:t>
            </a:r>
            <a:r>
              <a:rPr sz="2200" spc="-2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at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spatial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dimensions:</a:t>
            </a:r>
            <a:endParaRPr sz="2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8724" y="1399657"/>
            <a:ext cx="3288665" cy="171640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50875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 MT"/>
                <a:cs typeface="Arial MT"/>
              </a:rPr>
              <a:t>7x7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input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(spatially)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assume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3x3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filter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200" y="85520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174" y="122299"/>
            <a:ext cx="4386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00"/>
                </a:solidFill>
              </a:rPr>
              <a:t>A</a:t>
            </a:r>
            <a:r>
              <a:rPr sz="2200" spc="-3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closer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look</a:t>
            </a:r>
            <a:r>
              <a:rPr sz="2200" spc="-2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at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spatial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dimensions:</a:t>
            </a:r>
            <a:endParaRPr sz="22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7762" y="1370037"/>
          <a:ext cx="2680334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8724" y="1399657"/>
            <a:ext cx="3288665" cy="171640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50875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 MT"/>
                <a:cs typeface="Arial MT"/>
              </a:rPr>
              <a:t>7x7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input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(spatially)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assume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3x3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filter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200" y="85520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174" y="122299"/>
            <a:ext cx="4386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00"/>
                </a:solidFill>
              </a:rPr>
              <a:t>A</a:t>
            </a:r>
            <a:r>
              <a:rPr sz="2200" spc="-3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closer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look</a:t>
            </a:r>
            <a:r>
              <a:rPr sz="2200" spc="-2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at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spatial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dimensions:</a:t>
            </a:r>
            <a:endParaRPr sz="22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7762" y="1370037"/>
          <a:ext cx="2680334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7124" y="1399657"/>
            <a:ext cx="265049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 MT"/>
                <a:cs typeface="Arial MT"/>
              </a:rPr>
              <a:t>7x7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input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(spatially)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assume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3x3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filter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7124" y="2485507"/>
            <a:ext cx="2004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=&gt;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5x5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200" y="85520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8724" y="272480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1174" y="122299"/>
            <a:ext cx="4386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00"/>
                </a:solidFill>
              </a:rPr>
              <a:t>A</a:t>
            </a:r>
            <a:r>
              <a:rPr sz="2200" spc="-3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closer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look</a:t>
            </a:r>
            <a:r>
              <a:rPr sz="2200" spc="-2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at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spatial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dimensions:</a:t>
            </a:r>
            <a:endParaRPr sz="22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7762" y="1370037"/>
          <a:ext cx="2680334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5325" y="1094857"/>
            <a:ext cx="2868930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 MT"/>
                <a:cs typeface="Arial MT"/>
              </a:rPr>
              <a:t>7x7 input </a:t>
            </a:r>
            <a:r>
              <a:rPr sz="2400" dirty="0">
                <a:latin typeface="Arial MT"/>
                <a:cs typeface="Arial MT"/>
              </a:rPr>
              <a:t>(spatially)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assume 3x3 filter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applied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with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stride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200" y="85520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8724" y="272480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1174" y="122299"/>
            <a:ext cx="4386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00"/>
                </a:solidFill>
              </a:rPr>
              <a:t>A</a:t>
            </a:r>
            <a:r>
              <a:rPr sz="2200" spc="-3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closer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look</a:t>
            </a:r>
            <a:r>
              <a:rPr sz="2200" spc="-2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at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spatial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dimensions:</a:t>
            </a:r>
            <a:endParaRPr sz="22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7762" y="1370037"/>
          <a:ext cx="2680334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5325" y="1094857"/>
            <a:ext cx="2868930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 MT"/>
                <a:cs typeface="Arial MT"/>
              </a:rPr>
              <a:t>7x7 input </a:t>
            </a:r>
            <a:r>
              <a:rPr sz="2400" dirty="0">
                <a:latin typeface="Arial MT"/>
                <a:cs typeface="Arial MT"/>
              </a:rPr>
              <a:t>(spatially)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assume 3x3 filter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applied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with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stride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7608925" y="4704900"/>
            <a:ext cx="142303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27</a:t>
            </a:r>
            <a:r>
              <a:rPr spc="-50" dirty="0"/>
              <a:t> </a:t>
            </a:r>
            <a:r>
              <a:rPr dirty="0"/>
              <a:t>Jan</a:t>
            </a:r>
            <a:r>
              <a:rPr spc="-45" dirty="0"/>
              <a:t> </a:t>
            </a:r>
            <a:r>
              <a:rPr spc="-5" dirty="0"/>
              <a:t>2016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200" y="85520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8724" y="272480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1174" y="122299"/>
            <a:ext cx="4386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00"/>
                </a:solidFill>
              </a:rPr>
              <a:t>A</a:t>
            </a:r>
            <a:r>
              <a:rPr sz="2200" spc="-3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closer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look</a:t>
            </a:r>
            <a:r>
              <a:rPr sz="2200" spc="-2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at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spatial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dimensions:</a:t>
            </a:r>
            <a:endParaRPr sz="22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7762" y="1370037"/>
          <a:ext cx="2680334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5325" y="1094857"/>
            <a:ext cx="2868930" cy="14770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 MT"/>
                <a:cs typeface="Arial MT"/>
              </a:rPr>
              <a:t>7x7 input </a:t>
            </a:r>
            <a:r>
              <a:rPr sz="2400" dirty="0">
                <a:latin typeface="Arial MT"/>
                <a:cs typeface="Arial MT"/>
              </a:rPr>
              <a:t>(spatially)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assume 3x3 filter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applied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with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stride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60"/>
              </a:lnSpc>
            </a:pPr>
            <a:r>
              <a:rPr sz="2400" b="1" spc="-5" dirty="0">
                <a:latin typeface="Arial"/>
                <a:cs typeface="Arial"/>
              </a:rPr>
              <a:t>=&gt;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3x3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output!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200" y="85520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8724" y="272480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1174" y="122299"/>
            <a:ext cx="4386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00"/>
                </a:solidFill>
              </a:rPr>
              <a:t>A</a:t>
            </a:r>
            <a:r>
              <a:rPr sz="2200" spc="-3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closer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look</a:t>
            </a:r>
            <a:r>
              <a:rPr sz="2200" spc="-2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at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spatial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dimensions:</a:t>
            </a:r>
            <a:endParaRPr sz="22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7762" y="1370037"/>
          <a:ext cx="2680334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5325" y="1094857"/>
            <a:ext cx="305498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 MT"/>
                <a:cs typeface="Arial MT"/>
              </a:rPr>
              <a:t>7x7 input </a:t>
            </a:r>
            <a:r>
              <a:rPr sz="2400" dirty="0">
                <a:latin typeface="Arial MT"/>
                <a:cs typeface="Arial MT"/>
              </a:rPr>
              <a:t>(spatially)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assume 3x3 filter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applied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with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stride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3?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200" y="85520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8724" y="272480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1174" y="122299"/>
            <a:ext cx="4386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00"/>
                </a:solidFill>
              </a:rPr>
              <a:t>A</a:t>
            </a:r>
            <a:r>
              <a:rPr sz="2200" spc="-3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closer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look</a:t>
            </a:r>
            <a:r>
              <a:rPr sz="2200" spc="-2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at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spatial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dimensions:</a:t>
            </a:r>
            <a:endParaRPr sz="22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7762" y="1370037"/>
          <a:ext cx="2680334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824" y="1575277"/>
            <a:ext cx="2421050" cy="272364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3875" y="1587880"/>
            <a:ext cx="564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Forces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network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have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redundant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representation.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83212" y="2127087"/>
            <a:ext cx="1133475" cy="2141855"/>
            <a:chOff x="3783212" y="2127087"/>
            <a:chExt cx="1133475" cy="2141855"/>
          </a:xfrm>
        </p:grpSpPr>
        <p:sp>
          <p:nvSpPr>
            <p:cNvPr id="5" name="object 5"/>
            <p:cNvSpPr/>
            <p:nvPr/>
          </p:nvSpPr>
          <p:spPr>
            <a:xfrm>
              <a:off x="3787974" y="2131849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196799" y="393599"/>
                  </a:moveTo>
                  <a:lnTo>
                    <a:pt x="151675" y="388402"/>
                  </a:lnTo>
                  <a:lnTo>
                    <a:pt x="110252" y="373597"/>
                  </a:lnTo>
                  <a:lnTo>
                    <a:pt x="73711" y="350365"/>
                  </a:lnTo>
                  <a:lnTo>
                    <a:pt x="43234" y="319888"/>
                  </a:lnTo>
                  <a:lnTo>
                    <a:pt x="20003" y="283347"/>
                  </a:lnTo>
                  <a:lnTo>
                    <a:pt x="5197" y="241924"/>
                  </a:lnTo>
                  <a:lnTo>
                    <a:pt x="0" y="196799"/>
                  </a:lnTo>
                  <a:lnTo>
                    <a:pt x="5197" y="151675"/>
                  </a:lnTo>
                  <a:lnTo>
                    <a:pt x="20003" y="110252"/>
                  </a:lnTo>
                  <a:lnTo>
                    <a:pt x="43234" y="73711"/>
                  </a:lnTo>
                  <a:lnTo>
                    <a:pt x="73711" y="43234"/>
                  </a:lnTo>
                  <a:lnTo>
                    <a:pt x="110252" y="20002"/>
                  </a:lnTo>
                  <a:lnTo>
                    <a:pt x="151675" y="5197"/>
                  </a:lnTo>
                  <a:lnTo>
                    <a:pt x="196799" y="0"/>
                  </a:lnTo>
                  <a:lnTo>
                    <a:pt x="235373" y="3816"/>
                  </a:lnTo>
                  <a:lnTo>
                    <a:pt x="272112" y="14980"/>
                  </a:lnTo>
                  <a:lnTo>
                    <a:pt x="305984" y="33064"/>
                  </a:lnTo>
                  <a:lnTo>
                    <a:pt x="335958" y="57641"/>
                  </a:lnTo>
                  <a:lnTo>
                    <a:pt x="360535" y="87615"/>
                  </a:lnTo>
                  <a:lnTo>
                    <a:pt x="378619" y="121487"/>
                  </a:lnTo>
                  <a:lnTo>
                    <a:pt x="389783" y="158226"/>
                  </a:lnTo>
                  <a:lnTo>
                    <a:pt x="393599" y="196799"/>
                  </a:lnTo>
                  <a:lnTo>
                    <a:pt x="388402" y="241924"/>
                  </a:lnTo>
                  <a:lnTo>
                    <a:pt x="373596" y="283347"/>
                  </a:lnTo>
                  <a:lnTo>
                    <a:pt x="350365" y="319888"/>
                  </a:lnTo>
                  <a:lnTo>
                    <a:pt x="319888" y="350365"/>
                  </a:lnTo>
                  <a:lnTo>
                    <a:pt x="283347" y="373597"/>
                  </a:lnTo>
                  <a:lnTo>
                    <a:pt x="241924" y="388402"/>
                  </a:lnTo>
                  <a:lnTo>
                    <a:pt x="196799" y="393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87974" y="2131849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0" y="196799"/>
                  </a:moveTo>
                  <a:lnTo>
                    <a:pt x="5197" y="151675"/>
                  </a:lnTo>
                  <a:lnTo>
                    <a:pt x="20003" y="110252"/>
                  </a:lnTo>
                  <a:lnTo>
                    <a:pt x="43234" y="73711"/>
                  </a:lnTo>
                  <a:lnTo>
                    <a:pt x="73711" y="43234"/>
                  </a:lnTo>
                  <a:lnTo>
                    <a:pt x="110252" y="20002"/>
                  </a:lnTo>
                  <a:lnTo>
                    <a:pt x="151675" y="5197"/>
                  </a:lnTo>
                  <a:lnTo>
                    <a:pt x="196799" y="0"/>
                  </a:lnTo>
                  <a:lnTo>
                    <a:pt x="235373" y="3816"/>
                  </a:lnTo>
                  <a:lnTo>
                    <a:pt x="272112" y="14980"/>
                  </a:lnTo>
                  <a:lnTo>
                    <a:pt x="305984" y="33064"/>
                  </a:lnTo>
                  <a:lnTo>
                    <a:pt x="335958" y="57641"/>
                  </a:lnTo>
                  <a:lnTo>
                    <a:pt x="360535" y="87615"/>
                  </a:lnTo>
                  <a:lnTo>
                    <a:pt x="378619" y="121487"/>
                  </a:lnTo>
                  <a:lnTo>
                    <a:pt x="389783" y="158226"/>
                  </a:lnTo>
                  <a:lnTo>
                    <a:pt x="393599" y="196799"/>
                  </a:lnTo>
                  <a:lnTo>
                    <a:pt x="388402" y="241924"/>
                  </a:lnTo>
                  <a:lnTo>
                    <a:pt x="373596" y="283347"/>
                  </a:lnTo>
                  <a:lnTo>
                    <a:pt x="350365" y="319888"/>
                  </a:lnTo>
                  <a:lnTo>
                    <a:pt x="319888" y="350365"/>
                  </a:lnTo>
                  <a:lnTo>
                    <a:pt x="283347" y="373597"/>
                  </a:lnTo>
                  <a:lnTo>
                    <a:pt x="241924" y="388402"/>
                  </a:lnTo>
                  <a:lnTo>
                    <a:pt x="196799" y="393599"/>
                  </a:lnTo>
                  <a:lnTo>
                    <a:pt x="151675" y="388402"/>
                  </a:lnTo>
                  <a:lnTo>
                    <a:pt x="110252" y="373597"/>
                  </a:lnTo>
                  <a:lnTo>
                    <a:pt x="73711" y="350365"/>
                  </a:lnTo>
                  <a:lnTo>
                    <a:pt x="43234" y="319888"/>
                  </a:lnTo>
                  <a:lnTo>
                    <a:pt x="20003" y="283347"/>
                  </a:lnTo>
                  <a:lnTo>
                    <a:pt x="5197" y="241924"/>
                  </a:lnTo>
                  <a:lnTo>
                    <a:pt x="0" y="1967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7974" y="2563449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196799" y="393599"/>
                  </a:moveTo>
                  <a:lnTo>
                    <a:pt x="151675" y="388402"/>
                  </a:lnTo>
                  <a:lnTo>
                    <a:pt x="110252" y="373597"/>
                  </a:lnTo>
                  <a:lnTo>
                    <a:pt x="73711" y="350365"/>
                  </a:lnTo>
                  <a:lnTo>
                    <a:pt x="43234" y="319888"/>
                  </a:lnTo>
                  <a:lnTo>
                    <a:pt x="20003" y="283347"/>
                  </a:lnTo>
                  <a:lnTo>
                    <a:pt x="5197" y="241924"/>
                  </a:lnTo>
                  <a:lnTo>
                    <a:pt x="0" y="196799"/>
                  </a:lnTo>
                  <a:lnTo>
                    <a:pt x="5197" y="151675"/>
                  </a:lnTo>
                  <a:lnTo>
                    <a:pt x="20003" y="110252"/>
                  </a:lnTo>
                  <a:lnTo>
                    <a:pt x="43234" y="73711"/>
                  </a:lnTo>
                  <a:lnTo>
                    <a:pt x="73711" y="43234"/>
                  </a:lnTo>
                  <a:lnTo>
                    <a:pt x="110252" y="20002"/>
                  </a:lnTo>
                  <a:lnTo>
                    <a:pt x="151675" y="5197"/>
                  </a:lnTo>
                  <a:lnTo>
                    <a:pt x="196799" y="0"/>
                  </a:lnTo>
                  <a:lnTo>
                    <a:pt x="235373" y="3816"/>
                  </a:lnTo>
                  <a:lnTo>
                    <a:pt x="272112" y="14980"/>
                  </a:lnTo>
                  <a:lnTo>
                    <a:pt x="305984" y="33064"/>
                  </a:lnTo>
                  <a:lnTo>
                    <a:pt x="335958" y="57641"/>
                  </a:lnTo>
                  <a:lnTo>
                    <a:pt x="360535" y="87615"/>
                  </a:lnTo>
                  <a:lnTo>
                    <a:pt x="378619" y="121487"/>
                  </a:lnTo>
                  <a:lnTo>
                    <a:pt x="389783" y="158226"/>
                  </a:lnTo>
                  <a:lnTo>
                    <a:pt x="393599" y="196799"/>
                  </a:lnTo>
                  <a:lnTo>
                    <a:pt x="388402" y="241924"/>
                  </a:lnTo>
                  <a:lnTo>
                    <a:pt x="373596" y="283347"/>
                  </a:lnTo>
                  <a:lnTo>
                    <a:pt x="350365" y="319888"/>
                  </a:lnTo>
                  <a:lnTo>
                    <a:pt x="319888" y="350365"/>
                  </a:lnTo>
                  <a:lnTo>
                    <a:pt x="283347" y="373597"/>
                  </a:lnTo>
                  <a:lnTo>
                    <a:pt x="241924" y="388402"/>
                  </a:lnTo>
                  <a:lnTo>
                    <a:pt x="196799" y="393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87974" y="2563449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0" y="196799"/>
                  </a:moveTo>
                  <a:lnTo>
                    <a:pt x="5197" y="151675"/>
                  </a:lnTo>
                  <a:lnTo>
                    <a:pt x="20003" y="110252"/>
                  </a:lnTo>
                  <a:lnTo>
                    <a:pt x="43234" y="73711"/>
                  </a:lnTo>
                  <a:lnTo>
                    <a:pt x="73711" y="43234"/>
                  </a:lnTo>
                  <a:lnTo>
                    <a:pt x="110252" y="20002"/>
                  </a:lnTo>
                  <a:lnTo>
                    <a:pt x="151675" y="5197"/>
                  </a:lnTo>
                  <a:lnTo>
                    <a:pt x="196799" y="0"/>
                  </a:lnTo>
                  <a:lnTo>
                    <a:pt x="235373" y="3816"/>
                  </a:lnTo>
                  <a:lnTo>
                    <a:pt x="272112" y="14980"/>
                  </a:lnTo>
                  <a:lnTo>
                    <a:pt x="305984" y="33064"/>
                  </a:lnTo>
                  <a:lnTo>
                    <a:pt x="335958" y="57641"/>
                  </a:lnTo>
                  <a:lnTo>
                    <a:pt x="360535" y="87615"/>
                  </a:lnTo>
                  <a:lnTo>
                    <a:pt x="378619" y="121487"/>
                  </a:lnTo>
                  <a:lnTo>
                    <a:pt x="389783" y="158226"/>
                  </a:lnTo>
                  <a:lnTo>
                    <a:pt x="393599" y="196799"/>
                  </a:lnTo>
                  <a:lnTo>
                    <a:pt x="388402" y="241924"/>
                  </a:lnTo>
                  <a:lnTo>
                    <a:pt x="373596" y="283347"/>
                  </a:lnTo>
                  <a:lnTo>
                    <a:pt x="350365" y="319888"/>
                  </a:lnTo>
                  <a:lnTo>
                    <a:pt x="319888" y="350365"/>
                  </a:lnTo>
                  <a:lnTo>
                    <a:pt x="283347" y="373597"/>
                  </a:lnTo>
                  <a:lnTo>
                    <a:pt x="241924" y="388402"/>
                  </a:lnTo>
                  <a:lnTo>
                    <a:pt x="196799" y="393599"/>
                  </a:lnTo>
                  <a:lnTo>
                    <a:pt x="151675" y="388402"/>
                  </a:lnTo>
                  <a:lnTo>
                    <a:pt x="110252" y="373597"/>
                  </a:lnTo>
                  <a:lnTo>
                    <a:pt x="73711" y="350365"/>
                  </a:lnTo>
                  <a:lnTo>
                    <a:pt x="43234" y="319888"/>
                  </a:lnTo>
                  <a:lnTo>
                    <a:pt x="20003" y="283347"/>
                  </a:lnTo>
                  <a:lnTo>
                    <a:pt x="5197" y="241924"/>
                  </a:lnTo>
                  <a:lnTo>
                    <a:pt x="0" y="1967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87974" y="2995049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196799" y="393599"/>
                  </a:moveTo>
                  <a:lnTo>
                    <a:pt x="151675" y="388402"/>
                  </a:lnTo>
                  <a:lnTo>
                    <a:pt x="110252" y="373596"/>
                  </a:lnTo>
                  <a:lnTo>
                    <a:pt x="73711" y="350365"/>
                  </a:lnTo>
                  <a:lnTo>
                    <a:pt x="43234" y="319888"/>
                  </a:lnTo>
                  <a:lnTo>
                    <a:pt x="20003" y="283347"/>
                  </a:lnTo>
                  <a:lnTo>
                    <a:pt x="5197" y="241924"/>
                  </a:lnTo>
                  <a:lnTo>
                    <a:pt x="0" y="196799"/>
                  </a:lnTo>
                  <a:lnTo>
                    <a:pt x="5197" y="151675"/>
                  </a:lnTo>
                  <a:lnTo>
                    <a:pt x="20003" y="110252"/>
                  </a:lnTo>
                  <a:lnTo>
                    <a:pt x="43234" y="73711"/>
                  </a:lnTo>
                  <a:lnTo>
                    <a:pt x="73711" y="43234"/>
                  </a:lnTo>
                  <a:lnTo>
                    <a:pt x="110252" y="20002"/>
                  </a:lnTo>
                  <a:lnTo>
                    <a:pt x="151675" y="5197"/>
                  </a:lnTo>
                  <a:lnTo>
                    <a:pt x="196799" y="0"/>
                  </a:lnTo>
                  <a:lnTo>
                    <a:pt x="235373" y="3816"/>
                  </a:lnTo>
                  <a:lnTo>
                    <a:pt x="272112" y="14980"/>
                  </a:lnTo>
                  <a:lnTo>
                    <a:pt x="305984" y="33064"/>
                  </a:lnTo>
                  <a:lnTo>
                    <a:pt x="335958" y="57641"/>
                  </a:lnTo>
                  <a:lnTo>
                    <a:pt x="360535" y="87615"/>
                  </a:lnTo>
                  <a:lnTo>
                    <a:pt x="378619" y="121487"/>
                  </a:lnTo>
                  <a:lnTo>
                    <a:pt x="389783" y="158226"/>
                  </a:lnTo>
                  <a:lnTo>
                    <a:pt x="393599" y="196799"/>
                  </a:lnTo>
                  <a:lnTo>
                    <a:pt x="388402" y="241924"/>
                  </a:lnTo>
                  <a:lnTo>
                    <a:pt x="373596" y="283347"/>
                  </a:lnTo>
                  <a:lnTo>
                    <a:pt x="350365" y="319888"/>
                  </a:lnTo>
                  <a:lnTo>
                    <a:pt x="319888" y="350365"/>
                  </a:lnTo>
                  <a:lnTo>
                    <a:pt x="283347" y="373596"/>
                  </a:lnTo>
                  <a:lnTo>
                    <a:pt x="241924" y="388402"/>
                  </a:lnTo>
                  <a:lnTo>
                    <a:pt x="196799" y="393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87974" y="2995049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0" y="196799"/>
                  </a:moveTo>
                  <a:lnTo>
                    <a:pt x="5197" y="151675"/>
                  </a:lnTo>
                  <a:lnTo>
                    <a:pt x="20003" y="110252"/>
                  </a:lnTo>
                  <a:lnTo>
                    <a:pt x="43234" y="73711"/>
                  </a:lnTo>
                  <a:lnTo>
                    <a:pt x="73711" y="43234"/>
                  </a:lnTo>
                  <a:lnTo>
                    <a:pt x="110252" y="20002"/>
                  </a:lnTo>
                  <a:lnTo>
                    <a:pt x="151675" y="5197"/>
                  </a:lnTo>
                  <a:lnTo>
                    <a:pt x="196799" y="0"/>
                  </a:lnTo>
                  <a:lnTo>
                    <a:pt x="235373" y="3816"/>
                  </a:lnTo>
                  <a:lnTo>
                    <a:pt x="272112" y="14980"/>
                  </a:lnTo>
                  <a:lnTo>
                    <a:pt x="305984" y="33064"/>
                  </a:lnTo>
                  <a:lnTo>
                    <a:pt x="335958" y="57641"/>
                  </a:lnTo>
                  <a:lnTo>
                    <a:pt x="360535" y="87615"/>
                  </a:lnTo>
                  <a:lnTo>
                    <a:pt x="378619" y="121487"/>
                  </a:lnTo>
                  <a:lnTo>
                    <a:pt x="389783" y="158226"/>
                  </a:lnTo>
                  <a:lnTo>
                    <a:pt x="393599" y="196799"/>
                  </a:lnTo>
                  <a:lnTo>
                    <a:pt x="388402" y="241924"/>
                  </a:lnTo>
                  <a:lnTo>
                    <a:pt x="373596" y="283347"/>
                  </a:lnTo>
                  <a:lnTo>
                    <a:pt x="350365" y="319888"/>
                  </a:lnTo>
                  <a:lnTo>
                    <a:pt x="319888" y="350365"/>
                  </a:lnTo>
                  <a:lnTo>
                    <a:pt x="283347" y="373596"/>
                  </a:lnTo>
                  <a:lnTo>
                    <a:pt x="241924" y="388402"/>
                  </a:lnTo>
                  <a:lnTo>
                    <a:pt x="196799" y="393599"/>
                  </a:lnTo>
                  <a:lnTo>
                    <a:pt x="151675" y="388402"/>
                  </a:lnTo>
                  <a:lnTo>
                    <a:pt x="110252" y="373596"/>
                  </a:lnTo>
                  <a:lnTo>
                    <a:pt x="73711" y="350365"/>
                  </a:lnTo>
                  <a:lnTo>
                    <a:pt x="43234" y="319888"/>
                  </a:lnTo>
                  <a:lnTo>
                    <a:pt x="20003" y="283347"/>
                  </a:lnTo>
                  <a:lnTo>
                    <a:pt x="5197" y="241924"/>
                  </a:lnTo>
                  <a:lnTo>
                    <a:pt x="0" y="1967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87974" y="3441662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196799" y="393599"/>
                  </a:moveTo>
                  <a:lnTo>
                    <a:pt x="151675" y="388402"/>
                  </a:lnTo>
                  <a:lnTo>
                    <a:pt x="110252" y="373596"/>
                  </a:lnTo>
                  <a:lnTo>
                    <a:pt x="73711" y="350365"/>
                  </a:lnTo>
                  <a:lnTo>
                    <a:pt x="43234" y="319888"/>
                  </a:lnTo>
                  <a:lnTo>
                    <a:pt x="20003" y="283347"/>
                  </a:lnTo>
                  <a:lnTo>
                    <a:pt x="5197" y="241924"/>
                  </a:lnTo>
                  <a:lnTo>
                    <a:pt x="0" y="196799"/>
                  </a:lnTo>
                  <a:lnTo>
                    <a:pt x="5197" y="151675"/>
                  </a:lnTo>
                  <a:lnTo>
                    <a:pt x="20003" y="110252"/>
                  </a:lnTo>
                  <a:lnTo>
                    <a:pt x="43234" y="73711"/>
                  </a:lnTo>
                  <a:lnTo>
                    <a:pt x="73711" y="43234"/>
                  </a:lnTo>
                  <a:lnTo>
                    <a:pt x="110252" y="20003"/>
                  </a:lnTo>
                  <a:lnTo>
                    <a:pt x="151675" y="5197"/>
                  </a:lnTo>
                  <a:lnTo>
                    <a:pt x="196799" y="0"/>
                  </a:lnTo>
                  <a:lnTo>
                    <a:pt x="235373" y="3816"/>
                  </a:lnTo>
                  <a:lnTo>
                    <a:pt x="272112" y="14980"/>
                  </a:lnTo>
                  <a:lnTo>
                    <a:pt x="305984" y="33064"/>
                  </a:lnTo>
                  <a:lnTo>
                    <a:pt x="335958" y="57641"/>
                  </a:lnTo>
                  <a:lnTo>
                    <a:pt x="360535" y="87615"/>
                  </a:lnTo>
                  <a:lnTo>
                    <a:pt x="378619" y="121487"/>
                  </a:lnTo>
                  <a:lnTo>
                    <a:pt x="389783" y="158226"/>
                  </a:lnTo>
                  <a:lnTo>
                    <a:pt x="393599" y="196799"/>
                  </a:lnTo>
                  <a:lnTo>
                    <a:pt x="388402" y="241924"/>
                  </a:lnTo>
                  <a:lnTo>
                    <a:pt x="373596" y="283347"/>
                  </a:lnTo>
                  <a:lnTo>
                    <a:pt x="350365" y="319888"/>
                  </a:lnTo>
                  <a:lnTo>
                    <a:pt x="319888" y="350365"/>
                  </a:lnTo>
                  <a:lnTo>
                    <a:pt x="283347" y="373596"/>
                  </a:lnTo>
                  <a:lnTo>
                    <a:pt x="241924" y="388402"/>
                  </a:lnTo>
                  <a:lnTo>
                    <a:pt x="196799" y="393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87974" y="3441662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0" y="196799"/>
                  </a:moveTo>
                  <a:lnTo>
                    <a:pt x="5197" y="151675"/>
                  </a:lnTo>
                  <a:lnTo>
                    <a:pt x="20003" y="110252"/>
                  </a:lnTo>
                  <a:lnTo>
                    <a:pt x="43234" y="73711"/>
                  </a:lnTo>
                  <a:lnTo>
                    <a:pt x="73711" y="43234"/>
                  </a:lnTo>
                  <a:lnTo>
                    <a:pt x="110252" y="20003"/>
                  </a:lnTo>
                  <a:lnTo>
                    <a:pt x="151675" y="5197"/>
                  </a:lnTo>
                  <a:lnTo>
                    <a:pt x="196799" y="0"/>
                  </a:lnTo>
                  <a:lnTo>
                    <a:pt x="235373" y="3816"/>
                  </a:lnTo>
                  <a:lnTo>
                    <a:pt x="272112" y="14980"/>
                  </a:lnTo>
                  <a:lnTo>
                    <a:pt x="305984" y="33064"/>
                  </a:lnTo>
                  <a:lnTo>
                    <a:pt x="335958" y="57641"/>
                  </a:lnTo>
                  <a:lnTo>
                    <a:pt x="360535" y="87615"/>
                  </a:lnTo>
                  <a:lnTo>
                    <a:pt x="378619" y="121487"/>
                  </a:lnTo>
                  <a:lnTo>
                    <a:pt x="389783" y="158226"/>
                  </a:lnTo>
                  <a:lnTo>
                    <a:pt x="393599" y="196799"/>
                  </a:lnTo>
                  <a:lnTo>
                    <a:pt x="388402" y="241924"/>
                  </a:lnTo>
                  <a:lnTo>
                    <a:pt x="373596" y="283347"/>
                  </a:lnTo>
                  <a:lnTo>
                    <a:pt x="350365" y="319888"/>
                  </a:lnTo>
                  <a:lnTo>
                    <a:pt x="319888" y="350365"/>
                  </a:lnTo>
                  <a:lnTo>
                    <a:pt x="283347" y="373596"/>
                  </a:lnTo>
                  <a:lnTo>
                    <a:pt x="241924" y="388402"/>
                  </a:lnTo>
                  <a:lnTo>
                    <a:pt x="196799" y="393599"/>
                  </a:lnTo>
                  <a:lnTo>
                    <a:pt x="151675" y="388402"/>
                  </a:lnTo>
                  <a:lnTo>
                    <a:pt x="110252" y="373596"/>
                  </a:lnTo>
                  <a:lnTo>
                    <a:pt x="73711" y="350365"/>
                  </a:lnTo>
                  <a:lnTo>
                    <a:pt x="43234" y="319888"/>
                  </a:lnTo>
                  <a:lnTo>
                    <a:pt x="20003" y="283347"/>
                  </a:lnTo>
                  <a:lnTo>
                    <a:pt x="5197" y="241924"/>
                  </a:lnTo>
                  <a:lnTo>
                    <a:pt x="0" y="1967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87974" y="3870087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196799" y="393599"/>
                  </a:moveTo>
                  <a:lnTo>
                    <a:pt x="151675" y="388402"/>
                  </a:lnTo>
                  <a:lnTo>
                    <a:pt x="110252" y="373596"/>
                  </a:lnTo>
                  <a:lnTo>
                    <a:pt x="73711" y="350365"/>
                  </a:lnTo>
                  <a:lnTo>
                    <a:pt x="43234" y="319888"/>
                  </a:lnTo>
                  <a:lnTo>
                    <a:pt x="20003" y="283347"/>
                  </a:lnTo>
                  <a:lnTo>
                    <a:pt x="5197" y="241924"/>
                  </a:lnTo>
                  <a:lnTo>
                    <a:pt x="0" y="196799"/>
                  </a:lnTo>
                  <a:lnTo>
                    <a:pt x="5197" y="151675"/>
                  </a:lnTo>
                  <a:lnTo>
                    <a:pt x="20003" y="110252"/>
                  </a:lnTo>
                  <a:lnTo>
                    <a:pt x="43234" y="73711"/>
                  </a:lnTo>
                  <a:lnTo>
                    <a:pt x="73711" y="43234"/>
                  </a:lnTo>
                  <a:lnTo>
                    <a:pt x="110252" y="20003"/>
                  </a:lnTo>
                  <a:lnTo>
                    <a:pt x="151675" y="5197"/>
                  </a:lnTo>
                  <a:lnTo>
                    <a:pt x="196799" y="0"/>
                  </a:lnTo>
                  <a:lnTo>
                    <a:pt x="235373" y="3816"/>
                  </a:lnTo>
                  <a:lnTo>
                    <a:pt x="272112" y="14980"/>
                  </a:lnTo>
                  <a:lnTo>
                    <a:pt x="305984" y="33064"/>
                  </a:lnTo>
                  <a:lnTo>
                    <a:pt x="335958" y="57641"/>
                  </a:lnTo>
                  <a:lnTo>
                    <a:pt x="360535" y="87615"/>
                  </a:lnTo>
                  <a:lnTo>
                    <a:pt x="378619" y="121487"/>
                  </a:lnTo>
                  <a:lnTo>
                    <a:pt x="389783" y="158226"/>
                  </a:lnTo>
                  <a:lnTo>
                    <a:pt x="393599" y="196799"/>
                  </a:lnTo>
                  <a:lnTo>
                    <a:pt x="388402" y="241924"/>
                  </a:lnTo>
                  <a:lnTo>
                    <a:pt x="373596" y="283347"/>
                  </a:lnTo>
                  <a:lnTo>
                    <a:pt x="350365" y="319888"/>
                  </a:lnTo>
                  <a:lnTo>
                    <a:pt x="319888" y="350365"/>
                  </a:lnTo>
                  <a:lnTo>
                    <a:pt x="283347" y="373596"/>
                  </a:lnTo>
                  <a:lnTo>
                    <a:pt x="241924" y="388402"/>
                  </a:lnTo>
                  <a:lnTo>
                    <a:pt x="196799" y="393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87974" y="2328649"/>
              <a:ext cx="1044575" cy="1935480"/>
            </a:xfrm>
            <a:custGeom>
              <a:avLst/>
              <a:gdLst/>
              <a:ahLst/>
              <a:cxnLst/>
              <a:rect l="l" t="t" r="r" b="b"/>
              <a:pathLst>
                <a:path w="1044575" h="1935479">
                  <a:moveTo>
                    <a:pt x="0" y="1738237"/>
                  </a:moveTo>
                  <a:lnTo>
                    <a:pt x="5197" y="1693113"/>
                  </a:lnTo>
                  <a:lnTo>
                    <a:pt x="20003" y="1651690"/>
                  </a:lnTo>
                  <a:lnTo>
                    <a:pt x="43234" y="1615149"/>
                  </a:lnTo>
                  <a:lnTo>
                    <a:pt x="73711" y="1584672"/>
                  </a:lnTo>
                  <a:lnTo>
                    <a:pt x="110252" y="1561440"/>
                  </a:lnTo>
                  <a:lnTo>
                    <a:pt x="151675" y="1546635"/>
                  </a:lnTo>
                  <a:lnTo>
                    <a:pt x="196799" y="1541437"/>
                  </a:lnTo>
                  <a:lnTo>
                    <a:pt x="235373" y="1545254"/>
                  </a:lnTo>
                  <a:lnTo>
                    <a:pt x="272112" y="1556418"/>
                  </a:lnTo>
                  <a:lnTo>
                    <a:pt x="305984" y="1574502"/>
                  </a:lnTo>
                  <a:lnTo>
                    <a:pt x="335958" y="1599079"/>
                  </a:lnTo>
                  <a:lnTo>
                    <a:pt x="360535" y="1629053"/>
                  </a:lnTo>
                  <a:lnTo>
                    <a:pt x="378619" y="1662925"/>
                  </a:lnTo>
                  <a:lnTo>
                    <a:pt x="389783" y="1699664"/>
                  </a:lnTo>
                  <a:lnTo>
                    <a:pt x="393599" y="1738237"/>
                  </a:lnTo>
                  <a:lnTo>
                    <a:pt x="388402" y="1783362"/>
                  </a:lnTo>
                  <a:lnTo>
                    <a:pt x="373596" y="1824785"/>
                  </a:lnTo>
                  <a:lnTo>
                    <a:pt x="350365" y="1861326"/>
                  </a:lnTo>
                  <a:lnTo>
                    <a:pt x="319888" y="1891803"/>
                  </a:lnTo>
                  <a:lnTo>
                    <a:pt x="283347" y="1915034"/>
                  </a:lnTo>
                  <a:lnTo>
                    <a:pt x="241924" y="1929840"/>
                  </a:lnTo>
                  <a:lnTo>
                    <a:pt x="196799" y="1935037"/>
                  </a:lnTo>
                  <a:lnTo>
                    <a:pt x="151675" y="1929840"/>
                  </a:lnTo>
                  <a:lnTo>
                    <a:pt x="110252" y="1915034"/>
                  </a:lnTo>
                  <a:lnTo>
                    <a:pt x="73711" y="1891803"/>
                  </a:lnTo>
                  <a:lnTo>
                    <a:pt x="43234" y="1861326"/>
                  </a:lnTo>
                  <a:lnTo>
                    <a:pt x="20003" y="1824785"/>
                  </a:lnTo>
                  <a:lnTo>
                    <a:pt x="5197" y="1783362"/>
                  </a:lnTo>
                  <a:lnTo>
                    <a:pt x="0" y="1738237"/>
                  </a:lnTo>
                  <a:close/>
                </a:path>
                <a:path w="1044575" h="1935479">
                  <a:moveTo>
                    <a:pt x="393599" y="0"/>
                  </a:moveTo>
                  <a:lnTo>
                    <a:pt x="10441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32125" y="23129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32125" y="23129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18149" y="2760249"/>
              <a:ext cx="650875" cy="0"/>
            </a:xfrm>
            <a:custGeom>
              <a:avLst/>
              <a:gdLst/>
              <a:ahLst/>
              <a:cxnLst/>
              <a:rect l="l" t="t" r="r" b="b"/>
              <a:pathLst>
                <a:path w="650875">
                  <a:moveTo>
                    <a:pt x="0" y="0"/>
                  </a:moveTo>
                  <a:lnTo>
                    <a:pt x="6505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68700" y="27445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68700" y="27445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81574" y="3191849"/>
              <a:ext cx="650875" cy="0"/>
            </a:xfrm>
            <a:custGeom>
              <a:avLst/>
              <a:gdLst/>
              <a:ahLst/>
              <a:cxnLst/>
              <a:rect l="l" t="t" r="r" b="b"/>
              <a:pathLst>
                <a:path w="650875">
                  <a:moveTo>
                    <a:pt x="0" y="0"/>
                  </a:moveTo>
                  <a:lnTo>
                    <a:pt x="6505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32125" y="31761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32125" y="31761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81574" y="3638474"/>
              <a:ext cx="650875" cy="0"/>
            </a:xfrm>
            <a:custGeom>
              <a:avLst/>
              <a:gdLst/>
              <a:ahLst/>
              <a:cxnLst/>
              <a:rect l="l" t="t" r="r" b="b"/>
              <a:pathLst>
                <a:path w="650875">
                  <a:moveTo>
                    <a:pt x="0" y="0"/>
                  </a:moveTo>
                  <a:lnTo>
                    <a:pt x="6505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2125" y="36227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32125" y="36227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81574" y="4066899"/>
              <a:ext cx="650875" cy="0"/>
            </a:xfrm>
            <a:custGeom>
              <a:avLst/>
              <a:gdLst/>
              <a:ahLst/>
              <a:cxnLst/>
              <a:rect l="l" t="t" r="r" b="b"/>
              <a:pathLst>
                <a:path w="650875">
                  <a:moveTo>
                    <a:pt x="0" y="0"/>
                  </a:moveTo>
                  <a:lnTo>
                    <a:pt x="6505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32125" y="4051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32125" y="4051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656550" y="2320887"/>
            <a:ext cx="1615440" cy="753745"/>
            <a:chOff x="6656550" y="2320887"/>
            <a:chExt cx="1615440" cy="753745"/>
          </a:xfrm>
        </p:grpSpPr>
        <p:sp>
          <p:nvSpPr>
            <p:cNvPr id="30" name="object 30"/>
            <p:cNvSpPr/>
            <p:nvPr/>
          </p:nvSpPr>
          <p:spPr>
            <a:xfrm>
              <a:off x="7329300" y="2325649"/>
              <a:ext cx="901700" cy="568960"/>
            </a:xfrm>
            <a:custGeom>
              <a:avLst/>
              <a:gdLst/>
              <a:ahLst/>
              <a:cxnLst/>
              <a:rect l="l" t="t" r="r" b="b"/>
              <a:pathLst>
                <a:path w="901700" h="568960">
                  <a:moveTo>
                    <a:pt x="0" y="0"/>
                  </a:moveTo>
                  <a:lnTo>
                    <a:pt x="901167" y="56860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22072" y="2880947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4" h="36830">
                  <a:moveTo>
                    <a:pt x="44951" y="36371"/>
                  </a:moveTo>
                  <a:lnTo>
                    <a:pt x="0" y="26611"/>
                  </a:lnTo>
                  <a:lnTo>
                    <a:pt x="16790" y="0"/>
                  </a:lnTo>
                  <a:lnTo>
                    <a:pt x="44951" y="36371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22072" y="2880947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4" h="36830">
                  <a:moveTo>
                    <a:pt x="0" y="26611"/>
                  </a:moveTo>
                  <a:lnTo>
                    <a:pt x="44951" y="36371"/>
                  </a:lnTo>
                  <a:lnTo>
                    <a:pt x="16790" y="0"/>
                  </a:lnTo>
                  <a:lnTo>
                    <a:pt x="0" y="26611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55725" y="2757290"/>
              <a:ext cx="799465" cy="297815"/>
            </a:xfrm>
            <a:custGeom>
              <a:avLst/>
              <a:gdLst/>
              <a:ahLst/>
              <a:cxnLst/>
              <a:rect l="l" t="t" r="r" b="b"/>
              <a:pathLst>
                <a:path w="799465" h="297814">
                  <a:moveTo>
                    <a:pt x="0" y="0"/>
                  </a:moveTo>
                  <a:lnTo>
                    <a:pt x="799040" y="297461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49277" y="3040007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4">
                  <a:moveTo>
                    <a:pt x="45997" y="29824"/>
                  </a:moveTo>
                  <a:lnTo>
                    <a:pt x="0" y="29488"/>
                  </a:lnTo>
                  <a:lnTo>
                    <a:pt x="10977" y="0"/>
                  </a:lnTo>
                  <a:lnTo>
                    <a:pt x="45997" y="298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49277" y="3040007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4">
                  <a:moveTo>
                    <a:pt x="0" y="29488"/>
                  </a:moveTo>
                  <a:lnTo>
                    <a:pt x="45997" y="29824"/>
                  </a:lnTo>
                  <a:lnTo>
                    <a:pt x="10977" y="0"/>
                  </a:lnTo>
                  <a:lnTo>
                    <a:pt x="0" y="29488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56550" y="2760249"/>
              <a:ext cx="708025" cy="0"/>
            </a:xfrm>
            <a:custGeom>
              <a:avLst/>
              <a:gdLst/>
              <a:ahLst/>
              <a:cxnLst/>
              <a:rect l="l" t="t" r="r" b="b"/>
              <a:pathLst>
                <a:path w="708025">
                  <a:moveTo>
                    <a:pt x="0" y="0"/>
                  </a:moveTo>
                  <a:lnTo>
                    <a:pt x="7076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306912" y="3184194"/>
            <a:ext cx="822325" cy="99695"/>
            <a:chOff x="7306912" y="3184194"/>
            <a:chExt cx="822325" cy="99695"/>
          </a:xfrm>
        </p:grpSpPr>
        <p:sp>
          <p:nvSpPr>
            <p:cNvPr id="38" name="object 38"/>
            <p:cNvSpPr/>
            <p:nvPr/>
          </p:nvSpPr>
          <p:spPr>
            <a:xfrm>
              <a:off x="7311674" y="3188956"/>
              <a:ext cx="769620" cy="74295"/>
            </a:xfrm>
            <a:custGeom>
              <a:avLst/>
              <a:gdLst/>
              <a:ahLst/>
              <a:cxnLst/>
              <a:rect l="l" t="t" r="r" b="b"/>
              <a:pathLst>
                <a:path w="769620" h="74295">
                  <a:moveTo>
                    <a:pt x="0" y="0"/>
                  </a:moveTo>
                  <a:lnTo>
                    <a:pt x="769612" y="7402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9780" y="3247324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0" y="31320"/>
                  </a:moveTo>
                  <a:lnTo>
                    <a:pt x="3012" y="0"/>
                  </a:lnTo>
                  <a:lnTo>
                    <a:pt x="44532" y="19799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79780" y="3247324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0" y="31320"/>
                  </a:moveTo>
                  <a:lnTo>
                    <a:pt x="44532" y="19799"/>
                  </a:lnTo>
                  <a:lnTo>
                    <a:pt x="3012" y="0"/>
                  </a:lnTo>
                  <a:lnTo>
                    <a:pt x="0" y="3132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619974" y="3445509"/>
            <a:ext cx="1554480" cy="629285"/>
            <a:chOff x="6619974" y="3445509"/>
            <a:chExt cx="1554480" cy="629285"/>
          </a:xfrm>
        </p:grpSpPr>
        <p:sp>
          <p:nvSpPr>
            <p:cNvPr id="42" name="object 42"/>
            <p:cNvSpPr/>
            <p:nvPr/>
          </p:nvSpPr>
          <p:spPr>
            <a:xfrm>
              <a:off x="7320474" y="3465641"/>
              <a:ext cx="788670" cy="172720"/>
            </a:xfrm>
            <a:custGeom>
              <a:avLst/>
              <a:gdLst/>
              <a:ahLst/>
              <a:cxnLst/>
              <a:rect l="l" t="t" r="r" b="b"/>
              <a:pathLst>
                <a:path w="788670" h="172720">
                  <a:moveTo>
                    <a:pt x="0" y="172574"/>
                  </a:moveTo>
                  <a:lnTo>
                    <a:pt x="788072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105182" y="3450272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6730" y="30737"/>
                  </a:moveTo>
                  <a:lnTo>
                    <a:pt x="0" y="0"/>
                  </a:lnTo>
                  <a:lnTo>
                    <a:pt x="45589" y="6121"/>
                  </a:lnTo>
                  <a:lnTo>
                    <a:pt x="6730" y="3073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105182" y="3450272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6730" y="30737"/>
                  </a:moveTo>
                  <a:lnTo>
                    <a:pt x="45589" y="6121"/>
                  </a:lnTo>
                  <a:lnTo>
                    <a:pt x="0" y="0"/>
                  </a:lnTo>
                  <a:lnTo>
                    <a:pt x="6730" y="3073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20474" y="3697162"/>
              <a:ext cx="810260" cy="372745"/>
            </a:xfrm>
            <a:custGeom>
              <a:avLst/>
              <a:gdLst/>
              <a:ahLst/>
              <a:cxnLst/>
              <a:rect l="l" t="t" r="r" b="b"/>
              <a:pathLst>
                <a:path w="810259" h="372745">
                  <a:moveTo>
                    <a:pt x="0" y="372703"/>
                  </a:moveTo>
                  <a:lnTo>
                    <a:pt x="809685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123581" y="3679088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4" h="32385">
                  <a:moveTo>
                    <a:pt x="13156" y="32365"/>
                  </a:moveTo>
                  <a:lnTo>
                    <a:pt x="0" y="3782"/>
                  </a:lnTo>
                  <a:lnTo>
                    <a:pt x="45843" y="0"/>
                  </a:lnTo>
                  <a:lnTo>
                    <a:pt x="13156" y="323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123581" y="3679088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4" h="32385">
                  <a:moveTo>
                    <a:pt x="13156" y="32365"/>
                  </a:moveTo>
                  <a:lnTo>
                    <a:pt x="45843" y="0"/>
                  </a:lnTo>
                  <a:lnTo>
                    <a:pt x="0" y="3782"/>
                  </a:lnTo>
                  <a:lnTo>
                    <a:pt x="13156" y="323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19974" y="3638475"/>
              <a:ext cx="708025" cy="0"/>
            </a:xfrm>
            <a:custGeom>
              <a:avLst/>
              <a:gdLst/>
              <a:ahLst/>
              <a:cxnLst/>
              <a:rect l="l" t="t" r="r" b="b"/>
              <a:pathLst>
                <a:path w="708025">
                  <a:moveTo>
                    <a:pt x="0" y="0"/>
                  </a:moveTo>
                  <a:lnTo>
                    <a:pt x="7076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314349" y="3045031"/>
            <a:ext cx="5848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cat 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score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07274" y="2188393"/>
            <a:ext cx="733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140" algn="l"/>
                <a:tab pos="720090" algn="l"/>
              </a:tabLst>
            </a:pPr>
            <a:r>
              <a:rPr sz="1800" strike="sngStrike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sz="1800" b="1" strike="sngStrike" dirty="0">
                <a:solidFill>
                  <a:srgbClr val="FF0000"/>
                </a:solidFill>
                <a:latin typeface="Arial"/>
                <a:cs typeface="Arial"/>
              </a:rPr>
              <a:t>X	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07274" y="3016137"/>
            <a:ext cx="733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715" algn="l"/>
                <a:tab pos="720090" algn="l"/>
              </a:tabLst>
            </a:pPr>
            <a:r>
              <a:rPr sz="1800" strike="sngStrike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sz="1800" b="1" strike="sngStrike" dirty="0">
                <a:solidFill>
                  <a:srgbClr val="FF0000"/>
                </a:solidFill>
                <a:latin typeface="Arial"/>
                <a:cs typeface="Arial"/>
              </a:rPr>
              <a:t>X	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11925" y="2154756"/>
            <a:ext cx="2228850" cy="232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has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an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ear</a:t>
            </a:r>
            <a:endParaRPr sz="1800">
              <a:latin typeface="Arial MT"/>
              <a:cs typeface="Arial MT"/>
            </a:endParaRPr>
          </a:p>
          <a:p>
            <a:pPr marL="12700" marR="1204595">
              <a:lnSpc>
                <a:spcPct val="166700"/>
              </a:lnSpc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has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tail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is furry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has</a:t>
            </a:r>
            <a:r>
              <a:rPr sz="1800" spc="-1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claws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1507490" algn="l"/>
                <a:tab pos="1763395" algn="l"/>
                <a:tab pos="2215515" algn="l"/>
              </a:tabLst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mischievous	</a:t>
            </a:r>
            <a:r>
              <a:rPr sz="2700" strike="sngStrike" baseline="1543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sz="2700" b="1" strike="sngStrike" baseline="1543" dirty="0">
                <a:solidFill>
                  <a:srgbClr val="FF0000"/>
                </a:solidFill>
                <a:latin typeface="Arial"/>
                <a:cs typeface="Arial"/>
              </a:rPr>
              <a:t>X	</a:t>
            </a:r>
            <a:endParaRPr sz="2700" baseline="1543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look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443025" y="301387"/>
            <a:ext cx="1651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Dropout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5325" y="1094857"/>
            <a:ext cx="305498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 MT"/>
                <a:cs typeface="Arial MT"/>
              </a:rPr>
              <a:t>7x7 input </a:t>
            </a:r>
            <a:r>
              <a:rPr sz="2400" dirty="0">
                <a:latin typeface="Arial MT"/>
                <a:cs typeface="Arial MT"/>
              </a:rPr>
              <a:t>(spatially)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assume 3x3 filter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applied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with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stride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3?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200" y="85520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8724" y="272480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1174" y="122299"/>
            <a:ext cx="4386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00"/>
                </a:solidFill>
              </a:rPr>
              <a:t>A</a:t>
            </a:r>
            <a:r>
              <a:rPr sz="2200" spc="-3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closer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look</a:t>
            </a:r>
            <a:r>
              <a:rPr sz="2200" spc="-2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at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spatial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dimensions:</a:t>
            </a:r>
            <a:endParaRPr sz="22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7762" y="1370037"/>
          <a:ext cx="2680334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762675" y="2710133"/>
            <a:ext cx="3409315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doesn’t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fit!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cannot</a:t>
            </a:r>
            <a:r>
              <a:rPr sz="2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apply</a:t>
            </a:r>
            <a:r>
              <a:rPr sz="2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3x3</a:t>
            </a:r>
            <a:r>
              <a:rPr sz="2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filter</a:t>
            </a:r>
            <a:r>
              <a:rPr sz="2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on </a:t>
            </a:r>
            <a:r>
              <a:rPr sz="2400" spc="-6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7x7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input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with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stride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3.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162" y="836637"/>
          <a:ext cx="2680334" cy="2746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F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86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F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64474" y="628425"/>
            <a:ext cx="2696210" cy="0"/>
          </a:xfrm>
          <a:custGeom>
            <a:avLst/>
            <a:gdLst/>
            <a:ahLst/>
            <a:cxnLst/>
            <a:rect l="l" t="t" r="r" b="b"/>
            <a:pathLst>
              <a:path w="2696210">
                <a:moveTo>
                  <a:pt x="0" y="0"/>
                </a:moveTo>
                <a:lnTo>
                  <a:pt x="26957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30050" y="151908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5925" y="1870808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00300" y="850750"/>
            <a:ext cx="0" cy="2595880"/>
          </a:xfrm>
          <a:custGeom>
            <a:avLst/>
            <a:gdLst/>
            <a:ahLst/>
            <a:cxnLst/>
            <a:rect l="l" t="t" r="r" b="b"/>
            <a:pathLst>
              <a:path h="2595879">
                <a:moveTo>
                  <a:pt x="0" y="0"/>
                </a:moveTo>
                <a:lnTo>
                  <a:pt x="0" y="2595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81450" y="625507"/>
            <a:ext cx="250253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Output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size: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latin typeface="Arial"/>
                <a:cs typeface="Arial"/>
              </a:rPr>
              <a:t>(N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F)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stride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1450" y="1711358"/>
            <a:ext cx="432308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e.g.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7,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3: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latin typeface="Arial MT"/>
                <a:cs typeface="Arial MT"/>
              </a:rPr>
              <a:t>stride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=&gt;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(7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3)/1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5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latin typeface="Arial MT"/>
                <a:cs typeface="Arial MT"/>
              </a:rPr>
              <a:t>stride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=&gt;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(7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3)/2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Arial MT"/>
                <a:cs typeface="Arial MT"/>
              </a:rPr>
              <a:t>stride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=&gt;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(7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3)/3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2.33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:\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50" y="267260"/>
            <a:ext cx="7386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In</a:t>
            </a:r>
            <a:r>
              <a:rPr sz="3000" spc="-2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practice:</a:t>
            </a:r>
            <a:r>
              <a:rPr sz="3000" spc="-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Common</a:t>
            </a:r>
            <a:r>
              <a:rPr sz="3000" spc="-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to</a:t>
            </a:r>
            <a:r>
              <a:rPr sz="3000" spc="-2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zero</a:t>
            </a:r>
            <a:r>
              <a:rPr sz="3000" spc="-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pad</a:t>
            </a:r>
            <a:r>
              <a:rPr sz="3000" spc="-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the</a:t>
            </a:r>
            <a:r>
              <a:rPr sz="3000" spc="-2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border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2637" y="942412"/>
          <a:ext cx="2680330" cy="3531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372150" y="1086239"/>
            <a:ext cx="52863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e.g.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input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7x7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3x3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filter,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applied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stride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pad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with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pixel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border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=&gt;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output?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4599" y="3438232"/>
            <a:ext cx="241871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434343"/>
                </a:solidFill>
                <a:latin typeface="Arial MT"/>
                <a:cs typeface="Arial MT"/>
              </a:rPr>
              <a:t>(recall:)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(N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-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F)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/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stride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+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50" y="267260"/>
            <a:ext cx="7386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In</a:t>
            </a:r>
            <a:r>
              <a:rPr sz="3000" spc="-2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practice:</a:t>
            </a:r>
            <a:r>
              <a:rPr sz="3000" spc="-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Common</a:t>
            </a:r>
            <a:r>
              <a:rPr sz="3000" spc="-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to</a:t>
            </a:r>
            <a:r>
              <a:rPr sz="3000" spc="-2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zero</a:t>
            </a:r>
            <a:r>
              <a:rPr sz="3000" spc="-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pad</a:t>
            </a:r>
            <a:r>
              <a:rPr sz="3000" spc="-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the</a:t>
            </a:r>
            <a:r>
              <a:rPr sz="3000" spc="-2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border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372150" y="1086239"/>
            <a:ext cx="528637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e.g.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input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7x7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3x3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filter,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applied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stride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pad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with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pixel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border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=&gt;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output?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7x7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output!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2637" y="942412"/>
          <a:ext cx="2680330" cy="3531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50" y="267260"/>
            <a:ext cx="7386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In</a:t>
            </a:r>
            <a:r>
              <a:rPr sz="3000" spc="-2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practice:</a:t>
            </a:r>
            <a:r>
              <a:rPr sz="3000" spc="-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Common</a:t>
            </a:r>
            <a:r>
              <a:rPr sz="3000" spc="-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to</a:t>
            </a:r>
            <a:r>
              <a:rPr sz="3000" spc="-2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zero</a:t>
            </a:r>
            <a:r>
              <a:rPr sz="3000" spc="-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pad</a:t>
            </a:r>
            <a:r>
              <a:rPr sz="3000" spc="-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the</a:t>
            </a:r>
            <a:r>
              <a:rPr sz="3000" spc="-2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border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372150" y="1086239"/>
            <a:ext cx="555244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e.g.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input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7x7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3x3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filter,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applied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stride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pad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with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pixel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border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=&gt;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output?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7x7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output!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in general, </a:t>
            </a:r>
            <a:r>
              <a:rPr sz="2000" dirty="0">
                <a:latin typeface="Arial MT"/>
                <a:cs typeface="Arial MT"/>
              </a:rPr>
              <a:t>common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see </a:t>
            </a:r>
            <a:r>
              <a:rPr sz="2000" spc="-5" dirty="0">
                <a:latin typeface="Arial MT"/>
                <a:cs typeface="Arial MT"/>
              </a:rPr>
              <a:t>CONV layers with </a:t>
            </a:r>
            <a:r>
              <a:rPr sz="2000" dirty="0">
                <a:latin typeface="Arial MT"/>
                <a:cs typeface="Arial MT"/>
              </a:rPr>
              <a:t> stride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filters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FxF,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zero-padding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(F-1)/2.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(will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preserve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spatially)</a:t>
            </a:r>
            <a:endParaRPr sz="2000">
              <a:latin typeface="Arial MT"/>
              <a:cs typeface="Arial MT"/>
            </a:endParaRPr>
          </a:p>
          <a:p>
            <a:pPr marL="504825" marR="2295525" indent="-492759" algn="just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e.g.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F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20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3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20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zero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pad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with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1 </a:t>
            </a:r>
            <a:r>
              <a:rPr sz="2000" spc="-5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F</a:t>
            </a:r>
            <a:r>
              <a:rPr sz="20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20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5</a:t>
            </a:r>
            <a:r>
              <a:rPr sz="20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20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zero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pad</a:t>
            </a:r>
            <a:r>
              <a:rPr sz="20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with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2 </a:t>
            </a:r>
            <a:r>
              <a:rPr sz="2000" spc="-5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F</a:t>
            </a:r>
            <a:r>
              <a:rPr sz="20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20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7</a:t>
            </a:r>
            <a:r>
              <a:rPr sz="20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20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zero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pad</a:t>
            </a:r>
            <a:r>
              <a:rPr sz="20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with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2637" y="942412"/>
          <a:ext cx="2680330" cy="3531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800" y="197906"/>
            <a:ext cx="2297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00"/>
                </a:solidFill>
                <a:latin typeface="Arial"/>
                <a:cs typeface="Arial"/>
              </a:rPr>
              <a:t>Remember</a:t>
            </a:r>
            <a:r>
              <a:rPr sz="1800" b="1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Arial"/>
                <a:cs typeface="Arial"/>
              </a:rPr>
              <a:t>back</a:t>
            </a:r>
            <a:r>
              <a:rPr sz="1800" b="1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00"/>
                </a:solidFill>
                <a:latin typeface="Arial"/>
                <a:cs typeface="Arial"/>
              </a:rPr>
              <a:t>to…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00" y="474131"/>
            <a:ext cx="806132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E.g. 32x32 input </a:t>
            </a:r>
            <a:r>
              <a:rPr sz="1800" dirty="0">
                <a:latin typeface="Arial MT"/>
                <a:cs typeface="Arial MT"/>
              </a:rPr>
              <a:t>convolved repeatedly </a:t>
            </a:r>
            <a:r>
              <a:rPr sz="1800" spc="-5" dirty="0">
                <a:latin typeface="Arial MT"/>
                <a:cs typeface="Arial MT"/>
              </a:rPr>
              <a:t>with 5x5 filters </a:t>
            </a:r>
            <a:r>
              <a:rPr sz="1800" dirty="0">
                <a:latin typeface="Arial MT"/>
                <a:cs typeface="Arial MT"/>
              </a:rPr>
              <a:t>shrinks volumes spatially!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(32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-&gt;</a:t>
            </a:r>
            <a:r>
              <a:rPr sz="1800" spc="-5" dirty="0">
                <a:latin typeface="Arial MT"/>
                <a:cs typeface="Arial MT"/>
              </a:rPr>
              <a:t> 28 </a:t>
            </a:r>
            <a:r>
              <a:rPr sz="1800" dirty="0">
                <a:latin typeface="Arial MT"/>
                <a:cs typeface="Arial MT"/>
              </a:rPr>
              <a:t>-&gt;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24 ...). Shrinking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fast is not good,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doesn’t work well.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249" y="1573624"/>
            <a:ext cx="975994" cy="2777490"/>
            <a:chOff x="203249" y="1573624"/>
            <a:chExt cx="975994" cy="2777490"/>
          </a:xfrm>
        </p:grpSpPr>
        <p:sp>
          <p:nvSpPr>
            <p:cNvPr id="5" name="object 5"/>
            <p:cNvSpPr/>
            <p:nvPr/>
          </p:nvSpPr>
          <p:spPr>
            <a:xfrm>
              <a:off x="212774" y="2326377"/>
              <a:ext cx="213360" cy="2014855"/>
            </a:xfrm>
            <a:custGeom>
              <a:avLst/>
              <a:gdLst/>
              <a:ahLst/>
              <a:cxnLst/>
              <a:rect l="l" t="t" r="r" b="b"/>
              <a:pathLst>
                <a:path w="213359" h="2014854">
                  <a:moveTo>
                    <a:pt x="213171" y="2014671"/>
                  </a:moveTo>
                  <a:lnTo>
                    <a:pt x="0" y="2014671"/>
                  </a:lnTo>
                  <a:lnTo>
                    <a:pt x="0" y="0"/>
                  </a:lnTo>
                  <a:lnTo>
                    <a:pt x="213171" y="0"/>
                  </a:lnTo>
                  <a:lnTo>
                    <a:pt x="213171" y="2014671"/>
                  </a:lnTo>
                  <a:close/>
                </a:path>
              </a:pathLst>
            </a:custGeom>
            <a:solidFill>
              <a:srgbClr val="F4CCC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5946" y="1583149"/>
              <a:ext cx="743585" cy="2758440"/>
            </a:xfrm>
            <a:custGeom>
              <a:avLst/>
              <a:gdLst/>
              <a:ahLst/>
              <a:cxnLst/>
              <a:rect l="l" t="t" r="r" b="b"/>
              <a:pathLst>
                <a:path w="743585" h="2758440">
                  <a:moveTo>
                    <a:pt x="0" y="2757899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743227" y="2014671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C3A3A3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774" y="1583149"/>
              <a:ext cx="956944" cy="743585"/>
            </a:xfrm>
            <a:custGeom>
              <a:avLst/>
              <a:gdLst/>
              <a:ahLst/>
              <a:cxnLst/>
              <a:rect l="l" t="t" r="r" b="b"/>
              <a:pathLst>
                <a:path w="956944" h="743585">
                  <a:moveTo>
                    <a:pt x="213171" y="743227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956399" y="0"/>
                  </a:lnTo>
                  <a:lnTo>
                    <a:pt x="213171" y="743227"/>
                  </a:lnTo>
                  <a:close/>
                </a:path>
              </a:pathLst>
            </a:custGeom>
            <a:solidFill>
              <a:srgbClr val="F6D6D6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774" y="158314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4" h="2758440">
                  <a:moveTo>
                    <a:pt x="0" y="743227"/>
                  </a:moveTo>
                  <a:lnTo>
                    <a:pt x="743227" y="0"/>
                  </a:lnTo>
                  <a:lnTo>
                    <a:pt x="956399" y="0"/>
                  </a:lnTo>
                  <a:lnTo>
                    <a:pt x="956399" y="2014671"/>
                  </a:lnTo>
                  <a:lnTo>
                    <a:pt x="213171" y="2757899"/>
                  </a:lnTo>
                  <a:lnTo>
                    <a:pt x="0" y="2757899"/>
                  </a:lnTo>
                  <a:lnTo>
                    <a:pt x="0" y="743227"/>
                  </a:lnTo>
                  <a:close/>
                </a:path>
                <a:path w="956944" h="2758440">
                  <a:moveTo>
                    <a:pt x="0" y="743227"/>
                  </a:moveTo>
                  <a:lnTo>
                    <a:pt x="213171" y="743227"/>
                  </a:lnTo>
                  <a:lnTo>
                    <a:pt x="956399" y="0"/>
                  </a:lnTo>
                </a:path>
                <a:path w="956944" h="2758440">
                  <a:moveTo>
                    <a:pt x="213171" y="743227"/>
                  </a:moveTo>
                  <a:lnTo>
                    <a:pt x="213171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98425" y="394703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2725" y="1873855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812" y="433866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17575" y="2841304"/>
            <a:ext cx="978535" cy="41275"/>
            <a:chOff x="1517575" y="2841304"/>
            <a:chExt cx="978535" cy="41275"/>
          </a:xfrm>
        </p:grpSpPr>
        <p:sp>
          <p:nvSpPr>
            <p:cNvPr id="13" name="object 13"/>
            <p:cNvSpPr/>
            <p:nvPr/>
          </p:nvSpPr>
          <p:spPr>
            <a:xfrm>
              <a:off x="1517575" y="2861799"/>
              <a:ext cx="930910" cy="0"/>
            </a:xfrm>
            <a:custGeom>
              <a:avLst/>
              <a:gdLst/>
              <a:ahLst/>
              <a:cxnLst/>
              <a:rect l="l" t="t" r="r" b="b"/>
              <a:pathLst>
                <a:path w="930910">
                  <a:moveTo>
                    <a:pt x="0" y="0"/>
                  </a:moveTo>
                  <a:lnTo>
                    <a:pt x="9304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8024" y="2846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48024" y="2846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29925" y="2939931"/>
            <a:ext cx="749300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CONV,  ReLU</a:t>
            </a:r>
            <a:endParaRPr sz="1800">
              <a:latin typeface="Arial MT"/>
              <a:cs typeface="Arial MT"/>
            </a:endParaRPr>
          </a:p>
          <a:p>
            <a:pPr marL="12700" marR="118745" algn="just">
              <a:lnSpc>
                <a:spcPct val="100699"/>
              </a:lnSpc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e.g.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6 </a:t>
            </a:r>
            <a:r>
              <a:rPr sz="1800" spc="-4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5x5x3  filters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17849" y="1573624"/>
            <a:ext cx="975994" cy="2777490"/>
            <a:chOff x="2717849" y="1573624"/>
            <a:chExt cx="975994" cy="2777490"/>
          </a:xfrm>
        </p:grpSpPr>
        <p:sp>
          <p:nvSpPr>
            <p:cNvPr id="18" name="object 18"/>
            <p:cNvSpPr/>
            <p:nvPr/>
          </p:nvSpPr>
          <p:spPr>
            <a:xfrm>
              <a:off x="2727374" y="2326377"/>
              <a:ext cx="213360" cy="2014855"/>
            </a:xfrm>
            <a:custGeom>
              <a:avLst/>
              <a:gdLst/>
              <a:ahLst/>
              <a:cxnLst/>
              <a:rect l="l" t="t" r="r" b="b"/>
              <a:pathLst>
                <a:path w="213360" h="2014854">
                  <a:moveTo>
                    <a:pt x="213171" y="2014671"/>
                  </a:moveTo>
                  <a:lnTo>
                    <a:pt x="0" y="2014671"/>
                  </a:lnTo>
                  <a:lnTo>
                    <a:pt x="0" y="0"/>
                  </a:lnTo>
                  <a:lnTo>
                    <a:pt x="213171" y="0"/>
                  </a:lnTo>
                  <a:lnTo>
                    <a:pt x="213171" y="2014671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40546" y="1583149"/>
              <a:ext cx="743585" cy="2758440"/>
            </a:xfrm>
            <a:custGeom>
              <a:avLst/>
              <a:gdLst/>
              <a:ahLst/>
              <a:cxnLst/>
              <a:rect l="l" t="t" r="r" b="b"/>
              <a:pathLst>
                <a:path w="743585" h="2758440">
                  <a:moveTo>
                    <a:pt x="0" y="2757899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743227" y="2014671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A0A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27374" y="1583149"/>
              <a:ext cx="956944" cy="743585"/>
            </a:xfrm>
            <a:custGeom>
              <a:avLst/>
              <a:gdLst/>
              <a:ahLst/>
              <a:cxnLst/>
              <a:rect l="l" t="t" r="r" b="b"/>
              <a:pathLst>
                <a:path w="956945" h="743585">
                  <a:moveTo>
                    <a:pt x="213171" y="743227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956399" y="0"/>
                  </a:lnTo>
                  <a:lnTo>
                    <a:pt x="213171" y="743227"/>
                  </a:lnTo>
                  <a:close/>
                </a:path>
              </a:pathLst>
            </a:custGeom>
            <a:solidFill>
              <a:srgbClr val="D3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27374" y="158314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5" h="2758440">
                  <a:moveTo>
                    <a:pt x="0" y="743227"/>
                  </a:moveTo>
                  <a:lnTo>
                    <a:pt x="743227" y="0"/>
                  </a:lnTo>
                  <a:lnTo>
                    <a:pt x="956399" y="0"/>
                  </a:lnTo>
                  <a:lnTo>
                    <a:pt x="956399" y="2014671"/>
                  </a:lnTo>
                  <a:lnTo>
                    <a:pt x="213171" y="2757899"/>
                  </a:lnTo>
                  <a:lnTo>
                    <a:pt x="0" y="2757899"/>
                  </a:lnTo>
                  <a:lnTo>
                    <a:pt x="0" y="743227"/>
                  </a:lnTo>
                  <a:close/>
                </a:path>
                <a:path w="956945" h="2758440">
                  <a:moveTo>
                    <a:pt x="0" y="743227"/>
                  </a:moveTo>
                  <a:lnTo>
                    <a:pt x="213171" y="743227"/>
                  </a:lnTo>
                  <a:lnTo>
                    <a:pt x="956399" y="0"/>
                  </a:lnTo>
                </a:path>
                <a:path w="956945" h="2758440">
                  <a:moveTo>
                    <a:pt x="213171" y="743227"/>
                  </a:moveTo>
                  <a:lnTo>
                    <a:pt x="213171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13025" y="394703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77325" y="1873855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42413" y="433866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260774" y="2841304"/>
            <a:ext cx="978535" cy="41275"/>
            <a:chOff x="4260774" y="2841304"/>
            <a:chExt cx="978535" cy="41275"/>
          </a:xfrm>
        </p:grpSpPr>
        <p:sp>
          <p:nvSpPr>
            <p:cNvPr id="26" name="object 26"/>
            <p:cNvSpPr/>
            <p:nvPr/>
          </p:nvSpPr>
          <p:spPr>
            <a:xfrm>
              <a:off x="4260774" y="2861799"/>
              <a:ext cx="930910" cy="0"/>
            </a:xfrm>
            <a:custGeom>
              <a:avLst/>
              <a:gdLst/>
              <a:ahLst/>
              <a:cxnLst/>
              <a:rect l="l" t="t" r="r" b="b"/>
              <a:pathLst>
                <a:path w="930910">
                  <a:moveTo>
                    <a:pt x="0" y="0"/>
                  </a:moveTo>
                  <a:lnTo>
                    <a:pt x="9304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91224" y="2846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91224" y="2846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373125" y="2939931"/>
            <a:ext cx="749300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CONV,  ReLU</a:t>
            </a:r>
            <a:endParaRPr sz="1800">
              <a:latin typeface="Arial MT"/>
              <a:cs typeface="Arial MT"/>
            </a:endParaRPr>
          </a:p>
          <a:p>
            <a:pPr marL="12700" marR="29845">
              <a:lnSpc>
                <a:spcPct val="100699"/>
              </a:lnSpc>
            </a:pP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e.g.</a:t>
            </a:r>
            <a:r>
              <a:rPr sz="1800" spc="-9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10 </a:t>
            </a:r>
            <a:r>
              <a:rPr sz="1800" spc="-484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5x5x</a:t>
            </a:r>
            <a:r>
              <a:rPr sz="1800" b="1" spc="-5" dirty="0">
                <a:solidFill>
                  <a:srgbClr val="37761C"/>
                </a:solidFill>
                <a:latin typeface="Arial"/>
                <a:cs typeface="Arial"/>
              </a:rPr>
              <a:t>6 </a:t>
            </a:r>
            <a:r>
              <a:rPr sz="1800" b="1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filters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461049" y="1573624"/>
            <a:ext cx="975994" cy="2777490"/>
            <a:chOff x="5461049" y="1573624"/>
            <a:chExt cx="975994" cy="2777490"/>
          </a:xfrm>
        </p:grpSpPr>
        <p:sp>
          <p:nvSpPr>
            <p:cNvPr id="31" name="object 31"/>
            <p:cNvSpPr/>
            <p:nvPr/>
          </p:nvSpPr>
          <p:spPr>
            <a:xfrm>
              <a:off x="5470574" y="2326377"/>
              <a:ext cx="213360" cy="2014855"/>
            </a:xfrm>
            <a:custGeom>
              <a:avLst/>
              <a:gdLst/>
              <a:ahLst/>
              <a:cxnLst/>
              <a:rect l="l" t="t" r="r" b="b"/>
              <a:pathLst>
                <a:path w="213360" h="2014854">
                  <a:moveTo>
                    <a:pt x="213171" y="2014671"/>
                  </a:moveTo>
                  <a:lnTo>
                    <a:pt x="0" y="2014671"/>
                  </a:lnTo>
                  <a:lnTo>
                    <a:pt x="0" y="0"/>
                  </a:lnTo>
                  <a:lnTo>
                    <a:pt x="213171" y="0"/>
                  </a:lnTo>
                  <a:lnTo>
                    <a:pt x="213171" y="2014671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83746" y="1583149"/>
              <a:ext cx="743585" cy="2758440"/>
            </a:xfrm>
            <a:custGeom>
              <a:avLst/>
              <a:gdLst/>
              <a:ahLst/>
              <a:cxnLst/>
              <a:rect l="l" t="t" r="r" b="b"/>
              <a:pathLst>
                <a:path w="743585" h="2758440">
                  <a:moveTo>
                    <a:pt x="0" y="2757899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743227" y="2014671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ADBB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70574" y="1583149"/>
              <a:ext cx="956944" cy="743585"/>
            </a:xfrm>
            <a:custGeom>
              <a:avLst/>
              <a:gdLst/>
              <a:ahLst/>
              <a:cxnLst/>
              <a:rect l="l" t="t" r="r" b="b"/>
              <a:pathLst>
                <a:path w="956945" h="743585">
                  <a:moveTo>
                    <a:pt x="213171" y="743227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956399" y="0"/>
                  </a:lnTo>
                  <a:lnTo>
                    <a:pt x="213171" y="743227"/>
                  </a:lnTo>
                  <a:close/>
                </a:path>
              </a:pathLst>
            </a:custGeom>
            <a:solidFill>
              <a:srgbClr val="E0E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70574" y="1583149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5" h="2758440">
                  <a:moveTo>
                    <a:pt x="0" y="743227"/>
                  </a:moveTo>
                  <a:lnTo>
                    <a:pt x="743227" y="0"/>
                  </a:lnTo>
                  <a:lnTo>
                    <a:pt x="956399" y="0"/>
                  </a:lnTo>
                  <a:lnTo>
                    <a:pt x="956399" y="2014671"/>
                  </a:lnTo>
                  <a:lnTo>
                    <a:pt x="213171" y="2757899"/>
                  </a:lnTo>
                  <a:lnTo>
                    <a:pt x="0" y="2757899"/>
                  </a:lnTo>
                  <a:lnTo>
                    <a:pt x="0" y="743227"/>
                  </a:lnTo>
                  <a:close/>
                </a:path>
                <a:path w="956945" h="2758440">
                  <a:moveTo>
                    <a:pt x="0" y="743227"/>
                  </a:moveTo>
                  <a:lnTo>
                    <a:pt x="213171" y="743227"/>
                  </a:lnTo>
                  <a:lnTo>
                    <a:pt x="956399" y="0"/>
                  </a:lnTo>
                </a:path>
                <a:path w="956945" h="2758440">
                  <a:moveTo>
                    <a:pt x="213171" y="743227"/>
                  </a:moveTo>
                  <a:lnTo>
                    <a:pt x="213171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851574" y="2841304"/>
            <a:ext cx="978535" cy="41275"/>
            <a:chOff x="6851574" y="2841304"/>
            <a:chExt cx="978535" cy="41275"/>
          </a:xfrm>
        </p:grpSpPr>
        <p:sp>
          <p:nvSpPr>
            <p:cNvPr id="36" name="object 36"/>
            <p:cNvSpPr/>
            <p:nvPr/>
          </p:nvSpPr>
          <p:spPr>
            <a:xfrm>
              <a:off x="6851574" y="2861799"/>
              <a:ext cx="930910" cy="0"/>
            </a:xfrm>
            <a:custGeom>
              <a:avLst/>
              <a:gdLst/>
              <a:ahLst/>
              <a:cxnLst/>
              <a:rect l="l" t="t" r="r" b="b"/>
              <a:pathLst>
                <a:path w="930909">
                  <a:moveTo>
                    <a:pt x="0" y="0"/>
                  </a:moveTo>
                  <a:lnTo>
                    <a:pt x="9304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2024" y="2846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82024" y="2846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963925" y="2939931"/>
            <a:ext cx="7493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CONV,  ReLU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80525" y="2677833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….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09413" y="433866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56225" y="394703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20525" y="1873855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24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825" y="267260"/>
            <a:ext cx="5481320" cy="293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 MT"/>
                <a:cs typeface="Arial MT"/>
              </a:rPr>
              <a:t>Examples</a:t>
            </a:r>
            <a:r>
              <a:rPr sz="3000" spc="-5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time: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 MT"/>
                <a:cs typeface="Arial MT"/>
              </a:rPr>
              <a:t>Input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volume: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b="1" spc="-5" dirty="0">
                <a:latin typeface="Arial"/>
                <a:cs typeface="Arial"/>
              </a:rPr>
              <a:t>32x32x3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 MT"/>
                <a:cs typeface="Arial MT"/>
              </a:rPr>
              <a:t>10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5x5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filters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with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stride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1,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pad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2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 MT"/>
                <a:cs typeface="Arial MT"/>
              </a:rPr>
              <a:t>Output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volume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size: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?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54879" y="130125"/>
            <a:ext cx="732790" cy="2076450"/>
            <a:chOff x="6554879" y="130125"/>
            <a:chExt cx="732790" cy="2076450"/>
          </a:xfrm>
        </p:grpSpPr>
        <p:sp>
          <p:nvSpPr>
            <p:cNvPr id="4" name="object 4"/>
            <p:cNvSpPr/>
            <p:nvPr/>
          </p:nvSpPr>
          <p:spPr>
            <a:xfrm>
              <a:off x="6564404" y="694040"/>
              <a:ext cx="159385" cy="1503045"/>
            </a:xfrm>
            <a:custGeom>
              <a:avLst/>
              <a:gdLst/>
              <a:ahLst/>
              <a:cxnLst/>
              <a:rect l="l" t="t" r="r" b="b"/>
              <a:pathLst>
                <a:path w="159384" h="1503045">
                  <a:moveTo>
                    <a:pt x="159008" y="1503009"/>
                  </a:moveTo>
                  <a:lnTo>
                    <a:pt x="0" y="1503009"/>
                  </a:lnTo>
                  <a:lnTo>
                    <a:pt x="0" y="0"/>
                  </a:lnTo>
                  <a:lnTo>
                    <a:pt x="159008" y="0"/>
                  </a:lnTo>
                  <a:lnTo>
                    <a:pt x="159008" y="1503009"/>
                  </a:lnTo>
                  <a:close/>
                </a:path>
              </a:pathLst>
            </a:custGeom>
            <a:solidFill>
              <a:srgbClr val="F4CCC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23413" y="139650"/>
              <a:ext cx="554990" cy="2057400"/>
            </a:xfrm>
            <a:custGeom>
              <a:avLst/>
              <a:gdLst/>
              <a:ahLst/>
              <a:cxnLst/>
              <a:rect l="l" t="t" r="r" b="b"/>
              <a:pathLst>
                <a:path w="554990" h="2057400">
                  <a:moveTo>
                    <a:pt x="0" y="2057399"/>
                  </a:moveTo>
                  <a:lnTo>
                    <a:pt x="0" y="554390"/>
                  </a:lnTo>
                  <a:lnTo>
                    <a:pt x="554390" y="0"/>
                  </a:lnTo>
                  <a:lnTo>
                    <a:pt x="554390" y="1503009"/>
                  </a:lnTo>
                  <a:lnTo>
                    <a:pt x="0" y="2057399"/>
                  </a:lnTo>
                  <a:close/>
                </a:path>
              </a:pathLst>
            </a:custGeom>
            <a:solidFill>
              <a:srgbClr val="C3A3A3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64404" y="139650"/>
              <a:ext cx="713740" cy="554990"/>
            </a:xfrm>
            <a:custGeom>
              <a:avLst/>
              <a:gdLst/>
              <a:ahLst/>
              <a:cxnLst/>
              <a:rect l="l" t="t" r="r" b="b"/>
              <a:pathLst>
                <a:path w="713740" h="554990">
                  <a:moveTo>
                    <a:pt x="159008" y="554390"/>
                  </a:moveTo>
                  <a:lnTo>
                    <a:pt x="0" y="554390"/>
                  </a:lnTo>
                  <a:lnTo>
                    <a:pt x="554389" y="0"/>
                  </a:lnTo>
                  <a:lnTo>
                    <a:pt x="713399" y="0"/>
                  </a:lnTo>
                  <a:lnTo>
                    <a:pt x="159008" y="554390"/>
                  </a:lnTo>
                  <a:close/>
                </a:path>
              </a:pathLst>
            </a:custGeom>
            <a:solidFill>
              <a:srgbClr val="F6D6D6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4404" y="139650"/>
              <a:ext cx="713740" cy="2057400"/>
            </a:xfrm>
            <a:custGeom>
              <a:avLst/>
              <a:gdLst/>
              <a:ahLst/>
              <a:cxnLst/>
              <a:rect l="l" t="t" r="r" b="b"/>
              <a:pathLst>
                <a:path w="713740" h="2057400">
                  <a:moveTo>
                    <a:pt x="0" y="554390"/>
                  </a:moveTo>
                  <a:lnTo>
                    <a:pt x="554389" y="0"/>
                  </a:lnTo>
                  <a:lnTo>
                    <a:pt x="713399" y="0"/>
                  </a:lnTo>
                  <a:lnTo>
                    <a:pt x="713399" y="1503009"/>
                  </a:lnTo>
                  <a:lnTo>
                    <a:pt x="159008" y="2057399"/>
                  </a:lnTo>
                  <a:lnTo>
                    <a:pt x="0" y="2057399"/>
                  </a:lnTo>
                  <a:lnTo>
                    <a:pt x="0" y="554390"/>
                  </a:lnTo>
                  <a:close/>
                </a:path>
                <a:path w="713740" h="2057400">
                  <a:moveTo>
                    <a:pt x="0" y="554390"/>
                  </a:moveTo>
                  <a:lnTo>
                    <a:pt x="159008" y="554390"/>
                  </a:lnTo>
                  <a:lnTo>
                    <a:pt x="713399" y="0"/>
                  </a:lnTo>
                </a:path>
                <a:path w="713740" h="2057400">
                  <a:moveTo>
                    <a:pt x="159008" y="554390"/>
                  </a:moveTo>
                  <a:lnTo>
                    <a:pt x="159008" y="20573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385370" y="1073014"/>
            <a:ext cx="727710" cy="41275"/>
            <a:chOff x="7385370" y="1073014"/>
            <a:chExt cx="727710" cy="41275"/>
          </a:xfrm>
        </p:grpSpPr>
        <p:sp>
          <p:nvSpPr>
            <p:cNvPr id="9" name="object 9"/>
            <p:cNvSpPr/>
            <p:nvPr/>
          </p:nvSpPr>
          <p:spPr>
            <a:xfrm>
              <a:off x="7385370" y="1093509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0" y="0"/>
                  </a:moveTo>
                  <a:lnTo>
                    <a:pt x="6796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65020" y="107777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65020" y="107777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278343" y="130125"/>
            <a:ext cx="732790" cy="2076450"/>
            <a:chOff x="8278343" y="130125"/>
            <a:chExt cx="732790" cy="2076450"/>
          </a:xfrm>
        </p:grpSpPr>
        <p:sp>
          <p:nvSpPr>
            <p:cNvPr id="13" name="object 13"/>
            <p:cNvSpPr/>
            <p:nvPr/>
          </p:nvSpPr>
          <p:spPr>
            <a:xfrm>
              <a:off x="8287868" y="694040"/>
              <a:ext cx="159385" cy="1503045"/>
            </a:xfrm>
            <a:custGeom>
              <a:avLst/>
              <a:gdLst/>
              <a:ahLst/>
              <a:cxnLst/>
              <a:rect l="l" t="t" r="r" b="b"/>
              <a:pathLst>
                <a:path w="159384" h="1503045">
                  <a:moveTo>
                    <a:pt x="159009" y="1503009"/>
                  </a:moveTo>
                  <a:lnTo>
                    <a:pt x="0" y="1503009"/>
                  </a:lnTo>
                  <a:lnTo>
                    <a:pt x="0" y="0"/>
                  </a:lnTo>
                  <a:lnTo>
                    <a:pt x="159009" y="0"/>
                  </a:lnTo>
                  <a:lnTo>
                    <a:pt x="159009" y="150300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46877" y="139650"/>
              <a:ext cx="554990" cy="2057400"/>
            </a:xfrm>
            <a:custGeom>
              <a:avLst/>
              <a:gdLst/>
              <a:ahLst/>
              <a:cxnLst/>
              <a:rect l="l" t="t" r="r" b="b"/>
              <a:pathLst>
                <a:path w="554990" h="2057400">
                  <a:moveTo>
                    <a:pt x="0" y="2057399"/>
                  </a:moveTo>
                  <a:lnTo>
                    <a:pt x="0" y="554390"/>
                  </a:lnTo>
                  <a:lnTo>
                    <a:pt x="554390" y="0"/>
                  </a:lnTo>
                  <a:lnTo>
                    <a:pt x="554390" y="1503009"/>
                  </a:lnTo>
                  <a:lnTo>
                    <a:pt x="0" y="2057399"/>
                  </a:lnTo>
                  <a:close/>
                </a:path>
              </a:pathLst>
            </a:custGeom>
            <a:solidFill>
              <a:srgbClr val="A0A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7868" y="139650"/>
              <a:ext cx="713740" cy="554990"/>
            </a:xfrm>
            <a:custGeom>
              <a:avLst/>
              <a:gdLst/>
              <a:ahLst/>
              <a:cxnLst/>
              <a:rect l="l" t="t" r="r" b="b"/>
              <a:pathLst>
                <a:path w="713740" h="554990">
                  <a:moveTo>
                    <a:pt x="159009" y="554390"/>
                  </a:moveTo>
                  <a:lnTo>
                    <a:pt x="0" y="554390"/>
                  </a:lnTo>
                  <a:lnTo>
                    <a:pt x="554390" y="0"/>
                  </a:lnTo>
                  <a:lnTo>
                    <a:pt x="713399" y="0"/>
                  </a:lnTo>
                  <a:lnTo>
                    <a:pt x="159009" y="554390"/>
                  </a:lnTo>
                  <a:close/>
                </a:path>
              </a:pathLst>
            </a:custGeom>
            <a:solidFill>
              <a:srgbClr val="D3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87868" y="139650"/>
              <a:ext cx="713740" cy="2057400"/>
            </a:xfrm>
            <a:custGeom>
              <a:avLst/>
              <a:gdLst/>
              <a:ahLst/>
              <a:cxnLst/>
              <a:rect l="l" t="t" r="r" b="b"/>
              <a:pathLst>
                <a:path w="713740" h="2057400">
                  <a:moveTo>
                    <a:pt x="0" y="554390"/>
                  </a:moveTo>
                  <a:lnTo>
                    <a:pt x="554390" y="0"/>
                  </a:lnTo>
                  <a:lnTo>
                    <a:pt x="713399" y="0"/>
                  </a:lnTo>
                  <a:lnTo>
                    <a:pt x="713399" y="1503009"/>
                  </a:lnTo>
                  <a:lnTo>
                    <a:pt x="159009" y="2057399"/>
                  </a:lnTo>
                  <a:lnTo>
                    <a:pt x="0" y="2057399"/>
                  </a:lnTo>
                  <a:lnTo>
                    <a:pt x="0" y="554390"/>
                  </a:lnTo>
                  <a:close/>
                </a:path>
                <a:path w="713740" h="2057400">
                  <a:moveTo>
                    <a:pt x="0" y="554390"/>
                  </a:moveTo>
                  <a:lnTo>
                    <a:pt x="159009" y="554390"/>
                  </a:lnTo>
                  <a:lnTo>
                    <a:pt x="713399" y="0"/>
                  </a:lnTo>
                </a:path>
                <a:path w="713740" h="2057400">
                  <a:moveTo>
                    <a:pt x="159009" y="554390"/>
                  </a:moveTo>
                  <a:lnTo>
                    <a:pt x="159009" y="20573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825" y="267260"/>
            <a:ext cx="5539105" cy="3852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 MT"/>
                <a:cs typeface="Arial MT"/>
              </a:rPr>
              <a:t>Examples</a:t>
            </a:r>
            <a:r>
              <a:rPr sz="3000" spc="-5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time: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 MT"/>
                <a:cs typeface="Arial MT"/>
              </a:rPr>
              <a:t>Input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volume: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b="1" spc="-5" dirty="0">
                <a:solidFill>
                  <a:srgbClr val="0000FF"/>
                </a:solidFill>
                <a:latin typeface="Arial"/>
                <a:cs typeface="Arial"/>
              </a:rPr>
              <a:t>32x32</a:t>
            </a:r>
            <a:r>
              <a:rPr sz="3000" b="1" spc="-5" dirty="0">
                <a:latin typeface="Arial"/>
                <a:cs typeface="Arial"/>
              </a:rPr>
              <a:t>x3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0000"/>
                </a:solidFill>
                <a:latin typeface="Arial MT"/>
                <a:cs typeface="Arial MT"/>
              </a:rPr>
              <a:t>10</a:t>
            </a:r>
            <a:r>
              <a:rPr sz="3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00FF"/>
                </a:solidFill>
                <a:latin typeface="Arial MT"/>
                <a:cs typeface="Arial MT"/>
              </a:rPr>
              <a:t>5x5</a:t>
            </a:r>
            <a:r>
              <a:rPr sz="3000" spc="-15" dirty="0">
                <a:solidFill>
                  <a:srgbClr val="FF00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filters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with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stride</a:t>
            </a:r>
            <a:r>
              <a:rPr sz="3000" spc="35" dirty="0"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7761C"/>
                </a:solidFill>
                <a:latin typeface="Arial MT"/>
                <a:cs typeface="Arial MT"/>
              </a:rPr>
              <a:t>1</a:t>
            </a:r>
            <a:r>
              <a:rPr sz="3000" dirty="0">
                <a:latin typeface="Arial MT"/>
                <a:cs typeface="Arial MT"/>
              </a:rPr>
              <a:t>,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pad </a:t>
            </a:r>
            <a:r>
              <a:rPr sz="3000" dirty="0">
                <a:solidFill>
                  <a:srgbClr val="9900FF"/>
                </a:solidFill>
                <a:latin typeface="Arial MT"/>
                <a:cs typeface="Arial MT"/>
              </a:rPr>
              <a:t>2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 MT"/>
                <a:cs typeface="Arial MT"/>
              </a:rPr>
              <a:t>Output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volume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size: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 MT"/>
                <a:cs typeface="Arial MT"/>
              </a:rPr>
              <a:t>(</a:t>
            </a:r>
            <a:r>
              <a:rPr sz="3000" spc="-5" dirty="0">
                <a:solidFill>
                  <a:srgbClr val="0000FF"/>
                </a:solidFill>
                <a:latin typeface="Arial MT"/>
                <a:cs typeface="Arial MT"/>
              </a:rPr>
              <a:t>32</a:t>
            </a:r>
            <a:r>
              <a:rPr sz="3000" spc="-5" dirty="0">
                <a:latin typeface="Arial MT"/>
                <a:cs typeface="Arial MT"/>
              </a:rPr>
              <a:t>+2*</a:t>
            </a:r>
            <a:r>
              <a:rPr sz="3000" spc="-5" dirty="0">
                <a:solidFill>
                  <a:srgbClr val="9900FF"/>
                </a:solidFill>
                <a:latin typeface="Arial MT"/>
                <a:cs typeface="Arial MT"/>
              </a:rPr>
              <a:t>2</a:t>
            </a:r>
            <a:r>
              <a:rPr sz="3000" spc="-5" dirty="0">
                <a:latin typeface="Arial MT"/>
                <a:cs typeface="Arial MT"/>
              </a:rPr>
              <a:t>-</a:t>
            </a:r>
            <a:r>
              <a:rPr sz="3000" spc="-5" dirty="0">
                <a:solidFill>
                  <a:srgbClr val="FF00FF"/>
                </a:solidFill>
                <a:latin typeface="Arial MT"/>
                <a:cs typeface="Arial MT"/>
              </a:rPr>
              <a:t>5</a:t>
            </a:r>
            <a:r>
              <a:rPr sz="3000" spc="-5" dirty="0">
                <a:latin typeface="Arial MT"/>
                <a:cs typeface="Arial MT"/>
              </a:rPr>
              <a:t>)/</a:t>
            </a:r>
            <a:r>
              <a:rPr sz="3000" spc="-5" dirty="0">
                <a:solidFill>
                  <a:srgbClr val="37761C"/>
                </a:solidFill>
                <a:latin typeface="Arial MT"/>
                <a:cs typeface="Arial MT"/>
              </a:rPr>
              <a:t>1</a:t>
            </a:r>
            <a:r>
              <a:rPr sz="3000" spc="-5" dirty="0">
                <a:latin typeface="Arial MT"/>
                <a:cs typeface="Arial MT"/>
              </a:rPr>
              <a:t>+1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=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32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spatially,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so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>
                <a:latin typeface="Arial"/>
                <a:cs typeface="Arial"/>
              </a:rPr>
              <a:t>32x32x</a:t>
            </a:r>
            <a:r>
              <a:rPr sz="3000" b="1" spc="-5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54879" y="130125"/>
            <a:ext cx="732790" cy="2076450"/>
            <a:chOff x="6554879" y="130125"/>
            <a:chExt cx="732790" cy="2076450"/>
          </a:xfrm>
        </p:grpSpPr>
        <p:sp>
          <p:nvSpPr>
            <p:cNvPr id="4" name="object 4"/>
            <p:cNvSpPr/>
            <p:nvPr/>
          </p:nvSpPr>
          <p:spPr>
            <a:xfrm>
              <a:off x="6564404" y="694040"/>
              <a:ext cx="159385" cy="1503045"/>
            </a:xfrm>
            <a:custGeom>
              <a:avLst/>
              <a:gdLst/>
              <a:ahLst/>
              <a:cxnLst/>
              <a:rect l="l" t="t" r="r" b="b"/>
              <a:pathLst>
                <a:path w="159384" h="1503045">
                  <a:moveTo>
                    <a:pt x="159008" y="1503009"/>
                  </a:moveTo>
                  <a:lnTo>
                    <a:pt x="0" y="1503009"/>
                  </a:lnTo>
                  <a:lnTo>
                    <a:pt x="0" y="0"/>
                  </a:lnTo>
                  <a:lnTo>
                    <a:pt x="159008" y="0"/>
                  </a:lnTo>
                  <a:lnTo>
                    <a:pt x="159008" y="1503009"/>
                  </a:lnTo>
                  <a:close/>
                </a:path>
              </a:pathLst>
            </a:custGeom>
            <a:solidFill>
              <a:srgbClr val="F4CCC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23413" y="139650"/>
              <a:ext cx="554990" cy="2057400"/>
            </a:xfrm>
            <a:custGeom>
              <a:avLst/>
              <a:gdLst/>
              <a:ahLst/>
              <a:cxnLst/>
              <a:rect l="l" t="t" r="r" b="b"/>
              <a:pathLst>
                <a:path w="554990" h="2057400">
                  <a:moveTo>
                    <a:pt x="0" y="2057399"/>
                  </a:moveTo>
                  <a:lnTo>
                    <a:pt x="0" y="554390"/>
                  </a:lnTo>
                  <a:lnTo>
                    <a:pt x="554390" y="0"/>
                  </a:lnTo>
                  <a:lnTo>
                    <a:pt x="554390" y="1503009"/>
                  </a:lnTo>
                  <a:lnTo>
                    <a:pt x="0" y="2057399"/>
                  </a:lnTo>
                  <a:close/>
                </a:path>
              </a:pathLst>
            </a:custGeom>
            <a:solidFill>
              <a:srgbClr val="C3A3A3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64404" y="139650"/>
              <a:ext cx="713740" cy="554990"/>
            </a:xfrm>
            <a:custGeom>
              <a:avLst/>
              <a:gdLst/>
              <a:ahLst/>
              <a:cxnLst/>
              <a:rect l="l" t="t" r="r" b="b"/>
              <a:pathLst>
                <a:path w="713740" h="554990">
                  <a:moveTo>
                    <a:pt x="159008" y="554390"/>
                  </a:moveTo>
                  <a:lnTo>
                    <a:pt x="0" y="554390"/>
                  </a:lnTo>
                  <a:lnTo>
                    <a:pt x="554389" y="0"/>
                  </a:lnTo>
                  <a:lnTo>
                    <a:pt x="713399" y="0"/>
                  </a:lnTo>
                  <a:lnTo>
                    <a:pt x="159008" y="554390"/>
                  </a:lnTo>
                  <a:close/>
                </a:path>
              </a:pathLst>
            </a:custGeom>
            <a:solidFill>
              <a:srgbClr val="F6D6D6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4404" y="139650"/>
              <a:ext cx="713740" cy="2057400"/>
            </a:xfrm>
            <a:custGeom>
              <a:avLst/>
              <a:gdLst/>
              <a:ahLst/>
              <a:cxnLst/>
              <a:rect l="l" t="t" r="r" b="b"/>
              <a:pathLst>
                <a:path w="713740" h="2057400">
                  <a:moveTo>
                    <a:pt x="0" y="554390"/>
                  </a:moveTo>
                  <a:lnTo>
                    <a:pt x="554389" y="0"/>
                  </a:lnTo>
                  <a:lnTo>
                    <a:pt x="713399" y="0"/>
                  </a:lnTo>
                  <a:lnTo>
                    <a:pt x="713399" y="1503009"/>
                  </a:lnTo>
                  <a:lnTo>
                    <a:pt x="159008" y="2057399"/>
                  </a:lnTo>
                  <a:lnTo>
                    <a:pt x="0" y="2057399"/>
                  </a:lnTo>
                  <a:lnTo>
                    <a:pt x="0" y="554390"/>
                  </a:lnTo>
                  <a:close/>
                </a:path>
                <a:path w="713740" h="2057400">
                  <a:moveTo>
                    <a:pt x="0" y="554390"/>
                  </a:moveTo>
                  <a:lnTo>
                    <a:pt x="159008" y="554390"/>
                  </a:lnTo>
                  <a:lnTo>
                    <a:pt x="713399" y="0"/>
                  </a:lnTo>
                </a:path>
                <a:path w="713740" h="2057400">
                  <a:moveTo>
                    <a:pt x="159008" y="554390"/>
                  </a:moveTo>
                  <a:lnTo>
                    <a:pt x="159008" y="20573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385370" y="1073014"/>
            <a:ext cx="727710" cy="41275"/>
            <a:chOff x="7385370" y="1073014"/>
            <a:chExt cx="727710" cy="41275"/>
          </a:xfrm>
        </p:grpSpPr>
        <p:sp>
          <p:nvSpPr>
            <p:cNvPr id="9" name="object 9"/>
            <p:cNvSpPr/>
            <p:nvPr/>
          </p:nvSpPr>
          <p:spPr>
            <a:xfrm>
              <a:off x="7385370" y="1093509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0" y="0"/>
                  </a:moveTo>
                  <a:lnTo>
                    <a:pt x="6796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65020" y="107777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65020" y="107777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278343" y="130125"/>
            <a:ext cx="732790" cy="2076450"/>
            <a:chOff x="8278343" y="130125"/>
            <a:chExt cx="732790" cy="2076450"/>
          </a:xfrm>
        </p:grpSpPr>
        <p:sp>
          <p:nvSpPr>
            <p:cNvPr id="13" name="object 13"/>
            <p:cNvSpPr/>
            <p:nvPr/>
          </p:nvSpPr>
          <p:spPr>
            <a:xfrm>
              <a:off x="8287868" y="694040"/>
              <a:ext cx="159385" cy="1503045"/>
            </a:xfrm>
            <a:custGeom>
              <a:avLst/>
              <a:gdLst/>
              <a:ahLst/>
              <a:cxnLst/>
              <a:rect l="l" t="t" r="r" b="b"/>
              <a:pathLst>
                <a:path w="159384" h="1503045">
                  <a:moveTo>
                    <a:pt x="159009" y="1503009"/>
                  </a:moveTo>
                  <a:lnTo>
                    <a:pt x="0" y="1503009"/>
                  </a:lnTo>
                  <a:lnTo>
                    <a:pt x="0" y="0"/>
                  </a:lnTo>
                  <a:lnTo>
                    <a:pt x="159009" y="0"/>
                  </a:lnTo>
                  <a:lnTo>
                    <a:pt x="159009" y="150300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46877" y="139650"/>
              <a:ext cx="554990" cy="2057400"/>
            </a:xfrm>
            <a:custGeom>
              <a:avLst/>
              <a:gdLst/>
              <a:ahLst/>
              <a:cxnLst/>
              <a:rect l="l" t="t" r="r" b="b"/>
              <a:pathLst>
                <a:path w="554990" h="2057400">
                  <a:moveTo>
                    <a:pt x="0" y="2057399"/>
                  </a:moveTo>
                  <a:lnTo>
                    <a:pt x="0" y="554390"/>
                  </a:lnTo>
                  <a:lnTo>
                    <a:pt x="554390" y="0"/>
                  </a:lnTo>
                  <a:lnTo>
                    <a:pt x="554390" y="1503009"/>
                  </a:lnTo>
                  <a:lnTo>
                    <a:pt x="0" y="2057399"/>
                  </a:lnTo>
                  <a:close/>
                </a:path>
              </a:pathLst>
            </a:custGeom>
            <a:solidFill>
              <a:srgbClr val="A0A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7868" y="139650"/>
              <a:ext cx="713740" cy="554990"/>
            </a:xfrm>
            <a:custGeom>
              <a:avLst/>
              <a:gdLst/>
              <a:ahLst/>
              <a:cxnLst/>
              <a:rect l="l" t="t" r="r" b="b"/>
              <a:pathLst>
                <a:path w="713740" h="554990">
                  <a:moveTo>
                    <a:pt x="159009" y="554390"/>
                  </a:moveTo>
                  <a:lnTo>
                    <a:pt x="0" y="554390"/>
                  </a:lnTo>
                  <a:lnTo>
                    <a:pt x="554390" y="0"/>
                  </a:lnTo>
                  <a:lnTo>
                    <a:pt x="713399" y="0"/>
                  </a:lnTo>
                  <a:lnTo>
                    <a:pt x="159009" y="554390"/>
                  </a:lnTo>
                  <a:close/>
                </a:path>
              </a:pathLst>
            </a:custGeom>
            <a:solidFill>
              <a:srgbClr val="D3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87868" y="139650"/>
              <a:ext cx="713740" cy="2057400"/>
            </a:xfrm>
            <a:custGeom>
              <a:avLst/>
              <a:gdLst/>
              <a:ahLst/>
              <a:cxnLst/>
              <a:rect l="l" t="t" r="r" b="b"/>
              <a:pathLst>
                <a:path w="713740" h="2057400">
                  <a:moveTo>
                    <a:pt x="0" y="554390"/>
                  </a:moveTo>
                  <a:lnTo>
                    <a:pt x="554390" y="0"/>
                  </a:lnTo>
                  <a:lnTo>
                    <a:pt x="713399" y="0"/>
                  </a:lnTo>
                  <a:lnTo>
                    <a:pt x="713399" y="1503009"/>
                  </a:lnTo>
                  <a:lnTo>
                    <a:pt x="159009" y="2057399"/>
                  </a:lnTo>
                  <a:lnTo>
                    <a:pt x="0" y="2057399"/>
                  </a:lnTo>
                  <a:lnTo>
                    <a:pt x="0" y="554390"/>
                  </a:lnTo>
                  <a:close/>
                </a:path>
                <a:path w="713740" h="2057400">
                  <a:moveTo>
                    <a:pt x="0" y="554390"/>
                  </a:moveTo>
                  <a:lnTo>
                    <a:pt x="159009" y="554390"/>
                  </a:lnTo>
                  <a:lnTo>
                    <a:pt x="713399" y="0"/>
                  </a:lnTo>
                </a:path>
                <a:path w="713740" h="2057400">
                  <a:moveTo>
                    <a:pt x="159009" y="554390"/>
                  </a:moveTo>
                  <a:lnTo>
                    <a:pt x="159009" y="20573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825" y="267260"/>
            <a:ext cx="6075045" cy="293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 MT"/>
                <a:cs typeface="Arial MT"/>
              </a:rPr>
              <a:t>Examples</a:t>
            </a:r>
            <a:r>
              <a:rPr sz="3000" spc="-5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time: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 MT"/>
                <a:cs typeface="Arial MT"/>
              </a:rPr>
              <a:t>Input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volume: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b="1" spc="-5" dirty="0">
                <a:latin typeface="Arial"/>
                <a:cs typeface="Arial"/>
              </a:rPr>
              <a:t>32x32x3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 MT"/>
                <a:cs typeface="Arial MT"/>
              </a:rPr>
              <a:t>10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5x5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filters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with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stride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1,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pad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2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 MT"/>
                <a:cs typeface="Arial MT"/>
              </a:rPr>
              <a:t>Number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of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parameters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this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layer?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54879" y="130125"/>
            <a:ext cx="732790" cy="2076450"/>
            <a:chOff x="6554879" y="130125"/>
            <a:chExt cx="732790" cy="2076450"/>
          </a:xfrm>
        </p:grpSpPr>
        <p:sp>
          <p:nvSpPr>
            <p:cNvPr id="4" name="object 4"/>
            <p:cNvSpPr/>
            <p:nvPr/>
          </p:nvSpPr>
          <p:spPr>
            <a:xfrm>
              <a:off x="6564404" y="694040"/>
              <a:ext cx="159385" cy="1503045"/>
            </a:xfrm>
            <a:custGeom>
              <a:avLst/>
              <a:gdLst/>
              <a:ahLst/>
              <a:cxnLst/>
              <a:rect l="l" t="t" r="r" b="b"/>
              <a:pathLst>
                <a:path w="159384" h="1503045">
                  <a:moveTo>
                    <a:pt x="159008" y="1503009"/>
                  </a:moveTo>
                  <a:lnTo>
                    <a:pt x="0" y="1503009"/>
                  </a:lnTo>
                  <a:lnTo>
                    <a:pt x="0" y="0"/>
                  </a:lnTo>
                  <a:lnTo>
                    <a:pt x="159008" y="0"/>
                  </a:lnTo>
                  <a:lnTo>
                    <a:pt x="159008" y="1503009"/>
                  </a:lnTo>
                  <a:close/>
                </a:path>
              </a:pathLst>
            </a:custGeom>
            <a:solidFill>
              <a:srgbClr val="F4CCC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23413" y="139650"/>
              <a:ext cx="554990" cy="2057400"/>
            </a:xfrm>
            <a:custGeom>
              <a:avLst/>
              <a:gdLst/>
              <a:ahLst/>
              <a:cxnLst/>
              <a:rect l="l" t="t" r="r" b="b"/>
              <a:pathLst>
                <a:path w="554990" h="2057400">
                  <a:moveTo>
                    <a:pt x="0" y="2057399"/>
                  </a:moveTo>
                  <a:lnTo>
                    <a:pt x="0" y="554390"/>
                  </a:lnTo>
                  <a:lnTo>
                    <a:pt x="554390" y="0"/>
                  </a:lnTo>
                  <a:lnTo>
                    <a:pt x="554390" y="1503009"/>
                  </a:lnTo>
                  <a:lnTo>
                    <a:pt x="0" y="2057399"/>
                  </a:lnTo>
                  <a:close/>
                </a:path>
              </a:pathLst>
            </a:custGeom>
            <a:solidFill>
              <a:srgbClr val="C3A3A3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64404" y="139650"/>
              <a:ext cx="713740" cy="554990"/>
            </a:xfrm>
            <a:custGeom>
              <a:avLst/>
              <a:gdLst/>
              <a:ahLst/>
              <a:cxnLst/>
              <a:rect l="l" t="t" r="r" b="b"/>
              <a:pathLst>
                <a:path w="713740" h="554990">
                  <a:moveTo>
                    <a:pt x="159008" y="554390"/>
                  </a:moveTo>
                  <a:lnTo>
                    <a:pt x="0" y="554390"/>
                  </a:lnTo>
                  <a:lnTo>
                    <a:pt x="554389" y="0"/>
                  </a:lnTo>
                  <a:lnTo>
                    <a:pt x="713399" y="0"/>
                  </a:lnTo>
                  <a:lnTo>
                    <a:pt x="159008" y="554390"/>
                  </a:lnTo>
                  <a:close/>
                </a:path>
              </a:pathLst>
            </a:custGeom>
            <a:solidFill>
              <a:srgbClr val="F6D6D6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4404" y="139650"/>
              <a:ext cx="713740" cy="2057400"/>
            </a:xfrm>
            <a:custGeom>
              <a:avLst/>
              <a:gdLst/>
              <a:ahLst/>
              <a:cxnLst/>
              <a:rect l="l" t="t" r="r" b="b"/>
              <a:pathLst>
                <a:path w="713740" h="2057400">
                  <a:moveTo>
                    <a:pt x="0" y="554390"/>
                  </a:moveTo>
                  <a:lnTo>
                    <a:pt x="554389" y="0"/>
                  </a:lnTo>
                  <a:lnTo>
                    <a:pt x="713399" y="0"/>
                  </a:lnTo>
                  <a:lnTo>
                    <a:pt x="713399" y="1503009"/>
                  </a:lnTo>
                  <a:lnTo>
                    <a:pt x="159008" y="2057399"/>
                  </a:lnTo>
                  <a:lnTo>
                    <a:pt x="0" y="2057399"/>
                  </a:lnTo>
                  <a:lnTo>
                    <a:pt x="0" y="554390"/>
                  </a:lnTo>
                  <a:close/>
                </a:path>
                <a:path w="713740" h="2057400">
                  <a:moveTo>
                    <a:pt x="0" y="554390"/>
                  </a:moveTo>
                  <a:lnTo>
                    <a:pt x="159008" y="554390"/>
                  </a:lnTo>
                  <a:lnTo>
                    <a:pt x="713399" y="0"/>
                  </a:lnTo>
                </a:path>
                <a:path w="713740" h="2057400">
                  <a:moveTo>
                    <a:pt x="159008" y="554390"/>
                  </a:moveTo>
                  <a:lnTo>
                    <a:pt x="159008" y="20573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385370" y="1073014"/>
            <a:ext cx="727710" cy="41275"/>
            <a:chOff x="7385370" y="1073014"/>
            <a:chExt cx="727710" cy="41275"/>
          </a:xfrm>
        </p:grpSpPr>
        <p:sp>
          <p:nvSpPr>
            <p:cNvPr id="9" name="object 9"/>
            <p:cNvSpPr/>
            <p:nvPr/>
          </p:nvSpPr>
          <p:spPr>
            <a:xfrm>
              <a:off x="7385370" y="1093509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0" y="0"/>
                  </a:moveTo>
                  <a:lnTo>
                    <a:pt x="6796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65020" y="107777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65020" y="107777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278343" y="130125"/>
            <a:ext cx="732790" cy="2076450"/>
            <a:chOff x="8278343" y="130125"/>
            <a:chExt cx="732790" cy="2076450"/>
          </a:xfrm>
        </p:grpSpPr>
        <p:sp>
          <p:nvSpPr>
            <p:cNvPr id="13" name="object 13"/>
            <p:cNvSpPr/>
            <p:nvPr/>
          </p:nvSpPr>
          <p:spPr>
            <a:xfrm>
              <a:off x="8287868" y="694040"/>
              <a:ext cx="159385" cy="1503045"/>
            </a:xfrm>
            <a:custGeom>
              <a:avLst/>
              <a:gdLst/>
              <a:ahLst/>
              <a:cxnLst/>
              <a:rect l="l" t="t" r="r" b="b"/>
              <a:pathLst>
                <a:path w="159384" h="1503045">
                  <a:moveTo>
                    <a:pt x="159009" y="1503009"/>
                  </a:moveTo>
                  <a:lnTo>
                    <a:pt x="0" y="1503009"/>
                  </a:lnTo>
                  <a:lnTo>
                    <a:pt x="0" y="0"/>
                  </a:lnTo>
                  <a:lnTo>
                    <a:pt x="159009" y="0"/>
                  </a:lnTo>
                  <a:lnTo>
                    <a:pt x="159009" y="150300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46877" y="139650"/>
              <a:ext cx="554990" cy="2057400"/>
            </a:xfrm>
            <a:custGeom>
              <a:avLst/>
              <a:gdLst/>
              <a:ahLst/>
              <a:cxnLst/>
              <a:rect l="l" t="t" r="r" b="b"/>
              <a:pathLst>
                <a:path w="554990" h="2057400">
                  <a:moveTo>
                    <a:pt x="0" y="2057399"/>
                  </a:moveTo>
                  <a:lnTo>
                    <a:pt x="0" y="554390"/>
                  </a:lnTo>
                  <a:lnTo>
                    <a:pt x="554390" y="0"/>
                  </a:lnTo>
                  <a:lnTo>
                    <a:pt x="554390" y="1503009"/>
                  </a:lnTo>
                  <a:lnTo>
                    <a:pt x="0" y="2057399"/>
                  </a:lnTo>
                  <a:close/>
                </a:path>
              </a:pathLst>
            </a:custGeom>
            <a:solidFill>
              <a:srgbClr val="A0A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7868" y="139650"/>
              <a:ext cx="713740" cy="554990"/>
            </a:xfrm>
            <a:custGeom>
              <a:avLst/>
              <a:gdLst/>
              <a:ahLst/>
              <a:cxnLst/>
              <a:rect l="l" t="t" r="r" b="b"/>
              <a:pathLst>
                <a:path w="713740" h="554990">
                  <a:moveTo>
                    <a:pt x="159009" y="554390"/>
                  </a:moveTo>
                  <a:lnTo>
                    <a:pt x="0" y="554390"/>
                  </a:lnTo>
                  <a:lnTo>
                    <a:pt x="554390" y="0"/>
                  </a:lnTo>
                  <a:lnTo>
                    <a:pt x="713399" y="0"/>
                  </a:lnTo>
                  <a:lnTo>
                    <a:pt x="159009" y="554390"/>
                  </a:lnTo>
                  <a:close/>
                </a:path>
              </a:pathLst>
            </a:custGeom>
            <a:solidFill>
              <a:srgbClr val="D3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87868" y="139650"/>
              <a:ext cx="713740" cy="2057400"/>
            </a:xfrm>
            <a:custGeom>
              <a:avLst/>
              <a:gdLst/>
              <a:ahLst/>
              <a:cxnLst/>
              <a:rect l="l" t="t" r="r" b="b"/>
              <a:pathLst>
                <a:path w="713740" h="2057400">
                  <a:moveTo>
                    <a:pt x="0" y="554390"/>
                  </a:moveTo>
                  <a:lnTo>
                    <a:pt x="554390" y="0"/>
                  </a:lnTo>
                  <a:lnTo>
                    <a:pt x="713399" y="0"/>
                  </a:lnTo>
                  <a:lnTo>
                    <a:pt x="713399" y="1503009"/>
                  </a:lnTo>
                  <a:lnTo>
                    <a:pt x="159009" y="2057399"/>
                  </a:lnTo>
                  <a:lnTo>
                    <a:pt x="0" y="2057399"/>
                  </a:lnTo>
                  <a:lnTo>
                    <a:pt x="0" y="554390"/>
                  </a:lnTo>
                  <a:close/>
                </a:path>
                <a:path w="713740" h="2057400">
                  <a:moveTo>
                    <a:pt x="0" y="554390"/>
                  </a:moveTo>
                  <a:lnTo>
                    <a:pt x="159009" y="554390"/>
                  </a:lnTo>
                  <a:lnTo>
                    <a:pt x="713399" y="0"/>
                  </a:lnTo>
                </a:path>
                <a:path w="713740" h="2057400">
                  <a:moveTo>
                    <a:pt x="159009" y="554390"/>
                  </a:moveTo>
                  <a:lnTo>
                    <a:pt x="159009" y="20573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50" y="267260"/>
            <a:ext cx="2621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Examples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time: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75825" y="1351060"/>
            <a:ext cx="54819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 MT"/>
                <a:cs typeface="Arial MT"/>
              </a:rPr>
              <a:t>Input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volume: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b="1" spc="-5" dirty="0">
                <a:solidFill>
                  <a:srgbClr val="0000FF"/>
                </a:solidFill>
                <a:latin typeface="Arial"/>
                <a:cs typeface="Arial"/>
              </a:rPr>
              <a:t>32x32</a:t>
            </a:r>
            <a:r>
              <a:rPr sz="3000" b="1" spc="-5" dirty="0">
                <a:latin typeface="Arial"/>
                <a:cs typeface="Arial"/>
              </a:rPr>
              <a:t>x</a:t>
            </a:r>
            <a:r>
              <a:rPr sz="3000" b="1" spc="-5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0000"/>
                </a:solidFill>
                <a:latin typeface="Arial MT"/>
                <a:cs typeface="Arial MT"/>
              </a:rPr>
              <a:t>10</a:t>
            </a:r>
            <a:r>
              <a:rPr sz="3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00FF"/>
                </a:solidFill>
                <a:latin typeface="Arial MT"/>
                <a:cs typeface="Arial MT"/>
              </a:rPr>
              <a:t>5x5</a:t>
            </a:r>
            <a:r>
              <a:rPr sz="3000" spc="-10" dirty="0">
                <a:solidFill>
                  <a:srgbClr val="FF00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filters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with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stride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1,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pad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2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825" y="2722660"/>
            <a:ext cx="63150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 MT"/>
                <a:cs typeface="Arial MT"/>
              </a:rPr>
              <a:t>Number of parameters in this layer?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each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filter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has</a:t>
            </a:r>
            <a:r>
              <a:rPr sz="3000" spc="35" dirty="0"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00FF"/>
                </a:solidFill>
                <a:latin typeface="Arial MT"/>
                <a:cs typeface="Arial MT"/>
              </a:rPr>
              <a:t>5*5</a:t>
            </a:r>
            <a:r>
              <a:rPr sz="3000" spc="-5" dirty="0">
                <a:latin typeface="Arial MT"/>
                <a:cs typeface="Arial MT"/>
              </a:rPr>
              <a:t>*</a:t>
            </a:r>
            <a:r>
              <a:rPr sz="3000" spc="-5" dirty="0">
                <a:solidFill>
                  <a:srgbClr val="FF9900"/>
                </a:solidFill>
                <a:latin typeface="Arial MT"/>
                <a:cs typeface="Arial MT"/>
              </a:rPr>
              <a:t>3</a:t>
            </a:r>
            <a:r>
              <a:rPr sz="3000" spc="-15" dirty="0">
                <a:solidFill>
                  <a:srgbClr val="FF9900"/>
                </a:solidFill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+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1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= </a:t>
            </a:r>
            <a:r>
              <a:rPr sz="3000" spc="-5" dirty="0">
                <a:solidFill>
                  <a:srgbClr val="37761C"/>
                </a:solidFill>
                <a:latin typeface="Arial MT"/>
                <a:cs typeface="Arial MT"/>
              </a:rPr>
              <a:t>76</a:t>
            </a:r>
            <a:r>
              <a:rPr sz="30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params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 MT"/>
                <a:cs typeface="Arial MT"/>
              </a:rPr>
              <a:t>=&gt;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37761C"/>
                </a:solidFill>
                <a:latin typeface="Arial MT"/>
                <a:cs typeface="Arial MT"/>
              </a:rPr>
              <a:t>76</a:t>
            </a:r>
            <a:r>
              <a:rPr sz="3000" spc="-5" dirty="0">
                <a:latin typeface="Arial MT"/>
                <a:cs typeface="Arial MT"/>
              </a:rPr>
              <a:t>*</a:t>
            </a:r>
            <a:r>
              <a:rPr sz="3000" spc="-5" dirty="0">
                <a:solidFill>
                  <a:srgbClr val="FF0000"/>
                </a:solidFill>
                <a:latin typeface="Arial MT"/>
                <a:cs typeface="Arial MT"/>
              </a:rPr>
              <a:t>10</a:t>
            </a:r>
            <a:r>
              <a:rPr sz="3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=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b="1" spc="-5" dirty="0">
                <a:latin typeface="Arial"/>
                <a:cs typeface="Arial"/>
              </a:rPr>
              <a:t>760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1355" y="3306860"/>
            <a:ext cx="13862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(+1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bias)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54879" y="130125"/>
            <a:ext cx="732790" cy="2076450"/>
            <a:chOff x="6554879" y="130125"/>
            <a:chExt cx="732790" cy="2076450"/>
          </a:xfrm>
        </p:grpSpPr>
        <p:sp>
          <p:nvSpPr>
            <p:cNvPr id="7" name="object 7"/>
            <p:cNvSpPr/>
            <p:nvPr/>
          </p:nvSpPr>
          <p:spPr>
            <a:xfrm>
              <a:off x="6564404" y="694040"/>
              <a:ext cx="159385" cy="1503045"/>
            </a:xfrm>
            <a:custGeom>
              <a:avLst/>
              <a:gdLst/>
              <a:ahLst/>
              <a:cxnLst/>
              <a:rect l="l" t="t" r="r" b="b"/>
              <a:pathLst>
                <a:path w="159384" h="1503045">
                  <a:moveTo>
                    <a:pt x="159008" y="1503009"/>
                  </a:moveTo>
                  <a:lnTo>
                    <a:pt x="0" y="1503009"/>
                  </a:lnTo>
                  <a:lnTo>
                    <a:pt x="0" y="0"/>
                  </a:lnTo>
                  <a:lnTo>
                    <a:pt x="159008" y="0"/>
                  </a:lnTo>
                  <a:lnTo>
                    <a:pt x="159008" y="1503009"/>
                  </a:lnTo>
                  <a:close/>
                </a:path>
              </a:pathLst>
            </a:custGeom>
            <a:solidFill>
              <a:srgbClr val="F4CCC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23413" y="139650"/>
              <a:ext cx="554990" cy="2057400"/>
            </a:xfrm>
            <a:custGeom>
              <a:avLst/>
              <a:gdLst/>
              <a:ahLst/>
              <a:cxnLst/>
              <a:rect l="l" t="t" r="r" b="b"/>
              <a:pathLst>
                <a:path w="554990" h="2057400">
                  <a:moveTo>
                    <a:pt x="0" y="2057399"/>
                  </a:moveTo>
                  <a:lnTo>
                    <a:pt x="0" y="554390"/>
                  </a:lnTo>
                  <a:lnTo>
                    <a:pt x="554390" y="0"/>
                  </a:lnTo>
                  <a:lnTo>
                    <a:pt x="554390" y="1503009"/>
                  </a:lnTo>
                  <a:lnTo>
                    <a:pt x="0" y="2057399"/>
                  </a:lnTo>
                  <a:close/>
                </a:path>
              </a:pathLst>
            </a:custGeom>
            <a:solidFill>
              <a:srgbClr val="C3A3A3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64404" y="139650"/>
              <a:ext cx="713740" cy="554990"/>
            </a:xfrm>
            <a:custGeom>
              <a:avLst/>
              <a:gdLst/>
              <a:ahLst/>
              <a:cxnLst/>
              <a:rect l="l" t="t" r="r" b="b"/>
              <a:pathLst>
                <a:path w="713740" h="554990">
                  <a:moveTo>
                    <a:pt x="159008" y="554390"/>
                  </a:moveTo>
                  <a:lnTo>
                    <a:pt x="0" y="554390"/>
                  </a:lnTo>
                  <a:lnTo>
                    <a:pt x="554389" y="0"/>
                  </a:lnTo>
                  <a:lnTo>
                    <a:pt x="713399" y="0"/>
                  </a:lnTo>
                  <a:lnTo>
                    <a:pt x="159008" y="554390"/>
                  </a:lnTo>
                  <a:close/>
                </a:path>
              </a:pathLst>
            </a:custGeom>
            <a:solidFill>
              <a:srgbClr val="F6D6D6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64404" y="139650"/>
              <a:ext cx="713740" cy="2057400"/>
            </a:xfrm>
            <a:custGeom>
              <a:avLst/>
              <a:gdLst/>
              <a:ahLst/>
              <a:cxnLst/>
              <a:rect l="l" t="t" r="r" b="b"/>
              <a:pathLst>
                <a:path w="713740" h="2057400">
                  <a:moveTo>
                    <a:pt x="0" y="554390"/>
                  </a:moveTo>
                  <a:lnTo>
                    <a:pt x="554389" y="0"/>
                  </a:lnTo>
                  <a:lnTo>
                    <a:pt x="713399" y="0"/>
                  </a:lnTo>
                  <a:lnTo>
                    <a:pt x="713399" y="1503009"/>
                  </a:lnTo>
                  <a:lnTo>
                    <a:pt x="159008" y="2057399"/>
                  </a:lnTo>
                  <a:lnTo>
                    <a:pt x="0" y="2057399"/>
                  </a:lnTo>
                  <a:lnTo>
                    <a:pt x="0" y="554390"/>
                  </a:lnTo>
                  <a:close/>
                </a:path>
                <a:path w="713740" h="2057400">
                  <a:moveTo>
                    <a:pt x="0" y="554390"/>
                  </a:moveTo>
                  <a:lnTo>
                    <a:pt x="159008" y="554390"/>
                  </a:lnTo>
                  <a:lnTo>
                    <a:pt x="713399" y="0"/>
                  </a:lnTo>
                </a:path>
                <a:path w="713740" h="2057400">
                  <a:moveTo>
                    <a:pt x="159008" y="554390"/>
                  </a:moveTo>
                  <a:lnTo>
                    <a:pt x="159008" y="20573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385370" y="1073014"/>
            <a:ext cx="727710" cy="41275"/>
            <a:chOff x="7385370" y="1073014"/>
            <a:chExt cx="727710" cy="41275"/>
          </a:xfrm>
        </p:grpSpPr>
        <p:sp>
          <p:nvSpPr>
            <p:cNvPr id="12" name="object 12"/>
            <p:cNvSpPr/>
            <p:nvPr/>
          </p:nvSpPr>
          <p:spPr>
            <a:xfrm>
              <a:off x="7385370" y="1093509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0" y="0"/>
                  </a:moveTo>
                  <a:lnTo>
                    <a:pt x="6796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65020" y="107777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65020" y="107777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278343" y="130125"/>
            <a:ext cx="732790" cy="2076450"/>
            <a:chOff x="8278343" y="130125"/>
            <a:chExt cx="732790" cy="2076450"/>
          </a:xfrm>
        </p:grpSpPr>
        <p:sp>
          <p:nvSpPr>
            <p:cNvPr id="16" name="object 16"/>
            <p:cNvSpPr/>
            <p:nvPr/>
          </p:nvSpPr>
          <p:spPr>
            <a:xfrm>
              <a:off x="8287868" y="694040"/>
              <a:ext cx="159385" cy="1503045"/>
            </a:xfrm>
            <a:custGeom>
              <a:avLst/>
              <a:gdLst/>
              <a:ahLst/>
              <a:cxnLst/>
              <a:rect l="l" t="t" r="r" b="b"/>
              <a:pathLst>
                <a:path w="159384" h="1503045">
                  <a:moveTo>
                    <a:pt x="159009" y="1503009"/>
                  </a:moveTo>
                  <a:lnTo>
                    <a:pt x="0" y="1503009"/>
                  </a:lnTo>
                  <a:lnTo>
                    <a:pt x="0" y="0"/>
                  </a:lnTo>
                  <a:lnTo>
                    <a:pt x="159009" y="0"/>
                  </a:lnTo>
                  <a:lnTo>
                    <a:pt x="159009" y="150300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46877" y="139650"/>
              <a:ext cx="554990" cy="2057400"/>
            </a:xfrm>
            <a:custGeom>
              <a:avLst/>
              <a:gdLst/>
              <a:ahLst/>
              <a:cxnLst/>
              <a:rect l="l" t="t" r="r" b="b"/>
              <a:pathLst>
                <a:path w="554990" h="2057400">
                  <a:moveTo>
                    <a:pt x="0" y="2057399"/>
                  </a:moveTo>
                  <a:lnTo>
                    <a:pt x="0" y="554390"/>
                  </a:lnTo>
                  <a:lnTo>
                    <a:pt x="554390" y="0"/>
                  </a:lnTo>
                  <a:lnTo>
                    <a:pt x="554390" y="1503009"/>
                  </a:lnTo>
                  <a:lnTo>
                    <a:pt x="0" y="2057399"/>
                  </a:lnTo>
                  <a:close/>
                </a:path>
              </a:pathLst>
            </a:custGeom>
            <a:solidFill>
              <a:srgbClr val="A0A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87868" y="139650"/>
              <a:ext cx="713740" cy="554990"/>
            </a:xfrm>
            <a:custGeom>
              <a:avLst/>
              <a:gdLst/>
              <a:ahLst/>
              <a:cxnLst/>
              <a:rect l="l" t="t" r="r" b="b"/>
              <a:pathLst>
                <a:path w="713740" h="554990">
                  <a:moveTo>
                    <a:pt x="159009" y="554390"/>
                  </a:moveTo>
                  <a:lnTo>
                    <a:pt x="0" y="554390"/>
                  </a:lnTo>
                  <a:lnTo>
                    <a:pt x="554390" y="0"/>
                  </a:lnTo>
                  <a:lnTo>
                    <a:pt x="713399" y="0"/>
                  </a:lnTo>
                  <a:lnTo>
                    <a:pt x="159009" y="554390"/>
                  </a:lnTo>
                  <a:close/>
                </a:path>
              </a:pathLst>
            </a:custGeom>
            <a:solidFill>
              <a:srgbClr val="D3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87868" y="139650"/>
              <a:ext cx="713740" cy="2057400"/>
            </a:xfrm>
            <a:custGeom>
              <a:avLst/>
              <a:gdLst/>
              <a:ahLst/>
              <a:cxnLst/>
              <a:rect l="l" t="t" r="r" b="b"/>
              <a:pathLst>
                <a:path w="713740" h="2057400">
                  <a:moveTo>
                    <a:pt x="0" y="554390"/>
                  </a:moveTo>
                  <a:lnTo>
                    <a:pt x="554390" y="0"/>
                  </a:lnTo>
                  <a:lnTo>
                    <a:pt x="713399" y="0"/>
                  </a:lnTo>
                  <a:lnTo>
                    <a:pt x="713399" y="1503009"/>
                  </a:lnTo>
                  <a:lnTo>
                    <a:pt x="159009" y="2057399"/>
                  </a:lnTo>
                  <a:lnTo>
                    <a:pt x="0" y="2057399"/>
                  </a:lnTo>
                  <a:lnTo>
                    <a:pt x="0" y="554390"/>
                  </a:lnTo>
                  <a:close/>
                </a:path>
                <a:path w="713740" h="2057400">
                  <a:moveTo>
                    <a:pt x="0" y="554390"/>
                  </a:moveTo>
                  <a:lnTo>
                    <a:pt x="159009" y="554390"/>
                  </a:lnTo>
                  <a:lnTo>
                    <a:pt x="713399" y="0"/>
                  </a:lnTo>
                </a:path>
                <a:path w="713740" h="2057400">
                  <a:moveTo>
                    <a:pt x="159009" y="554390"/>
                  </a:moveTo>
                  <a:lnTo>
                    <a:pt x="159009" y="20573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73" y="364366"/>
            <a:ext cx="8465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0" dirty="0">
                <a:solidFill>
                  <a:srgbClr val="000000"/>
                </a:solidFill>
                <a:latin typeface="Tahoma"/>
                <a:cs typeface="Tahoma"/>
              </a:rPr>
              <a:t>Convolutional</a:t>
            </a:r>
            <a:r>
              <a:rPr sz="4800" spc="-17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800" spc="25" dirty="0">
                <a:solidFill>
                  <a:srgbClr val="000000"/>
                </a:solidFill>
                <a:latin typeface="Tahoma"/>
                <a:cs typeface="Tahoma"/>
              </a:rPr>
              <a:t>Neural</a:t>
            </a:r>
            <a:r>
              <a:rPr sz="4800" spc="-1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800" spc="75" dirty="0">
                <a:solidFill>
                  <a:srgbClr val="000000"/>
                </a:solidFill>
                <a:latin typeface="Tahoma"/>
                <a:cs typeface="Tahoma"/>
              </a:rPr>
              <a:t>Networks</a:t>
            </a:r>
            <a:endParaRPr sz="4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262" y="1703675"/>
            <a:ext cx="7010399" cy="1904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27149" y="4276738"/>
            <a:ext cx="18211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[LeNet-5,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LeCun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1980]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612" y="508175"/>
            <a:ext cx="7629524" cy="3667124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612" y="508175"/>
            <a:ext cx="7629524" cy="36671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58950" y="154230"/>
            <a:ext cx="3992879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Common</a:t>
            </a:r>
            <a:r>
              <a:rPr sz="18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settings: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K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(powers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2,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e.g.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32,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64,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128,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512)</a:t>
            </a:r>
            <a:endParaRPr sz="18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15"/>
              </a:spcBef>
              <a:tabLst>
                <a:tab pos="469265" algn="l"/>
              </a:tabLst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-	F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3,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1,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15"/>
              </a:spcBef>
              <a:tabLst>
                <a:tab pos="469265" algn="l"/>
              </a:tabLst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-	F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5,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1,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15"/>
              </a:spcBef>
              <a:tabLst>
                <a:tab pos="469265" algn="l"/>
              </a:tabLst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-	F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5,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2,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?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(whatever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fits)</a:t>
            </a:r>
            <a:endParaRPr sz="18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15"/>
              </a:spcBef>
              <a:tabLst>
                <a:tab pos="469265" algn="l"/>
              </a:tabLst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-	F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1,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1,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1299" y="1420500"/>
            <a:ext cx="2966720" cy="927100"/>
          </a:xfrm>
          <a:custGeom>
            <a:avLst/>
            <a:gdLst/>
            <a:ahLst/>
            <a:cxnLst/>
            <a:rect l="l" t="t" r="r" b="b"/>
            <a:pathLst>
              <a:path w="2966720" h="927100">
                <a:moveTo>
                  <a:pt x="0" y="0"/>
                </a:moveTo>
                <a:lnTo>
                  <a:pt x="2966099" y="0"/>
                </a:lnTo>
                <a:lnTo>
                  <a:pt x="2966099" y="926999"/>
                </a:lnTo>
                <a:lnTo>
                  <a:pt x="0" y="9269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750" y="248732"/>
            <a:ext cx="662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(btw,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1x1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convolution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layers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make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perfect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sense)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509400" y="1090200"/>
            <a:ext cx="1705610" cy="2722245"/>
            <a:chOff x="509400" y="1090200"/>
            <a:chExt cx="1705610" cy="2722245"/>
          </a:xfrm>
        </p:grpSpPr>
        <p:sp>
          <p:nvSpPr>
            <p:cNvPr id="4" name="object 4"/>
            <p:cNvSpPr/>
            <p:nvPr/>
          </p:nvSpPr>
          <p:spPr>
            <a:xfrm>
              <a:off x="518925" y="1798369"/>
              <a:ext cx="987425" cy="2004060"/>
            </a:xfrm>
            <a:custGeom>
              <a:avLst/>
              <a:gdLst/>
              <a:ahLst/>
              <a:cxnLst/>
              <a:rect l="l" t="t" r="r" b="b"/>
              <a:pathLst>
                <a:path w="987425" h="2004060">
                  <a:moveTo>
                    <a:pt x="987355" y="2004055"/>
                  </a:moveTo>
                  <a:lnTo>
                    <a:pt x="0" y="2004055"/>
                  </a:lnTo>
                  <a:lnTo>
                    <a:pt x="0" y="0"/>
                  </a:lnTo>
                  <a:lnTo>
                    <a:pt x="987355" y="0"/>
                  </a:lnTo>
                  <a:lnTo>
                    <a:pt x="987355" y="2004055"/>
                  </a:lnTo>
                  <a:close/>
                </a:path>
              </a:pathLst>
            </a:custGeom>
            <a:solidFill>
              <a:srgbClr val="C9DAF7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6280" y="1099725"/>
              <a:ext cx="699135" cy="2703195"/>
            </a:xfrm>
            <a:custGeom>
              <a:avLst/>
              <a:gdLst/>
              <a:ahLst/>
              <a:cxnLst/>
              <a:rect l="l" t="t" r="r" b="b"/>
              <a:pathLst>
                <a:path w="699135" h="2703195">
                  <a:moveTo>
                    <a:pt x="0" y="2702699"/>
                  </a:moveTo>
                  <a:lnTo>
                    <a:pt x="0" y="698644"/>
                  </a:lnTo>
                  <a:lnTo>
                    <a:pt x="698644" y="0"/>
                  </a:lnTo>
                  <a:lnTo>
                    <a:pt x="698644" y="2004055"/>
                  </a:lnTo>
                  <a:lnTo>
                    <a:pt x="0" y="2702699"/>
                  </a:lnTo>
                  <a:close/>
                </a:path>
              </a:pathLst>
            </a:custGeom>
            <a:solidFill>
              <a:srgbClr val="A0AEC6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8925" y="1099725"/>
              <a:ext cx="1686560" cy="699135"/>
            </a:xfrm>
            <a:custGeom>
              <a:avLst/>
              <a:gdLst/>
              <a:ahLst/>
              <a:cxnLst/>
              <a:rect l="l" t="t" r="r" b="b"/>
              <a:pathLst>
                <a:path w="1686560" h="699135">
                  <a:moveTo>
                    <a:pt x="987355" y="698644"/>
                  </a:moveTo>
                  <a:lnTo>
                    <a:pt x="0" y="698644"/>
                  </a:lnTo>
                  <a:lnTo>
                    <a:pt x="698644" y="0"/>
                  </a:lnTo>
                  <a:lnTo>
                    <a:pt x="1685999" y="0"/>
                  </a:lnTo>
                  <a:lnTo>
                    <a:pt x="987355" y="698644"/>
                  </a:lnTo>
                  <a:close/>
                </a:path>
              </a:pathLst>
            </a:custGeom>
            <a:solidFill>
              <a:srgbClr val="D3E1F9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925" y="1099725"/>
              <a:ext cx="1686560" cy="2703195"/>
            </a:xfrm>
            <a:custGeom>
              <a:avLst/>
              <a:gdLst/>
              <a:ahLst/>
              <a:cxnLst/>
              <a:rect l="l" t="t" r="r" b="b"/>
              <a:pathLst>
                <a:path w="1686560" h="2703195">
                  <a:moveTo>
                    <a:pt x="0" y="698644"/>
                  </a:moveTo>
                  <a:lnTo>
                    <a:pt x="698644" y="0"/>
                  </a:lnTo>
                  <a:lnTo>
                    <a:pt x="1685999" y="0"/>
                  </a:lnTo>
                  <a:lnTo>
                    <a:pt x="1685999" y="2004055"/>
                  </a:lnTo>
                  <a:lnTo>
                    <a:pt x="987355" y="2702699"/>
                  </a:lnTo>
                  <a:lnTo>
                    <a:pt x="0" y="2702699"/>
                  </a:lnTo>
                  <a:lnTo>
                    <a:pt x="0" y="698644"/>
                  </a:lnTo>
                  <a:close/>
                </a:path>
                <a:path w="1686560" h="2703195">
                  <a:moveTo>
                    <a:pt x="0" y="698644"/>
                  </a:moveTo>
                  <a:lnTo>
                    <a:pt x="987355" y="698644"/>
                  </a:lnTo>
                  <a:lnTo>
                    <a:pt x="1685999" y="0"/>
                  </a:lnTo>
                </a:path>
                <a:path w="1686560" h="2703195">
                  <a:moveTo>
                    <a:pt x="987355" y="698644"/>
                  </a:moveTo>
                  <a:lnTo>
                    <a:pt x="987355" y="2702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6199" y="383033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64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0025" y="344120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3250" y="200529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82024" y="2457879"/>
            <a:ext cx="1548130" cy="41275"/>
            <a:chOff x="3382024" y="2457879"/>
            <a:chExt cx="1548130" cy="41275"/>
          </a:xfrm>
        </p:grpSpPr>
        <p:sp>
          <p:nvSpPr>
            <p:cNvPr id="12" name="object 12"/>
            <p:cNvSpPr/>
            <p:nvPr/>
          </p:nvSpPr>
          <p:spPr>
            <a:xfrm>
              <a:off x="3382024" y="2478375"/>
              <a:ext cx="1499870" cy="0"/>
            </a:xfrm>
            <a:custGeom>
              <a:avLst/>
              <a:gdLst/>
              <a:ahLst/>
              <a:cxnLst/>
              <a:rect l="l" t="t" r="r" b="b"/>
              <a:pathLst>
                <a:path w="1499870">
                  <a:moveTo>
                    <a:pt x="0" y="0"/>
                  </a:moveTo>
                  <a:lnTo>
                    <a:pt x="14995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81574" y="24626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81574" y="24626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08749" y="1776706"/>
            <a:ext cx="135763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1x1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CONV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32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filters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81174" y="1090200"/>
            <a:ext cx="1168400" cy="2722245"/>
            <a:chOff x="5681174" y="1090200"/>
            <a:chExt cx="1168400" cy="2722245"/>
          </a:xfrm>
        </p:grpSpPr>
        <p:sp>
          <p:nvSpPr>
            <p:cNvPr id="17" name="object 17"/>
            <p:cNvSpPr/>
            <p:nvPr/>
          </p:nvSpPr>
          <p:spPr>
            <a:xfrm>
              <a:off x="5690699" y="1671283"/>
              <a:ext cx="577850" cy="2131695"/>
            </a:xfrm>
            <a:custGeom>
              <a:avLst/>
              <a:gdLst/>
              <a:ahLst/>
              <a:cxnLst/>
              <a:rect l="l" t="t" r="r" b="b"/>
              <a:pathLst>
                <a:path w="577850" h="2131695">
                  <a:moveTo>
                    <a:pt x="577741" y="2131141"/>
                  </a:moveTo>
                  <a:lnTo>
                    <a:pt x="0" y="2131141"/>
                  </a:lnTo>
                  <a:lnTo>
                    <a:pt x="0" y="0"/>
                  </a:lnTo>
                  <a:lnTo>
                    <a:pt x="577741" y="0"/>
                  </a:lnTo>
                  <a:lnTo>
                    <a:pt x="577741" y="2131141"/>
                  </a:lnTo>
                  <a:close/>
                </a:path>
              </a:pathLst>
            </a:custGeom>
            <a:solidFill>
              <a:srgbClr val="C9DAF7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68441" y="1099725"/>
              <a:ext cx="572135" cy="2703195"/>
            </a:xfrm>
            <a:custGeom>
              <a:avLst/>
              <a:gdLst/>
              <a:ahLst/>
              <a:cxnLst/>
              <a:rect l="l" t="t" r="r" b="b"/>
              <a:pathLst>
                <a:path w="572134" h="2703195">
                  <a:moveTo>
                    <a:pt x="0" y="2702699"/>
                  </a:moveTo>
                  <a:lnTo>
                    <a:pt x="0" y="571558"/>
                  </a:lnTo>
                  <a:lnTo>
                    <a:pt x="571558" y="0"/>
                  </a:lnTo>
                  <a:lnTo>
                    <a:pt x="571558" y="2131141"/>
                  </a:lnTo>
                  <a:lnTo>
                    <a:pt x="0" y="2702699"/>
                  </a:lnTo>
                  <a:close/>
                </a:path>
              </a:pathLst>
            </a:custGeom>
            <a:solidFill>
              <a:srgbClr val="A0AEC6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90699" y="1099725"/>
              <a:ext cx="1149350" cy="572135"/>
            </a:xfrm>
            <a:custGeom>
              <a:avLst/>
              <a:gdLst/>
              <a:ahLst/>
              <a:cxnLst/>
              <a:rect l="l" t="t" r="r" b="b"/>
              <a:pathLst>
                <a:path w="1149350" h="572135">
                  <a:moveTo>
                    <a:pt x="577741" y="571558"/>
                  </a:moveTo>
                  <a:lnTo>
                    <a:pt x="0" y="571558"/>
                  </a:lnTo>
                  <a:lnTo>
                    <a:pt x="571558" y="0"/>
                  </a:lnTo>
                  <a:lnTo>
                    <a:pt x="1149299" y="0"/>
                  </a:lnTo>
                  <a:lnTo>
                    <a:pt x="577741" y="571558"/>
                  </a:lnTo>
                  <a:close/>
                </a:path>
              </a:pathLst>
            </a:custGeom>
            <a:solidFill>
              <a:srgbClr val="D3E1F9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0699" y="1099725"/>
              <a:ext cx="1149350" cy="2703195"/>
            </a:xfrm>
            <a:custGeom>
              <a:avLst/>
              <a:gdLst/>
              <a:ahLst/>
              <a:cxnLst/>
              <a:rect l="l" t="t" r="r" b="b"/>
              <a:pathLst>
                <a:path w="1149350" h="2703195">
                  <a:moveTo>
                    <a:pt x="0" y="571558"/>
                  </a:moveTo>
                  <a:lnTo>
                    <a:pt x="571558" y="0"/>
                  </a:lnTo>
                  <a:lnTo>
                    <a:pt x="1149299" y="0"/>
                  </a:lnTo>
                  <a:lnTo>
                    <a:pt x="1149299" y="2131141"/>
                  </a:lnTo>
                  <a:lnTo>
                    <a:pt x="577741" y="2702699"/>
                  </a:lnTo>
                  <a:lnTo>
                    <a:pt x="0" y="2702699"/>
                  </a:lnTo>
                  <a:lnTo>
                    <a:pt x="0" y="571558"/>
                  </a:lnTo>
                  <a:close/>
                </a:path>
                <a:path w="1149350" h="2703195">
                  <a:moveTo>
                    <a:pt x="0" y="571558"/>
                  </a:moveTo>
                  <a:lnTo>
                    <a:pt x="577741" y="571558"/>
                  </a:lnTo>
                  <a:lnTo>
                    <a:pt x="1149299" y="0"/>
                  </a:lnTo>
                </a:path>
                <a:path w="1149350" h="2703195">
                  <a:moveTo>
                    <a:pt x="577741" y="571558"/>
                  </a:moveTo>
                  <a:lnTo>
                    <a:pt x="577741" y="2702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85925" y="383033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43550" y="351740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19625" y="218429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05850" y="2559706"/>
            <a:ext cx="2425700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(each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filter has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size 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1x1x64,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18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performs</a:t>
            </a:r>
            <a:r>
              <a:rPr sz="1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 </a:t>
            </a:r>
            <a:r>
              <a:rPr sz="1800" spc="-48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64-dimensional dot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product)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41926" y="157024"/>
            <a:ext cx="5877560" cy="4333875"/>
            <a:chOff x="2941926" y="157024"/>
            <a:chExt cx="5877560" cy="4333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1451" y="166550"/>
              <a:ext cx="5812887" cy="43077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46688" y="161787"/>
              <a:ext cx="5868035" cy="4324350"/>
            </a:xfrm>
            <a:custGeom>
              <a:avLst/>
              <a:gdLst/>
              <a:ahLst/>
              <a:cxnLst/>
              <a:rect l="l" t="t" r="r" b="b"/>
              <a:pathLst>
                <a:path w="5868034" h="4324350">
                  <a:moveTo>
                    <a:pt x="0" y="0"/>
                  </a:moveTo>
                  <a:lnTo>
                    <a:pt x="5867825" y="0"/>
                  </a:lnTo>
                  <a:lnTo>
                    <a:pt x="5867825" y="4323775"/>
                  </a:lnTo>
                  <a:lnTo>
                    <a:pt x="0" y="43237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9925" y="138433"/>
            <a:ext cx="225615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000000"/>
                </a:solidFill>
              </a:rPr>
              <a:t>Example:</a:t>
            </a:r>
            <a:r>
              <a:rPr sz="2400" spc="-10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CONV </a:t>
            </a:r>
            <a:r>
              <a:rPr sz="2400" spc="-6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layer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in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Torch</a:t>
            </a:r>
            <a:endParaRPr sz="2400"/>
          </a:p>
        </p:txBody>
      </p:sp>
      <p:grpSp>
        <p:nvGrpSpPr>
          <p:cNvPr id="6" name="object 6"/>
          <p:cNvGrpSpPr/>
          <p:nvPr/>
        </p:nvGrpSpPr>
        <p:grpSpPr>
          <a:xfrm>
            <a:off x="74162" y="3037875"/>
            <a:ext cx="2802255" cy="1452880"/>
            <a:chOff x="74162" y="3037875"/>
            <a:chExt cx="2802255" cy="14528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87" y="3047400"/>
              <a:ext cx="2782824" cy="14333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8924" y="3042637"/>
              <a:ext cx="2792730" cy="1443355"/>
            </a:xfrm>
            <a:custGeom>
              <a:avLst/>
              <a:gdLst/>
              <a:ahLst/>
              <a:cxnLst/>
              <a:rect l="l" t="t" r="r" b="b"/>
              <a:pathLst>
                <a:path w="2792730" h="1443354">
                  <a:moveTo>
                    <a:pt x="0" y="0"/>
                  </a:moveTo>
                  <a:lnTo>
                    <a:pt x="2792349" y="0"/>
                  </a:lnTo>
                  <a:lnTo>
                    <a:pt x="2792349" y="1442924"/>
                  </a:lnTo>
                  <a:lnTo>
                    <a:pt x="0" y="1442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25" y="138433"/>
            <a:ext cx="225615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000000"/>
                </a:solidFill>
              </a:rPr>
              <a:t>Example:</a:t>
            </a:r>
            <a:r>
              <a:rPr sz="2400" spc="-10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CONV </a:t>
            </a:r>
            <a:r>
              <a:rPr sz="2400" spc="-6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layer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in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Caffe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74162" y="717725"/>
            <a:ext cx="8898890" cy="3773170"/>
            <a:chOff x="74162" y="717725"/>
            <a:chExt cx="8898890" cy="37731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5075" y="717725"/>
              <a:ext cx="6057899" cy="32956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87" y="3047400"/>
              <a:ext cx="2782824" cy="14333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8924" y="3042637"/>
              <a:ext cx="2792730" cy="1443355"/>
            </a:xfrm>
            <a:custGeom>
              <a:avLst/>
              <a:gdLst/>
              <a:ahLst/>
              <a:cxnLst/>
              <a:rect l="l" t="t" r="r" b="b"/>
              <a:pathLst>
                <a:path w="2792730" h="1443354">
                  <a:moveTo>
                    <a:pt x="0" y="0"/>
                  </a:moveTo>
                  <a:lnTo>
                    <a:pt x="2792349" y="0"/>
                  </a:lnTo>
                  <a:lnTo>
                    <a:pt x="2792349" y="1442924"/>
                  </a:lnTo>
                  <a:lnTo>
                    <a:pt x="0" y="1442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2197"/>
            <a:ext cx="9144000" cy="5121910"/>
            <a:chOff x="0" y="22197"/>
            <a:chExt cx="9144000" cy="5121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4950" y="31722"/>
              <a:ext cx="3643513" cy="45611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360187" y="26959"/>
              <a:ext cx="3653154" cy="4570730"/>
            </a:xfrm>
            <a:custGeom>
              <a:avLst/>
              <a:gdLst/>
              <a:ahLst/>
              <a:cxnLst/>
              <a:rect l="l" t="t" r="r" b="b"/>
              <a:pathLst>
                <a:path w="3653154" h="4570730">
                  <a:moveTo>
                    <a:pt x="0" y="0"/>
                  </a:moveTo>
                  <a:lnTo>
                    <a:pt x="3653038" y="0"/>
                  </a:lnTo>
                  <a:lnTo>
                    <a:pt x="3653038" y="4570675"/>
                  </a:lnTo>
                  <a:lnTo>
                    <a:pt x="0" y="45706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87" y="3047400"/>
              <a:ext cx="2782824" cy="14333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8924" y="3042637"/>
              <a:ext cx="2792730" cy="1443355"/>
            </a:xfrm>
            <a:custGeom>
              <a:avLst/>
              <a:gdLst/>
              <a:ahLst/>
              <a:cxnLst/>
              <a:rect l="l" t="t" r="r" b="b"/>
              <a:pathLst>
                <a:path w="2792730" h="1443354">
                  <a:moveTo>
                    <a:pt x="0" y="0"/>
                  </a:moveTo>
                  <a:lnTo>
                    <a:pt x="2792349" y="0"/>
                  </a:lnTo>
                  <a:lnTo>
                    <a:pt x="2792349" y="1442924"/>
                  </a:lnTo>
                  <a:lnTo>
                    <a:pt x="0" y="1442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925" y="138433"/>
            <a:ext cx="226060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000000"/>
                </a:solidFill>
              </a:rPr>
              <a:t>Example:</a:t>
            </a:r>
            <a:r>
              <a:rPr sz="2400" spc="-10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CONV </a:t>
            </a:r>
            <a:r>
              <a:rPr sz="2400" spc="-6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layer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in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Lasagne</a:t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50" y="211508"/>
            <a:ext cx="5187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The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brain/neuron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view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of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CONV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Layer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36900" y="1308199"/>
            <a:ext cx="2314575" cy="2777490"/>
            <a:chOff x="236900" y="1308199"/>
            <a:chExt cx="2314575" cy="2777490"/>
          </a:xfrm>
        </p:grpSpPr>
        <p:sp>
          <p:nvSpPr>
            <p:cNvPr id="4" name="object 4"/>
            <p:cNvSpPr/>
            <p:nvPr/>
          </p:nvSpPr>
          <p:spPr>
            <a:xfrm>
              <a:off x="662950" y="2440422"/>
              <a:ext cx="132080" cy="663575"/>
            </a:xfrm>
            <a:custGeom>
              <a:avLst/>
              <a:gdLst/>
              <a:ahLst/>
              <a:cxnLst/>
              <a:rect l="l" t="t" r="r" b="b"/>
              <a:pathLst>
                <a:path w="132079" h="663575">
                  <a:moveTo>
                    <a:pt x="131602" y="663202"/>
                  </a:moveTo>
                  <a:lnTo>
                    <a:pt x="0" y="663202"/>
                  </a:lnTo>
                  <a:lnTo>
                    <a:pt x="0" y="0"/>
                  </a:lnTo>
                  <a:lnTo>
                    <a:pt x="131602" y="0"/>
                  </a:lnTo>
                  <a:lnTo>
                    <a:pt x="131602" y="663202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4552" y="2289724"/>
              <a:ext cx="151130" cy="814069"/>
            </a:xfrm>
            <a:custGeom>
              <a:avLst/>
              <a:gdLst/>
              <a:ahLst/>
              <a:cxnLst/>
              <a:rect l="l" t="t" r="r" b="b"/>
              <a:pathLst>
                <a:path w="151130" h="814069">
                  <a:moveTo>
                    <a:pt x="0" y="813899"/>
                  </a:moveTo>
                  <a:lnTo>
                    <a:pt x="0" y="150697"/>
                  </a:lnTo>
                  <a:lnTo>
                    <a:pt x="150697" y="0"/>
                  </a:lnTo>
                  <a:lnTo>
                    <a:pt x="150697" y="663202"/>
                  </a:lnTo>
                  <a:lnTo>
                    <a:pt x="0" y="813899"/>
                  </a:lnTo>
                  <a:close/>
                </a:path>
              </a:pathLst>
            </a:custGeom>
            <a:solidFill>
              <a:srgbClr val="A0A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2950" y="2289724"/>
              <a:ext cx="282575" cy="151130"/>
            </a:xfrm>
            <a:custGeom>
              <a:avLst/>
              <a:gdLst/>
              <a:ahLst/>
              <a:cxnLst/>
              <a:rect l="l" t="t" r="r" b="b"/>
              <a:pathLst>
                <a:path w="282575" h="151130">
                  <a:moveTo>
                    <a:pt x="131602" y="150697"/>
                  </a:moveTo>
                  <a:lnTo>
                    <a:pt x="0" y="150697"/>
                  </a:lnTo>
                  <a:lnTo>
                    <a:pt x="150697" y="0"/>
                  </a:lnTo>
                  <a:lnTo>
                    <a:pt x="282299" y="0"/>
                  </a:lnTo>
                  <a:lnTo>
                    <a:pt x="131602" y="150697"/>
                  </a:lnTo>
                  <a:close/>
                </a:path>
              </a:pathLst>
            </a:custGeom>
            <a:solidFill>
              <a:srgbClr val="D3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2950" y="2289724"/>
              <a:ext cx="282575" cy="814069"/>
            </a:xfrm>
            <a:custGeom>
              <a:avLst/>
              <a:gdLst/>
              <a:ahLst/>
              <a:cxnLst/>
              <a:rect l="l" t="t" r="r" b="b"/>
              <a:pathLst>
                <a:path w="282575" h="814069">
                  <a:moveTo>
                    <a:pt x="0" y="150697"/>
                  </a:moveTo>
                  <a:lnTo>
                    <a:pt x="150697" y="0"/>
                  </a:lnTo>
                  <a:lnTo>
                    <a:pt x="282299" y="0"/>
                  </a:lnTo>
                  <a:lnTo>
                    <a:pt x="282299" y="663202"/>
                  </a:lnTo>
                  <a:lnTo>
                    <a:pt x="131602" y="813899"/>
                  </a:lnTo>
                  <a:lnTo>
                    <a:pt x="0" y="813899"/>
                  </a:lnTo>
                  <a:lnTo>
                    <a:pt x="0" y="150697"/>
                  </a:lnTo>
                  <a:close/>
                </a:path>
                <a:path w="282575" h="814069">
                  <a:moveTo>
                    <a:pt x="0" y="150697"/>
                  </a:moveTo>
                  <a:lnTo>
                    <a:pt x="131602" y="150697"/>
                  </a:lnTo>
                  <a:lnTo>
                    <a:pt x="282299" y="0"/>
                  </a:lnTo>
                </a:path>
                <a:path w="282575" h="814069">
                  <a:moveTo>
                    <a:pt x="131602" y="150697"/>
                  </a:moveTo>
                  <a:lnTo>
                    <a:pt x="131602" y="813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9200" y="255552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149" y="282299"/>
                  </a:moveTo>
                  <a:lnTo>
                    <a:pt x="96535" y="275104"/>
                  </a:lnTo>
                  <a:lnTo>
                    <a:pt x="57788" y="255066"/>
                  </a:lnTo>
                  <a:lnTo>
                    <a:pt x="27233" y="224511"/>
                  </a:lnTo>
                  <a:lnTo>
                    <a:pt x="7195" y="185764"/>
                  </a:lnTo>
                  <a:lnTo>
                    <a:pt x="0" y="141149"/>
                  </a:lnTo>
                  <a:lnTo>
                    <a:pt x="7195" y="96535"/>
                  </a:lnTo>
                  <a:lnTo>
                    <a:pt x="27233" y="57788"/>
                  </a:lnTo>
                  <a:lnTo>
                    <a:pt x="57788" y="27233"/>
                  </a:lnTo>
                  <a:lnTo>
                    <a:pt x="96535" y="7195"/>
                  </a:lnTo>
                  <a:lnTo>
                    <a:pt x="141149" y="0"/>
                  </a:lnTo>
                  <a:lnTo>
                    <a:pt x="168815" y="2737"/>
                  </a:lnTo>
                  <a:lnTo>
                    <a:pt x="219460" y="23714"/>
                  </a:lnTo>
                  <a:lnTo>
                    <a:pt x="258585" y="62839"/>
                  </a:lnTo>
                  <a:lnTo>
                    <a:pt x="279562" y="113484"/>
                  </a:lnTo>
                  <a:lnTo>
                    <a:pt x="282299" y="141149"/>
                  </a:lnTo>
                  <a:lnTo>
                    <a:pt x="275104" y="185764"/>
                  </a:lnTo>
                  <a:lnTo>
                    <a:pt x="255066" y="224511"/>
                  </a:lnTo>
                  <a:lnTo>
                    <a:pt x="224511" y="255066"/>
                  </a:lnTo>
                  <a:lnTo>
                    <a:pt x="185764" y="275104"/>
                  </a:lnTo>
                  <a:lnTo>
                    <a:pt x="141149" y="282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9699" y="2309974"/>
              <a:ext cx="1772285" cy="786130"/>
            </a:xfrm>
            <a:custGeom>
              <a:avLst/>
              <a:gdLst/>
              <a:ahLst/>
              <a:cxnLst/>
              <a:rect l="l" t="t" r="r" b="b"/>
              <a:pathLst>
                <a:path w="1772285" h="786130">
                  <a:moveTo>
                    <a:pt x="1489499" y="386699"/>
                  </a:moveTo>
                  <a:lnTo>
                    <a:pt x="1496695" y="342085"/>
                  </a:lnTo>
                  <a:lnTo>
                    <a:pt x="1516733" y="303338"/>
                  </a:lnTo>
                  <a:lnTo>
                    <a:pt x="1547288" y="272783"/>
                  </a:lnTo>
                  <a:lnTo>
                    <a:pt x="1586035" y="252745"/>
                  </a:lnTo>
                  <a:lnTo>
                    <a:pt x="1630649" y="245549"/>
                  </a:lnTo>
                  <a:lnTo>
                    <a:pt x="1684665" y="256294"/>
                  </a:lnTo>
                  <a:lnTo>
                    <a:pt x="1730458" y="286891"/>
                  </a:lnTo>
                  <a:lnTo>
                    <a:pt x="1761055" y="332684"/>
                  </a:lnTo>
                  <a:lnTo>
                    <a:pt x="1771799" y="386699"/>
                  </a:lnTo>
                  <a:lnTo>
                    <a:pt x="1764604" y="431314"/>
                  </a:lnTo>
                  <a:lnTo>
                    <a:pt x="1744566" y="470061"/>
                  </a:lnTo>
                  <a:lnTo>
                    <a:pt x="1714011" y="500616"/>
                  </a:lnTo>
                  <a:lnTo>
                    <a:pt x="1675264" y="520654"/>
                  </a:lnTo>
                  <a:lnTo>
                    <a:pt x="1630649" y="527849"/>
                  </a:lnTo>
                  <a:lnTo>
                    <a:pt x="1586035" y="520654"/>
                  </a:lnTo>
                  <a:lnTo>
                    <a:pt x="1547288" y="500616"/>
                  </a:lnTo>
                  <a:lnTo>
                    <a:pt x="1516733" y="470061"/>
                  </a:lnTo>
                  <a:lnTo>
                    <a:pt x="1496695" y="431314"/>
                  </a:lnTo>
                  <a:lnTo>
                    <a:pt x="1489499" y="386699"/>
                  </a:lnTo>
                  <a:close/>
                </a:path>
                <a:path w="1772285" h="786130">
                  <a:moveTo>
                    <a:pt x="0" y="785699"/>
                  </a:moveTo>
                  <a:lnTo>
                    <a:pt x="1489499" y="386699"/>
                  </a:lnTo>
                </a:path>
                <a:path w="1772285" h="786130">
                  <a:moveTo>
                    <a:pt x="19499" y="149399"/>
                  </a:moveTo>
                  <a:lnTo>
                    <a:pt x="1489499" y="386699"/>
                  </a:lnTo>
                </a:path>
                <a:path w="1772285" h="786130">
                  <a:moveTo>
                    <a:pt x="155699" y="0"/>
                  </a:moveTo>
                  <a:lnTo>
                    <a:pt x="1489499" y="386699"/>
                  </a:lnTo>
                </a:path>
                <a:path w="1772285" h="786130">
                  <a:moveTo>
                    <a:pt x="181799" y="636299"/>
                  </a:moveTo>
                  <a:lnTo>
                    <a:pt x="1489499" y="386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25" y="2060952"/>
              <a:ext cx="213360" cy="2014855"/>
            </a:xfrm>
            <a:custGeom>
              <a:avLst/>
              <a:gdLst/>
              <a:ahLst/>
              <a:cxnLst/>
              <a:rect l="l" t="t" r="r" b="b"/>
              <a:pathLst>
                <a:path w="213359" h="2014854">
                  <a:moveTo>
                    <a:pt x="213171" y="2014671"/>
                  </a:moveTo>
                  <a:lnTo>
                    <a:pt x="0" y="2014671"/>
                  </a:lnTo>
                  <a:lnTo>
                    <a:pt x="0" y="0"/>
                  </a:lnTo>
                  <a:lnTo>
                    <a:pt x="213171" y="0"/>
                  </a:lnTo>
                  <a:lnTo>
                    <a:pt x="213171" y="2014671"/>
                  </a:lnTo>
                  <a:close/>
                </a:path>
              </a:pathLst>
            </a:custGeom>
            <a:solidFill>
              <a:srgbClr val="F4CCC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9596" y="1317724"/>
              <a:ext cx="743585" cy="2758440"/>
            </a:xfrm>
            <a:custGeom>
              <a:avLst/>
              <a:gdLst/>
              <a:ahLst/>
              <a:cxnLst/>
              <a:rect l="l" t="t" r="r" b="b"/>
              <a:pathLst>
                <a:path w="743585" h="2758440">
                  <a:moveTo>
                    <a:pt x="0" y="2757899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743227" y="2014671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C3A3A3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425" y="1317724"/>
              <a:ext cx="956944" cy="743585"/>
            </a:xfrm>
            <a:custGeom>
              <a:avLst/>
              <a:gdLst/>
              <a:ahLst/>
              <a:cxnLst/>
              <a:rect l="l" t="t" r="r" b="b"/>
              <a:pathLst>
                <a:path w="956944" h="743585">
                  <a:moveTo>
                    <a:pt x="213171" y="743227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956399" y="0"/>
                  </a:lnTo>
                  <a:lnTo>
                    <a:pt x="213171" y="743227"/>
                  </a:lnTo>
                  <a:close/>
                </a:path>
              </a:pathLst>
            </a:custGeom>
            <a:solidFill>
              <a:srgbClr val="F6D6D6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6425" y="1317724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4" h="2758440">
                  <a:moveTo>
                    <a:pt x="0" y="743227"/>
                  </a:moveTo>
                  <a:lnTo>
                    <a:pt x="743227" y="0"/>
                  </a:lnTo>
                  <a:lnTo>
                    <a:pt x="956399" y="0"/>
                  </a:lnTo>
                  <a:lnTo>
                    <a:pt x="956399" y="2014671"/>
                  </a:lnTo>
                  <a:lnTo>
                    <a:pt x="213171" y="2757899"/>
                  </a:lnTo>
                  <a:lnTo>
                    <a:pt x="0" y="2757899"/>
                  </a:lnTo>
                  <a:lnTo>
                    <a:pt x="0" y="743227"/>
                  </a:lnTo>
                  <a:close/>
                </a:path>
                <a:path w="956944" h="2758440">
                  <a:moveTo>
                    <a:pt x="0" y="743227"/>
                  </a:moveTo>
                  <a:lnTo>
                    <a:pt x="213171" y="743227"/>
                  </a:lnTo>
                  <a:lnTo>
                    <a:pt x="956399" y="0"/>
                  </a:lnTo>
                </a:path>
                <a:path w="956944" h="2758440">
                  <a:moveTo>
                    <a:pt x="213171" y="743227"/>
                  </a:moveTo>
                  <a:lnTo>
                    <a:pt x="213171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6375" y="956183"/>
            <a:ext cx="3372485" cy="9525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93495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32x32x3</a:t>
            </a:r>
            <a:r>
              <a:rPr sz="2400" spc="-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image </a:t>
            </a:r>
            <a:r>
              <a:rPr sz="2400" spc="-6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5x5x3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filter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1475"/>
              </a:lnSpc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70415" y="1132362"/>
            <a:ext cx="1395730" cy="1032510"/>
            <a:chOff x="1070415" y="1132362"/>
            <a:chExt cx="1395730" cy="1032510"/>
          </a:xfrm>
        </p:grpSpPr>
        <p:sp>
          <p:nvSpPr>
            <p:cNvPr id="16" name="object 16"/>
            <p:cNvSpPr/>
            <p:nvPr/>
          </p:nvSpPr>
          <p:spPr>
            <a:xfrm>
              <a:off x="1428811" y="1137124"/>
              <a:ext cx="929005" cy="220345"/>
            </a:xfrm>
            <a:custGeom>
              <a:avLst/>
              <a:gdLst/>
              <a:ahLst/>
              <a:cxnLst/>
              <a:rect l="l" t="t" r="r" b="b"/>
              <a:pathLst>
                <a:path w="929005" h="220344">
                  <a:moveTo>
                    <a:pt x="928688" y="0"/>
                  </a:moveTo>
                  <a:lnTo>
                    <a:pt x="0" y="21993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6749" y="134174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5">
                  <a:moveTo>
                    <a:pt x="45687" y="30618"/>
                  </a:moveTo>
                  <a:lnTo>
                    <a:pt x="0" y="25270"/>
                  </a:lnTo>
                  <a:lnTo>
                    <a:pt x="38436" y="0"/>
                  </a:lnTo>
                  <a:lnTo>
                    <a:pt x="45687" y="306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86749" y="134174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5">
                  <a:moveTo>
                    <a:pt x="38436" y="0"/>
                  </a:moveTo>
                  <a:lnTo>
                    <a:pt x="0" y="25270"/>
                  </a:lnTo>
                  <a:lnTo>
                    <a:pt x="45687" y="30618"/>
                  </a:lnTo>
                  <a:lnTo>
                    <a:pt x="38436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15465" y="1620649"/>
              <a:ext cx="1346200" cy="523240"/>
            </a:xfrm>
            <a:custGeom>
              <a:avLst/>
              <a:gdLst/>
              <a:ahLst/>
              <a:cxnLst/>
              <a:rect l="l" t="t" r="r" b="b"/>
              <a:pathLst>
                <a:path w="1346200" h="523239">
                  <a:moveTo>
                    <a:pt x="1345634" y="0"/>
                  </a:moveTo>
                  <a:lnTo>
                    <a:pt x="0" y="523189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5178" y="2129176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80">
                  <a:moveTo>
                    <a:pt x="0" y="30327"/>
                  </a:moveTo>
                  <a:lnTo>
                    <a:pt x="34586" y="0"/>
                  </a:lnTo>
                  <a:lnTo>
                    <a:pt x="45988" y="29326"/>
                  </a:lnTo>
                  <a:lnTo>
                    <a:pt x="0" y="3032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75178" y="2129176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80">
                  <a:moveTo>
                    <a:pt x="34586" y="0"/>
                  </a:moveTo>
                  <a:lnTo>
                    <a:pt x="0" y="30327"/>
                  </a:lnTo>
                  <a:lnTo>
                    <a:pt x="45988" y="29326"/>
                  </a:lnTo>
                  <a:lnTo>
                    <a:pt x="34586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601063" y="3000934"/>
            <a:ext cx="288290" cy="524510"/>
            <a:chOff x="2601063" y="3000934"/>
            <a:chExt cx="288290" cy="524510"/>
          </a:xfrm>
        </p:grpSpPr>
        <p:sp>
          <p:nvSpPr>
            <p:cNvPr id="23" name="object 23"/>
            <p:cNvSpPr/>
            <p:nvPr/>
          </p:nvSpPr>
          <p:spPr>
            <a:xfrm>
              <a:off x="2626393" y="3043715"/>
              <a:ext cx="257810" cy="476884"/>
            </a:xfrm>
            <a:custGeom>
              <a:avLst/>
              <a:gdLst/>
              <a:ahLst/>
              <a:cxnLst/>
              <a:rect l="l" t="t" r="r" b="b"/>
              <a:pathLst>
                <a:path w="257810" h="476885">
                  <a:moveTo>
                    <a:pt x="257806" y="47653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05825" y="3005697"/>
              <a:ext cx="34925" cy="45720"/>
            </a:xfrm>
            <a:custGeom>
              <a:avLst/>
              <a:gdLst/>
              <a:ahLst/>
              <a:cxnLst/>
              <a:rect l="l" t="t" r="r" b="b"/>
              <a:pathLst>
                <a:path w="34925" h="45719">
                  <a:moveTo>
                    <a:pt x="6730" y="45504"/>
                  </a:moveTo>
                  <a:lnTo>
                    <a:pt x="0" y="0"/>
                  </a:lnTo>
                  <a:lnTo>
                    <a:pt x="34405" y="30531"/>
                  </a:lnTo>
                  <a:lnTo>
                    <a:pt x="6730" y="455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05825" y="3005697"/>
              <a:ext cx="34925" cy="45720"/>
            </a:xfrm>
            <a:custGeom>
              <a:avLst/>
              <a:gdLst/>
              <a:ahLst/>
              <a:cxnLst/>
              <a:rect l="l" t="t" r="r" b="b"/>
              <a:pathLst>
                <a:path w="34925" h="45719">
                  <a:moveTo>
                    <a:pt x="34405" y="30531"/>
                  </a:moveTo>
                  <a:lnTo>
                    <a:pt x="0" y="0"/>
                  </a:lnTo>
                  <a:lnTo>
                    <a:pt x="6730" y="45504"/>
                  </a:lnTo>
                  <a:lnTo>
                    <a:pt x="34405" y="3053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939950" y="3418860"/>
            <a:ext cx="4213225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number: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result </a:t>
            </a:r>
            <a:r>
              <a:rPr sz="1800" spc="-5" dirty="0">
                <a:latin typeface="Arial MT"/>
                <a:cs typeface="Arial MT"/>
              </a:rPr>
              <a:t>of taking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dot product between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filter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 part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image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(i.e.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5*5*3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75-dimensional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product)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2075" y="3703260"/>
            <a:ext cx="280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1462" y="4094893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50" y="211508"/>
            <a:ext cx="5187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The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brain/neuron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view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of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CONV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Layer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36900" y="1308199"/>
            <a:ext cx="2314575" cy="2777490"/>
            <a:chOff x="236900" y="1308199"/>
            <a:chExt cx="2314575" cy="2777490"/>
          </a:xfrm>
        </p:grpSpPr>
        <p:sp>
          <p:nvSpPr>
            <p:cNvPr id="4" name="object 4"/>
            <p:cNvSpPr/>
            <p:nvPr/>
          </p:nvSpPr>
          <p:spPr>
            <a:xfrm>
              <a:off x="662950" y="2440422"/>
              <a:ext cx="132080" cy="663575"/>
            </a:xfrm>
            <a:custGeom>
              <a:avLst/>
              <a:gdLst/>
              <a:ahLst/>
              <a:cxnLst/>
              <a:rect l="l" t="t" r="r" b="b"/>
              <a:pathLst>
                <a:path w="132079" h="663575">
                  <a:moveTo>
                    <a:pt x="131602" y="663202"/>
                  </a:moveTo>
                  <a:lnTo>
                    <a:pt x="0" y="663202"/>
                  </a:lnTo>
                  <a:lnTo>
                    <a:pt x="0" y="0"/>
                  </a:lnTo>
                  <a:lnTo>
                    <a:pt x="131602" y="0"/>
                  </a:lnTo>
                  <a:lnTo>
                    <a:pt x="131602" y="663202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4552" y="2289724"/>
              <a:ext cx="151130" cy="814069"/>
            </a:xfrm>
            <a:custGeom>
              <a:avLst/>
              <a:gdLst/>
              <a:ahLst/>
              <a:cxnLst/>
              <a:rect l="l" t="t" r="r" b="b"/>
              <a:pathLst>
                <a:path w="151130" h="814069">
                  <a:moveTo>
                    <a:pt x="0" y="813899"/>
                  </a:moveTo>
                  <a:lnTo>
                    <a:pt x="0" y="150697"/>
                  </a:lnTo>
                  <a:lnTo>
                    <a:pt x="150697" y="0"/>
                  </a:lnTo>
                  <a:lnTo>
                    <a:pt x="150697" y="663202"/>
                  </a:lnTo>
                  <a:lnTo>
                    <a:pt x="0" y="813899"/>
                  </a:lnTo>
                  <a:close/>
                </a:path>
              </a:pathLst>
            </a:custGeom>
            <a:solidFill>
              <a:srgbClr val="A0A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2950" y="2289724"/>
              <a:ext cx="282575" cy="151130"/>
            </a:xfrm>
            <a:custGeom>
              <a:avLst/>
              <a:gdLst/>
              <a:ahLst/>
              <a:cxnLst/>
              <a:rect l="l" t="t" r="r" b="b"/>
              <a:pathLst>
                <a:path w="282575" h="151130">
                  <a:moveTo>
                    <a:pt x="131602" y="150697"/>
                  </a:moveTo>
                  <a:lnTo>
                    <a:pt x="0" y="150697"/>
                  </a:lnTo>
                  <a:lnTo>
                    <a:pt x="150697" y="0"/>
                  </a:lnTo>
                  <a:lnTo>
                    <a:pt x="282299" y="0"/>
                  </a:lnTo>
                  <a:lnTo>
                    <a:pt x="131602" y="150697"/>
                  </a:lnTo>
                  <a:close/>
                </a:path>
              </a:pathLst>
            </a:custGeom>
            <a:solidFill>
              <a:srgbClr val="D3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2950" y="2289724"/>
              <a:ext cx="282575" cy="814069"/>
            </a:xfrm>
            <a:custGeom>
              <a:avLst/>
              <a:gdLst/>
              <a:ahLst/>
              <a:cxnLst/>
              <a:rect l="l" t="t" r="r" b="b"/>
              <a:pathLst>
                <a:path w="282575" h="814069">
                  <a:moveTo>
                    <a:pt x="0" y="150697"/>
                  </a:moveTo>
                  <a:lnTo>
                    <a:pt x="150697" y="0"/>
                  </a:lnTo>
                  <a:lnTo>
                    <a:pt x="282299" y="0"/>
                  </a:lnTo>
                  <a:lnTo>
                    <a:pt x="282299" y="663202"/>
                  </a:lnTo>
                  <a:lnTo>
                    <a:pt x="131602" y="813899"/>
                  </a:lnTo>
                  <a:lnTo>
                    <a:pt x="0" y="813899"/>
                  </a:lnTo>
                  <a:lnTo>
                    <a:pt x="0" y="150697"/>
                  </a:lnTo>
                  <a:close/>
                </a:path>
                <a:path w="282575" h="814069">
                  <a:moveTo>
                    <a:pt x="0" y="150697"/>
                  </a:moveTo>
                  <a:lnTo>
                    <a:pt x="131602" y="150697"/>
                  </a:lnTo>
                  <a:lnTo>
                    <a:pt x="282299" y="0"/>
                  </a:lnTo>
                </a:path>
                <a:path w="282575" h="814069">
                  <a:moveTo>
                    <a:pt x="131602" y="150697"/>
                  </a:moveTo>
                  <a:lnTo>
                    <a:pt x="131602" y="813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9200" y="255552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149" y="282299"/>
                  </a:moveTo>
                  <a:lnTo>
                    <a:pt x="96535" y="275104"/>
                  </a:lnTo>
                  <a:lnTo>
                    <a:pt x="57788" y="255066"/>
                  </a:lnTo>
                  <a:lnTo>
                    <a:pt x="27233" y="224511"/>
                  </a:lnTo>
                  <a:lnTo>
                    <a:pt x="7195" y="185764"/>
                  </a:lnTo>
                  <a:lnTo>
                    <a:pt x="0" y="141149"/>
                  </a:lnTo>
                  <a:lnTo>
                    <a:pt x="7195" y="96535"/>
                  </a:lnTo>
                  <a:lnTo>
                    <a:pt x="27233" y="57788"/>
                  </a:lnTo>
                  <a:lnTo>
                    <a:pt x="57788" y="27233"/>
                  </a:lnTo>
                  <a:lnTo>
                    <a:pt x="96535" y="7195"/>
                  </a:lnTo>
                  <a:lnTo>
                    <a:pt x="141149" y="0"/>
                  </a:lnTo>
                  <a:lnTo>
                    <a:pt x="168815" y="2737"/>
                  </a:lnTo>
                  <a:lnTo>
                    <a:pt x="219460" y="23714"/>
                  </a:lnTo>
                  <a:lnTo>
                    <a:pt x="258585" y="62839"/>
                  </a:lnTo>
                  <a:lnTo>
                    <a:pt x="279562" y="113484"/>
                  </a:lnTo>
                  <a:lnTo>
                    <a:pt x="282299" y="141149"/>
                  </a:lnTo>
                  <a:lnTo>
                    <a:pt x="275104" y="185764"/>
                  </a:lnTo>
                  <a:lnTo>
                    <a:pt x="255066" y="224511"/>
                  </a:lnTo>
                  <a:lnTo>
                    <a:pt x="224511" y="255066"/>
                  </a:lnTo>
                  <a:lnTo>
                    <a:pt x="185764" y="275104"/>
                  </a:lnTo>
                  <a:lnTo>
                    <a:pt x="141149" y="282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9699" y="2309974"/>
              <a:ext cx="1772285" cy="786130"/>
            </a:xfrm>
            <a:custGeom>
              <a:avLst/>
              <a:gdLst/>
              <a:ahLst/>
              <a:cxnLst/>
              <a:rect l="l" t="t" r="r" b="b"/>
              <a:pathLst>
                <a:path w="1772285" h="786130">
                  <a:moveTo>
                    <a:pt x="1489499" y="386699"/>
                  </a:moveTo>
                  <a:lnTo>
                    <a:pt x="1496695" y="342085"/>
                  </a:lnTo>
                  <a:lnTo>
                    <a:pt x="1516733" y="303338"/>
                  </a:lnTo>
                  <a:lnTo>
                    <a:pt x="1547288" y="272783"/>
                  </a:lnTo>
                  <a:lnTo>
                    <a:pt x="1586035" y="252745"/>
                  </a:lnTo>
                  <a:lnTo>
                    <a:pt x="1630649" y="245549"/>
                  </a:lnTo>
                  <a:lnTo>
                    <a:pt x="1684665" y="256294"/>
                  </a:lnTo>
                  <a:lnTo>
                    <a:pt x="1730458" y="286891"/>
                  </a:lnTo>
                  <a:lnTo>
                    <a:pt x="1761055" y="332684"/>
                  </a:lnTo>
                  <a:lnTo>
                    <a:pt x="1771799" y="386699"/>
                  </a:lnTo>
                  <a:lnTo>
                    <a:pt x="1764604" y="431314"/>
                  </a:lnTo>
                  <a:lnTo>
                    <a:pt x="1744566" y="470061"/>
                  </a:lnTo>
                  <a:lnTo>
                    <a:pt x="1714011" y="500616"/>
                  </a:lnTo>
                  <a:lnTo>
                    <a:pt x="1675264" y="520654"/>
                  </a:lnTo>
                  <a:lnTo>
                    <a:pt x="1630649" y="527849"/>
                  </a:lnTo>
                  <a:lnTo>
                    <a:pt x="1586035" y="520654"/>
                  </a:lnTo>
                  <a:lnTo>
                    <a:pt x="1547288" y="500616"/>
                  </a:lnTo>
                  <a:lnTo>
                    <a:pt x="1516733" y="470061"/>
                  </a:lnTo>
                  <a:lnTo>
                    <a:pt x="1496695" y="431314"/>
                  </a:lnTo>
                  <a:lnTo>
                    <a:pt x="1489499" y="386699"/>
                  </a:lnTo>
                  <a:close/>
                </a:path>
                <a:path w="1772285" h="786130">
                  <a:moveTo>
                    <a:pt x="0" y="785699"/>
                  </a:moveTo>
                  <a:lnTo>
                    <a:pt x="1489499" y="386699"/>
                  </a:lnTo>
                </a:path>
                <a:path w="1772285" h="786130">
                  <a:moveTo>
                    <a:pt x="19499" y="149399"/>
                  </a:moveTo>
                  <a:lnTo>
                    <a:pt x="1489499" y="386699"/>
                  </a:lnTo>
                </a:path>
                <a:path w="1772285" h="786130">
                  <a:moveTo>
                    <a:pt x="155699" y="0"/>
                  </a:moveTo>
                  <a:lnTo>
                    <a:pt x="1489499" y="386699"/>
                  </a:lnTo>
                </a:path>
                <a:path w="1772285" h="786130">
                  <a:moveTo>
                    <a:pt x="181799" y="636299"/>
                  </a:moveTo>
                  <a:lnTo>
                    <a:pt x="1489499" y="386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25" y="2060952"/>
              <a:ext cx="213360" cy="2014855"/>
            </a:xfrm>
            <a:custGeom>
              <a:avLst/>
              <a:gdLst/>
              <a:ahLst/>
              <a:cxnLst/>
              <a:rect l="l" t="t" r="r" b="b"/>
              <a:pathLst>
                <a:path w="213359" h="2014854">
                  <a:moveTo>
                    <a:pt x="213171" y="2014671"/>
                  </a:moveTo>
                  <a:lnTo>
                    <a:pt x="0" y="2014671"/>
                  </a:lnTo>
                  <a:lnTo>
                    <a:pt x="0" y="0"/>
                  </a:lnTo>
                  <a:lnTo>
                    <a:pt x="213171" y="0"/>
                  </a:lnTo>
                  <a:lnTo>
                    <a:pt x="213171" y="2014671"/>
                  </a:lnTo>
                  <a:close/>
                </a:path>
              </a:pathLst>
            </a:custGeom>
            <a:solidFill>
              <a:srgbClr val="F4CCC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9596" y="1317724"/>
              <a:ext cx="743585" cy="2758440"/>
            </a:xfrm>
            <a:custGeom>
              <a:avLst/>
              <a:gdLst/>
              <a:ahLst/>
              <a:cxnLst/>
              <a:rect l="l" t="t" r="r" b="b"/>
              <a:pathLst>
                <a:path w="743585" h="2758440">
                  <a:moveTo>
                    <a:pt x="0" y="2757899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743227" y="2014671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C3A3A3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425" y="1317724"/>
              <a:ext cx="956944" cy="743585"/>
            </a:xfrm>
            <a:custGeom>
              <a:avLst/>
              <a:gdLst/>
              <a:ahLst/>
              <a:cxnLst/>
              <a:rect l="l" t="t" r="r" b="b"/>
              <a:pathLst>
                <a:path w="956944" h="743585">
                  <a:moveTo>
                    <a:pt x="213171" y="743227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956399" y="0"/>
                  </a:lnTo>
                  <a:lnTo>
                    <a:pt x="213171" y="743227"/>
                  </a:lnTo>
                  <a:close/>
                </a:path>
              </a:pathLst>
            </a:custGeom>
            <a:solidFill>
              <a:srgbClr val="F6D6D6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6425" y="1317724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4" h="2758440">
                  <a:moveTo>
                    <a:pt x="0" y="743227"/>
                  </a:moveTo>
                  <a:lnTo>
                    <a:pt x="743227" y="0"/>
                  </a:lnTo>
                  <a:lnTo>
                    <a:pt x="956399" y="0"/>
                  </a:lnTo>
                  <a:lnTo>
                    <a:pt x="956399" y="2014671"/>
                  </a:lnTo>
                  <a:lnTo>
                    <a:pt x="213171" y="2757899"/>
                  </a:lnTo>
                  <a:lnTo>
                    <a:pt x="0" y="2757899"/>
                  </a:lnTo>
                  <a:lnTo>
                    <a:pt x="0" y="743227"/>
                  </a:lnTo>
                  <a:close/>
                </a:path>
                <a:path w="956944" h="2758440">
                  <a:moveTo>
                    <a:pt x="0" y="743227"/>
                  </a:moveTo>
                  <a:lnTo>
                    <a:pt x="213171" y="743227"/>
                  </a:lnTo>
                  <a:lnTo>
                    <a:pt x="956399" y="0"/>
                  </a:lnTo>
                </a:path>
                <a:path w="956944" h="2758440">
                  <a:moveTo>
                    <a:pt x="213171" y="743227"/>
                  </a:moveTo>
                  <a:lnTo>
                    <a:pt x="213171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6375" y="956183"/>
            <a:ext cx="3372485" cy="9525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93495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32x32x3</a:t>
            </a:r>
            <a:r>
              <a:rPr sz="2400" spc="-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image </a:t>
            </a:r>
            <a:r>
              <a:rPr sz="2400" spc="-6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5x5x3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filter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1475"/>
              </a:lnSpc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70415" y="1132362"/>
            <a:ext cx="1395730" cy="1032510"/>
            <a:chOff x="1070415" y="1132362"/>
            <a:chExt cx="1395730" cy="1032510"/>
          </a:xfrm>
        </p:grpSpPr>
        <p:sp>
          <p:nvSpPr>
            <p:cNvPr id="16" name="object 16"/>
            <p:cNvSpPr/>
            <p:nvPr/>
          </p:nvSpPr>
          <p:spPr>
            <a:xfrm>
              <a:off x="1428811" y="1137124"/>
              <a:ext cx="929005" cy="220345"/>
            </a:xfrm>
            <a:custGeom>
              <a:avLst/>
              <a:gdLst/>
              <a:ahLst/>
              <a:cxnLst/>
              <a:rect l="l" t="t" r="r" b="b"/>
              <a:pathLst>
                <a:path w="929005" h="220344">
                  <a:moveTo>
                    <a:pt x="928688" y="0"/>
                  </a:moveTo>
                  <a:lnTo>
                    <a:pt x="0" y="21993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6749" y="134174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5">
                  <a:moveTo>
                    <a:pt x="45687" y="30618"/>
                  </a:moveTo>
                  <a:lnTo>
                    <a:pt x="0" y="25270"/>
                  </a:lnTo>
                  <a:lnTo>
                    <a:pt x="38436" y="0"/>
                  </a:lnTo>
                  <a:lnTo>
                    <a:pt x="45687" y="306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86749" y="134174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5">
                  <a:moveTo>
                    <a:pt x="38436" y="0"/>
                  </a:moveTo>
                  <a:lnTo>
                    <a:pt x="0" y="25270"/>
                  </a:lnTo>
                  <a:lnTo>
                    <a:pt x="45687" y="30618"/>
                  </a:lnTo>
                  <a:lnTo>
                    <a:pt x="38436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15465" y="1620649"/>
              <a:ext cx="1346200" cy="523240"/>
            </a:xfrm>
            <a:custGeom>
              <a:avLst/>
              <a:gdLst/>
              <a:ahLst/>
              <a:cxnLst/>
              <a:rect l="l" t="t" r="r" b="b"/>
              <a:pathLst>
                <a:path w="1346200" h="523239">
                  <a:moveTo>
                    <a:pt x="1345634" y="0"/>
                  </a:moveTo>
                  <a:lnTo>
                    <a:pt x="0" y="523189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5178" y="2129176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80">
                  <a:moveTo>
                    <a:pt x="0" y="30327"/>
                  </a:moveTo>
                  <a:lnTo>
                    <a:pt x="34586" y="0"/>
                  </a:lnTo>
                  <a:lnTo>
                    <a:pt x="45988" y="29326"/>
                  </a:lnTo>
                  <a:lnTo>
                    <a:pt x="0" y="3032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75178" y="2129176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80">
                  <a:moveTo>
                    <a:pt x="34586" y="0"/>
                  </a:moveTo>
                  <a:lnTo>
                    <a:pt x="0" y="30327"/>
                  </a:lnTo>
                  <a:lnTo>
                    <a:pt x="45988" y="29326"/>
                  </a:lnTo>
                  <a:lnTo>
                    <a:pt x="34586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601063" y="3000934"/>
            <a:ext cx="288290" cy="524510"/>
            <a:chOff x="2601063" y="3000934"/>
            <a:chExt cx="288290" cy="524510"/>
          </a:xfrm>
        </p:grpSpPr>
        <p:sp>
          <p:nvSpPr>
            <p:cNvPr id="23" name="object 23"/>
            <p:cNvSpPr/>
            <p:nvPr/>
          </p:nvSpPr>
          <p:spPr>
            <a:xfrm>
              <a:off x="2626393" y="3043715"/>
              <a:ext cx="257810" cy="476884"/>
            </a:xfrm>
            <a:custGeom>
              <a:avLst/>
              <a:gdLst/>
              <a:ahLst/>
              <a:cxnLst/>
              <a:rect l="l" t="t" r="r" b="b"/>
              <a:pathLst>
                <a:path w="257810" h="476885">
                  <a:moveTo>
                    <a:pt x="257806" y="47653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05825" y="3005697"/>
              <a:ext cx="34925" cy="45720"/>
            </a:xfrm>
            <a:custGeom>
              <a:avLst/>
              <a:gdLst/>
              <a:ahLst/>
              <a:cxnLst/>
              <a:rect l="l" t="t" r="r" b="b"/>
              <a:pathLst>
                <a:path w="34925" h="45719">
                  <a:moveTo>
                    <a:pt x="6730" y="45504"/>
                  </a:moveTo>
                  <a:lnTo>
                    <a:pt x="0" y="0"/>
                  </a:lnTo>
                  <a:lnTo>
                    <a:pt x="34405" y="30531"/>
                  </a:lnTo>
                  <a:lnTo>
                    <a:pt x="6730" y="455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05825" y="3005697"/>
              <a:ext cx="34925" cy="45720"/>
            </a:xfrm>
            <a:custGeom>
              <a:avLst/>
              <a:gdLst/>
              <a:ahLst/>
              <a:cxnLst/>
              <a:rect l="l" t="t" r="r" b="b"/>
              <a:pathLst>
                <a:path w="34925" h="45719">
                  <a:moveTo>
                    <a:pt x="34405" y="30531"/>
                  </a:moveTo>
                  <a:lnTo>
                    <a:pt x="0" y="0"/>
                  </a:lnTo>
                  <a:lnTo>
                    <a:pt x="6730" y="45504"/>
                  </a:lnTo>
                  <a:lnTo>
                    <a:pt x="34405" y="3053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558849" y="1053149"/>
            <a:ext cx="3201035" cy="1834514"/>
            <a:chOff x="5558849" y="1053149"/>
            <a:chExt cx="3201035" cy="1834514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375" y="1062674"/>
              <a:ext cx="3181808" cy="1815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563612" y="1057912"/>
              <a:ext cx="3191510" cy="1824989"/>
            </a:xfrm>
            <a:custGeom>
              <a:avLst/>
              <a:gdLst/>
              <a:ahLst/>
              <a:cxnLst/>
              <a:rect l="l" t="t" r="r" b="b"/>
              <a:pathLst>
                <a:path w="3191509" h="1824989">
                  <a:moveTo>
                    <a:pt x="0" y="0"/>
                  </a:moveTo>
                  <a:lnTo>
                    <a:pt x="3191333" y="0"/>
                  </a:lnTo>
                  <a:lnTo>
                    <a:pt x="3191333" y="1824925"/>
                  </a:lnTo>
                  <a:lnTo>
                    <a:pt x="0" y="182492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703749" y="2917181"/>
            <a:ext cx="270256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It’s just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neuron with local </a:t>
            </a:r>
            <a:r>
              <a:rPr sz="1800" spc="-49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connectivity...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39950" y="3418860"/>
            <a:ext cx="4213225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number: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result </a:t>
            </a:r>
            <a:r>
              <a:rPr sz="1800" spc="-5" dirty="0">
                <a:latin typeface="Arial MT"/>
                <a:cs typeface="Arial MT"/>
              </a:rPr>
              <a:t>of taking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dot product between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filter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 part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image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(i.e.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5*5*3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75-dimensional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product)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32075" y="3703260"/>
            <a:ext cx="280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1462" y="4094893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50" y="211508"/>
            <a:ext cx="5187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The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brain/neuron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view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of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CONV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Layer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653424" y="2280199"/>
            <a:ext cx="1898014" cy="833119"/>
            <a:chOff x="653424" y="2280199"/>
            <a:chExt cx="1898014" cy="833119"/>
          </a:xfrm>
        </p:grpSpPr>
        <p:sp>
          <p:nvSpPr>
            <p:cNvPr id="4" name="object 4"/>
            <p:cNvSpPr/>
            <p:nvPr/>
          </p:nvSpPr>
          <p:spPr>
            <a:xfrm>
              <a:off x="662949" y="2440422"/>
              <a:ext cx="132080" cy="663575"/>
            </a:xfrm>
            <a:custGeom>
              <a:avLst/>
              <a:gdLst/>
              <a:ahLst/>
              <a:cxnLst/>
              <a:rect l="l" t="t" r="r" b="b"/>
              <a:pathLst>
                <a:path w="132079" h="663575">
                  <a:moveTo>
                    <a:pt x="131602" y="663202"/>
                  </a:moveTo>
                  <a:lnTo>
                    <a:pt x="0" y="663202"/>
                  </a:lnTo>
                  <a:lnTo>
                    <a:pt x="0" y="0"/>
                  </a:lnTo>
                  <a:lnTo>
                    <a:pt x="131602" y="0"/>
                  </a:lnTo>
                  <a:lnTo>
                    <a:pt x="131602" y="663202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4552" y="2289724"/>
              <a:ext cx="151130" cy="814069"/>
            </a:xfrm>
            <a:custGeom>
              <a:avLst/>
              <a:gdLst/>
              <a:ahLst/>
              <a:cxnLst/>
              <a:rect l="l" t="t" r="r" b="b"/>
              <a:pathLst>
                <a:path w="151130" h="814069">
                  <a:moveTo>
                    <a:pt x="0" y="813899"/>
                  </a:moveTo>
                  <a:lnTo>
                    <a:pt x="0" y="150697"/>
                  </a:lnTo>
                  <a:lnTo>
                    <a:pt x="150697" y="0"/>
                  </a:lnTo>
                  <a:lnTo>
                    <a:pt x="150697" y="663202"/>
                  </a:lnTo>
                  <a:lnTo>
                    <a:pt x="0" y="813899"/>
                  </a:lnTo>
                  <a:close/>
                </a:path>
              </a:pathLst>
            </a:custGeom>
            <a:solidFill>
              <a:srgbClr val="A0A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2949" y="2289724"/>
              <a:ext cx="282575" cy="151130"/>
            </a:xfrm>
            <a:custGeom>
              <a:avLst/>
              <a:gdLst/>
              <a:ahLst/>
              <a:cxnLst/>
              <a:rect l="l" t="t" r="r" b="b"/>
              <a:pathLst>
                <a:path w="282575" h="151130">
                  <a:moveTo>
                    <a:pt x="131602" y="150697"/>
                  </a:moveTo>
                  <a:lnTo>
                    <a:pt x="0" y="150697"/>
                  </a:lnTo>
                  <a:lnTo>
                    <a:pt x="150697" y="0"/>
                  </a:lnTo>
                  <a:lnTo>
                    <a:pt x="282299" y="0"/>
                  </a:lnTo>
                  <a:lnTo>
                    <a:pt x="131602" y="150697"/>
                  </a:lnTo>
                  <a:close/>
                </a:path>
              </a:pathLst>
            </a:custGeom>
            <a:solidFill>
              <a:srgbClr val="D3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2949" y="2289724"/>
              <a:ext cx="282575" cy="814069"/>
            </a:xfrm>
            <a:custGeom>
              <a:avLst/>
              <a:gdLst/>
              <a:ahLst/>
              <a:cxnLst/>
              <a:rect l="l" t="t" r="r" b="b"/>
              <a:pathLst>
                <a:path w="282575" h="814069">
                  <a:moveTo>
                    <a:pt x="0" y="150697"/>
                  </a:moveTo>
                  <a:lnTo>
                    <a:pt x="150697" y="0"/>
                  </a:lnTo>
                  <a:lnTo>
                    <a:pt x="282299" y="0"/>
                  </a:lnTo>
                  <a:lnTo>
                    <a:pt x="282299" y="663202"/>
                  </a:lnTo>
                  <a:lnTo>
                    <a:pt x="131602" y="813899"/>
                  </a:lnTo>
                  <a:lnTo>
                    <a:pt x="0" y="813899"/>
                  </a:lnTo>
                  <a:lnTo>
                    <a:pt x="0" y="150697"/>
                  </a:lnTo>
                  <a:close/>
                </a:path>
                <a:path w="282575" h="814069">
                  <a:moveTo>
                    <a:pt x="0" y="150697"/>
                  </a:moveTo>
                  <a:lnTo>
                    <a:pt x="131602" y="150697"/>
                  </a:lnTo>
                  <a:lnTo>
                    <a:pt x="282299" y="0"/>
                  </a:lnTo>
                </a:path>
                <a:path w="282575" h="814069">
                  <a:moveTo>
                    <a:pt x="131602" y="150697"/>
                  </a:moveTo>
                  <a:lnTo>
                    <a:pt x="131602" y="813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9199" y="2555524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149" y="282299"/>
                  </a:moveTo>
                  <a:lnTo>
                    <a:pt x="96535" y="275104"/>
                  </a:lnTo>
                  <a:lnTo>
                    <a:pt x="57788" y="255066"/>
                  </a:lnTo>
                  <a:lnTo>
                    <a:pt x="27233" y="224511"/>
                  </a:lnTo>
                  <a:lnTo>
                    <a:pt x="7195" y="185764"/>
                  </a:lnTo>
                  <a:lnTo>
                    <a:pt x="0" y="141149"/>
                  </a:lnTo>
                  <a:lnTo>
                    <a:pt x="7195" y="96535"/>
                  </a:lnTo>
                  <a:lnTo>
                    <a:pt x="27233" y="57788"/>
                  </a:lnTo>
                  <a:lnTo>
                    <a:pt x="57788" y="27233"/>
                  </a:lnTo>
                  <a:lnTo>
                    <a:pt x="96535" y="7195"/>
                  </a:lnTo>
                  <a:lnTo>
                    <a:pt x="141149" y="0"/>
                  </a:lnTo>
                  <a:lnTo>
                    <a:pt x="168815" y="2737"/>
                  </a:lnTo>
                  <a:lnTo>
                    <a:pt x="219460" y="23714"/>
                  </a:lnTo>
                  <a:lnTo>
                    <a:pt x="258585" y="62839"/>
                  </a:lnTo>
                  <a:lnTo>
                    <a:pt x="279562" y="113484"/>
                  </a:lnTo>
                  <a:lnTo>
                    <a:pt x="282299" y="141149"/>
                  </a:lnTo>
                  <a:lnTo>
                    <a:pt x="275104" y="185764"/>
                  </a:lnTo>
                  <a:lnTo>
                    <a:pt x="255066" y="224511"/>
                  </a:lnTo>
                  <a:lnTo>
                    <a:pt x="224511" y="255066"/>
                  </a:lnTo>
                  <a:lnTo>
                    <a:pt x="185764" y="275104"/>
                  </a:lnTo>
                  <a:lnTo>
                    <a:pt x="141149" y="282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9699" y="2309974"/>
              <a:ext cx="1772285" cy="786130"/>
            </a:xfrm>
            <a:custGeom>
              <a:avLst/>
              <a:gdLst/>
              <a:ahLst/>
              <a:cxnLst/>
              <a:rect l="l" t="t" r="r" b="b"/>
              <a:pathLst>
                <a:path w="1772285" h="786130">
                  <a:moveTo>
                    <a:pt x="1489499" y="386699"/>
                  </a:moveTo>
                  <a:lnTo>
                    <a:pt x="1496695" y="342085"/>
                  </a:lnTo>
                  <a:lnTo>
                    <a:pt x="1516733" y="303338"/>
                  </a:lnTo>
                  <a:lnTo>
                    <a:pt x="1547288" y="272783"/>
                  </a:lnTo>
                  <a:lnTo>
                    <a:pt x="1586035" y="252745"/>
                  </a:lnTo>
                  <a:lnTo>
                    <a:pt x="1630649" y="245549"/>
                  </a:lnTo>
                  <a:lnTo>
                    <a:pt x="1684665" y="256294"/>
                  </a:lnTo>
                  <a:lnTo>
                    <a:pt x="1730458" y="286891"/>
                  </a:lnTo>
                  <a:lnTo>
                    <a:pt x="1761055" y="332684"/>
                  </a:lnTo>
                  <a:lnTo>
                    <a:pt x="1771799" y="386699"/>
                  </a:lnTo>
                  <a:lnTo>
                    <a:pt x="1764604" y="431314"/>
                  </a:lnTo>
                  <a:lnTo>
                    <a:pt x="1744566" y="470061"/>
                  </a:lnTo>
                  <a:lnTo>
                    <a:pt x="1714011" y="500616"/>
                  </a:lnTo>
                  <a:lnTo>
                    <a:pt x="1675264" y="520654"/>
                  </a:lnTo>
                  <a:lnTo>
                    <a:pt x="1630649" y="527849"/>
                  </a:lnTo>
                  <a:lnTo>
                    <a:pt x="1586035" y="520654"/>
                  </a:lnTo>
                  <a:lnTo>
                    <a:pt x="1547288" y="500616"/>
                  </a:lnTo>
                  <a:lnTo>
                    <a:pt x="1516733" y="470061"/>
                  </a:lnTo>
                  <a:lnTo>
                    <a:pt x="1496695" y="431314"/>
                  </a:lnTo>
                  <a:lnTo>
                    <a:pt x="1489499" y="386699"/>
                  </a:lnTo>
                  <a:close/>
                </a:path>
                <a:path w="1772285" h="786130">
                  <a:moveTo>
                    <a:pt x="0" y="785699"/>
                  </a:moveTo>
                  <a:lnTo>
                    <a:pt x="1489499" y="386699"/>
                  </a:lnTo>
                </a:path>
                <a:path w="1772285" h="786130">
                  <a:moveTo>
                    <a:pt x="19499" y="149399"/>
                  </a:moveTo>
                  <a:lnTo>
                    <a:pt x="1489499" y="386699"/>
                  </a:lnTo>
                </a:path>
                <a:path w="1772285" h="786130">
                  <a:moveTo>
                    <a:pt x="155699" y="0"/>
                  </a:moveTo>
                  <a:lnTo>
                    <a:pt x="1489499" y="386699"/>
                  </a:lnTo>
                </a:path>
                <a:path w="1772285" h="786130">
                  <a:moveTo>
                    <a:pt x="181799" y="636299"/>
                  </a:moveTo>
                  <a:lnTo>
                    <a:pt x="1489499" y="386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32075" y="368160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6375" y="160843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462" y="407323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6900" y="1308199"/>
            <a:ext cx="2529840" cy="2777490"/>
            <a:chOff x="236900" y="1308199"/>
            <a:chExt cx="2529840" cy="2777490"/>
          </a:xfrm>
        </p:grpSpPr>
        <p:sp>
          <p:nvSpPr>
            <p:cNvPr id="14" name="object 14"/>
            <p:cNvSpPr/>
            <p:nvPr/>
          </p:nvSpPr>
          <p:spPr>
            <a:xfrm>
              <a:off x="246425" y="2060952"/>
              <a:ext cx="213360" cy="2014855"/>
            </a:xfrm>
            <a:custGeom>
              <a:avLst/>
              <a:gdLst/>
              <a:ahLst/>
              <a:cxnLst/>
              <a:rect l="l" t="t" r="r" b="b"/>
              <a:pathLst>
                <a:path w="213359" h="2014854">
                  <a:moveTo>
                    <a:pt x="213171" y="2014671"/>
                  </a:moveTo>
                  <a:lnTo>
                    <a:pt x="0" y="2014671"/>
                  </a:lnTo>
                  <a:lnTo>
                    <a:pt x="0" y="0"/>
                  </a:lnTo>
                  <a:lnTo>
                    <a:pt x="213171" y="0"/>
                  </a:lnTo>
                  <a:lnTo>
                    <a:pt x="213171" y="2014671"/>
                  </a:lnTo>
                  <a:close/>
                </a:path>
              </a:pathLst>
            </a:custGeom>
            <a:solidFill>
              <a:srgbClr val="F4CCC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9596" y="1317724"/>
              <a:ext cx="743585" cy="2758440"/>
            </a:xfrm>
            <a:custGeom>
              <a:avLst/>
              <a:gdLst/>
              <a:ahLst/>
              <a:cxnLst/>
              <a:rect l="l" t="t" r="r" b="b"/>
              <a:pathLst>
                <a:path w="743585" h="2758440">
                  <a:moveTo>
                    <a:pt x="0" y="2757899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743227" y="2014671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C3A3A3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6425" y="1317724"/>
              <a:ext cx="956944" cy="743585"/>
            </a:xfrm>
            <a:custGeom>
              <a:avLst/>
              <a:gdLst/>
              <a:ahLst/>
              <a:cxnLst/>
              <a:rect l="l" t="t" r="r" b="b"/>
              <a:pathLst>
                <a:path w="956944" h="743585">
                  <a:moveTo>
                    <a:pt x="213171" y="743227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956399" y="0"/>
                  </a:lnTo>
                  <a:lnTo>
                    <a:pt x="213171" y="743227"/>
                  </a:lnTo>
                  <a:close/>
                </a:path>
              </a:pathLst>
            </a:custGeom>
            <a:solidFill>
              <a:srgbClr val="F6D6D6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6425" y="1317724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4" h="2758440">
                  <a:moveTo>
                    <a:pt x="0" y="743227"/>
                  </a:moveTo>
                  <a:lnTo>
                    <a:pt x="743227" y="0"/>
                  </a:lnTo>
                  <a:lnTo>
                    <a:pt x="956399" y="0"/>
                  </a:lnTo>
                  <a:lnTo>
                    <a:pt x="956399" y="2014671"/>
                  </a:lnTo>
                  <a:lnTo>
                    <a:pt x="213171" y="2757899"/>
                  </a:lnTo>
                  <a:lnTo>
                    <a:pt x="0" y="2757899"/>
                  </a:lnTo>
                  <a:lnTo>
                    <a:pt x="0" y="743227"/>
                  </a:lnTo>
                  <a:close/>
                </a:path>
                <a:path w="956944" h="2758440">
                  <a:moveTo>
                    <a:pt x="0" y="743227"/>
                  </a:moveTo>
                  <a:lnTo>
                    <a:pt x="213171" y="743227"/>
                  </a:lnTo>
                  <a:lnTo>
                    <a:pt x="956399" y="0"/>
                  </a:lnTo>
                </a:path>
                <a:path w="956944" h="2758440">
                  <a:moveTo>
                    <a:pt x="213171" y="743227"/>
                  </a:moveTo>
                  <a:lnTo>
                    <a:pt x="213171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3649" y="1872115"/>
              <a:ext cx="159385" cy="2204085"/>
            </a:xfrm>
            <a:custGeom>
              <a:avLst/>
              <a:gdLst/>
              <a:ahLst/>
              <a:cxnLst/>
              <a:rect l="l" t="t" r="r" b="b"/>
              <a:pathLst>
                <a:path w="159385" h="2204085">
                  <a:moveTo>
                    <a:pt x="159009" y="2203509"/>
                  </a:moveTo>
                  <a:lnTo>
                    <a:pt x="0" y="2203509"/>
                  </a:lnTo>
                  <a:lnTo>
                    <a:pt x="0" y="0"/>
                  </a:lnTo>
                  <a:lnTo>
                    <a:pt x="159009" y="0"/>
                  </a:lnTo>
                  <a:lnTo>
                    <a:pt x="159009" y="2203509"/>
                  </a:lnTo>
                  <a:close/>
                </a:path>
              </a:pathLst>
            </a:custGeom>
            <a:solidFill>
              <a:srgbClr val="C9DAF7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02659" y="1317724"/>
              <a:ext cx="554990" cy="2758440"/>
            </a:xfrm>
            <a:custGeom>
              <a:avLst/>
              <a:gdLst/>
              <a:ahLst/>
              <a:cxnLst/>
              <a:rect l="l" t="t" r="r" b="b"/>
              <a:pathLst>
                <a:path w="554989" h="2758440">
                  <a:moveTo>
                    <a:pt x="0" y="2757899"/>
                  </a:moveTo>
                  <a:lnTo>
                    <a:pt x="0" y="554390"/>
                  </a:lnTo>
                  <a:lnTo>
                    <a:pt x="554390" y="0"/>
                  </a:lnTo>
                  <a:lnTo>
                    <a:pt x="554390" y="2203509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A0AEC6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43649" y="1317724"/>
              <a:ext cx="713740" cy="554990"/>
            </a:xfrm>
            <a:custGeom>
              <a:avLst/>
              <a:gdLst/>
              <a:ahLst/>
              <a:cxnLst/>
              <a:rect l="l" t="t" r="r" b="b"/>
              <a:pathLst>
                <a:path w="713739" h="554989">
                  <a:moveTo>
                    <a:pt x="159009" y="554390"/>
                  </a:moveTo>
                  <a:lnTo>
                    <a:pt x="0" y="554390"/>
                  </a:lnTo>
                  <a:lnTo>
                    <a:pt x="554390" y="0"/>
                  </a:lnTo>
                  <a:lnTo>
                    <a:pt x="713399" y="0"/>
                  </a:lnTo>
                  <a:lnTo>
                    <a:pt x="159009" y="554390"/>
                  </a:lnTo>
                  <a:close/>
                </a:path>
              </a:pathLst>
            </a:custGeom>
            <a:solidFill>
              <a:srgbClr val="D3E1F9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43649" y="1317724"/>
              <a:ext cx="713740" cy="2758440"/>
            </a:xfrm>
            <a:custGeom>
              <a:avLst/>
              <a:gdLst/>
              <a:ahLst/>
              <a:cxnLst/>
              <a:rect l="l" t="t" r="r" b="b"/>
              <a:pathLst>
                <a:path w="713739" h="2758440">
                  <a:moveTo>
                    <a:pt x="0" y="554390"/>
                  </a:moveTo>
                  <a:lnTo>
                    <a:pt x="554390" y="0"/>
                  </a:lnTo>
                  <a:lnTo>
                    <a:pt x="713399" y="0"/>
                  </a:lnTo>
                  <a:lnTo>
                    <a:pt x="713399" y="2203509"/>
                  </a:lnTo>
                  <a:lnTo>
                    <a:pt x="159009" y="2757899"/>
                  </a:lnTo>
                  <a:lnTo>
                    <a:pt x="0" y="2757899"/>
                  </a:lnTo>
                  <a:lnTo>
                    <a:pt x="0" y="554390"/>
                  </a:lnTo>
                  <a:close/>
                </a:path>
                <a:path w="713739" h="2758440">
                  <a:moveTo>
                    <a:pt x="0" y="554390"/>
                  </a:moveTo>
                  <a:lnTo>
                    <a:pt x="159009" y="554390"/>
                  </a:lnTo>
                  <a:lnTo>
                    <a:pt x="713399" y="0"/>
                  </a:lnTo>
                </a:path>
                <a:path w="713739" h="2758440">
                  <a:moveTo>
                    <a:pt x="159009" y="554390"/>
                  </a:moveTo>
                  <a:lnTo>
                    <a:pt x="159009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542224" y="234375"/>
            <a:ext cx="2298700" cy="1320165"/>
            <a:chOff x="6542224" y="234375"/>
            <a:chExt cx="2298700" cy="132016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1749" y="243900"/>
              <a:ext cx="2279624" cy="13006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546987" y="239137"/>
              <a:ext cx="2289175" cy="1310640"/>
            </a:xfrm>
            <a:custGeom>
              <a:avLst/>
              <a:gdLst/>
              <a:ahLst/>
              <a:cxnLst/>
              <a:rect l="l" t="t" r="r" b="b"/>
              <a:pathLst>
                <a:path w="2289175" h="1310640">
                  <a:moveTo>
                    <a:pt x="0" y="0"/>
                  </a:moveTo>
                  <a:lnTo>
                    <a:pt x="2289149" y="0"/>
                  </a:lnTo>
                  <a:lnTo>
                    <a:pt x="2289149" y="1310174"/>
                  </a:lnTo>
                  <a:lnTo>
                    <a:pt x="0" y="13101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729025" y="2373856"/>
            <a:ext cx="459613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An activation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map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28x28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sheet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of neuron </a:t>
            </a:r>
            <a:r>
              <a:rPr sz="1800" spc="-49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outputs: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66976" y="2926306"/>
            <a:ext cx="522986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Each</a:t>
            </a:r>
            <a:r>
              <a:rPr sz="18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connected</a:t>
            </a:r>
            <a:r>
              <a:rPr sz="18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small</a:t>
            </a:r>
            <a:r>
              <a:rPr sz="18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region</a:t>
            </a:r>
            <a:r>
              <a:rPr sz="1800" spc="-1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input</a:t>
            </a:r>
            <a:endParaRPr sz="1800">
              <a:latin typeface="Arial MT"/>
              <a:cs typeface="Arial MT"/>
            </a:endParaRPr>
          </a:p>
          <a:p>
            <a:pPr marL="431800" indent="-419734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All</a:t>
            </a:r>
            <a:r>
              <a:rPr sz="1800" spc="-3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them</a:t>
            </a:r>
            <a:r>
              <a:rPr sz="18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share</a:t>
            </a:r>
            <a:r>
              <a:rPr sz="1800" spc="-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parameters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29025" y="3754981"/>
            <a:ext cx="5030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“5x5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filter”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-&gt;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“5x5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receptive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field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each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neuron”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34625" y="3734108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28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39425" y="2362508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28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50" y="211508"/>
            <a:ext cx="5187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The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brain/neuron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view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of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CONV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Layer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653424" y="2280199"/>
            <a:ext cx="301625" cy="833119"/>
            <a:chOff x="653424" y="2280199"/>
            <a:chExt cx="301625" cy="833119"/>
          </a:xfrm>
        </p:grpSpPr>
        <p:sp>
          <p:nvSpPr>
            <p:cNvPr id="4" name="object 4"/>
            <p:cNvSpPr/>
            <p:nvPr/>
          </p:nvSpPr>
          <p:spPr>
            <a:xfrm>
              <a:off x="662949" y="2440422"/>
              <a:ext cx="132080" cy="663575"/>
            </a:xfrm>
            <a:custGeom>
              <a:avLst/>
              <a:gdLst/>
              <a:ahLst/>
              <a:cxnLst/>
              <a:rect l="l" t="t" r="r" b="b"/>
              <a:pathLst>
                <a:path w="132079" h="663575">
                  <a:moveTo>
                    <a:pt x="131602" y="663202"/>
                  </a:moveTo>
                  <a:lnTo>
                    <a:pt x="0" y="663202"/>
                  </a:lnTo>
                  <a:lnTo>
                    <a:pt x="0" y="0"/>
                  </a:lnTo>
                  <a:lnTo>
                    <a:pt x="131602" y="0"/>
                  </a:lnTo>
                  <a:lnTo>
                    <a:pt x="131602" y="663202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4552" y="2289724"/>
              <a:ext cx="151130" cy="814069"/>
            </a:xfrm>
            <a:custGeom>
              <a:avLst/>
              <a:gdLst/>
              <a:ahLst/>
              <a:cxnLst/>
              <a:rect l="l" t="t" r="r" b="b"/>
              <a:pathLst>
                <a:path w="151130" h="814069">
                  <a:moveTo>
                    <a:pt x="0" y="813899"/>
                  </a:moveTo>
                  <a:lnTo>
                    <a:pt x="0" y="150697"/>
                  </a:lnTo>
                  <a:lnTo>
                    <a:pt x="150697" y="0"/>
                  </a:lnTo>
                  <a:lnTo>
                    <a:pt x="150697" y="663202"/>
                  </a:lnTo>
                  <a:lnTo>
                    <a:pt x="0" y="813899"/>
                  </a:lnTo>
                  <a:close/>
                </a:path>
              </a:pathLst>
            </a:custGeom>
            <a:solidFill>
              <a:srgbClr val="A0A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2949" y="2289724"/>
              <a:ext cx="282575" cy="151130"/>
            </a:xfrm>
            <a:custGeom>
              <a:avLst/>
              <a:gdLst/>
              <a:ahLst/>
              <a:cxnLst/>
              <a:rect l="l" t="t" r="r" b="b"/>
              <a:pathLst>
                <a:path w="282575" h="151130">
                  <a:moveTo>
                    <a:pt x="131602" y="150697"/>
                  </a:moveTo>
                  <a:lnTo>
                    <a:pt x="0" y="150697"/>
                  </a:lnTo>
                  <a:lnTo>
                    <a:pt x="150697" y="0"/>
                  </a:lnTo>
                  <a:lnTo>
                    <a:pt x="282299" y="0"/>
                  </a:lnTo>
                  <a:lnTo>
                    <a:pt x="131602" y="150697"/>
                  </a:lnTo>
                  <a:close/>
                </a:path>
              </a:pathLst>
            </a:custGeom>
            <a:solidFill>
              <a:srgbClr val="D3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2949" y="2289724"/>
              <a:ext cx="282575" cy="814069"/>
            </a:xfrm>
            <a:custGeom>
              <a:avLst/>
              <a:gdLst/>
              <a:ahLst/>
              <a:cxnLst/>
              <a:rect l="l" t="t" r="r" b="b"/>
              <a:pathLst>
                <a:path w="282575" h="814069">
                  <a:moveTo>
                    <a:pt x="0" y="150697"/>
                  </a:moveTo>
                  <a:lnTo>
                    <a:pt x="150697" y="0"/>
                  </a:lnTo>
                  <a:lnTo>
                    <a:pt x="282299" y="0"/>
                  </a:lnTo>
                  <a:lnTo>
                    <a:pt x="282299" y="663202"/>
                  </a:lnTo>
                  <a:lnTo>
                    <a:pt x="131602" y="813899"/>
                  </a:lnTo>
                  <a:lnTo>
                    <a:pt x="0" y="813899"/>
                  </a:lnTo>
                  <a:lnTo>
                    <a:pt x="0" y="150697"/>
                  </a:lnTo>
                  <a:close/>
                </a:path>
                <a:path w="282575" h="814069">
                  <a:moveTo>
                    <a:pt x="0" y="150697"/>
                  </a:moveTo>
                  <a:lnTo>
                    <a:pt x="131602" y="150697"/>
                  </a:lnTo>
                  <a:lnTo>
                    <a:pt x="282299" y="0"/>
                  </a:lnTo>
                </a:path>
                <a:path w="282575" h="814069">
                  <a:moveTo>
                    <a:pt x="131602" y="150697"/>
                  </a:moveTo>
                  <a:lnTo>
                    <a:pt x="131602" y="813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32075" y="368160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6375" y="160843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462" y="407323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6900" y="1308199"/>
            <a:ext cx="975994" cy="2777490"/>
            <a:chOff x="236900" y="1308199"/>
            <a:chExt cx="975994" cy="2777490"/>
          </a:xfrm>
        </p:grpSpPr>
        <p:sp>
          <p:nvSpPr>
            <p:cNvPr id="12" name="object 12"/>
            <p:cNvSpPr/>
            <p:nvPr/>
          </p:nvSpPr>
          <p:spPr>
            <a:xfrm>
              <a:off x="246425" y="2060952"/>
              <a:ext cx="213360" cy="2014855"/>
            </a:xfrm>
            <a:custGeom>
              <a:avLst/>
              <a:gdLst/>
              <a:ahLst/>
              <a:cxnLst/>
              <a:rect l="l" t="t" r="r" b="b"/>
              <a:pathLst>
                <a:path w="213359" h="2014854">
                  <a:moveTo>
                    <a:pt x="213171" y="2014671"/>
                  </a:moveTo>
                  <a:lnTo>
                    <a:pt x="0" y="2014671"/>
                  </a:lnTo>
                  <a:lnTo>
                    <a:pt x="0" y="0"/>
                  </a:lnTo>
                  <a:lnTo>
                    <a:pt x="213171" y="0"/>
                  </a:lnTo>
                  <a:lnTo>
                    <a:pt x="213171" y="2014671"/>
                  </a:lnTo>
                  <a:close/>
                </a:path>
              </a:pathLst>
            </a:custGeom>
            <a:solidFill>
              <a:srgbClr val="F4CCC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9596" y="1317724"/>
              <a:ext cx="743585" cy="2758440"/>
            </a:xfrm>
            <a:custGeom>
              <a:avLst/>
              <a:gdLst/>
              <a:ahLst/>
              <a:cxnLst/>
              <a:rect l="l" t="t" r="r" b="b"/>
              <a:pathLst>
                <a:path w="743585" h="2758440">
                  <a:moveTo>
                    <a:pt x="0" y="2757899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743227" y="2014671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C3A3A3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6425" y="1317724"/>
              <a:ext cx="956944" cy="743585"/>
            </a:xfrm>
            <a:custGeom>
              <a:avLst/>
              <a:gdLst/>
              <a:ahLst/>
              <a:cxnLst/>
              <a:rect l="l" t="t" r="r" b="b"/>
              <a:pathLst>
                <a:path w="956944" h="743585">
                  <a:moveTo>
                    <a:pt x="213171" y="743227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956399" y="0"/>
                  </a:lnTo>
                  <a:lnTo>
                    <a:pt x="213171" y="743227"/>
                  </a:lnTo>
                  <a:close/>
                </a:path>
              </a:pathLst>
            </a:custGeom>
            <a:solidFill>
              <a:srgbClr val="F6D6D6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6425" y="1317724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4" h="2758440">
                  <a:moveTo>
                    <a:pt x="0" y="743227"/>
                  </a:moveTo>
                  <a:lnTo>
                    <a:pt x="743227" y="0"/>
                  </a:lnTo>
                  <a:lnTo>
                    <a:pt x="956399" y="0"/>
                  </a:lnTo>
                  <a:lnTo>
                    <a:pt x="956399" y="2014671"/>
                  </a:lnTo>
                  <a:lnTo>
                    <a:pt x="213171" y="2757899"/>
                  </a:lnTo>
                  <a:lnTo>
                    <a:pt x="0" y="2757899"/>
                  </a:lnTo>
                  <a:lnTo>
                    <a:pt x="0" y="743227"/>
                  </a:lnTo>
                  <a:close/>
                </a:path>
                <a:path w="956944" h="2758440">
                  <a:moveTo>
                    <a:pt x="0" y="743227"/>
                  </a:moveTo>
                  <a:lnTo>
                    <a:pt x="213171" y="743227"/>
                  </a:lnTo>
                  <a:lnTo>
                    <a:pt x="956399" y="0"/>
                  </a:lnTo>
                </a:path>
                <a:path w="956944" h="2758440">
                  <a:moveTo>
                    <a:pt x="213171" y="743227"/>
                  </a:moveTo>
                  <a:lnTo>
                    <a:pt x="213171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542224" y="234375"/>
            <a:ext cx="2298700" cy="1320165"/>
            <a:chOff x="6542224" y="234375"/>
            <a:chExt cx="2298700" cy="132016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1749" y="243900"/>
              <a:ext cx="2279624" cy="130064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546987" y="239137"/>
              <a:ext cx="2289175" cy="1310640"/>
            </a:xfrm>
            <a:custGeom>
              <a:avLst/>
              <a:gdLst/>
              <a:ahLst/>
              <a:cxnLst/>
              <a:rect l="l" t="t" r="r" b="b"/>
              <a:pathLst>
                <a:path w="2289175" h="1310640">
                  <a:moveTo>
                    <a:pt x="0" y="0"/>
                  </a:moveTo>
                  <a:lnTo>
                    <a:pt x="2289149" y="0"/>
                  </a:lnTo>
                  <a:lnTo>
                    <a:pt x="2289149" y="1310174"/>
                  </a:lnTo>
                  <a:lnTo>
                    <a:pt x="0" y="13101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741341" y="1312575"/>
            <a:ext cx="2870200" cy="2870200"/>
            <a:chOff x="1741341" y="1312575"/>
            <a:chExt cx="2870200" cy="2870200"/>
          </a:xfrm>
        </p:grpSpPr>
        <p:sp>
          <p:nvSpPr>
            <p:cNvPr id="20" name="object 20"/>
            <p:cNvSpPr/>
            <p:nvPr/>
          </p:nvSpPr>
          <p:spPr>
            <a:xfrm>
              <a:off x="2254241" y="2468279"/>
              <a:ext cx="1873250" cy="465455"/>
            </a:xfrm>
            <a:custGeom>
              <a:avLst/>
              <a:gdLst/>
              <a:ahLst/>
              <a:cxnLst/>
              <a:rect l="l" t="t" r="r" b="b"/>
              <a:pathLst>
                <a:path w="1873250" h="465455">
                  <a:moveTo>
                    <a:pt x="1872674" y="465074"/>
                  </a:moveTo>
                  <a:lnTo>
                    <a:pt x="0" y="465074"/>
                  </a:lnTo>
                  <a:lnTo>
                    <a:pt x="0" y="0"/>
                  </a:lnTo>
                  <a:lnTo>
                    <a:pt x="1872674" y="0"/>
                  </a:lnTo>
                  <a:lnTo>
                    <a:pt x="1872674" y="465074"/>
                  </a:lnTo>
                  <a:close/>
                </a:path>
              </a:pathLst>
            </a:custGeom>
            <a:solidFill>
              <a:srgbClr val="C9DAF7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26916" y="2313254"/>
              <a:ext cx="155575" cy="620395"/>
            </a:xfrm>
            <a:custGeom>
              <a:avLst/>
              <a:gdLst/>
              <a:ahLst/>
              <a:cxnLst/>
              <a:rect l="l" t="t" r="r" b="b"/>
              <a:pathLst>
                <a:path w="155575" h="620394">
                  <a:moveTo>
                    <a:pt x="0" y="620099"/>
                  </a:moveTo>
                  <a:lnTo>
                    <a:pt x="0" y="155024"/>
                  </a:lnTo>
                  <a:lnTo>
                    <a:pt x="155024" y="0"/>
                  </a:lnTo>
                  <a:lnTo>
                    <a:pt x="155024" y="465074"/>
                  </a:lnTo>
                  <a:lnTo>
                    <a:pt x="0" y="620099"/>
                  </a:lnTo>
                  <a:close/>
                </a:path>
              </a:pathLst>
            </a:custGeom>
            <a:solidFill>
              <a:srgbClr val="A0AEC6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54241" y="2313254"/>
              <a:ext cx="2028189" cy="155575"/>
            </a:xfrm>
            <a:custGeom>
              <a:avLst/>
              <a:gdLst/>
              <a:ahLst/>
              <a:cxnLst/>
              <a:rect l="l" t="t" r="r" b="b"/>
              <a:pathLst>
                <a:path w="2028189" h="155575">
                  <a:moveTo>
                    <a:pt x="1872674" y="155024"/>
                  </a:moveTo>
                  <a:lnTo>
                    <a:pt x="0" y="155024"/>
                  </a:lnTo>
                  <a:lnTo>
                    <a:pt x="155024" y="0"/>
                  </a:lnTo>
                  <a:lnTo>
                    <a:pt x="2027699" y="0"/>
                  </a:lnTo>
                  <a:lnTo>
                    <a:pt x="1872674" y="155024"/>
                  </a:lnTo>
                  <a:close/>
                </a:path>
              </a:pathLst>
            </a:custGeom>
            <a:solidFill>
              <a:srgbClr val="D3E1F9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54241" y="2313254"/>
              <a:ext cx="2028189" cy="620395"/>
            </a:xfrm>
            <a:custGeom>
              <a:avLst/>
              <a:gdLst/>
              <a:ahLst/>
              <a:cxnLst/>
              <a:rect l="l" t="t" r="r" b="b"/>
              <a:pathLst>
                <a:path w="2028189" h="620394">
                  <a:moveTo>
                    <a:pt x="0" y="155024"/>
                  </a:moveTo>
                  <a:lnTo>
                    <a:pt x="155024" y="0"/>
                  </a:lnTo>
                  <a:lnTo>
                    <a:pt x="2027699" y="0"/>
                  </a:lnTo>
                  <a:lnTo>
                    <a:pt x="2027699" y="465074"/>
                  </a:lnTo>
                  <a:lnTo>
                    <a:pt x="1872674" y="620099"/>
                  </a:lnTo>
                  <a:lnTo>
                    <a:pt x="0" y="620099"/>
                  </a:lnTo>
                  <a:lnTo>
                    <a:pt x="0" y="155024"/>
                  </a:lnTo>
                  <a:close/>
                </a:path>
                <a:path w="2028189" h="620394">
                  <a:moveTo>
                    <a:pt x="0" y="155024"/>
                  </a:moveTo>
                  <a:lnTo>
                    <a:pt x="1872674" y="155024"/>
                  </a:lnTo>
                  <a:lnTo>
                    <a:pt x="2027699" y="0"/>
                  </a:lnTo>
                </a:path>
                <a:path w="2028189" h="620394">
                  <a:moveTo>
                    <a:pt x="1872674" y="155024"/>
                  </a:moveTo>
                  <a:lnTo>
                    <a:pt x="1872674" y="6200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54241" y="2536800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149" y="282299"/>
                  </a:moveTo>
                  <a:lnTo>
                    <a:pt x="96535" y="275104"/>
                  </a:lnTo>
                  <a:lnTo>
                    <a:pt x="57788" y="255066"/>
                  </a:lnTo>
                  <a:lnTo>
                    <a:pt x="27233" y="224511"/>
                  </a:lnTo>
                  <a:lnTo>
                    <a:pt x="7195" y="185764"/>
                  </a:lnTo>
                  <a:lnTo>
                    <a:pt x="0" y="141149"/>
                  </a:lnTo>
                  <a:lnTo>
                    <a:pt x="7195" y="96535"/>
                  </a:lnTo>
                  <a:lnTo>
                    <a:pt x="27233" y="57788"/>
                  </a:lnTo>
                  <a:lnTo>
                    <a:pt x="57788" y="27233"/>
                  </a:lnTo>
                  <a:lnTo>
                    <a:pt x="96535" y="7195"/>
                  </a:lnTo>
                  <a:lnTo>
                    <a:pt x="141149" y="0"/>
                  </a:lnTo>
                  <a:lnTo>
                    <a:pt x="168815" y="2737"/>
                  </a:lnTo>
                  <a:lnTo>
                    <a:pt x="219460" y="23714"/>
                  </a:lnTo>
                  <a:lnTo>
                    <a:pt x="258585" y="62839"/>
                  </a:lnTo>
                  <a:lnTo>
                    <a:pt x="279562" y="113484"/>
                  </a:lnTo>
                  <a:lnTo>
                    <a:pt x="282299" y="141149"/>
                  </a:lnTo>
                  <a:lnTo>
                    <a:pt x="275104" y="185764"/>
                  </a:lnTo>
                  <a:lnTo>
                    <a:pt x="255066" y="224511"/>
                  </a:lnTo>
                  <a:lnTo>
                    <a:pt x="224511" y="255066"/>
                  </a:lnTo>
                  <a:lnTo>
                    <a:pt x="185764" y="275104"/>
                  </a:lnTo>
                  <a:lnTo>
                    <a:pt x="141149" y="282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54241" y="2536800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0" y="141149"/>
                  </a:moveTo>
                  <a:lnTo>
                    <a:pt x="7195" y="96535"/>
                  </a:lnTo>
                  <a:lnTo>
                    <a:pt x="27233" y="57788"/>
                  </a:lnTo>
                  <a:lnTo>
                    <a:pt x="57788" y="27233"/>
                  </a:lnTo>
                  <a:lnTo>
                    <a:pt x="96535" y="7195"/>
                  </a:lnTo>
                  <a:lnTo>
                    <a:pt x="141149" y="0"/>
                  </a:lnTo>
                  <a:lnTo>
                    <a:pt x="195165" y="10744"/>
                  </a:lnTo>
                  <a:lnTo>
                    <a:pt x="240958" y="41341"/>
                  </a:lnTo>
                  <a:lnTo>
                    <a:pt x="271555" y="87134"/>
                  </a:lnTo>
                  <a:lnTo>
                    <a:pt x="282299" y="141149"/>
                  </a:lnTo>
                  <a:lnTo>
                    <a:pt x="275104" y="185764"/>
                  </a:lnTo>
                  <a:lnTo>
                    <a:pt x="255066" y="224511"/>
                  </a:lnTo>
                  <a:lnTo>
                    <a:pt x="224511" y="255066"/>
                  </a:lnTo>
                  <a:lnTo>
                    <a:pt x="185764" y="275104"/>
                  </a:lnTo>
                  <a:lnTo>
                    <a:pt x="141149" y="282299"/>
                  </a:lnTo>
                  <a:lnTo>
                    <a:pt x="96535" y="275104"/>
                  </a:lnTo>
                  <a:lnTo>
                    <a:pt x="57788" y="255066"/>
                  </a:lnTo>
                  <a:lnTo>
                    <a:pt x="27233" y="224511"/>
                  </a:lnTo>
                  <a:lnTo>
                    <a:pt x="7195" y="185764"/>
                  </a:lnTo>
                  <a:lnTo>
                    <a:pt x="0" y="14114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35241" y="2536800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149" y="282299"/>
                  </a:moveTo>
                  <a:lnTo>
                    <a:pt x="96535" y="275104"/>
                  </a:lnTo>
                  <a:lnTo>
                    <a:pt x="57788" y="255066"/>
                  </a:lnTo>
                  <a:lnTo>
                    <a:pt x="27233" y="224511"/>
                  </a:lnTo>
                  <a:lnTo>
                    <a:pt x="7195" y="185764"/>
                  </a:lnTo>
                  <a:lnTo>
                    <a:pt x="0" y="141149"/>
                  </a:lnTo>
                  <a:lnTo>
                    <a:pt x="7195" y="96535"/>
                  </a:lnTo>
                  <a:lnTo>
                    <a:pt x="27233" y="57788"/>
                  </a:lnTo>
                  <a:lnTo>
                    <a:pt x="57788" y="27233"/>
                  </a:lnTo>
                  <a:lnTo>
                    <a:pt x="96535" y="7195"/>
                  </a:lnTo>
                  <a:lnTo>
                    <a:pt x="141149" y="0"/>
                  </a:lnTo>
                  <a:lnTo>
                    <a:pt x="168815" y="2737"/>
                  </a:lnTo>
                  <a:lnTo>
                    <a:pt x="219460" y="23714"/>
                  </a:lnTo>
                  <a:lnTo>
                    <a:pt x="258585" y="62839"/>
                  </a:lnTo>
                  <a:lnTo>
                    <a:pt x="279562" y="113484"/>
                  </a:lnTo>
                  <a:lnTo>
                    <a:pt x="282299" y="141149"/>
                  </a:lnTo>
                  <a:lnTo>
                    <a:pt x="275104" y="185764"/>
                  </a:lnTo>
                  <a:lnTo>
                    <a:pt x="255066" y="224511"/>
                  </a:lnTo>
                  <a:lnTo>
                    <a:pt x="224511" y="255066"/>
                  </a:lnTo>
                  <a:lnTo>
                    <a:pt x="185764" y="275104"/>
                  </a:lnTo>
                  <a:lnTo>
                    <a:pt x="141149" y="282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35241" y="2536800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0" y="141149"/>
                  </a:moveTo>
                  <a:lnTo>
                    <a:pt x="7195" y="96535"/>
                  </a:lnTo>
                  <a:lnTo>
                    <a:pt x="27233" y="57788"/>
                  </a:lnTo>
                  <a:lnTo>
                    <a:pt x="57788" y="27233"/>
                  </a:lnTo>
                  <a:lnTo>
                    <a:pt x="96535" y="7195"/>
                  </a:lnTo>
                  <a:lnTo>
                    <a:pt x="141149" y="0"/>
                  </a:lnTo>
                  <a:lnTo>
                    <a:pt x="195165" y="10744"/>
                  </a:lnTo>
                  <a:lnTo>
                    <a:pt x="240958" y="41341"/>
                  </a:lnTo>
                  <a:lnTo>
                    <a:pt x="271555" y="87134"/>
                  </a:lnTo>
                  <a:lnTo>
                    <a:pt x="282299" y="141149"/>
                  </a:lnTo>
                  <a:lnTo>
                    <a:pt x="275104" y="185764"/>
                  </a:lnTo>
                  <a:lnTo>
                    <a:pt x="255066" y="224511"/>
                  </a:lnTo>
                  <a:lnTo>
                    <a:pt x="224511" y="255066"/>
                  </a:lnTo>
                  <a:lnTo>
                    <a:pt x="185764" y="275104"/>
                  </a:lnTo>
                  <a:lnTo>
                    <a:pt x="141149" y="282299"/>
                  </a:lnTo>
                  <a:lnTo>
                    <a:pt x="96535" y="275104"/>
                  </a:lnTo>
                  <a:lnTo>
                    <a:pt x="57788" y="255066"/>
                  </a:lnTo>
                  <a:lnTo>
                    <a:pt x="27233" y="224511"/>
                  </a:lnTo>
                  <a:lnTo>
                    <a:pt x="7195" y="185764"/>
                  </a:lnTo>
                  <a:lnTo>
                    <a:pt x="0" y="14114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16241" y="2536800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149" y="282299"/>
                  </a:moveTo>
                  <a:lnTo>
                    <a:pt x="96535" y="275104"/>
                  </a:lnTo>
                  <a:lnTo>
                    <a:pt x="57788" y="255066"/>
                  </a:lnTo>
                  <a:lnTo>
                    <a:pt x="27233" y="224511"/>
                  </a:lnTo>
                  <a:lnTo>
                    <a:pt x="7195" y="185764"/>
                  </a:lnTo>
                  <a:lnTo>
                    <a:pt x="0" y="141149"/>
                  </a:lnTo>
                  <a:lnTo>
                    <a:pt x="7195" y="96535"/>
                  </a:lnTo>
                  <a:lnTo>
                    <a:pt x="27233" y="57788"/>
                  </a:lnTo>
                  <a:lnTo>
                    <a:pt x="57788" y="27233"/>
                  </a:lnTo>
                  <a:lnTo>
                    <a:pt x="96535" y="7195"/>
                  </a:lnTo>
                  <a:lnTo>
                    <a:pt x="141149" y="0"/>
                  </a:lnTo>
                  <a:lnTo>
                    <a:pt x="168815" y="2737"/>
                  </a:lnTo>
                  <a:lnTo>
                    <a:pt x="219460" y="23714"/>
                  </a:lnTo>
                  <a:lnTo>
                    <a:pt x="258585" y="62839"/>
                  </a:lnTo>
                  <a:lnTo>
                    <a:pt x="279562" y="113484"/>
                  </a:lnTo>
                  <a:lnTo>
                    <a:pt x="282299" y="141149"/>
                  </a:lnTo>
                  <a:lnTo>
                    <a:pt x="275104" y="185764"/>
                  </a:lnTo>
                  <a:lnTo>
                    <a:pt x="255066" y="224511"/>
                  </a:lnTo>
                  <a:lnTo>
                    <a:pt x="224511" y="255066"/>
                  </a:lnTo>
                  <a:lnTo>
                    <a:pt x="185764" y="275104"/>
                  </a:lnTo>
                  <a:lnTo>
                    <a:pt x="141149" y="282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16241" y="2536800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0" y="141149"/>
                  </a:moveTo>
                  <a:lnTo>
                    <a:pt x="7195" y="96535"/>
                  </a:lnTo>
                  <a:lnTo>
                    <a:pt x="27233" y="57788"/>
                  </a:lnTo>
                  <a:lnTo>
                    <a:pt x="57788" y="27233"/>
                  </a:lnTo>
                  <a:lnTo>
                    <a:pt x="96535" y="7195"/>
                  </a:lnTo>
                  <a:lnTo>
                    <a:pt x="141149" y="0"/>
                  </a:lnTo>
                  <a:lnTo>
                    <a:pt x="195165" y="10744"/>
                  </a:lnTo>
                  <a:lnTo>
                    <a:pt x="240958" y="41341"/>
                  </a:lnTo>
                  <a:lnTo>
                    <a:pt x="271555" y="87134"/>
                  </a:lnTo>
                  <a:lnTo>
                    <a:pt x="282299" y="141149"/>
                  </a:lnTo>
                  <a:lnTo>
                    <a:pt x="275104" y="185764"/>
                  </a:lnTo>
                  <a:lnTo>
                    <a:pt x="255066" y="224511"/>
                  </a:lnTo>
                  <a:lnTo>
                    <a:pt x="224511" y="255066"/>
                  </a:lnTo>
                  <a:lnTo>
                    <a:pt x="185764" y="275104"/>
                  </a:lnTo>
                  <a:lnTo>
                    <a:pt x="141149" y="282299"/>
                  </a:lnTo>
                  <a:lnTo>
                    <a:pt x="96535" y="275104"/>
                  </a:lnTo>
                  <a:lnTo>
                    <a:pt x="57788" y="255066"/>
                  </a:lnTo>
                  <a:lnTo>
                    <a:pt x="27233" y="224511"/>
                  </a:lnTo>
                  <a:lnTo>
                    <a:pt x="7195" y="185764"/>
                  </a:lnTo>
                  <a:lnTo>
                    <a:pt x="0" y="14114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97241" y="2536800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149" y="282299"/>
                  </a:moveTo>
                  <a:lnTo>
                    <a:pt x="96535" y="275104"/>
                  </a:lnTo>
                  <a:lnTo>
                    <a:pt x="57788" y="255066"/>
                  </a:lnTo>
                  <a:lnTo>
                    <a:pt x="27233" y="224511"/>
                  </a:lnTo>
                  <a:lnTo>
                    <a:pt x="7195" y="185764"/>
                  </a:lnTo>
                  <a:lnTo>
                    <a:pt x="0" y="141149"/>
                  </a:lnTo>
                  <a:lnTo>
                    <a:pt x="7195" y="96535"/>
                  </a:lnTo>
                  <a:lnTo>
                    <a:pt x="27233" y="57788"/>
                  </a:lnTo>
                  <a:lnTo>
                    <a:pt x="57788" y="27233"/>
                  </a:lnTo>
                  <a:lnTo>
                    <a:pt x="96535" y="7195"/>
                  </a:lnTo>
                  <a:lnTo>
                    <a:pt x="141149" y="0"/>
                  </a:lnTo>
                  <a:lnTo>
                    <a:pt x="168815" y="2737"/>
                  </a:lnTo>
                  <a:lnTo>
                    <a:pt x="219460" y="23714"/>
                  </a:lnTo>
                  <a:lnTo>
                    <a:pt x="258585" y="62839"/>
                  </a:lnTo>
                  <a:lnTo>
                    <a:pt x="279562" y="113484"/>
                  </a:lnTo>
                  <a:lnTo>
                    <a:pt x="282299" y="141149"/>
                  </a:lnTo>
                  <a:lnTo>
                    <a:pt x="275104" y="185764"/>
                  </a:lnTo>
                  <a:lnTo>
                    <a:pt x="255066" y="224511"/>
                  </a:lnTo>
                  <a:lnTo>
                    <a:pt x="224511" y="255066"/>
                  </a:lnTo>
                  <a:lnTo>
                    <a:pt x="185764" y="275104"/>
                  </a:lnTo>
                  <a:lnTo>
                    <a:pt x="141149" y="282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97241" y="2536800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0" y="141149"/>
                  </a:moveTo>
                  <a:lnTo>
                    <a:pt x="7195" y="96535"/>
                  </a:lnTo>
                  <a:lnTo>
                    <a:pt x="27233" y="57788"/>
                  </a:lnTo>
                  <a:lnTo>
                    <a:pt x="57788" y="27233"/>
                  </a:lnTo>
                  <a:lnTo>
                    <a:pt x="96535" y="7195"/>
                  </a:lnTo>
                  <a:lnTo>
                    <a:pt x="141149" y="0"/>
                  </a:lnTo>
                  <a:lnTo>
                    <a:pt x="195165" y="10744"/>
                  </a:lnTo>
                  <a:lnTo>
                    <a:pt x="240958" y="41341"/>
                  </a:lnTo>
                  <a:lnTo>
                    <a:pt x="271555" y="87134"/>
                  </a:lnTo>
                  <a:lnTo>
                    <a:pt x="282299" y="141149"/>
                  </a:lnTo>
                  <a:lnTo>
                    <a:pt x="275104" y="185764"/>
                  </a:lnTo>
                  <a:lnTo>
                    <a:pt x="255066" y="224511"/>
                  </a:lnTo>
                  <a:lnTo>
                    <a:pt x="224511" y="255066"/>
                  </a:lnTo>
                  <a:lnTo>
                    <a:pt x="185764" y="275104"/>
                  </a:lnTo>
                  <a:lnTo>
                    <a:pt x="141149" y="282299"/>
                  </a:lnTo>
                  <a:lnTo>
                    <a:pt x="96535" y="275104"/>
                  </a:lnTo>
                  <a:lnTo>
                    <a:pt x="57788" y="255066"/>
                  </a:lnTo>
                  <a:lnTo>
                    <a:pt x="27233" y="224511"/>
                  </a:lnTo>
                  <a:lnTo>
                    <a:pt x="7195" y="185764"/>
                  </a:lnTo>
                  <a:lnTo>
                    <a:pt x="0" y="14114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78241" y="2536800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149" y="282299"/>
                  </a:moveTo>
                  <a:lnTo>
                    <a:pt x="96535" y="275104"/>
                  </a:lnTo>
                  <a:lnTo>
                    <a:pt x="57788" y="255066"/>
                  </a:lnTo>
                  <a:lnTo>
                    <a:pt x="27233" y="224511"/>
                  </a:lnTo>
                  <a:lnTo>
                    <a:pt x="7195" y="185764"/>
                  </a:lnTo>
                  <a:lnTo>
                    <a:pt x="0" y="141149"/>
                  </a:lnTo>
                  <a:lnTo>
                    <a:pt x="7195" y="96535"/>
                  </a:lnTo>
                  <a:lnTo>
                    <a:pt x="27233" y="57788"/>
                  </a:lnTo>
                  <a:lnTo>
                    <a:pt x="57788" y="27233"/>
                  </a:lnTo>
                  <a:lnTo>
                    <a:pt x="96535" y="7195"/>
                  </a:lnTo>
                  <a:lnTo>
                    <a:pt x="141149" y="0"/>
                  </a:lnTo>
                  <a:lnTo>
                    <a:pt x="168815" y="2737"/>
                  </a:lnTo>
                  <a:lnTo>
                    <a:pt x="219460" y="23714"/>
                  </a:lnTo>
                  <a:lnTo>
                    <a:pt x="258585" y="62839"/>
                  </a:lnTo>
                  <a:lnTo>
                    <a:pt x="279562" y="113484"/>
                  </a:lnTo>
                  <a:lnTo>
                    <a:pt x="282299" y="141149"/>
                  </a:lnTo>
                  <a:lnTo>
                    <a:pt x="275104" y="185764"/>
                  </a:lnTo>
                  <a:lnTo>
                    <a:pt x="255066" y="224511"/>
                  </a:lnTo>
                  <a:lnTo>
                    <a:pt x="224511" y="255066"/>
                  </a:lnTo>
                  <a:lnTo>
                    <a:pt x="185764" y="275104"/>
                  </a:lnTo>
                  <a:lnTo>
                    <a:pt x="141149" y="282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78241" y="2536800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0" y="141149"/>
                  </a:moveTo>
                  <a:lnTo>
                    <a:pt x="7195" y="96535"/>
                  </a:lnTo>
                  <a:lnTo>
                    <a:pt x="27233" y="57788"/>
                  </a:lnTo>
                  <a:lnTo>
                    <a:pt x="57788" y="27233"/>
                  </a:lnTo>
                  <a:lnTo>
                    <a:pt x="96535" y="7195"/>
                  </a:lnTo>
                  <a:lnTo>
                    <a:pt x="141149" y="0"/>
                  </a:lnTo>
                  <a:lnTo>
                    <a:pt x="195165" y="10744"/>
                  </a:lnTo>
                  <a:lnTo>
                    <a:pt x="240958" y="41341"/>
                  </a:lnTo>
                  <a:lnTo>
                    <a:pt x="271555" y="87134"/>
                  </a:lnTo>
                  <a:lnTo>
                    <a:pt x="282299" y="141149"/>
                  </a:lnTo>
                  <a:lnTo>
                    <a:pt x="275104" y="185764"/>
                  </a:lnTo>
                  <a:lnTo>
                    <a:pt x="255066" y="224511"/>
                  </a:lnTo>
                  <a:lnTo>
                    <a:pt x="224511" y="255066"/>
                  </a:lnTo>
                  <a:lnTo>
                    <a:pt x="185764" y="275104"/>
                  </a:lnTo>
                  <a:lnTo>
                    <a:pt x="141149" y="282299"/>
                  </a:lnTo>
                  <a:lnTo>
                    <a:pt x="96535" y="275104"/>
                  </a:lnTo>
                  <a:lnTo>
                    <a:pt x="57788" y="255066"/>
                  </a:lnTo>
                  <a:lnTo>
                    <a:pt x="27233" y="224511"/>
                  </a:lnTo>
                  <a:lnTo>
                    <a:pt x="7195" y="185764"/>
                  </a:lnTo>
                  <a:lnTo>
                    <a:pt x="0" y="14114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50866" y="2034750"/>
              <a:ext cx="2138045" cy="2138045"/>
            </a:xfrm>
            <a:custGeom>
              <a:avLst/>
              <a:gdLst/>
              <a:ahLst/>
              <a:cxnLst/>
              <a:rect l="l" t="t" r="r" b="b"/>
              <a:pathLst>
                <a:path w="2138045" h="2138045">
                  <a:moveTo>
                    <a:pt x="2137949" y="2137949"/>
                  </a:moveTo>
                  <a:lnTo>
                    <a:pt x="0" y="2137949"/>
                  </a:lnTo>
                  <a:lnTo>
                    <a:pt x="0" y="0"/>
                  </a:lnTo>
                  <a:lnTo>
                    <a:pt x="2137949" y="0"/>
                  </a:lnTo>
                  <a:lnTo>
                    <a:pt x="2137949" y="2137949"/>
                  </a:lnTo>
                  <a:close/>
                </a:path>
              </a:pathLst>
            </a:custGeom>
            <a:solidFill>
              <a:srgbClr val="C9DAF7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88816" y="1322100"/>
              <a:ext cx="713105" cy="2851150"/>
            </a:xfrm>
            <a:custGeom>
              <a:avLst/>
              <a:gdLst/>
              <a:ahLst/>
              <a:cxnLst/>
              <a:rect l="l" t="t" r="r" b="b"/>
              <a:pathLst>
                <a:path w="713104" h="2851150">
                  <a:moveTo>
                    <a:pt x="0" y="2850599"/>
                  </a:moveTo>
                  <a:lnTo>
                    <a:pt x="0" y="712649"/>
                  </a:lnTo>
                  <a:lnTo>
                    <a:pt x="712649" y="0"/>
                  </a:lnTo>
                  <a:lnTo>
                    <a:pt x="712649" y="2137949"/>
                  </a:lnTo>
                  <a:lnTo>
                    <a:pt x="0" y="2850599"/>
                  </a:lnTo>
                  <a:close/>
                </a:path>
              </a:pathLst>
            </a:custGeom>
            <a:solidFill>
              <a:srgbClr val="A0AEC6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50866" y="1322100"/>
              <a:ext cx="2851150" cy="713105"/>
            </a:xfrm>
            <a:custGeom>
              <a:avLst/>
              <a:gdLst/>
              <a:ahLst/>
              <a:cxnLst/>
              <a:rect l="l" t="t" r="r" b="b"/>
              <a:pathLst>
                <a:path w="2851150" h="713105">
                  <a:moveTo>
                    <a:pt x="2137949" y="712649"/>
                  </a:moveTo>
                  <a:lnTo>
                    <a:pt x="0" y="712649"/>
                  </a:lnTo>
                  <a:lnTo>
                    <a:pt x="712649" y="0"/>
                  </a:lnTo>
                  <a:lnTo>
                    <a:pt x="2850599" y="0"/>
                  </a:lnTo>
                  <a:lnTo>
                    <a:pt x="2137949" y="712649"/>
                  </a:lnTo>
                  <a:close/>
                </a:path>
              </a:pathLst>
            </a:custGeom>
            <a:solidFill>
              <a:srgbClr val="D3E1F9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50866" y="1322100"/>
              <a:ext cx="2851150" cy="2851150"/>
            </a:xfrm>
            <a:custGeom>
              <a:avLst/>
              <a:gdLst/>
              <a:ahLst/>
              <a:cxnLst/>
              <a:rect l="l" t="t" r="r" b="b"/>
              <a:pathLst>
                <a:path w="2851150" h="2851150">
                  <a:moveTo>
                    <a:pt x="0" y="712649"/>
                  </a:moveTo>
                  <a:lnTo>
                    <a:pt x="712649" y="0"/>
                  </a:lnTo>
                  <a:lnTo>
                    <a:pt x="2850599" y="0"/>
                  </a:lnTo>
                  <a:lnTo>
                    <a:pt x="2850599" y="2137949"/>
                  </a:lnTo>
                  <a:lnTo>
                    <a:pt x="2137949" y="2850599"/>
                  </a:lnTo>
                  <a:lnTo>
                    <a:pt x="0" y="2850599"/>
                  </a:lnTo>
                  <a:lnTo>
                    <a:pt x="0" y="712649"/>
                  </a:lnTo>
                  <a:close/>
                </a:path>
                <a:path w="2851150" h="2851150">
                  <a:moveTo>
                    <a:pt x="0" y="712649"/>
                  </a:moveTo>
                  <a:lnTo>
                    <a:pt x="2137949" y="712649"/>
                  </a:lnTo>
                  <a:lnTo>
                    <a:pt x="2850599" y="0"/>
                  </a:lnTo>
                </a:path>
                <a:path w="2851150" h="2851150">
                  <a:moveTo>
                    <a:pt x="2137949" y="712649"/>
                  </a:moveTo>
                  <a:lnTo>
                    <a:pt x="2137949" y="28505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796000" y="2210608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28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70675" y="3678558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28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47800" y="2098931"/>
            <a:ext cx="306070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E.g.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5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filters,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latin typeface="Arial MT"/>
                <a:cs typeface="Arial MT"/>
              </a:rPr>
              <a:t>CONV layer </a:t>
            </a:r>
            <a:r>
              <a:rPr sz="1800" dirty="0">
                <a:latin typeface="Arial MT"/>
                <a:cs typeface="Arial MT"/>
              </a:rPr>
              <a:t>consists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neurons arranged in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3D grid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(28x28x5)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47800" y="3480056"/>
            <a:ext cx="318643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There will be </a:t>
            </a:r>
            <a:r>
              <a:rPr sz="1800" dirty="0">
                <a:latin typeface="Arial MT"/>
                <a:cs typeface="Arial MT"/>
              </a:rPr>
              <a:t>5 </a:t>
            </a:r>
            <a:r>
              <a:rPr sz="1800" spc="-5" dirty="0">
                <a:latin typeface="Arial MT"/>
                <a:cs typeface="Arial MT"/>
              </a:rPr>
              <a:t>different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neurons all looking at the </a:t>
            </a:r>
            <a:r>
              <a:rPr sz="1800" dirty="0">
                <a:latin typeface="Arial MT"/>
                <a:cs typeface="Arial MT"/>
              </a:rPr>
              <a:t>same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input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volume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79763" y="416038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3661250" y="0"/>
              <a:ext cx="0" cy="4617720"/>
            </a:xfrm>
            <a:custGeom>
              <a:avLst/>
              <a:gdLst/>
              <a:ahLst/>
              <a:cxnLst/>
              <a:rect l="l" t="t" r="r" b="b"/>
              <a:pathLst>
                <a:path h="4617720">
                  <a:moveTo>
                    <a:pt x="0" y="0"/>
                  </a:moveTo>
                  <a:lnTo>
                    <a:pt x="0" y="4617599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7275" y="89475"/>
              <a:ext cx="2887025" cy="19119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6175" y="2125448"/>
              <a:ext cx="4528899" cy="24183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3025" y="147259"/>
            <a:ext cx="2542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A</a:t>
            </a:r>
            <a:r>
              <a:rPr sz="3000" spc="-4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bit</a:t>
            </a:r>
            <a:r>
              <a:rPr sz="3000" spc="-3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of</a:t>
            </a:r>
            <a:r>
              <a:rPr sz="3000" spc="-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history: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243025" y="1061660"/>
            <a:ext cx="3246755" cy="332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7665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Hubel</a:t>
            </a:r>
            <a:r>
              <a:rPr sz="3000" b="1" spc="-4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&amp;</a:t>
            </a:r>
            <a:r>
              <a:rPr sz="3000" b="1" spc="-3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Wiesel</a:t>
            </a:r>
            <a:r>
              <a:rPr sz="3000" spc="-5" dirty="0">
                <a:latin typeface="Arial MT"/>
                <a:cs typeface="Arial MT"/>
              </a:rPr>
              <a:t>,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1959</a:t>
            </a:r>
            <a:endParaRPr sz="3000">
              <a:latin typeface="Arial MT"/>
              <a:cs typeface="Arial MT"/>
            </a:endParaRPr>
          </a:p>
          <a:p>
            <a:pPr marL="12700" marR="553720">
              <a:lnSpc>
                <a:spcPts val="1650"/>
              </a:lnSpc>
              <a:spcBef>
                <a:spcPts val="145"/>
              </a:spcBef>
            </a:pPr>
            <a:r>
              <a:rPr sz="1400" spc="-5" dirty="0">
                <a:latin typeface="Arial MT"/>
                <a:cs typeface="Arial MT"/>
              </a:rPr>
              <a:t>RECEPTIVE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FIELDS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SINGLE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NEURONES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55"/>
              </a:lnSpc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CAT'S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STRIATE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CORTEX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3554"/>
              </a:lnSpc>
            </a:pPr>
            <a:r>
              <a:rPr sz="3000" spc="-5" dirty="0">
                <a:latin typeface="Arial MT"/>
                <a:cs typeface="Arial MT"/>
              </a:rPr>
              <a:t>1962</a:t>
            </a:r>
            <a:endParaRPr sz="3000">
              <a:latin typeface="Arial MT"/>
              <a:cs typeface="Arial MT"/>
            </a:endParaRPr>
          </a:p>
          <a:p>
            <a:pPr marL="12700" marR="415925">
              <a:lnSpc>
                <a:spcPts val="1650"/>
              </a:lnSpc>
              <a:spcBef>
                <a:spcPts val="140"/>
              </a:spcBef>
            </a:pPr>
            <a:r>
              <a:rPr sz="1400" spc="-5" dirty="0">
                <a:latin typeface="Arial MT"/>
                <a:cs typeface="Arial MT"/>
              </a:rPr>
              <a:t>RECEPTIVE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FIELDS,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BINOCULAR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FUNCTIONAL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ARCHITECTURE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CAT'S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VISUAL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CORTEX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3454"/>
              </a:lnSpc>
            </a:pPr>
            <a:r>
              <a:rPr sz="3000" spc="-5" dirty="0">
                <a:latin typeface="Arial MT"/>
                <a:cs typeface="Arial MT"/>
              </a:rPr>
              <a:t>1968...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4145"/>
            <a:ext cx="9143999" cy="43789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200" y="0"/>
            <a:ext cx="2600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two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layers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go: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POOL/FC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5950" y="1356124"/>
            <a:ext cx="3989148" cy="31182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Pooling</a:t>
            </a:r>
            <a:r>
              <a:rPr spc="-90" dirty="0"/>
              <a:t> </a:t>
            </a:r>
            <a:r>
              <a:rPr spc="-5" dirty="0"/>
              <a:t>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7699" y="557405"/>
            <a:ext cx="617283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latin typeface="Arial MT"/>
                <a:cs typeface="Arial MT"/>
              </a:rPr>
              <a:t>makes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representations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smaller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manageable</a:t>
            </a:r>
            <a:endParaRPr sz="1800">
              <a:latin typeface="Arial MT"/>
              <a:cs typeface="Arial MT"/>
            </a:endParaRPr>
          </a:p>
          <a:p>
            <a:pPr marL="31686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5" dirty="0">
                <a:latin typeface="Arial MT"/>
                <a:cs typeface="Arial MT"/>
              </a:rPr>
              <a:t>operates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over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activation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independently: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7737" y="1404937"/>
          <a:ext cx="2423159" cy="2423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874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874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5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7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8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874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874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004875" y="960958"/>
            <a:ext cx="2410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Single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depth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slice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1934" y="1457774"/>
            <a:ext cx="82550" cy="2345690"/>
            <a:chOff x="601934" y="1457774"/>
            <a:chExt cx="82550" cy="2345690"/>
          </a:xfrm>
        </p:grpSpPr>
        <p:sp>
          <p:nvSpPr>
            <p:cNvPr id="5" name="object 5"/>
            <p:cNvSpPr/>
            <p:nvPr/>
          </p:nvSpPr>
          <p:spPr>
            <a:xfrm>
              <a:off x="642925" y="1553749"/>
              <a:ext cx="0" cy="2249805"/>
            </a:xfrm>
            <a:custGeom>
              <a:avLst/>
              <a:gdLst/>
              <a:ahLst/>
              <a:cxnLst/>
              <a:rect l="l" t="t" r="r" b="b"/>
              <a:pathLst>
                <a:path h="2249804">
                  <a:moveTo>
                    <a:pt x="0" y="22496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34" y="1457774"/>
              <a:ext cx="81981" cy="1055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50549" y="162465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x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5999" y="4109684"/>
            <a:ext cx="2458720" cy="82550"/>
            <a:chOff x="925999" y="4109684"/>
            <a:chExt cx="2458720" cy="82550"/>
          </a:xfrm>
        </p:grpSpPr>
        <p:sp>
          <p:nvSpPr>
            <p:cNvPr id="9" name="object 9"/>
            <p:cNvSpPr/>
            <p:nvPr/>
          </p:nvSpPr>
          <p:spPr>
            <a:xfrm>
              <a:off x="925999" y="4150674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0"/>
                  </a:moveTo>
                  <a:lnTo>
                    <a:pt x="236219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8674" y="4109684"/>
              <a:ext cx="105500" cy="819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951300" y="414185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y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53699" y="2580459"/>
            <a:ext cx="2014855" cy="82550"/>
            <a:chOff x="3753699" y="2580459"/>
            <a:chExt cx="2014855" cy="82550"/>
          </a:xfrm>
        </p:grpSpPr>
        <p:sp>
          <p:nvSpPr>
            <p:cNvPr id="13" name="object 13"/>
            <p:cNvSpPr/>
            <p:nvPr/>
          </p:nvSpPr>
          <p:spPr>
            <a:xfrm>
              <a:off x="3753699" y="2621450"/>
              <a:ext cx="1918970" cy="0"/>
            </a:xfrm>
            <a:custGeom>
              <a:avLst/>
              <a:gdLst/>
              <a:ahLst/>
              <a:cxnLst/>
              <a:rect l="l" t="t" r="r" b="b"/>
              <a:pathLst>
                <a:path w="1918970">
                  <a:moveTo>
                    <a:pt x="0" y="0"/>
                  </a:moveTo>
                  <a:lnTo>
                    <a:pt x="191849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2674" y="2580459"/>
              <a:ext cx="105500" cy="8198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734299" y="1852406"/>
            <a:ext cx="246062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 MT"/>
                <a:cs typeface="Arial MT"/>
              </a:rPr>
              <a:t>max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pool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2x2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filters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stride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617487" y="1971862"/>
          <a:ext cx="1211580" cy="1211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874">
                <a:tc>
                  <a:txBody>
                    <a:bodyPr/>
                    <a:lstStyle/>
                    <a:p>
                      <a:pPr marR="21018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R="21018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8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874">
                <a:tc>
                  <a:txBody>
                    <a:bodyPr/>
                    <a:lstStyle/>
                    <a:p>
                      <a:pPr marR="21018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R="21018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991950" y="105259"/>
            <a:ext cx="2690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MAX</a:t>
            </a:r>
            <a:r>
              <a:rPr sz="3000" spc="-9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POOLING</a:t>
            </a:r>
            <a:endParaRPr sz="3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762" y="1136875"/>
            <a:ext cx="5267324" cy="2295524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762" y="1136875"/>
            <a:ext cx="5267324" cy="22955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25824" y="611080"/>
            <a:ext cx="1867535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Common</a:t>
            </a:r>
            <a:r>
              <a:rPr sz="1800" spc="-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settings: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2,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1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3,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1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00" y="164084"/>
            <a:ext cx="8441690" cy="1039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Fully</a:t>
            </a:r>
            <a:r>
              <a:rPr sz="3000" spc="-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Connected</a:t>
            </a:r>
            <a:r>
              <a:rPr sz="3000" spc="-2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Layer</a:t>
            </a:r>
            <a:r>
              <a:rPr sz="3000" spc="-2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(FC</a:t>
            </a:r>
            <a:r>
              <a:rPr sz="3000" spc="-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layer)</a:t>
            </a:r>
            <a:endParaRPr sz="3000"/>
          </a:p>
          <a:p>
            <a:pPr marL="469900" marR="5080" indent="-304800">
              <a:lnSpc>
                <a:spcPct val="100699"/>
              </a:lnSpc>
              <a:spcBef>
                <a:spcPts val="30"/>
              </a:spcBef>
              <a:tabLst>
                <a:tab pos="469265" algn="l"/>
              </a:tabLst>
            </a:pPr>
            <a:r>
              <a:rPr sz="1800" dirty="0">
                <a:solidFill>
                  <a:srgbClr val="000000"/>
                </a:solidFill>
              </a:rPr>
              <a:t>-	</a:t>
            </a:r>
            <a:r>
              <a:rPr sz="1800" spc="-5" dirty="0">
                <a:solidFill>
                  <a:srgbClr val="000000"/>
                </a:solidFill>
              </a:rPr>
              <a:t>Contains neurons that </a:t>
            </a:r>
            <a:r>
              <a:rPr sz="1800" dirty="0">
                <a:solidFill>
                  <a:srgbClr val="000000"/>
                </a:solidFill>
              </a:rPr>
              <a:t>connect </a:t>
            </a:r>
            <a:r>
              <a:rPr sz="1800" spc="-5" dirty="0">
                <a:solidFill>
                  <a:srgbClr val="000000"/>
                </a:solidFill>
              </a:rPr>
              <a:t>to the entire input </a:t>
            </a:r>
            <a:r>
              <a:rPr sz="1800" dirty="0">
                <a:solidFill>
                  <a:srgbClr val="000000"/>
                </a:solidFill>
              </a:rPr>
              <a:t>volume, </a:t>
            </a:r>
            <a:r>
              <a:rPr sz="1800" spc="-5" dirty="0">
                <a:solidFill>
                  <a:srgbClr val="000000"/>
                </a:solidFill>
              </a:rPr>
              <a:t>as in ordinary Neural </a:t>
            </a:r>
            <a:r>
              <a:rPr sz="1800" spc="-49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Networks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4350" y="1441250"/>
            <a:ext cx="6164923" cy="2952299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73234" y="-43762"/>
            <a:ext cx="3997530" cy="215444"/>
          </a:xfrm>
        </p:spPr>
        <p:txBody>
          <a:bodyPr/>
          <a:lstStyle/>
          <a:p>
            <a:r>
              <a:rPr lang="en-US" altLang="en-US" dirty="0"/>
              <a:t>Example Architecture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5C3E90-4FE7-4819-A653-72C8A991D393}" type="slidenum">
              <a:rPr lang="en-US" altLang="en-US" smtClean="0"/>
              <a:pPr/>
              <a:t>66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50" dirty="0"/>
              <a:t>INPUT [32x32x3] will hold the raw pixel values of the image, in this case an image of width 32, height 32, and with three color channels R,G,B.</a:t>
            </a:r>
          </a:p>
          <a:p>
            <a:endParaRPr lang="en-US" sz="2250" dirty="0"/>
          </a:p>
          <a:p>
            <a:r>
              <a:rPr lang="en-US" sz="2250" dirty="0"/>
              <a:t>CONV layer will compute the output of neurons that are connected to local regions in the input, each computing a dot product between their weights and a small region they are connected to in the input volume. This may result in volume such as [32x32x12] if we decided to use 12 filters.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348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73234" y="-43762"/>
            <a:ext cx="3997530" cy="215444"/>
          </a:xfrm>
        </p:spPr>
        <p:txBody>
          <a:bodyPr/>
          <a:lstStyle/>
          <a:p>
            <a:r>
              <a:rPr lang="en-US" altLang="en-US" dirty="0"/>
              <a:t>Example Architecture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5C3E90-4FE7-4819-A653-72C8A991D393}" type="slidenum">
              <a:rPr lang="en-US" altLang="en-US" smtClean="0"/>
              <a:pPr/>
              <a:t>67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RELU layer will apply an </a:t>
            </a:r>
            <a:r>
              <a:rPr lang="en-US" sz="2100" dirty="0" err="1"/>
              <a:t>elementwise</a:t>
            </a:r>
            <a:r>
              <a:rPr lang="en-US" sz="2100" dirty="0"/>
              <a:t> activation function, such as the</a:t>
            </a:r>
            <a:r>
              <a:rPr lang="en-US" sz="2100" baseline="30000" dirty="0"/>
              <a:t> </a:t>
            </a:r>
            <a:r>
              <a:rPr lang="en-US" sz="2100" dirty="0"/>
              <a:t>max(0,x) </a:t>
            </a:r>
            <a:r>
              <a:rPr lang="en-US" sz="2100" dirty="0" err="1"/>
              <a:t>thresholding</a:t>
            </a:r>
            <a:r>
              <a:rPr lang="en-US" sz="2100" dirty="0"/>
              <a:t> at zero. This leaves the size of the volume unchanged ([32x32x12]).</a:t>
            </a:r>
          </a:p>
          <a:p>
            <a:endParaRPr lang="en-US" sz="2100" dirty="0"/>
          </a:p>
          <a:p>
            <a:r>
              <a:rPr lang="en-US" sz="2100" dirty="0"/>
              <a:t>POOL layer will perform a </a:t>
            </a:r>
            <a:r>
              <a:rPr lang="en-US" sz="2100" dirty="0" err="1"/>
              <a:t>downsampling</a:t>
            </a:r>
            <a:r>
              <a:rPr lang="en-US" sz="2100" dirty="0"/>
              <a:t> operation along the spatial dimensions (width, height), resulting in volume such as [16x16x12].</a:t>
            </a:r>
          </a:p>
        </p:txBody>
      </p:sp>
    </p:spTree>
    <p:extLst>
      <p:ext uri="{BB962C8B-B14F-4D97-AF65-F5344CB8AC3E}">
        <p14:creationId xmlns:p14="http://schemas.microsoft.com/office/powerpoint/2010/main" val="33955845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73234" y="-43762"/>
            <a:ext cx="3997530" cy="215444"/>
          </a:xfrm>
        </p:spPr>
        <p:txBody>
          <a:bodyPr/>
          <a:lstStyle/>
          <a:p>
            <a:r>
              <a:rPr lang="en-US" altLang="en-US" dirty="0"/>
              <a:t>Example Architecture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5C3E90-4FE7-4819-A653-72C8A991D393}" type="slidenum">
              <a:rPr lang="en-US" altLang="en-US" smtClean="0"/>
              <a:pPr/>
              <a:t>68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FC (i.e. fully-connected) layer will compute the class scores, resulting in volume of size [1x1x10], where each of the 10 numbers correspond to a class score, such as among the 10 categories of CIFAR-10. As with ordinary Neural Networks and as the name implies, each neuron in this layer will be connected to all the numbers in the previous volume.</a:t>
            </a:r>
          </a:p>
        </p:txBody>
      </p:sp>
    </p:spTree>
    <p:extLst>
      <p:ext uri="{BB962C8B-B14F-4D97-AF65-F5344CB8AC3E}">
        <p14:creationId xmlns:p14="http://schemas.microsoft.com/office/powerpoint/2010/main" val="4303365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73234" y="-43762"/>
            <a:ext cx="3997530" cy="215444"/>
          </a:xfrm>
        </p:spPr>
        <p:txBody>
          <a:bodyPr/>
          <a:lstStyle/>
          <a:p>
            <a:r>
              <a:rPr lang="en-US" altLang="en-US" dirty="0"/>
              <a:t>Summary of Example Architecture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5C3E90-4FE7-4819-A653-72C8A991D393}" type="slidenum">
              <a:rPr lang="en-US" altLang="en-US" smtClean="0"/>
              <a:pPr/>
              <a:t>69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771650"/>
            <a:ext cx="6512558" cy="2313900"/>
          </a:xfrm>
        </p:spPr>
      </p:pic>
    </p:spTree>
    <p:extLst>
      <p:ext uri="{BB962C8B-B14F-4D97-AF65-F5344CB8AC3E}">
        <p14:creationId xmlns:p14="http://schemas.microsoft.com/office/powerpoint/2010/main" val="337701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3100" y="1492575"/>
            <a:ext cx="5916449" cy="19489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025" y="147259"/>
            <a:ext cx="421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Hierarchical</a:t>
            </a:r>
            <a:r>
              <a:rPr sz="3000" spc="-8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organization</a:t>
            </a:r>
            <a:endParaRPr sz="3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725" y="2043106"/>
            <a:ext cx="6758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 MT"/>
                <a:cs typeface="Arial MT"/>
                <a:hlinkClick r:id="rId2"/>
              </a:rPr>
              <a:t>http://cs.stanford.edu/people/karpathy/convnetjs/demo/cifar10.html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4999" y="853883"/>
            <a:ext cx="5605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[ConvNetJS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demo: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training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CIFAR-10]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00" y="184684"/>
            <a:ext cx="355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LeNet-5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194" y="1243724"/>
            <a:ext cx="8383247" cy="22780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7850" y="819313"/>
            <a:ext cx="1574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[LeCun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al.,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1998]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975" y="3690213"/>
            <a:ext cx="462407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Conv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filters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5x5,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applied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stride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Subsampling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(Pooling)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layers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2x2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applied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stride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latin typeface="Arial MT"/>
                <a:cs typeface="Arial MT"/>
              </a:rPr>
              <a:t>i.e.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architecture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[CONV-POOL-CONV-POOL-CONV-FC]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</a:t>
            </a:r>
            <a:r>
              <a:rPr i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et</a:t>
            </a:r>
            <a:r>
              <a:rPr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al.</a:t>
            </a:r>
            <a:r>
              <a:rPr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150" y="1896318"/>
            <a:ext cx="594169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Input: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227x227x3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First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layer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(CONV1):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96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11x11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filters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stride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 MT"/>
                <a:cs typeface="Arial MT"/>
              </a:rPr>
              <a:t>=&gt;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Q: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output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volume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size?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Hint: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(227-11)/4+1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55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</a:t>
            </a:r>
            <a:r>
              <a:rPr i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et</a:t>
            </a:r>
            <a:r>
              <a:rPr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al.</a:t>
            </a:r>
            <a:r>
              <a:rPr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150" y="1896318"/>
            <a:ext cx="566229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Input: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227x227x3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First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layer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(CONV1):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96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11x11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filters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stride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 MT"/>
                <a:cs typeface="Arial MT"/>
              </a:rPr>
              <a:t>=&gt;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 MT"/>
                <a:cs typeface="Arial MT"/>
              </a:rPr>
              <a:t>Output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volume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[55x55x96]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Q: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total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parameters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this layer?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</a:t>
            </a:r>
            <a:r>
              <a:rPr i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et</a:t>
            </a:r>
            <a:r>
              <a:rPr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al.</a:t>
            </a:r>
            <a:r>
              <a:rPr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150" y="1896318"/>
            <a:ext cx="5662295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Input: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227x227x3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First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layer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(CONV1):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96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11x11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filters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stride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 MT"/>
                <a:cs typeface="Arial MT"/>
              </a:rPr>
              <a:t>=&gt;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 MT"/>
                <a:cs typeface="Arial MT"/>
              </a:rPr>
              <a:t>Output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volume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[55x55x96]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 MT"/>
                <a:cs typeface="Arial MT"/>
              </a:rPr>
              <a:t>Parameters: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(11*11*3)*96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35K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</a:t>
            </a:r>
            <a:r>
              <a:rPr i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et</a:t>
            </a:r>
            <a:r>
              <a:rPr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al.</a:t>
            </a:r>
            <a:r>
              <a:rPr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150" y="1896318"/>
            <a:ext cx="5687060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11531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Input: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227x227x3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After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CONV1: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55x55x96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201399"/>
              </a:lnSpc>
            </a:pPr>
            <a:r>
              <a:rPr sz="1800" b="1" spc="-5" dirty="0">
                <a:latin typeface="Arial"/>
                <a:cs typeface="Arial"/>
              </a:rPr>
              <a:t>Second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layer</a:t>
            </a:r>
            <a:r>
              <a:rPr sz="1800" b="1" spc="9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(POOL1):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3x3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filters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applied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stride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Q: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output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volume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size?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Hint: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(55-3)/2+1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27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</a:t>
            </a:r>
            <a:r>
              <a:rPr i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et</a:t>
            </a:r>
            <a:r>
              <a:rPr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al.</a:t>
            </a:r>
            <a:r>
              <a:rPr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150" y="1896318"/>
            <a:ext cx="5395595" cy="1957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82384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Input: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227x227x3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After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CONV1: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55x55x96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b="1" spc="-5" dirty="0">
                <a:latin typeface="Arial"/>
                <a:cs typeface="Arial"/>
              </a:rPr>
              <a:t>Second layer </a:t>
            </a:r>
            <a:r>
              <a:rPr sz="1800" dirty="0">
                <a:latin typeface="Arial MT"/>
                <a:cs typeface="Arial MT"/>
              </a:rPr>
              <a:t>(POOL1): </a:t>
            </a:r>
            <a:r>
              <a:rPr sz="1800" spc="-5" dirty="0">
                <a:latin typeface="Arial MT"/>
                <a:cs typeface="Arial MT"/>
              </a:rPr>
              <a:t>3x3 filters applied at </a:t>
            </a:r>
            <a:r>
              <a:rPr sz="1800" dirty="0">
                <a:latin typeface="Arial MT"/>
                <a:cs typeface="Arial MT"/>
              </a:rPr>
              <a:t>stride 2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Output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volume:</a:t>
            </a:r>
            <a:r>
              <a:rPr sz="1800" spc="-5" dirty="0">
                <a:latin typeface="Arial MT"/>
                <a:cs typeface="Arial MT"/>
              </a:rPr>
              <a:t> 27x27x96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Q: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parameters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this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layer?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</a:t>
            </a:r>
            <a:r>
              <a:rPr i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et</a:t>
            </a:r>
            <a:r>
              <a:rPr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al.</a:t>
            </a:r>
            <a:r>
              <a:rPr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150" y="1896318"/>
            <a:ext cx="5395595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82384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Input: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227x227x3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After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CONV1: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55x55x96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b="1" spc="-5" dirty="0">
                <a:latin typeface="Arial"/>
                <a:cs typeface="Arial"/>
              </a:rPr>
              <a:t>Second layer </a:t>
            </a:r>
            <a:r>
              <a:rPr sz="1800" dirty="0">
                <a:latin typeface="Arial MT"/>
                <a:cs typeface="Arial MT"/>
              </a:rPr>
              <a:t>(POOL1): </a:t>
            </a:r>
            <a:r>
              <a:rPr sz="1800" spc="-5" dirty="0">
                <a:latin typeface="Arial MT"/>
                <a:cs typeface="Arial MT"/>
              </a:rPr>
              <a:t>3x3 filters applied at </a:t>
            </a:r>
            <a:r>
              <a:rPr sz="1800" dirty="0">
                <a:latin typeface="Arial MT"/>
                <a:cs typeface="Arial MT"/>
              </a:rPr>
              <a:t>stride 2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Output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volume:</a:t>
            </a:r>
            <a:r>
              <a:rPr sz="1800" spc="-5" dirty="0">
                <a:latin typeface="Arial MT"/>
                <a:cs typeface="Arial MT"/>
              </a:rPr>
              <a:t> 27x27x96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 MT"/>
                <a:cs typeface="Arial MT"/>
              </a:rPr>
              <a:t>Parameters: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0!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</a:t>
            </a:r>
            <a:r>
              <a:rPr i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et</a:t>
            </a:r>
            <a:r>
              <a:rPr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al.</a:t>
            </a:r>
            <a:r>
              <a:rPr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150" y="1896318"/>
            <a:ext cx="2576830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Input: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227x227x3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After CONV1: 55x55x96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After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POOL1: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27x27x96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</a:t>
            </a:r>
            <a:r>
              <a:rPr i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et</a:t>
            </a:r>
            <a:r>
              <a:rPr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al.</a:t>
            </a:r>
            <a:r>
              <a:rPr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6225" y="1307487"/>
            <a:ext cx="4231005" cy="3172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31953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Full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(simplified)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AlexNet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architecture: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[227x227x3]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INPUT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[55x55x96]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CONV1</a:t>
            </a:r>
            <a:r>
              <a:rPr sz="1400" spc="-5" dirty="0">
                <a:latin typeface="Arial MT"/>
                <a:cs typeface="Arial MT"/>
              </a:rPr>
              <a:t>: 96 11x11 filters at </a:t>
            </a:r>
            <a:r>
              <a:rPr sz="1400" dirty="0">
                <a:latin typeface="Arial MT"/>
                <a:cs typeface="Arial MT"/>
              </a:rPr>
              <a:t>stride </a:t>
            </a:r>
            <a:r>
              <a:rPr sz="1400" spc="-5" dirty="0">
                <a:latin typeface="Arial MT"/>
                <a:cs typeface="Arial MT"/>
              </a:rPr>
              <a:t>4, pad </a:t>
            </a:r>
            <a:r>
              <a:rPr sz="1400" dirty="0">
                <a:latin typeface="Arial MT"/>
                <a:cs typeface="Arial MT"/>
              </a:rPr>
              <a:t>0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[27x27x96]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MAX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POOL1</a:t>
            </a:r>
            <a:r>
              <a:rPr sz="1400" spc="-5" dirty="0">
                <a:latin typeface="Arial MT"/>
                <a:cs typeface="Arial MT"/>
              </a:rPr>
              <a:t>: 3x3 filters at </a:t>
            </a:r>
            <a:r>
              <a:rPr sz="1400" dirty="0">
                <a:latin typeface="Arial MT"/>
                <a:cs typeface="Arial MT"/>
              </a:rPr>
              <a:t>stride 2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[27x27x96]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761C"/>
                </a:solidFill>
                <a:latin typeface="Arial MT"/>
                <a:cs typeface="Arial MT"/>
              </a:rPr>
              <a:t>NORM1:</a:t>
            </a:r>
            <a:r>
              <a:rPr sz="14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Normalization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layer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[27x27x256]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CONV2</a:t>
            </a:r>
            <a:r>
              <a:rPr sz="1400" spc="-5" dirty="0">
                <a:latin typeface="Arial MT"/>
                <a:cs typeface="Arial MT"/>
              </a:rPr>
              <a:t>: 256 5x5 filters at </a:t>
            </a:r>
            <a:r>
              <a:rPr sz="1400" dirty="0">
                <a:latin typeface="Arial MT"/>
                <a:cs typeface="Arial MT"/>
              </a:rPr>
              <a:t>stride </a:t>
            </a:r>
            <a:r>
              <a:rPr sz="1400" spc="-5" dirty="0">
                <a:latin typeface="Arial MT"/>
                <a:cs typeface="Arial MT"/>
              </a:rPr>
              <a:t>1, pad </a:t>
            </a:r>
            <a:r>
              <a:rPr sz="1400" dirty="0">
                <a:latin typeface="Arial MT"/>
                <a:cs typeface="Arial MT"/>
              </a:rPr>
              <a:t>2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[13x13x256]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MAX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POOL2: </a:t>
            </a:r>
            <a:r>
              <a:rPr sz="1400" spc="-5" dirty="0">
                <a:latin typeface="Arial MT"/>
                <a:cs typeface="Arial MT"/>
              </a:rPr>
              <a:t>3x3 filters at </a:t>
            </a:r>
            <a:r>
              <a:rPr sz="1400" dirty="0">
                <a:latin typeface="Arial MT"/>
                <a:cs typeface="Arial MT"/>
              </a:rPr>
              <a:t>stride 2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[13x13x256]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761C"/>
                </a:solidFill>
                <a:latin typeface="Arial MT"/>
                <a:cs typeface="Arial MT"/>
              </a:rPr>
              <a:t>NORM2:</a:t>
            </a:r>
            <a:r>
              <a:rPr sz="14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Normalization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layer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[13x13x384]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CONV3</a:t>
            </a:r>
            <a:r>
              <a:rPr sz="1400" spc="-5" dirty="0">
                <a:latin typeface="Arial MT"/>
                <a:cs typeface="Arial MT"/>
              </a:rPr>
              <a:t>: 384 3x3 filters at </a:t>
            </a:r>
            <a:r>
              <a:rPr sz="1400" dirty="0">
                <a:latin typeface="Arial MT"/>
                <a:cs typeface="Arial MT"/>
              </a:rPr>
              <a:t>stride </a:t>
            </a:r>
            <a:r>
              <a:rPr sz="1400" spc="-5" dirty="0">
                <a:latin typeface="Arial MT"/>
                <a:cs typeface="Arial MT"/>
              </a:rPr>
              <a:t>1, pad </a:t>
            </a:r>
            <a:r>
              <a:rPr sz="1400" dirty="0">
                <a:latin typeface="Arial MT"/>
                <a:cs typeface="Arial MT"/>
              </a:rPr>
              <a:t>1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[13x13x384]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CONV4</a:t>
            </a:r>
            <a:r>
              <a:rPr sz="1400" spc="-5" dirty="0">
                <a:latin typeface="Arial MT"/>
                <a:cs typeface="Arial MT"/>
              </a:rPr>
              <a:t>: 384 3x3 filters at </a:t>
            </a:r>
            <a:r>
              <a:rPr sz="1400" dirty="0">
                <a:latin typeface="Arial MT"/>
                <a:cs typeface="Arial MT"/>
              </a:rPr>
              <a:t>stride </a:t>
            </a:r>
            <a:r>
              <a:rPr sz="1400" spc="-5" dirty="0">
                <a:latin typeface="Arial MT"/>
                <a:cs typeface="Arial MT"/>
              </a:rPr>
              <a:t>1, pad </a:t>
            </a:r>
            <a:r>
              <a:rPr sz="1400" dirty="0">
                <a:latin typeface="Arial MT"/>
                <a:cs typeface="Arial MT"/>
              </a:rPr>
              <a:t>1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[13x13x256]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CONV5</a:t>
            </a:r>
            <a:r>
              <a:rPr sz="1400" spc="-5" dirty="0">
                <a:latin typeface="Arial MT"/>
                <a:cs typeface="Arial MT"/>
              </a:rPr>
              <a:t>: 256 3x3 filters at </a:t>
            </a:r>
            <a:r>
              <a:rPr sz="1400" dirty="0">
                <a:latin typeface="Arial MT"/>
                <a:cs typeface="Arial MT"/>
              </a:rPr>
              <a:t>stride </a:t>
            </a:r>
            <a:r>
              <a:rPr sz="1400" spc="-5" dirty="0">
                <a:latin typeface="Arial MT"/>
                <a:cs typeface="Arial MT"/>
              </a:rPr>
              <a:t>1, pad </a:t>
            </a:r>
            <a:r>
              <a:rPr sz="1400" dirty="0">
                <a:latin typeface="Arial MT"/>
                <a:cs typeface="Arial MT"/>
              </a:rPr>
              <a:t>1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[6x6x256]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MAX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POOL3</a:t>
            </a:r>
            <a:r>
              <a:rPr sz="1400" spc="-5" dirty="0">
                <a:latin typeface="Arial MT"/>
                <a:cs typeface="Arial MT"/>
              </a:rPr>
              <a:t>: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3x3 filters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stride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85"/>
              </a:lnSpc>
            </a:pPr>
            <a:r>
              <a:rPr sz="1400" spc="-5" dirty="0">
                <a:latin typeface="Arial MT"/>
                <a:cs typeface="Arial MT"/>
              </a:rPr>
              <a:t>[4096]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69137"/>
                </a:solidFill>
                <a:latin typeface="Arial MT"/>
                <a:cs typeface="Arial MT"/>
              </a:rPr>
              <a:t>FC6:</a:t>
            </a:r>
            <a:r>
              <a:rPr sz="1400" spc="-30" dirty="0">
                <a:solidFill>
                  <a:srgbClr val="E69137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4096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neurons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[4096]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69137"/>
                </a:solidFill>
                <a:latin typeface="Arial MT"/>
                <a:cs typeface="Arial MT"/>
              </a:rPr>
              <a:t>FC7:</a:t>
            </a:r>
            <a:r>
              <a:rPr sz="1400" spc="-25" dirty="0">
                <a:solidFill>
                  <a:srgbClr val="E69137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4096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neurons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latin typeface="Arial MT"/>
                <a:cs typeface="Arial MT"/>
              </a:rPr>
              <a:t>[1000]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69137"/>
                </a:solidFill>
                <a:latin typeface="Arial MT"/>
                <a:cs typeface="Arial MT"/>
              </a:rPr>
              <a:t>FC8:</a:t>
            </a:r>
            <a:r>
              <a:rPr sz="1400" spc="-10" dirty="0">
                <a:solidFill>
                  <a:srgbClr val="E69137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1000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neurons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(class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scores)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050" y="1524741"/>
            <a:ext cx="83889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Arial MT"/>
                <a:cs typeface="Arial MT"/>
              </a:rPr>
              <a:t>Convolutional</a:t>
            </a:r>
            <a:r>
              <a:rPr sz="4800" spc="-55" dirty="0">
                <a:latin typeface="Arial MT"/>
                <a:cs typeface="Arial MT"/>
              </a:rPr>
              <a:t> </a:t>
            </a:r>
            <a:r>
              <a:rPr sz="4800" spc="-5" dirty="0">
                <a:latin typeface="Arial MT"/>
                <a:cs typeface="Arial MT"/>
              </a:rPr>
              <a:t>Neural</a:t>
            </a:r>
            <a:r>
              <a:rPr sz="4800" spc="-50" dirty="0">
                <a:latin typeface="Arial MT"/>
                <a:cs typeface="Arial MT"/>
              </a:rPr>
              <a:t> </a:t>
            </a:r>
            <a:r>
              <a:rPr sz="4800" spc="-5" dirty="0">
                <a:latin typeface="Arial MT"/>
                <a:cs typeface="Arial MT"/>
              </a:rPr>
              <a:t>Networks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5775" y="2426683"/>
            <a:ext cx="37992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(First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without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brain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stuff)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0"/>
            <a:ext cx="3532504" cy="965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AlexNet</a:t>
            </a:r>
            <a:endParaRPr sz="3000"/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[Krizhevsky</a:t>
            </a:r>
            <a:r>
              <a:rPr i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et</a:t>
            </a:r>
            <a:r>
              <a:rPr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al.</a:t>
            </a:r>
            <a:r>
              <a:rPr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2012]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6225" y="1307487"/>
            <a:ext cx="4231005" cy="2543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31953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Full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(simplified)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AlexNet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architecture: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[227x227x3]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INPUT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[55x55x96]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CONV1</a:t>
            </a:r>
            <a:r>
              <a:rPr sz="1400" spc="-5" dirty="0">
                <a:latin typeface="Arial MT"/>
                <a:cs typeface="Arial MT"/>
              </a:rPr>
              <a:t>: 96 11x11 filters at </a:t>
            </a:r>
            <a:r>
              <a:rPr sz="1400" dirty="0">
                <a:latin typeface="Arial MT"/>
                <a:cs typeface="Arial MT"/>
              </a:rPr>
              <a:t>stride </a:t>
            </a:r>
            <a:r>
              <a:rPr sz="1400" spc="-5" dirty="0">
                <a:latin typeface="Arial MT"/>
                <a:cs typeface="Arial MT"/>
              </a:rPr>
              <a:t>4, pad </a:t>
            </a:r>
            <a:r>
              <a:rPr sz="1400" dirty="0">
                <a:latin typeface="Arial MT"/>
                <a:cs typeface="Arial MT"/>
              </a:rPr>
              <a:t>0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[27x27x96]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MAX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POOL1</a:t>
            </a:r>
            <a:r>
              <a:rPr sz="1400" spc="-5" dirty="0">
                <a:latin typeface="Arial MT"/>
                <a:cs typeface="Arial MT"/>
              </a:rPr>
              <a:t>: 3x3 filters at </a:t>
            </a:r>
            <a:r>
              <a:rPr sz="1400" dirty="0">
                <a:latin typeface="Arial MT"/>
                <a:cs typeface="Arial MT"/>
              </a:rPr>
              <a:t>stride 2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[27x27x96]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761C"/>
                </a:solidFill>
                <a:latin typeface="Arial MT"/>
                <a:cs typeface="Arial MT"/>
              </a:rPr>
              <a:t>NORM1:</a:t>
            </a:r>
            <a:r>
              <a:rPr sz="14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Normalization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layer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[27x27x256]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CONV2</a:t>
            </a:r>
            <a:r>
              <a:rPr sz="1400" spc="-5" dirty="0">
                <a:latin typeface="Arial MT"/>
                <a:cs typeface="Arial MT"/>
              </a:rPr>
              <a:t>: 256 5x5 filters at </a:t>
            </a:r>
            <a:r>
              <a:rPr sz="1400" dirty="0">
                <a:latin typeface="Arial MT"/>
                <a:cs typeface="Arial MT"/>
              </a:rPr>
              <a:t>stride </a:t>
            </a:r>
            <a:r>
              <a:rPr sz="1400" spc="-5" dirty="0">
                <a:latin typeface="Arial MT"/>
                <a:cs typeface="Arial MT"/>
              </a:rPr>
              <a:t>1, pad </a:t>
            </a:r>
            <a:r>
              <a:rPr sz="1400" dirty="0">
                <a:latin typeface="Arial MT"/>
                <a:cs typeface="Arial MT"/>
              </a:rPr>
              <a:t>2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[13x13x256]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MAX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POOL2: </a:t>
            </a:r>
            <a:r>
              <a:rPr sz="1400" spc="-5" dirty="0">
                <a:latin typeface="Arial MT"/>
                <a:cs typeface="Arial MT"/>
              </a:rPr>
              <a:t>3x3 filters at </a:t>
            </a:r>
            <a:r>
              <a:rPr sz="1400" dirty="0">
                <a:latin typeface="Arial MT"/>
                <a:cs typeface="Arial MT"/>
              </a:rPr>
              <a:t>stride 2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[13x13x256]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761C"/>
                </a:solidFill>
                <a:latin typeface="Arial MT"/>
                <a:cs typeface="Arial MT"/>
              </a:rPr>
              <a:t>NORM2:</a:t>
            </a:r>
            <a:r>
              <a:rPr sz="14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Normalization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layer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[13x13x384]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CONV3</a:t>
            </a:r>
            <a:r>
              <a:rPr sz="1400" spc="-5" dirty="0">
                <a:latin typeface="Arial MT"/>
                <a:cs typeface="Arial MT"/>
              </a:rPr>
              <a:t>: 384 3x3 filters at </a:t>
            </a:r>
            <a:r>
              <a:rPr sz="1400" dirty="0">
                <a:latin typeface="Arial MT"/>
                <a:cs typeface="Arial MT"/>
              </a:rPr>
              <a:t>stride </a:t>
            </a:r>
            <a:r>
              <a:rPr sz="1400" spc="-5" dirty="0">
                <a:latin typeface="Arial MT"/>
                <a:cs typeface="Arial MT"/>
              </a:rPr>
              <a:t>1, pad </a:t>
            </a:r>
            <a:r>
              <a:rPr sz="1400" dirty="0">
                <a:latin typeface="Arial MT"/>
                <a:cs typeface="Arial MT"/>
              </a:rPr>
              <a:t>1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[13x13x384]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CONV4</a:t>
            </a:r>
            <a:r>
              <a:rPr sz="1400" spc="-5" dirty="0">
                <a:latin typeface="Arial MT"/>
                <a:cs typeface="Arial MT"/>
              </a:rPr>
              <a:t>: 384 3x3 filters at </a:t>
            </a:r>
            <a:r>
              <a:rPr sz="1400" dirty="0">
                <a:latin typeface="Arial MT"/>
                <a:cs typeface="Arial MT"/>
              </a:rPr>
              <a:t>stride </a:t>
            </a:r>
            <a:r>
              <a:rPr sz="1400" spc="-5" dirty="0">
                <a:latin typeface="Arial MT"/>
                <a:cs typeface="Arial MT"/>
              </a:rPr>
              <a:t>1, pad </a:t>
            </a:r>
            <a:r>
              <a:rPr sz="1400" dirty="0">
                <a:latin typeface="Arial MT"/>
                <a:cs typeface="Arial MT"/>
              </a:rPr>
              <a:t>1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[13x13x256]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CONV5</a:t>
            </a:r>
            <a:r>
              <a:rPr sz="1400" spc="-5" dirty="0">
                <a:latin typeface="Arial MT"/>
                <a:cs typeface="Arial MT"/>
              </a:rPr>
              <a:t>: 256 3x3 filters at </a:t>
            </a:r>
            <a:r>
              <a:rPr sz="1400" dirty="0">
                <a:latin typeface="Arial MT"/>
                <a:cs typeface="Arial MT"/>
              </a:rPr>
              <a:t>stride </a:t>
            </a:r>
            <a:r>
              <a:rPr sz="1400" spc="-5" dirty="0">
                <a:latin typeface="Arial MT"/>
                <a:cs typeface="Arial MT"/>
              </a:rPr>
              <a:t>1, pad </a:t>
            </a:r>
            <a:r>
              <a:rPr sz="1400" dirty="0">
                <a:latin typeface="Arial MT"/>
                <a:cs typeface="Arial MT"/>
              </a:rPr>
              <a:t>1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[6x6x256]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MAX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POOL3</a:t>
            </a:r>
            <a:r>
              <a:rPr sz="1400" spc="-5" dirty="0">
                <a:latin typeface="Arial MT"/>
                <a:cs typeface="Arial MT"/>
              </a:rPr>
              <a:t>: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3x3 filters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stride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225" y="3838930"/>
            <a:ext cx="3235960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5" dirty="0">
                <a:latin typeface="Arial MT"/>
                <a:cs typeface="Arial MT"/>
              </a:rPr>
              <a:t>[4096]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69137"/>
                </a:solidFill>
                <a:latin typeface="Arial MT"/>
                <a:cs typeface="Arial MT"/>
              </a:rPr>
              <a:t>FC6:</a:t>
            </a:r>
            <a:r>
              <a:rPr sz="1400" spc="-30" dirty="0">
                <a:solidFill>
                  <a:srgbClr val="E69137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4096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neurons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Arial MT"/>
                <a:cs typeface="Arial MT"/>
              </a:rPr>
              <a:t>[4096]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69137"/>
                </a:solidFill>
                <a:latin typeface="Arial MT"/>
                <a:cs typeface="Arial MT"/>
              </a:rPr>
              <a:t>FC7:</a:t>
            </a:r>
            <a:r>
              <a:rPr sz="1400" spc="-25" dirty="0">
                <a:solidFill>
                  <a:srgbClr val="E69137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4096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neurons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latin typeface="Arial MT"/>
                <a:cs typeface="Arial MT"/>
              </a:rPr>
              <a:t>[1000]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69137"/>
                </a:solidFill>
                <a:latin typeface="Arial MT"/>
                <a:cs typeface="Arial MT"/>
              </a:rPr>
              <a:t>FC8:</a:t>
            </a:r>
            <a:r>
              <a:rPr sz="1400" spc="-10" dirty="0">
                <a:solidFill>
                  <a:srgbClr val="E69137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1000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neurons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(class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scores)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3850" y="3944280"/>
            <a:ext cx="28549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-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7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CNN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ensemble: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18.2%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-&gt;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15.4%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3850" y="1831937"/>
            <a:ext cx="3413125" cy="212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Details/Retrospectives: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first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use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ReLU</a:t>
            </a:r>
            <a:endParaRPr sz="1400">
              <a:latin typeface="Arial MT"/>
              <a:cs typeface="Arial MT"/>
            </a:endParaRPr>
          </a:p>
          <a:p>
            <a:pPr marL="120650" indent="-108585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used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Norm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layers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(not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common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anymore)</a:t>
            </a:r>
            <a:endParaRPr sz="1400">
              <a:latin typeface="Arial MT"/>
              <a:cs typeface="Arial MT"/>
            </a:endParaRPr>
          </a:p>
          <a:p>
            <a:pPr marL="120650" indent="-108585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heavy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data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augmentation</a:t>
            </a:r>
            <a:endParaRPr sz="1400">
              <a:latin typeface="Arial MT"/>
              <a:cs typeface="Arial MT"/>
            </a:endParaRPr>
          </a:p>
          <a:p>
            <a:pPr marL="120650" indent="-108585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dropout</a:t>
            </a:r>
            <a:r>
              <a:rPr sz="14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0.5</a:t>
            </a:r>
            <a:endParaRPr sz="1400">
              <a:latin typeface="Arial MT"/>
              <a:cs typeface="Arial MT"/>
            </a:endParaRPr>
          </a:p>
          <a:p>
            <a:pPr marL="120650" indent="-108585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batch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size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128</a:t>
            </a:r>
            <a:endParaRPr sz="1400">
              <a:latin typeface="Arial MT"/>
              <a:cs typeface="Arial MT"/>
            </a:endParaRPr>
          </a:p>
          <a:p>
            <a:pPr marL="120650" indent="-108585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SGD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Momentum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0.9</a:t>
            </a:r>
            <a:endParaRPr sz="1400">
              <a:latin typeface="Arial MT"/>
              <a:cs typeface="Arial MT"/>
            </a:endParaRPr>
          </a:p>
          <a:p>
            <a:pPr marL="12700" marR="448309">
              <a:lnSpc>
                <a:spcPts val="1650"/>
              </a:lnSpc>
              <a:spcBef>
                <a:spcPts val="65"/>
              </a:spcBef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Learning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rate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1e-2,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reduced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by 10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 manually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when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val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accuracy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plateaus</a:t>
            </a:r>
            <a:endParaRPr sz="1400">
              <a:latin typeface="Arial MT"/>
              <a:cs typeface="Arial MT"/>
            </a:endParaRPr>
          </a:p>
          <a:p>
            <a:pPr marL="120650" indent="-108585">
              <a:lnSpc>
                <a:spcPts val="1600"/>
              </a:lnSpc>
              <a:buChar char="-"/>
              <a:tabLst>
                <a:tab pos="121285" algn="l"/>
              </a:tabLst>
            </a:pP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L2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weight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decay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5e-4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5"/>
            <a:ext cx="3258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ZFNet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300" y="757875"/>
            <a:ext cx="8746831" cy="20426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70574" y="231013"/>
            <a:ext cx="20072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[Zeiler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and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Fergus,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2013]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900" y="3342506"/>
            <a:ext cx="8550275" cy="117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AlexNet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but:</a:t>
            </a:r>
            <a:endParaRPr sz="1800">
              <a:latin typeface="Arial MT"/>
              <a:cs typeface="Arial MT"/>
            </a:endParaRPr>
          </a:p>
          <a:p>
            <a:pPr marL="12700" marR="2157730">
              <a:lnSpc>
                <a:spcPct val="100699"/>
              </a:lnSpc>
            </a:pPr>
            <a:r>
              <a:rPr sz="1800" spc="-5" dirty="0">
                <a:latin typeface="Arial MT"/>
                <a:cs typeface="Arial MT"/>
              </a:rPr>
              <a:t>CONV1: </a:t>
            </a:r>
            <a:r>
              <a:rPr sz="1800" dirty="0">
                <a:latin typeface="Arial MT"/>
                <a:cs typeface="Arial MT"/>
              </a:rPr>
              <a:t>change </a:t>
            </a:r>
            <a:r>
              <a:rPr sz="1800" spc="-5" dirty="0">
                <a:latin typeface="Arial MT"/>
                <a:cs typeface="Arial MT"/>
              </a:rPr>
              <a:t>from </a:t>
            </a:r>
            <a:r>
              <a:rPr sz="1800" dirty="0">
                <a:latin typeface="Arial MT"/>
                <a:cs typeface="Arial MT"/>
              </a:rPr>
              <a:t>(11x11 stride </a:t>
            </a:r>
            <a:r>
              <a:rPr sz="1800" spc="-5" dirty="0">
                <a:latin typeface="Arial MT"/>
                <a:cs typeface="Arial MT"/>
              </a:rPr>
              <a:t>4) to </a:t>
            </a:r>
            <a:r>
              <a:rPr sz="1800" dirty="0">
                <a:latin typeface="Arial MT"/>
                <a:cs typeface="Arial MT"/>
              </a:rPr>
              <a:t>(7x7 stride </a:t>
            </a:r>
            <a:r>
              <a:rPr sz="1800" spc="-5" dirty="0">
                <a:latin typeface="Arial MT"/>
                <a:cs typeface="Arial MT"/>
              </a:rPr>
              <a:t>2)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CONV3,4,5: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instead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384,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384,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256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filters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512,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1024,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512</a:t>
            </a:r>
            <a:endParaRPr sz="1800">
              <a:latin typeface="Arial MT"/>
              <a:cs typeface="Arial MT"/>
            </a:endParaRPr>
          </a:p>
          <a:p>
            <a:pPr marL="4674235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ImageNet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top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5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error: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15.4%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-&gt;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14.8%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62550"/>
            <a:chOff x="0" y="0"/>
            <a:chExt cx="9144000" cy="5162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650" y="0"/>
              <a:ext cx="3936903" cy="460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65583" y="0"/>
              <a:ext cx="692150" cy="3341370"/>
            </a:xfrm>
            <a:custGeom>
              <a:avLst/>
              <a:gdLst/>
              <a:ahLst/>
              <a:cxnLst/>
              <a:rect l="l" t="t" r="r" b="b"/>
              <a:pathLst>
                <a:path w="692150" h="3341370">
                  <a:moveTo>
                    <a:pt x="692099" y="0"/>
                  </a:moveTo>
                  <a:lnTo>
                    <a:pt x="692099" y="3341275"/>
                  </a:lnTo>
                  <a:lnTo>
                    <a:pt x="0" y="3341275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8983" y="1678001"/>
              <a:ext cx="4844415" cy="869315"/>
            </a:xfrm>
            <a:custGeom>
              <a:avLst/>
              <a:gdLst/>
              <a:ahLst/>
              <a:cxnLst/>
              <a:rect l="l" t="t" r="r" b="b"/>
              <a:pathLst>
                <a:path w="4844415" h="869314">
                  <a:moveTo>
                    <a:pt x="0" y="868723"/>
                  </a:moveTo>
                  <a:lnTo>
                    <a:pt x="4844094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37999" y="1637504"/>
              <a:ext cx="109697" cy="8099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225" y="65025"/>
            <a:ext cx="3649345" cy="8020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665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VGGNet</a:t>
            </a:r>
            <a:endParaRPr sz="300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[Simonyan</a:t>
            </a:r>
            <a:r>
              <a:rPr i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Zisserman,</a:t>
            </a:r>
            <a:r>
              <a:rPr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00"/>
                </a:solidFill>
                <a:latin typeface="Arial"/>
                <a:cs typeface="Arial"/>
              </a:rPr>
              <a:t>2014]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1050" y="2778408"/>
            <a:ext cx="151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best</a:t>
            </a:r>
            <a:r>
              <a:rPr sz="2400" spc="-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model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099" y="1062456"/>
            <a:ext cx="316039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Only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3x3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CONV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stride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4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2x2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MAX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POOL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stride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649" y="3623455"/>
            <a:ext cx="348932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11.2%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top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5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error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ILSVRC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2013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-&gt;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7.3%</a:t>
            </a:r>
            <a:r>
              <a:rPr sz="18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top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5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error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48600" y="134850"/>
            <a:ext cx="2299335" cy="4367530"/>
            <a:chOff x="6648600" y="134850"/>
            <a:chExt cx="2299335" cy="4367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8600" y="134850"/>
              <a:ext cx="2298849" cy="43671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050133" y="299099"/>
              <a:ext cx="692150" cy="3367404"/>
            </a:xfrm>
            <a:custGeom>
              <a:avLst/>
              <a:gdLst/>
              <a:ahLst/>
              <a:cxnLst/>
              <a:rect l="l" t="t" r="r" b="b"/>
              <a:pathLst>
                <a:path w="692150" h="3367404">
                  <a:moveTo>
                    <a:pt x="0" y="0"/>
                  </a:moveTo>
                  <a:lnTo>
                    <a:pt x="692099" y="0"/>
                  </a:lnTo>
                  <a:lnTo>
                    <a:pt x="692099" y="3366899"/>
                  </a:lnTo>
                  <a:lnTo>
                    <a:pt x="0" y="33668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8475" y="28554"/>
            <a:ext cx="4375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3389" algn="l"/>
                <a:tab pos="3684270" algn="l"/>
              </a:tabLst>
            </a:pPr>
            <a:r>
              <a:rPr sz="1200" spc="-5" dirty="0">
                <a:latin typeface="Arial MT"/>
                <a:cs typeface="Arial MT"/>
              </a:rPr>
              <a:t>INPUT: [224x224x3]	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224*224*3=150K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475" y="209529"/>
            <a:ext cx="6412230" cy="382777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13080">
              <a:lnSpc>
                <a:spcPts val="1430"/>
              </a:lnSpc>
              <a:spcBef>
                <a:spcPts val="155"/>
              </a:spcBef>
              <a:tabLst>
                <a:tab pos="3870960" algn="l"/>
              </a:tabLst>
            </a:pPr>
            <a:r>
              <a:rPr sz="1200" spc="-5" dirty="0">
                <a:latin typeface="Arial MT"/>
                <a:cs typeface="Arial MT"/>
              </a:rPr>
              <a:t>CONV3-64: [224x224x64]</a:t>
            </a:r>
            <a:r>
              <a:rPr sz="1200" spc="36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(3*3*3)*64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1,728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CONV3-64: [224x224x64]</a:t>
            </a:r>
            <a:r>
              <a:rPr sz="1200" spc="36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(3*3*64)*64</a:t>
            </a:r>
            <a:r>
              <a:rPr sz="12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36,864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65"/>
              </a:lnSpc>
              <a:tabLst>
                <a:tab pos="3651250" algn="l"/>
              </a:tabLst>
            </a:pPr>
            <a:r>
              <a:rPr sz="1200" spc="-5" dirty="0">
                <a:latin typeface="Arial MT"/>
                <a:cs typeface="Arial MT"/>
              </a:rPr>
              <a:t>POOL2: [112x112x64]</a:t>
            </a:r>
            <a:r>
              <a:rPr sz="1200" spc="37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112*112*64=800K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1430"/>
              </a:lnSpc>
              <a:spcBef>
                <a:spcPts val="50"/>
              </a:spcBef>
              <a:tabLst>
                <a:tab pos="4125595" algn="l"/>
              </a:tabLst>
            </a:pPr>
            <a:r>
              <a:rPr sz="1200" spc="-5" dirty="0">
                <a:latin typeface="Arial MT"/>
                <a:cs typeface="Arial MT"/>
              </a:rPr>
              <a:t>CONV3-128: [112x112x128]</a:t>
            </a:r>
            <a:r>
              <a:rPr sz="1200" spc="36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(3*3*64)*128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73,728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CONV3-128: [112x112x128]</a:t>
            </a:r>
            <a:r>
              <a:rPr sz="1200" spc="36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(3*3*128)*128</a:t>
            </a:r>
            <a:r>
              <a:rPr sz="12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147,456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65"/>
              </a:lnSpc>
              <a:tabLst>
                <a:tab pos="3481704" algn="l"/>
              </a:tabLst>
            </a:pPr>
            <a:r>
              <a:rPr sz="1200" spc="-5" dirty="0">
                <a:latin typeface="Arial MT"/>
                <a:cs typeface="Arial MT"/>
              </a:rPr>
              <a:t>POOL2: [56x56x128]</a:t>
            </a:r>
            <a:r>
              <a:rPr sz="1200" spc="36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56*56*128=400K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 marL="12700" marR="326390" algn="just">
              <a:lnSpc>
                <a:spcPts val="1430"/>
              </a:lnSpc>
              <a:spcBef>
                <a:spcPts val="45"/>
              </a:spcBef>
            </a:pPr>
            <a:r>
              <a:rPr sz="1200" spc="-5" dirty="0">
                <a:latin typeface="Arial MT"/>
                <a:cs typeface="Arial MT"/>
              </a:rPr>
              <a:t>CONV3-256: [56x56x256]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56*56*256=800K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(3*3*128)*256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294,912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CONV3-256: [56x56x256]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56*56*256=800K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(3*3*256)*256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589,824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CONV3-256: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[56x56x256]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56*56*256=800K</a:t>
            </a:r>
            <a:r>
              <a:rPr sz="1200" spc="3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(3*3*256)*256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589,824</a:t>
            </a:r>
            <a:endParaRPr sz="1200">
              <a:latin typeface="Arial MT"/>
              <a:cs typeface="Arial MT"/>
            </a:endParaRPr>
          </a:p>
          <a:p>
            <a:pPr marL="12700" algn="just">
              <a:lnSpc>
                <a:spcPts val="1360"/>
              </a:lnSpc>
            </a:pPr>
            <a:r>
              <a:rPr sz="1200" spc="-5" dirty="0">
                <a:latin typeface="Arial MT"/>
                <a:cs typeface="Arial MT"/>
              </a:rPr>
              <a:t>POOL2: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[28x28x256]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28*28*256=200K</a:t>
            </a:r>
            <a:r>
              <a:rPr sz="1200" spc="6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 marL="12700" marR="199390" algn="just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latin typeface="Arial MT"/>
                <a:cs typeface="Arial MT"/>
              </a:rPr>
              <a:t>CONV3-512: [28x28x512]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28*28*512=400K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(3*3*256)*512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1,179,648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CONV3-512: [28x28x512]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28*28*512=400K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2,359,296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CONV3-512: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[28x28x512]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28*28*512=400K</a:t>
            </a:r>
            <a:r>
              <a:rPr sz="1200" spc="3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2,359,296</a:t>
            </a:r>
            <a:endParaRPr sz="1200">
              <a:latin typeface="Arial MT"/>
              <a:cs typeface="Arial MT"/>
            </a:endParaRPr>
          </a:p>
          <a:p>
            <a:pPr marL="12700" algn="just">
              <a:lnSpc>
                <a:spcPts val="1360"/>
              </a:lnSpc>
            </a:pPr>
            <a:r>
              <a:rPr sz="1200" spc="-5" dirty="0">
                <a:latin typeface="Arial MT"/>
                <a:cs typeface="Arial MT"/>
              </a:rPr>
              <a:t>POOL2: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[14x14x512]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14*14*512=100K</a:t>
            </a:r>
            <a:r>
              <a:rPr sz="1200" spc="6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 marL="12700" marR="199390" algn="just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latin typeface="Arial MT"/>
                <a:cs typeface="Arial MT"/>
              </a:rPr>
              <a:t>CONV3-512: [14x14x512]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14*14*512=100K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2,359,296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CONV3-512: [14x14x512]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14*14*512=100K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2,359,296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CONV3-512: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[14x14x512]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14*14*512=100K</a:t>
            </a:r>
            <a:r>
              <a:rPr sz="1200" spc="3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2,359,296</a:t>
            </a:r>
            <a:endParaRPr sz="1200">
              <a:latin typeface="Arial MT"/>
              <a:cs typeface="Arial MT"/>
            </a:endParaRPr>
          </a:p>
          <a:p>
            <a:pPr marL="12700" algn="just">
              <a:lnSpc>
                <a:spcPts val="1360"/>
              </a:lnSpc>
            </a:pPr>
            <a:r>
              <a:rPr sz="1200" spc="-5" dirty="0">
                <a:latin typeface="Arial MT"/>
                <a:cs typeface="Arial MT"/>
              </a:rPr>
              <a:t>POOL2: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[7x7x512]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7*7*512=25K 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 marL="12700" marR="1619250" algn="just">
              <a:lnSpc>
                <a:spcPts val="1430"/>
              </a:lnSpc>
              <a:spcBef>
                <a:spcPts val="45"/>
              </a:spcBef>
            </a:pPr>
            <a:r>
              <a:rPr sz="1200" spc="-5" dirty="0">
                <a:latin typeface="Arial MT"/>
                <a:cs typeface="Arial MT"/>
              </a:rPr>
              <a:t>FC: [1x1x4096]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4096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7*7*512*4096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102,760,448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FC: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[1x1x4096]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4096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4096*4096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16,777,216</a:t>
            </a:r>
            <a:endParaRPr sz="1200">
              <a:latin typeface="Arial MT"/>
              <a:cs typeface="Arial MT"/>
            </a:endParaRPr>
          </a:p>
          <a:p>
            <a:pPr marL="12700" algn="just">
              <a:lnSpc>
                <a:spcPts val="1375"/>
              </a:lnSpc>
            </a:pPr>
            <a:r>
              <a:rPr sz="1200" spc="-5" dirty="0">
                <a:latin typeface="Arial MT"/>
                <a:cs typeface="Arial MT"/>
              </a:rPr>
              <a:t>FC: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[1x1x1000]</a:t>
            </a:r>
            <a:r>
              <a:rPr sz="1200" spc="34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1000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4096*1000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4,096,000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260">
              <a:lnSpc>
                <a:spcPct val="100000"/>
              </a:lnSpc>
              <a:spcBef>
                <a:spcPts val="100"/>
              </a:spcBef>
            </a:pPr>
            <a:r>
              <a:rPr dirty="0"/>
              <a:t>(not</a:t>
            </a:r>
            <a:r>
              <a:rPr spc="-50" dirty="0"/>
              <a:t> </a:t>
            </a:r>
            <a:r>
              <a:rPr dirty="0"/>
              <a:t>counting</a:t>
            </a:r>
            <a:r>
              <a:rPr spc="-45" dirty="0"/>
              <a:t> </a:t>
            </a:r>
            <a:r>
              <a:rPr spc="-5" dirty="0"/>
              <a:t>biases)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48600" y="134850"/>
            <a:ext cx="2299335" cy="4367530"/>
            <a:chOff x="6648600" y="134850"/>
            <a:chExt cx="2299335" cy="4367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8600" y="134850"/>
              <a:ext cx="2298849" cy="43671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050133" y="299099"/>
              <a:ext cx="692150" cy="3367404"/>
            </a:xfrm>
            <a:custGeom>
              <a:avLst/>
              <a:gdLst/>
              <a:ahLst/>
              <a:cxnLst/>
              <a:rect l="l" t="t" r="r" b="b"/>
              <a:pathLst>
                <a:path w="692150" h="3367404">
                  <a:moveTo>
                    <a:pt x="0" y="0"/>
                  </a:moveTo>
                  <a:lnTo>
                    <a:pt x="692099" y="0"/>
                  </a:lnTo>
                  <a:lnTo>
                    <a:pt x="692099" y="3366899"/>
                  </a:lnTo>
                  <a:lnTo>
                    <a:pt x="0" y="33668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8475" y="28554"/>
            <a:ext cx="4375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3389" algn="l"/>
                <a:tab pos="3684270" algn="l"/>
              </a:tabLst>
            </a:pPr>
            <a:r>
              <a:rPr sz="1200" spc="-5" dirty="0">
                <a:latin typeface="Arial MT"/>
                <a:cs typeface="Arial MT"/>
              </a:rPr>
              <a:t>INPUT: [224x224x3]	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224*224*3=150K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475" y="209529"/>
            <a:ext cx="6412230" cy="4349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13080">
              <a:lnSpc>
                <a:spcPts val="1430"/>
              </a:lnSpc>
              <a:spcBef>
                <a:spcPts val="155"/>
              </a:spcBef>
              <a:tabLst>
                <a:tab pos="3870960" algn="l"/>
              </a:tabLst>
            </a:pPr>
            <a:r>
              <a:rPr sz="1200" spc="-5" dirty="0">
                <a:latin typeface="Arial MT"/>
                <a:cs typeface="Arial MT"/>
              </a:rPr>
              <a:t>CONV3-64: [224x224x64]</a:t>
            </a:r>
            <a:r>
              <a:rPr sz="1200" spc="36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(3*3*3)*64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1,728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CONV3-64: [224x224x64]</a:t>
            </a:r>
            <a:r>
              <a:rPr sz="1200" spc="36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(3*3*64)*64</a:t>
            </a:r>
            <a:r>
              <a:rPr sz="12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36,864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65"/>
              </a:lnSpc>
              <a:tabLst>
                <a:tab pos="3651250" algn="l"/>
              </a:tabLst>
            </a:pPr>
            <a:r>
              <a:rPr sz="1200" spc="-5" dirty="0">
                <a:latin typeface="Arial MT"/>
                <a:cs typeface="Arial MT"/>
              </a:rPr>
              <a:t>POOL2: [112x112x64]</a:t>
            </a:r>
            <a:r>
              <a:rPr sz="1200" spc="37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112*112*64=800K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1430"/>
              </a:lnSpc>
              <a:spcBef>
                <a:spcPts val="50"/>
              </a:spcBef>
              <a:tabLst>
                <a:tab pos="4125595" algn="l"/>
              </a:tabLst>
            </a:pPr>
            <a:r>
              <a:rPr sz="1200" spc="-5" dirty="0">
                <a:latin typeface="Arial MT"/>
                <a:cs typeface="Arial MT"/>
              </a:rPr>
              <a:t>CONV3-128: [112x112x128]</a:t>
            </a:r>
            <a:r>
              <a:rPr sz="1200" spc="36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(3*3*64)*128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73,728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CONV3-128: [112x112x128]</a:t>
            </a:r>
            <a:r>
              <a:rPr sz="1200" spc="36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(3*3*128)*128</a:t>
            </a:r>
            <a:r>
              <a:rPr sz="12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147,456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65"/>
              </a:lnSpc>
              <a:tabLst>
                <a:tab pos="3481704" algn="l"/>
              </a:tabLst>
            </a:pPr>
            <a:r>
              <a:rPr sz="1200" spc="-5" dirty="0">
                <a:latin typeface="Arial MT"/>
                <a:cs typeface="Arial MT"/>
              </a:rPr>
              <a:t>POOL2: [56x56x128]</a:t>
            </a:r>
            <a:r>
              <a:rPr sz="1200" spc="36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56*56*128=400K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 marL="12700" marR="326390" algn="just">
              <a:lnSpc>
                <a:spcPts val="1430"/>
              </a:lnSpc>
              <a:spcBef>
                <a:spcPts val="45"/>
              </a:spcBef>
            </a:pPr>
            <a:r>
              <a:rPr sz="1200" spc="-5" dirty="0">
                <a:latin typeface="Arial MT"/>
                <a:cs typeface="Arial MT"/>
              </a:rPr>
              <a:t>CONV3-256: [56x56x256]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56*56*256=800K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(3*3*128)*256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294,912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CONV3-256: [56x56x256]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56*56*256=800K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(3*3*256)*256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589,824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CONV3-256: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[56x56x256]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56*56*256=800K</a:t>
            </a:r>
            <a:r>
              <a:rPr sz="1200" spc="3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(3*3*256)*256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589,824</a:t>
            </a:r>
            <a:endParaRPr sz="1200">
              <a:latin typeface="Arial MT"/>
              <a:cs typeface="Arial MT"/>
            </a:endParaRPr>
          </a:p>
          <a:p>
            <a:pPr marL="12700" algn="just">
              <a:lnSpc>
                <a:spcPts val="1360"/>
              </a:lnSpc>
            </a:pPr>
            <a:r>
              <a:rPr sz="1200" spc="-5" dirty="0">
                <a:latin typeface="Arial MT"/>
                <a:cs typeface="Arial MT"/>
              </a:rPr>
              <a:t>POOL2: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[28x28x256]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28*28*256=200K</a:t>
            </a:r>
            <a:r>
              <a:rPr sz="1200" spc="6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 marL="12700" marR="199390" algn="just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latin typeface="Arial MT"/>
                <a:cs typeface="Arial MT"/>
              </a:rPr>
              <a:t>CONV3-512: [28x28x512]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28*28*512=400K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(3*3*256)*512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1,179,648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CONV3-512: [28x28x512]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28*28*512=400K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2,359,296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CONV3-512: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[28x28x512]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28*28*512=400K</a:t>
            </a:r>
            <a:r>
              <a:rPr sz="1200" spc="3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2,359,296</a:t>
            </a:r>
            <a:endParaRPr sz="1200">
              <a:latin typeface="Arial MT"/>
              <a:cs typeface="Arial MT"/>
            </a:endParaRPr>
          </a:p>
          <a:p>
            <a:pPr marL="12700" algn="just">
              <a:lnSpc>
                <a:spcPts val="1360"/>
              </a:lnSpc>
            </a:pPr>
            <a:r>
              <a:rPr sz="1200" spc="-5" dirty="0">
                <a:latin typeface="Arial MT"/>
                <a:cs typeface="Arial MT"/>
              </a:rPr>
              <a:t>POOL2: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[14x14x512]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14*14*512=100K</a:t>
            </a:r>
            <a:r>
              <a:rPr sz="1200" spc="6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 marL="12700" marR="199390" algn="just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latin typeface="Arial MT"/>
                <a:cs typeface="Arial MT"/>
              </a:rPr>
              <a:t>CONV3-512: [14x14x512]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14*14*512=100K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2,359,296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CONV3-512: [14x14x512]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14*14*512=100K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2,359,296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CONV3-512: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[14x14x512]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14*14*512=100K</a:t>
            </a:r>
            <a:r>
              <a:rPr sz="1200" spc="3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2,359,296</a:t>
            </a:r>
            <a:endParaRPr sz="1200">
              <a:latin typeface="Arial MT"/>
              <a:cs typeface="Arial MT"/>
            </a:endParaRPr>
          </a:p>
          <a:p>
            <a:pPr marL="12700" algn="just">
              <a:lnSpc>
                <a:spcPts val="1360"/>
              </a:lnSpc>
            </a:pPr>
            <a:r>
              <a:rPr sz="1200" spc="-5" dirty="0">
                <a:latin typeface="Arial MT"/>
                <a:cs typeface="Arial MT"/>
              </a:rPr>
              <a:t>POOL2: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[7x7x512]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7*7*512=25K 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 marL="12700" marR="1619250" algn="just">
              <a:lnSpc>
                <a:spcPts val="1430"/>
              </a:lnSpc>
              <a:spcBef>
                <a:spcPts val="45"/>
              </a:spcBef>
            </a:pPr>
            <a:r>
              <a:rPr sz="1200" spc="-5" dirty="0">
                <a:latin typeface="Arial MT"/>
                <a:cs typeface="Arial MT"/>
              </a:rPr>
              <a:t>FC: [1x1x4096]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4096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7*7*512*4096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102,760,448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FC: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[1x1x4096]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4096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4096*4096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16,777,216</a:t>
            </a:r>
            <a:endParaRPr sz="1200">
              <a:latin typeface="Arial MT"/>
              <a:cs typeface="Arial MT"/>
            </a:endParaRPr>
          </a:p>
          <a:p>
            <a:pPr marL="12700" algn="just">
              <a:lnSpc>
                <a:spcPts val="1375"/>
              </a:lnSpc>
            </a:pPr>
            <a:r>
              <a:rPr sz="1200" spc="-5" dirty="0">
                <a:latin typeface="Arial MT"/>
                <a:cs typeface="Arial MT"/>
              </a:rPr>
              <a:t>FC: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[1x1x1000]</a:t>
            </a:r>
            <a:r>
              <a:rPr sz="1200" spc="34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1000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4096*1000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4,096,000</a:t>
            </a:r>
            <a:endParaRPr sz="1200">
              <a:latin typeface="Arial MT"/>
              <a:cs typeface="Arial MT"/>
            </a:endParaRPr>
          </a:p>
          <a:p>
            <a:pPr marL="46355" marR="371475" algn="just">
              <a:lnSpc>
                <a:spcPts val="1650"/>
              </a:lnSpc>
              <a:spcBef>
                <a:spcPts val="855"/>
              </a:spcBef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TOTAL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memory: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24M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* 4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bytes ~= 93MB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/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image </a:t>
            </a:r>
            <a:r>
              <a:rPr sz="1400" dirty="0">
                <a:latin typeface="Arial MT"/>
                <a:cs typeface="Arial MT"/>
              </a:rPr>
              <a:t>(only </a:t>
            </a:r>
            <a:r>
              <a:rPr sz="1400" spc="-5" dirty="0">
                <a:latin typeface="Arial MT"/>
                <a:cs typeface="Arial MT"/>
              </a:rPr>
              <a:t>forward! ~*2 for bwd)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TOTAL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params: 138M parameters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260">
              <a:lnSpc>
                <a:spcPct val="100000"/>
              </a:lnSpc>
              <a:spcBef>
                <a:spcPts val="100"/>
              </a:spcBef>
            </a:pPr>
            <a:r>
              <a:rPr dirty="0"/>
              <a:t>(not</a:t>
            </a:r>
            <a:r>
              <a:rPr spc="-50" dirty="0"/>
              <a:t> </a:t>
            </a:r>
            <a:r>
              <a:rPr dirty="0"/>
              <a:t>counting</a:t>
            </a:r>
            <a:r>
              <a:rPr spc="-45" dirty="0"/>
              <a:t> </a:t>
            </a:r>
            <a:r>
              <a:rPr spc="-5" dirty="0"/>
              <a:t>biases)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475" y="28554"/>
            <a:ext cx="4375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3389" algn="l"/>
                <a:tab pos="3684270" algn="l"/>
              </a:tabLst>
            </a:pPr>
            <a:r>
              <a:rPr sz="1200" spc="-5" dirty="0">
                <a:latin typeface="Arial MT"/>
                <a:cs typeface="Arial MT"/>
              </a:rPr>
              <a:t>INPUT: [224x224x3]	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224*224*3=150K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475" y="209529"/>
            <a:ext cx="6412230" cy="4349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13080">
              <a:lnSpc>
                <a:spcPts val="1430"/>
              </a:lnSpc>
              <a:spcBef>
                <a:spcPts val="155"/>
              </a:spcBef>
              <a:tabLst>
                <a:tab pos="3870960" algn="l"/>
              </a:tabLst>
            </a:pPr>
            <a:r>
              <a:rPr sz="1200" spc="-5" dirty="0">
                <a:latin typeface="Arial MT"/>
                <a:cs typeface="Arial MT"/>
              </a:rPr>
              <a:t>CONV3-64: [224x224x64]</a:t>
            </a:r>
            <a:r>
              <a:rPr sz="1200" spc="36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(3*3*3)*64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1,728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CONV3-64: [224x224x64]</a:t>
            </a:r>
            <a:r>
              <a:rPr sz="1200" spc="36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224*224*64=3.2M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(3*3*64)*64</a:t>
            </a:r>
            <a:r>
              <a:rPr sz="1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36,864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65"/>
              </a:lnSpc>
              <a:tabLst>
                <a:tab pos="3651250" algn="l"/>
              </a:tabLst>
            </a:pPr>
            <a:r>
              <a:rPr sz="1200" spc="-5" dirty="0">
                <a:latin typeface="Arial MT"/>
                <a:cs typeface="Arial MT"/>
              </a:rPr>
              <a:t>POOL2: [112x112x64]</a:t>
            </a:r>
            <a:r>
              <a:rPr sz="1200" spc="37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112*112*64=800K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1430"/>
              </a:lnSpc>
              <a:spcBef>
                <a:spcPts val="50"/>
              </a:spcBef>
              <a:tabLst>
                <a:tab pos="4125595" algn="l"/>
              </a:tabLst>
            </a:pPr>
            <a:r>
              <a:rPr sz="1200" spc="-5" dirty="0">
                <a:latin typeface="Arial MT"/>
                <a:cs typeface="Arial MT"/>
              </a:rPr>
              <a:t>CONV3-128: [112x112x128]</a:t>
            </a:r>
            <a:r>
              <a:rPr sz="1200" spc="36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(3*3*64)*128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73,728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CONV3-128: [112x112x128]</a:t>
            </a:r>
            <a:r>
              <a:rPr sz="1200" spc="36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112*112*128=1.6M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(3*3*128)*128</a:t>
            </a:r>
            <a:r>
              <a:rPr sz="12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147,456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65"/>
              </a:lnSpc>
              <a:tabLst>
                <a:tab pos="3481704" algn="l"/>
              </a:tabLst>
            </a:pPr>
            <a:r>
              <a:rPr sz="1200" spc="-5" dirty="0">
                <a:latin typeface="Arial MT"/>
                <a:cs typeface="Arial MT"/>
              </a:rPr>
              <a:t>POOL2: [56x56x128]</a:t>
            </a:r>
            <a:r>
              <a:rPr sz="1200" spc="36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 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56*56*128=400K	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 marL="12700" marR="326390" algn="just">
              <a:lnSpc>
                <a:spcPts val="1430"/>
              </a:lnSpc>
              <a:spcBef>
                <a:spcPts val="45"/>
              </a:spcBef>
            </a:pPr>
            <a:r>
              <a:rPr sz="1200" spc="-5" dirty="0">
                <a:latin typeface="Arial MT"/>
                <a:cs typeface="Arial MT"/>
              </a:rPr>
              <a:t>CONV3-256: [56x56x256]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56*56*256=800K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(3*3*128)*256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294,912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CONV3-256: [56x56x256]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56*56*256=800K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(3*3*256)*256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589,824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CONV3-256: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[56x56x256]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56*56*256=800K</a:t>
            </a:r>
            <a:r>
              <a:rPr sz="1200" spc="3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(3*3*256)*256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589,824</a:t>
            </a:r>
            <a:endParaRPr sz="1200">
              <a:latin typeface="Arial MT"/>
              <a:cs typeface="Arial MT"/>
            </a:endParaRPr>
          </a:p>
          <a:p>
            <a:pPr marL="12700" algn="just">
              <a:lnSpc>
                <a:spcPts val="1360"/>
              </a:lnSpc>
            </a:pPr>
            <a:r>
              <a:rPr sz="1200" spc="-5" dirty="0">
                <a:latin typeface="Arial MT"/>
                <a:cs typeface="Arial MT"/>
              </a:rPr>
              <a:t>POOL2: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[28x28x256]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28*28*256=200K</a:t>
            </a:r>
            <a:r>
              <a:rPr sz="1200" spc="6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 marL="12700" marR="199390" algn="just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latin typeface="Arial MT"/>
                <a:cs typeface="Arial MT"/>
              </a:rPr>
              <a:t>CONV3-512: [28x28x512]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28*28*512=400K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(3*3*256)*512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1,179,648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CONV3-512: [28x28x512]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28*28*512=400K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2,359,296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CONV3-512: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[28x28x512]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28*28*512=400K</a:t>
            </a:r>
            <a:r>
              <a:rPr sz="1200" spc="3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2,359,296</a:t>
            </a:r>
            <a:endParaRPr sz="1200">
              <a:latin typeface="Arial MT"/>
              <a:cs typeface="Arial MT"/>
            </a:endParaRPr>
          </a:p>
          <a:p>
            <a:pPr marL="12700" algn="just">
              <a:lnSpc>
                <a:spcPts val="1360"/>
              </a:lnSpc>
            </a:pPr>
            <a:r>
              <a:rPr sz="1200" spc="-5" dirty="0">
                <a:latin typeface="Arial MT"/>
                <a:cs typeface="Arial MT"/>
              </a:rPr>
              <a:t>POOL2: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[14x14x512]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14*14*512=100K</a:t>
            </a:r>
            <a:r>
              <a:rPr sz="1200" spc="6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 marL="12700" marR="199390" algn="just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latin typeface="Arial MT"/>
                <a:cs typeface="Arial MT"/>
              </a:rPr>
              <a:t>CONV3-512: [14x14x512]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14*14*512=100K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2,359,296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CONV3-512: [14x14x512]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14*14*512=100K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(3*3*512)*512 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2,359,296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CONV3-512: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[14x14x512]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14*14*512=100K</a:t>
            </a:r>
            <a:r>
              <a:rPr sz="1200" spc="3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2,359,296</a:t>
            </a:r>
            <a:endParaRPr sz="1200">
              <a:latin typeface="Arial MT"/>
              <a:cs typeface="Arial MT"/>
            </a:endParaRPr>
          </a:p>
          <a:p>
            <a:pPr marL="12700" algn="just">
              <a:lnSpc>
                <a:spcPts val="1360"/>
              </a:lnSpc>
            </a:pPr>
            <a:r>
              <a:rPr sz="1200" spc="-5" dirty="0">
                <a:latin typeface="Arial MT"/>
                <a:cs typeface="Arial MT"/>
              </a:rPr>
              <a:t>POOL2: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[7x7x512]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7*7*512=25K 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 marL="12700" algn="just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FC: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[1x1x4096]</a:t>
            </a:r>
            <a:r>
              <a:rPr sz="1200" spc="34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4096</a:t>
            </a:r>
            <a:r>
              <a:rPr sz="1200" spc="3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7*7*512*4096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Arial"/>
                <a:cs typeface="Arial"/>
              </a:rPr>
              <a:t>102,760,448</a:t>
            </a:r>
            <a:endParaRPr sz="1200">
              <a:latin typeface="Arial"/>
              <a:cs typeface="Arial"/>
            </a:endParaRPr>
          </a:p>
          <a:p>
            <a:pPr marL="12700" marR="1907539">
              <a:lnSpc>
                <a:spcPts val="1430"/>
              </a:lnSpc>
              <a:spcBef>
                <a:spcPts val="45"/>
              </a:spcBef>
            </a:pPr>
            <a:r>
              <a:rPr sz="1200" spc="-5" dirty="0">
                <a:latin typeface="Arial MT"/>
                <a:cs typeface="Arial MT"/>
              </a:rPr>
              <a:t>FC: [1x1x4096]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4096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 4096*4096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16,777,216 </a:t>
            </a:r>
            <a:r>
              <a:rPr sz="1200" spc="-3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FC: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[1x1x1000]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memory:</a:t>
            </a:r>
            <a:r>
              <a:rPr sz="1200" spc="3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1000</a:t>
            </a:r>
            <a:r>
              <a:rPr sz="1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params: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4096*1000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4,096,000</a:t>
            </a:r>
            <a:endParaRPr sz="1200">
              <a:latin typeface="Arial MT"/>
              <a:cs typeface="Arial MT"/>
            </a:endParaRPr>
          </a:p>
          <a:p>
            <a:pPr marL="46355" marR="371475">
              <a:lnSpc>
                <a:spcPts val="1650"/>
              </a:lnSpc>
              <a:spcBef>
                <a:spcPts val="805"/>
              </a:spcBef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TOTAL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memory: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24M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* 4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bytes ~= 93MB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/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image </a:t>
            </a:r>
            <a:r>
              <a:rPr sz="1400" dirty="0">
                <a:latin typeface="Arial MT"/>
                <a:cs typeface="Arial MT"/>
              </a:rPr>
              <a:t>(only </a:t>
            </a:r>
            <a:r>
              <a:rPr sz="1400" spc="-5" dirty="0">
                <a:latin typeface="Arial MT"/>
                <a:cs typeface="Arial MT"/>
              </a:rPr>
              <a:t>forward! ~*2 for bwd)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TOTAL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params: 138M parameters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260">
              <a:lnSpc>
                <a:spcPct val="100000"/>
              </a:lnSpc>
              <a:spcBef>
                <a:spcPts val="100"/>
              </a:spcBef>
            </a:pPr>
            <a:r>
              <a:rPr dirty="0"/>
              <a:t>(not</a:t>
            </a:r>
            <a:r>
              <a:rPr spc="-50" dirty="0"/>
              <a:t> </a:t>
            </a:r>
            <a:r>
              <a:rPr dirty="0"/>
              <a:t>counting</a:t>
            </a:r>
            <a:r>
              <a:rPr spc="-45" dirty="0"/>
              <a:t> </a:t>
            </a:r>
            <a:r>
              <a:rPr spc="-5" dirty="0"/>
              <a:t>biases)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34400" y="245362"/>
            <a:ext cx="4502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Note: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4400" y="664462"/>
            <a:ext cx="146748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Most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memory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in </a:t>
            </a:r>
            <a:r>
              <a:rPr sz="1400" spc="-3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early</a:t>
            </a:r>
            <a:r>
              <a:rPr sz="1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CONV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4400" y="2550412"/>
            <a:ext cx="135890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Most</a:t>
            </a:r>
            <a:r>
              <a:rPr sz="14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params</a:t>
            </a:r>
            <a:r>
              <a:rPr sz="14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are </a:t>
            </a:r>
            <a:r>
              <a:rPr sz="1400" spc="-3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late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FC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64958" y="3135324"/>
            <a:ext cx="2341880" cy="416559"/>
            <a:chOff x="5264958" y="3135324"/>
            <a:chExt cx="2341880" cy="416559"/>
          </a:xfrm>
        </p:grpSpPr>
        <p:sp>
          <p:nvSpPr>
            <p:cNvPr id="9" name="object 9"/>
            <p:cNvSpPr/>
            <p:nvPr/>
          </p:nvSpPr>
          <p:spPr>
            <a:xfrm>
              <a:off x="5359799" y="3144849"/>
              <a:ext cx="2237740" cy="366395"/>
            </a:xfrm>
            <a:custGeom>
              <a:avLst/>
              <a:gdLst/>
              <a:ahLst/>
              <a:cxnLst/>
              <a:rect l="l" t="t" r="r" b="b"/>
              <a:pathLst>
                <a:path w="2237740" h="366395">
                  <a:moveTo>
                    <a:pt x="2237400" y="0"/>
                  </a:moveTo>
                  <a:lnTo>
                    <a:pt x="0" y="36614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4958" y="3470413"/>
              <a:ext cx="109447" cy="8115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079063" y="539559"/>
            <a:ext cx="2800350" cy="238125"/>
          </a:xfrm>
          <a:custGeom>
            <a:avLst/>
            <a:gdLst/>
            <a:ahLst/>
            <a:cxnLst/>
            <a:rect l="l" t="t" r="r" b="b"/>
            <a:pathLst>
              <a:path w="2800350" h="238125">
                <a:moveTo>
                  <a:pt x="2800310" y="238115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3399" y="498681"/>
            <a:ext cx="107855" cy="81754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12" y="508768"/>
            <a:ext cx="8627804" cy="2000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99" y="137085"/>
            <a:ext cx="4147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784974" y="231013"/>
            <a:ext cx="17424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[Szegedy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et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al.,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618" y="2576150"/>
            <a:ext cx="3720725" cy="1917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10875" y="3142907"/>
            <a:ext cx="4295140" cy="126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Inception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module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297815">
              <a:lnSpc>
                <a:spcPct val="100000"/>
              </a:lnSpc>
              <a:spcBef>
                <a:spcPts val="163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ILSVRC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2014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winner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(6.7%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top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5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error)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5"/>
            <a:ext cx="4147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GoogLeNet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50" y="903674"/>
            <a:ext cx="6314665" cy="3373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30075" y="967556"/>
            <a:ext cx="2425065" cy="278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74E13"/>
                </a:solidFill>
                <a:latin typeface="Arial MT"/>
                <a:cs typeface="Arial MT"/>
              </a:rPr>
              <a:t>Fun</a:t>
            </a:r>
            <a:r>
              <a:rPr sz="1800" spc="-5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74E13"/>
                </a:solidFill>
                <a:latin typeface="Arial MT"/>
                <a:cs typeface="Arial MT"/>
              </a:rPr>
              <a:t>features: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 MT"/>
              <a:cs typeface="Arial MT"/>
            </a:endParaRPr>
          </a:p>
          <a:p>
            <a:pPr marL="12700" marR="5715">
              <a:lnSpc>
                <a:spcPct val="100699"/>
              </a:lnSpc>
              <a:buChar char="-"/>
              <a:tabLst>
                <a:tab pos="152400" algn="l"/>
              </a:tabLst>
            </a:pPr>
            <a:r>
              <a:rPr sz="1800" spc="-5" dirty="0">
                <a:solidFill>
                  <a:srgbClr val="274E13"/>
                </a:solidFill>
                <a:latin typeface="Arial MT"/>
                <a:cs typeface="Arial MT"/>
              </a:rPr>
              <a:t>Only</a:t>
            </a:r>
            <a:r>
              <a:rPr sz="1800" spc="-4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4E13"/>
                </a:solidFill>
                <a:latin typeface="Arial MT"/>
                <a:cs typeface="Arial MT"/>
              </a:rPr>
              <a:t>5</a:t>
            </a:r>
            <a:r>
              <a:rPr sz="1800" spc="-3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4E13"/>
                </a:solidFill>
                <a:latin typeface="Arial MT"/>
                <a:cs typeface="Arial MT"/>
              </a:rPr>
              <a:t>million</a:t>
            </a:r>
            <a:r>
              <a:rPr sz="1800" spc="-3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74E13"/>
                </a:solidFill>
                <a:latin typeface="Arial MT"/>
                <a:cs typeface="Arial MT"/>
              </a:rPr>
              <a:t>params! </a:t>
            </a:r>
            <a:r>
              <a:rPr sz="1800" spc="-484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4E13"/>
                </a:solidFill>
                <a:latin typeface="Arial MT"/>
                <a:cs typeface="Arial MT"/>
              </a:rPr>
              <a:t>(Removes </a:t>
            </a:r>
            <a:r>
              <a:rPr sz="1800" spc="-5" dirty="0">
                <a:solidFill>
                  <a:srgbClr val="274E13"/>
                </a:solidFill>
                <a:latin typeface="Arial MT"/>
                <a:cs typeface="Arial MT"/>
              </a:rPr>
              <a:t>FC layers </a:t>
            </a:r>
            <a:r>
              <a:rPr sz="1800" dirty="0">
                <a:solidFill>
                  <a:srgbClr val="274E13"/>
                </a:solidFill>
                <a:latin typeface="Arial MT"/>
                <a:cs typeface="Arial MT"/>
              </a:rPr>
              <a:t> completely)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74E13"/>
              </a:buClr>
              <a:buFont typeface="Arial MT"/>
              <a:buChar char="-"/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274E13"/>
                </a:solidFill>
                <a:latin typeface="Arial"/>
                <a:cs typeface="Arial"/>
              </a:rPr>
              <a:t>Compared</a:t>
            </a:r>
            <a:r>
              <a:rPr sz="1800" b="1" spc="-50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74E13"/>
                </a:solidFill>
                <a:latin typeface="Arial"/>
                <a:cs typeface="Arial"/>
              </a:rPr>
              <a:t>to</a:t>
            </a:r>
            <a:r>
              <a:rPr sz="1800" b="1" spc="-45" dirty="0">
                <a:solidFill>
                  <a:srgbClr val="274E1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74E13"/>
                </a:solidFill>
                <a:latin typeface="Arial"/>
                <a:cs typeface="Arial"/>
              </a:rPr>
              <a:t>AlexNet:</a:t>
            </a:r>
            <a:endParaRPr sz="1800">
              <a:latin typeface="Arial"/>
              <a:cs typeface="Arial"/>
            </a:endParaRPr>
          </a:p>
          <a:p>
            <a:pPr marL="151765" indent="-139700">
              <a:lnSpc>
                <a:spcPct val="100000"/>
              </a:lnSpc>
              <a:spcBef>
                <a:spcPts val="15"/>
              </a:spcBef>
              <a:buChar char="-"/>
              <a:tabLst>
                <a:tab pos="152400" algn="l"/>
              </a:tabLst>
            </a:pPr>
            <a:r>
              <a:rPr sz="1800" spc="-5" dirty="0">
                <a:solidFill>
                  <a:srgbClr val="274E13"/>
                </a:solidFill>
                <a:latin typeface="Arial MT"/>
                <a:cs typeface="Arial MT"/>
              </a:rPr>
              <a:t>12X</a:t>
            </a:r>
            <a:r>
              <a:rPr sz="1800" spc="-3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74E13"/>
                </a:solidFill>
                <a:latin typeface="Arial MT"/>
                <a:cs typeface="Arial MT"/>
              </a:rPr>
              <a:t>less</a:t>
            </a:r>
            <a:r>
              <a:rPr sz="1800" spc="-3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74E13"/>
                </a:solidFill>
                <a:latin typeface="Arial MT"/>
                <a:cs typeface="Arial MT"/>
              </a:rPr>
              <a:t>params</a:t>
            </a:r>
            <a:endParaRPr sz="1800">
              <a:latin typeface="Arial MT"/>
              <a:cs typeface="Arial MT"/>
            </a:endParaRPr>
          </a:p>
          <a:p>
            <a:pPr marL="151765" indent="-139700">
              <a:lnSpc>
                <a:spcPct val="100000"/>
              </a:lnSpc>
              <a:spcBef>
                <a:spcPts val="15"/>
              </a:spcBef>
              <a:buChar char="-"/>
              <a:tabLst>
                <a:tab pos="152400" algn="l"/>
              </a:tabLst>
            </a:pPr>
            <a:r>
              <a:rPr sz="1800" spc="-5" dirty="0">
                <a:solidFill>
                  <a:srgbClr val="274E13"/>
                </a:solidFill>
                <a:latin typeface="Arial MT"/>
                <a:cs typeface="Arial MT"/>
              </a:rPr>
              <a:t>2x</a:t>
            </a:r>
            <a:r>
              <a:rPr sz="1800" spc="-3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4E13"/>
                </a:solidFill>
                <a:latin typeface="Arial MT"/>
                <a:cs typeface="Arial MT"/>
              </a:rPr>
              <a:t>more</a:t>
            </a:r>
            <a:r>
              <a:rPr sz="1800" spc="-3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4E13"/>
                </a:solidFill>
                <a:latin typeface="Arial MT"/>
                <a:cs typeface="Arial MT"/>
              </a:rPr>
              <a:t>compute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274E13"/>
                </a:solidFill>
                <a:latin typeface="Arial MT"/>
                <a:cs typeface="Arial MT"/>
              </a:rPr>
              <a:t>-</a:t>
            </a:r>
            <a:r>
              <a:rPr sz="1800" spc="-3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74E13"/>
                </a:solidFill>
                <a:latin typeface="Arial MT"/>
                <a:cs typeface="Arial MT"/>
              </a:rPr>
              <a:t>6.67%</a:t>
            </a:r>
            <a:r>
              <a:rPr sz="1800" spc="-30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4E13"/>
                </a:solidFill>
                <a:latin typeface="Arial MT"/>
                <a:cs typeface="Arial MT"/>
              </a:rPr>
              <a:t>(vs.</a:t>
            </a:r>
            <a:r>
              <a:rPr sz="1800" spc="-25" dirty="0">
                <a:solidFill>
                  <a:srgbClr val="274E1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74E13"/>
                </a:solidFill>
                <a:latin typeface="Arial MT"/>
                <a:cs typeface="Arial MT"/>
              </a:rPr>
              <a:t>16.4%)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500" y="4256413"/>
            <a:ext cx="7439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Slide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Kaiming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He’s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recent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presentation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u="heavy" spc="-5" dirty="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 MT"/>
                <a:cs typeface="Arial MT"/>
                <a:hlinkClick r:id="rId2"/>
              </a:rPr>
              <a:t>https://www.youtube.com/watch?v=1PGLj-uKT1w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4849" y="921201"/>
            <a:ext cx="5660390" cy="3195320"/>
            <a:chOff x="1244849" y="921201"/>
            <a:chExt cx="5660390" cy="31953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4375" y="930726"/>
              <a:ext cx="5641125" cy="31760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49612" y="925963"/>
              <a:ext cx="5650865" cy="3185795"/>
            </a:xfrm>
            <a:custGeom>
              <a:avLst/>
              <a:gdLst/>
              <a:ahLst/>
              <a:cxnLst/>
              <a:rect l="l" t="t" r="r" b="b"/>
              <a:pathLst>
                <a:path w="5650865" h="3185795">
                  <a:moveTo>
                    <a:pt x="0" y="0"/>
                  </a:moveTo>
                  <a:lnTo>
                    <a:pt x="5650650" y="0"/>
                  </a:lnTo>
                  <a:lnTo>
                    <a:pt x="5650650" y="3185537"/>
                  </a:lnTo>
                  <a:lnTo>
                    <a:pt x="0" y="318553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9500" y="137085"/>
            <a:ext cx="3471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4756575" y="177573"/>
            <a:ext cx="4010025" cy="6356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20"/>
              </a:spcBef>
            </a:pPr>
            <a:r>
              <a:rPr sz="1400" i="1" spc="-5" dirty="0">
                <a:latin typeface="Arial"/>
                <a:cs typeface="Arial"/>
              </a:rPr>
              <a:t>[He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et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al.,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ILSVRC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2015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winner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(3.6%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top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5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error)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1949" y="159799"/>
            <a:ext cx="7144384" cy="4018915"/>
            <a:chOff x="841949" y="159799"/>
            <a:chExt cx="7144384" cy="4018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1474" y="169325"/>
              <a:ext cx="7125074" cy="39994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6712" y="164562"/>
              <a:ext cx="7134859" cy="4009390"/>
            </a:xfrm>
            <a:custGeom>
              <a:avLst/>
              <a:gdLst/>
              <a:ahLst/>
              <a:cxnLst/>
              <a:rect l="l" t="t" r="r" b="b"/>
              <a:pathLst>
                <a:path w="7134859" h="4009390">
                  <a:moveTo>
                    <a:pt x="0" y="0"/>
                  </a:moveTo>
                  <a:lnTo>
                    <a:pt x="7134599" y="0"/>
                  </a:lnTo>
                  <a:lnTo>
                    <a:pt x="7134599" y="4008974"/>
                  </a:lnTo>
                  <a:lnTo>
                    <a:pt x="0" y="40089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272852" y="4262763"/>
            <a:ext cx="3578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(slide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Kaiming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He’s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presentation)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925" y="1416237"/>
            <a:ext cx="975994" cy="2777490"/>
            <a:chOff x="1056925" y="1416237"/>
            <a:chExt cx="975994" cy="2777490"/>
          </a:xfrm>
        </p:grpSpPr>
        <p:sp>
          <p:nvSpPr>
            <p:cNvPr id="3" name="object 3"/>
            <p:cNvSpPr/>
            <p:nvPr/>
          </p:nvSpPr>
          <p:spPr>
            <a:xfrm>
              <a:off x="1066450" y="2168990"/>
              <a:ext cx="213360" cy="2014855"/>
            </a:xfrm>
            <a:custGeom>
              <a:avLst/>
              <a:gdLst/>
              <a:ahLst/>
              <a:cxnLst/>
              <a:rect l="l" t="t" r="r" b="b"/>
              <a:pathLst>
                <a:path w="213359" h="2014854">
                  <a:moveTo>
                    <a:pt x="213171" y="2014671"/>
                  </a:moveTo>
                  <a:lnTo>
                    <a:pt x="0" y="2014671"/>
                  </a:lnTo>
                  <a:lnTo>
                    <a:pt x="0" y="0"/>
                  </a:lnTo>
                  <a:lnTo>
                    <a:pt x="213171" y="0"/>
                  </a:lnTo>
                  <a:lnTo>
                    <a:pt x="213171" y="2014671"/>
                  </a:lnTo>
                  <a:close/>
                </a:path>
              </a:pathLst>
            </a:custGeom>
            <a:solidFill>
              <a:srgbClr val="F4CCCC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9622" y="1425762"/>
              <a:ext cx="743585" cy="2758440"/>
            </a:xfrm>
            <a:custGeom>
              <a:avLst/>
              <a:gdLst/>
              <a:ahLst/>
              <a:cxnLst/>
              <a:rect l="l" t="t" r="r" b="b"/>
              <a:pathLst>
                <a:path w="743585" h="2758440">
                  <a:moveTo>
                    <a:pt x="0" y="2757899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743227" y="2014671"/>
                  </a:lnTo>
                  <a:lnTo>
                    <a:pt x="0" y="2757899"/>
                  </a:lnTo>
                  <a:close/>
                </a:path>
              </a:pathLst>
            </a:custGeom>
            <a:solidFill>
              <a:srgbClr val="C3A3A3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6450" y="1425762"/>
              <a:ext cx="956944" cy="743585"/>
            </a:xfrm>
            <a:custGeom>
              <a:avLst/>
              <a:gdLst/>
              <a:ahLst/>
              <a:cxnLst/>
              <a:rect l="l" t="t" r="r" b="b"/>
              <a:pathLst>
                <a:path w="956944" h="743585">
                  <a:moveTo>
                    <a:pt x="213171" y="743227"/>
                  </a:moveTo>
                  <a:lnTo>
                    <a:pt x="0" y="743227"/>
                  </a:lnTo>
                  <a:lnTo>
                    <a:pt x="743227" y="0"/>
                  </a:lnTo>
                  <a:lnTo>
                    <a:pt x="956399" y="0"/>
                  </a:lnTo>
                  <a:lnTo>
                    <a:pt x="213171" y="743227"/>
                  </a:lnTo>
                  <a:close/>
                </a:path>
              </a:pathLst>
            </a:custGeom>
            <a:solidFill>
              <a:srgbClr val="F6D6D6">
                <a:alpha val="51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6450" y="1425762"/>
              <a:ext cx="956944" cy="2758440"/>
            </a:xfrm>
            <a:custGeom>
              <a:avLst/>
              <a:gdLst/>
              <a:ahLst/>
              <a:cxnLst/>
              <a:rect l="l" t="t" r="r" b="b"/>
              <a:pathLst>
                <a:path w="956944" h="2758440">
                  <a:moveTo>
                    <a:pt x="0" y="743227"/>
                  </a:moveTo>
                  <a:lnTo>
                    <a:pt x="743227" y="0"/>
                  </a:lnTo>
                  <a:lnTo>
                    <a:pt x="956399" y="0"/>
                  </a:lnTo>
                  <a:lnTo>
                    <a:pt x="956399" y="2014671"/>
                  </a:lnTo>
                  <a:lnTo>
                    <a:pt x="213171" y="2757899"/>
                  </a:lnTo>
                  <a:lnTo>
                    <a:pt x="0" y="2757899"/>
                  </a:lnTo>
                  <a:lnTo>
                    <a:pt x="0" y="743227"/>
                  </a:lnTo>
                  <a:close/>
                </a:path>
                <a:path w="956944" h="2758440">
                  <a:moveTo>
                    <a:pt x="0" y="743227"/>
                  </a:moveTo>
                  <a:lnTo>
                    <a:pt x="213171" y="743227"/>
                  </a:lnTo>
                  <a:lnTo>
                    <a:pt x="956399" y="0"/>
                  </a:lnTo>
                </a:path>
                <a:path w="956944" h="2758440">
                  <a:moveTo>
                    <a:pt x="213171" y="743227"/>
                  </a:moveTo>
                  <a:lnTo>
                    <a:pt x="213171" y="275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95874" y="2248368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487" y="418127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8425" y="3729034"/>
            <a:ext cx="597535" cy="6953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R="24765" algn="r">
              <a:lnSpc>
                <a:spcPct val="100000"/>
              </a:lnSpc>
              <a:spcBef>
                <a:spcPts val="575"/>
              </a:spcBef>
            </a:pPr>
            <a:r>
              <a:rPr sz="1800" spc="-5" dirty="0"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depth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3025" y="54736"/>
            <a:ext cx="370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Convolution</a:t>
            </a:r>
            <a:r>
              <a:rPr sz="3600" spc="-9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Layer</a:t>
            </a:r>
            <a:endParaRPr sz="3600"/>
          </a:p>
        </p:txBody>
      </p:sp>
      <p:sp>
        <p:nvSpPr>
          <p:cNvPr id="11" name="object 11"/>
          <p:cNvSpPr txBox="1"/>
          <p:nvPr/>
        </p:nvSpPr>
        <p:spPr>
          <a:xfrm>
            <a:off x="824250" y="904845"/>
            <a:ext cx="20916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32x32x3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image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1400" y="3704130"/>
            <a:ext cx="55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width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1375" y="2188704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height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3559"/>
            <a:ext cx="9029494" cy="3214303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500" y="137085"/>
            <a:ext cx="3471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6575" y="177573"/>
            <a:ext cx="4010025" cy="6356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20"/>
              </a:spcBef>
            </a:pPr>
            <a:r>
              <a:rPr sz="1400" i="1" spc="-5" dirty="0">
                <a:latin typeface="Arial"/>
                <a:cs typeface="Arial"/>
              </a:rPr>
              <a:t>[He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et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al.,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ILSVRC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2015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winner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(3.6%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top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5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error)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2574" y="913900"/>
            <a:ext cx="5892165" cy="3315970"/>
            <a:chOff x="792574" y="913900"/>
            <a:chExt cx="5892165" cy="33159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100" y="923425"/>
              <a:ext cx="5873025" cy="32966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97337" y="918662"/>
              <a:ext cx="5882640" cy="3306445"/>
            </a:xfrm>
            <a:custGeom>
              <a:avLst/>
              <a:gdLst/>
              <a:ahLst/>
              <a:cxnLst/>
              <a:rect l="l" t="t" r="r" b="b"/>
              <a:pathLst>
                <a:path w="5882640" h="3306445">
                  <a:moveTo>
                    <a:pt x="0" y="0"/>
                  </a:moveTo>
                  <a:lnTo>
                    <a:pt x="5882550" y="0"/>
                  </a:lnTo>
                  <a:lnTo>
                    <a:pt x="5882550" y="3306174"/>
                  </a:lnTo>
                  <a:lnTo>
                    <a:pt x="0" y="33061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72852" y="4262763"/>
            <a:ext cx="3578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(slide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Kaiming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He’s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presentation)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2849" y="987306"/>
            <a:ext cx="2130425" cy="22332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2-3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weeks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training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8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GPU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machine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 MT"/>
              <a:cs typeface="Arial MT"/>
            </a:endParaRPr>
          </a:p>
          <a:p>
            <a:pPr marL="12700" marR="168275">
              <a:lnSpc>
                <a:spcPct val="100699"/>
              </a:lnSpc>
            </a:pPr>
            <a:r>
              <a:rPr sz="1800" spc="-5" dirty="0">
                <a:latin typeface="Arial MT"/>
                <a:cs typeface="Arial MT"/>
              </a:rPr>
              <a:t>at </a:t>
            </a:r>
            <a:r>
              <a:rPr sz="1800" dirty="0">
                <a:latin typeface="Arial MT"/>
                <a:cs typeface="Arial MT"/>
              </a:rPr>
              <a:t>runtime: </a:t>
            </a:r>
            <a:r>
              <a:rPr sz="1800" spc="-5" dirty="0">
                <a:latin typeface="Arial MT"/>
                <a:cs typeface="Arial MT"/>
              </a:rPr>
              <a:t>faster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than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VGGNet! </a:t>
            </a:r>
            <a:r>
              <a:rPr sz="1800" dirty="0">
                <a:latin typeface="Arial MT"/>
                <a:cs typeface="Arial MT"/>
              </a:rPr>
              <a:t> (even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though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8x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layers)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150" y="181835"/>
            <a:ext cx="20955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9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 </a:t>
            </a:r>
            <a:r>
              <a:rPr sz="3000" spc="-819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82150" y="1304663"/>
            <a:ext cx="1278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[He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et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al.,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0326" y="161350"/>
            <a:ext cx="2722563" cy="43390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01575" y="683262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224x224x3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20912" y="1515073"/>
            <a:ext cx="1973580" cy="511809"/>
            <a:chOff x="4620912" y="1515073"/>
            <a:chExt cx="1973580" cy="511809"/>
          </a:xfrm>
        </p:grpSpPr>
        <p:sp>
          <p:nvSpPr>
            <p:cNvPr id="7" name="object 7"/>
            <p:cNvSpPr/>
            <p:nvPr/>
          </p:nvSpPr>
          <p:spPr>
            <a:xfrm>
              <a:off x="4625675" y="1535086"/>
              <a:ext cx="1922145" cy="487045"/>
            </a:xfrm>
            <a:custGeom>
              <a:avLst/>
              <a:gdLst/>
              <a:ahLst/>
              <a:cxnLst/>
              <a:rect l="l" t="t" r="r" b="b"/>
              <a:pathLst>
                <a:path w="1922145" h="487044">
                  <a:moveTo>
                    <a:pt x="0" y="486963"/>
                  </a:moveTo>
                  <a:lnTo>
                    <a:pt x="1921900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43711" y="1519836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5">
                  <a:moveTo>
                    <a:pt x="7728" y="30501"/>
                  </a:moveTo>
                  <a:lnTo>
                    <a:pt x="0" y="0"/>
                  </a:lnTo>
                  <a:lnTo>
                    <a:pt x="45765" y="4634"/>
                  </a:lnTo>
                  <a:lnTo>
                    <a:pt x="7728" y="3050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3711" y="1519836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5">
                  <a:moveTo>
                    <a:pt x="7728" y="30501"/>
                  </a:moveTo>
                  <a:lnTo>
                    <a:pt x="45765" y="4634"/>
                  </a:lnTo>
                  <a:lnTo>
                    <a:pt x="0" y="0"/>
                  </a:lnTo>
                  <a:lnTo>
                    <a:pt x="7728" y="30501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39149" y="1142156"/>
            <a:ext cx="17913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spatial</a:t>
            </a:r>
            <a:r>
              <a:rPr sz="1800" spc="-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dimension </a:t>
            </a:r>
            <a:r>
              <a:rPr sz="1800" spc="-48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only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56x56!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50" y="154985"/>
            <a:ext cx="3471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078150" y="275763"/>
            <a:ext cx="1278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[He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et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al.,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7600" y="1290637"/>
            <a:ext cx="2743200" cy="2562225"/>
            <a:chOff x="337600" y="1290637"/>
            <a:chExt cx="2743200" cy="25622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25" y="1300162"/>
              <a:ext cx="2590799" cy="24479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2362" y="1295400"/>
              <a:ext cx="2733675" cy="2552700"/>
            </a:xfrm>
            <a:custGeom>
              <a:avLst/>
              <a:gdLst/>
              <a:ahLst/>
              <a:cxnLst/>
              <a:rect l="l" t="t" r="r" b="b"/>
              <a:pathLst>
                <a:path w="2733675" h="2552700">
                  <a:moveTo>
                    <a:pt x="0" y="0"/>
                  </a:moveTo>
                  <a:lnTo>
                    <a:pt x="2733674" y="0"/>
                  </a:lnTo>
                  <a:lnTo>
                    <a:pt x="2733674" y="2552699"/>
                  </a:lnTo>
                  <a:lnTo>
                    <a:pt x="0" y="2552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666624" y="1223950"/>
            <a:ext cx="4095750" cy="2695575"/>
            <a:chOff x="4666624" y="1223950"/>
            <a:chExt cx="4095750" cy="26955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6150" y="1233475"/>
              <a:ext cx="4076699" cy="26669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71387" y="1228712"/>
              <a:ext cx="4086225" cy="2686050"/>
            </a:xfrm>
            <a:custGeom>
              <a:avLst/>
              <a:gdLst/>
              <a:ahLst/>
              <a:cxnLst/>
              <a:rect l="l" t="t" r="r" b="b"/>
              <a:pathLst>
                <a:path w="4086225" h="2686050">
                  <a:moveTo>
                    <a:pt x="0" y="0"/>
                  </a:moveTo>
                  <a:lnTo>
                    <a:pt x="4086224" y="0"/>
                  </a:lnTo>
                  <a:lnTo>
                    <a:pt x="4086224" y="2686049"/>
                  </a:lnTo>
                  <a:lnTo>
                    <a:pt x="0" y="26860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364124" y="2538404"/>
            <a:ext cx="1037590" cy="41275"/>
            <a:chOff x="3364124" y="2538404"/>
            <a:chExt cx="1037590" cy="41275"/>
          </a:xfrm>
        </p:grpSpPr>
        <p:sp>
          <p:nvSpPr>
            <p:cNvPr id="11" name="object 11"/>
            <p:cNvSpPr/>
            <p:nvPr/>
          </p:nvSpPr>
          <p:spPr>
            <a:xfrm>
              <a:off x="3364124" y="2558899"/>
              <a:ext cx="989965" cy="0"/>
            </a:xfrm>
            <a:custGeom>
              <a:avLst/>
              <a:gdLst/>
              <a:ahLst/>
              <a:cxnLst/>
              <a:rect l="l" t="t" r="r" b="b"/>
              <a:pathLst>
                <a:path w="989964">
                  <a:moveTo>
                    <a:pt x="0" y="0"/>
                  </a:moveTo>
                  <a:lnTo>
                    <a:pt x="9895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53674" y="2543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53674" y="2543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150" y="154985"/>
            <a:ext cx="3471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078150" y="275763"/>
            <a:ext cx="1278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[He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et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al.,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599" y="1150249"/>
            <a:ext cx="8139430" cy="236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indent="-321945">
              <a:lnSpc>
                <a:spcPts val="2630"/>
              </a:lnSpc>
              <a:spcBef>
                <a:spcPts val="100"/>
              </a:spcBef>
              <a:buChar char="-"/>
              <a:tabLst>
                <a:tab pos="334010" algn="l"/>
                <a:tab pos="334645" algn="l"/>
              </a:tabLst>
            </a:pPr>
            <a:r>
              <a:rPr sz="2200" spc="-5" dirty="0">
                <a:latin typeface="Arial MT"/>
                <a:cs typeface="Arial MT"/>
              </a:rPr>
              <a:t>Batch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Normalization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after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every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CONV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layer</a:t>
            </a:r>
            <a:endParaRPr sz="2200">
              <a:latin typeface="Arial MT"/>
              <a:cs typeface="Arial MT"/>
            </a:endParaRPr>
          </a:p>
          <a:p>
            <a:pPr marL="334010" indent="-321945">
              <a:lnSpc>
                <a:spcPts val="2625"/>
              </a:lnSpc>
              <a:buChar char="-"/>
              <a:tabLst>
                <a:tab pos="334010" algn="l"/>
                <a:tab pos="334645" algn="l"/>
              </a:tabLst>
            </a:pPr>
            <a:r>
              <a:rPr sz="2200" spc="-5" dirty="0">
                <a:latin typeface="Arial MT"/>
                <a:cs typeface="Arial MT"/>
              </a:rPr>
              <a:t>Xavier/2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initialization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al.</a:t>
            </a:r>
            <a:endParaRPr sz="2200">
              <a:latin typeface="Arial MT"/>
              <a:cs typeface="Arial MT"/>
            </a:endParaRPr>
          </a:p>
          <a:p>
            <a:pPr marL="334010" indent="-321945">
              <a:lnSpc>
                <a:spcPts val="2625"/>
              </a:lnSpc>
              <a:buChar char="-"/>
              <a:tabLst>
                <a:tab pos="334010" algn="l"/>
                <a:tab pos="334645" algn="l"/>
              </a:tabLst>
            </a:pPr>
            <a:r>
              <a:rPr sz="2200" spc="-5" dirty="0">
                <a:latin typeface="Arial MT"/>
                <a:cs typeface="Arial MT"/>
              </a:rPr>
              <a:t>SGD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+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Momentum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(0.9)</a:t>
            </a:r>
            <a:endParaRPr sz="2200">
              <a:latin typeface="Arial MT"/>
              <a:cs typeface="Arial MT"/>
            </a:endParaRPr>
          </a:p>
          <a:p>
            <a:pPr marL="334010" indent="-321945">
              <a:lnSpc>
                <a:spcPts val="2625"/>
              </a:lnSpc>
              <a:buChar char="-"/>
              <a:tabLst>
                <a:tab pos="334010" algn="l"/>
                <a:tab pos="334645" algn="l"/>
              </a:tabLst>
            </a:pPr>
            <a:r>
              <a:rPr sz="2200" spc="-5" dirty="0">
                <a:latin typeface="Arial MT"/>
                <a:cs typeface="Arial MT"/>
              </a:rPr>
              <a:t>Learning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rate: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0.1,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divided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10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when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validation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error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plateaus</a:t>
            </a:r>
            <a:endParaRPr sz="2200">
              <a:latin typeface="Arial MT"/>
              <a:cs typeface="Arial MT"/>
            </a:endParaRPr>
          </a:p>
          <a:p>
            <a:pPr marL="334010" indent="-321945">
              <a:lnSpc>
                <a:spcPts val="2625"/>
              </a:lnSpc>
              <a:buChar char="-"/>
              <a:tabLst>
                <a:tab pos="334010" algn="l"/>
                <a:tab pos="334645" algn="l"/>
              </a:tabLst>
            </a:pPr>
            <a:r>
              <a:rPr sz="2200" dirty="0">
                <a:latin typeface="Arial MT"/>
                <a:cs typeface="Arial MT"/>
              </a:rPr>
              <a:t>Mini-batch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size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256</a:t>
            </a:r>
            <a:endParaRPr sz="2200">
              <a:latin typeface="Arial MT"/>
              <a:cs typeface="Arial MT"/>
            </a:endParaRPr>
          </a:p>
          <a:p>
            <a:pPr marL="334010" indent="-321945">
              <a:lnSpc>
                <a:spcPts val="2625"/>
              </a:lnSpc>
              <a:buChar char="-"/>
              <a:tabLst>
                <a:tab pos="334010" algn="l"/>
                <a:tab pos="334645" algn="l"/>
              </a:tabLst>
            </a:pPr>
            <a:r>
              <a:rPr sz="2200" spc="-5" dirty="0">
                <a:latin typeface="Arial MT"/>
                <a:cs typeface="Arial MT"/>
              </a:rPr>
              <a:t>Weight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decay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1e-5</a:t>
            </a:r>
            <a:endParaRPr sz="2200">
              <a:latin typeface="Arial MT"/>
              <a:cs typeface="Arial MT"/>
            </a:endParaRPr>
          </a:p>
          <a:p>
            <a:pPr marL="334010" indent="-321945">
              <a:lnSpc>
                <a:spcPts val="2635"/>
              </a:lnSpc>
              <a:buChar char="-"/>
              <a:tabLst>
                <a:tab pos="334010" algn="l"/>
                <a:tab pos="334645" algn="l"/>
              </a:tabLst>
            </a:pPr>
            <a:r>
              <a:rPr sz="2200" spc="-5" dirty="0">
                <a:latin typeface="Arial MT"/>
                <a:cs typeface="Arial MT"/>
              </a:rPr>
              <a:t>No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dropout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used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50" y="154985"/>
            <a:ext cx="3471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078150" y="275763"/>
            <a:ext cx="1278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[He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et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al.,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1362" y="986725"/>
            <a:ext cx="5714999" cy="2838449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50" y="154985"/>
            <a:ext cx="3471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078150" y="275763"/>
            <a:ext cx="1278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[He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et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al.,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4900" y="4018868"/>
            <a:ext cx="3755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(this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trick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GoogLeNet)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974" y="1326600"/>
            <a:ext cx="2285999" cy="2057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3094" y="1371575"/>
            <a:ext cx="3720725" cy="19172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308337" y="3504075"/>
            <a:ext cx="429895" cy="455930"/>
            <a:chOff x="4308337" y="3504075"/>
            <a:chExt cx="429895" cy="455930"/>
          </a:xfrm>
        </p:grpSpPr>
        <p:sp>
          <p:nvSpPr>
            <p:cNvPr id="8" name="object 8"/>
            <p:cNvSpPr/>
            <p:nvPr/>
          </p:nvSpPr>
          <p:spPr>
            <a:xfrm>
              <a:off x="4313099" y="3540309"/>
              <a:ext cx="390525" cy="415290"/>
            </a:xfrm>
            <a:custGeom>
              <a:avLst/>
              <a:gdLst/>
              <a:ahLst/>
              <a:cxnLst/>
              <a:rect l="l" t="t" r="r" b="b"/>
              <a:pathLst>
                <a:path w="390525" h="415289">
                  <a:moveTo>
                    <a:pt x="0" y="414689"/>
                  </a:moveTo>
                  <a:lnTo>
                    <a:pt x="39042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92069" y="350883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22909" y="42256"/>
                  </a:moveTo>
                  <a:lnTo>
                    <a:pt x="0" y="20687"/>
                  </a:lnTo>
                  <a:lnTo>
                    <a:pt x="41084" y="0"/>
                  </a:lnTo>
                  <a:lnTo>
                    <a:pt x="22909" y="42256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92069" y="350883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22909" y="42256"/>
                  </a:moveTo>
                  <a:lnTo>
                    <a:pt x="41084" y="0"/>
                  </a:lnTo>
                  <a:lnTo>
                    <a:pt x="0" y="20687"/>
                  </a:lnTo>
                  <a:lnTo>
                    <a:pt x="22909" y="42256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49" y="0"/>
              <a:ext cx="749874" cy="4607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600" y="893462"/>
              <a:ext cx="7872864" cy="34613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14837" y="888700"/>
              <a:ext cx="7916545" cy="3488054"/>
            </a:xfrm>
            <a:custGeom>
              <a:avLst/>
              <a:gdLst/>
              <a:ahLst/>
              <a:cxnLst/>
              <a:rect l="l" t="t" r="r" b="b"/>
              <a:pathLst>
                <a:path w="7916545" h="3488054">
                  <a:moveTo>
                    <a:pt x="0" y="0"/>
                  </a:moveTo>
                  <a:lnTo>
                    <a:pt x="7916324" y="0"/>
                  </a:lnTo>
                  <a:lnTo>
                    <a:pt x="7916324" y="3487844"/>
                  </a:lnTo>
                  <a:lnTo>
                    <a:pt x="0" y="348784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9500" y="137085"/>
            <a:ext cx="3471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Study: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ResNet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4784974" y="231013"/>
            <a:ext cx="1278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[He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et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al.,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75" y="108534"/>
            <a:ext cx="69792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Case</a:t>
            </a:r>
            <a:r>
              <a:rPr sz="3000" spc="-2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Study</a:t>
            </a:r>
            <a:r>
              <a:rPr sz="3000" spc="-2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Bonus:</a:t>
            </a:r>
            <a:r>
              <a:rPr sz="3000" spc="-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DeepMind’s</a:t>
            </a:r>
            <a:r>
              <a:rPr sz="3000" spc="-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AlphaGo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0200" y="1221600"/>
            <a:ext cx="3297801" cy="23475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00" y="1178776"/>
            <a:ext cx="3883800" cy="2311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00925" y="1470251"/>
            <a:ext cx="1598124" cy="2098849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687" y="179125"/>
            <a:ext cx="7629525" cy="2228850"/>
            <a:chOff x="935687" y="179125"/>
            <a:chExt cx="7629525" cy="2228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5212" y="188650"/>
              <a:ext cx="7610474" cy="22097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0449" y="183887"/>
              <a:ext cx="7620000" cy="2219325"/>
            </a:xfrm>
            <a:custGeom>
              <a:avLst/>
              <a:gdLst/>
              <a:ahLst/>
              <a:cxnLst/>
              <a:rect l="l" t="t" r="r" b="b"/>
              <a:pathLst>
                <a:path w="7620000" h="2219325">
                  <a:moveTo>
                    <a:pt x="0" y="0"/>
                  </a:moveTo>
                  <a:lnTo>
                    <a:pt x="7619999" y="0"/>
                  </a:lnTo>
                  <a:lnTo>
                    <a:pt x="7619999" y="2219324"/>
                  </a:lnTo>
                  <a:lnTo>
                    <a:pt x="0" y="22193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7100" y="2633431"/>
            <a:ext cx="839724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policy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network: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 MT"/>
                <a:cs typeface="Arial MT"/>
              </a:rPr>
              <a:t>[19x19x48]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Input</a:t>
            </a:r>
            <a:endParaRPr sz="1800">
              <a:latin typeface="Arial MT"/>
              <a:cs typeface="Arial MT"/>
            </a:endParaRPr>
          </a:p>
          <a:p>
            <a:pPr marL="12700" marR="2451100">
              <a:lnSpc>
                <a:spcPct val="100699"/>
              </a:lnSpc>
            </a:pPr>
            <a:r>
              <a:rPr sz="1800" spc="-5" dirty="0">
                <a:latin typeface="Arial MT"/>
                <a:cs typeface="Arial MT"/>
              </a:rPr>
              <a:t>CONV1: 192 5x5 filters </a:t>
            </a:r>
            <a:r>
              <a:rPr sz="1800" dirty="0">
                <a:latin typeface="Arial MT"/>
                <a:cs typeface="Arial MT"/>
              </a:rPr>
              <a:t>, stride </a:t>
            </a:r>
            <a:r>
              <a:rPr sz="1800" spc="-5" dirty="0">
                <a:latin typeface="Arial MT"/>
                <a:cs typeface="Arial MT"/>
              </a:rPr>
              <a:t>1, pad </a:t>
            </a:r>
            <a:r>
              <a:rPr sz="1800" dirty="0">
                <a:latin typeface="Arial MT"/>
                <a:cs typeface="Arial MT"/>
              </a:rPr>
              <a:t>2 </a:t>
            </a:r>
            <a:r>
              <a:rPr sz="1800" spc="-5" dirty="0">
                <a:latin typeface="Arial MT"/>
                <a:cs typeface="Arial MT"/>
              </a:rPr>
              <a:t>=&gt; [19x19x192]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CONV2..12: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192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3x3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filters,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stride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=&gt;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[19x19x192]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 MT"/>
                <a:cs typeface="Arial MT"/>
              </a:rPr>
              <a:t>CONV: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1x1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filter, </a:t>
            </a:r>
            <a:r>
              <a:rPr sz="1800" dirty="0">
                <a:latin typeface="Arial MT"/>
                <a:cs typeface="Arial MT"/>
              </a:rPr>
              <a:t>stride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=&gt; [19x19]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/>
                <a:cs typeface="Arial"/>
              </a:rPr>
              <a:t>(probability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map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 promising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moves)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4443</Words>
  <Application>Microsoft Macintosh PowerPoint</Application>
  <PresentationFormat>On-screen Show (16:9)</PresentationFormat>
  <Paragraphs>648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6" baseType="lpstr">
      <vt:lpstr>Arial MT</vt:lpstr>
      <vt:lpstr>Arial</vt:lpstr>
      <vt:lpstr>Calibri</vt:lpstr>
      <vt:lpstr>Tahoma</vt:lpstr>
      <vt:lpstr>Times New Roman</vt:lpstr>
      <vt:lpstr>Office Theme</vt:lpstr>
      <vt:lpstr>PowerPoint Presentation</vt:lpstr>
      <vt:lpstr>Mini-batch SGD</vt:lpstr>
      <vt:lpstr>Parameter  updates</vt:lpstr>
      <vt:lpstr>Dropout</vt:lpstr>
      <vt:lpstr>Convolutional Neural Networks</vt:lpstr>
      <vt:lpstr>A bit of history:</vt:lpstr>
      <vt:lpstr>Hierarchical organization</vt:lpstr>
      <vt:lpstr>PowerPoint Presentation</vt:lpstr>
      <vt:lpstr>Convolution Layer</vt:lpstr>
      <vt:lpstr>Convolution Layer</vt:lpstr>
      <vt:lpstr>PowerPoint Presentation</vt:lpstr>
      <vt:lpstr>Convolution Layer</vt:lpstr>
      <vt:lpstr>Convolution Layer</vt:lpstr>
      <vt:lpstr>Convolution Layer</vt:lpstr>
      <vt:lpstr>consider a second, green filter</vt:lpstr>
      <vt:lpstr>For example, if we had 6 5x5 filters, we’ll get 6 separate activation maps:</vt:lpstr>
      <vt:lpstr>Preview: ConvNet is a sequence of Convolution Layers, interspersed with  activation functions</vt:lpstr>
      <vt:lpstr>Preview: ConvNet is a sequence of Convolutional Layers, interspersed with  activation functions</vt:lpstr>
      <vt:lpstr>Convolution (conv) layer  Idea of a feature identifier </vt:lpstr>
      <vt:lpstr>Convolution (conv) layer  The curve feature in an image</vt:lpstr>
      <vt:lpstr>Exercises on CNN Exercise 1: Convolution (conv) layer How to find the curve feature</vt:lpstr>
      <vt:lpstr>Convolution (conv) layer : In this part of the image, the curve feature is not found (convolution =0), so this window has no such a curve feature</vt:lpstr>
      <vt:lpstr>[From recent Yann  LeCun slides]</vt:lpstr>
      <vt:lpstr>[From recent Yann  LeCun slides]</vt:lpstr>
      <vt:lpstr>one filter =&gt; one activation map</vt:lpstr>
      <vt:lpstr>PowerPoint Presentation</vt:lpstr>
      <vt:lpstr>A closer look at spatial dimensions:</vt:lpstr>
      <vt:lpstr>Convoluation</vt:lpstr>
      <vt:lpstr>Convoluation</vt:lpstr>
      <vt:lpstr>PowerPoint Presentation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A closer look at spatial dimensions:</vt:lpstr>
      <vt:lpstr>PowerPoint Presentation</vt:lpstr>
      <vt:lpstr>In practice: Common to zero pad the border</vt:lpstr>
      <vt:lpstr>In practice: Common to zero pad the border</vt:lpstr>
      <vt:lpstr>In practice: Common to zero pad the border</vt:lpstr>
      <vt:lpstr>Remember back to…</vt:lpstr>
      <vt:lpstr>PowerPoint Presentation</vt:lpstr>
      <vt:lpstr>PowerPoint Presentation</vt:lpstr>
      <vt:lpstr>PowerPoint Presentation</vt:lpstr>
      <vt:lpstr>Examples time:</vt:lpstr>
      <vt:lpstr>PowerPoint Presentation</vt:lpstr>
      <vt:lpstr>PowerPoint Presentation</vt:lpstr>
      <vt:lpstr>(btw, 1x1 convolution layers make perfect sense)</vt:lpstr>
      <vt:lpstr>Example: CONV  layer in Torch</vt:lpstr>
      <vt:lpstr>Example: CONV  layer in Caffe</vt:lpstr>
      <vt:lpstr>Example: CONV  layer in Lasagne</vt:lpstr>
      <vt:lpstr>The brain/neuron view of CONV Layer</vt:lpstr>
      <vt:lpstr>The brain/neuron view of CONV Layer</vt:lpstr>
      <vt:lpstr>The brain/neuron view of CONV Layer</vt:lpstr>
      <vt:lpstr>The brain/neuron view of CONV Layer</vt:lpstr>
      <vt:lpstr>PowerPoint Presentation</vt:lpstr>
      <vt:lpstr>Pooling layer</vt:lpstr>
      <vt:lpstr>MAX POOLING</vt:lpstr>
      <vt:lpstr>PowerPoint Presentation</vt:lpstr>
      <vt:lpstr>PowerPoint Presentation</vt:lpstr>
      <vt:lpstr>Fully Connected Layer (FC layer) - Contains neurons that connect to the entire input volume, as in ordinary Neural  Networks</vt:lpstr>
      <vt:lpstr>Example Architecture</vt:lpstr>
      <vt:lpstr>Example Architecture</vt:lpstr>
      <vt:lpstr>Example Architecture</vt:lpstr>
      <vt:lpstr>Summary of Example Architecture</vt:lpstr>
      <vt:lpstr>PowerPoint Presentation</vt:lpstr>
      <vt:lpstr>Case Study: LeNet-5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ZFNet</vt:lpstr>
      <vt:lpstr>Case Study: VGGNet [Simonyan and Zisserman, 2014]</vt:lpstr>
      <vt:lpstr>(not counting biases)</vt:lpstr>
      <vt:lpstr>(not counting biases)</vt:lpstr>
      <vt:lpstr>(not counting biases)</vt:lpstr>
      <vt:lpstr>Case Study: GoogLeNet</vt:lpstr>
      <vt:lpstr>Case Study: GoogLeNet</vt:lpstr>
      <vt:lpstr>Case Study: ResNet</vt:lpstr>
      <vt:lpstr>PowerPoint Presentation</vt:lpstr>
      <vt:lpstr>PowerPoint Presentation</vt:lpstr>
      <vt:lpstr>Case Study: ResNet</vt:lpstr>
      <vt:lpstr>Case Study:  ResNet</vt:lpstr>
      <vt:lpstr>Case Study: ResNet</vt:lpstr>
      <vt:lpstr>Case Study: ResNet</vt:lpstr>
      <vt:lpstr>Case Study: ResNet</vt:lpstr>
      <vt:lpstr>Case Study: ResNet</vt:lpstr>
      <vt:lpstr>Case Study: ResNet</vt:lpstr>
      <vt:lpstr>Case Study Bonus: DeepMind’s AlphaGo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Shangsong Liang</cp:lastModifiedBy>
  <cp:revision>10</cp:revision>
  <dcterms:created xsi:type="dcterms:W3CDTF">2023-11-26T01:39:09Z</dcterms:created>
  <dcterms:modified xsi:type="dcterms:W3CDTF">2023-11-26T06:16:12Z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