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782" r:id="rId2"/>
    <p:sldMasterId id="2147484794" r:id="rId3"/>
  </p:sldMasterIdLst>
  <p:notesMasterIdLst>
    <p:notesMasterId r:id="rId75"/>
  </p:notesMasterIdLst>
  <p:handoutMasterIdLst>
    <p:handoutMasterId r:id="rId76"/>
  </p:handoutMasterIdLst>
  <p:sldIdLst>
    <p:sldId id="860" r:id="rId4"/>
    <p:sldId id="773" r:id="rId5"/>
    <p:sldId id="774" r:id="rId6"/>
    <p:sldId id="775" r:id="rId7"/>
    <p:sldId id="776" r:id="rId8"/>
    <p:sldId id="777" r:id="rId9"/>
    <p:sldId id="778" r:id="rId10"/>
    <p:sldId id="779" r:id="rId11"/>
    <p:sldId id="780" r:id="rId12"/>
    <p:sldId id="781" r:id="rId13"/>
    <p:sldId id="783" r:id="rId14"/>
    <p:sldId id="785" r:id="rId15"/>
    <p:sldId id="786" r:id="rId16"/>
    <p:sldId id="787" r:id="rId17"/>
    <p:sldId id="788" r:id="rId18"/>
    <p:sldId id="789" r:id="rId19"/>
    <p:sldId id="790" r:id="rId20"/>
    <p:sldId id="792" r:id="rId21"/>
    <p:sldId id="794" r:id="rId22"/>
    <p:sldId id="795" r:id="rId23"/>
    <p:sldId id="796" r:id="rId24"/>
    <p:sldId id="797" r:id="rId25"/>
    <p:sldId id="798" r:id="rId26"/>
    <p:sldId id="799" r:id="rId27"/>
    <p:sldId id="830" r:id="rId28"/>
    <p:sldId id="800" r:id="rId29"/>
    <p:sldId id="801" r:id="rId30"/>
    <p:sldId id="802" r:id="rId31"/>
    <p:sldId id="803" r:id="rId32"/>
    <p:sldId id="804" r:id="rId33"/>
    <p:sldId id="810" r:id="rId34"/>
    <p:sldId id="811" r:id="rId35"/>
    <p:sldId id="867" r:id="rId36"/>
    <p:sldId id="812" r:id="rId37"/>
    <p:sldId id="862" r:id="rId38"/>
    <p:sldId id="813" r:id="rId39"/>
    <p:sldId id="815" r:id="rId40"/>
    <p:sldId id="816" r:id="rId41"/>
    <p:sldId id="817" r:id="rId42"/>
    <p:sldId id="818" r:id="rId43"/>
    <p:sldId id="819" r:id="rId44"/>
    <p:sldId id="820" r:id="rId45"/>
    <p:sldId id="823" r:id="rId46"/>
    <p:sldId id="824" r:id="rId47"/>
    <p:sldId id="852" r:id="rId48"/>
    <p:sldId id="825" r:id="rId49"/>
    <p:sldId id="826" r:id="rId50"/>
    <p:sldId id="827" r:id="rId51"/>
    <p:sldId id="865" r:id="rId52"/>
    <p:sldId id="831" r:id="rId53"/>
    <p:sldId id="832" r:id="rId54"/>
    <p:sldId id="855" r:id="rId55"/>
    <p:sldId id="856" r:id="rId56"/>
    <p:sldId id="857" r:id="rId57"/>
    <p:sldId id="864" r:id="rId58"/>
    <p:sldId id="834" r:id="rId59"/>
    <p:sldId id="835" r:id="rId60"/>
    <p:sldId id="836" r:id="rId61"/>
    <p:sldId id="837" r:id="rId62"/>
    <p:sldId id="838" r:id="rId63"/>
    <p:sldId id="839" r:id="rId64"/>
    <p:sldId id="866" r:id="rId65"/>
    <p:sldId id="840" r:id="rId66"/>
    <p:sldId id="841" r:id="rId67"/>
    <p:sldId id="842" r:id="rId68"/>
    <p:sldId id="843" r:id="rId69"/>
    <p:sldId id="844" r:id="rId70"/>
    <p:sldId id="845" r:id="rId71"/>
    <p:sldId id="870" r:id="rId72"/>
    <p:sldId id="846" r:id="rId73"/>
    <p:sldId id="847" r:id="rId7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2" autoAdjust="0"/>
    <p:restoredTop sz="92076" autoAdjust="0"/>
  </p:normalViewPr>
  <p:slideViewPr>
    <p:cSldViewPr>
      <p:cViewPr varScale="1">
        <p:scale>
          <a:sx n="63" d="100"/>
          <a:sy n="63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5C097FC-767C-47DF-AD96-B369A73360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l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4A7165-DC6F-4414-9CF1-78B2AC252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r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8964F1E-37A2-4C1F-999A-8999ED9C4BF9}" type="datetimeFigureOut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A039B7-9B14-4D12-A3F2-7014B9160D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l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66963-3FFE-4413-A906-B6D32C0A4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C11F2B-C2CC-4B35-BE0C-9DD1CA7A8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F491535-E4B1-46CB-8347-2AC4BB2A16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56115B-2E46-4768-A57A-D1E1750287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445" tIns="47723" rIns="95445" bIns="477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5696A9F-E957-48EF-9E96-3594B6E29614}" type="datetimeFigureOut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0D1DDEB-FFA5-4749-84A7-101AE2A688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5" tIns="47723" rIns="95445" bIns="4772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CD69E6F-70B3-48CF-8834-AE5E46A3A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5445" tIns="47723" rIns="95445" bIns="47723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5C1B4-9563-4EFC-BBDA-0E5CE39BE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445" tIns="47723" rIns="95445" bIns="477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631F8-2E0D-4FB1-9405-5FC093086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2E679973-2A45-4632-BD7E-55B23B19782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离散时间傅里叶变换问题，见</a:t>
            </a:r>
            <a:r>
              <a:rPr lang="en-US" altLang="zh-CN" dirty="0" smtClean="0"/>
              <a:t>P250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79973-2A45-4632-BD7E-55B23B19782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5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805957A-B6E7-4AC6-B03E-4B5044FBF7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0CE01A7D-7AE3-4479-B77F-7349968C74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F876C-3BAA-42E6-8F96-0D92A2743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A48DFD-24D4-45DD-819F-6B4C5704AC28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79973-2A45-4632-BD7E-55B23B19782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1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gram Files\Microsoft Office\MEDIA\OFFICE12\Lines\BD15035_.gif">
            <a:extLst>
              <a:ext uri="{FF2B5EF4-FFF2-40B4-BE49-F238E27FC236}">
                <a16:creationId xmlns:a16="http://schemas.microsoft.com/office/drawing/2014/main" id="{D06559F6-F774-42D9-B55D-C8F0EF7CE3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993900"/>
            <a:ext cx="7786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Program Files\Microsoft Office\MEDIA\OFFICE12\Lines\BD15035_.gif">
            <a:extLst>
              <a:ext uri="{FF2B5EF4-FFF2-40B4-BE49-F238E27FC236}">
                <a16:creationId xmlns:a16="http://schemas.microsoft.com/office/drawing/2014/main" id="{52761D20-C1EA-4C81-AE44-CE7653B7EF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429000"/>
            <a:ext cx="7786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 baseline="0">
                <a:latin typeface="Arial Black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5469612-5E74-40E4-B22E-0FBDC4CE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687C4-3DA3-4529-8FAC-6527C2A1216C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F5F7ECC1-D099-412C-A0AF-5CAAF9F5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0B3CFF3-FEF4-4DC2-BB41-B6791E8B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3D52C-DE19-45CB-827C-9115C4D406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1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0C7FADA2-EDA3-44BC-BEE2-79EFF200D9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DD0326EC-53E3-4B98-BC4A-CD21D59BC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8229600" cy="49117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6C42EE6-9BF3-4513-A573-A5B4F317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7B720-F689-4E53-AD4F-72394FA0BF6C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90D8299-9EA3-49EE-8C57-C73E987A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737F6CF-1603-41DE-B308-B84A5296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44DB0-6B9A-4EEB-9C28-430A7DBE10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4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270A3-F0E5-4D17-BE39-8FD036E6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70218-F181-4458-8480-053B6CAD43FB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107B8-2B1D-4379-B5B3-D5E0F25D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7D136-B2AC-4E48-8911-EE07634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5321C-6726-468A-ACA7-EA5B0B978A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6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gram Files\Microsoft Office\MEDIA\OFFICE12\Lines\BD15035_.gif">
            <a:extLst>
              <a:ext uri="{FF2B5EF4-FFF2-40B4-BE49-F238E27FC236}">
                <a16:creationId xmlns:a16="http://schemas.microsoft.com/office/drawing/2014/main" id="{DB1A00B6-DEA4-46A3-8198-1CC5E01F2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993900"/>
            <a:ext cx="7786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Program Files\Microsoft Office\MEDIA\OFFICE12\Lines\BD15035_.gif">
            <a:extLst>
              <a:ext uri="{FF2B5EF4-FFF2-40B4-BE49-F238E27FC236}">
                <a16:creationId xmlns:a16="http://schemas.microsoft.com/office/drawing/2014/main" id="{66B6FD7C-E5BD-42DF-BB6B-0A46680598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429000"/>
            <a:ext cx="7786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 baseline="0">
                <a:latin typeface="Arial Black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D1725DB-C8AF-423E-94AE-4439FF4A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A9690-8F3F-432F-8C7C-2A4D3E596263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791D0F6-E237-475C-9644-14A7F6BF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F79C309-FC19-4432-8476-77AD0C1E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E7379-E7BA-4274-B7A3-67596A8C59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2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FB6A55C3-EC38-4490-9F4E-8123827FA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5A0DA089-3B8E-420C-B5F8-EFD7CFEB4A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Georgia" pitchFamily="18" charset="0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华文楷体" pitchFamily="2" charset="-122"/>
              </a:defRPr>
            </a:lvl1pPr>
            <a:lvl2pPr>
              <a:defRPr b="1" i="0" baseline="0">
                <a:latin typeface="Times New Roman" pitchFamily="18" charset="0"/>
                <a:ea typeface="华文楷体" pitchFamily="2" charset="-122"/>
              </a:defRPr>
            </a:lvl2pPr>
            <a:lvl3pPr>
              <a:defRPr b="1" i="0" baseline="0">
                <a:latin typeface="Times New Roman" pitchFamily="18" charset="0"/>
                <a:ea typeface="华文楷体" pitchFamily="2" charset="-122"/>
              </a:defRPr>
            </a:lvl3pPr>
            <a:lvl4pPr>
              <a:defRPr b="1" i="0" baseline="0">
                <a:latin typeface="Times New Roman" pitchFamily="18" charset="0"/>
                <a:ea typeface="华文楷体" pitchFamily="2" charset="-122"/>
              </a:defRPr>
            </a:lvl4pPr>
            <a:lvl5pPr>
              <a:defRPr b="1" i="0"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C7D8291-CEA4-4BA7-9991-6673A357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8CD1B-7118-4E71-8B41-48B9A0138F51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D59E37D-FA95-48CC-A654-C0F372B7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B27A473-8C12-4D29-93B5-8D040D01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0128E-43D7-4027-8D07-55F84950EE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5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5522F-D271-4526-BF6B-9CCADAC1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C295-F4ED-49BC-AD2C-22BA011462EA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D45A0-11DC-4236-966A-AE6CB5A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F4F2D-E2E5-4D6F-8AAA-772D3768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AF7E2-82CB-4506-8F74-E8B8882287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F5F97B46-D80B-4F55-82F9-BF7E36824F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23938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96AEA03B-9850-44E1-A072-C1C4F64E09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Georgia" pitchFamily="18" charset="0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800" b="1" i="0" baseline="0">
                <a:latin typeface="Times New Roman" pitchFamily="18" charset="0"/>
                <a:ea typeface="华文楷体" pitchFamily="2" charset="-122"/>
              </a:defRPr>
            </a:lvl1pPr>
            <a:lvl2pPr>
              <a:defRPr sz="2400" b="1" i="0" baseline="0">
                <a:latin typeface="Times New Roman" pitchFamily="18" charset="0"/>
                <a:ea typeface="华文楷体" pitchFamily="2" charset="-122"/>
              </a:defRPr>
            </a:lvl2pPr>
            <a:lvl3pPr>
              <a:defRPr sz="2000" b="1" i="0" baseline="0">
                <a:latin typeface="Times New Roman" pitchFamily="18" charset="0"/>
                <a:ea typeface="华文楷体" pitchFamily="2" charset="-122"/>
              </a:defRPr>
            </a:lvl3pPr>
            <a:lvl4pPr>
              <a:defRPr sz="1800" b="1" i="0" baseline="0">
                <a:latin typeface="Times New Roman" pitchFamily="18" charset="0"/>
                <a:ea typeface="华文楷体" pitchFamily="2" charset="-122"/>
              </a:defRPr>
            </a:lvl4pPr>
            <a:lvl5pPr>
              <a:defRPr sz="1800" b="1" i="0" baseline="0">
                <a:latin typeface="Times New Roman" pitchFamily="18" charset="0"/>
                <a:ea typeface="华文楷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800" b="1" i="0" baseline="0">
                <a:latin typeface="Times New Roman" pitchFamily="18" charset="0"/>
                <a:ea typeface="华文楷体" pitchFamily="2" charset="-122"/>
              </a:defRPr>
            </a:lvl1pPr>
            <a:lvl2pPr>
              <a:defRPr sz="2400" b="1" i="0" baseline="0">
                <a:latin typeface="Times New Roman" pitchFamily="18" charset="0"/>
                <a:ea typeface="华文楷体" pitchFamily="2" charset="-122"/>
              </a:defRPr>
            </a:lvl2pPr>
            <a:lvl3pPr>
              <a:defRPr sz="2000" b="1" i="0" baseline="0">
                <a:latin typeface="Times New Roman" pitchFamily="18" charset="0"/>
                <a:ea typeface="华文楷体" pitchFamily="2" charset="-122"/>
              </a:defRPr>
            </a:lvl3pPr>
            <a:lvl4pPr>
              <a:defRPr sz="1800" b="1" i="0" baseline="0">
                <a:latin typeface="Times New Roman" pitchFamily="18" charset="0"/>
                <a:ea typeface="华文楷体" pitchFamily="2" charset="-122"/>
              </a:defRPr>
            </a:lvl4pPr>
            <a:lvl5pPr>
              <a:defRPr sz="1800" b="1" i="0" baseline="0">
                <a:latin typeface="Times New Roman" pitchFamily="18" charset="0"/>
                <a:ea typeface="华文楷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039A6B87-3F6C-4D6F-9038-35D18E6E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41534-CD05-4741-A12D-BF115296C753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C941D514-4050-4738-8B7E-2BC66483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303875E2-8D49-4A62-9C73-778E5D58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F9DBE-5574-40BC-9634-CBD30C3B5F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BBD45D4B-7384-4992-BA3C-3652D882B2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CA23B50E-2091-440E-93A1-7112A28069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5926"/>
            <a:ext cx="4040188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4298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0BFDEEC9-02CA-45BD-BDE2-335E8328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D26BA-3410-49EB-9C6F-250DBAE0FB3B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78FF76DE-C5F3-44A4-944C-C0E328D6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>
            <a:extLst>
              <a:ext uri="{FF2B5EF4-FFF2-40B4-BE49-F238E27FC236}">
                <a16:creationId xmlns:a16="http://schemas.microsoft.com/office/drawing/2014/main" id="{6F610B11-DEE2-4B59-8BB6-FAF20B6A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4BFF-A3DA-4C1A-BDE0-6BB27DE05A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69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D1FD9596-E9B4-45AE-9C49-CC59ED3998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E9CEF5E8-D0F3-4815-A828-2C16C0F59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E65FB880-67D4-4E17-BF9E-6B153746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D9F63-3AED-492C-9D08-6A8FCD673BD7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CB3E0F7E-308B-47D0-84DA-4D16FB88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42CBD9C7-E058-4F71-AC33-5380C9E5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ED889-0E2A-45C7-BBCD-28D24E5916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68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A4C7958-E05C-4898-AB8B-3EDCA46C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599F3-B0A3-4AE5-A176-48F7BAE7E52D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18A90FF-EA63-4E14-A925-5E905E9D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3337FC8-73C6-44EC-9DE0-BD4B2094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D8108-6E35-4D80-842D-D999FC1979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45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6AFC2C1-88DA-462A-BA69-A14E089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01588-643E-423A-8A8B-B5897B7D40B7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8303A6-028F-4E39-B409-17731987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CC8364-8BAA-4C3A-B8A7-28A0CF2A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C0CE7-2548-4C7A-9110-A6D7BDF239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0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253654E9-0A90-4FCB-9657-98D1896614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87985B10-9FC0-4817-BA00-09C3E50067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Georgia" pitchFamily="18" charset="0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华文楷体" pitchFamily="2" charset="-122"/>
              </a:defRPr>
            </a:lvl1pPr>
            <a:lvl2pPr>
              <a:defRPr b="1" i="0" baseline="0">
                <a:latin typeface="Times New Roman" pitchFamily="18" charset="0"/>
                <a:ea typeface="华文楷体" pitchFamily="2" charset="-122"/>
              </a:defRPr>
            </a:lvl2pPr>
            <a:lvl3pPr>
              <a:defRPr b="1" i="0" baseline="0">
                <a:latin typeface="Times New Roman" pitchFamily="18" charset="0"/>
                <a:ea typeface="华文楷体" pitchFamily="2" charset="-122"/>
              </a:defRPr>
            </a:lvl3pPr>
            <a:lvl4pPr>
              <a:defRPr b="1" i="0" baseline="0">
                <a:latin typeface="Times New Roman" pitchFamily="18" charset="0"/>
                <a:ea typeface="华文楷体" pitchFamily="2" charset="-122"/>
              </a:defRPr>
            </a:lvl4pPr>
            <a:lvl5pPr>
              <a:defRPr b="1" i="0"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6F8F213C-E992-483C-8A36-8795F955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1F25-EEDE-46AF-821D-97706316651E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A8423F99-C50B-45F1-9691-589D9E90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801EC0C-ECEA-4D99-9C91-D70E3363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4EFA1-BCF3-4193-8781-FC0B15E134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08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802444B-A01E-427D-A290-792E782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5723B-73B4-4168-8FD0-219A37949D3A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FF5D30C-1B5F-48E1-A05C-8E9AB238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1A8643D-0268-4D9A-B6B0-EA441323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1B9DA-605A-4FA4-8EC6-802D343810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51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D7AB168B-B466-4566-9E4A-AA40C301BC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FBAEC108-54E1-4131-99FB-3CDF00CB67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8229600" cy="49117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438929A-D365-4725-B276-A35B3998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267D8-9C95-4FFD-A7E2-8387D95CC103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D8AF686-2289-4F4A-8690-41C14B3C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6152139-A05E-4BE2-A1C7-2510F45A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797A3-71F3-4D5B-8214-7CA7327015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63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08C64-BDD8-4BE8-A330-96D0710F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36F8-B197-4140-AD2D-F1D0F35054F6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2ECF8-59E1-4B48-A12C-232CEA30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48F6E-E452-4831-B637-44E3282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345CF-A6D8-422F-986B-4D7CB8B69D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92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gram Files\Microsoft Office\MEDIA\OFFICE12\Lines\BD15035_.gif">
            <a:extLst>
              <a:ext uri="{FF2B5EF4-FFF2-40B4-BE49-F238E27FC236}">
                <a16:creationId xmlns:a16="http://schemas.microsoft.com/office/drawing/2014/main" id="{FE061AA4-45ED-4640-BC11-5852A9F5C9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993900"/>
            <a:ext cx="7786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Program Files\Microsoft Office\MEDIA\OFFICE12\Lines\BD15035_.gif">
            <a:extLst>
              <a:ext uri="{FF2B5EF4-FFF2-40B4-BE49-F238E27FC236}">
                <a16:creationId xmlns:a16="http://schemas.microsoft.com/office/drawing/2014/main" id="{DC223003-634A-461E-9210-E8B5B9116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3429000"/>
            <a:ext cx="7786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 baseline="0">
                <a:latin typeface="Arial Black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7FFEF61-2392-4D2E-951A-3BD1EAFC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187C7-FCDB-4AA3-B3F5-956C128830AC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A03D399-104C-4AD5-97E2-C11FFC69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D2453AC-2DA3-48DE-AD58-382D27DB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CD42D-50C8-4DCD-A78A-774B9570FA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03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EB5671B2-AF1A-4CAA-AA37-FAEB4D6504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92F121C6-B01C-483A-A4DE-59C1974272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Georgia" pitchFamily="18" charset="0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华文楷体" pitchFamily="2" charset="-122"/>
              </a:defRPr>
            </a:lvl1pPr>
            <a:lvl2pPr>
              <a:defRPr b="1" i="0" baseline="0">
                <a:latin typeface="Times New Roman" pitchFamily="18" charset="0"/>
                <a:ea typeface="华文楷体" pitchFamily="2" charset="-122"/>
              </a:defRPr>
            </a:lvl2pPr>
            <a:lvl3pPr>
              <a:defRPr b="1" i="0" baseline="0">
                <a:latin typeface="Times New Roman" pitchFamily="18" charset="0"/>
                <a:ea typeface="华文楷体" pitchFamily="2" charset="-122"/>
              </a:defRPr>
            </a:lvl3pPr>
            <a:lvl4pPr>
              <a:defRPr b="1" i="0" baseline="0">
                <a:latin typeface="Times New Roman" pitchFamily="18" charset="0"/>
                <a:ea typeface="华文楷体" pitchFamily="2" charset="-122"/>
              </a:defRPr>
            </a:lvl4pPr>
            <a:lvl5pPr>
              <a:defRPr b="1" i="0"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54AE7D3-2567-495E-8B27-B66E1441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CC04-A7BF-4397-B1A7-EACD5E8909E8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B5145F9-1833-43D2-AF22-D51F09B5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4B0690C7-5F94-4A58-B650-B442BAE1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A5C4E-6E58-44A1-B5F2-BC1CDC6E8B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80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3D624-25FB-40FB-B8FB-818B335B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4C25B-6A14-4C98-958B-24170272E467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BB462-DBCE-47CE-B0CF-975D8CA8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F4A2A-369E-435B-A292-3A510D90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455FC-F911-482B-A441-A19432C83F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43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CE3201D9-979F-415F-8193-8C56E9B4A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23938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61A88B25-2F0B-41C3-A47E-AE87D8FCED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Georgia" pitchFamily="18" charset="0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800" b="1" i="0" baseline="0">
                <a:latin typeface="Times New Roman" pitchFamily="18" charset="0"/>
                <a:ea typeface="华文楷体" pitchFamily="2" charset="-122"/>
              </a:defRPr>
            </a:lvl1pPr>
            <a:lvl2pPr>
              <a:defRPr sz="2400" b="1" i="0" baseline="0">
                <a:latin typeface="Times New Roman" pitchFamily="18" charset="0"/>
                <a:ea typeface="华文楷体" pitchFamily="2" charset="-122"/>
              </a:defRPr>
            </a:lvl2pPr>
            <a:lvl3pPr>
              <a:defRPr sz="2000" b="1" i="0" baseline="0">
                <a:latin typeface="Times New Roman" pitchFamily="18" charset="0"/>
                <a:ea typeface="华文楷体" pitchFamily="2" charset="-122"/>
              </a:defRPr>
            </a:lvl3pPr>
            <a:lvl4pPr>
              <a:defRPr sz="1800" b="1" i="0" baseline="0">
                <a:latin typeface="Times New Roman" pitchFamily="18" charset="0"/>
                <a:ea typeface="华文楷体" pitchFamily="2" charset="-122"/>
              </a:defRPr>
            </a:lvl4pPr>
            <a:lvl5pPr>
              <a:defRPr sz="1800" b="1" i="0" baseline="0">
                <a:latin typeface="Times New Roman" pitchFamily="18" charset="0"/>
                <a:ea typeface="华文楷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800" b="1" i="0" baseline="0">
                <a:latin typeface="Times New Roman" pitchFamily="18" charset="0"/>
                <a:ea typeface="华文楷体" pitchFamily="2" charset="-122"/>
              </a:defRPr>
            </a:lvl1pPr>
            <a:lvl2pPr>
              <a:defRPr sz="2400" b="1" i="0" baseline="0">
                <a:latin typeface="Times New Roman" pitchFamily="18" charset="0"/>
                <a:ea typeface="华文楷体" pitchFamily="2" charset="-122"/>
              </a:defRPr>
            </a:lvl2pPr>
            <a:lvl3pPr>
              <a:defRPr sz="2000" b="1" i="0" baseline="0">
                <a:latin typeface="Times New Roman" pitchFamily="18" charset="0"/>
                <a:ea typeface="华文楷体" pitchFamily="2" charset="-122"/>
              </a:defRPr>
            </a:lvl3pPr>
            <a:lvl4pPr>
              <a:defRPr sz="1800" b="1" i="0" baseline="0">
                <a:latin typeface="Times New Roman" pitchFamily="18" charset="0"/>
                <a:ea typeface="华文楷体" pitchFamily="2" charset="-122"/>
              </a:defRPr>
            </a:lvl4pPr>
            <a:lvl5pPr>
              <a:defRPr sz="1800" b="1" i="0" baseline="0">
                <a:latin typeface="Times New Roman" pitchFamily="18" charset="0"/>
                <a:ea typeface="华文楷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88A6ED2B-D2A5-48C9-9FD5-055ABB1D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C1E6A-0AD6-4777-BC72-443C741BE16E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57865C67-5785-45A1-964B-5AFACA9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D88A6162-D8AC-4C5E-A810-608518C3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5A58C-7515-4191-B844-6B389DA0C3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04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68BAAACB-067B-4D3F-8B81-051C681DA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7F885AAB-D3FC-4017-97DF-DA33EE77C3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5926"/>
            <a:ext cx="4040188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4298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FE0E02DD-3A67-4AF5-97A6-3C242E7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2619-3CD1-4522-9B59-6FD2D9841434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22E2C228-B671-4294-A8A1-D77140C0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>
            <a:extLst>
              <a:ext uri="{FF2B5EF4-FFF2-40B4-BE49-F238E27FC236}">
                <a16:creationId xmlns:a16="http://schemas.microsoft.com/office/drawing/2014/main" id="{64671C10-E4EA-4D94-B9BE-6393C44C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96727-8F73-490D-98C2-EE85289FE2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20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CD0D804A-3341-4D39-AE31-0A0D5D0E9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2D1DCC8E-3216-46E5-9D8D-DD61C77BA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0C5BEE00-3E78-459E-8A0B-FF8EE225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81441-2F4E-4FB1-B8D4-B9F1E10897D7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2F745F15-2DB9-4609-B07C-6488517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DBE097F7-4784-4B15-8749-E424E4FE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8E4D5-A9DE-476A-8DA2-D5B08CDCFA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01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C29C602-1E96-4F9A-B23D-857C94AE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E996E-B644-488C-A786-36FCFC7F9AF7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19F746B-4749-449E-A610-43FD2794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53DB208-D52A-4A3E-A44C-4AA62AAD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3CF7B-BAF1-449A-AA47-F9985FA439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2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A1C15-2502-48DB-A063-82EAD706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AEA1F-4847-4E2F-A689-2C6AB3240CD5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5900D-532B-45F4-A72F-17859C70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26625-8C86-43B7-826E-879F444F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D0C49-7C2E-4921-ABED-E696798A4A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888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DC93B99-B473-495F-BAE6-DC0418A2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C19C-92AE-403B-A3B5-9E8C3093F461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2A9221-5B47-4447-ADAD-FA3B47DB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2C9FCEC-D5CB-428F-A40E-8DC8B07B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C8E5-DEBE-4B78-A523-28F64CDBDE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54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0344ECE-B17A-468D-9CF9-BB0BAB5D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918F1-73B4-4F3B-979C-CECAC9872037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6D74A61-9138-42F8-8844-8C77598E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1A9B99B-DE74-44E1-A36E-CF56DD62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28E8-8EF6-47AC-A7E0-AAD2DE7977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862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5D1886D1-A78E-428E-A792-3C2706695D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01C3093C-2DAB-47C0-8788-F224F8538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8229600" cy="49117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263EE0DA-81AC-4336-ACF1-F38135F4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8A78-FB8A-49C7-AF70-4C7DECEF67CD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E82AD61-8745-42CC-B69A-794E34BA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4873533-7067-4A57-BA24-EC9BCA73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FF65D-829C-4C7C-B780-BCDA4A401F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40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939E-A740-44F5-95D1-0D6F2B79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8A42D-1D91-49BB-88C5-AFE83480C60B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F6D5E-9812-4E99-B909-B2A7E86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A4363-80A1-4BB4-837D-C9783403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9AFBB-4E58-495D-B05E-8169502C32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896AB794-E64E-4774-A605-954D25CE6E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23938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7B45F8D5-2E3E-4137-813F-3AA9350AE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Georgia" pitchFamily="18" charset="0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800" b="1" i="0" baseline="0">
                <a:latin typeface="Times New Roman" pitchFamily="18" charset="0"/>
                <a:ea typeface="华文楷体" pitchFamily="2" charset="-122"/>
              </a:defRPr>
            </a:lvl1pPr>
            <a:lvl2pPr>
              <a:defRPr sz="2400" b="1" i="0" baseline="0">
                <a:latin typeface="Times New Roman" pitchFamily="18" charset="0"/>
                <a:ea typeface="华文楷体" pitchFamily="2" charset="-122"/>
              </a:defRPr>
            </a:lvl2pPr>
            <a:lvl3pPr>
              <a:defRPr sz="2000" b="1" i="0" baseline="0">
                <a:latin typeface="Times New Roman" pitchFamily="18" charset="0"/>
                <a:ea typeface="华文楷体" pitchFamily="2" charset="-122"/>
              </a:defRPr>
            </a:lvl3pPr>
            <a:lvl4pPr>
              <a:defRPr sz="1800" b="1" i="0" baseline="0">
                <a:latin typeface="Times New Roman" pitchFamily="18" charset="0"/>
                <a:ea typeface="华文楷体" pitchFamily="2" charset="-122"/>
              </a:defRPr>
            </a:lvl4pPr>
            <a:lvl5pPr>
              <a:defRPr sz="1800" b="1" i="0" baseline="0">
                <a:latin typeface="Times New Roman" pitchFamily="18" charset="0"/>
                <a:ea typeface="华文楷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800" b="1" i="0" baseline="0">
                <a:latin typeface="Times New Roman" pitchFamily="18" charset="0"/>
                <a:ea typeface="华文楷体" pitchFamily="2" charset="-122"/>
              </a:defRPr>
            </a:lvl1pPr>
            <a:lvl2pPr>
              <a:defRPr sz="2400" b="1" i="0" baseline="0">
                <a:latin typeface="Times New Roman" pitchFamily="18" charset="0"/>
                <a:ea typeface="华文楷体" pitchFamily="2" charset="-122"/>
              </a:defRPr>
            </a:lvl2pPr>
            <a:lvl3pPr>
              <a:defRPr sz="2000" b="1" i="0" baseline="0">
                <a:latin typeface="Times New Roman" pitchFamily="18" charset="0"/>
                <a:ea typeface="华文楷体" pitchFamily="2" charset="-122"/>
              </a:defRPr>
            </a:lvl3pPr>
            <a:lvl4pPr>
              <a:defRPr sz="1800" b="1" i="0" baseline="0">
                <a:latin typeface="Times New Roman" pitchFamily="18" charset="0"/>
                <a:ea typeface="华文楷体" pitchFamily="2" charset="-122"/>
              </a:defRPr>
            </a:lvl4pPr>
            <a:lvl5pPr>
              <a:defRPr sz="1800" b="1" i="0" baseline="0">
                <a:latin typeface="Times New Roman" pitchFamily="18" charset="0"/>
                <a:ea typeface="华文楷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3CF7544B-704C-4403-AD00-76A5685E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9B7D-5722-4E37-B3A8-7B40E21133CB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9E9DC127-1DD8-42B8-9DBC-FA01501A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5FD182B2-451B-42E5-968B-1302A5F5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256AA-5769-4CA6-9AB0-65AE759814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9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19D828CA-8011-4AB4-9381-46B90F3E55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3D4CE14F-10C4-4C07-A1E4-D5C75EB8CC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5926"/>
            <a:ext cx="4040188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4298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502BC7F-87E7-4413-A606-E13BC2B6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C0A62-188B-4597-9F1F-2F5CB14FC7EA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714FD082-8888-4A76-A8FC-3DFF2A18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>
            <a:extLst>
              <a:ext uri="{FF2B5EF4-FFF2-40B4-BE49-F238E27FC236}">
                <a16:creationId xmlns:a16="http://schemas.microsoft.com/office/drawing/2014/main" id="{31574331-4427-4BAC-A923-ED0AC38E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A7E77-716F-48A1-ADFE-5D254AC2D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71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Program Files\Microsoft Office\MEDIA\OFFICE12\Lines\BD21427_.gif">
            <a:extLst>
              <a:ext uri="{FF2B5EF4-FFF2-40B4-BE49-F238E27FC236}">
                <a16:creationId xmlns:a16="http://schemas.microsoft.com/office/drawing/2014/main" id="{B7717F12-F9E7-41F2-9258-A7CED49EE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71563"/>
            <a:ext cx="8572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Program Files\Microsoft Office\MEDIA\OFFICE12\Lines\BD21390_.gif">
            <a:extLst>
              <a:ext uri="{FF2B5EF4-FFF2-40B4-BE49-F238E27FC236}">
                <a16:creationId xmlns:a16="http://schemas.microsoft.com/office/drawing/2014/main" id="{C881C29C-6864-4F0C-BD1F-BA1EFF526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317500" cy="621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348E2989-8E9F-4F18-BEA6-B65F22AA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938EB-171E-473C-AE6B-C50C2AE0C647}" type="datetime1">
              <a:rPr lang="zh-CN" altLang="en-US"/>
              <a:pPr>
                <a:defRPr/>
              </a:pPr>
              <a:t>2023/6/6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0C3C1581-D051-417C-9955-CCEA0E0A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1F8FA6A-4155-4E3F-B5BB-E61CF314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BC4D-EE3E-4435-9778-61318FF06D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1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F94FB0A-F5C6-4F00-9EC9-A6249900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5C95A-C256-435E-99E8-6D1C73D2EB10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2EFA2D5-0512-47B8-93AC-E5997207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35ECF41-27FA-4EBF-87CF-96DC3C49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3AFA2-1E18-4E7E-B49F-E6758D489D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4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1DA5A3C-DA93-48F9-85B7-14F1B0D2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E4EF5-264C-408E-9F7B-D0D409D29589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A3F7EDC-3B08-46E4-99BD-1DBDBF5F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97E7567-BD98-48B0-8F8B-C7D59AF2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85396-0273-4123-B799-E190F49240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C2B728E-2286-40BE-8970-B20C51C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B1FCD-C1D3-4E20-9BAF-96408BE2F761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B65B450-738E-48C5-8F1C-3E4D3689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C7A5E8C-5380-4956-8C36-0C34813B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A83CD-6FC2-4DF2-B7F3-DDBDCE3933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3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占位符 1">
            <a:extLst>
              <a:ext uri="{FF2B5EF4-FFF2-40B4-BE49-F238E27FC236}">
                <a16:creationId xmlns:a16="http://schemas.microsoft.com/office/drawing/2014/main" id="{676AF08E-457F-4A43-8C31-75F84F91D5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3795" name="文本占位符 2">
            <a:extLst>
              <a:ext uri="{FF2B5EF4-FFF2-40B4-BE49-F238E27FC236}">
                <a16:creationId xmlns:a16="http://schemas.microsoft.com/office/drawing/2014/main" id="{DD17D6B9-FC95-453B-8464-22217698CC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55F15-56FB-4234-ABB8-AC03047A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E2932DF-69BA-45BB-8093-0E25DD4812E5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164FA-933B-4450-99C9-ECB443D6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195A0-8E1B-4039-8E74-1EB86D1F1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F102AB2-2BDA-427E-8D00-53D1C2A3568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1" r:id="rId3"/>
    <p:sldLayoutId id="2147484778" r:id="rId4"/>
    <p:sldLayoutId id="2147484779" r:id="rId5"/>
    <p:sldLayoutId id="2147484780" r:id="rId6"/>
    <p:sldLayoutId id="2147484772" r:id="rId7"/>
    <p:sldLayoutId id="2147484773" r:id="rId8"/>
    <p:sldLayoutId id="2147484774" r:id="rId9"/>
    <p:sldLayoutId id="2147484781" r:id="rId10"/>
    <p:sldLayoutId id="214748477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占位符 1">
            <a:extLst>
              <a:ext uri="{FF2B5EF4-FFF2-40B4-BE49-F238E27FC236}">
                <a16:creationId xmlns:a16="http://schemas.microsoft.com/office/drawing/2014/main" id="{2FC470F3-B544-4261-BFED-DAA5E4E674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651" name="文本占位符 2">
            <a:extLst>
              <a:ext uri="{FF2B5EF4-FFF2-40B4-BE49-F238E27FC236}">
                <a16:creationId xmlns:a16="http://schemas.microsoft.com/office/drawing/2014/main" id="{6103978A-69CC-4F21-9BB4-3E92DCAECA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90A2-602C-4A06-A8A8-9EC9475C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EA6838-BA0A-4C7F-B346-70FE025DEFA1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F39C2-CDAE-4AC9-87EC-64439AF95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B9281-B938-4C20-B89B-0D5BA7BC8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D9DCBD2-453D-454B-8DBF-DDC555CACF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7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占位符 1">
            <a:extLst>
              <a:ext uri="{FF2B5EF4-FFF2-40B4-BE49-F238E27FC236}">
                <a16:creationId xmlns:a16="http://schemas.microsoft.com/office/drawing/2014/main" id="{EFF0BDF1-5AED-49C4-B6EF-C18F29487F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5843" name="文本占位符 2">
            <a:extLst>
              <a:ext uri="{FF2B5EF4-FFF2-40B4-BE49-F238E27FC236}">
                <a16:creationId xmlns:a16="http://schemas.microsoft.com/office/drawing/2014/main" id="{FC71EB25-909C-4180-882E-13455639D5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5E87F-D338-48AE-B2BC-21174213A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ADE4A6-AEF9-4400-BAC2-BA4CDB611848}" type="datetime1">
              <a:rPr lang="zh-CN" altLang="en-US"/>
              <a:pPr>
                <a:defRPr/>
              </a:pPr>
              <a:t>2023/6/6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17C6B-2EA0-410E-89E8-5F9067AED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3A605-AF40-44B3-9A2F-B94459DF0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81554CE-28E9-4E47-A877-0863ADCD7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3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796" r:id="rId2"/>
    <p:sldLayoutId id="2147484797" r:id="rId3"/>
    <p:sldLayoutId id="2147484798" r:id="rId4"/>
    <p:sldLayoutId id="2147484799" r:id="rId5"/>
    <p:sldLayoutId id="2147484800" r:id="rId6"/>
    <p:sldLayoutId id="2147484801" r:id="rId7"/>
    <p:sldLayoutId id="2147484802" r:id="rId8"/>
    <p:sldLayoutId id="2147484803" r:id="rId9"/>
    <p:sldLayoutId id="2147484804" r:id="rId10"/>
    <p:sldLayoutId id="214748480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wmf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3.png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5" Type="http://schemas.openxmlformats.org/officeDocument/2006/relationships/image" Target="../media/image8.wmf"/><Relationship Id="rId4" Type="http://schemas.openxmlformats.org/officeDocument/2006/relationships/image" Target="../media/image71.png"/><Relationship Id="rId1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77.png"/><Relationship Id="rId7" Type="http://schemas.openxmlformats.org/officeDocument/2006/relationships/image" Target="../media/image760.png"/><Relationship Id="rId12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0.png"/><Relationship Id="rId11" Type="http://schemas.openxmlformats.org/officeDocument/2006/relationships/image" Target="../media/image80.png"/><Relationship Id="rId5" Type="http://schemas.openxmlformats.org/officeDocument/2006/relationships/image" Target="../media/image740.png"/><Relationship Id="rId10" Type="http://schemas.openxmlformats.org/officeDocument/2006/relationships/image" Target="../media/image79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1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0.png"/><Relationship Id="rId9" Type="http://schemas.openxmlformats.org/officeDocument/2006/relationships/image" Target="../media/image2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10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0.png"/><Relationship Id="rId5" Type="http://schemas.openxmlformats.org/officeDocument/2006/relationships/image" Target="../media/image271.png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16.jpe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11" Type="http://schemas.openxmlformats.org/officeDocument/2006/relationships/image" Target="../media/image440.png"/><Relationship Id="rId5" Type="http://schemas.openxmlformats.org/officeDocument/2006/relationships/image" Target="../media/image68.png"/><Relationship Id="rId10" Type="http://schemas.openxmlformats.org/officeDocument/2006/relationships/image" Target="../media/image430.png"/><Relationship Id="rId4" Type="http://schemas.openxmlformats.org/officeDocument/2006/relationships/image" Target="../media/image67.png"/><Relationship Id="rId9" Type="http://schemas.openxmlformats.org/officeDocument/2006/relationships/image" Target="../media/image4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4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520.png"/><Relationship Id="rId5" Type="http://schemas.openxmlformats.org/officeDocument/2006/relationships/image" Target="../media/image470.png"/><Relationship Id="rId10" Type="http://schemas.openxmlformats.org/officeDocument/2006/relationships/image" Target="../media/image510.png"/><Relationship Id="rId4" Type="http://schemas.openxmlformats.org/officeDocument/2006/relationships/image" Target="../media/image460.png"/><Relationship Id="rId9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7" Type="http://schemas.openxmlformats.org/officeDocument/2006/relationships/image" Target="../media/image65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7" Type="http://schemas.openxmlformats.org/officeDocument/2006/relationships/image" Target="../media/image75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1.png"/><Relationship Id="rId5" Type="http://schemas.openxmlformats.org/officeDocument/2006/relationships/image" Target="../media/image731.png"/><Relationship Id="rId4" Type="http://schemas.openxmlformats.org/officeDocument/2006/relationships/image" Target="../media/image7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1.png"/><Relationship Id="rId7" Type="http://schemas.openxmlformats.org/officeDocument/2006/relationships/image" Target="../media/image811.png"/><Relationship Id="rId2" Type="http://schemas.openxmlformats.org/officeDocument/2006/relationships/image" Target="../media/image7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0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1.png"/><Relationship Id="rId7" Type="http://schemas.openxmlformats.org/officeDocument/2006/relationships/image" Target="../media/image87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99.png"/><Relationship Id="rId7" Type="http://schemas.openxmlformats.org/officeDocument/2006/relationships/image" Target="../media/image98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7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Relationship Id="rId9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1.png"/><Relationship Id="rId2" Type="http://schemas.openxmlformats.org/officeDocument/2006/relationships/image" Target="../media/image106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7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00.png"/><Relationship Id="rId4" Type="http://schemas.openxmlformats.org/officeDocument/2006/relationships/image" Target="../media/image1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80.png"/><Relationship Id="rId5" Type="http://schemas.openxmlformats.org/officeDocument/2006/relationships/image" Target="../media/image1170.png"/><Relationship Id="rId4" Type="http://schemas.openxmlformats.org/officeDocument/2006/relationships/image" Target="../media/image116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png"/><Relationship Id="rId13" Type="http://schemas.openxmlformats.org/officeDocument/2006/relationships/image" Target="../media/image1300.png"/><Relationship Id="rId3" Type="http://schemas.openxmlformats.org/officeDocument/2006/relationships/image" Target="../media/image1200.png"/><Relationship Id="rId7" Type="http://schemas.openxmlformats.org/officeDocument/2006/relationships/image" Target="../media/image1240.png"/><Relationship Id="rId12" Type="http://schemas.openxmlformats.org/officeDocument/2006/relationships/image" Target="../media/image1290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30.png"/><Relationship Id="rId11" Type="http://schemas.openxmlformats.org/officeDocument/2006/relationships/image" Target="../media/image1280.png"/><Relationship Id="rId5" Type="http://schemas.openxmlformats.org/officeDocument/2006/relationships/image" Target="../media/image1220.png"/><Relationship Id="rId10" Type="http://schemas.openxmlformats.org/officeDocument/2006/relationships/image" Target="../media/image1270.png"/><Relationship Id="rId4" Type="http://schemas.openxmlformats.org/officeDocument/2006/relationships/image" Target="../media/image1210.png"/><Relationship Id="rId9" Type="http://schemas.openxmlformats.org/officeDocument/2006/relationships/image" Target="../media/image126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5.png"/><Relationship Id="rId11" Type="http://schemas.openxmlformats.org/officeDocument/2006/relationships/image" Target="../media/image140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060.png"/><Relationship Id="rId7" Type="http://schemas.openxmlformats.org/officeDocument/2006/relationships/image" Target="../media/image1500.png"/><Relationship Id="rId12" Type="http://schemas.openxmlformats.org/officeDocument/2006/relationships/image" Target="../media/image155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5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0.png"/><Relationship Id="rId3" Type="http://schemas.openxmlformats.org/officeDocument/2006/relationships/image" Target="../media/image170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0.png"/><Relationship Id="rId3" Type="http://schemas.openxmlformats.org/officeDocument/2006/relationships/image" Target="../media/image1900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0.png"/><Relationship Id="rId3" Type="http://schemas.openxmlformats.org/officeDocument/2006/relationships/image" Target="../media/image2100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0" Type="http://schemas.openxmlformats.org/officeDocument/2006/relationships/image" Target="../media/image217.png"/><Relationship Id="rId4" Type="http://schemas.openxmlformats.org/officeDocument/2006/relationships/image" Target="../media/image2110.png"/><Relationship Id="rId9" Type="http://schemas.openxmlformats.org/officeDocument/2006/relationships/image" Target="../media/image2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oleObject" Target="../embeddings/oleObject2.bin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8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7" Type="http://schemas.openxmlformats.org/officeDocument/2006/relationships/image" Target="../media/image161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01.png"/><Relationship Id="rId5" Type="http://schemas.openxmlformats.org/officeDocument/2006/relationships/image" Target="../media/image421.png"/><Relationship Id="rId4" Type="http://schemas.openxmlformats.org/officeDocument/2006/relationships/image" Target="../media/image4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7" Type="http://schemas.openxmlformats.org/officeDocument/2006/relationships/image" Target="../media/image46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0.png"/><Relationship Id="rId5" Type="http://schemas.openxmlformats.org/officeDocument/2006/relationships/image" Target="../media/image441.png"/><Relationship Id="rId4" Type="http://schemas.openxmlformats.org/officeDocument/2006/relationships/image" Target="../media/image19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31.png"/><Relationship Id="rId4" Type="http://schemas.openxmlformats.org/officeDocument/2006/relationships/image" Target="../media/image5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71.png"/><Relationship Id="rId4" Type="http://schemas.openxmlformats.org/officeDocument/2006/relationships/image" Target="../media/image56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5.png"/><Relationship Id="rId5" Type="http://schemas.openxmlformats.org/officeDocument/2006/relationships/image" Target="../media/image601.png"/><Relationship Id="rId4" Type="http://schemas.openxmlformats.org/officeDocument/2006/relationships/image" Target="../media/image59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png"/><Relationship Id="rId3" Type="http://schemas.openxmlformats.org/officeDocument/2006/relationships/image" Target="../media/image641.png"/><Relationship Id="rId7" Type="http://schemas.openxmlformats.org/officeDocument/2006/relationships/image" Target="../media/image681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71.png"/><Relationship Id="rId5" Type="http://schemas.openxmlformats.org/officeDocument/2006/relationships/image" Target="../media/image661.png"/><Relationship Id="rId10" Type="http://schemas.openxmlformats.org/officeDocument/2006/relationships/image" Target="../media/image16.jpeg"/><Relationship Id="rId4" Type="http://schemas.openxmlformats.org/officeDocument/2006/relationships/image" Target="../media/image651.png"/><Relationship Id="rId9" Type="http://schemas.openxmlformats.org/officeDocument/2006/relationships/image" Target="../media/image70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png"/><Relationship Id="rId12" Type="http://schemas.openxmlformats.org/officeDocument/2006/relationships/image" Target="../media/image6.wmf"/><Relationship Id="rId17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1.png"/><Relationship Id="rId2" Type="http://schemas.openxmlformats.org/officeDocument/2006/relationships/image" Target="../media/image7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3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2.png"/><Relationship Id="rId7" Type="http://schemas.openxmlformats.org/officeDocument/2006/relationships/image" Target="../media/image791.png"/><Relationship Id="rId2" Type="http://schemas.openxmlformats.org/officeDocument/2006/relationships/image" Target="../media/image74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81.png"/><Relationship Id="rId5" Type="http://schemas.openxmlformats.org/officeDocument/2006/relationships/image" Target="../media/image772.png"/><Relationship Id="rId4" Type="http://schemas.openxmlformats.org/officeDocument/2006/relationships/image" Target="../media/image7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3" Type="http://schemas.openxmlformats.org/officeDocument/2006/relationships/image" Target="../media/image34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11" Type="http://schemas.openxmlformats.org/officeDocument/2006/relationships/image" Target="../media/image4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F1E99F96-833D-4717-B6F3-7AAA11528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   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BAE63-F6B3-4739-911F-4A736B6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2B8FC5-7CD3-4B51-B1B9-D8C30C06C363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C054AAE-6A81-42CA-8142-0A0B37F39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</a:t>
            </a:r>
            <a:r>
              <a:rPr lang="en-US" altLang="zh-CN" i="1" dirty="0"/>
              <a:t>z</a:t>
            </a:r>
            <a:r>
              <a:rPr lang="en-US" altLang="zh-CN" dirty="0"/>
              <a:t>-Transform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标题 1">
            <a:extLst>
              <a:ext uri="{FF2B5EF4-FFF2-40B4-BE49-F238E27FC236}">
                <a16:creationId xmlns:a16="http://schemas.microsoft.com/office/drawing/2014/main" id="{45285E30-EF92-4E39-B766-A8B39AFC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双边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97A9E-0DD3-45F7-A2AA-A5089588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0117ED-6C57-4979-B246-5C3AAC471472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84" name="Text Box 2">
            <a:extLst>
              <a:ext uri="{FF2B5EF4-FFF2-40B4-BE49-F238E27FC236}">
                <a16:creationId xmlns:a16="http://schemas.microsoft.com/office/drawing/2014/main" id="{41047C5E-EFB6-49EE-B93D-CD51A0089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10629"/>
            <a:ext cx="1582738" cy="64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结 论：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6FE1B8A-4942-44E7-886D-C39156FA1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24" y="2043031"/>
            <a:ext cx="7897876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变换的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ROC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一般是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平面上以原点为中心的环形区域。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6666E160-63E9-4957-B565-5DC82E07B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923" y="4437112"/>
                <a:ext cx="7897876" cy="161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）如果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，则其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是各个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的公共部分。若没有公共区域则表明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变换不存在。</a:t>
                </a:r>
              </a:p>
            </p:txBody>
          </p:sp>
        </mc:Choice>
        <mc:Fallback xmlns="">
          <p:sp>
            <p:nvSpPr>
              <p:cNvPr id="17" name="Text Box 3">
                <a:extLst>
                  <a:ext uri="{FF2B5EF4-FFF2-40B4-BE49-F238E27FC236}">
                    <a16:creationId xmlns:a16="http://schemas.microsoft.com/office/drawing/2014/main" id="{6666E160-63E9-4957-B565-5DC82E07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923" y="4437112"/>
                <a:ext cx="7897876" cy="1611312"/>
              </a:xfrm>
              <a:prstGeom prst="rect">
                <a:avLst/>
              </a:prstGeom>
              <a:blipFill>
                <a:blip r:embed="rId2"/>
                <a:stretch>
                  <a:fillRect l="-1543" t="-1515" r="-1543" b="-98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6C37A387-DABC-49CD-B4E8-F3D6ADCAC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924" y="3256740"/>
                <a:ext cx="7897876" cy="1093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）当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是有理函数时，其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的边界总是由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的极点所在的圆周界定的。</a:t>
                </a:r>
              </a:p>
            </p:txBody>
          </p:sp>
        </mc:Choice>
        <mc:Fallback xmlns="">
          <p:sp>
            <p:nvSpPr>
              <p:cNvPr id="22" name="Rectangle 10">
                <a:extLst>
                  <a:ext uri="{FF2B5EF4-FFF2-40B4-BE49-F238E27FC236}">
                    <a16:creationId xmlns:a16="http://schemas.microsoft.com/office/drawing/2014/main" id="{6C37A387-DABC-49CD-B4E8-F3D6ADCAC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924" y="3256740"/>
                <a:ext cx="7897876" cy="1093788"/>
              </a:xfrm>
              <a:prstGeom prst="rect">
                <a:avLst/>
              </a:prstGeom>
              <a:blipFill>
                <a:blip r:embed="rId3"/>
                <a:stretch>
                  <a:fillRect l="-1543" t="-1667" r="-1543" b="-1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标题 1">
            <a:extLst>
              <a:ext uri="{FF2B5EF4-FFF2-40B4-BE49-F238E27FC236}">
                <a16:creationId xmlns:a16="http://schemas.microsoft.com/office/drawing/2014/main" id="{42A04601-CB93-420A-BC70-836A450E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双边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D3C05-0539-4AF2-AFBA-C1144519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23E155-6CD3-4375-AF4D-A4CAB62423E0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9" name="Text Box 3">
                <a:extLst>
                  <a:ext uri="{FF2B5EF4-FFF2-40B4-BE49-F238E27FC236}">
                    <a16:creationId xmlns:a16="http://schemas.microsoft.com/office/drawing/2014/main" id="{DC6C23CF-77B0-4F29-9271-BD272DE22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078" y="1268760"/>
                <a:ext cx="601186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三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的几何表示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——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零极点图：</a:t>
                </a:r>
              </a:p>
            </p:txBody>
          </p:sp>
        </mc:Choice>
        <mc:Fallback xmlns="">
          <p:sp>
            <p:nvSpPr>
              <p:cNvPr id="26639" name="Text Box 3">
                <a:extLst>
                  <a:ext uri="{FF2B5EF4-FFF2-40B4-BE49-F238E27FC236}">
                    <a16:creationId xmlns:a16="http://schemas.microsoft.com/office/drawing/2014/main" id="{DC6C23CF-77B0-4F29-9271-BD272DE2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78" y="1268760"/>
                <a:ext cx="6011863" cy="523220"/>
              </a:xfrm>
              <a:prstGeom prst="rect">
                <a:avLst/>
              </a:prstGeom>
              <a:blipFill>
                <a:blip r:embed="rId2"/>
                <a:stretch>
                  <a:fillRect l="-2130" t="-13953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900E8DAF-CC04-43DE-9986-2A4E5F3B7562}"/>
                  </a:ext>
                </a:extLst>
              </p:cNvPr>
              <p:cNvSpPr txBox="1"/>
              <p:nvPr/>
            </p:nvSpPr>
            <p:spPr bwMode="auto">
              <a:xfrm>
                <a:off x="2233526" y="2837759"/>
                <a:ext cx="4676948" cy="10466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900E8DAF-CC04-43DE-9986-2A4E5F3B7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526" y="2837759"/>
                <a:ext cx="4676948" cy="1046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8" name="Rectangle 8">
                <a:extLst>
                  <a:ext uri="{FF2B5EF4-FFF2-40B4-BE49-F238E27FC236}">
                    <a16:creationId xmlns:a16="http://schemas.microsoft.com/office/drawing/2014/main" id="{E4D4F06C-A93F-4C19-B56C-EB05DA29A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1837816"/>
                <a:ext cx="7787208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是有理函数，将其分子多项式与分母多项式分别因式分解可以得到：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638" name="Rectangle 8">
                <a:extLst>
                  <a:ext uri="{FF2B5EF4-FFF2-40B4-BE49-F238E27FC236}">
                    <a16:creationId xmlns:a16="http://schemas.microsoft.com/office/drawing/2014/main" id="{E4D4F06C-A93F-4C19-B56C-EB05DA29A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837816"/>
                <a:ext cx="7787208" cy="954107"/>
              </a:xfrm>
              <a:prstGeom prst="rect">
                <a:avLst/>
              </a:prstGeom>
              <a:blipFill>
                <a:blip r:embed="rId4"/>
                <a:stretch>
                  <a:fillRect l="-1644" t="-6369" r="-1566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E3344CD8-F72A-46E8-BF25-E99D7D21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3930228"/>
                <a:ext cx="7787208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在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平面上标出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的全部零、极点，即为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零极点图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，它是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的几何表示，</a:t>
                </a:r>
              </a:p>
            </p:txBody>
          </p:sp>
        </mc:Choice>
        <mc:Fallback xmlns=""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E3344CD8-F72A-46E8-BF25-E99D7D21F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3930228"/>
                <a:ext cx="7787208" cy="954107"/>
              </a:xfrm>
              <a:prstGeom prst="rect">
                <a:avLst/>
              </a:prstGeom>
              <a:blipFill>
                <a:blip r:embed="rId5"/>
                <a:stretch>
                  <a:fillRect l="-1644" t="-8333" r="-1566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4A7862F8-74DC-44BA-B06A-083471F8F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930171"/>
                <a:ext cx="7787208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如果在零极点图上标出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，则该零极点图可以唯一地确定一个信号（除常数因子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外）。</a:t>
                </a:r>
              </a:p>
            </p:txBody>
          </p:sp>
        </mc:Choice>
        <mc:Fallback xmlns=""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4A7862F8-74DC-44BA-B06A-083471F8F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930171"/>
                <a:ext cx="7787208" cy="954107"/>
              </a:xfrm>
              <a:prstGeom prst="rect">
                <a:avLst/>
              </a:prstGeom>
              <a:blipFill>
                <a:blip r:embed="rId6"/>
                <a:stretch>
                  <a:fillRect l="-1644" t="-8333" r="-1566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7">
            <a:extLst>
              <a:ext uri="{FF2B5EF4-FFF2-40B4-BE49-F238E27FC236}">
                <a16:creationId xmlns:a16="http://schemas.microsoft.com/office/drawing/2014/main" id="{3B1E1893-F033-4C04-8E58-D74940F7D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5930116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零极点图对分析与刻画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LTI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系统有重要作用。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标题 1">
            <a:extLst>
              <a:ext uri="{FF2B5EF4-FFF2-40B4-BE49-F238E27FC236}">
                <a16:creationId xmlns:a16="http://schemas.microsoft.com/office/drawing/2014/main" id="{6BB70780-F4B0-4585-B141-CAA61EF2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z</a:t>
            </a:r>
            <a:r>
              <a:rPr lang="zh-CN" altLang="en-US" dirty="0"/>
              <a:t>变换的</a:t>
            </a:r>
            <a:r>
              <a:rPr lang="en-US" altLang="zh-CN" dirty="0"/>
              <a:t>ROC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883FA-5577-4B0F-952C-9524FCB4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588F79-DB6E-424A-B676-D693991D73F8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6" name="Text Box 3">
                <a:extLst>
                  <a:ext uri="{FF2B5EF4-FFF2-40B4-BE49-F238E27FC236}">
                    <a16:creationId xmlns:a16="http://schemas.microsoft.com/office/drawing/2014/main" id="{066C041A-E1F6-483B-AAF1-DAA7C717B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944" y="2309786"/>
                <a:ext cx="7758112" cy="1319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平面上以原点为中心的环形区域。</a:t>
                </a:r>
              </a:p>
            </p:txBody>
          </p:sp>
        </mc:Choice>
        <mc:Fallback xmlns="">
          <p:sp>
            <p:nvSpPr>
              <p:cNvPr id="28686" name="Text Box 3">
                <a:extLst>
                  <a:ext uri="{FF2B5EF4-FFF2-40B4-BE49-F238E27FC236}">
                    <a16:creationId xmlns:a16="http://schemas.microsoft.com/office/drawing/2014/main" id="{066C041A-E1F6-483B-AAF1-DAA7C717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944" y="2309786"/>
                <a:ext cx="7758112" cy="1319212"/>
              </a:xfrm>
              <a:prstGeom prst="rect">
                <a:avLst/>
              </a:prstGeom>
              <a:blipFill>
                <a:blip r:embed="rId2"/>
                <a:stretch>
                  <a:fillRect l="-1651" r="-1572"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1" name="Rectangle 8">
            <a:extLst>
              <a:ext uri="{FF2B5EF4-FFF2-40B4-BE49-F238E27FC236}">
                <a16:creationId xmlns:a16="http://schemas.microsoft.com/office/drawing/2014/main" id="{379FFAFF-5365-4007-901D-A1522F7F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4" y="1478715"/>
            <a:ext cx="2847975" cy="67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ROC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的特征：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5" name="Rectangle 12">
                <a:extLst>
                  <a:ext uri="{FF2B5EF4-FFF2-40B4-BE49-F238E27FC236}">
                    <a16:creationId xmlns:a16="http://schemas.microsoft.com/office/drawing/2014/main" id="{2E3F93BB-B439-4D4E-ACC0-761D20B10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944" y="4617203"/>
                <a:ext cx="7758112" cy="131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3.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有限长序列的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是整个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平面（可能不包括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/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）。</a:t>
                </a:r>
              </a:p>
            </p:txBody>
          </p:sp>
        </mc:Choice>
        <mc:Fallback xmlns="">
          <p:sp>
            <p:nvSpPr>
              <p:cNvPr id="28685" name="Rectangle 12">
                <a:extLst>
                  <a:ext uri="{FF2B5EF4-FFF2-40B4-BE49-F238E27FC236}">
                    <a16:creationId xmlns:a16="http://schemas.microsoft.com/office/drawing/2014/main" id="{2E3F93BB-B439-4D4E-ACC0-761D20B10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944" y="4617203"/>
                <a:ext cx="7758112" cy="1319213"/>
              </a:xfrm>
              <a:prstGeom prst="rect">
                <a:avLst/>
              </a:prstGeom>
              <a:blipFill>
                <a:blip r:embed="rId3"/>
                <a:stretch>
                  <a:fillRect l="-1651" r="-1572" b="-119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4" name="Rectangle 15">
                <a:extLst>
                  <a:ext uri="{FF2B5EF4-FFF2-40B4-BE49-F238E27FC236}">
                    <a16:creationId xmlns:a16="http://schemas.microsoft.com/office/drawing/2014/main" id="{8B98EF18-E303-4819-A9C9-79960917C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419" y="3786551"/>
                <a:ext cx="4664075" cy="673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2.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在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内，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无极点。</a:t>
                </a:r>
              </a:p>
            </p:txBody>
          </p:sp>
        </mc:Choice>
        <mc:Fallback xmlns="">
          <p:sp>
            <p:nvSpPr>
              <p:cNvPr id="28684" name="Rectangle 15">
                <a:extLst>
                  <a:ext uri="{FF2B5EF4-FFF2-40B4-BE49-F238E27FC236}">
                    <a16:creationId xmlns:a16="http://schemas.microsoft.com/office/drawing/2014/main" id="{8B98EF18-E303-4819-A9C9-79960917C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419" y="3786551"/>
                <a:ext cx="4664075" cy="673100"/>
              </a:xfrm>
              <a:prstGeom prst="rect">
                <a:avLst/>
              </a:prstGeom>
              <a:blipFill>
                <a:blip r:embed="rId4"/>
                <a:stretch>
                  <a:fillRect l="-2614" b="-243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标题 1">
            <a:extLst>
              <a:ext uri="{FF2B5EF4-FFF2-40B4-BE49-F238E27FC236}">
                <a16:creationId xmlns:a16="http://schemas.microsoft.com/office/drawing/2014/main" id="{33FF7238-F4C4-4426-A3F3-AD20630F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z</a:t>
            </a:r>
            <a:r>
              <a:rPr lang="zh-CN" altLang="en-US" dirty="0"/>
              <a:t>变换的</a:t>
            </a:r>
            <a:r>
              <a:rPr lang="en-US" altLang="zh-CN" dirty="0"/>
              <a:t>ROC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D4BA0-EC3B-4F41-993F-990CEDD1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326785-A7AA-4D66-88A0-DB786712C365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15" name="Rectangle 3">
                <a:extLst>
                  <a:ext uri="{FF2B5EF4-FFF2-40B4-BE49-F238E27FC236}">
                    <a16:creationId xmlns:a16="http://schemas.microsoft.com/office/drawing/2014/main" id="{ACBA2CB0-A5F2-4096-AFE7-FE41A178E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1340768"/>
                <a:ext cx="8075240" cy="1127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4.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右边序列的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是某个圆的外部，但可能不包括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9715" name="Rectangle 3">
                <a:extLst>
                  <a:ext uri="{FF2B5EF4-FFF2-40B4-BE49-F238E27FC236}">
                    <a16:creationId xmlns:a16="http://schemas.microsoft.com/office/drawing/2014/main" id="{ACBA2CB0-A5F2-4096-AFE7-FE41A178E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340768"/>
                <a:ext cx="8075240" cy="1127125"/>
              </a:xfrm>
              <a:prstGeom prst="rect">
                <a:avLst/>
              </a:prstGeom>
              <a:blipFill>
                <a:blip r:embed="rId3"/>
                <a:stretch>
                  <a:fillRect l="-1509" t="-2162" r="-1585" b="-113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4" name="Object 5">
                <a:extLst>
                  <a:ext uri="{FF2B5EF4-FFF2-40B4-BE49-F238E27FC236}">
                    <a16:creationId xmlns:a16="http://schemas.microsoft.com/office/drawing/2014/main" id="{4E8B3F28-6DA0-4456-A0E9-85C65FEEDF6C}"/>
                  </a:ext>
                </a:extLst>
              </p:cNvPr>
              <p:cNvSpPr txBox="1"/>
              <p:nvPr/>
            </p:nvSpPr>
            <p:spPr bwMode="auto">
              <a:xfrm>
                <a:off x="2968408" y="3164247"/>
                <a:ext cx="3361544" cy="1317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704" name="Object 5">
                <a:extLst>
                  <a:ext uri="{FF2B5EF4-FFF2-40B4-BE49-F238E27FC236}">
                    <a16:creationId xmlns:a16="http://schemas.microsoft.com/office/drawing/2014/main" id="{4E8B3F28-6DA0-4456-A0E9-85C65FEED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408" y="3164247"/>
                <a:ext cx="3361544" cy="1317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1" name="Object 7">
                <a:extLst>
                  <a:ext uri="{FF2B5EF4-FFF2-40B4-BE49-F238E27FC236}">
                    <a16:creationId xmlns:a16="http://schemas.microsoft.com/office/drawing/2014/main" id="{C5B27CFF-7E79-4B24-AE05-BD2533AFD601}"/>
                  </a:ext>
                </a:extLst>
              </p:cNvPr>
              <p:cNvSpPr txBox="1"/>
              <p:nvPr/>
            </p:nvSpPr>
            <p:spPr bwMode="auto">
              <a:xfrm>
                <a:off x="3015468" y="5177923"/>
                <a:ext cx="3113063" cy="13182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Sup>
                                <m:sSubSupPr>
                                  <m:ctrlPr>
                                    <a:rPr lang="en-US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701" name="Object 7">
                <a:extLst>
                  <a:ext uri="{FF2B5EF4-FFF2-40B4-BE49-F238E27FC236}">
                    <a16:creationId xmlns:a16="http://schemas.microsoft.com/office/drawing/2014/main" id="{C5B27CFF-7E79-4B24-AE05-BD2533AFD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5468" y="5177923"/>
                <a:ext cx="3113063" cy="13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2" name="Rectangle 23">
                <a:extLst>
                  <a:ext uri="{FF2B5EF4-FFF2-40B4-BE49-F238E27FC236}">
                    <a16:creationId xmlns:a16="http://schemas.microsoft.com/office/drawing/2014/main" id="{DF75C736-FBB1-43BC-8207-A11243066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00" y="2527786"/>
                <a:ext cx="7037784" cy="57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是右边序列，定义于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，则有：</a:t>
                </a:r>
              </a:p>
            </p:txBody>
          </p:sp>
        </mc:Choice>
        <mc:Fallback xmlns="">
          <p:sp>
            <p:nvSpPr>
              <p:cNvPr id="29712" name="Rectangle 23">
                <a:extLst>
                  <a:ext uri="{FF2B5EF4-FFF2-40B4-BE49-F238E27FC236}">
                    <a16:creationId xmlns:a16="http://schemas.microsoft.com/office/drawing/2014/main" id="{DF75C736-FBB1-43BC-8207-A1124306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527786"/>
                <a:ext cx="7037784" cy="576568"/>
              </a:xfrm>
              <a:prstGeom prst="rect">
                <a:avLst/>
              </a:prstGeom>
              <a:blipFill>
                <a:blip r:embed="rId6"/>
                <a:stretch>
                  <a:fillRect l="-1820" t="-2128" b="-297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E5602D82-2341-4501-ACDF-5396BD6E9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4541765"/>
                <a:ext cx="3956050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ROC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，则有</a:t>
                </a:r>
              </a:p>
            </p:txBody>
          </p:sp>
        </mc:Choice>
        <mc:Fallback xmlns=""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E5602D82-2341-4501-ACDF-5396BD6E9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541765"/>
                <a:ext cx="3956050" cy="576263"/>
              </a:xfrm>
              <a:prstGeom prst="rect">
                <a:avLst/>
              </a:prstGeom>
              <a:blipFill>
                <a:blip r:embed="rId7"/>
                <a:stretch>
                  <a:fillRect l="-3241" t="-1053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/>
      <p:bldP spid="29701" grpId="0"/>
      <p:bldP spid="2971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标题 1">
            <a:extLst>
              <a:ext uri="{FF2B5EF4-FFF2-40B4-BE49-F238E27FC236}">
                <a16:creationId xmlns:a16="http://schemas.microsoft.com/office/drawing/2014/main" id="{EB4F1B59-F62B-43FB-AFB9-939E9B4A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z</a:t>
            </a:r>
            <a:r>
              <a:rPr lang="zh-CN" altLang="en-US" dirty="0"/>
              <a:t>变换的</a:t>
            </a:r>
            <a:r>
              <a:rPr lang="en-US" altLang="zh-CN" dirty="0"/>
              <a:t>ROC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8F1B97-5EE2-497F-B499-35365729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7B51D5-390D-48C7-9828-0AC36E4503BB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39" name="Rectangle 17">
                <a:extLst>
                  <a:ext uri="{FF2B5EF4-FFF2-40B4-BE49-F238E27FC236}">
                    <a16:creationId xmlns:a16="http://schemas.microsoft.com/office/drawing/2014/main" id="{E07FC122-BF37-4B56-8FF7-AEF80AC05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" y="1285879"/>
                <a:ext cx="3398174" cy="57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，有：</a:t>
                </a:r>
              </a:p>
            </p:txBody>
          </p:sp>
        </mc:Choice>
        <mc:Fallback xmlns="">
          <p:sp>
            <p:nvSpPr>
              <p:cNvPr id="30739" name="Rectangle 17">
                <a:extLst>
                  <a:ext uri="{FF2B5EF4-FFF2-40B4-BE49-F238E27FC236}">
                    <a16:creationId xmlns:a16="http://schemas.microsoft.com/office/drawing/2014/main" id="{E07FC122-BF37-4B56-8FF7-AEF80AC05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1285879"/>
                <a:ext cx="3398174" cy="576568"/>
              </a:xfrm>
              <a:prstGeom prst="rect">
                <a:avLst/>
              </a:prstGeom>
              <a:blipFill>
                <a:blip r:embed="rId2"/>
                <a:stretch>
                  <a:fillRect l="-3770" t="-2105" r="-2334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A4AF0388-FB63-46D7-8A21-497F833BA3A3}"/>
                  </a:ext>
                </a:extLst>
              </p:cNvPr>
              <p:cNvSpPr txBox="1"/>
              <p:nvPr/>
            </p:nvSpPr>
            <p:spPr bwMode="auto">
              <a:xfrm>
                <a:off x="1281828" y="1927247"/>
                <a:ext cx="6936147" cy="9885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A4AF0388-FB63-46D7-8A21-497F833B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1828" y="1927247"/>
                <a:ext cx="6936147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F44FDD2E-24BC-40D8-956A-A62A3811313C}"/>
                  </a:ext>
                </a:extLst>
              </p:cNvPr>
              <p:cNvSpPr txBox="1"/>
              <p:nvPr/>
            </p:nvSpPr>
            <p:spPr bwMode="auto">
              <a:xfrm>
                <a:off x="1281828" y="2980587"/>
                <a:ext cx="5152628" cy="9885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F44FDD2E-24BC-40D8-956A-A62A38113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1828" y="2980587"/>
                <a:ext cx="5152628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53" name="Object 5">
                <a:extLst>
                  <a:ext uri="{FF2B5EF4-FFF2-40B4-BE49-F238E27FC236}">
                    <a16:creationId xmlns:a16="http://schemas.microsoft.com/office/drawing/2014/main" id="{01A59BFF-EA12-4707-AB01-31ECF4CE0B9D}"/>
                  </a:ext>
                </a:extLst>
              </p:cNvPr>
              <p:cNvSpPr txBox="1"/>
              <p:nvPr/>
            </p:nvSpPr>
            <p:spPr bwMode="auto">
              <a:xfrm>
                <a:off x="571500" y="4033927"/>
                <a:ext cx="2742319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ROC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253" name="Object 5">
                <a:extLst>
                  <a:ext uri="{FF2B5EF4-FFF2-40B4-BE49-F238E27FC236}">
                    <a16:creationId xmlns:a16="http://schemas.microsoft.com/office/drawing/2014/main" id="{01A59BFF-EA12-4707-AB01-31ECF4CE0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4033927"/>
                <a:ext cx="27423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8" name="Text Box 5">
                <a:extLst>
                  <a:ext uri="{FF2B5EF4-FFF2-40B4-BE49-F238E27FC236}">
                    <a16:creationId xmlns:a16="http://schemas.microsoft.com/office/drawing/2014/main" id="{DE30E364-AFB7-447C-BDF5-1A6F223B6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" y="5263315"/>
                <a:ext cx="5862956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不在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内。</a:t>
                </a:r>
              </a:p>
            </p:txBody>
          </p:sp>
        </mc:Choice>
        <mc:Fallback xmlns="">
          <p:sp>
            <p:nvSpPr>
              <p:cNvPr id="30738" name="Text Box 5">
                <a:extLst>
                  <a:ext uri="{FF2B5EF4-FFF2-40B4-BE49-F238E27FC236}">
                    <a16:creationId xmlns:a16="http://schemas.microsoft.com/office/drawing/2014/main" id="{DE30E364-AFB7-447C-BDF5-1A6F223B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5263315"/>
                <a:ext cx="5862956" cy="576263"/>
              </a:xfrm>
              <a:prstGeom prst="rect">
                <a:avLst/>
              </a:prstGeom>
              <a:blipFill>
                <a:blip r:embed="rId6"/>
                <a:stretch>
                  <a:fillRect l="-2183" t="-3158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37" name="Text Box 5">
                <a:extLst>
                  <a:ext uri="{FF2B5EF4-FFF2-40B4-BE49-F238E27FC236}">
                    <a16:creationId xmlns:a16="http://schemas.microsoft.com/office/drawing/2014/main" id="{8C72EC50-EE30-4586-8839-F3E92E43DF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" y="5904380"/>
                <a:ext cx="8106172" cy="57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在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内时，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为因果序列。</a:t>
                </a:r>
              </a:p>
            </p:txBody>
          </p:sp>
        </mc:Choice>
        <mc:Fallback xmlns="">
          <p:sp>
            <p:nvSpPr>
              <p:cNvPr id="30737" name="Text Box 5">
                <a:extLst>
                  <a:ext uri="{FF2B5EF4-FFF2-40B4-BE49-F238E27FC236}">
                    <a16:creationId xmlns:a16="http://schemas.microsoft.com/office/drawing/2014/main" id="{8C72EC50-EE30-4586-8839-F3E92E43D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5904380"/>
                <a:ext cx="8106172" cy="576568"/>
              </a:xfrm>
              <a:prstGeom prst="rect">
                <a:avLst/>
              </a:prstGeom>
              <a:blipFill>
                <a:blip r:embed="rId7"/>
                <a:stretch>
                  <a:fillRect l="-1579" t="-4255" b="-297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96205442-99BD-4855-9661-14DEC1CB4E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" y="4621947"/>
                <a:ext cx="8106172" cy="57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为有理函数，则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必位于最外极点之外。</a:t>
                </a:r>
              </a:p>
            </p:txBody>
          </p:sp>
        </mc:Choice>
        <mc:Fallback xmlns=""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96205442-99BD-4855-9661-14DEC1CB4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4621947"/>
                <a:ext cx="8106172" cy="576568"/>
              </a:xfrm>
              <a:prstGeom prst="rect">
                <a:avLst/>
              </a:prstGeom>
              <a:blipFill>
                <a:blip r:embed="rId8"/>
                <a:stretch>
                  <a:fillRect l="-1579" t="-3158" r="-75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8" grpId="0"/>
      <p:bldP spid="3073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标题 1">
            <a:extLst>
              <a:ext uri="{FF2B5EF4-FFF2-40B4-BE49-F238E27FC236}">
                <a16:creationId xmlns:a16="http://schemas.microsoft.com/office/drawing/2014/main" id="{98BBB76F-5631-48CE-9E2F-DE32614C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z</a:t>
            </a:r>
            <a:r>
              <a:rPr lang="zh-CN" altLang="en-US" dirty="0"/>
              <a:t>变换的</a:t>
            </a:r>
            <a:r>
              <a:rPr lang="en-US" altLang="zh-CN" dirty="0"/>
              <a:t>ROC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6DD60F-52F6-4495-94AC-36A2B89F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92429F-AD60-4926-B94A-365231F252A1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7" name="Rectangle 11">
                <a:extLst>
                  <a:ext uri="{FF2B5EF4-FFF2-40B4-BE49-F238E27FC236}">
                    <a16:creationId xmlns:a16="http://schemas.microsoft.com/office/drawing/2014/main" id="{F6764049-9C92-4383-9FA4-78A7D38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52" y="1285875"/>
                <a:ext cx="8043862" cy="507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5.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左边序列的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是某个圆的内部，但可能不包括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1757" name="Rectangle 11">
                <a:extLst>
                  <a:ext uri="{FF2B5EF4-FFF2-40B4-BE49-F238E27FC236}">
                    <a16:creationId xmlns:a16="http://schemas.microsoft.com/office/drawing/2014/main" id="{F6764049-9C92-4383-9FA4-78A7D385F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85875"/>
                <a:ext cx="8043862" cy="507447"/>
              </a:xfrm>
              <a:prstGeom prst="rect">
                <a:avLst/>
              </a:prstGeom>
              <a:blipFill>
                <a:blip r:embed="rId2"/>
                <a:stretch>
                  <a:fillRect l="-1213" t="-2410" b="-27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6" name="Text Box 14">
                <a:extLst>
                  <a:ext uri="{FF2B5EF4-FFF2-40B4-BE49-F238E27FC236}">
                    <a16:creationId xmlns:a16="http://schemas.microsoft.com/office/drawing/2014/main" id="{349055F4-6AE8-4B95-B0AF-0C79D2547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214" y="1857188"/>
                <a:ext cx="4608512" cy="506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ROC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，则有</a:t>
                </a:r>
              </a:p>
            </p:txBody>
          </p:sp>
        </mc:Choice>
        <mc:Fallback xmlns="">
          <p:sp>
            <p:nvSpPr>
              <p:cNvPr id="31756" name="Text Box 14">
                <a:extLst>
                  <a:ext uri="{FF2B5EF4-FFF2-40B4-BE49-F238E27FC236}">
                    <a16:creationId xmlns:a16="http://schemas.microsoft.com/office/drawing/2014/main" id="{349055F4-6AE8-4B95-B0AF-0C79D2547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214" y="1857188"/>
                <a:ext cx="4608512" cy="506934"/>
              </a:xfrm>
              <a:prstGeom prst="rect">
                <a:avLst/>
              </a:prstGeom>
              <a:blipFill>
                <a:blip r:embed="rId3"/>
                <a:stretch>
                  <a:fillRect l="-1984" b="-27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C3D7B8C4-CD4D-45F0-B9A8-3104BC8EC7DD}"/>
                  </a:ext>
                </a:extLst>
              </p:cNvPr>
              <p:cNvSpPr txBox="1"/>
              <p:nvPr/>
            </p:nvSpPr>
            <p:spPr bwMode="auto">
              <a:xfrm>
                <a:off x="1388621" y="2427988"/>
                <a:ext cx="6176337" cy="8610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C3D7B8C4-CD4D-45F0-B9A8-3104BC8EC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8621" y="2427988"/>
                <a:ext cx="6176337" cy="861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78" name="Object 6">
                <a:extLst>
                  <a:ext uri="{FF2B5EF4-FFF2-40B4-BE49-F238E27FC236}">
                    <a16:creationId xmlns:a16="http://schemas.microsoft.com/office/drawing/2014/main" id="{4103C151-FF1B-4132-9470-2CADB1D860C3}"/>
                  </a:ext>
                </a:extLst>
              </p:cNvPr>
              <p:cNvSpPr txBox="1"/>
              <p:nvPr/>
            </p:nvSpPr>
            <p:spPr bwMode="auto">
              <a:xfrm>
                <a:off x="1388621" y="3352859"/>
                <a:ext cx="4596861" cy="8610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278" name="Object 6">
                <a:extLst>
                  <a:ext uri="{FF2B5EF4-FFF2-40B4-BE49-F238E27FC236}">
                    <a16:creationId xmlns:a16="http://schemas.microsoft.com/office/drawing/2014/main" id="{4103C151-FF1B-4132-9470-2CADB1D8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8621" y="3352859"/>
                <a:ext cx="4596861" cy="861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79" name="Object 7">
                <a:extLst>
                  <a:ext uri="{FF2B5EF4-FFF2-40B4-BE49-F238E27FC236}">
                    <a16:creationId xmlns:a16="http://schemas.microsoft.com/office/drawing/2014/main" id="{91858DC4-D10B-417B-A273-2B15EB0FBA20}"/>
                  </a:ext>
                </a:extLst>
              </p:cNvPr>
              <p:cNvSpPr txBox="1"/>
              <p:nvPr/>
            </p:nvSpPr>
            <p:spPr bwMode="auto">
              <a:xfrm>
                <a:off x="1388621" y="4277730"/>
                <a:ext cx="1872208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ROC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279" name="Object 7">
                <a:extLst>
                  <a:ext uri="{FF2B5EF4-FFF2-40B4-BE49-F238E27FC236}">
                    <a16:creationId xmlns:a16="http://schemas.microsoft.com/office/drawing/2014/main" id="{91858DC4-D10B-417B-A273-2B15EB0FB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8621" y="4277730"/>
                <a:ext cx="1872208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88150CF1-3D50-4B9B-9905-F5DCA48F1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214" y="5374574"/>
                <a:ext cx="7848872" cy="507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定义于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−∞,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不在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内。</a:t>
                </a:r>
              </a:p>
            </p:txBody>
          </p:sp>
        </mc:Choice>
        <mc:Fallback xmlns="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88150CF1-3D50-4B9B-9905-F5DCA48F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214" y="5374574"/>
                <a:ext cx="7848872" cy="507447"/>
              </a:xfrm>
              <a:prstGeom prst="rect">
                <a:avLst/>
              </a:prstGeom>
              <a:blipFill>
                <a:blip r:embed="rId7"/>
                <a:stretch>
                  <a:fillRect l="-1165" t="-2410" r="-621" b="-27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2A85E55C-B271-4BF8-A764-AAD70EA0A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214" y="5945889"/>
                <a:ext cx="6768752" cy="507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在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内时，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为反因果序列。</a:t>
                </a:r>
              </a:p>
            </p:txBody>
          </p:sp>
        </mc:Choice>
        <mc:Fallback xmlns=""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2A85E55C-B271-4BF8-A764-AAD70EA0A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214" y="5945889"/>
                <a:ext cx="6768752" cy="507447"/>
              </a:xfrm>
              <a:prstGeom prst="rect">
                <a:avLst/>
              </a:prstGeom>
              <a:blipFill>
                <a:blip r:embed="rId8"/>
                <a:stretch>
                  <a:fillRect l="-1350" t="-2381" b="-261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E6919C7A-2605-474F-B8F8-C6CB8C034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214" y="4803261"/>
                <a:ext cx="7056784" cy="507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为有理函数，则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必位于最内极点之内。</a:t>
                </a:r>
              </a:p>
            </p:txBody>
          </p:sp>
        </mc:Choice>
        <mc:Fallback xmlns="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E6919C7A-2605-474F-B8F8-C6CB8C034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214" y="4803261"/>
                <a:ext cx="7056784" cy="507447"/>
              </a:xfrm>
              <a:prstGeom prst="rect">
                <a:avLst/>
              </a:prstGeom>
              <a:blipFill>
                <a:blip r:embed="rId9"/>
                <a:stretch>
                  <a:fillRect l="-1295" t="-2410" b="-27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/>
      <p:bldP spid="12" grpId="0"/>
      <p:bldP spid="54278" grpId="0"/>
      <p:bldP spid="54279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标题 1">
            <a:extLst>
              <a:ext uri="{FF2B5EF4-FFF2-40B4-BE49-F238E27FC236}">
                <a16:creationId xmlns:a16="http://schemas.microsoft.com/office/drawing/2014/main" id="{9CB7AF11-1D63-4A1E-B1CE-C02D03A6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z</a:t>
            </a:r>
            <a:r>
              <a:rPr lang="zh-CN" altLang="en-US" dirty="0"/>
              <a:t>变换的</a:t>
            </a:r>
            <a:r>
              <a:rPr lang="en-US" altLang="zh-CN" dirty="0"/>
              <a:t>ROC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08D1C-EDC2-4737-B1DF-E4D99475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C4DAF0-5117-409E-9078-24CF11CB55F2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3C67D9AE-2D3F-4204-9BB9-F3736BFB9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40768"/>
            <a:ext cx="7929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6. 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</a:rPr>
              <a:t>双边序列的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</a:rPr>
              <a:t>变换如果存在，则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ROC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</a:rPr>
              <a:t>必是一个环形区域。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A51AD4D1-F021-465F-8EA5-D7EFFD69F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914766"/>
                <a:ext cx="3212931" cy="484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defRPr/>
                </a:pP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例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1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A51AD4D1-F021-465F-8EA5-D7EFFD69F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914766"/>
                <a:ext cx="3212931" cy="484684"/>
              </a:xfrm>
              <a:prstGeom prst="rect">
                <a:avLst/>
              </a:prstGeom>
              <a:blipFill>
                <a:blip r:embed="rId3"/>
                <a:stretch>
                  <a:fillRect l="-3036" t="-7500" b="-2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3">
                <a:extLst>
                  <a:ext uri="{FF2B5EF4-FFF2-40B4-BE49-F238E27FC236}">
                    <a16:creationId xmlns:a16="http://schemas.microsoft.com/office/drawing/2014/main" id="{C632BAF0-E9ED-4D41-855A-D45365D7CFAA}"/>
                  </a:ext>
                </a:extLst>
              </p:cNvPr>
              <p:cNvSpPr txBox="1"/>
              <p:nvPr/>
            </p:nvSpPr>
            <p:spPr bwMode="auto">
              <a:xfrm>
                <a:off x="1131354" y="2530464"/>
                <a:ext cx="4304742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bject 3">
                <a:extLst>
                  <a:ext uri="{FF2B5EF4-FFF2-40B4-BE49-F238E27FC236}">
                    <a16:creationId xmlns:a16="http://schemas.microsoft.com/office/drawing/2014/main" id="{C632BAF0-E9ED-4D41-855A-D45365D7C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354" y="2530464"/>
                <a:ext cx="4304742" cy="461665"/>
              </a:xfrm>
              <a:prstGeom prst="rect">
                <a:avLst/>
              </a:prstGeom>
              <a:blipFill>
                <a:blip r:embed="rId4"/>
                <a:stretch>
                  <a:fillRect r="-142" b="-197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99E61B9E-B2A5-49CC-89B5-B052C0F18908}"/>
                  </a:ext>
                </a:extLst>
              </p:cNvPr>
              <p:cNvSpPr txBox="1"/>
              <p:nvPr/>
            </p:nvSpPr>
            <p:spPr bwMode="auto">
              <a:xfrm>
                <a:off x="1131354" y="3123143"/>
                <a:ext cx="4243387" cy="7862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99E61B9E-B2A5-49CC-89B5-B052C0F1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354" y="3123143"/>
                <a:ext cx="4243387" cy="786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42755CD-0D04-40CB-A788-CDE6FC42FE7D}"/>
                  </a:ext>
                </a:extLst>
              </p:cNvPr>
              <p:cNvSpPr txBox="1"/>
              <p:nvPr/>
            </p:nvSpPr>
            <p:spPr bwMode="auto">
              <a:xfrm>
                <a:off x="1137704" y="4040398"/>
                <a:ext cx="6032501" cy="7862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−1]⟷−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42755CD-0D04-40CB-A788-CDE6FC42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7704" y="4040398"/>
                <a:ext cx="6032501" cy="7862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9">
                <a:extLst>
                  <a:ext uri="{FF2B5EF4-FFF2-40B4-BE49-F238E27FC236}">
                    <a16:creationId xmlns:a16="http://schemas.microsoft.com/office/drawing/2014/main" id="{31BA7B63-DE82-4B7D-8CC3-A095836AD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1354" y="4957653"/>
                <a:ext cx="75554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时，两部分的收敛域无交集，此时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不存在。</a:t>
                </a:r>
              </a:p>
            </p:txBody>
          </p:sp>
        </mc:Choice>
        <mc:Fallback xmlns="">
          <p:sp>
            <p:nvSpPr>
              <p:cNvPr id="21" name="Text Box 9">
                <a:extLst>
                  <a:ext uri="{FF2B5EF4-FFF2-40B4-BE49-F238E27FC236}">
                    <a16:creationId xmlns:a16="http://schemas.microsoft.com/office/drawing/2014/main" id="{31BA7B63-DE82-4B7D-8CC3-A095836A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354" y="4957653"/>
                <a:ext cx="7555446" cy="461665"/>
              </a:xfrm>
              <a:prstGeom prst="rect">
                <a:avLst/>
              </a:prstGeom>
              <a:blipFill>
                <a:blip r:embed="rId7"/>
                <a:stretch>
                  <a:fillRect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80C28A3A-93A8-4C11-87C5-50CF10F86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1355" y="5550331"/>
                <a:ext cx="755544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时，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为两部分变换之和，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ROC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为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&lt;1/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80C28A3A-93A8-4C11-87C5-50CF10F8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355" y="5550331"/>
                <a:ext cx="7555446" cy="830997"/>
              </a:xfrm>
              <a:prstGeom prst="rect">
                <a:avLst/>
              </a:prstGeom>
              <a:blipFill>
                <a:blip r:embed="rId11"/>
                <a:stretch>
                  <a:fillRect l="-242" t="-6569" r="-81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BEE9419-1ACB-4E11-A851-680FC5032C06}"/>
              </a:ext>
            </a:extLst>
          </p:cNvPr>
          <p:cNvGrpSpPr/>
          <p:nvPr/>
        </p:nvGrpSpPr>
        <p:grpSpPr>
          <a:xfrm>
            <a:off x="6004980" y="1998929"/>
            <a:ext cx="2492375" cy="2120900"/>
            <a:chOff x="6004980" y="1998929"/>
            <a:chExt cx="2492375" cy="2120900"/>
          </a:xfrm>
        </p:grpSpPr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945BA382-1B50-49C7-817D-180FFD4C3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4980" y="1998929"/>
              <a:ext cx="2492375" cy="2120900"/>
              <a:chOff x="3678" y="816"/>
              <a:chExt cx="1570" cy="1336"/>
            </a:xfrm>
          </p:grpSpPr>
          <p:sp>
            <p:nvSpPr>
              <p:cNvPr id="25" name="Oval 13">
                <a:extLst>
                  <a:ext uri="{FF2B5EF4-FFF2-40B4-BE49-F238E27FC236}">
                    <a16:creationId xmlns:a16="http://schemas.microsoft.com/office/drawing/2014/main" id="{53EC4076-9710-4335-A39C-37EDC4D5A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" y="1026"/>
                <a:ext cx="1062" cy="1002"/>
              </a:xfrm>
              <a:prstGeom prst="ellipse">
                <a:avLst/>
              </a:prstGeom>
              <a:solidFill>
                <a:schemeClr val="tx1">
                  <a:alpha val="50195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26" name="Oval 14">
                <a:extLst>
                  <a:ext uri="{FF2B5EF4-FFF2-40B4-BE49-F238E27FC236}">
                    <a16:creationId xmlns:a16="http://schemas.microsoft.com/office/drawing/2014/main" id="{03C4785A-51D0-43AF-B201-FF6DD73CA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305"/>
                <a:ext cx="441" cy="44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EB1EFCC2-5C98-401A-9E82-E8BE75CF2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3" y="910"/>
                <a:ext cx="0" cy="12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Text Box 16">
                <a:extLst>
                  <a:ext uri="{FF2B5EF4-FFF2-40B4-BE49-F238E27FC236}">
                    <a16:creationId xmlns:a16="http://schemas.microsoft.com/office/drawing/2014/main" id="{65B13F43-3EE4-43CE-8A25-405C1B2B7E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2" y="151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9" name="Text Box 17">
                <a:extLst>
                  <a:ext uri="{FF2B5EF4-FFF2-40B4-BE49-F238E27FC236}">
                    <a16:creationId xmlns:a16="http://schemas.microsoft.com/office/drawing/2014/main" id="{B4C69D14-EAF8-4F7E-B0A7-1DAC18E2C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4" y="1509"/>
                <a:ext cx="3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1/</a:t>
                </a:r>
                <a:r>
                  <a:rPr kumimoji="0" lang="en-US" altLang="zh-CN" sz="240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" name="Text Box 18">
                <a:extLst>
                  <a:ext uri="{FF2B5EF4-FFF2-40B4-BE49-F238E27FC236}">
                    <a16:creationId xmlns:a16="http://schemas.microsoft.com/office/drawing/2014/main" id="{73A43437-CE13-403E-AA92-012D80B59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816"/>
                <a:ext cx="5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4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平面</a:t>
                </a:r>
              </a:p>
            </p:txBody>
          </p:sp>
          <p:graphicFrame>
            <p:nvGraphicFramePr>
              <p:cNvPr id="31" name="Object 8">
                <a:extLst>
                  <a:ext uri="{FF2B5EF4-FFF2-40B4-BE49-F238E27FC236}">
                    <a16:creationId xmlns:a16="http://schemas.microsoft.com/office/drawing/2014/main" id="{B86B3ADB-9CC8-44CC-8C5B-A291DB55BEB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7" y="825"/>
              <a:ext cx="27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60" name="Equation" r:id="rId12" imgW="215640" imgH="164880" progId="Equation.DSMT4">
                      <p:embed/>
                    </p:oleObj>
                  </mc:Choice>
                  <mc:Fallback>
                    <p:oleObj name="Equation" r:id="rId12" imgW="215640" imgH="164880" progId="Equation.DSMT4">
                      <p:embed/>
                      <p:pic>
                        <p:nvPicPr>
                          <p:cNvPr id="2055" name="Object 8">
                            <a:extLst>
                              <a:ext uri="{FF2B5EF4-FFF2-40B4-BE49-F238E27FC236}">
                                <a16:creationId xmlns:a16="http://schemas.microsoft.com/office/drawing/2014/main" id="{DB79D35F-0BF3-453E-8C67-80C69B54F1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7" y="825"/>
                            <a:ext cx="27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9">
                <a:extLst>
                  <a:ext uri="{FF2B5EF4-FFF2-40B4-BE49-F238E27FC236}">
                    <a16:creationId xmlns:a16="http://schemas.microsoft.com/office/drawing/2014/main" id="{644CD15A-90F0-4CC4-8670-3B539E7CB4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4" y="1296"/>
              <a:ext cx="27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61" name="Equation" r:id="rId14" imgW="215640" imgH="177480" progId="Equation.DSMT4">
                      <p:embed/>
                    </p:oleObj>
                  </mc:Choice>
                  <mc:Fallback>
                    <p:oleObj name="Equation" r:id="rId14" imgW="215640" imgH="177480" progId="Equation.DSMT4">
                      <p:embed/>
                      <p:pic>
                        <p:nvPicPr>
                          <p:cNvPr id="2056" name="Object 9">
                            <a:extLst>
                              <a:ext uri="{FF2B5EF4-FFF2-40B4-BE49-F238E27FC236}">
                                <a16:creationId xmlns:a16="http://schemas.microsoft.com/office/drawing/2014/main" id="{366D1075-D10F-4FB4-B11D-548BCD8349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296"/>
                            <a:ext cx="272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21">
                <a:extLst>
                  <a:ext uri="{FF2B5EF4-FFF2-40B4-BE49-F238E27FC236}">
                    <a16:creationId xmlns:a16="http://schemas.microsoft.com/office/drawing/2014/main" id="{9ED11E2C-3DFE-43B1-AE8A-9ADBAEE99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1527"/>
                <a:ext cx="14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4" name="Group 22">
                <a:extLst>
                  <a:ext uri="{FF2B5EF4-FFF2-40B4-BE49-F238E27FC236}">
                    <a16:creationId xmlns:a16="http://schemas.microsoft.com/office/drawing/2014/main" id="{8877E562-7DD1-4176-AD10-3F4ADDCC17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3" y="1488"/>
                <a:ext cx="96" cy="96"/>
                <a:chOff x="4944" y="3408"/>
                <a:chExt cx="96" cy="96"/>
              </a:xfrm>
            </p:grpSpPr>
            <p:sp>
              <p:nvSpPr>
                <p:cNvPr id="38" name="Line 23">
                  <a:extLst>
                    <a:ext uri="{FF2B5EF4-FFF2-40B4-BE49-F238E27FC236}">
                      <a16:creationId xmlns:a16="http://schemas.microsoft.com/office/drawing/2014/main" id="{8180DB8E-023E-4344-87F6-0F1BB9F75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0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Line 24">
                  <a:extLst>
                    <a:ext uri="{FF2B5EF4-FFF2-40B4-BE49-F238E27FC236}">
                      <a16:creationId xmlns:a16="http://schemas.microsoft.com/office/drawing/2014/main" id="{1EC3C190-BE6A-4F51-9282-CD26A019F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44" y="340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5" name="Group 25">
                <a:extLst>
                  <a:ext uri="{FF2B5EF4-FFF2-40B4-BE49-F238E27FC236}">
                    <a16:creationId xmlns:a16="http://schemas.microsoft.com/office/drawing/2014/main" id="{9CB87D20-9DD3-4026-A1B1-4CD020B0C0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2" y="1479"/>
                <a:ext cx="96" cy="96"/>
                <a:chOff x="4944" y="3408"/>
                <a:chExt cx="96" cy="96"/>
              </a:xfrm>
            </p:grpSpPr>
            <p:sp>
              <p:nvSpPr>
                <p:cNvPr id="36" name="Line 26">
                  <a:extLst>
                    <a:ext uri="{FF2B5EF4-FFF2-40B4-BE49-F238E27FC236}">
                      <a16:creationId xmlns:a16="http://schemas.microsoft.com/office/drawing/2014/main" id="{1535AF2B-0D09-4C6F-A96C-FA52F6C3DE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40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27">
                  <a:extLst>
                    <a:ext uri="{FF2B5EF4-FFF2-40B4-BE49-F238E27FC236}">
                      <a16:creationId xmlns:a16="http://schemas.microsoft.com/office/drawing/2014/main" id="{9F7E9FCF-EAD0-4742-B5B9-C9F3E9174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44" y="340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91950AA-24EE-4A25-90D2-78AEA0F407C5}"/>
                </a:ext>
              </a:extLst>
            </p:cNvPr>
            <p:cNvSpPr/>
            <p:nvPr/>
          </p:nvSpPr>
          <p:spPr bwMode="auto">
            <a:xfrm>
              <a:off x="6930741" y="305484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标题 1">
            <a:extLst>
              <a:ext uri="{FF2B5EF4-FFF2-40B4-BE49-F238E27FC236}">
                <a16:creationId xmlns:a16="http://schemas.microsoft.com/office/drawing/2014/main" id="{6F1485D5-37B9-40BE-B247-5475952A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z</a:t>
            </a:r>
            <a:r>
              <a:rPr lang="zh-CN" altLang="en-US" dirty="0"/>
              <a:t>变换的</a:t>
            </a:r>
            <a:r>
              <a:rPr lang="en-US" altLang="zh-CN" dirty="0"/>
              <a:t>ROC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Rectangle 12">
                <a:extLst>
                  <a:ext uri="{FF2B5EF4-FFF2-40B4-BE49-F238E27FC236}">
                    <a16:creationId xmlns:a16="http://schemas.microsoft.com/office/drawing/2014/main" id="{1D54ABA1-CE09-46E7-ACCE-7361F577D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08" y="1268760"/>
                <a:ext cx="6702284" cy="1053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defRPr/>
                </a:pP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例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2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sz="2800" dirty="0">
                                  <a:latin typeface="Times New Roman" panose="02020603050405020304" pitchFamily="18" charset="0"/>
                                  <a:ea typeface="华文楷体" panose="02010600040101010101" pitchFamily="2" charset="-122"/>
                                </a:rPr>
                                <m:t>其他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0" lang="en-US" altLang="zh-CN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75" name="Rectangle 12">
                <a:extLst>
                  <a:ext uri="{FF2B5EF4-FFF2-40B4-BE49-F238E27FC236}">
                    <a16:creationId xmlns:a16="http://schemas.microsoft.com/office/drawing/2014/main" id="{1D54ABA1-CE09-46E7-ACCE-7361F577D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" y="1268760"/>
                <a:ext cx="6702284" cy="1053494"/>
              </a:xfrm>
              <a:prstGeom prst="rect">
                <a:avLst/>
              </a:prstGeom>
              <a:blipFill>
                <a:blip r:embed="rId2"/>
                <a:stretch>
                  <a:fillRect l="-19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500FDB35-DAED-4A56-BEA9-EF7B6F71130E}"/>
                  </a:ext>
                </a:extLst>
              </p:cNvPr>
              <p:cNvSpPr txBox="1"/>
              <p:nvPr/>
            </p:nvSpPr>
            <p:spPr bwMode="auto">
              <a:xfrm>
                <a:off x="827584" y="2351165"/>
                <a:ext cx="7848872" cy="10336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500FDB35-DAED-4A56-BEA9-EF7B6F71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351165"/>
                <a:ext cx="7848872" cy="1033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8542691-19AC-4FA9-951D-1970C241BEB4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3443028"/>
            <a:ext cx="4114800" cy="1098550"/>
            <a:chOff x="817" y="1358"/>
            <a:chExt cx="2592" cy="6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Text Box 4">
                  <a:extLst>
                    <a:ext uri="{FF2B5EF4-FFF2-40B4-BE49-F238E27FC236}">
                      <a16:creationId xmlns:a16="http://schemas.microsoft.com/office/drawing/2014/main" id="{AB73809E-7134-4C28-87A6-EF89688389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" y="1358"/>
                  <a:ext cx="2358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defRPr/>
                  </a:pPr>
                  <a:r>
                    <a:rPr kumimoji="0" lang="zh-CN" altLang="en-US" sz="28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极点：</a:t>
                  </a:r>
                  <a:r>
                    <a:rPr lang="en-US" sz="28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zh-CN" altLang="en-US" sz="28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 （一阶）</a:t>
                  </a:r>
                  <a:endPara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72" name="Text Box 4">
                  <a:extLst>
                    <a:ext uri="{FF2B5EF4-FFF2-40B4-BE49-F238E27FC236}">
                      <a16:creationId xmlns:a16="http://schemas.microsoft.com/office/drawing/2014/main" id="{AB73809E-7134-4C28-87A6-EF8968838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7" y="1358"/>
                  <a:ext cx="2358" cy="330"/>
                </a:xfrm>
                <a:prstGeom prst="rect">
                  <a:avLst/>
                </a:prstGeom>
                <a:blipFill>
                  <a:blip r:embed="rId4"/>
                  <a:stretch>
                    <a:fillRect l="-3257" t="-11628" r="-2280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Object 10">
                  <a:extLst>
                    <a:ext uri="{FF2B5EF4-FFF2-40B4-BE49-F238E27FC236}">
                      <a16:creationId xmlns:a16="http://schemas.microsoft.com/office/drawing/2014/main" id="{46B61F33-B467-4305-B571-228D568AA38F}"/>
                    </a:ext>
                  </a:extLst>
                </p:cNvPr>
                <p:cNvSpPr txBox="1"/>
                <p:nvPr/>
              </p:nvSpPr>
              <p:spPr bwMode="auto">
                <a:xfrm>
                  <a:off x="1550" y="1720"/>
                  <a:ext cx="185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zh-CN" altLang="en-US" sz="28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 （</a:t>
                  </a:r>
                  <a:r>
                    <a:rPr lang="en-US" altLang="zh-CN" sz="2800" i="1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N</a:t>
                  </a:r>
                  <a:r>
                    <a:rPr lang="zh-CN" altLang="en-US" sz="28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－</a:t>
                  </a:r>
                  <a:r>
                    <a:rPr lang="en-US" altLang="zh-CN" sz="28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1</a:t>
                  </a:r>
                  <a:r>
                    <a:rPr lang="zh-CN" altLang="en-US" sz="28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阶）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038" name="Object 10">
                  <a:extLst>
                    <a:ext uri="{FF2B5EF4-FFF2-40B4-BE49-F238E27FC236}">
                      <a16:creationId xmlns:a16="http://schemas.microsoft.com/office/drawing/2014/main" id="{46B61F33-B467-4305-B571-228D568AA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50" y="1720"/>
                  <a:ext cx="1859" cy="330"/>
                </a:xfrm>
                <a:prstGeom prst="rect">
                  <a:avLst/>
                </a:prstGeom>
                <a:blipFill>
                  <a:blip r:embed="rId5"/>
                  <a:stretch>
                    <a:fillRect t="-15116" r="-3926" b="-3139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9">
            <a:extLst>
              <a:ext uri="{FF2B5EF4-FFF2-40B4-BE49-F238E27FC236}">
                <a16:creationId xmlns:a16="http://schemas.microsoft.com/office/drawing/2014/main" id="{BC3DA2F9-7CD3-4408-AA82-44F6817E6BA1}"/>
              </a:ext>
            </a:extLst>
          </p:cNvPr>
          <p:cNvGrpSpPr>
            <a:grpSpLocks/>
          </p:cNvGrpSpPr>
          <p:nvPr/>
        </p:nvGrpSpPr>
        <p:grpSpPr bwMode="auto">
          <a:xfrm>
            <a:off x="833153" y="4599825"/>
            <a:ext cx="4129089" cy="1219201"/>
            <a:chOff x="816" y="2304"/>
            <a:chExt cx="2601" cy="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Text Box 10">
                  <a:extLst>
                    <a:ext uri="{FF2B5EF4-FFF2-40B4-BE49-F238E27FC236}">
                      <a16:creationId xmlns:a16="http://schemas.microsoft.com/office/drawing/2014/main" id="{8CADF4FB-3933-4F7F-9B98-F2B0A0C0D6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2304"/>
                  <a:ext cx="1901" cy="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零点：</a:t>
                  </a:r>
                  <a:r>
                    <a:rPr lang="en-US" sz="280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71" name="Text Box 10">
                  <a:extLst>
                    <a:ext uri="{FF2B5EF4-FFF2-40B4-BE49-F238E27FC236}">
                      <a16:creationId xmlns:a16="http://schemas.microsoft.com/office/drawing/2014/main" id="{8CADF4FB-3933-4F7F-9B98-F2B0A0C0D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2304"/>
                  <a:ext cx="1901" cy="429"/>
                </a:xfrm>
                <a:prstGeom prst="rect">
                  <a:avLst/>
                </a:prstGeom>
                <a:blipFill>
                  <a:blip r:embed="rId6"/>
                  <a:stretch>
                    <a:fillRect l="-4040" b="-2410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Object 12">
                  <a:extLst>
                    <a:ext uri="{FF2B5EF4-FFF2-40B4-BE49-F238E27FC236}">
                      <a16:creationId xmlns:a16="http://schemas.microsoft.com/office/drawing/2014/main" id="{E22AE710-49BC-40C4-9855-6885A9037065}"/>
                    </a:ext>
                  </a:extLst>
                </p:cNvPr>
                <p:cNvSpPr txBox="1"/>
                <p:nvPr/>
              </p:nvSpPr>
              <p:spPr bwMode="auto">
                <a:xfrm>
                  <a:off x="1532" y="2742"/>
                  <a:ext cx="188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=0,1⋅⋅⋅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6" name="Object 12">
                  <a:extLst>
                    <a:ext uri="{FF2B5EF4-FFF2-40B4-BE49-F238E27FC236}">
                      <a16:creationId xmlns:a16="http://schemas.microsoft.com/office/drawing/2014/main" id="{E22AE710-49BC-40C4-9855-6885A903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2" y="2742"/>
                  <a:ext cx="1885" cy="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AF0AAFB0-5B48-4B9E-A302-41278525374C}"/>
              </a:ext>
            </a:extLst>
          </p:cNvPr>
          <p:cNvGrpSpPr>
            <a:grpSpLocks/>
          </p:cNvGrpSpPr>
          <p:nvPr/>
        </p:nvGrpSpPr>
        <p:grpSpPr bwMode="auto">
          <a:xfrm>
            <a:off x="4952148" y="3389568"/>
            <a:ext cx="3318736" cy="2465388"/>
            <a:chOff x="3200" y="1421"/>
            <a:chExt cx="2016" cy="1553"/>
          </a:xfrm>
        </p:grpSpPr>
        <p:sp>
          <p:nvSpPr>
            <p:cNvPr id="1029" name="Object 13">
              <a:extLst>
                <a:ext uri="{FF2B5EF4-FFF2-40B4-BE49-F238E27FC236}">
                  <a16:creationId xmlns:a16="http://schemas.microsoft.com/office/drawing/2014/main" id="{585E2BAD-D745-426A-9428-610BA6FD80E8}"/>
                </a:ext>
              </a:extLst>
            </p:cNvPr>
            <p:cNvSpPr txBox="1"/>
            <p:nvPr/>
          </p:nvSpPr>
          <p:spPr bwMode="auto">
            <a:xfrm>
              <a:off x="4084" y="1421"/>
              <a:ext cx="342" cy="3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rm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ea typeface="华文楷体" panose="02010600040101010101" pitchFamily="2" charset="-122"/>
                </a:rPr>
                <a:t>Im</a:t>
              </a:r>
              <a:endParaRPr lang="en-US" sz="24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030" name="Object 14">
              <a:extLst>
                <a:ext uri="{FF2B5EF4-FFF2-40B4-BE49-F238E27FC236}">
                  <a16:creationId xmlns:a16="http://schemas.microsoft.com/office/drawing/2014/main" id="{FE4565E9-C60B-4D14-8E94-FB71724DDFA7}"/>
                </a:ext>
              </a:extLst>
            </p:cNvPr>
            <p:cNvSpPr txBox="1"/>
            <p:nvPr/>
          </p:nvSpPr>
          <p:spPr bwMode="auto">
            <a:xfrm>
              <a:off x="4839" y="2002"/>
              <a:ext cx="319" cy="3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rm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Object 15">
                  <a:extLst>
                    <a:ext uri="{FF2B5EF4-FFF2-40B4-BE49-F238E27FC236}">
                      <a16:creationId xmlns:a16="http://schemas.microsoft.com/office/drawing/2014/main" id="{3E94EAD0-F71B-4419-9934-24E9AEC6351B}"/>
                    </a:ext>
                  </a:extLst>
                </p:cNvPr>
                <p:cNvSpPr txBox="1"/>
                <p:nvPr/>
              </p:nvSpPr>
              <p:spPr bwMode="auto">
                <a:xfrm>
                  <a:off x="4440" y="2648"/>
                  <a:ext cx="77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=8)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1" name="Object 15">
                  <a:extLst>
                    <a:ext uri="{FF2B5EF4-FFF2-40B4-BE49-F238E27FC236}">
                      <a16:creationId xmlns:a16="http://schemas.microsoft.com/office/drawing/2014/main" id="{3E94EAD0-F71B-4419-9934-24E9AEC63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0" y="2648"/>
                  <a:ext cx="776" cy="291"/>
                </a:xfrm>
                <a:prstGeom prst="rect">
                  <a:avLst/>
                </a:prstGeom>
                <a:blipFill>
                  <a:blip r:embed="rId8"/>
                  <a:stretch>
                    <a:fillRect l="-3810" r="-952" b="-21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3" name="Group 17">
              <a:extLst>
                <a:ext uri="{FF2B5EF4-FFF2-40B4-BE49-F238E27FC236}">
                  <a16:creationId xmlns:a16="http://schemas.microsoft.com/office/drawing/2014/main" id="{1E4431E1-0EED-4913-874D-CAAC7F665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" y="1535"/>
              <a:ext cx="1750" cy="1439"/>
              <a:chOff x="3283" y="1714"/>
              <a:chExt cx="1450" cy="1158"/>
            </a:xfrm>
          </p:grpSpPr>
          <p:sp>
            <p:nvSpPr>
              <p:cNvPr id="1054" name="Oval 18">
                <a:extLst>
                  <a:ext uri="{FF2B5EF4-FFF2-40B4-BE49-F238E27FC236}">
                    <a16:creationId xmlns:a16="http://schemas.microsoft.com/office/drawing/2014/main" id="{D4B8800F-DF1C-4FF9-8642-6160AE541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" y="1955"/>
                <a:ext cx="758" cy="757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55" name="Line 19">
                <a:extLst>
                  <a:ext uri="{FF2B5EF4-FFF2-40B4-BE49-F238E27FC236}">
                    <a16:creationId xmlns:a16="http://schemas.microsoft.com/office/drawing/2014/main" id="{CC909EB8-C847-4411-ABE4-AD461876A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3" y="2333"/>
                <a:ext cx="1450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56" name="Line 20">
                <a:extLst>
                  <a:ext uri="{FF2B5EF4-FFF2-40B4-BE49-F238E27FC236}">
                    <a16:creationId xmlns:a16="http://schemas.microsoft.com/office/drawing/2014/main" id="{07C3C9F9-A81E-42E8-946F-D16050ECA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8" y="1714"/>
                <a:ext cx="0" cy="1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57" name="Oval 21">
                <a:extLst>
                  <a:ext uri="{FF2B5EF4-FFF2-40B4-BE49-F238E27FC236}">
                    <a16:creationId xmlns:a16="http://schemas.microsoft.com/office/drawing/2014/main" id="{4DCDF871-8CAE-4E86-A8C6-D7B16AF2E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1922"/>
                <a:ext cx="84" cy="8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58" name="Oval 22">
                <a:extLst>
                  <a:ext uri="{FF2B5EF4-FFF2-40B4-BE49-F238E27FC236}">
                    <a16:creationId xmlns:a16="http://schemas.microsoft.com/office/drawing/2014/main" id="{E322AD80-BB65-496C-9CAA-E1FA47C8E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661"/>
                <a:ext cx="84" cy="8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59" name="Oval 23">
                <a:extLst>
                  <a:ext uri="{FF2B5EF4-FFF2-40B4-BE49-F238E27FC236}">
                    <a16:creationId xmlns:a16="http://schemas.microsoft.com/office/drawing/2014/main" id="{F94E8CB6-15A6-4112-8D97-635FE8A03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292"/>
                <a:ext cx="85" cy="8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60" name="Oval 24">
                <a:extLst>
                  <a:ext uri="{FF2B5EF4-FFF2-40B4-BE49-F238E27FC236}">
                    <a16:creationId xmlns:a16="http://schemas.microsoft.com/office/drawing/2014/main" id="{97B43A00-4093-46A6-BF11-9D81F45C3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2039"/>
                <a:ext cx="84" cy="8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61" name="Oval 25">
                <a:extLst>
                  <a:ext uri="{FF2B5EF4-FFF2-40B4-BE49-F238E27FC236}">
                    <a16:creationId xmlns:a16="http://schemas.microsoft.com/office/drawing/2014/main" id="{83F3701B-8099-4732-B58A-11395953C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2544"/>
                <a:ext cx="84" cy="8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62" name="Oval 26">
                <a:extLst>
                  <a:ext uri="{FF2B5EF4-FFF2-40B4-BE49-F238E27FC236}">
                    <a16:creationId xmlns:a16="http://schemas.microsoft.com/office/drawing/2014/main" id="{6A877DEC-3329-401F-AB05-F7D92C230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039"/>
                <a:ext cx="85" cy="8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63" name="Oval 27">
                <a:extLst>
                  <a:ext uri="{FF2B5EF4-FFF2-40B4-BE49-F238E27FC236}">
                    <a16:creationId xmlns:a16="http://schemas.microsoft.com/office/drawing/2014/main" id="{303D650E-B4F7-49FA-A6BF-591041F46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2568"/>
                <a:ext cx="85" cy="84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064" name="Line 28">
                <a:extLst>
                  <a:ext uri="{FF2B5EF4-FFF2-40B4-BE49-F238E27FC236}">
                    <a16:creationId xmlns:a16="http://schemas.microsoft.com/office/drawing/2014/main" id="{D1D27276-284D-42D0-9DDA-A71538520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1" y="2292"/>
                <a:ext cx="84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  <p:grpSp>
            <p:nvGrpSpPr>
              <p:cNvPr id="1065" name="Group 29">
                <a:extLst>
                  <a:ext uri="{FF2B5EF4-FFF2-40B4-BE49-F238E27FC236}">
                    <a16:creationId xmlns:a16="http://schemas.microsoft.com/office/drawing/2014/main" id="{D01674C8-F392-481A-A875-6F15CDAAB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1" y="2290"/>
                <a:ext cx="86" cy="91"/>
                <a:chOff x="4896" y="3506"/>
                <a:chExt cx="86" cy="91"/>
              </a:xfrm>
            </p:grpSpPr>
            <p:sp>
              <p:nvSpPr>
                <p:cNvPr id="1068" name="Oval 30">
                  <a:extLst>
                    <a:ext uri="{FF2B5EF4-FFF2-40B4-BE49-F238E27FC236}">
                      <a16:creationId xmlns:a16="http://schemas.microsoft.com/office/drawing/2014/main" id="{5E20F1BA-951C-4CDB-9ACE-67B4C9A72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3506"/>
                  <a:ext cx="84" cy="83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i="0" u="none" strike="noStrike" kern="1200" cap="none" spc="0" normalizeH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69" name="Line 31">
                  <a:extLst>
                    <a:ext uri="{FF2B5EF4-FFF2-40B4-BE49-F238E27FC236}">
                      <a16:creationId xmlns:a16="http://schemas.microsoft.com/office/drawing/2014/main" id="{64345E7F-003D-439F-BB19-22C549D7DD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8" y="3513"/>
                  <a:ext cx="84" cy="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  <p:sp>
              <p:nvSpPr>
                <p:cNvPr id="1070" name="Line 32">
                  <a:extLst>
                    <a:ext uri="{FF2B5EF4-FFF2-40B4-BE49-F238E27FC236}">
                      <a16:creationId xmlns:a16="http://schemas.microsoft.com/office/drawing/2014/main" id="{1C8080E2-3F60-49AC-A634-4314BD6E5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96" y="3506"/>
                  <a:ext cx="84" cy="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2" name="Object 16">
                    <a:extLst>
                      <a:ext uri="{FF2B5EF4-FFF2-40B4-BE49-F238E27FC236}">
                        <a16:creationId xmlns:a16="http://schemas.microsoft.com/office/drawing/2014/main" id="{F74B95C5-9D1C-40E4-883B-095CB18B21BE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364" y="2264"/>
                    <a:ext cx="299" cy="2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32" name="Object 16">
                    <a:extLst>
                      <a:ext uri="{FF2B5EF4-FFF2-40B4-BE49-F238E27FC236}">
                        <a16:creationId xmlns:a16="http://schemas.microsoft.com/office/drawing/2014/main" id="{F74B95C5-9D1C-40E4-883B-095CB18B21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64" y="2264"/>
                    <a:ext cx="299" cy="23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3" name="Object 17">
                    <a:extLst>
                      <a:ext uri="{FF2B5EF4-FFF2-40B4-BE49-F238E27FC236}">
                        <a16:creationId xmlns:a16="http://schemas.microsoft.com/office/drawing/2014/main" id="{18FA7BB3-9F6D-4B7D-A27B-FD52962396B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386" y="2283"/>
                    <a:ext cx="186" cy="2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33" name="Object 17">
                    <a:extLst>
                      <a:ext uri="{FF2B5EF4-FFF2-40B4-BE49-F238E27FC236}">
                        <a16:creationId xmlns:a16="http://schemas.microsoft.com/office/drawing/2014/main" id="{18FA7BB3-9F6D-4B7D-A27B-FD52962396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86" y="2283"/>
                    <a:ext cx="186" cy="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6" name="Text Box 35">
                <a:extLst>
                  <a:ext uri="{FF2B5EF4-FFF2-40B4-BE49-F238E27FC236}">
                    <a16:creationId xmlns:a16="http://schemas.microsoft.com/office/drawing/2014/main" id="{DFFF1785-FA0A-485F-99E4-450EAD9C9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7" y="2300"/>
                <a:ext cx="170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4" name="Object 18">
                    <a:extLst>
                      <a:ext uri="{FF2B5EF4-FFF2-40B4-BE49-F238E27FC236}">
                        <a16:creationId xmlns:a16="http://schemas.microsoft.com/office/drawing/2014/main" id="{EDE47FED-EE81-44E3-80C3-85103F08A12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984" y="2323"/>
                    <a:ext cx="442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pc="-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spc="-200" dirty="0"/>
                  </a:p>
                </p:txBody>
              </p:sp>
            </mc:Choice>
            <mc:Fallback xmlns="">
              <p:sp>
                <p:nvSpPr>
                  <p:cNvPr id="1034" name="Object 18">
                    <a:extLst>
                      <a:ext uri="{FF2B5EF4-FFF2-40B4-BE49-F238E27FC236}">
                        <a16:creationId xmlns:a16="http://schemas.microsoft.com/office/drawing/2014/main" id="{EDE47FED-EE81-44E3-80C3-85103F08A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84" y="2323"/>
                    <a:ext cx="442" cy="1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83" b="-15000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7" name="Line 37">
                <a:extLst>
                  <a:ext uri="{FF2B5EF4-FFF2-40B4-BE49-F238E27FC236}">
                    <a16:creationId xmlns:a16="http://schemas.microsoft.com/office/drawing/2014/main" id="{7C3EBEC2-9E4F-47C5-83D1-30803A021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1" y="2292"/>
                <a:ext cx="84" cy="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Text Box 40">
                <a:extLst>
                  <a:ext uri="{FF2B5EF4-FFF2-40B4-BE49-F238E27FC236}">
                    <a16:creationId xmlns:a16="http://schemas.microsoft.com/office/drawing/2014/main" id="{2B973A83-D2B2-46CD-BEC9-6BC832787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5877272"/>
                <a:ext cx="6403997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defRPr/>
                </a:pP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在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处，零极点抵消，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ROC</m:t>
                        </m:r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1052" name="Text Box 40">
                <a:extLst>
                  <a:ext uri="{FF2B5EF4-FFF2-40B4-BE49-F238E27FC236}">
                    <a16:creationId xmlns:a16="http://schemas.microsoft.com/office/drawing/2014/main" id="{2B973A83-D2B2-46CD-BEC9-6BC832787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5877272"/>
                <a:ext cx="6403997" cy="523875"/>
              </a:xfrm>
              <a:prstGeom prst="rect">
                <a:avLst/>
              </a:prstGeom>
              <a:blipFill>
                <a:blip r:embed="rId12"/>
                <a:stretch>
                  <a:fillRect l="-2000" t="-11628" r="-1524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灯片编号占位符 52">
            <a:extLst>
              <a:ext uri="{FF2B5EF4-FFF2-40B4-BE49-F238E27FC236}">
                <a16:creationId xmlns:a16="http://schemas.microsoft.com/office/drawing/2014/main" id="{0EBF3D31-DC61-4F3D-AAD6-9E5E673F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88973A6D-963F-4D7E-BC26-D08A6379CDD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标题 1">
            <a:extLst>
              <a:ext uri="{FF2B5EF4-FFF2-40B4-BE49-F238E27FC236}">
                <a16:creationId xmlns:a16="http://schemas.microsoft.com/office/drawing/2014/main" id="{41D1AB7E-0391-443F-B586-58C40932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 z</a:t>
            </a:r>
            <a:r>
              <a:rPr lang="zh-CN" altLang="en-US" dirty="0"/>
              <a:t>变换的</a:t>
            </a:r>
            <a:r>
              <a:rPr lang="en-US" altLang="zh-CN" dirty="0"/>
              <a:t>ROC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4" name="Text Box 3">
                <a:extLst>
                  <a:ext uri="{FF2B5EF4-FFF2-40B4-BE49-F238E27FC236}">
                    <a16:creationId xmlns:a16="http://schemas.microsoft.com/office/drawing/2014/main" id="{CA8A2D66-78BC-4BFE-BA65-0BAD40396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1300652"/>
                <a:ext cx="3793411" cy="758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例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)(1−2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04" name="Text Box 3">
                <a:extLst>
                  <a:ext uri="{FF2B5EF4-FFF2-40B4-BE49-F238E27FC236}">
                    <a16:creationId xmlns:a16="http://schemas.microsoft.com/office/drawing/2014/main" id="{CA8A2D66-78BC-4BFE-BA65-0BAD4039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300652"/>
                <a:ext cx="3793411" cy="758093"/>
              </a:xfrm>
              <a:prstGeom prst="rect">
                <a:avLst/>
              </a:prstGeom>
              <a:blipFill>
                <a:blip r:embed="rId2"/>
                <a:stretch>
                  <a:fillRect l="-25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1" name="Rectangle 30">
                <a:extLst>
                  <a:ext uri="{FF2B5EF4-FFF2-40B4-BE49-F238E27FC236}">
                    <a16:creationId xmlns:a16="http://schemas.microsoft.com/office/drawing/2014/main" id="{6DFD0611-3736-4E78-91AB-FE7AFCBF4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423" y="2364318"/>
                <a:ext cx="3344826" cy="985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sz="2400" dirty="0">
                    <a:ea typeface="华文楷体" panose="02010600040101010101" pitchFamily="2" charset="-122"/>
                  </a:rPr>
                  <a:t>极点：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,  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eaLnBrk="1" hangingPunct="1">
                  <a:defRPr/>
                </a:pPr>
                <a:r>
                  <a:rPr lang="zh-CN" altLang="en-US" sz="2400" dirty="0">
                    <a:ea typeface="华文楷体" panose="02010600040101010101" pitchFamily="2" charset="-122"/>
                  </a:rPr>
                  <a:t>零点：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zh-CN" altLang="en-US" sz="2400" dirty="0">
                        <a:latin typeface="Times New Roman" panose="02020603050405020304" pitchFamily="18" charset="0"/>
                        <a:ea typeface="华文楷体" panose="02010600040101010101" pitchFamily="2" charset="-122"/>
                      </a:rPr>
                      <m:t>（二阶）</m:t>
                    </m:r>
                  </m:oMath>
                </a14:m>
                <a:endParaRPr kumimoji="0" lang="zh-CN" altLang="en-US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91" name="Rectangle 30">
                <a:extLst>
                  <a:ext uri="{FF2B5EF4-FFF2-40B4-BE49-F238E27FC236}">
                    <a16:creationId xmlns:a16="http://schemas.microsoft.com/office/drawing/2014/main" id="{6DFD0611-3736-4E78-91AB-FE7AFCBF4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23" y="2364318"/>
                <a:ext cx="3344826" cy="985078"/>
              </a:xfrm>
              <a:prstGeom prst="rect">
                <a:avLst/>
              </a:prstGeom>
              <a:blipFill>
                <a:blip r:embed="rId3"/>
                <a:stretch>
                  <a:fillRect l="-2920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灯片编号占位符 31">
            <a:extLst>
              <a:ext uri="{FF2B5EF4-FFF2-40B4-BE49-F238E27FC236}">
                <a16:creationId xmlns:a16="http://schemas.microsoft.com/office/drawing/2014/main" id="{F30CF318-E853-43F2-BEC2-CDCAC56C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1EEE01CA-6FB3-4EC5-A146-587BF37137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4C35F17-B131-4F56-904B-3D592CF064D6}"/>
              </a:ext>
            </a:extLst>
          </p:cNvPr>
          <p:cNvGrpSpPr/>
          <p:nvPr/>
        </p:nvGrpSpPr>
        <p:grpSpPr>
          <a:xfrm>
            <a:off x="5220072" y="2128319"/>
            <a:ext cx="3020589" cy="1323114"/>
            <a:chOff x="5292080" y="2229763"/>
            <a:chExt cx="3020589" cy="1323114"/>
          </a:xfrm>
        </p:grpSpPr>
        <p:sp>
          <p:nvSpPr>
            <p:cNvPr id="3093" name="Line 6">
              <a:extLst>
                <a:ext uri="{FF2B5EF4-FFF2-40B4-BE49-F238E27FC236}">
                  <a16:creationId xmlns:a16="http://schemas.microsoft.com/office/drawing/2014/main" id="{C44327FB-FFE5-4913-86B4-7F7856479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080" y="3011539"/>
              <a:ext cx="2879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4" name="Line 7">
              <a:extLst>
                <a:ext uri="{FF2B5EF4-FFF2-40B4-BE49-F238E27FC236}">
                  <a16:creationId xmlns:a16="http://schemas.microsoft.com/office/drawing/2014/main" id="{2A15144A-9331-412A-893F-387C6B2A5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3430" y="2473377"/>
              <a:ext cx="0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5" name="Oval 8">
              <a:extLst>
                <a:ext uri="{FF2B5EF4-FFF2-40B4-BE49-F238E27FC236}">
                  <a16:creationId xmlns:a16="http://schemas.microsoft.com/office/drawing/2014/main" id="{98B440C1-5641-4604-A211-B8E19E4F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9930" y="2944864"/>
              <a:ext cx="125413" cy="13493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96" name="Oval 9">
              <a:extLst>
                <a:ext uri="{FF2B5EF4-FFF2-40B4-BE49-F238E27FC236}">
                  <a16:creationId xmlns:a16="http://schemas.microsoft.com/office/drawing/2014/main" id="{279BF8A3-048D-4674-8DB4-A0BC49C3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9930" y="2944864"/>
              <a:ext cx="125413" cy="13493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" name="Object 3">
                  <a:extLst>
                    <a:ext uri="{FF2B5EF4-FFF2-40B4-BE49-F238E27FC236}">
                      <a16:creationId xmlns:a16="http://schemas.microsoft.com/office/drawing/2014/main" id="{F1713ADD-AAAE-40DA-9D8E-A621AC8861E1}"/>
                    </a:ext>
                  </a:extLst>
                </p:cNvPr>
                <p:cNvSpPr txBox="1"/>
                <p:nvPr/>
              </p:nvSpPr>
              <p:spPr bwMode="auto">
                <a:xfrm>
                  <a:off x="6064113" y="3054306"/>
                  <a:ext cx="757238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77" name="Object 3">
                  <a:extLst>
                    <a:ext uri="{FF2B5EF4-FFF2-40B4-BE49-F238E27FC236}">
                      <a16:creationId xmlns:a16="http://schemas.microsoft.com/office/drawing/2014/main" id="{F1713ADD-AAAE-40DA-9D8E-A621AC886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64113" y="3054306"/>
                  <a:ext cx="75723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419"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8" name="Object 4">
                  <a:extLst>
                    <a:ext uri="{FF2B5EF4-FFF2-40B4-BE49-F238E27FC236}">
                      <a16:creationId xmlns:a16="http://schemas.microsoft.com/office/drawing/2014/main" id="{A737B87E-FB0F-4887-AD62-BAEBCA0D2ACE}"/>
                    </a:ext>
                  </a:extLst>
                </p:cNvPr>
                <p:cNvSpPr txBox="1"/>
                <p:nvPr/>
              </p:nvSpPr>
              <p:spPr bwMode="auto">
                <a:xfrm>
                  <a:off x="7432991" y="3054306"/>
                  <a:ext cx="41592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78" name="Object 4">
                  <a:extLst>
                    <a:ext uri="{FF2B5EF4-FFF2-40B4-BE49-F238E27FC236}">
                      <a16:creationId xmlns:a16="http://schemas.microsoft.com/office/drawing/2014/main" id="{A737B87E-FB0F-4887-AD62-BAEBCA0D2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32991" y="3054306"/>
                  <a:ext cx="41592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41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9" name="Object 5">
                  <a:extLst>
                    <a:ext uri="{FF2B5EF4-FFF2-40B4-BE49-F238E27FC236}">
                      <a16:creationId xmlns:a16="http://schemas.microsoft.com/office/drawing/2014/main" id="{3C2A35C7-8AF5-447F-959B-E3ECDC3AA49E}"/>
                    </a:ext>
                  </a:extLst>
                </p:cNvPr>
                <p:cNvSpPr txBox="1"/>
                <p:nvPr/>
              </p:nvSpPr>
              <p:spPr bwMode="auto">
                <a:xfrm>
                  <a:off x="7736406" y="2549874"/>
                  <a:ext cx="57626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79" name="Object 5">
                  <a:extLst>
                    <a:ext uri="{FF2B5EF4-FFF2-40B4-BE49-F238E27FC236}">
                      <a16:creationId xmlns:a16="http://schemas.microsoft.com/office/drawing/2014/main" id="{3C2A35C7-8AF5-447F-959B-E3ECDC3AA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36406" y="2549874"/>
                  <a:ext cx="57626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10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0" name="Object 6">
                  <a:extLst>
                    <a:ext uri="{FF2B5EF4-FFF2-40B4-BE49-F238E27FC236}">
                      <a16:creationId xmlns:a16="http://schemas.microsoft.com/office/drawing/2014/main" id="{1D6A801E-AC24-4E28-8F54-32BD5DE3E533}"/>
                    </a:ext>
                  </a:extLst>
                </p:cNvPr>
                <p:cNvSpPr txBox="1"/>
                <p:nvPr/>
              </p:nvSpPr>
              <p:spPr bwMode="auto">
                <a:xfrm>
                  <a:off x="5929462" y="2229763"/>
                  <a:ext cx="60325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Im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80" name="Object 6">
                  <a:extLst>
                    <a:ext uri="{FF2B5EF4-FFF2-40B4-BE49-F238E27FC236}">
                      <a16:creationId xmlns:a16="http://schemas.microsoft.com/office/drawing/2014/main" id="{1D6A801E-AC24-4E28-8F54-32BD5DE3E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9462" y="2229763"/>
                  <a:ext cx="60325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03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7" name="Text Box 14">
              <a:extLst>
                <a:ext uri="{FF2B5EF4-FFF2-40B4-BE49-F238E27FC236}">
                  <a16:creationId xmlns:a16="http://schemas.microsoft.com/office/drawing/2014/main" id="{FCDDA113-45B0-4ACA-BE73-8DCF00782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280" y="3027414"/>
              <a:ext cx="3683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0</a:t>
              </a:r>
            </a:p>
          </p:txBody>
        </p:sp>
        <p:grpSp>
          <p:nvGrpSpPr>
            <p:cNvPr id="3098" name="Group 16">
              <a:extLst>
                <a:ext uri="{FF2B5EF4-FFF2-40B4-BE49-F238E27FC236}">
                  <a16:creationId xmlns:a16="http://schemas.microsoft.com/office/drawing/2014/main" id="{AF259832-8806-43DC-A29B-9501E072B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0443" y="2935339"/>
              <a:ext cx="141288" cy="153988"/>
              <a:chOff x="4944" y="3408"/>
              <a:chExt cx="96" cy="96"/>
            </a:xfrm>
          </p:grpSpPr>
          <p:sp>
            <p:nvSpPr>
              <p:cNvPr id="3102" name="Line 17">
                <a:extLst>
                  <a:ext uri="{FF2B5EF4-FFF2-40B4-BE49-F238E27FC236}">
                    <a16:creationId xmlns:a16="http://schemas.microsoft.com/office/drawing/2014/main" id="{9E124D9F-43B2-46FF-AAAF-F1DF3A5E0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40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03" name="Line 18">
                <a:extLst>
                  <a:ext uri="{FF2B5EF4-FFF2-40B4-BE49-F238E27FC236}">
                    <a16:creationId xmlns:a16="http://schemas.microsoft.com/office/drawing/2014/main" id="{4F60128E-30D5-464D-9F68-17195E80C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4" y="340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99" name="Group 19">
              <a:extLst>
                <a:ext uri="{FF2B5EF4-FFF2-40B4-BE49-F238E27FC236}">
                  <a16:creationId xmlns:a16="http://schemas.microsoft.com/office/drawing/2014/main" id="{6FF59616-301A-461D-B311-76EF9642A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33618" y="2940102"/>
              <a:ext cx="139700" cy="153988"/>
              <a:chOff x="4944" y="3408"/>
              <a:chExt cx="96" cy="96"/>
            </a:xfrm>
          </p:grpSpPr>
          <p:sp>
            <p:nvSpPr>
              <p:cNvPr id="3100" name="Line 20">
                <a:extLst>
                  <a:ext uri="{FF2B5EF4-FFF2-40B4-BE49-F238E27FC236}">
                    <a16:creationId xmlns:a16="http://schemas.microsoft.com/office/drawing/2014/main" id="{4D9066F6-BF29-4CFD-B668-BA175C3A0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40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01" name="Line 21">
                <a:extLst>
                  <a:ext uri="{FF2B5EF4-FFF2-40B4-BE49-F238E27FC236}">
                    <a16:creationId xmlns:a16="http://schemas.microsoft.com/office/drawing/2014/main" id="{85FE03CF-55B3-4A3A-8EA7-5953DF797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4" y="340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1A300690-D00E-478C-A1A0-46C88ABE36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97833" y="2880144"/>
              <a:ext cx="273600" cy="273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400"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31">
                <a:extLst>
                  <a:ext uri="{FF2B5EF4-FFF2-40B4-BE49-F238E27FC236}">
                    <a16:creationId xmlns:a16="http://schemas.microsoft.com/office/drawing/2014/main" id="{FA05F787-D375-442C-88B7-211E35C5E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23" y="3582960"/>
                <a:ext cx="45504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根据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分为三种情况：</a:t>
                </a:r>
              </a:p>
            </p:txBody>
          </p:sp>
        </mc:Choice>
        <mc:Fallback xmlns="">
          <p:sp>
            <p:nvSpPr>
              <p:cNvPr id="53" name="Text Box 31">
                <a:extLst>
                  <a:ext uri="{FF2B5EF4-FFF2-40B4-BE49-F238E27FC236}">
                    <a16:creationId xmlns:a16="http://schemas.microsoft.com/office/drawing/2014/main" id="{FA05F787-D375-442C-88B7-211E35C5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23" y="3582960"/>
                <a:ext cx="4550413" cy="461665"/>
              </a:xfrm>
              <a:prstGeom prst="rect">
                <a:avLst/>
              </a:prstGeom>
              <a:blipFill>
                <a:blip r:embed="rId8"/>
                <a:stretch>
                  <a:fillRect l="-2145" t="-12000" r="-1206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5">
                <a:extLst>
                  <a:ext uri="{FF2B5EF4-FFF2-40B4-BE49-F238E27FC236}">
                    <a16:creationId xmlns:a16="http://schemas.microsoft.com/office/drawing/2014/main" id="{05867D59-83D4-48D4-95DB-5DAA8103B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23" y="4206182"/>
                <a:ext cx="7707373" cy="2247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514350" lvl="0" indent="-514350" algn="just" eaLnBrk="1" hangingPunct="1">
                  <a:buAutoNum type="arabicParenBoth"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为右边序列，且是因果的，但其傅里叶变换不存在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；</a:t>
                </a:r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514350" indent="-514350" algn="just" eaLnBrk="1" hangingPunct="1">
                  <a:buFontTx/>
                  <a:buAutoNum type="arabicParenBoth"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是左边序列，且是反因果的，其傅里叶变换不存在；</a:t>
                </a:r>
                <a:endParaRPr 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marL="514350" indent="-514350" algn="just" eaLnBrk="1" hangingPunct="1">
                  <a:buFontTx/>
                  <a:buAutoNum type="arabicParenBoth"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是双边序列，其傅里叶变换存在。</a:t>
                </a:r>
              </a:p>
            </p:txBody>
          </p:sp>
        </mc:Choice>
        <mc:Fallback xmlns="">
          <p:sp>
            <p:nvSpPr>
              <p:cNvPr id="57" name="Text Box 35">
                <a:extLst>
                  <a:ext uri="{FF2B5EF4-FFF2-40B4-BE49-F238E27FC236}">
                    <a16:creationId xmlns:a16="http://schemas.microsoft.com/office/drawing/2014/main" id="{05867D59-83D4-48D4-95DB-5DAA8103B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23" y="4206182"/>
                <a:ext cx="7707373" cy="2247154"/>
              </a:xfrm>
              <a:prstGeom prst="rect">
                <a:avLst/>
              </a:prstGeom>
              <a:blipFill>
                <a:blip r:embed="rId9"/>
                <a:stretch>
                  <a:fillRect l="-1108" t="-1897" r="-1187" b="-21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/>
      <p:bldP spid="53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标题 1">
            <a:extLst>
              <a:ext uri="{FF2B5EF4-FFF2-40B4-BE49-F238E27FC236}">
                <a16:creationId xmlns:a16="http://schemas.microsoft.com/office/drawing/2014/main" id="{63D05B8E-3918-4338-A937-164CD4E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z</a:t>
            </a:r>
            <a:r>
              <a:rPr lang="zh-CN" altLang="en-US" dirty="0"/>
              <a:t>反变换</a:t>
            </a:r>
          </a:p>
        </p:txBody>
      </p:sp>
      <p:sp>
        <p:nvSpPr>
          <p:cNvPr id="5132" name="Text Box 10">
            <a:extLst>
              <a:ext uri="{FF2B5EF4-FFF2-40B4-BE49-F238E27FC236}">
                <a16:creationId xmlns:a16="http://schemas.microsoft.com/office/drawing/2014/main" id="{56DF4C5E-0B15-4814-B414-D17B89D4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245197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反变换：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F82BCD3F-D6C8-4B46-A9D6-9D6BC029C6AF}"/>
                  </a:ext>
                </a:extLst>
              </p:cNvPr>
              <p:cNvSpPr txBox="1"/>
              <p:nvPr/>
            </p:nvSpPr>
            <p:spPr bwMode="auto">
              <a:xfrm>
                <a:off x="6156176" y="1962965"/>
                <a:ext cx="1644693" cy="5091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F82BCD3F-D6C8-4B46-A9D6-9D6BC029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1962965"/>
                <a:ext cx="1644693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5" name="Text Box 3">
                <a:extLst>
                  <a:ext uri="{FF2B5EF4-FFF2-40B4-BE49-F238E27FC236}">
                    <a16:creationId xmlns:a16="http://schemas.microsoft.com/office/drawing/2014/main" id="{C79EEF1D-168E-456E-BA11-9B98633BE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072" y="5505401"/>
                <a:ext cx="2815728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当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𝜔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从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→2</m:t>
                    </m:r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时，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沿着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ROC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内半径为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的圆积分一周。</a:t>
                </a:r>
              </a:p>
            </p:txBody>
          </p:sp>
        </mc:Choice>
        <mc:Fallback xmlns="">
          <p:sp>
            <p:nvSpPr>
              <p:cNvPr id="5135" name="Text Box 3">
                <a:extLst>
                  <a:ext uri="{FF2B5EF4-FFF2-40B4-BE49-F238E27FC236}">
                    <a16:creationId xmlns:a16="http://schemas.microsoft.com/office/drawing/2014/main" id="{C79EEF1D-168E-456E-BA11-9B98633B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5505401"/>
                <a:ext cx="2815728" cy="1015663"/>
              </a:xfrm>
              <a:prstGeom prst="rect">
                <a:avLst/>
              </a:prstGeom>
              <a:blipFill>
                <a:blip r:embed="rId3"/>
                <a:stretch>
                  <a:fillRect l="-2165" t="-3593" r="-2381" b="-101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C9993C20-FD79-4EDC-AE3F-C8F5F93C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CDBB1B-F00E-4598-87E4-F55A159E2B7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C58BBCF-E0BF-4E03-9AB8-44795E654AC2}"/>
                  </a:ext>
                </a:extLst>
              </p:cNvPr>
              <p:cNvSpPr txBox="1"/>
              <p:nvPr/>
            </p:nvSpPr>
            <p:spPr bwMode="auto">
              <a:xfrm>
                <a:off x="1115616" y="1809173"/>
                <a:ext cx="4752528" cy="816762"/>
              </a:xfrm>
              <a:prstGeom prst="rect">
                <a:avLst/>
              </a:prstGeom>
              <a:solidFill>
                <a:srgbClr val="CCFFFF">
                  <a:alpha val="0"/>
                </a:srgb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∵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𝑟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C58BBCF-E0BF-4E03-9AB8-44795E65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809173"/>
                <a:ext cx="4752528" cy="816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3">
                <a:extLst>
                  <a:ext uri="{FF2B5EF4-FFF2-40B4-BE49-F238E27FC236}">
                    <a16:creationId xmlns:a16="http://schemas.microsoft.com/office/drawing/2014/main" id="{C9F968C2-142B-409D-9529-C30E592B6B17}"/>
                  </a:ext>
                </a:extLst>
              </p:cNvPr>
              <p:cNvSpPr txBox="1"/>
              <p:nvPr/>
            </p:nvSpPr>
            <p:spPr bwMode="auto">
              <a:xfrm>
                <a:off x="1115617" y="2719280"/>
                <a:ext cx="4680520" cy="10629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∴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sub>
                        <m:sup/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Object 3">
                <a:extLst>
                  <a:ext uri="{FF2B5EF4-FFF2-40B4-BE49-F238E27FC236}">
                    <a16:creationId xmlns:a16="http://schemas.microsoft.com/office/drawing/2014/main" id="{C9F968C2-142B-409D-9529-C30E592B6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7" y="2719280"/>
                <a:ext cx="4680520" cy="106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F5933290-8679-474E-8625-8A645DB9252B}"/>
                  </a:ext>
                </a:extLst>
              </p:cNvPr>
              <p:cNvSpPr txBox="1"/>
              <p:nvPr/>
            </p:nvSpPr>
            <p:spPr bwMode="auto">
              <a:xfrm>
                <a:off x="1419551" y="3875545"/>
                <a:ext cx="4264186" cy="10629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sub>
                        <m:sup/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Object 4">
                <a:extLst>
                  <a:ext uri="{FF2B5EF4-FFF2-40B4-BE49-F238E27FC236}">
                    <a16:creationId xmlns:a16="http://schemas.microsoft.com/office/drawing/2014/main" id="{F5933290-8679-474E-8625-8A645DB9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9551" y="3875545"/>
                <a:ext cx="4264186" cy="106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9ECD1B5C-D5B6-44C2-A168-46C5EB4FF09F}"/>
                  </a:ext>
                </a:extLst>
              </p:cNvPr>
              <p:cNvSpPr txBox="1"/>
              <p:nvPr/>
            </p:nvSpPr>
            <p:spPr bwMode="auto">
              <a:xfrm>
                <a:off x="1417770" y="5031810"/>
                <a:ext cx="4264187" cy="4735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j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j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𝜔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j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𝜔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，因此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9ECD1B5C-D5B6-44C2-A168-46C5EB4F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7770" y="5031810"/>
                <a:ext cx="4264187" cy="473591"/>
              </a:xfrm>
              <a:prstGeom prst="rect">
                <a:avLst/>
              </a:prstGeom>
              <a:blipFill>
                <a:blip r:embed="rId7"/>
                <a:stretch>
                  <a:fillRect l="-2289" t="-6410" r="-429" b="-294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8">
                <a:extLst>
                  <a:ext uri="{FF2B5EF4-FFF2-40B4-BE49-F238E27FC236}">
                    <a16:creationId xmlns:a16="http://schemas.microsoft.com/office/drawing/2014/main" id="{D2CD910F-71FB-40FB-B20A-19F4D1F5E3B7}"/>
                  </a:ext>
                </a:extLst>
              </p:cNvPr>
              <p:cNvSpPr txBox="1"/>
              <p:nvPr/>
            </p:nvSpPr>
            <p:spPr bwMode="auto">
              <a:xfrm>
                <a:off x="1691680" y="5598745"/>
                <a:ext cx="3456384" cy="869212"/>
              </a:xfrm>
              <a:prstGeom prst="rect">
                <a:avLst/>
              </a:prstGeom>
              <a:solidFill>
                <a:srgbClr val="CCFFFF">
                  <a:alpha val="0"/>
                </a:srgbClr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</m:den>
                      </m:f>
                      <m:nary>
                        <m:naryPr>
                          <m:chr m:val="∳"/>
                          <m:subHide m:val="on"/>
                          <m:supHide m:val="on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Object 8">
                <a:extLst>
                  <a:ext uri="{FF2B5EF4-FFF2-40B4-BE49-F238E27FC236}">
                    <a16:creationId xmlns:a16="http://schemas.microsoft.com/office/drawing/2014/main" id="{D2CD910F-71FB-40FB-B20A-19F4D1F5E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5598745"/>
                <a:ext cx="3456384" cy="869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5F1BCA12-0589-49CD-B673-4A26CF22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CA444-1543-4CD4-BFBF-6A5306BA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713085"/>
          </a:xfr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0" dirty="0"/>
              <a:t>拉普拉斯变换的提出突破了连续时间傅里叶变换的应用局限</a:t>
            </a:r>
            <a:endParaRPr lang="en-US" altLang="zh-CN" sz="2800" b="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0" dirty="0"/>
              <a:t>离散时间傅里叶变换存在与连续时间傅里叶变换类似的局限，是否有一种与拉普拉斯变换类似的解决方案？</a:t>
            </a:r>
            <a:endParaRPr lang="en-US" altLang="zh-CN" sz="2800" b="0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0000FF"/>
                </a:solidFill>
              </a:rPr>
              <a:t>z</a:t>
            </a:r>
            <a:r>
              <a:rPr lang="zh-CN" altLang="en-US" b="0" dirty="0">
                <a:solidFill>
                  <a:srgbClr val="0000FF"/>
                </a:solidFill>
              </a:rPr>
              <a:t>变换与拉普拉斯变换相对应，是离散时间傅里叶变换的推广。 </a:t>
            </a:r>
            <a:endParaRPr lang="en-US" altLang="zh-CN" b="0" dirty="0">
              <a:solidFill>
                <a:srgbClr val="0000FF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0000FF"/>
                </a:solidFill>
              </a:rPr>
              <a:t>z</a:t>
            </a:r>
            <a:r>
              <a:rPr lang="zh-CN" altLang="en-US" b="0" dirty="0">
                <a:solidFill>
                  <a:srgbClr val="0000FF"/>
                </a:solidFill>
              </a:rPr>
              <a:t>变换的基本思想、性质及分析方法与拉普拉斯变换有许多相似之处，也存在一些重要差异。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EC4C4-543A-4C59-9E7D-52C2BB70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85B117-C5BA-47FB-9629-7656755C794D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标题 1">
            <a:extLst>
              <a:ext uri="{FF2B5EF4-FFF2-40B4-BE49-F238E27FC236}">
                <a16:creationId xmlns:a16="http://schemas.microsoft.com/office/drawing/2014/main" id="{F15BA5AB-E07A-4324-9111-1048CBEE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z</a:t>
            </a:r>
            <a:r>
              <a:rPr lang="zh-CN" altLang="en-US" dirty="0"/>
              <a:t>反变换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9957BF32-A109-4A1C-901E-275B1AB87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47940"/>
            <a:ext cx="3382144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1.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部分分式展开法：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0183D88D-BAB8-4CC6-9E49-FD839B7FD972}"/>
                  </a:ext>
                </a:extLst>
              </p:cNvPr>
              <p:cNvSpPr txBox="1"/>
              <p:nvPr/>
            </p:nvSpPr>
            <p:spPr bwMode="auto">
              <a:xfrm>
                <a:off x="2828801" y="2872096"/>
                <a:ext cx="3486398" cy="9745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0183D88D-BAB8-4CC6-9E49-FD839B7FD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8801" y="2872096"/>
                <a:ext cx="3486398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3" name="Rectangle 12">
            <a:extLst>
              <a:ext uri="{FF2B5EF4-FFF2-40B4-BE49-F238E27FC236}">
                <a16:creationId xmlns:a16="http://schemas.microsoft.com/office/drawing/2014/main" id="{237EF0D8-2826-449D-BEDA-E7B9F77E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14438"/>
            <a:ext cx="320784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反变换的求取：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9" name="Rectangle 15">
                <a:extLst>
                  <a:ext uri="{FF2B5EF4-FFF2-40B4-BE49-F238E27FC236}">
                    <a16:creationId xmlns:a16="http://schemas.microsoft.com/office/drawing/2014/main" id="{2D2F24D2-2F37-4902-B0CB-FF35AEE95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938" y="2338593"/>
                <a:ext cx="7364486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为有理函数时，可将其展开为部分分式：</a:t>
                </a:r>
              </a:p>
            </p:txBody>
          </p:sp>
        </mc:Choice>
        <mc:Fallback xmlns="">
          <p:sp>
            <p:nvSpPr>
              <p:cNvPr id="6159" name="Rectangle 15">
                <a:extLst>
                  <a:ext uri="{FF2B5EF4-FFF2-40B4-BE49-F238E27FC236}">
                    <a16:creationId xmlns:a16="http://schemas.microsoft.com/office/drawing/2014/main" id="{2D2F24D2-2F37-4902-B0CB-FF35AEE95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2338593"/>
                <a:ext cx="7364486" cy="519113"/>
              </a:xfrm>
              <a:prstGeom prst="rect">
                <a:avLst/>
              </a:prstGeom>
              <a:blipFill>
                <a:blip r:embed="rId3"/>
                <a:stretch>
                  <a:fillRect t="-12941" r="-248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7" name="Text Box 3">
                <a:extLst>
                  <a:ext uri="{FF2B5EF4-FFF2-40B4-BE49-F238E27FC236}">
                    <a16:creationId xmlns:a16="http://schemas.microsoft.com/office/drawing/2014/main" id="{C8715192-F6B5-44F2-8A1A-D8DF08EA2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3938" y="3861048"/>
                <a:ext cx="6428382" cy="2644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步骤 ：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1.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求出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的所有极点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；   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2.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将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展开为部分分式；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3.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根据总的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ROC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，确定每一项的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ROC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；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4.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求出每一项的反变换。</a:t>
                </a:r>
              </a:p>
            </p:txBody>
          </p:sp>
        </mc:Choice>
        <mc:Fallback xmlns="">
          <p:sp>
            <p:nvSpPr>
              <p:cNvPr id="6157" name="Text Box 3">
                <a:extLst>
                  <a:ext uri="{FF2B5EF4-FFF2-40B4-BE49-F238E27FC236}">
                    <a16:creationId xmlns:a16="http://schemas.microsoft.com/office/drawing/2014/main" id="{C8715192-F6B5-44F2-8A1A-D8DF08EA2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3861048"/>
                <a:ext cx="6428382" cy="2644827"/>
              </a:xfrm>
              <a:prstGeom prst="rect">
                <a:avLst/>
              </a:prstGeom>
              <a:blipFill>
                <a:blip r:embed="rId4"/>
                <a:stretch>
                  <a:fillRect l="-1992" t="-230" b="-55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0BBF07DF-CB38-4D90-B121-3B02890B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ED6BCC-3195-430A-A16C-E131D3213D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标题 1">
            <a:extLst>
              <a:ext uri="{FF2B5EF4-FFF2-40B4-BE49-F238E27FC236}">
                <a16:creationId xmlns:a16="http://schemas.microsoft.com/office/drawing/2014/main" id="{645EA2BB-F999-495A-92A1-D8C46E4D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z</a:t>
            </a:r>
            <a:r>
              <a:rPr lang="zh-CN" altLang="en-US" dirty="0"/>
              <a:t>反变换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Text Box 9">
                <a:extLst>
                  <a:ext uri="{FF2B5EF4-FFF2-40B4-BE49-F238E27FC236}">
                    <a16:creationId xmlns:a16="http://schemas.microsoft.com/office/drawing/2014/main" id="{355AD762-C011-4D3A-9D44-5EC0EF2C1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983" y="1412776"/>
                <a:ext cx="6405289" cy="1053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例：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3−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</m:t>
                            </m:r>
                          </m:num>
                          <m:den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den>
                        </m:f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(1−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)(1−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184" name="Text Box 9">
                <a:extLst>
                  <a:ext uri="{FF2B5EF4-FFF2-40B4-BE49-F238E27FC236}">
                    <a16:creationId xmlns:a16="http://schemas.microsoft.com/office/drawing/2014/main" id="{355AD762-C011-4D3A-9D44-5EC0EF2C1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983" y="1412776"/>
                <a:ext cx="6405289" cy="1053365"/>
              </a:xfrm>
              <a:prstGeom prst="rect">
                <a:avLst/>
              </a:prstGeom>
              <a:blipFill>
                <a:blip r:embed="rId2"/>
                <a:stretch>
                  <a:fillRect l="-19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3" name="Rectangle 13">
                <a:extLst>
                  <a:ext uri="{FF2B5EF4-FFF2-40B4-BE49-F238E27FC236}">
                    <a16:creationId xmlns:a16="http://schemas.microsoft.com/office/drawing/2014/main" id="{91233BA9-8F23-47F4-B1C5-23170B0EA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756" y="2731886"/>
                <a:ext cx="458311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将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展开为部分分式有：</a:t>
                </a:r>
              </a:p>
            </p:txBody>
          </p:sp>
        </mc:Choice>
        <mc:Fallback xmlns="">
          <p:sp>
            <p:nvSpPr>
              <p:cNvPr id="7183" name="Rectangle 13">
                <a:extLst>
                  <a:ext uri="{FF2B5EF4-FFF2-40B4-BE49-F238E27FC236}">
                    <a16:creationId xmlns:a16="http://schemas.microsoft.com/office/drawing/2014/main" id="{91233BA9-8F23-47F4-B1C5-23170B0E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1756" y="2731886"/>
                <a:ext cx="4583113" cy="523875"/>
              </a:xfrm>
              <a:prstGeom prst="rect">
                <a:avLst/>
              </a:prstGeom>
              <a:blipFill>
                <a:blip r:embed="rId3"/>
                <a:stretch>
                  <a:fillRect l="-2793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70" name="Object 6">
                <a:extLst>
                  <a:ext uri="{FF2B5EF4-FFF2-40B4-BE49-F238E27FC236}">
                    <a16:creationId xmlns:a16="http://schemas.microsoft.com/office/drawing/2014/main" id="{D96A1EC9-61CE-4D5C-B2F3-A2C3B08D3985}"/>
                  </a:ext>
                </a:extLst>
              </p:cNvPr>
              <p:cNvSpPr txBox="1"/>
              <p:nvPr/>
            </p:nvSpPr>
            <p:spPr bwMode="auto">
              <a:xfrm>
                <a:off x="5962721" y="3512930"/>
                <a:ext cx="2753816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ROC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fName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:</m:t>
                          </m:r>
                        </m:e>
                      </m:func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 |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|&gt;1/4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470" name="Object 6">
                <a:extLst>
                  <a:ext uri="{FF2B5EF4-FFF2-40B4-BE49-F238E27FC236}">
                    <a16:creationId xmlns:a16="http://schemas.microsoft.com/office/drawing/2014/main" id="{D96A1EC9-61CE-4D5C-B2F3-A2C3B08D3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2721" y="3512930"/>
                <a:ext cx="27538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71" name="Object 7">
                <a:extLst>
                  <a:ext uri="{FF2B5EF4-FFF2-40B4-BE49-F238E27FC236}">
                    <a16:creationId xmlns:a16="http://schemas.microsoft.com/office/drawing/2014/main" id="{3CB976EA-5E24-413E-87B6-28B9E91CA70A}"/>
                  </a:ext>
                </a:extLst>
              </p:cNvPr>
              <p:cNvSpPr txBox="1"/>
              <p:nvPr/>
            </p:nvSpPr>
            <p:spPr bwMode="auto">
              <a:xfrm>
                <a:off x="5962721" y="4041569"/>
                <a:ext cx="2753816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ROC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:</m:t>
                          </m:r>
                        </m:e>
                      </m:func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 |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|&lt;1/3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471" name="Object 7">
                <a:extLst>
                  <a:ext uri="{FF2B5EF4-FFF2-40B4-BE49-F238E27FC236}">
                    <a16:creationId xmlns:a16="http://schemas.microsoft.com/office/drawing/2014/main" id="{3CB976EA-5E24-413E-87B6-28B9E91CA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2721" y="4041569"/>
                <a:ext cx="275381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72" name="Object 8">
                <a:extLst>
                  <a:ext uri="{FF2B5EF4-FFF2-40B4-BE49-F238E27FC236}">
                    <a16:creationId xmlns:a16="http://schemas.microsoft.com/office/drawing/2014/main" id="{CFD3A2CA-901E-48BF-9859-A053C3402A85}"/>
                  </a:ext>
                </a:extLst>
              </p:cNvPr>
              <p:cNvSpPr txBox="1"/>
              <p:nvPr/>
            </p:nvSpPr>
            <p:spPr bwMode="auto">
              <a:xfrm>
                <a:off x="1351756" y="3504927"/>
                <a:ext cx="4743450" cy="12493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472" name="Object 8">
                <a:extLst>
                  <a:ext uri="{FF2B5EF4-FFF2-40B4-BE49-F238E27FC236}">
                    <a16:creationId xmlns:a16="http://schemas.microsoft.com/office/drawing/2014/main" id="{CFD3A2CA-901E-48BF-9859-A053C340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1756" y="3504927"/>
                <a:ext cx="4743450" cy="12493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73" name="Object 9">
                <a:extLst>
                  <a:ext uri="{FF2B5EF4-FFF2-40B4-BE49-F238E27FC236}">
                    <a16:creationId xmlns:a16="http://schemas.microsoft.com/office/drawing/2014/main" id="{1D7C8CA6-146E-4A4D-A59B-DE7955B74792}"/>
                  </a:ext>
                </a:extLst>
              </p:cNvPr>
              <p:cNvSpPr txBox="1"/>
              <p:nvPr/>
            </p:nvSpPr>
            <p:spPr bwMode="auto">
              <a:xfrm>
                <a:off x="2890005" y="4791065"/>
                <a:ext cx="973137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ROC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473" name="Object 9">
                <a:extLst>
                  <a:ext uri="{FF2B5EF4-FFF2-40B4-BE49-F238E27FC236}">
                    <a16:creationId xmlns:a16="http://schemas.microsoft.com/office/drawing/2014/main" id="{1D7C8CA6-146E-4A4D-A59B-DE7955B7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05" y="4791065"/>
                <a:ext cx="9731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74" name="Object 10">
                <a:extLst>
                  <a:ext uri="{FF2B5EF4-FFF2-40B4-BE49-F238E27FC236}">
                    <a16:creationId xmlns:a16="http://schemas.microsoft.com/office/drawing/2014/main" id="{AFF23BF3-2BC0-4630-998C-AC2C7DC48500}"/>
                  </a:ext>
                </a:extLst>
              </p:cNvPr>
              <p:cNvSpPr txBox="1"/>
              <p:nvPr/>
            </p:nvSpPr>
            <p:spPr bwMode="auto">
              <a:xfrm>
                <a:off x="4716016" y="4801850"/>
                <a:ext cx="973137" cy="501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ROC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474" name="Object 10">
                <a:extLst>
                  <a:ext uri="{FF2B5EF4-FFF2-40B4-BE49-F238E27FC236}">
                    <a16:creationId xmlns:a16="http://schemas.microsoft.com/office/drawing/2014/main" id="{AFF23BF3-2BC0-4630-998C-AC2C7DC48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801850"/>
                <a:ext cx="973137" cy="5016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F93B8B5B-C585-4577-AFED-9213B091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22768B-2817-43C7-858A-0CFF5EDDFF9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D5CC1D6E-D3C9-4FD7-9653-AA41C0E14600}"/>
                  </a:ext>
                </a:extLst>
              </p:cNvPr>
              <p:cNvSpPr txBox="1"/>
              <p:nvPr/>
            </p:nvSpPr>
            <p:spPr bwMode="auto">
              <a:xfrm>
                <a:off x="1351756" y="5551551"/>
                <a:ext cx="5865292" cy="9017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∴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]=(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]−2(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−1]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D5CC1D6E-D3C9-4FD7-9653-AA41C0E14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1756" y="5551551"/>
                <a:ext cx="5865292" cy="901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标题 1">
            <a:extLst>
              <a:ext uri="{FF2B5EF4-FFF2-40B4-BE49-F238E27FC236}">
                <a16:creationId xmlns:a16="http://schemas.microsoft.com/office/drawing/2014/main" id="{63D11C45-E4C3-4442-8F8E-15DBD60D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z</a:t>
            </a:r>
            <a:r>
              <a:rPr lang="zh-CN" altLang="en-US" dirty="0"/>
              <a:t>反变换</a:t>
            </a:r>
          </a:p>
        </p:txBody>
      </p:sp>
      <p:sp>
        <p:nvSpPr>
          <p:cNvPr id="8200" name="Text Box 10">
            <a:extLst>
              <a:ext uri="{FF2B5EF4-FFF2-40B4-BE49-F238E27FC236}">
                <a16:creationId xmlns:a16="http://schemas.microsoft.com/office/drawing/2014/main" id="{C181B0CF-678B-489D-BF0D-A58C1B88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" y="1280597"/>
            <a:ext cx="299181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幂级数展开法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8" name="Text Box 12">
                <a:extLst>
                  <a:ext uri="{FF2B5EF4-FFF2-40B4-BE49-F238E27FC236}">
                    <a16:creationId xmlns:a16="http://schemas.microsoft.com/office/drawing/2014/main" id="{467654E7-A9A6-4275-B588-DEC007B40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607" y="1809057"/>
                <a:ext cx="638268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由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的定义，将其展开为幂级数，有 </a:t>
                </a:r>
              </a:p>
            </p:txBody>
          </p:sp>
        </mc:Choice>
        <mc:Fallback xmlns="">
          <p:sp>
            <p:nvSpPr>
              <p:cNvPr id="8208" name="Text Box 12">
                <a:extLst>
                  <a:ext uri="{FF2B5EF4-FFF2-40B4-BE49-F238E27FC236}">
                    <a16:creationId xmlns:a16="http://schemas.microsoft.com/office/drawing/2014/main" id="{467654E7-A9A6-4275-B588-DEC007B4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607" y="1809057"/>
                <a:ext cx="6382689" cy="523220"/>
              </a:xfrm>
              <a:prstGeom prst="rect">
                <a:avLst/>
              </a:prstGeom>
              <a:blipFill>
                <a:blip r:embed="rId2"/>
                <a:stretch>
                  <a:fillRect l="-1910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7" name="Text Box 3">
                <a:extLst>
                  <a:ext uri="{FF2B5EF4-FFF2-40B4-BE49-F238E27FC236}">
                    <a16:creationId xmlns:a16="http://schemas.microsoft.com/office/drawing/2014/main" id="{B47C3169-8506-412E-BEF4-B0B1A15F1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607" y="3625860"/>
                <a:ext cx="54191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展开式中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项的系数即为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8207" name="Text Box 3">
                <a:extLst>
                  <a:ext uri="{FF2B5EF4-FFF2-40B4-BE49-F238E27FC236}">
                    <a16:creationId xmlns:a16="http://schemas.microsoft.com/office/drawing/2014/main" id="{B47C3169-8506-412E-BEF4-B0B1A15F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607" y="3625860"/>
                <a:ext cx="5419129" cy="523220"/>
              </a:xfrm>
              <a:prstGeom prst="rect">
                <a:avLst/>
              </a:prstGeom>
              <a:blipFill>
                <a:blip r:embed="rId3"/>
                <a:stretch>
                  <a:fillRect l="-2250" t="-12791" r="-112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093D8E9B-2CCB-4B65-935E-D4A4DC80A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607" y="4165308"/>
                <a:ext cx="7829550" cy="120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marR="0" lvl="0" indent="-457200" algn="just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泰勒级数展开法适合用来求解非有理函数形式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的反变换。</a:t>
                </a:r>
              </a:p>
            </p:txBody>
          </p:sp>
        </mc:Choice>
        <mc:Fallback xmlns="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093D8E9B-2CCB-4B65-935E-D4A4DC80A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607" y="4165308"/>
                <a:ext cx="7829550" cy="1203325"/>
              </a:xfrm>
              <a:prstGeom prst="rect">
                <a:avLst/>
              </a:prstGeom>
              <a:blipFill>
                <a:blip r:embed="rId4"/>
                <a:stretch>
                  <a:fillRect l="-1402" r="-1636" b="-10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>
                <a:extLst>
                  <a:ext uri="{FF2B5EF4-FFF2-40B4-BE49-F238E27FC236}">
                    <a16:creationId xmlns:a16="http://schemas.microsoft.com/office/drawing/2014/main" id="{396B6F0B-1694-432F-93D6-D40968740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607" y="5373216"/>
                <a:ext cx="7833193" cy="1093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marR="0" lvl="0" indent="-45720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为有理函数时，可采用长除法，但可能不易获得闭式表达。</a:t>
                </a:r>
              </a:p>
            </p:txBody>
          </p:sp>
        </mc:Choice>
        <mc:Fallback xmlns="">
          <p:sp>
            <p:nvSpPr>
              <p:cNvPr id="20" name="Text Box 7">
                <a:extLst>
                  <a:ext uri="{FF2B5EF4-FFF2-40B4-BE49-F238E27FC236}">
                    <a16:creationId xmlns:a16="http://schemas.microsoft.com/office/drawing/2014/main" id="{396B6F0B-1694-432F-93D6-D40968740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607" y="5373216"/>
                <a:ext cx="7833193" cy="1093633"/>
              </a:xfrm>
              <a:prstGeom prst="rect">
                <a:avLst/>
              </a:prstGeom>
              <a:blipFill>
                <a:blip r:embed="rId5"/>
                <a:stretch>
                  <a:fillRect t="-556" r="-1634" b="-1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0B6F5775-79E5-4D66-B2DB-A163FD72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9AEA5C-FF93-401B-8761-B17385EF27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1B097A70-DD4D-4349-80C0-F647D33B9821}"/>
              </a:ext>
            </a:extLst>
          </p:cNvPr>
          <p:cNvGrpSpPr>
            <a:grpSpLocks/>
          </p:cNvGrpSpPr>
          <p:nvPr/>
        </p:nvGrpSpPr>
        <p:grpSpPr bwMode="auto">
          <a:xfrm>
            <a:off x="1201465" y="2336862"/>
            <a:ext cx="7085015" cy="1177926"/>
            <a:chOff x="750" y="3307"/>
            <a:chExt cx="4463" cy="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3">
                  <a:extLst>
                    <a:ext uri="{FF2B5EF4-FFF2-40B4-BE49-F238E27FC236}">
                      <a16:creationId xmlns:a16="http://schemas.microsoft.com/office/drawing/2014/main" id="{3EE5CA99-F428-4A7C-8115-A6D1FE9B618F}"/>
                    </a:ext>
                  </a:extLst>
                </p:cNvPr>
                <p:cNvSpPr txBox="1"/>
                <p:nvPr/>
              </p:nvSpPr>
              <p:spPr bwMode="auto">
                <a:xfrm>
                  <a:off x="750" y="3307"/>
                  <a:ext cx="425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)=⋅⋅⋅+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[−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+⋅⋅⋅+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[−1]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[0]+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Object 3">
                  <a:extLst>
                    <a:ext uri="{FF2B5EF4-FFF2-40B4-BE49-F238E27FC236}">
                      <a16:creationId xmlns:a16="http://schemas.microsoft.com/office/drawing/2014/main" id="{3EE5CA99-F428-4A7C-8115-A6D1FE9B6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0" y="3307"/>
                  <a:ext cx="4255" cy="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4">
                  <a:extLst>
                    <a:ext uri="{FF2B5EF4-FFF2-40B4-BE49-F238E27FC236}">
                      <a16:creationId xmlns:a16="http://schemas.microsoft.com/office/drawing/2014/main" id="{5BE7B6FD-3FBF-42EC-BA22-CCB9A4A65090}"/>
                    </a:ext>
                  </a:extLst>
                </p:cNvPr>
                <p:cNvSpPr txBox="1"/>
                <p:nvPr/>
              </p:nvSpPr>
              <p:spPr bwMode="auto">
                <a:xfrm>
                  <a:off x="1448" y="3719"/>
                  <a:ext cx="376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[1]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[2]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−2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+⋅⋅⋅+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+⋅⋅⋅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Object 4">
                  <a:extLst>
                    <a:ext uri="{FF2B5EF4-FFF2-40B4-BE49-F238E27FC236}">
                      <a16:creationId xmlns:a16="http://schemas.microsoft.com/office/drawing/2014/main" id="{5BE7B6FD-3FBF-42EC-BA22-CCB9A4A65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8" y="3719"/>
                  <a:ext cx="3765" cy="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82ECD67E-AEAC-4947-B50D-663F990F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z</a:t>
            </a:r>
            <a:r>
              <a:rPr lang="zh-CN" altLang="en-US" dirty="0"/>
              <a:t>反变换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2D91B-1A82-474E-8D4B-BAA5F5D6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454553"/>
          </a:xfr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0" dirty="0"/>
              <a:t>当</a:t>
            </a:r>
            <a:r>
              <a:rPr lang="en-US" altLang="zh-CN" sz="2800" b="0" i="1" dirty="0"/>
              <a:t>X</a:t>
            </a:r>
            <a:r>
              <a:rPr lang="en-US" altLang="zh-CN" sz="2800" b="0" dirty="0"/>
              <a:t>(</a:t>
            </a:r>
            <a:r>
              <a:rPr lang="en-US" altLang="zh-CN" sz="2800" b="0" i="1" dirty="0"/>
              <a:t>z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是有理函数时，可以通过</a:t>
            </a:r>
            <a:r>
              <a:rPr lang="zh-CN" altLang="en-US" sz="2800" b="0" dirty="0">
                <a:solidFill>
                  <a:srgbClr val="FF0000"/>
                </a:solidFill>
              </a:rPr>
              <a:t>长除</a:t>
            </a:r>
            <a:r>
              <a:rPr lang="zh-CN" altLang="en-US" sz="2800" b="0" dirty="0"/>
              <a:t>的方法将其展开为幂级数。</a:t>
            </a:r>
            <a:endParaRPr lang="en-US" altLang="zh-CN" sz="2800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由于</a:t>
            </a:r>
            <a:r>
              <a:rPr lang="zh-CN" altLang="en-US" b="0" dirty="0">
                <a:solidFill>
                  <a:srgbClr val="FF0000"/>
                </a:solidFill>
              </a:rPr>
              <a:t>右边序列</a:t>
            </a:r>
            <a:r>
              <a:rPr lang="zh-CN" altLang="en-US" b="0" dirty="0"/>
              <a:t>的展开式中应包含无数多个</a:t>
            </a:r>
            <a:r>
              <a:rPr lang="en-US" altLang="zh-CN" b="0" i="1" dirty="0"/>
              <a:t>z</a:t>
            </a:r>
            <a:r>
              <a:rPr lang="zh-CN" altLang="en-US" b="0" dirty="0"/>
              <a:t>的负幂项，所以要按</a:t>
            </a:r>
            <a:r>
              <a:rPr lang="zh-CN" altLang="en-US" b="0" dirty="0">
                <a:solidFill>
                  <a:srgbClr val="FF0000"/>
                </a:solidFill>
              </a:rPr>
              <a:t>降幂长除</a:t>
            </a:r>
            <a:r>
              <a:rPr lang="zh-CN" altLang="en-US" b="0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</a:rPr>
              <a:t>左边序列</a:t>
            </a:r>
            <a:r>
              <a:rPr lang="zh-CN" altLang="en-US" b="0" dirty="0"/>
              <a:t>的展开式中应包含无数多个</a:t>
            </a:r>
            <a:r>
              <a:rPr lang="en-US" altLang="zh-CN" b="0" i="1" dirty="0"/>
              <a:t>z</a:t>
            </a:r>
            <a:r>
              <a:rPr lang="zh-CN" altLang="en-US" b="0" dirty="0"/>
              <a:t>的正幂项，要按</a:t>
            </a:r>
            <a:r>
              <a:rPr lang="zh-CN" altLang="en-US" b="0" dirty="0">
                <a:solidFill>
                  <a:srgbClr val="FF0000"/>
                </a:solidFill>
              </a:rPr>
              <a:t>升幂长除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对</a:t>
            </a:r>
            <a:r>
              <a:rPr lang="zh-CN" altLang="en-US" b="0" dirty="0">
                <a:solidFill>
                  <a:srgbClr val="FF0000"/>
                </a:solidFill>
              </a:rPr>
              <a:t>双边序列</a:t>
            </a:r>
            <a:r>
              <a:rPr lang="zh-CN" altLang="en-US" b="0" dirty="0"/>
              <a:t>，先要将其分成对应信号的</a:t>
            </a:r>
            <a:r>
              <a:rPr lang="zh-CN" altLang="en-US" b="0" dirty="0">
                <a:solidFill>
                  <a:srgbClr val="FF0000"/>
                </a:solidFill>
              </a:rPr>
              <a:t>右边和左边的两部分</a:t>
            </a:r>
            <a:r>
              <a:rPr lang="zh-CN" altLang="en-US" b="0" dirty="0"/>
              <a:t>，再分别按上述原则长除。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B4415-D3DB-4347-ABD5-76164C7A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8DD176-96A5-4609-B876-926B1DDECA5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标题 1">
            <a:extLst>
              <a:ext uri="{FF2B5EF4-FFF2-40B4-BE49-F238E27FC236}">
                <a16:creationId xmlns:a16="http://schemas.microsoft.com/office/drawing/2014/main" id="{2F056BC1-B212-4C5A-AF84-752708BB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z</a:t>
            </a:r>
            <a:r>
              <a:rPr lang="zh-CN" altLang="en-US" dirty="0"/>
              <a:t>反变换</a:t>
            </a:r>
          </a:p>
        </p:txBody>
      </p:sp>
      <p:grpSp>
        <p:nvGrpSpPr>
          <p:cNvPr id="9226" name="Group 2">
            <a:extLst>
              <a:ext uri="{FF2B5EF4-FFF2-40B4-BE49-F238E27FC236}">
                <a16:creationId xmlns:a16="http://schemas.microsoft.com/office/drawing/2014/main" id="{7EE5FEE7-44D2-4A63-88DC-FEFCF99ADC02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419225"/>
            <a:ext cx="6629400" cy="1652588"/>
            <a:chOff x="624" y="510"/>
            <a:chExt cx="4176" cy="1041"/>
          </a:xfrm>
        </p:grpSpPr>
        <p:sp>
          <p:nvSpPr>
            <p:cNvPr id="9230" name="Text Box 3">
              <a:extLst>
                <a:ext uri="{FF2B5EF4-FFF2-40B4-BE49-F238E27FC236}">
                  <a16:creationId xmlns:a16="http://schemas.microsoft.com/office/drawing/2014/main" id="{157FE658-2F95-464B-BA0F-6485CC5B2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826"/>
              <a:ext cx="6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例：</a:t>
              </a: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 </a:t>
              </a:r>
            </a:p>
          </p:txBody>
        </p:sp>
        <p:graphicFrame>
          <p:nvGraphicFramePr>
            <p:cNvPr id="9223" name="Object 2">
              <a:extLst>
                <a:ext uri="{FF2B5EF4-FFF2-40B4-BE49-F238E27FC236}">
                  <a16:creationId xmlns:a16="http://schemas.microsoft.com/office/drawing/2014/main" id="{86B75FF0-1A0A-4F94-A575-1500ADAD1F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510"/>
            <a:ext cx="2304" cy="1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52" name="Equation" r:id="rId3" imgW="1688760" imgH="761760" progId="Equation.DSMT4">
                    <p:embed/>
                  </p:oleObj>
                </mc:Choice>
                <mc:Fallback>
                  <p:oleObj name="Equation" r:id="rId3" imgW="1688760" imgH="761760" progId="Equation.DSMT4">
                    <p:embed/>
                    <p:pic>
                      <p:nvPicPr>
                        <p:cNvPr id="9223" name="Object 2">
                          <a:extLst>
                            <a:ext uri="{FF2B5EF4-FFF2-40B4-BE49-F238E27FC236}">
                              <a16:creationId xmlns:a16="http://schemas.microsoft.com/office/drawing/2014/main" id="{86B75FF0-1A0A-4F94-A575-1500ADAD1F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510"/>
                          <a:ext cx="2304" cy="10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3">
              <a:extLst>
                <a:ext uri="{FF2B5EF4-FFF2-40B4-BE49-F238E27FC236}">
                  <a16:creationId xmlns:a16="http://schemas.microsoft.com/office/drawing/2014/main" id="{4BA25A47-3413-4846-84AF-1288F355EE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9" y="754"/>
            <a:ext cx="931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53" name="Equation" r:id="rId5" imgW="660240" imgH="393480" progId="Equation.DSMT4">
                    <p:embed/>
                  </p:oleObj>
                </mc:Choice>
                <mc:Fallback>
                  <p:oleObj name="Equation" r:id="rId5" imgW="660240" imgH="393480" progId="Equation.DSMT4">
                    <p:embed/>
                    <p:pic>
                      <p:nvPicPr>
                        <p:cNvPr id="9224" name="Object 3">
                          <a:extLst>
                            <a:ext uri="{FF2B5EF4-FFF2-40B4-BE49-F238E27FC236}">
                              <a16:creationId xmlns:a16="http://schemas.microsoft.com/office/drawing/2014/main" id="{4BA25A47-3413-4846-84AF-1288F355EE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754"/>
                          <a:ext cx="931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3AA3C04-FB81-48BB-A008-2D1E56A14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271838"/>
          <a:ext cx="35814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4" name="Equation" r:id="rId7" imgW="1650960" imgH="583920" progId="Equation.DSMT4">
                  <p:embed/>
                </p:oleObj>
              </mc:Choice>
              <mc:Fallback>
                <p:oleObj name="Equation" r:id="rId7" imgW="1650960" imgH="58392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93AA3C04-FB81-48BB-A008-2D1E56A14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1838"/>
                        <a:ext cx="35814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>
            <a:extLst>
              <a:ext uri="{FF2B5EF4-FFF2-40B4-BE49-F238E27FC236}">
                <a16:creationId xmlns:a16="http://schemas.microsoft.com/office/drawing/2014/main" id="{CA2C7A5D-AF34-47A3-BC5F-1E7961E6B2C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317875"/>
            <a:ext cx="2360613" cy="1111250"/>
            <a:chOff x="3504" y="624"/>
            <a:chExt cx="1487" cy="700"/>
          </a:xfrm>
        </p:grpSpPr>
        <p:graphicFrame>
          <p:nvGraphicFramePr>
            <p:cNvPr id="9221" name="Object 7">
              <a:extLst>
                <a:ext uri="{FF2B5EF4-FFF2-40B4-BE49-F238E27FC236}">
                  <a16:creationId xmlns:a16="http://schemas.microsoft.com/office/drawing/2014/main" id="{81AF7EE8-30C2-4201-9CBF-E5BA3DEA18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624"/>
            <a:ext cx="148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55" name="Equation" r:id="rId9" imgW="1015920" imgH="215640" progId="Equation.DSMT4">
                    <p:embed/>
                  </p:oleObj>
                </mc:Choice>
                <mc:Fallback>
                  <p:oleObj name="Equation" r:id="rId9" imgW="1015920" imgH="215640" progId="Equation.DSMT4">
                    <p:embed/>
                    <p:pic>
                      <p:nvPicPr>
                        <p:cNvPr id="9221" name="Object 7">
                          <a:extLst>
                            <a:ext uri="{FF2B5EF4-FFF2-40B4-BE49-F238E27FC236}">
                              <a16:creationId xmlns:a16="http://schemas.microsoft.com/office/drawing/2014/main" id="{81AF7EE8-30C2-4201-9CBF-E5BA3DEA18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624"/>
                          <a:ext cx="148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8">
              <a:extLst>
                <a:ext uri="{FF2B5EF4-FFF2-40B4-BE49-F238E27FC236}">
                  <a16:creationId xmlns:a16="http://schemas.microsoft.com/office/drawing/2014/main" id="{22D69753-EE2A-4FF6-A005-3CF4D3F408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1008"/>
            <a:ext cx="148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56" name="Equation" r:id="rId11" imgW="1015920" imgH="215640" progId="Equation.DSMT4">
                    <p:embed/>
                  </p:oleObj>
                </mc:Choice>
                <mc:Fallback>
                  <p:oleObj name="Equation" r:id="rId11" imgW="1015920" imgH="215640" progId="Equation.DSMT4">
                    <p:embed/>
                    <p:pic>
                      <p:nvPicPr>
                        <p:cNvPr id="9222" name="Object 8">
                          <a:extLst>
                            <a:ext uri="{FF2B5EF4-FFF2-40B4-BE49-F238E27FC236}">
                              <a16:creationId xmlns:a16="http://schemas.microsoft.com/office/drawing/2014/main" id="{22D69753-EE2A-4FF6-A005-3CF4D3F408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008"/>
                          <a:ext cx="148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7">
            <a:extLst>
              <a:ext uri="{FF2B5EF4-FFF2-40B4-BE49-F238E27FC236}">
                <a16:creationId xmlns:a16="http://schemas.microsoft.com/office/drawing/2014/main" id="{BB0E55A8-F437-4622-A5AF-7ACBD742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338763"/>
            <a:ext cx="732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所以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前一项按降幂长除，后一项按升幂长除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。</a:t>
            </a:r>
          </a:p>
        </p:txBody>
      </p:sp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6A8A71AA-A6CA-46E4-9CC3-F59DF6ABD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4567238"/>
          <a:ext cx="914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7" name="Equation" r:id="rId13" imgW="393480" imgH="215640" progId="Equation.DSMT4">
                  <p:embed/>
                </p:oleObj>
              </mc:Choice>
              <mc:Fallback>
                <p:oleObj name="Equation" r:id="rId13" imgW="393480" imgH="215640" progId="Equation.DSMT4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6A8A71AA-A6CA-46E4-9CC3-F59DF6ABDF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567238"/>
                        <a:ext cx="914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9D39EFD1-D974-4A59-899C-580B9E7CC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8925" y="4567238"/>
          <a:ext cx="9731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8" name="Equation" r:id="rId15" imgW="419040" imgH="215640" progId="Equation.DSMT4">
                  <p:embed/>
                </p:oleObj>
              </mc:Choice>
              <mc:Fallback>
                <p:oleObj name="Equation" r:id="rId15" imgW="419040" imgH="215640" progId="Equation.DSMT4">
                  <p:embed/>
                  <p:pic>
                    <p:nvPicPr>
                      <p:cNvPr id="64522" name="Object 10">
                        <a:extLst>
                          <a:ext uri="{FF2B5EF4-FFF2-40B4-BE49-F238E27FC236}">
                            <a16:creationId xmlns:a16="http://schemas.microsoft.com/office/drawing/2014/main" id="{9D39EFD1-D974-4A59-899C-580B9E7CC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4567238"/>
                        <a:ext cx="9731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5FAE534C-83D2-405C-BEF1-230C2FF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FC9D8B-44B2-4565-8EA0-6102AC82D3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30AD8-5AFE-48AB-9C71-91498360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D437D-C598-40E2-B0B9-F3A9C6B2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73518"/>
          </a:xfr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0" dirty="0"/>
              <a:t>10.7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10.21(a, g)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10.24(a, b)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8AEBB-9A02-4033-B315-77405E85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CC5206-228A-4188-B6B3-2BFCD2AC1E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6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D5D0E4B6-7D17-4BCB-9AC6-18E4E473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10.4 </a:t>
            </a:r>
            <a:r>
              <a:rPr lang="zh-CN" altLang="en-US" sz="2800" dirty="0"/>
              <a:t>由零极点图对离散时间傅里叶变换几何求值</a:t>
            </a:r>
            <a:endParaRPr lang="zh-CN" altLang="en-US" dirty="0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E3FE56CA-3E54-4C2E-B3DD-0A126DB7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077526"/>
          </a:xfr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0" dirty="0"/>
              <a:t>可以利用零极点图对单位圆上的</a:t>
            </a:r>
            <a:r>
              <a:rPr lang="en-US" altLang="zh-CN" sz="2800" b="0" i="1" dirty="0"/>
              <a:t>z</a:t>
            </a:r>
            <a:r>
              <a:rPr lang="zh-CN" altLang="en-US" sz="2800" b="0" dirty="0"/>
              <a:t>变换</a:t>
            </a:r>
            <a:r>
              <a:rPr lang="en-US" altLang="zh-CN" sz="2800" b="0" dirty="0"/>
              <a:t>——</a:t>
            </a:r>
            <a:r>
              <a:rPr lang="zh-CN" altLang="en-US" sz="2800" b="0" dirty="0"/>
              <a:t>即离散时间傅里叶变换进行几何求值。</a:t>
            </a:r>
            <a:endParaRPr lang="en-US" altLang="zh-CN" sz="2800" b="0" dirty="0"/>
          </a:p>
          <a:p>
            <a:pPr algn="just">
              <a:lnSpc>
                <a:spcPct val="150000"/>
              </a:lnSpc>
            </a:pPr>
            <a:r>
              <a:rPr lang="zh-CN" altLang="en-US" sz="2800" b="0" dirty="0"/>
              <a:t>其方法与拉普拉斯变换时完全类似：</a:t>
            </a:r>
            <a:endParaRPr lang="en-US" altLang="zh-CN" sz="2800" b="0" dirty="0"/>
          </a:p>
          <a:p>
            <a:pPr lvl="1" algn="just">
              <a:lnSpc>
                <a:spcPct val="150000"/>
              </a:lnSpc>
            </a:pPr>
            <a:r>
              <a:rPr lang="zh-CN" altLang="en-US" b="0" dirty="0"/>
              <a:t>考查动点在单位圆上移动一周时，各极点矢量和零点矢量的长度与幅角变化的情况，即可反映频率特性。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85347-D5A7-449F-8F2A-E0959EEB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54AC10-AF8A-4F2F-8CFD-75E60D8B0D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标题 1">
            <a:extLst>
              <a:ext uri="{FF2B5EF4-FFF2-40B4-BE49-F238E27FC236}">
                <a16:creationId xmlns:a16="http://schemas.microsoft.com/office/drawing/2014/main" id="{247BA8DD-4D49-48A8-AD95-41B80554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10.4 </a:t>
            </a:r>
            <a:r>
              <a:rPr lang="zh-CN" altLang="en-US" sz="2800" dirty="0">
                <a:solidFill>
                  <a:srgbClr val="000000"/>
                </a:solidFill>
              </a:rPr>
              <a:t>由零极点图对离散时间傅里叶变换几何求值</a:t>
            </a:r>
            <a:endParaRPr lang="zh-CN" altLang="en-US" dirty="0"/>
          </a:p>
        </p:txBody>
      </p:sp>
      <p:sp>
        <p:nvSpPr>
          <p:cNvPr id="10248" name="Text Box 3">
            <a:extLst>
              <a:ext uri="{FF2B5EF4-FFF2-40B4-BE49-F238E27FC236}">
                <a16:creationId xmlns:a16="http://schemas.microsoft.com/office/drawing/2014/main" id="{BFA4C31F-2230-4C22-B446-DC0763DD3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340768"/>
            <a:ext cx="4907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一阶因果离散时间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LTI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1" name="Text Box 8">
                <a:extLst>
                  <a:ext uri="{FF2B5EF4-FFF2-40B4-BE49-F238E27FC236}">
                    <a16:creationId xmlns:a16="http://schemas.microsoft.com/office/drawing/2014/main" id="{2EAED059-DB88-41D0-94A7-E0B3FD539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624" y="4790152"/>
                <a:ext cx="633493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时，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ROC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包括单位圆。此时：</a:t>
                </a:r>
              </a:p>
            </p:txBody>
          </p:sp>
        </mc:Choice>
        <mc:Fallback xmlns="">
          <p:sp>
            <p:nvSpPr>
              <p:cNvPr id="10251" name="Text Box 8">
                <a:extLst>
                  <a:ext uri="{FF2B5EF4-FFF2-40B4-BE49-F238E27FC236}">
                    <a16:creationId xmlns:a16="http://schemas.microsoft.com/office/drawing/2014/main" id="{2EAED059-DB88-41D0-94A7-E0B3FD539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4790152"/>
                <a:ext cx="6334939" cy="523220"/>
              </a:xfrm>
              <a:prstGeom prst="rect">
                <a:avLst/>
              </a:prstGeom>
              <a:blipFill>
                <a:blip r:embed="rId2"/>
                <a:stretch>
                  <a:fillRect l="-2021" t="-15116" r="-577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F04C996C-F6A7-47EF-A337-ABCF9958A3F4}"/>
                  </a:ext>
                </a:extLst>
              </p:cNvPr>
              <p:cNvSpPr txBox="1"/>
              <p:nvPr/>
            </p:nvSpPr>
            <p:spPr bwMode="auto">
              <a:xfrm>
                <a:off x="1729859" y="5404328"/>
                <a:ext cx="3282305" cy="9049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F04C996C-F6A7-47EF-A337-ABCF9958A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9859" y="5404328"/>
                <a:ext cx="3282305" cy="904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7CEB906-AB48-4620-9B80-1FAAED36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41FE05-C34C-4193-A988-A0B29BD51D0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531FE5E4-EE34-46D8-AC56-63B945025244}"/>
                  </a:ext>
                </a:extLst>
              </p:cNvPr>
              <p:cNvSpPr txBox="1"/>
              <p:nvPr/>
            </p:nvSpPr>
            <p:spPr bwMode="auto">
              <a:xfrm>
                <a:off x="2633013" y="1954944"/>
                <a:ext cx="3877974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𝑎𝑦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−1]=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531FE5E4-EE34-46D8-AC56-63B945025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013" y="1954944"/>
                <a:ext cx="387797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1AC0B12C-DB25-495F-98A9-DAD2AD808634}"/>
                  </a:ext>
                </a:extLst>
              </p:cNvPr>
              <p:cNvSpPr txBox="1"/>
              <p:nvPr/>
            </p:nvSpPr>
            <p:spPr bwMode="auto">
              <a:xfrm>
                <a:off x="1734240" y="3183296"/>
                <a:ext cx="2380312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1AC0B12C-DB25-495F-98A9-DAD2AD808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4240" y="3183296"/>
                <a:ext cx="23803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20F33685-32D8-440A-BC33-8D66C86AC332}"/>
                  </a:ext>
                </a:extLst>
              </p:cNvPr>
              <p:cNvSpPr txBox="1"/>
              <p:nvPr/>
            </p:nvSpPr>
            <p:spPr bwMode="auto">
              <a:xfrm>
                <a:off x="1734240" y="3797473"/>
                <a:ext cx="5934104" cy="9017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, 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20F33685-32D8-440A-BC33-8D66C86A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4240" y="3797473"/>
                <a:ext cx="5934104" cy="9017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A4759260-7E0F-440B-9F6A-9E9FCF5257EB}"/>
              </a:ext>
            </a:extLst>
          </p:cNvPr>
          <p:cNvSpPr txBox="1"/>
          <p:nvPr/>
        </p:nvSpPr>
        <p:spPr>
          <a:xfrm>
            <a:off x="1187624" y="2569120"/>
            <a:ext cx="1551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可求得：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6" name="图片 11" descr="thinking-caps.jpg">
            <a:extLst>
              <a:ext uri="{FF2B5EF4-FFF2-40B4-BE49-F238E27FC236}">
                <a16:creationId xmlns:a16="http://schemas.microsoft.com/office/drawing/2014/main" id="{FA7B7835-213D-4681-86B0-71F12482B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89240"/>
            <a:ext cx="874440" cy="101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0873025-CD75-4ED5-88F9-CE4DA7F07077}"/>
              </a:ext>
            </a:extLst>
          </p:cNvPr>
          <p:cNvSpPr txBox="1"/>
          <p:nvPr/>
        </p:nvSpPr>
        <p:spPr>
          <a:xfrm>
            <a:off x="5140290" y="5381344"/>
            <a:ext cx="2543944" cy="10156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极点在单位圆内是实际应用中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我们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常见而感兴趣的情况，为什么？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标题 1">
            <a:extLst>
              <a:ext uri="{FF2B5EF4-FFF2-40B4-BE49-F238E27FC236}">
                <a16:creationId xmlns:a16="http://schemas.microsoft.com/office/drawing/2014/main" id="{85A48AE8-995E-41AC-A0CE-F34A8494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10.4 </a:t>
            </a:r>
            <a:r>
              <a:rPr lang="zh-CN" altLang="en-US" sz="2800" dirty="0">
                <a:solidFill>
                  <a:srgbClr val="000000"/>
                </a:solidFill>
              </a:rPr>
              <a:t>由零极点图对离散时间傅里叶变换几何求值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2">
                <a:extLst>
                  <a:ext uri="{FF2B5EF4-FFF2-40B4-BE49-F238E27FC236}">
                    <a16:creationId xmlns:a16="http://schemas.microsoft.com/office/drawing/2014/main" id="{698575FC-8636-49DE-A9DB-6E01E9412D20}"/>
                  </a:ext>
                </a:extLst>
              </p:cNvPr>
              <p:cNvSpPr txBox="1"/>
              <p:nvPr/>
            </p:nvSpPr>
            <p:spPr bwMode="auto">
              <a:xfrm>
                <a:off x="4582315" y="2253287"/>
                <a:ext cx="3229123" cy="6100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j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/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266" name="Object 2">
                <a:extLst>
                  <a:ext uri="{FF2B5EF4-FFF2-40B4-BE49-F238E27FC236}">
                    <a16:creationId xmlns:a16="http://schemas.microsoft.com/office/drawing/2014/main" id="{698575FC-8636-49DE-A9DB-6E01E9412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2315" y="2253287"/>
                <a:ext cx="3229123" cy="610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04" name="Text Box 4">
                <a:extLst>
                  <a:ext uri="{FF2B5EF4-FFF2-40B4-BE49-F238E27FC236}">
                    <a16:creationId xmlns:a16="http://schemas.microsoft.com/office/drawing/2014/main" id="{D1813AC3-EB2C-4955-ACD8-B07AD0B28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7738" y="3694379"/>
                <a:ext cx="7296670" cy="610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显然，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取决于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的变化。</a:t>
                </a:r>
              </a:p>
            </p:txBody>
          </p:sp>
        </mc:Choice>
        <mc:Fallback xmlns="">
          <p:sp>
            <p:nvSpPr>
              <p:cNvPr id="11304" name="Text Box 4">
                <a:extLst>
                  <a:ext uri="{FF2B5EF4-FFF2-40B4-BE49-F238E27FC236}">
                    <a16:creationId xmlns:a16="http://schemas.microsoft.com/office/drawing/2014/main" id="{D1813AC3-EB2C-4955-ACD8-B07AD0B28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738" y="3694379"/>
                <a:ext cx="7296670" cy="610039"/>
              </a:xfrm>
              <a:prstGeom prst="rect">
                <a:avLst/>
              </a:prstGeom>
              <a:blipFill>
                <a:blip r:embed="rId3"/>
                <a:stretch>
                  <a:fillRect l="-1671" r="-919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03" name="Text Box 9">
                <a:extLst>
                  <a:ext uri="{FF2B5EF4-FFF2-40B4-BE49-F238E27FC236}">
                    <a16:creationId xmlns:a16="http://schemas.microsoft.com/office/drawing/2014/main" id="{8CC20908-DB85-4CD0-9C95-1E06E6959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7738" y="4358680"/>
                <a:ext cx="6648598" cy="577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当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0&lt;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d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</m:d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呈单调变化。</a:t>
                </a:r>
              </a:p>
            </p:txBody>
          </p:sp>
        </mc:Choice>
        <mc:Fallback xmlns="">
          <p:sp>
            <p:nvSpPr>
              <p:cNvPr id="11303" name="Text Box 9">
                <a:extLst>
                  <a:ext uri="{FF2B5EF4-FFF2-40B4-BE49-F238E27FC236}">
                    <a16:creationId xmlns:a16="http://schemas.microsoft.com/office/drawing/2014/main" id="{8CC20908-DB85-4CD0-9C95-1E06E6959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738" y="4358680"/>
                <a:ext cx="6648598" cy="577787"/>
              </a:xfrm>
              <a:prstGeom prst="rect">
                <a:avLst/>
              </a:prstGeom>
              <a:blipFill>
                <a:blip r:embed="rId4"/>
                <a:stretch>
                  <a:fillRect l="-1833" t="-1053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02" name="Rectangle 14">
                <a:extLst>
                  <a:ext uri="{FF2B5EF4-FFF2-40B4-BE49-F238E27FC236}">
                    <a16:creationId xmlns:a16="http://schemas.microsoft.com/office/drawing/2014/main" id="{70B604E8-8463-4E90-97B4-C01E66268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266" y="5623675"/>
                <a:ext cx="5624232" cy="64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lnSpc>
                    <a:spcPct val="120000"/>
                  </a:lnSpc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π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时，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有最小值。</a:t>
                </a:r>
              </a:p>
            </p:txBody>
          </p:sp>
        </mc:Choice>
        <mc:Fallback xmlns="">
          <p:sp>
            <p:nvSpPr>
              <p:cNvPr id="11302" name="Rectangle 14">
                <a:extLst>
                  <a:ext uri="{FF2B5EF4-FFF2-40B4-BE49-F238E27FC236}">
                    <a16:creationId xmlns:a16="http://schemas.microsoft.com/office/drawing/2014/main" id="{70B604E8-8463-4E90-97B4-C01E6626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9266" y="5623675"/>
                <a:ext cx="5624232" cy="644407"/>
              </a:xfrm>
              <a:prstGeom prst="rect">
                <a:avLst/>
              </a:prstGeom>
              <a:blipFill>
                <a:blip r:embed="rId5"/>
                <a:stretch>
                  <a:fillRect l="-2278" r="-1085" b="-238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00" name="Rectangle 22">
                <a:extLst>
                  <a:ext uri="{FF2B5EF4-FFF2-40B4-BE49-F238E27FC236}">
                    <a16:creationId xmlns:a16="http://schemas.microsoft.com/office/drawing/2014/main" id="{2A2B18CF-908E-45FA-8F66-AF8591E7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266" y="4990729"/>
                <a:ext cx="5606599" cy="578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处，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有最大值。</a:t>
                </a:r>
              </a:p>
            </p:txBody>
          </p:sp>
        </mc:Choice>
        <mc:Fallback xmlns="">
          <p:sp>
            <p:nvSpPr>
              <p:cNvPr id="11300" name="Rectangle 22">
                <a:extLst>
                  <a:ext uri="{FF2B5EF4-FFF2-40B4-BE49-F238E27FC236}">
                    <a16:creationId xmlns:a16="http://schemas.microsoft.com/office/drawing/2014/main" id="{2A2B18CF-908E-45FA-8F66-AF8591E7F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9266" y="4990729"/>
                <a:ext cx="5606599" cy="578685"/>
              </a:xfrm>
              <a:prstGeom prst="rect">
                <a:avLst/>
              </a:prstGeom>
              <a:blipFill>
                <a:blip r:embed="rId6"/>
                <a:stretch>
                  <a:fillRect l="-2285" t="-5263" r="-1088" b="-2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88" name="Group 24">
            <a:extLst>
              <a:ext uri="{FF2B5EF4-FFF2-40B4-BE49-F238E27FC236}">
                <a16:creationId xmlns:a16="http://schemas.microsoft.com/office/drawing/2014/main" id="{5B4C06A9-F5C9-48CF-A6E1-DD34A0BED83D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1443301"/>
            <a:ext cx="2491110" cy="2072707"/>
            <a:chOff x="780" y="2676"/>
            <a:chExt cx="1458" cy="1230"/>
          </a:xfrm>
        </p:grpSpPr>
        <p:sp>
          <p:nvSpPr>
            <p:cNvPr id="11290" name="Oval 25">
              <a:extLst>
                <a:ext uri="{FF2B5EF4-FFF2-40B4-BE49-F238E27FC236}">
                  <a16:creationId xmlns:a16="http://schemas.microsoft.com/office/drawing/2014/main" id="{429F4C4C-24A0-40A6-B3F5-A3C5DD8AB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3026"/>
              <a:ext cx="798" cy="79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1291" name="Line 26">
              <a:extLst>
                <a:ext uri="{FF2B5EF4-FFF2-40B4-BE49-F238E27FC236}">
                  <a16:creationId xmlns:a16="http://schemas.microsoft.com/office/drawing/2014/main" id="{C8D7AF0F-5283-4383-9230-FA5900AA4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9" y="3101"/>
              <a:ext cx="239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2" name="Line 27">
              <a:extLst>
                <a:ext uri="{FF2B5EF4-FFF2-40B4-BE49-F238E27FC236}">
                  <a16:creationId xmlns:a16="http://schemas.microsoft.com/office/drawing/2014/main" id="{1FEB8828-DDD5-4C9E-8459-6E8ADD138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9" y="3101"/>
              <a:ext cx="39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3" name="Line 28">
              <a:extLst>
                <a:ext uri="{FF2B5EF4-FFF2-40B4-BE49-F238E27FC236}">
                  <a16:creationId xmlns:a16="http://schemas.microsoft.com/office/drawing/2014/main" id="{293D75F0-8E5B-4FDB-A595-59FD463D3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3380"/>
              <a:ext cx="80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4" name="Line 29">
              <a:extLst>
                <a:ext uri="{FF2B5EF4-FFF2-40B4-BE49-F238E27FC236}">
                  <a16:creationId xmlns:a16="http://schemas.microsoft.com/office/drawing/2014/main" id="{08DBD567-E1A6-493F-82D6-FB7A6B149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8" y="3380"/>
              <a:ext cx="80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5" name="Oval 30">
              <a:extLst>
                <a:ext uri="{FF2B5EF4-FFF2-40B4-BE49-F238E27FC236}">
                  <a16:creationId xmlns:a16="http://schemas.microsoft.com/office/drawing/2014/main" id="{607F1142-BF3E-4FAC-A5AC-838DD889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" y="3380"/>
              <a:ext cx="80" cy="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1296" name="Text Box 31">
              <a:extLst>
                <a:ext uri="{FF2B5EF4-FFF2-40B4-BE49-F238E27FC236}">
                  <a16:creationId xmlns:a16="http://schemas.microsoft.com/office/drawing/2014/main" id="{400A3F47-58EB-4EAB-AE1E-962A07E1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360"/>
              <a:ext cx="21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7" name="Object 13">
                  <a:extLst>
                    <a:ext uri="{FF2B5EF4-FFF2-40B4-BE49-F238E27FC236}">
                      <a16:creationId xmlns:a16="http://schemas.microsoft.com/office/drawing/2014/main" id="{62F40221-AEF3-41BB-AA5E-295BD4417D00}"/>
                    </a:ext>
                  </a:extLst>
                </p:cNvPr>
                <p:cNvSpPr txBox="1"/>
                <p:nvPr/>
              </p:nvSpPr>
              <p:spPr bwMode="auto">
                <a:xfrm>
                  <a:off x="1309" y="3033"/>
                  <a:ext cx="238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67" name="Object 13">
                  <a:extLst>
                    <a:ext uri="{FF2B5EF4-FFF2-40B4-BE49-F238E27FC236}">
                      <a16:creationId xmlns:a16="http://schemas.microsoft.com/office/drawing/2014/main" id="{62F40221-AEF3-41BB-AA5E-295BD4417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9" y="3033"/>
                  <a:ext cx="238" cy="2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8" name="Object 14">
                  <a:extLst>
                    <a:ext uri="{FF2B5EF4-FFF2-40B4-BE49-F238E27FC236}">
                      <a16:creationId xmlns:a16="http://schemas.microsoft.com/office/drawing/2014/main" id="{E9C87172-CEA5-4104-ABFB-7CE70A1FDEC1}"/>
                    </a:ext>
                  </a:extLst>
                </p:cNvPr>
                <p:cNvSpPr txBox="1"/>
                <p:nvPr/>
              </p:nvSpPr>
              <p:spPr bwMode="auto">
                <a:xfrm>
                  <a:off x="1526" y="3155"/>
                  <a:ext cx="240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68" name="Object 14">
                  <a:extLst>
                    <a:ext uri="{FF2B5EF4-FFF2-40B4-BE49-F238E27FC236}">
                      <a16:creationId xmlns:a16="http://schemas.microsoft.com/office/drawing/2014/main" id="{E9C87172-CEA5-4104-ABFB-7CE70A1FD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6" y="3155"/>
                  <a:ext cx="240" cy="239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9" name="Object 15">
                  <a:extLst>
                    <a:ext uri="{FF2B5EF4-FFF2-40B4-BE49-F238E27FC236}">
                      <a16:creationId xmlns:a16="http://schemas.microsoft.com/office/drawing/2014/main" id="{410D9F90-1415-4581-88BE-D2FA5B5175CE}"/>
                    </a:ext>
                  </a:extLst>
                </p:cNvPr>
                <p:cNvSpPr txBox="1"/>
                <p:nvPr/>
              </p:nvSpPr>
              <p:spPr bwMode="auto">
                <a:xfrm>
                  <a:off x="1521" y="2894"/>
                  <a:ext cx="368" cy="2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sup>
                        </m:s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69" name="Object 15">
                  <a:extLst>
                    <a:ext uri="{FF2B5EF4-FFF2-40B4-BE49-F238E27FC236}">
                      <a16:creationId xmlns:a16="http://schemas.microsoft.com/office/drawing/2014/main" id="{410D9F90-1415-4581-88BE-D2FA5B517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1" y="2894"/>
                  <a:ext cx="368" cy="2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0" name="Object 16">
                  <a:extLst>
                    <a:ext uri="{FF2B5EF4-FFF2-40B4-BE49-F238E27FC236}">
                      <a16:creationId xmlns:a16="http://schemas.microsoft.com/office/drawing/2014/main" id="{93CF5B8C-FC71-4C0F-BB70-5E54C8E4EC98}"/>
                    </a:ext>
                  </a:extLst>
                </p:cNvPr>
                <p:cNvSpPr txBox="1"/>
                <p:nvPr/>
              </p:nvSpPr>
              <p:spPr bwMode="auto">
                <a:xfrm>
                  <a:off x="1818" y="3131"/>
                  <a:ext cx="420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Re</m:t>
                            </m:r>
                          </m:fName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[</m:t>
                            </m:r>
                          </m:e>
                        </m:func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70" name="Object 16">
                  <a:extLst>
                    <a:ext uri="{FF2B5EF4-FFF2-40B4-BE49-F238E27FC236}">
                      <a16:creationId xmlns:a16="http://schemas.microsoft.com/office/drawing/2014/main" id="{93CF5B8C-FC71-4C0F-BB70-5E54C8E4E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18" y="3131"/>
                  <a:ext cx="420" cy="265"/>
                </a:xfrm>
                <a:prstGeom prst="rect">
                  <a:avLst/>
                </a:prstGeom>
                <a:blipFill>
                  <a:blip r:embed="rId10"/>
                  <a:stretch>
                    <a:fillRect l="-1695" r="-38136" b="-2465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1" name="Object 17">
                  <a:extLst>
                    <a:ext uri="{FF2B5EF4-FFF2-40B4-BE49-F238E27FC236}">
                      <a16:creationId xmlns:a16="http://schemas.microsoft.com/office/drawing/2014/main" id="{FCEF640F-65E3-4492-9166-2FEBCC9466FC}"/>
                    </a:ext>
                  </a:extLst>
                </p:cNvPr>
                <p:cNvSpPr txBox="1"/>
                <p:nvPr/>
              </p:nvSpPr>
              <p:spPr bwMode="auto">
                <a:xfrm>
                  <a:off x="788" y="2676"/>
                  <a:ext cx="573" cy="2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Im</m:t>
                            </m:r>
                          </m:fName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[</m:t>
                            </m:r>
                          </m:e>
                        </m:func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71" name="Object 17">
                  <a:extLst>
                    <a:ext uri="{FF2B5EF4-FFF2-40B4-BE49-F238E27FC236}">
                      <a16:creationId xmlns:a16="http://schemas.microsoft.com/office/drawing/2014/main" id="{FCEF640F-65E3-4492-9166-2FEBCC946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8" y="2676"/>
                  <a:ext cx="573" cy="274"/>
                </a:xfrm>
                <a:prstGeom prst="rect">
                  <a:avLst/>
                </a:prstGeom>
                <a:blipFill>
                  <a:blip r:embed="rId11"/>
                  <a:stretch>
                    <a:fillRect r="-4348"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97" name="Text Box 37">
              <a:extLst>
                <a:ext uri="{FF2B5EF4-FFF2-40B4-BE49-F238E27FC236}">
                  <a16:creationId xmlns:a16="http://schemas.microsoft.com/office/drawing/2014/main" id="{2F0C7CA5-EAF1-4877-8D10-1AD576A00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3365"/>
              <a:ext cx="198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298" name="Line 38">
              <a:extLst>
                <a:ext uri="{FF2B5EF4-FFF2-40B4-BE49-F238E27FC236}">
                  <a16:creationId xmlns:a16="http://schemas.microsoft.com/office/drawing/2014/main" id="{FD7A4865-6D9D-45CA-A712-4EC1C605B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3417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9" name="Line 39">
              <a:extLst>
                <a:ext uri="{FF2B5EF4-FFF2-40B4-BE49-F238E27FC236}">
                  <a16:creationId xmlns:a16="http://schemas.microsoft.com/office/drawing/2014/main" id="{28832454-546D-4C6B-B4A3-B58FC0B58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802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灯片编号占位符 39">
            <a:extLst>
              <a:ext uri="{FF2B5EF4-FFF2-40B4-BE49-F238E27FC236}">
                <a16:creationId xmlns:a16="http://schemas.microsoft.com/office/drawing/2014/main" id="{9E9C3262-98A6-47ED-BA8E-BAD05795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918DD4-D4DC-4BF9-9D33-77CD112BA9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标题 1">
            <a:extLst>
              <a:ext uri="{FF2B5EF4-FFF2-40B4-BE49-F238E27FC236}">
                <a16:creationId xmlns:a16="http://schemas.microsoft.com/office/drawing/2014/main" id="{7D657383-36AF-4A5B-BDEE-BE8FC101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10.4 </a:t>
            </a:r>
            <a:r>
              <a:rPr lang="zh-CN" altLang="en-US" sz="2800" dirty="0">
                <a:solidFill>
                  <a:srgbClr val="000000"/>
                </a:solidFill>
              </a:rPr>
              <a:t>由零极点图对离散时间傅里叶变换几何求值</a:t>
            </a:r>
            <a:endParaRPr lang="zh-CN" altLang="en-US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B9DBA19C-B345-48FF-B766-C87717022535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1500992"/>
            <a:ext cx="3962400" cy="4343400"/>
            <a:chOff x="480" y="1143"/>
            <a:chExt cx="2496" cy="2736"/>
          </a:xfrm>
        </p:grpSpPr>
        <p:pic>
          <p:nvPicPr>
            <p:cNvPr id="12302" name="Picture 3">
              <a:extLst>
                <a:ext uri="{FF2B5EF4-FFF2-40B4-BE49-F238E27FC236}">
                  <a16:creationId xmlns:a16="http://schemas.microsoft.com/office/drawing/2014/main" id="{ECDF1DE1-D705-4F78-B168-61B6A4708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143"/>
              <a:ext cx="2496" cy="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2" name="Object 2">
                  <a:extLst>
                    <a:ext uri="{FF2B5EF4-FFF2-40B4-BE49-F238E27FC236}">
                      <a16:creationId xmlns:a16="http://schemas.microsoft.com/office/drawing/2014/main" id="{418E1646-1045-40D6-8073-1F699556E33C}"/>
                    </a:ext>
                  </a:extLst>
                </p:cNvPr>
                <p:cNvSpPr txBox="1"/>
                <p:nvPr/>
              </p:nvSpPr>
              <p:spPr bwMode="auto">
                <a:xfrm>
                  <a:off x="2020" y="2584"/>
                  <a:ext cx="499" cy="1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=0.95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292" name="Object 2">
                  <a:extLst>
                    <a:ext uri="{FF2B5EF4-FFF2-40B4-BE49-F238E27FC236}">
                      <a16:creationId xmlns:a16="http://schemas.microsoft.com/office/drawing/2014/main" id="{418E1646-1045-40D6-8073-1F699556E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" y="2584"/>
                  <a:ext cx="499" cy="155"/>
                </a:xfrm>
                <a:prstGeom prst="rect">
                  <a:avLst/>
                </a:prstGeom>
                <a:blipFill>
                  <a:blip r:embed="rId4"/>
                  <a:stretch>
                    <a:fillRect l="-6977" r="-5426" b="-731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3" name="Object 3">
                  <a:extLst>
                    <a:ext uri="{FF2B5EF4-FFF2-40B4-BE49-F238E27FC236}">
                      <a16:creationId xmlns:a16="http://schemas.microsoft.com/office/drawing/2014/main" id="{0E7DBF8E-B30C-48FA-8E16-131C17553792}"/>
                    </a:ext>
                  </a:extLst>
                </p:cNvPr>
                <p:cNvSpPr txBox="1"/>
                <p:nvPr/>
              </p:nvSpPr>
              <p:spPr bwMode="auto">
                <a:xfrm>
                  <a:off x="2186" y="2966"/>
                  <a:ext cx="453" cy="1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=0.5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293" name="Object 3">
                  <a:extLst>
                    <a:ext uri="{FF2B5EF4-FFF2-40B4-BE49-F238E27FC236}">
                      <a16:creationId xmlns:a16="http://schemas.microsoft.com/office/drawing/2014/main" id="{0E7DBF8E-B30C-48FA-8E16-131C17553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86" y="2966"/>
                  <a:ext cx="453" cy="155"/>
                </a:xfrm>
                <a:prstGeom prst="rect">
                  <a:avLst/>
                </a:prstGeom>
                <a:blipFill>
                  <a:blip r:embed="rId5"/>
                  <a:stretch>
                    <a:fillRect l="-7627" b="-10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03" name="Text Box 6">
              <a:extLst>
                <a:ext uri="{FF2B5EF4-FFF2-40B4-BE49-F238E27FC236}">
                  <a16:creationId xmlns:a16="http://schemas.microsoft.com/office/drawing/2014/main" id="{F24855C6-6D92-4986-B5DE-5F53F26C8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3552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幅频特性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27FEB908-4126-43B9-9194-030ADA06E49D}"/>
              </a:ext>
            </a:extLst>
          </p:cNvPr>
          <p:cNvGrpSpPr>
            <a:grpSpLocks/>
          </p:cNvGrpSpPr>
          <p:nvPr/>
        </p:nvGrpSpPr>
        <p:grpSpPr bwMode="auto">
          <a:xfrm>
            <a:off x="4561656" y="1418442"/>
            <a:ext cx="4114800" cy="4425950"/>
            <a:chOff x="2880" y="1091"/>
            <a:chExt cx="2592" cy="2788"/>
          </a:xfrm>
        </p:grpSpPr>
        <p:graphicFrame>
          <p:nvGraphicFramePr>
            <p:cNvPr id="12291" name="Object 4">
              <a:extLst>
                <a:ext uri="{FF2B5EF4-FFF2-40B4-BE49-F238E27FC236}">
                  <a16:creationId xmlns:a16="http://schemas.microsoft.com/office/drawing/2014/main" id="{34756F68-4232-4270-99E1-9DC27732E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168"/>
            <a:ext cx="523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0" name="Equation" r:id="rId6" imgW="545760" imgH="177480" progId="Equation.DSMT4">
                    <p:embed/>
                  </p:oleObj>
                </mc:Choice>
                <mc:Fallback>
                  <p:oleObj name="Equation" r:id="rId6" imgW="545760" imgH="177480" progId="Equation.DSMT4">
                    <p:embed/>
                    <p:pic>
                      <p:nvPicPr>
                        <p:cNvPr id="12291" name="Object 4">
                          <a:extLst>
                            <a:ext uri="{FF2B5EF4-FFF2-40B4-BE49-F238E27FC236}">
                              <a16:creationId xmlns:a16="http://schemas.microsoft.com/office/drawing/2014/main" id="{34756F68-4232-4270-99E1-9DC27732EF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68"/>
                          <a:ext cx="523" cy="17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300" name="Picture 9">
              <a:extLst>
                <a:ext uri="{FF2B5EF4-FFF2-40B4-BE49-F238E27FC236}">
                  <a16:creationId xmlns:a16="http://schemas.microsoft.com/office/drawing/2014/main" id="{CC1B3A0F-644F-443F-85A2-62C0F51AC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091"/>
              <a:ext cx="2592" cy="2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1" name="Text Box 10">
              <a:extLst>
                <a:ext uri="{FF2B5EF4-FFF2-40B4-BE49-F238E27FC236}">
                  <a16:creationId xmlns:a16="http://schemas.microsoft.com/office/drawing/2014/main" id="{509DD0A9-5064-4B79-93D6-C9D00B890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3552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相频特性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99" name="Text Box 12">
                <a:extLst>
                  <a:ext uri="{FF2B5EF4-FFF2-40B4-BE49-F238E27FC236}">
                    <a16:creationId xmlns:a16="http://schemas.microsoft.com/office/drawing/2014/main" id="{C8A613CC-8C0D-4EC1-AB96-C542D0BC1F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0452" y="5964754"/>
                <a:ext cx="541917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一阶系统的频率特性：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0&lt;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&lt;1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299" name="Text Box 12">
                <a:extLst>
                  <a:ext uri="{FF2B5EF4-FFF2-40B4-BE49-F238E27FC236}">
                    <a16:creationId xmlns:a16="http://schemas.microsoft.com/office/drawing/2014/main" id="{C8A613CC-8C0D-4EC1-AB96-C542D0BC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452" y="5964754"/>
                <a:ext cx="5419176" cy="523220"/>
              </a:xfrm>
              <a:prstGeom prst="rect">
                <a:avLst/>
              </a:prstGeom>
              <a:blipFill>
                <a:blip r:embed="rId9"/>
                <a:stretch>
                  <a:fillRect l="-675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0D15B035-E6B0-4BE7-84CA-B7CA8975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37B7EE-E83E-42B7-AF73-EBCE2B000B3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1428B358-FAE7-436B-9828-B34E7B97DDC0}"/>
                  </a:ext>
                </a:extLst>
              </p:cNvPr>
              <p:cNvSpPr txBox="1"/>
              <p:nvPr/>
            </p:nvSpPr>
            <p:spPr bwMode="auto">
              <a:xfrm>
                <a:off x="5318083" y="2527203"/>
                <a:ext cx="766085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=0.95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1428B358-FAE7-436B-9828-B34E7B97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083" y="2527203"/>
                <a:ext cx="766085" cy="246221"/>
              </a:xfrm>
              <a:prstGeom prst="rect">
                <a:avLst/>
              </a:prstGeom>
              <a:blipFill>
                <a:blip r:embed="rId10"/>
                <a:stretch>
                  <a:fillRect l="-6349" r="-7937" b="-1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28F20D23-D425-4411-85E9-F1932BEB5EA1}"/>
                  </a:ext>
                </a:extLst>
              </p:cNvPr>
              <p:cNvSpPr txBox="1"/>
              <p:nvPr/>
            </p:nvSpPr>
            <p:spPr bwMode="auto">
              <a:xfrm>
                <a:off x="5928029" y="3180723"/>
                <a:ext cx="660195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=0.5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28F20D23-D425-4411-85E9-F1932BEB5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8029" y="3180723"/>
                <a:ext cx="660195" cy="246221"/>
              </a:xfrm>
              <a:prstGeom prst="rect">
                <a:avLst/>
              </a:prstGeom>
              <a:blipFill>
                <a:blip r:embed="rId11"/>
                <a:stretch>
                  <a:fillRect l="-7339" r="-8257" b="-1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标题 1">
            <a:extLst>
              <a:ext uri="{FF2B5EF4-FFF2-40B4-BE49-F238E27FC236}">
                <a16:creationId xmlns:a16="http://schemas.microsoft.com/office/drawing/2014/main" id="{8720960E-9521-4FF7-B604-62912E72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双边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  <a:endParaRPr lang="zh-CN" altLang="en-US" sz="6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F98E1-1A81-4B27-9B6A-B3F51FEE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8597A2-283D-44D8-B2EA-A8DE6D49DC6F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1" name="Text Box 4">
                <a:extLst>
                  <a:ext uri="{FF2B5EF4-FFF2-40B4-BE49-F238E27FC236}">
                    <a16:creationId xmlns:a16="http://schemas.microsoft.com/office/drawing/2014/main" id="{FCC0EAD7-FEBE-4AA4-9F1E-4921625D67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38" y="4278556"/>
                <a:ext cx="8043862" cy="1110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即为离散时间傅里叶变换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(DTFT, Discrete-Time Fourier Transform)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7421" name="Text Box 4">
                <a:extLst>
                  <a:ext uri="{FF2B5EF4-FFF2-40B4-BE49-F238E27FC236}">
                    <a16:creationId xmlns:a16="http://schemas.microsoft.com/office/drawing/2014/main" id="{FCC0EAD7-FEBE-4AA4-9F1E-4921625D6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938" y="4278556"/>
                <a:ext cx="8043862" cy="1110304"/>
              </a:xfrm>
              <a:prstGeom prst="rect">
                <a:avLst/>
              </a:prstGeom>
              <a:blipFill>
                <a:blip r:embed="rId2"/>
                <a:stretch>
                  <a:fillRect l="-1515" r="-1515" b="-14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8">
            <a:extLst>
              <a:ext uri="{FF2B5EF4-FFF2-40B4-BE49-F238E27FC236}">
                <a16:creationId xmlns:a16="http://schemas.microsoft.com/office/drawing/2014/main" id="{B9C14562-65D0-4CB2-B65D-DCBC7535C181}"/>
              </a:ext>
            </a:extLst>
          </p:cNvPr>
          <p:cNvGrpSpPr>
            <a:grpSpLocks/>
          </p:cNvGrpSpPr>
          <p:nvPr/>
        </p:nvGrpSpPr>
        <p:grpSpPr bwMode="auto">
          <a:xfrm>
            <a:off x="2830513" y="2098797"/>
            <a:ext cx="4694238" cy="2028825"/>
            <a:chOff x="1945" y="1807"/>
            <a:chExt cx="2957" cy="1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0" name="Rectangle 11">
                  <a:extLst>
                    <a:ext uri="{FF2B5EF4-FFF2-40B4-BE49-F238E27FC236}">
                      <a16:creationId xmlns:a16="http://schemas.microsoft.com/office/drawing/2014/main" id="{12654CCE-FF82-4CBA-B71F-7FA8C8EBFD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2714"/>
                  <a:ext cx="2733" cy="3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20000"/>
                    </a:lnSpc>
                  </a:pPr>
                  <a:r>
                    <a:rPr lang="zh-CN" altLang="en-US" sz="28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a14:m>
                  <a:r>
                    <a:rPr lang="zh-CN" altLang="en-US" sz="28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是一个复数。</a:t>
                  </a:r>
                </a:p>
              </p:txBody>
            </p:sp>
          </mc:Choice>
          <mc:Fallback xmlns="">
            <p:sp>
              <p:nvSpPr>
                <p:cNvPr id="17420" name="Rectangle 11">
                  <a:extLst>
                    <a:ext uri="{FF2B5EF4-FFF2-40B4-BE49-F238E27FC236}">
                      <a16:creationId xmlns:a16="http://schemas.microsoft.com/office/drawing/2014/main" id="{12654CCE-FF82-4CBA-B71F-7FA8C8EBF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9" y="2714"/>
                  <a:ext cx="2733" cy="371"/>
                </a:xfrm>
                <a:prstGeom prst="rect">
                  <a:avLst/>
                </a:prstGeom>
                <a:blipFill>
                  <a:blip r:embed="rId3"/>
                  <a:stretch>
                    <a:fillRect l="-2954" r="-2391" b="-2783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0" name="Object 5">
                  <a:extLst>
                    <a:ext uri="{FF2B5EF4-FFF2-40B4-BE49-F238E27FC236}">
                      <a16:creationId xmlns:a16="http://schemas.microsoft.com/office/drawing/2014/main" id="{10F9F81F-6AE3-4FCB-8A6F-FBA7656ACC54}"/>
                    </a:ext>
                  </a:extLst>
                </p:cNvPr>
                <p:cNvSpPr txBox="1"/>
                <p:nvPr/>
              </p:nvSpPr>
              <p:spPr bwMode="auto">
                <a:xfrm>
                  <a:off x="1945" y="1807"/>
                  <a:ext cx="2194" cy="798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410" name="Object 5">
                  <a:extLst>
                    <a:ext uri="{FF2B5EF4-FFF2-40B4-BE49-F238E27FC236}">
                      <a16:creationId xmlns:a16="http://schemas.microsoft.com/office/drawing/2014/main" id="{10F9F81F-6AE3-4FCB-8A6F-FBA7656AC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5" y="1807"/>
                  <a:ext cx="2194" cy="7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8" name="Text Box 12">
            <a:extLst>
              <a:ext uri="{FF2B5EF4-FFF2-40B4-BE49-F238E27FC236}">
                <a16:creationId xmlns:a16="http://schemas.microsoft.com/office/drawing/2014/main" id="{F95779A5-B3D9-47A6-909F-784C39E1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371600"/>
            <a:ext cx="35067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双边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变换的定义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E12181-8652-4963-B64E-EDFC517F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539794"/>
            <a:ext cx="5585245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即：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DTFT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就是单位圆上的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变换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标题 1">
            <a:extLst>
              <a:ext uri="{FF2B5EF4-FFF2-40B4-BE49-F238E27FC236}">
                <a16:creationId xmlns:a16="http://schemas.microsoft.com/office/drawing/2014/main" id="{EDC59DB0-4202-4530-9B39-E7C88896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10.4 </a:t>
            </a:r>
            <a:r>
              <a:rPr lang="zh-CN" altLang="en-US" sz="2800" dirty="0">
                <a:solidFill>
                  <a:srgbClr val="000000"/>
                </a:solidFill>
              </a:rPr>
              <a:t>由零极点图对离散时间傅里叶变换几何求值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37" name="Text Box 3">
                <a:extLst>
                  <a:ext uri="{FF2B5EF4-FFF2-40B4-BE49-F238E27FC236}">
                    <a16:creationId xmlns:a16="http://schemas.microsoft.com/office/drawing/2014/main" id="{5A641C86-3493-4A20-A63A-22FCC16F1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39" y="1481138"/>
                <a:ext cx="3132136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当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−1&lt;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时，</a:t>
                </a:r>
              </a:p>
            </p:txBody>
          </p:sp>
        </mc:Choice>
        <mc:Fallback xmlns="">
          <p:sp>
            <p:nvSpPr>
              <p:cNvPr id="13337" name="Text Box 3">
                <a:extLst>
                  <a:ext uri="{FF2B5EF4-FFF2-40B4-BE49-F238E27FC236}">
                    <a16:creationId xmlns:a16="http://schemas.microsoft.com/office/drawing/2014/main" id="{5A641C86-3493-4A20-A63A-22FCC16F1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939" y="1481138"/>
                <a:ext cx="3132136" cy="519112"/>
              </a:xfrm>
              <a:prstGeom prst="rect">
                <a:avLst/>
              </a:prstGeom>
              <a:blipFill>
                <a:blip r:embed="rId2"/>
                <a:stretch>
                  <a:fillRect l="-3891" t="-12941" r="-973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22" name="Group 5">
            <a:extLst>
              <a:ext uri="{FF2B5EF4-FFF2-40B4-BE49-F238E27FC236}">
                <a16:creationId xmlns:a16="http://schemas.microsoft.com/office/drawing/2014/main" id="{ABCFBBC0-1AFA-4FCB-A384-9BAC3A0143E0}"/>
              </a:ext>
            </a:extLst>
          </p:cNvPr>
          <p:cNvGrpSpPr>
            <a:grpSpLocks/>
          </p:cNvGrpSpPr>
          <p:nvPr/>
        </p:nvGrpSpPr>
        <p:grpSpPr bwMode="auto">
          <a:xfrm>
            <a:off x="784225" y="2813050"/>
            <a:ext cx="3197226" cy="2330449"/>
            <a:chOff x="530" y="1515"/>
            <a:chExt cx="2014" cy="1468"/>
          </a:xfrm>
        </p:grpSpPr>
        <p:sp>
          <p:nvSpPr>
            <p:cNvPr id="13327" name="Oval 6">
              <a:extLst>
                <a:ext uri="{FF2B5EF4-FFF2-40B4-BE49-F238E27FC236}">
                  <a16:creationId xmlns:a16="http://schemas.microsoft.com/office/drawing/2014/main" id="{AB10322C-CDAF-43B5-A415-9181B47FB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934"/>
              <a:ext cx="777" cy="77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3328" name="Line 7">
              <a:extLst>
                <a:ext uri="{FF2B5EF4-FFF2-40B4-BE49-F238E27FC236}">
                  <a16:creationId xmlns:a16="http://schemas.microsoft.com/office/drawing/2014/main" id="{075D976D-411C-42AA-84B7-83B7BEF17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2319"/>
              <a:ext cx="18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9" name="Line 8">
              <a:extLst>
                <a:ext uri="{FF2B5EF4-FFF2-40B4-BE49-F238E27FC236}">
                  <a16:creationId xmlns:a16="http://schemas.microsoft.com/office/drawing/2014/main" id="{D1EFB769-E761-4593-AD42-721D37DD5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4" y="1546"/>
              <a:ext cx="0" cy="1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0" name="Line 9">
              <a:extLst>
                <a:ext uri="{FF2B5EF4-FFF2-40B4-BE49-F238E27FC236}">
                  <a16:creationId xmlns:a16="http://schemas.microsoft.com/office/drawing/2014/main" id="{44399AA3-F664-4C8B-AF5C-9DB918A77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4" y="2012"/>
              <a:ext cx="233" cy="3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1" name="Line 10">
              <a:extLst>
                <a:ext uri="{FF2B5EF4-FFF2-40B4-BE49-F238E27FC236}">
                  <a16:creationId xmlns:a16="http://schemas.microsoft.com/office/drawing/2014/main" id="{94E81E57-0F62-4D79-8DF1-7B9B98E6D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1" y="2012"/>
              <a:ext cx="466" cy="3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2" name="Oval 11">
              <a:extLst>
                <a:ext uri="{FF2B5EF4-FFF2-40B4-BE49-F238E27FC236}">
                  <a16:creationId xmlns:a16="http://schemas.microsoft.com/office/drawing/2014/main" id="{D27A1065-5E73-4D58-BEE8-66A13C9E1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284"/>
              <a:ext cx="78" cy="7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3333" name="Text Box 12">
              <a:extLst>
                <a:ext uri="{FF2B5EF4-FFF2-40B4-BE49-F238E27FC236}">
                  <a16:creationId xmlns:a16="http://schemas.microsoft.com/office/drawing/2014/main" id="{CD164370-9B60-4B86-9540-13EC6F8DC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4" name="Object 3">
                  <a:extLst>
                    <a:ext uri="{FF2B5EF4-FFF2-40B4-BE49-F238E27FC236}">
                      <a16:creationId xmlns:a16="http://schemas.microsoft.com/office/drawing/2014/main" id="{16869DDA-F66A-4137-BE19-557740E5F09C}"/>
                    </a:ext>
                  </a:extLst>
                </p:cNvPr>
                <p:cNvSpPr txBox="1"/>
                <p:nvPr/>
              </p:nvSpPr>
              <p:spPr bwMode="auto">
                <a:xfrm>
                  <a:off x="1170" y="1958"/>
                  <a:ext cx="282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14" name="Object 3">
                  <a:extLst>
                    <a:ext uri="{FF2B5EF4-FFF2-40B4-BE49-F238E27FC236}">
                      <a16:creationId xmlns:a16="http://schemas.microsoft.com/office/drawing/2014/main" id="{16869DDA-F66A-4137-BE19-557740E5F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0" y="1958"/>
                  <a:ext cx="282" cy="254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5" name="Object 4">
                  <a:extLst>
                    <a:ext uri="{FF2B5EF4-FFF2-40B4-BE49-F238E27FC236}">
                      <a16:creationId xmlns:a16="http://schemas.microsoft.com/office/drawing/2014/main" id="{0B3DEA47-A6EF-4AB0-A1AD-829A880A1CB0}"/>
                    </a:ext>
                  </a:extLst>
                </p:cNvPr>
                <p:cNvSpPr txBox="1"/>
                <p:nvPr/>
              </p:nvSpPr>
              <p:spPr bwMode="auto">
                <a:xfrm>
                  <a:off x="1505" y="2074"/>
                  <a:ext cx="224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15" name="Object 4">
                  <a:extLst>
                    <a:ext uri="{FF2B5EF4-FFF2-40B4-BE49-F238E27FC236}">
                      <a16:creationId xmlns:a16="http://schemas.microsoft.com/office/drawing/2014/main" id="{0B3DEA47-A6EF-4AB0-A1AD-829A880A1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5" y="2074"/>
                  <a:ext cx="224" cy="254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6" name="Object 5">
                  <a:extLst>
                    <a:ext uri="{FF2B5EF4-FFF2-40B4-BE49-F238E27FC236}">
                      <a16:creationId xmlns:a16="http://schemas.microsoft.com/office/drawing/2014/main" id="{D51E6FF3-0414-46B5-A8BE-B4B33F872BCF}"/>
                    </a:ext>
                  </a:extLst>
                </p:cNvPr>
                <p:cNvSpPr txBox="1"/>
                <p:nvPr/>
              </p:nvSpPr>
              <p:spPr bwMode="auto">
                <a:xfrm>
                  <a:off x="1585" y="1781"/>
                  <a:ext cx="399" cy="2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sup>
                        </m:s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16" name="Object 5">
                  <a:extLst>
                    <a:ext uri="{FF2B5EF4-FFF2-40B4-BE49-F238E27FC236}">
                      <a16:creationId xmlns:a16="http://schemas.microsoft.com/office/drawing/2014/main" id="{D51E6FF3-0414-46B5-A8BE-B4B33F872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" y="1781"/>
                  <a:ext cx="399" cy="2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7" name="Object 6">
                  <a:extLst>
                    <a:ext uri="{FF2B5EF4-FFF2-40B4-BE49-F238E27FC236}">
                      <a16:creationId xmlns:a16="http://schemas.microsoft.com/office/drawing/2014/main" id="{8F98BB54-6B27-40E2-8307-741883EA042A}"/>
                    </a:ext>
                  </a:extLst>
                </p:cNvPr>
                <p:cNvSpPr txBox="1"/>
                <p:nvPr/>
              </p:nvSpPr>
              <p:spPr bwMode="auto">
                <a:xfrm>
                  <a:off x="1973" y="2032"/>
                  <a:ext cx="571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Re</m:t>
                            </m:r>
                          </m:fName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[</m:t>
                            </m:r>
                          </m:e>
                        </m:func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17" name="Object 6">
                  <a:extLst>
                    <a:ext uri="{FF2B5EF4-FFF2-40B4-BE49-F238E27FC236}">
                      <a16:creationId xmlns:a16="http://schemas.microsoft.com/office/drawing/2014/main" id="{8F98BB54-6B27-40E2-8307-741883EA0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3" y="2032"/>
                  <a:ext cx="571" cy="291"/>
                </a:xfrm>
                <a:prstGeom prst="rect">
                  <a:avLst/>
                </a:prstGeom>
                <a:blipFill>
                  <a:blip r:embed="rId6"/>
                  <a:stretch>
                    <a:fillRect l="-1342" r="-9396"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8" name="Object 7">
                  <a:extLst>
                    <a:ext uri="{FF2B5EF4-FFF2-40B4-BE49-F238E27FC236}">
                      <a16:creationId xmlns:a16="http://schemas.microsoft.com/office/drawing/2014/main" id="{1493685B-D4D4-4D7D-9F47-4A7F92228C32}"/>
                    </a:ext>
                  </a:extLst>
                </p:cNvPr>
                <p:cNvSpPr txBox="1"/>
                <p:nvPr/>
              </p:nvSpPr>
              <p:spPr bwMode="auto">
                <a:xfrm>
                  <a:off x="805" y="1515"/>
                  <a:ext cx="57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Im</m:t>
                            </m:r>
                          </m:fName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[</m:t>
                            </m:r>
                          </m:e>
                        </m:func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18" name="Object 7">
                  <a:extLst>
                    <a:ext uri="{FF2B5EF4-FFF2-40B4-BE49-F238E27FC236}">
                      <a16:creationId xmlns:a16="http://schemas.microsoft.com/office/drawing/2014/main" id="{1493685B-D4D4-4D7D-9F47-4A7F92228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5" y="1515"/>
                  <a:ext cx="579" cy="291"/>
                </a:xfrm>
                <a:prstGeom prst="rect">
                  <a:avLst/>
                </a:prstGeom>
                <a:blipFill>
                  <a:blip r:embed="rId7"/>
                  <a:stretch>
                    <a:fillRect l="-1325" r="-9934"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4" name="Text Box 18">
              <a:extLst>
                <a:ext uri="{FF2B5EF4-FFF2-40B4-BE49-F238E27FC236}">
                  <a16:creationId xmlns:a16="http://schemas.microsoft.com/office/drawing/2014/main" id="{E21CDE49-1AD4-4C59-B681-B1B552FF0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225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3335" name="Line 19">
              <a:extLst>
                <a:ext uri="{FF2B5EF4-FFF2-40B4-BE49-F238E27FC236}">
                  <a16:creationId xmlns:a16="http://schemas.microsoft.com/office/drawing/2014/main" id="{10C437A3-7629-4EC1-A944-3216568AB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2" y="2284"/>
              <a:ext cx="77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6" name="Line 20">
              <a:extLst>
                <a:ext uri="{FF2B5EF4-FFF2-40B4-BE49-F238E27FC236}">
                  <a16:creationId xmlns:a16="http://schemas.microsoft.com/office/drawing/2014/main" id="{C8D36CEE-0429-4415-952A-4AC889BE7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2" y="2284"/>
              <a:ext cx="77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50" name="Picture 5">
            <a:extLst>
              <a:ext uri="{FF2B5EF4-FFF2-40B4-BE49-F238E27FC236}">
                <a16:creationId xmlns:a16="http://schemas.microsoft.com/office/drawing/2014/main" id="{7D59829A-8216-4BD7-8573-80CA6148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4438"/>
            <a:ext cx="37306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32">
            <a:extLst>
              <a:ext uri="{FF2B5EF4-FFF2-40B4-BE49-F238E27FC236}">
                <a16:creationId xmlns:a16="http://schemas.microsoft.com/office/drawing/2014/main" id="{892551CA-ECCC-4CB2-96AB-71163821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2" y="3197919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幅频特性</a:t>
            </a: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5AB8322C-8CD8-49A8-A68F-7F7481B4C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2" y="6150247"/>
            <a:ext cx="1612900" cy="51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相频特性</a:t>
            </a: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0A6203EE-8E7F-4F76-9E9A-D3D8BFDD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AFE335-8B91-4142-B016-8EC8FD58C54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内容占位符 19">
            <a:extLst>
              <a:ext uri="{FF2B5EF4-FFF2-40B4-BE49-F238E27FC236}">
                <a16:creationId xmlns:a16="http://schemas.microsoft.com/office/drawing/2014/main" id="{87027BEB-F6F2-456B-AF67-E8826D83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1000125"/>
          </a:xfrm>
        </p:spPr>
        <p:txBody>
          <a:bodyPr/>
          <a:lstStyle/>
          <a:p>
            <a:pPr algn="just"/>
            <a:r>
              <a:rPr lang="zh-CN" altLang="en-US" sz="2800" b="0" dirty="0"/>
              <a:t>与</a:t>
            </a:r>
            <a:r>
              <a:rPr lang="en-US" altLang="zh-CN" sz="2800" b="0" i="1" dirty="0"/>
              <a:t>s</a:t>
            </a:r>
            <a:r>
              <a:rPr lang="zh-CN" altLang="en-US" sz="2800" b="0" dirty="0"/>
              <a:t>变换类似，在讨论</a:t>
            </a:r>
            <a:r>
              <a:rPr lang="en-US" altLang="zh-CN" sz="2800" b="0" i="1" dirty="0"/>
              <a:t>z</a:t>
            </a:r>
            <a:r>
              <a:rPr lang="zh-CN" altLang="en-US" sz="2800" b="0" dirty="0"/>
              <a:t>变换的许多性质时我们都要考虑其</a:t>
            </a:r>
            <a:r>
              <a:rPr lang="en-US" altLang="zh-CN" sz="2800" b="0" dirty="0"/>
              <a:t>ROC</a:t>
            </a:r>
            <a:r>
              <a:rPr lang="zh-CN" altLang="en-US" sz="2800" b="0" dirty="0"/>
              <a:t>的变化。</a:t>
            </a:r>
          </a:p>
          <a:p>
            <a:endParaRPr lang="zh-CN" altLang="en-US" sz="2800" b="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0D3AA75-10E7-4929-96CC-1B839B84A940}"/>
              </a:ext>
            </a:extLst>
          </p:cNvPr>
          <p:cNvGrpSpPr>
            <a:grpSpLocks/>
          </p:cNvGrpSpPr>
          <p:nvPr/>
        </p:nvGrpSpPr>
        <p:grpSpPr bwMode="auto">
          <a:xfrm>
            <a:off x="2352674" y="2990694"/>
            <a:ext cx="4438651" cy="1209675"/>
            <a:chOff x="1920" y="2448"/>
            <a:chExt cx="2796" cy="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1" name="Object 5">
                  <a:extLst>
                    <a:ext uri="{FF2B5EF4-FFF2-40B4-BE49-F238E27FC236}">
                      <a16:creationId xmlns:a16="http://schemas.microsoft.com/office/drawing/2014/main" id="{A9E50AF5-947B-4609-A9B1-CA681E78E058}"/>
                    </a:ext>
                  </a:extLst>
                </p:cNvPr>
                <p:cNvSpPr txBox="1"/>
                <p:nvPr/>
              </p:nvSpPr>
              <p:spPr bwMode="auto">
                <a:xfrm>
                  <a:off x="1920" y="2448"/>
                  <a:ext cx="159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⟷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461" name="Object 5">
                  <a:extLst>
                    <a:ext uri="{FF2B5EF4-FFF2-40B4-BE49-F238E27FC236}">
                      <a16:creationId xmlns:a16="http://schemas.microsoft.com/office/drawing/2014/main" id="{A9E50AF5-947B-4609-A9B1-CA681E78E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2448"/>
                  <a:ext cx="1599" cy="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2" name="Object 6">
                  <a:extLst>
                    <a:ext uri="{FF2B5EF4-FFF2-40B4-BE49-F238E27FC236}">
                      <a16:creationId xmlns:a16="http://schemas.microsoft.com/office/drawing/2014/main" id="{5CE58EC0-BA26-4FFB-92A4-EA1EBC05D3E2}"/>
                    </a:ext>
                  </a:extLst>
                </p:cNvPr>
                <p:cNvSpPr txBox="1"/>
                <p:nvPr/>
              </p:nvSpPr>
              <p:spPr bwMode="auto">
                <a:xfrm>
                  <a:off x="3852" y="2448"/>
                  <a:ext cx="86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462" name="Object 6">
                  <a:extLst>
                    <a:ext uri="{FF2B5EF4-FFF2-40B4-BE49-F238E27FC236}">
                      <a16:creationId xmlns:a16="http://schemas.microsoft.com/office/drawing/2014/main" id="{5CE58EC0-BA26-4FFB-92A4-EA1EBC05D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2" y="2448"/>
                  <a:ext cx="864" cy="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3" name="Object 7">
                  <a:extLst>
                    <a:ext uri="{FF2B5EF4-FFF2-40B4-BE49-F238E27FC236}">
                      <a16:creationId xmlns:a16="http://schemas.microsoft.com/office/drawing/2014/main" id="{9E6E4339-2A9C-480C-BC6B-90B86A64C822}"/>
                    </a:ext>
                  </a:extLst>
                </p:cNvPr>
                <p:cNvSpPr txBox="1"/>
                <p:nvPr/>
              </p:nvSpPr>
              <p:spPr bwMode="auto">
                <a:xfrm>
                  <a:off x="1920" y="2880"/>
                  <a:ext cx="159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]⟷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463" name="Object 7">
                  <a:extLst>
                    <a:ext uri="{FF2B5EF4-FFF2-40B4-BE49-F238E27FC236}">
                      <a16:creationId xmlns:a16="http://schemas.microsoft.com/office/drawing/2014/main" id="{9E6E4339-2A9C-480C-BC6B-90B86A64C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2880"/>
                  <a:ext cx="1599" cy="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4" name="Object 8">
                  <a:extLst>
                    <a:ext uri="{FF2B5EF4-FFF2-40B4-BE49-F238E27FC236}">
                      <a16:creationId xmlns:a16="http://schemas.microsoft.com/office/drawing/2014/main" id="{C2F3CB7B-ACFE-4226-AFA4-A87EB61DA0BD}"/>
                    </a:ext>
                  </a:extLst>
                </p:cNvPr>
                <p:cNvSpPr txBox="1"/>
                <p:nvPr/>
              </p:nvSpPr>
              <p:spPr bwMode="auto">
                <a:xfrm>
                  <a:off x="3852" y="2877"/>
                  <a:ext cx="85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464" name="Object 8">
                  <a:extLst>
                    <a:ext uri="{FF2B5EF4-FFF2-40B4-BE49-F238E27FC236}">
                      <a16:creationId xmlns:a16="http://schemas.microsoft.com/office/drawing/2014/main" id="{C2F3CB7B-ACFE-4226-AFA4-A87EB61DA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2" y="2877"/>
                  <a:ext cx="855" cy="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74" name="Text Box 9">
                <a:extLst>
                  <a:ext uri="{FF2B5EF4-FFF2-40B4-BE49-F238E27FC236}">
                    <a16:creationId xmlns:a16="http://schemas.microsoft.com/office/drawing/2014/main" id="{0101C6E2-6E2E-44A1-AAC9-59B8F0615A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3065" y="4314513"/>
                <a:ext cx="618053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则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]+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]⟷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)+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74" name="Text Box 9">
                <a:extLst>
                  <a:ext uri="{FF2B5EF4-FFF2-40B4-BE49-F238E27FC236}">
                    <a16:creationId xmlns:a16="http://schemas.microsoft.com/office/drawing/2014/main" id="{0101C6E2-6E2E-44A1-AAC9-59B8F061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3065" y="4314513"/>
                <a:ext cx="6180538" cy="523220"/>
              </a:xfrm>
              <a:prstGeom prst="rect">
                <a:avLst/>
              </a:prstGeom>
              <a:blipFill>
                <a:blip r:embed="rId6"/>
                <a:stretch>
                  <a:fillRect l="-2073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73" name="Text Box 13">
                <a:extLst>
                  <a:ext uri="{FF2B5EF4-FFF2-40B4-BE49-F238E27FC236}">
                    <a16:creationId xmlns:a16="http://schemas.microsoft.com/office/drawing/2014/main" id="{4545CA22-39E4-4B4C-A667-79FBDDE69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7349" y="4951877"/>
                <a:ext cx="31762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ROC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：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∩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473" name="Text Box 13">
                <a:extLst>
                  <a:ext uri="{FF2B5EF4-FFF2-40B4-BE49-F238E27FC236}">
                    <a16:creationId xmlns:a16="http://schemas.microsoft.com/office/drawing/2014/main" id="{4545CA22-39E4-4B4C-A667-79FBDDE69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7349" y="4951877"/>
                <a:ext cx="3176254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24" name="Text Box 16">
            <a:extLst>
              <a:ext uri="{FF2B5EF4-FFF2-40B4-BE49-F238E27FC236}">
                <a16:creationId xmlns:a16="http://schemas.microsoft.com/office/drawing/2014/main" id="{2F64DB3D-639E-45A3-94BF-E20A33DA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57438"/>
            <a:ext cx="165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1.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线性：</a:t>
            </a:r>
          </a:p>
        </p:txBody>
      </p:sp>
      <p:sp>
        <p:nvSpPr>
          <p:cNvPr id="19470" name="标题 18">
            <a:extLst>
              <a:ext uri="{FF2B5EF4-FFF2-40B4-BE49-F238E27FC236}">
                <a16:creationId xmlns:a16="http://schemas.microsoft.com/office/drawing/2014/main" id="{5D572D2A-B0E7-4A78-9996-EBDB0001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DBCD94-7340-44AF-9F98-18B66545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589240"/>
            <a:ext cx="742716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如果在线性组合过程中出现零极点相抵消，则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ROC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可能会扩大。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6395DBE5-B8B6-4573-AFB9-1D4FEAB7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6F94D5-C2AB-4C04-B732-F892EE942C2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Text Box 3">
            <a:extLst>
              <a:ext uri="{FF2B5EF4-FFF2-40B4-BE49-F238E27FC236}">
                <a16:creationId xmlns:a16="http://schemas.microsoft.com/office/drawing/2014/main" id="{97716222-E441-4F8C-88FE-E5DFB6D4F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28" y="1759570"/>
            <a:ext cx="165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时移：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1" name="Text Box 5">
                <a:extLst>
                  <a:ext uri="{FF2B5EF4-FFF2-40B4-BE49-F238E27FC236}">
                    <a16:creationId xmlns:a16="http://schemas.microsoft.com/office/drawing/2014/main" id="{CF660854-EA16-45DB-A659-DC355DC14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328" y="4238544"/>
                <a:ext cx="721268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ROC</m:t>
                        </m:r>
                        <m: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:</m:t>
                        </m:r>
                      </m:fName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</m:func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，但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=∞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可能会有增删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20501" name="Text Box 5">
                <a:extLst>
                  <a:ext uri="{FF2B5EF4-FFF2-40B4-BE49-F238E27FC236}">
                    <a16:creationId xmlns:a16="http://schemas.microsoft.com/office/drawing/2014/main" id="{CF660854-EA16-45DB-A659-DC355DC14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1328" y="4238544"/>
                <a:ext cx="7212680" cy="523220"/>
              </a:xfrm>
              <a:prstGeom prst="rect">
                <a:avLst/>
              </a:prstGeom>
              <a:blipFill>
                <a:blip r:embed="rId2"/>
                <a:stretch>
                  <a:fillRect t="-11628" r="-423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0" name="Text Box 10">
            <a:extLst>
              <a:ext uri="{FF2B5EF4-FFF2-40B4-BE49-F238E27FC236}">
                <a16:creationId xmlns:a16="http://schemas.microsoft.com/office/drawing/2014/main" id="{ACDF08E4-3300-4EF9-B808-F2C50F129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328" y="5066020"/>
            <a:ext cx="66234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这是由于信号时移可能会改变其因果性。</a:t>
            </a:r>
          </a:p>
        </p:txBody>
      </p:sp>
      <p:grpSp>
        <p:nvGrpSpPr>
          <p:cNvPr id="20493" name="Group 13">
            <a:extLst>
              <a:ext uri="{FF2B5EF4-FFF2-40B4-BE49-F238E27FC236}">
                <a16:creationId xmlns:a16="http://schemas.microsoft.com/office/drawing/2014/main" id="{B65B22DB-6C33-4D80-8064-55ABEBCD50C3}"/>
              </a:ext>
            </a:extLst>
          </p:cNvPr>
          <p:cNvGrpSpPr>
            <a:grpSpLocks/>
          </p:cNvGrpSpPr>
          <p:nvPr/>
        </p:nvGrpSpPr>
        <p:grpSpPr bwMode="auto">
          <a:xfrm>
            <a:off x="1101328" y="2582938"/>
            <a:ext cx="4489450" cy="523874"/>
            <a:chOff x="1344" y="1872"/>
            <a:chExt cx="2828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4" name="Object 4">
                  <a:extLst>
                    <a:ext uri="{FF2B5EF4-FFF2-40B4-BE49-F238E27FC236}">
                      <a16:creationId xmlns:a16="http://schemas.microsoft.com/office/drawing/2014/main" id="{EB6B1BC7-5A14-4445-A1F0-260AD3ACF099}"/>
                    </a:ext>
                  </a:extLst>
                </p:cNvPr>
                <p:cNvSpPr txBox="1"/>
                <p:nvPr/>
              </p:nvSpPr>
              <p:spPr bwMode="auto">
                <a:xfrm>
                  <a:off x="3366" y="1872"/>
                  <a:ext cx="80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484" name="Object 4">
                  <a:extLst>
                    <a:ext uri="{FF2B5EF4-FFF2-40B4-BE49-F238E27FC236}">
                      <a16:creationId xmlns:a16="http://schemas.microsoft.com/office/drawing/2014/main" id="{EB6B1BC7-5A14-4445-A1F0-260AD3ACF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6" y="1872"/>
                  <a:ext cx="806" cy="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99" name="Text Box 17">
                  <a:extLst>
                    <a:ext uri="{FF2B5EF4-FFF2-40B4-BE49-F238E27FC236}">
                      <a16:creationId xmlns:a16="http://schemas.microsoft.com/office/drawing/2014/main" id="{65302C74-8AF7-4A25-84E7-DFE771893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872"/>
                  <a:ext cx="160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499" name="Text Box 17">
                  <a:extLst>
                    <a:ext uri="{FF2B5EF4-FFF2-40B4-BE49-F238E27FC236}">
                      <a16:creationId xmlns:a16="http://schemas.microsoft.com/office/drawing/2014/main" id="{65302C74-8AF7-4A25-84E7-DFE771893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1872"/>
                  <a:ext cx="1605" cy="330"/>
                </a:xfrm>
                <a:prstGeom prst="rect">
                  <a:avLst/>
                </a:prstGeom>
                <a:blipFill>
                  <a:blip r:embed="rId4"/>
                  <a:stretch>
                    <a:fillRect l="-5024" t="-12791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97" name="Text Box 20">
                <a:extLst>
                  <a:ext uri="{FF2B5EF4-FFF2-40B4-BE49-F238E27FC236}">
                    <a16:creationId xmlns:a16="http://schemas.microsoft.com/office/drawing/2014/main" id="{E272042C-7343-4CA8-BE19-3B60CE945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328" y="3411068"/>
                <a:ext cx="40547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则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⟷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497" name="Text Box 20">
                <a:extLst>
                  <a:ext uri="{FF2B5EF4-FFF2-40B4-BE49-F238E27FC236}">
                    <a16:creationId xmlns:a16="http://schemas.microsoft.com/office/drawing/2014/main" id="{E272042C-7343-4CA8-BE19-3B60CE94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1328" y="3411068"/>
                <a:ext cx="4054700" cy="523220"/>
              </a:xfrm>
              <a:prstGeom prst="rect">
                <a:avLst/>
              </a:prstGeom>
              <a:blipFill>
                <a:blip r:embed="rId5"/>
                <a:stretch>
                  <a:fillRect l="-3158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5" name="标题 20">
            <a:extLst>
              <a:ext uri="{FF2B5EF4-FFF2-40B4-BE49-F238E27FC236}">
                <a16:creationId xmlns:a16="http://schemas.microsoft.com/office/drawing/2014/main" id="{205B6731-D43C-47F9-88AC-087980B3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E49F9E3-9C17-4DAC-80C6-25FA3FC2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4547A-8D76-4973-9406-AC540EC4E2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标题 20">
            <a:extLst>
              <a:ext uri="{FF2B5EF4-FFF2-40B4-BE49-F238E27FC236}">
                <a16:creationId xmlns:a16="http://schemas.microsoft.com/office/drawing/2014/main" id="{205B6731-D43C-47F9-88AC-087980B3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DE49F9E3-9C17-4DAC-80C6-25FA3FC2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4547A-8D76-4973-9406-AC540EC4E2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74E6CCD2-576C-40C9-A883-2D9601A6CDDE}"/>
                  </a:ext>
                </a:extLst>
              </p:cNvPr>
              <p:cNvSpPr txBox="1"/>
              <p:nvPr/>
            </p:nvSpPr>
            <p:spPr bwMode="auto">
              <a:xfrm>
                <a:off x="457200" y="1196752"/>
                <a:ext cx="8229600" cy="10338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2000" kern="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练习</a:t>
                </a:r>
                <a:r>
                  <a:rPr lang="zh-CN" altLang="en-US" sz="2000" kern="1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：设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r>
                  <a:rPr lang="zh-CN" altLang="en-US" sz="2000" kern="1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，求其</a:t>
                </a:r>
                <a:r>
                  <a:rPr lang="en-US" altLang="zh-CN" sz="2000" kern="1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lang="zh-CN" altLang="en-US" sz="2000" kern="1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变换、零极点图、</a:t>
                </a:r>
                <a:r>
                  <a:rPr lang="en-US" altLang="zh-CN" sz="2000" kern="1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000" kern="1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，并指出该序列的傅里叶变换是否存在。（教材习题</a:t>
                </a:r>
                <a:r>
                  <a:rPr lang="en-US" altLang="zh-CN" sz="20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10.21(e)</a:t>
                </a:r>
                <a:r>
                  <a:rPr lang="zh-CN" altLang="en-US" sz="2000" kern="1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）</a:t>
                </a:r>
                <a:endParaRPr lang="en-US" sz="2000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74E6CCD2-576C-40C9-A883-2D9601A6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96752"/>
                <a:ext cx="8229600" cy="1033873"/>
              </a:xfrm>
              <a:prstGeom prst="rect">
                <a:avLst/>
              </a:prstGeom>
              <a:blipFill>
                <a:blip r:embed="rId3"/>
                <a:stretch>
                  <a:fillRect l="-741" r="-741" b="-1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9C11C3-DECB-4A23-8538-5EE58F2BAF68}"/>
                  </a:ext>
                </a:extLst>
              </p:cNvPr>
              <p:cNvSpPr txBox="1"/>
              <p:nvPr/>
            </p:nvSpPr>
            <p:spPr>
              <a:xfrm>
                <a:off x="457200" y="2482117"/>
                <a:ext cx="5338936" cy="3746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000" i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解</a:t>
                </a:r>
                <a:r>
                  <a:rPr lang="en-US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/>
                </a:r>
                <a:b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⟷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1+</m:t>
                          </m:r>
                          <m:box>
                            <m:box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box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3∙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box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box>
                            </m:e>
                          </m:d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ROC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: |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| &lt; 1/3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9C11C3-DECB-4A23-8538-5EE58F2BA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82117"/>
                <a:ext cx="5338936" cy="3746795"/>
              </a:xfrm>
              <a:prstGeom prst="rect">
                <a:avLst/>
              </a:prstGeom>
              <a:blipFill>
                <a:blip r:embed="rId4"/>
                <a:stretch>
                  <a:fillRect l="-1142" t="-650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">
            <a:extLst>
              <a:ext uri="{FF2B5EF4-FFF2-40B4-BE49-F238E27FC236}">
                <a16:creationId xmlns:a16="http://schemas.microsoft.com/office/drawing/2014/main" id="{6CF4C6BC-4709-49BF-9922-B8FB14E708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811" y="2846399"/>
            <a:ext cx="3201989" cy="2747011"/>
            <a:chOff x="4345" y="2103"/>
            <a:chExt cx="3361" cy="2884"/>
          </a:xfrm>
        </p:grpSpPr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1F10CC49-B23B-4D6B-8A5A-8BFB248E7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" y="2103"/>
              <a:ext cx="548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kern="1200" dirty="0" err="1">
                  <a:solidFill>
                    <a:srgbClr val="000000"/>
                  </a:solidFill>
                  <a:latin typeface="Cambria Math" panose="02040503050406030204" pitchFamily="18" charset="0"/>
                  <a:ea typeface="宋体" pitchFamily="2" charset="-122"/>
                  <a:cs typeface="+mn-cs"/>
                </a:rPr>
                <a:t>Im</a:t>
              </a:r>
              <a:endParaRPr lang="zh-CN" altLang="zh-CN" sz="2000" kern="1200" dirty="0">
                <a:solidFill>
                  <a:srgbClr val="000000"/>
                </a:solidFill>
                <a:latin typeface="Cambria Math" panose="020405030504060302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866F161B-C639-4F7D-AE52-94A8CAD35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" y="3242"/>
              <a:ext cx="567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kern="1200" dirty="0">
                  <a:solidFill>
                    <a:srgbClr val="000000"/>
                  </a:solidFill>
                  <a:latin typeface="Cambria Math" panose="02040503050406030204" pitchFamily="18" charset="0"/>
                  <a:ea typeface="宋体" pitchFamily="2" charset="-122"/>
                  <a:cs typeface="+mn-cs"/>
                </a:rPr>
                <a:t>Re</a:t>
              </a:r>
              <a:endParaRPr lang="zh-CN" altLang="zh-CN" sz="2000" kern="1200" dirty="0">
                <a:solidFill>
                  <a:srgbClr val="000000"/>
                </a:solidFill>
                <a:latin typeface="Cambria Math" panose="020405030504060302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5A82C528-98EC-40C0-A388-C0708F82A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" y="2715"/>
              <a:ext cx="1984" cy="19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kern="1200">
                <a:solidFill>
                  <a:srgbClr val="000000"/>
                </a:solidFill>
                <a:latin typeface="Cambria Math" panose="020405030504060302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92053EE0-AB97-40A5-8CBB-44958B1A1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5" y="3639"/>
              <a:ext cx="426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kern="1200">
                  <a:solidFill>
                    <a:srgbClr val="000000"/>
                  </a:solidFill>
                  <a:latin typeface="Cambria Math" panose="02040503050406030204" pitchFamily="18" charset="0"/>
                  <a:ea typeface="宋体" pitchFamily="2" charset="-122"/>
                  <a:cs typeface="+mn-cs"/>
                </a:rPr>
                <a:t>1</a:t>
              </a:r>
              <a:endParaRPr lang="zh-CN" altLang="zh-CN" sz="2000" kern="1200">
                <a:solidFill>
                  <a:srgbClr val="000000"/>
                </a:solidFill>
                <a:latin typeface="Cambria Math" panose="020405030504060302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054DE35F-A62F-47C1-A4BD-7FC328DFA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839"/>
              <a:ext cx="93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kern="1200" dirty="0">
                  <a:solidFill>
                    <a:srgbClr val="000000"/>
                  </a:solidFill>
                  <a:latin typeface="Cambria Math" panose="02040503050406030204" pitchFamily="18" charset="0"/>
                  <a:ea typeface="宋体" pitchFamily="2" charset="-122"/>
                  <a:cs typeface="+mn-cs"/>
                </a:rPr>
                <a:t>−1/3</a:t>
              </a:r>
              <a:endParaRPr lang="zh-CN" altLang="zh-CN" sz="2000" kern="1200" dirty="0">
                <a:solidFill>
                  <a:srgbClr val="000000"/>
                </a:solidFill>
                <a:latin typeface="Cambria Math" panose="020405030504060302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071976FB-6679-4FD1-A827-AACCC42F0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" y="3445"/>
              <a:ext cx="533" cy="533"/>
            </a:xfrm>
            <a:prstGeom prst="ellipse">
              <a:avLst/>
            </a:prstGeom>
            <a:solidFill>
              <a:srgbClr val="D8D8D8"/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kern="1200">
                <a:solidFill>
                  <a:srgbClr val="000000"/>
                </a:solidFill>
                <a:latin typeface="Cambria Math" panose="02040503050406030204" pitchFamily="18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0" name="AutoShape 8">
              <a:extLst>
                <a:ext uri="{FF2B5EF4-FFF2-40B4-BE49-F238E27FC236}">
                  <a16:creationId xmlns:a16="http://schemas.microsoft.com/office/drawing/2014/main" id="{680CF3B5-4C37-4BE6-9143-8445CD9422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5" y="3707"/>
              <a:ext cx="3250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9">
              <a:extLst>
                <a:ext uri="{FF2B5EF4-FFF2-40B4-BE49-F238E27FC236}">
                  <a16:creationId xmlns:a16="http://schemas.microsoft.com/office/drawing/2014/main" id="{60BA2181-8DAF-42E8-8329-C512B6C983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02" y="2234"/>
              <a:ext cx="0" cy="27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47EBE7BB-4AF6-4DE8-8A71-67409B5E8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" y="3590"/>
              <a:ext cx="243" cy="243"/>
            </a:xfrm>
            <a:prstGeom prst="ellipse">
              <a:avLst/>
            </a:prstGeom>
            <a:solidFill>
              <a:srgbClr val="D8D8D8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kern="1200">
                <a:solidFill>
                  <a:srgbClr val="000000"/>
                </a:solidFill>
                <a:latin typeface="Cambria Math" panose="020405030504060302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5BD31F1F-6244-4195-AED2-DBD2D644D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" y="3655"/>
              <a:ext cx="113" cy="1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kern="1200">
                <a:solidFill>
                  <a:srgbClr val="000000"/>
                </a:solidFill>
                <a:latin typeface="Cambria Math" panose="02040503050406030204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25" name="Group 12">
              <a:extLst>
                <a:ext uri="{FF2B5EF4-FFF2-40B4-BE49-F238E27FC236}">
                  <a16:creationId xmlns:a16="http://schemas.microsoft.com/office/drawing/2014/main" id="{52F00BE8-536D-4F0E-A4CA-9EC2782B2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3" y="3596"/>
              <a:ext cx="227" cy="227"/>
              <a:chOff x="3252" y="3419"/>
              <a:chExt cx="227" cy="227"/>
            </a:xfrm>
          </p:grpSpPr>
          <p:cxnSp>
            <p:nvCxnSpPr>
              <p:cNvPr id="26" name="AutoShape 13">
                <a:extLst>
                  <a:ext uri="{FF2B5EF4-FFF2-40B4-BE49-F238E27FC236}">
                    <a16:creationId xmlns:a16="http://schemas.microsoft.com/office/drawing/2014/main" id="{C8094A38-FD8D-4C05-991A-46FAEC4048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52" y="3419"/>
                <a:ext cx="227" cy="22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14">
                <a:extLst>
                  <a:ext uri="{FF2B5EF4-FFF2-40B4-BE49-F238E27FC236}">
                    <a16:creationId xmlns:a16="http://schemas.microsoft.com/office/drawing/2014/main" id="{BFBCC411-C08C-416E-901D-0121F642549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252" y="3419"/>
                <a:ext cx="227" cy="22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36" name="矩形 26">
            <a:extLst>
              <a:ext uri="{FF2B5EF4-FFF2-40B4-BE49-F238E27FC236}">
                <a16:creationId xmlns:a16="http://schemas.microsoft.com/office/drawing/2014/main" id="{9EB4D6A0-B542-4084-8FCC-814E56C1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237" y="5837262"/>
            <a:ext cx="28495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1200" dirty="0">
                <a:solidFill>
                  <a:srgbClr val="000000"/>
                </a:solidFill>
                <a:latin typeface="Cambria Math" panose="02040503050406030204" pitchFamily="18" charset="0"/>
                <a:ea typeface="华文楷体" panose="02010600040101010101" pitchFamily="2" charset="-122"/>
                <a:cs typeface="+mn-cs"/>
              </a:rPr>
              <a:t>ROC</a:t>
            </a:r>
            <a:r>
              <a:rPr lang="zh-CN" altLang="en-US" sz="2000" kern="1200" dirty="0">
                <a:solidFill>
                  <a:srgbClr val="000000"/>
                </a:solidFill>
                <a:latin typeface="Cambria Math" panose="02040503050406030204" pitchFamily="18" charset="0"/>
                <a:ea typeface="华文楷体" panose="02010600040101010101" pitchFamily="2" charset="-122"/>
                <a:cs typeface="+mn-cs"/>
              </a:rPr>
              <a:t>不包括单位圆，故傅里叶变换不存在。</a:t>
            </a:r>
          </a:p>
        </p:txBody>
      </p:sp>
    </p:spTree>
    <p:extLst>
      <p:ext uri="{BB962C8B-B14F-4D97-AF65-F5344CB8AC3E}">
        <p14:creationId xmlns:p14="http://schemas.microsoft.com/office/powerpoint/2010/main" val="318205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Text Box 2">
            <a:extLst>
              <a:ext uri="{FF2B5EF4-FFF2-40B4-BE49-F238E27FC236}">
                <a16:creationId xmlns:a16="http://schemas.microsoft.com/office/drawing/2014/main" id="{D59A79A1-7268-46A1-B0C1-4A13F7E6C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89" y="1594254"/>
            <a:ext cx="295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3. 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域尺度变换：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B065ED26-6F1B-4381-8540-09F5514B77E4}"/>
              </a:ext>
            </a:extLst>
          </p:cNvPr>
          <p:cNvGrpSpPr>
            <a:grpSpLocks/>
          </p:cNvGrpSpPr>
          <p:nvPr/>
        </p:nvGrpSpPr>
        <p:grpSpPr bwMode="auto">
          <a:xfrm>
            <a:off x="742139" y="2978958"/>
            <a:ext cx="5499100" cy="527050"/>
            <a:chOff x="1056" y="1536"/>
            <a:chExt cx="3464" cy="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19" name="Object 15">
                  <a:extLst>
                    <a:ext uri="{FF2B5EF4-FFF2-40B4-BE49-F238E27FC236}">
                      <a16:creationId xmlns:a16="http://schemas.microsoft.com/office/drawing/2014/main" id="{ACAD9D93-69C7-4D73-8947-EC6707F7DA78}"/>
                    </a:ext>
                  </a:extLst>
                </p:cNvPr>
                <p:cNvSpPr txBox="1"/>
                <p:nvPr/>
              </p:nvSpPr>
              <p:spPr bwMode="auto">
                <a:xfrm>
                  <a:off x="3423" y="1538"/>
                  <a:ext cx="109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519" name="Object 15">
                  <a:extLst>
                    <a:ext uri="{FF2B5EF4-FFF2-40B4-BE49-F238E27FC236}">
                      <a16:creationId xmlns:a16="http://schemas.microsoft.com/office/drawing/2014/main" id="{ACAD9D93-69C7-4D73-8947-EC6707F7D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3" y="1538"/>
                  <a:ext cx="1097" cy="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33" name="Text Box 10">
                  <a:extLst>
                    <a:ext uri="{FF2B5EF4-FFF2-40B4-BE49-F238E27FC236}">
                      <a16:creationId xmlns:a16="http://schemas.microsoft.com/office/drawing/2014/main" id="{10FD8E93-0200-4107-9C85-24BB140A6E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536"/>
                  <a:ext cx="216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则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b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/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533" name="Text Box 10">
                  <a:extLst>
                    <a:ext uri="{FF2B5EF4-FFF2-40B4-BE49-F238E27FC236}">
                      <a16:creationId xmlns:a16="http://schemas.microsoft.com/office/drawing/2014/main" id="{10FD8E93-0200-4107-9C85-24BB140A6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536"/>
                  <a:ext cx="2164" cy="330"/>
                </a:xfrm>
                <a:prstGeom prst="rect">
                  <a:avLst/>
                </a:prstGeom>
                <a:blipFill>
                  <a:blip r:embed="rId3"/>
                  <a:stretch>
                    <a:fillRect l="-3730" t="-12791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32" name="Text Box 13">
                <a:extLst>
                  <a:ext uri="{FF2B5EF4-FFF2-40B4-BE49-F238E27FC236}">
                    <a16:creationId xmlns:a16="http://schemas.microsoft.com/office/drawing/2014/main" id="{B12E66A9-FB87-48E0-BD5D-77088638E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138" y="3782538"/>
                <a:ext cx="7944661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∵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收敛，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∴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，即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收敛。       </a:t>
                </a:r>
              </a:p>
            </p:txBody>
          </p:sp>
        </mc:Choice>
        <mc:Fallback xmlns="">
          <p:sp>
            <p:nvSpPr>
              <p:cNvPr id="21532" name="Text Box 13">
                <a:extLst>
                  <a:ext uri="{FF2B5EF4-FFF2-40B4-BE49-F238E27FC236}">
                    <a16:creationId xmlns:a16="http://schemas.microsoft.com/office/drawing/2014/main" id="{B12E66A9-FB87-48E0-BD5D-77088638E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138" y="3782538"/>
                <a:ext cx="7944661" cy="954107"/>
              </a:xfrm>
              <a:prstGeom prst="rect">
                <a:avLst/>
              </a:prstGeom>
              <a:blipFill>
                <a:blip r:embed="rId4"/>
                <a:stretch>
                  <a:fillRect t="-6369" r="-1535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31" name="Text Box 19">
                <a:extLst>
                  <a:ext uri="{FF2B5EF4-FFF2-40B4-BE49-F238E27FC236}">
                    <a16:creationId xmlns:a16="http://schemas.microsoft.com/office/drawing/2014/main" id="{B4FD0563-2E64-4CB1-BE83-2C1608B7D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139" y="5013176"/>
                <a:ext cx="5267724" cy="537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j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时，即为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移频特性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21531" name="Text Box 19">
                <a:extLst>
                  <a:ext uri="{FF2B5EF4-FFF2-40B4-BE49-F238E27FC236}">
                    <a16:creationId xmlns:a16="http://schemas.microsoft.com/office/drawing/2014/main" id="{B4FD0563-2E64-4CB1-BE83-2C1608B7D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139" y="5013176"/>
                <a:ext cx="5267724" cy="537135"/>
              </a:xfrm>
              <a:prstGeom prst="rect">
                <a:avLst/>
              </a:prstGeom>
              <a:blipFill>
                <a:blip r:embed="rId5"/>
                <a:stretch>
                  <a:fillRect l="-2431" t="-7955" b="-3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28" name="标题 28">
            <a:extLst>
              <a:ext uri="{FF2B5EF4-FFF2-40B4-BE49-F238E27FC236}">
                <a16:creationId xmlns:a16="http://schemas.microsoft.com/office/drawing/2014/main" id="{756AD415-A513-4191-8F1F-DB352820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5DAADD25-B65F-4A75-AF3F-AD81E481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5E100A-5675-4E12-AA9E-51C7B723532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B2E1B589-BCEC-4C93-9533-A323DF58C8BE}"/>
              </a:ext>
            </a:extLst>
          </p:cNvPr>
          <p:cNvGrpSpPr>
            <a:grpSpLocks/>
          </p:cNvGrpSpPr>
          <p:nvPr/>
        </p:nvGrpSpPr>
        <p:grpSpPr bwMode="auto">
          <a:xfrm>
            <a:off x="742139" y="2178554"/>
            <a:ext cx="4244975" cy="523874"/>
            <a:chOff x="1344" y="1872"/>
            <a:chExt cx="2674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bject 4">
                  <a:extLst>
                    <a:ext uri="{FF2B5EF4-FFF2-40B4-BE49-F238E27FC236}">
                      <a16:creationId xmlns:a16="http://schemas.microsoft.com/office/drawing/2014/main" id="{1C3121C3-9F3B-4682-9971-ABF170A9E828}"/>
                    </a:ext>
                  </a:extLst>
                </p:cNvPr>
                <p:cNvSpPr txBox="1"/>
                <p:nvPr/>
              </p:nvSpPr>
              <p:spPr bwMode="auto">
                <a:xfrm>
                  <a:off x="3212" y="1872"/>
                  <a:ext cx="80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Object 4">
                  <a:extLst>
                    <a:ext uri="{FF2B5EF4-FFF2-40B4-BE49-F238E27FC236}">
                      <a16:creationId xmlns:a16="http://schemas.microsoft.com/office/drawing/2014/main" id="{1C3121C3-9F3B-4682-9971-ABF170A9E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2" y="1872"/>
                  <a:ext cx="806" cy="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7">
                  <a:extLst>
                    <a:ext uri="{FF2B5EF4-FFF2-40B4-BE49-F238E27FC236}">
                      <a16:creationId xmlns:a16="http://schemas.microsoft.com/office/drawing/2014/main" id="{FC51A6CB-8795-46CC-AA56-8E34B72953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872"/>
                  <a:ext cx="160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 Box 17">
                  <a:extLst>
                    <a:ext uri="{FF2B5EF4-FFF2-40B4-BE49-F238E27FC236}">
                      <a16:creationId xmlns:a16="http://schemas.microsoft.com/office/drawing/2014/main" id="{FC51A6CB-8795-46CC-AA56-8E34B72953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1872"/>
                  <a:ext cx="1605" cy="330"/>
                </a:xfrm>
                <a:prstGeom prst="rect">
                  <a:avLst/>
                </a:prstGeom>
                <a:blipFill>
                  <a:blip r:embed="rId7"/>
                  <a:stretch>
                    <a:fillRect l="-5024" t="-11628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30" name="Text Box 22">
                <a:extLst>
                  <a:ext uri="{FF2B5EF4-FFF2-40B4-BE49-F238E27FC236}">
                    <a16:creationId xmlns:a16="http://schemas.microsoft.com/office/drawing/2014/main" id="{8E2BEAFE-3BA1-414E-877F-D97FF1108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199" y="1484784"/>
                <a:ext cx="8229597" cy="134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对于复数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j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可以通过将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逆时针旋转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，并在径向施加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倍的尺度变化得到。</a:t>
                </a:r>
              </a:p>
            </p:txBody>
          </p:sp>
        </mc:Choice>
        <mc:Fallback xmlns="">
          <p:sp>
            <p:nvSpPr>
              <p:cNvPr id="21530" name="Text Box 22">
                <a:extLst>
                  <a:ext uri="{FF2B5EF4-FFF2-40B4-BE49-F238E27FC236}">
                    <a16:creationId xmlns:a16="http://schemas.microsoft.com/office/drawing/2014/main" id="{8E2BEAFE-3BA1-414E-877F-D97FF110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1484784"/>
                <a:ext cx="8229597" cy="1340752"/>
              </a:xfrm>
              <a:prstGeom prst="rect">
                <a:avLst/>
              </a:prstGeom>
              <a:blipFill>
                <a:blip r:embed="rId2"/>
                <a:stretch>
                  <a:fillRect l="-1481" r="-1481" b="-1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28" name="标题 28">
            <a:extLst>
              <a:ext uri="{FF2B5EF4-FFF2-40B4-BE49-F238E27FC236}">
                <a16:creationId xmlns:a16="http://schemas.microsoft.com/office/drawing/2014/main" id="{756AD415-A513-4191-8F1F-DB352820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5DAADD25-B65F-4A75-AF3F-AD81E481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5E100A-5675-4E12-AA9E-51C7B723532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" name="Group 2">
            <a:extLst>
              <a:ext uri="{FF2B5EF4-FFF2-40B4-BE49-F238E27FC236}">
                <a16:creationId xmlns:a16="http://schemas.microsoft.com/office/drawing/2014/main" id="{EE942274-38AD-4961-AD56-FAC64CFE865A}"/>
              </a:ext>
            </a:extLst>
          </p:cNvPr>
          <p:cNvGrpSpPr>
            <a:grpSpLocks/>
          </p:cNvGrpSpPr>
          <p:nvPr/>
        </p:nvGrpSpPr>
        <p:grpSpPr bwMode="auto">
          <a:xfrm>
            <a:off x="1222375" y="3376163"/>
            <a:ext cx="2519363" cy="1800225"/>
            <a:chOff x="864" y="528"/>
            <a:chExt cx="1587" cy="1134"/>
          </a:xfrm>
        </p:grpSpPr>
        <p:sp>
          <p:nvSpPr>
            <p:cNvPr id="45" name="Oval 3">
              <a:extLst>
                <a:ext uri="{FF2B5EF4-FFF2-40B4-BE49-F238E27FC236}">
                  <a16:creationId xmlns:a16="http://schemas.microsoft.com/office/drawing/2014/main" id="{A729EAED-17DD-46C8-BE91-C8552F5D7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735"/>
              <a:ext cx="748" cy="74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46" name="Line 4">
              <a:extLst>
                <a:ext uri="{FF2B5EF4-FFF2-40B4-BE49-F238E27FC236}">
                  <a16:creationId xmlns:a16="http://schemas.microsoft.com/office/drawing/2014/main" id="{1E56B724-44D9-4B43-A19F-95887FA0E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17"/>
              <a:ext cx="15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">
              <a:extLst>
                <a:ext uri="{FF2B5EF4-FFF2-40B4-BE49-F238E27FC236}">
                  <a16:creationId xmlns:a16="http://schemas.microsoft.com/office/drawing/2014/main" id="{6F332A91-4E55-4163-8BEB-E7E0F123A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528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7EC3BA48-CE94-4FBE-92A5-2EB47B371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8" y="1072"/>
              <a:ext cx="91" cy="91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7">
              <a:extLst>
                <a:ext uri="{FF2B5EF4-FFF2-40B4-BE49-F238E27FC236}">
                  <a16:creationId xmlns:a16="http://schemas.microsoft.com/office/drawing/2014/main" id="{CBCD33D3-42D0-42C7-BBB6-8BECDD743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8" y="1072"/>
              <a:ext cx="91" cy="91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8">
              <a:extLst>
                <a:ext uri="{FF2B5EF4-FFF2-40B4-BE49-F238E27FC236}">
                  <a16:creationId xmlns:a16="http://schemas.microsoft.com/office/drawing/2014/main" id="{E449A238-226E-4604-BB69-753596FCF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3" y="1125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21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1/2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2">
                <a:extLst>
                  <a:ext uri="{FF2B5EF4-FFF2-40B4-BE49-F238E27FC236}">
                    <a16:creationId xmlns:a16="http://schemas.microsoft.com/office/drawing/2014/main" id="{A4813111-4545-4BD6-8120-A2ACF2A73AD0}"/>
                  </a:ext>
                </a:extLst>
              </p:cNvPr>
              <p:cNvSpPr txBox="1"/>
              <p:nvPr/>
            </p:nvSpPr>
            <p:spPr bwMode="auto">
              <a:xfrm>
                <a:off x="3746198" y="3569672"/>
                <a:ext cx="1457707" cy="9669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groupChrPr>
                        <m:e>
                          <m:eqArr>
                            <m:eqArr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=2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/4</m:t>
                              </m:r>
                            </m:e>
                          </m:eqArr>
                        </m:e>
                      </m:groupCh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Object 2">
                <a:extLst>
                  <a:ext uri="{FF2B5EF4-FFF2-40B4-BE49-F238E27FC236}">
                    <a16:creationId xmlns:a16="http://schemas.microsoft.com/office/drawing/2014/main" id="{A4813111-4545-4BD6-8120-A2ACF2A73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198" y="3569672"/>
                <a:ext cx="1457707" cy="966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10">
            <a:extLst>
              <a:ext uri="{FF2B5EF4-FFF2-40B4-BE49-F238E27FC236}">
                <a16:creationId xmlns:a16="http://schemas.microsoft.com/office/drawing/2014/main" id="{12C13726-870A-4EA0-89FE-26DC57D3FBE0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3223763"/>
            <a:ext cx="2736850" cy="1873250"/>
            <a:chOff x="3360" y="432"/>
            <a:chExt cx="1724" cy="1180"/>
          </a:xfrm>
        </p:grpSpPr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BB6048F4-83A2-4917-99D3-9B3BB63D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735"/>
              <a:ext cx="749" cy="75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2">
              <a:extLst>
                <a:ext uri="{FF2B5EF4-FFF2-40B4-BE49-F238E27FC236}">
                  <a16:creationId xmlns:a16="http://schemas.microsoft.com/office/drawing/2014/main" id="{3D5905AB-0A02-4E43-949D-341756A0C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13"/>
              <a:ext cx="17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C17239FE-0623-4488-A02F-9E11EE5D4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7" y="432"/>
              <a:ext cx="0" cy="1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4">
              <a:extLst>
                <a:ext uri="{FF2B5EF4-FFF2-40B4-BE49-F238E27FC236}">
                  <a16:creationId xmlns:a16="http://schemas.microsoft.com/office/drawing/2014/main" id="{ADB62FD1-F184-4477-BCA2-BF1B3A33DF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175029" flipV="1">
              <a:off x="4421" y="786"/>
              <a:ext cx="45" cy="136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5">
              <a:extLst>
                <a:ext uri="{FF2B5EF4-FFF2-40B4-BE49-F238E27FC236}">
                  <a16:creationId xmlns:a16="http://schemas.microsoft.com/office/drawing/2014/main" id="{9257BE07-CA05-45F7-AB3C-CCD32F61A8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550446">
              <a:off x="4385" y="803"/>
              <a:ext cx="136" cy="91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10">
                  <a:extLst>
                    <a:ext uri="{FF2B5EF4-FFF2-40B4-BE49-F238E27FC236}">
                      <a16:creationId xmlns:a16="http://schemas.microsoft.com/office/drawing/2014/main" id="{61590999-198C-4B07-9225-32F7506DC1C3}"/>
                    </a:ext>
                  </a:extLst>
                </p:cNvPr>
                <p:cNvSpPr txBox="1"/>
                <p:nvPr/>
              </p:nvSpPr>
              <p:spPr bwMode="auto">
                <a:xfrm>
                  <a:off x="4257" y="839"/>
                  <a:ext cx="33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Object 10">
                  <a:extLst>
                    <a:ext uri="{FF2B5EF4-FFF2-40B4-BE49-F238E27FC236}">
                      <a16:creationId xmlns:a16="http://schemas.microsoft.com/office/drawing/2014/main" id="{61590999-198C-4B07-9225-32F7506DC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7" y="839"/>
                  <a:ext cx="334" cy="291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ine 17">
              <a:extLst>
                <a:ext uri="{FF2B5EF4-FFF2-40B4-BE49-F238E27FC236}">
                  <a16:creationId xmlns:a16="http://schemas.microsoft.com/office/drawing/2014/main" id="{47184523-D60C-41F3-A928-533BABBD8C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197547" flipV="1">
              <a:off x="4176" y="864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9">
                  <a:extLst>
                    <a:ext uri="{FF2B5EF4-FFF2-40B4-BE49-F238E27FC236}">
                      <a16:creationId xmlns:a16="http://schemas.microsoft.com/office/drawing/2014/main" id="{C4871EB3-61B7-4A1F-AB82-3211BF1FF7B0}"/>
                    </a:ext>
                  </a:extLst>
                </p:cNvPr>
                <p:cNvSpPr txBox="1"/>
                <p:nvPr/>
              </p:nvSpPr>
              <p:spPr bwMode="auto">
                <a:xfrm>
                  <a:off x="4495" y="1060"/>
                  <a:ext cx="23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Object 9">
                  <a:extLst>
                    <a:ext uri="{FF2B5EF4-FFF2-40B4-BE49-F238E27FC236}">
                      <a16:creationId xmlns:a16="http://schemas.microsoft.com/office/drawing/2014/main" id="{C4871EB3-61B7-4A1F-AB82-3211BF1FF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5" y="1060"/>
                  <a:ext cx="233" cy="291"/>
                </a:xfrm>
                <a:prstGeom prst="rect">
                  <a:avLst/>
                </a:prstGeom>
                <a:blipFill>
                  <a:blip r:embed="rId5"/>
                  <a:stretch>
                    <a:fillRect l="-1639" r="-163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27">
                <a:extLst>
                  <a:ext uri="{FF2B5EF4-FFF2-40B4-BE49-F238E27FC236}">
                    <a16:creationId xmlns:a16="http://schemas.microsoft.com/office/drawing/2014/main" id="{44A13EC0-54AB-4FD2-8515-65BD190B16CB}"/>
                  </a:ext>
                </a:extLst>
              </p:cNvPr>
              <p:cNvSpPr txBox="1"/>
              <p:nvPr/>
            </p:nvSpPr>
            <p:spPr bwMode="auto">
              <a:xfrm>
                <a:off x="2074862" y="5319484"/>
                <a:ext cx="885825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Object 27">
                <a:extLst>
                  <a:ext uri="{FF2B5EF4-FFF2-40B4-BE49-F238E27FC236}">
                    <a16:creationId xmlns:a16="http://schemas.microsoft.com/office/drawing/2014/main" id="{44A13EC0-54AB-4FD2-8515-65BD190B1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862" y="5319484"/>
                <a:ext cx="8858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28">
                <a:extLst>
                  <a:ext uri="{FF2B5EF4-FFF2-40B4-BE49-F238E27FC236}">
                    <a16:creationId xmlns:a16="http://schemas.microsoft.com/office/drawing/2014/main" id="{91188B1D-97CB-41E9-994F-2583C9C8AAFF}"/>
                  </a:ext>
                </a:extLst>
              </p:cNvPr>
              <p:cNvSpPr txBox="1"/>
              <p:nvPr/>
            </p:nvSpPr>
            <p:spPr bwMode="auto">
              <a:xfrm>
                <a:off x="5757864" y="5313393"/>
                <a:ext cx="1447798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/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2" name="Object 28">
                <a:extLst>
                  <a:ext uri="{FF2B5EF4-FFF2-40B4-BE49-F238E27FC236}">
                    <a16:creationId xmlns:a16="http://schemas.microsoft.com/office/drawing/2014/main" id="{91188B1D-97CB-41E9-994F-2583C9C8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7864" y="5313393"/>
                <a:ext cx="144779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655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Text Box 19">
            <a:extLst>
              <a:ext uri="{FF2B5EF4-FFF2-40B4-BE49-F238E27FC236}">
                <a16:creationId xmlns:a16="http://schemas.microsoft.com/office/drawing/2014/main" id="{E1E909F2-8A20-447B-8AA4-8AAEAD274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12776"/>
            <a:ext cx="2365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4.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时域反转：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AD669984-074A-4CBC-9386-CEC925033E82}"/>
              </a:ext>
            </a:extLst>
          </p:cNvPr>
          <p:cNvGrpSpPr>
            <a:grpSpLocks/>
          </p:cNvGrpSpPr>
          <p:nvPr/>
        </p:nvGrpSpPr>
        <p:grpSpPr bwMode="auto">
          <a:xfrm>
            <a:off x="768152" y="2122487"/>
            <a:ext cx="4264025" cy="523876"/>
            <a:chOff x="912" y="2256"/>
            <a:chExt cx="2686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5" name="Object 7">
                  <a:extLst>
                    <a:ext uri="{FF2B5EF4-FFF2-40B4-BE49-F238E27FC236}">
                      <a16:creationId xmlns:a16="http://schemas.microsoft.com/office/drawing/2014/main" id="{2404F821-1898-4213-AF23-DA225F36BAFB}"/>
                    </a:ext>
                  </a:extLst>
                </p:cNvPr>
                <p:cNvSpPr txBox="1"/>
                <p:nvPr/>
              </p:nvSpPr>
              <p:spPr bwMode="auto">
                <a:xfrm>
                  <a:off x="2850" y="2256"/>
                  <a:ext cx="74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535" name="Object 7">
                  <a:extLst>
                    <a:ext uri="{FF2B5EF4-FFF2-40B4-BE49-F238E27FC236}">
                      <a16:creationId xmlns:a16="http://schemas.microsoft.com/office/drawing/2014/main" id="{2404F821-1898-4213-AF23-DA225F36B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0" y="2256"/>
                  <a:ext cx="748" cy="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49" name="Text Box 23">
                  <a:extLst>
                    <a:ext uri="{FF2B5EF4-FFF2-40B4-BE49-F238E27FC236}">
                      <a16:creationId xmlns:a16="http://schemas.microsoft.com/office/drawing/2014/main" id="{929287F3-FE29-4120-B8CD-8C6B9BE42C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2" y="2256"/>
                  <a:ext cx="160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549" name="Text Box 23">
                  <a:extLst>
                    <a:ext uri="{FF2B5EF4-FFF2-40B4-BE49-F238E27FC236}">
                      <a16:creationId xmlns:a16="http://schemas.microsoft.com/office/drawing/2014/main" id="{929287F3-FE29-4120-B8CD-8C6B9BE42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" y="2256"/>
                  <a:ext cx="1605" cy="330"/>
                </a:xfrm>
                <a:prstGeom prst="rect">
                  <a:avLst/>
                </a:prstGeom>
                <a:blipFill>
                  <a:blip r:embed="rId3"/>
                  <a:stretch>
                    <a:fillRect l="-4785" t="-11628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66BA2726-9EFE-4A89-B056-BA1B1376EAD9}"/>
              </a:ext>
            </a:extLst>
          </p:cNvPr>
          <p:cNvGrpSpPr>
            <a:grpSpLocks/>
          </p:cNvGrpSpPr>
          <p:nvPr/>
        </p:nvGrpSpPr>
        <p:grpSpPr bwMode="auto">
          <a:xfrm>
            <a:off x="768152" y="2836962"/>
            <a:ext cx="7835901" cy="523875"/>
            <a:chOff x="768" y="2701"/>
            <a:chExt cx="4936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3" name="Object 5">
                  <a:extLst>
                    <a:ext uri="{FF2B5EF4-FFF2-40B4-BE49-F238E27FC236}">
                      <a16:creationId xmlns:a16="http://schemas.microsoft.com/office/drawing/2014/main" id="{D814D4C1-0872-4A9E-B38E-5D324A094026}"/>
                    </a:ext>
                  </a:extLst>
                </p:cNvPr>
                <p:cNvSpPr txBox="1"/>
                <p:nvPr/>
              </p:nvSpPr>
              <p:spPr bwMode="auto">
                <a:xfrm>
                  <a:off x="2843" y="2701"/>
                  <a:ext cx="2861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ROC</m:t>
                          </m:r>
                          <m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:</m:t>
                          </m:r>
                        </m:fName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/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</m:func>
                    </m:oMath>
                  </a14:m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(</a:t>
                  </a: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收敛域边界倒置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)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533" name="Object 5">
                  <a:extLst>
                    <a:ext uri="{FF2B5EF4-FFF2-40B4-BE49-F238E27FC236}">
                      <a16:creationId xmlns:a16="http://schemas.microsoft.com/office/drawing/2014/main" id="{D814D4C1-0872-4A9E-B38E-5D324A094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3" y="2701"/>
                  <a:ext cx="2861" cy="330"/>
                </a:xfrm>
                <a:prstGeom prst="rect">
                  <a:avLst/>
                </a:prstGeom>
                <a:blipFill>
                  <a:blip r:embed="rId4"/>
                  <a:stretch>
                    <a:fillRect t="-13953" b="-3139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48" name="Text Box 28">
                  <a:extLst>
                    <a:ext uri="{FF2B5EF4-FFF2-40B4-BE49-F238E27FC236}">
                      <a16:creationId xmlns:a16="http://schemas.microsoft.com/office/drawing/2014/main" id="{CBA63076-13D7-4DB4-A87E-9F6C697631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2701"/>
                  <a:ext cx="200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则</a:t>
                  </a:r>
                  <a14:m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548" name="Text Box 28">
                  <a:extLst>
                    <a:ext uri="{FF2B5EF4-FFF2-40B4-BE49-F238E27FC236}">
                      <a16:creationId xmlns:a16="http://schemas.microsoft.com/office/drawing/2014/main" id="{CBA63076-13D7-4DB4-A87E-9F6C69763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2701"/>
                  <a:ext cx="2006" cy="330"/>
                </a:xfrm>
                <a:prstGeom prst="rect">
                  <a:avLst/>
                </a:prstGeom>
                <a:blipFill>
                  <a:blip r:embed="rId5"/>
                  <a:stretch>
                    <a:fillRect l="-3831" t="-11628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544" name="标题 31">
            <a:extLst>
              <a:ext uri="{FF2B5EF4-FFF2-40B4-BE49-F238E27FC236}">
                <a16:creationId xmlns:a16="http://schemas.microsoft.com/office/drawing/2014/main" id="{91C85A2E-BC3A-45A3-A8F2-BD0B1FFC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33" name="灯片编号占位符 32">
            <a:extLst>
              <a:ext uri="{FF2B5EF4-FFF2-40B4-BE49-F238E27FC236}">
                <a16:creationId xmlns:a16="http://schemas.microsoft.com/office/drawing/2014/main" id="{3381F8A3-05B8-4AD5-ABAA-DF79FF7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78E81F-FF0D-4F9F-9F94-4C97274903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1475C776-AB61-4E3A-8BA0-7B8CA1390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152" y="5055087"/>
                <a:ext cx="7918648" cy="1127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是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的零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/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极点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, 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则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1/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就是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的零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/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极点。</a:t>
                </a:r>
              </a:p>
            </p:txBody>
          </p:sp>
        </mc:Choice>
        <mc:Fallback xmlns="">
          <p:sp>
            <p:nvSpPr>
              <p:cNvPr id="47" name="Text Box 7">
                <a:extLst>
                  <a:ext uri="{FF2B5EF4-FFF2-40B4-BE49-F238E27FC236}">
                    <a16:creationId xmlns:a16="http://schemas.microsoft.com/office/drawing/2014/main" id="{1475C776-AB61-4E3A-8BA0-7B8CA1390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152" y="5055087"/>
                <a:ext cx="7918648" cy="1127125"/>
              </a:xfrm>
              <a:prstGeom prst="rect">
                <a:avLst/>
              </a:prstGeom>
              <a:blipFill>
                <a:blip r:embed="rId6"/>
                <a:stretch>
                  <a:fillRect l="-1540" t="-1622" r="-1617" b="-113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39">
                <a:extLst>
                  <a:ext uri="{FF2B5EF4-FFF2-40B4-BE49-F238E27FC236}">
                    <a16:creationId xmlns:a16="http://schemas.microsoft.com/office/drawing/2014/main" id="{86B5040F-42E8-486A-B263-F5F488F0F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9103" y="3551436"/>
                <a:ext cx="7937698" cy="1313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例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.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ROC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，则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ROC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&lt;2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57" name="Text Box 39">
                <a:extLst>
                  <a:ext uri="{FF2B5EF4-FFF2-40B4-BE49-F238E27FC236}">
                    <a16:creationId xmlns:a16="http://schemas.microsoft.com/office/drawing/2014/main" id="{86B5040F-42E8-486A-B263-F5F488F0F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103" y="3551436"/>
                <a:ext cx="7937698" cy="1313052"/>
              </a:xfrm>
              <a:prstGeom prst="rect">
                <a:avLst/>
              </a:prstGeom>
              <a:blipFill>
                <a:blip r:embed="rId7"/>
                <a:stretch>
                  <a:fillRect l="-1613" b="-60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1" name="Text Box 2">
            <a:extLst>
              <a:ext uri="{FF2B5EF4-FFF2-40B4-BE49-F238E27FC236}">
                <a16:creationId xmlns:a16="http://schemas.microsoft.com/office/drawing/2014/main" id="{0E6FF7D0-0B21-4A71-AF03-EF74A0C87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38" y="1268760"/>
            <a:ext cx="1808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时间扩展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Object 5">
                <a:extLst>
                  <a:ext uri="{FF2B5EF4-FFF2-40B4-BE49-F238E27FC236}">
                    <a16:creationId xmlns:a16="http://schemas.microsoft.com/office/drawing/2014/main" id="{5443F823-A7B3-46A7-8E22-F876A06F8EAC}"/>
                  </a:ext>
                </a:extLst>
              </p:cNvPr>
              <p:cNvSpPr txBox="1"/>
              <p:nvPr/>
            </p:nvSpPr>
            <p:spPr bwMode="auto">
              <a:xfrm>
                <a:off x="1946375" y="2321020"/>
                <a:ext cx="5238650" cy="9161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kumimoji="0" lang="zh-CN" altLang="en-US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为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m:rPr>
                                    <m:nor/>
                                  </m:rPr>
                                  <a:rPr kumimoji="0" lang="zh-CN" altLang="en-US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的整数倍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0          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0" lang="zh-CN" altLang="en-US" sz="2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其它</m:t>
                                </m:r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24582" name="Object 5">
                <a:extLst>
                  <a:ext uri="{FF2B5EF4-FFF2-40B4-BE49-F238E27FC236}">
                    <a16:creationId xmlns:a16="http://schemas.microsoft.com/office/drawing/2014/main" id="{5443F823-A7B3-46A7-8E22-F876A06F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6375" y="2321020"/>
                <a:ext cx="5238650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594" name="Group 17">
            <a:extLst>
              <a:ext uri="{FF2B5EF4-FFF2-40B4-BE49-F238E27FC236}">
                <a16:creationId xmlns:a16="http://schemas.microsoft.com/office/drawing/2014/main" id="{DC24F779-6118-473A-8FB6-9CCA60E6D09E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3301484"/>
            <a:ext cx="4822825" cy="481013"/>
            <a:chOff x="915" y="2645"/>
            <a:chExt cx="3038" cy="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8" name="Text Box 18">
                  <a:extLst>
                    <a:ext uri="{FF2B5EF4-FFF2-40B4-BE49-F238E27FC236}">
                      <a16:creationId xmlns:a16="http://schemas.microsoft.com/office/drawing/2014/main" id="{6240A985-F28D-4084-ADFE-E88344010D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5" y="2645"/>
                  <a:ext cx="1588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则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598" name="Text Box 18">
                  <a:extLst>
                    <a:ext uri="{FF2B5EF4-FFF2-40B4-BE49-F238E27FC236}">
                      <a16:creationId xmlns:a16="http://schemas.microsoft.com/office/drawing/2014/main" id="{6240A985-F28D-4084-ADFE-E88344010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5" y="2645"/>
                  <a:ext cx="1588" cy="295"/>
                </a:xfrm>
                <a:prstGeom prst="rect">
                  <a:avLst/>
                </a:prstGeom>
                <a:blipFill>
                  <a:blip r:embed="rId3"/>
                  <a:stretch>
                    <a:fillRect l="-3623" t="-7895" r="-1208" b="-315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81" name="Object 4">
                  <a:extLst>
                    <a:ext uri="{FF2B5EF4-FFF2-40B4-BE49-F238E27FC236}">
                      <a16:creationId xmlns:a16="http://schemas.microsoft.com/office/drawing/2014/main" id="{7E0835CD-62B7-42E4-BFBE-0805D18D6360}"/>
                    </a:ext>
                  </a:extLst>
                </p:cNvPr>
                <p:cNvSpPr txBox="1"/>
                <p:nvPr/>
              </p:nvSpPr>
              <p:spPr bwMode="auto">
                <a:xfrm>
                  <a:off x="2952" y="2649"/>
                  <a:ext cx="1001" cy="2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1/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581" name="Object 4">
                  <a:extLst>
                    <a:ext uri="{FF2B5EF4-FFF2-40B4-BE49-F238E27FC236}">
                      <a16:creationId xmlns:a16="http://schemas.microsoft.com/office/drawing/2014/main" id="{7E0835CD-62B7-42E4-BFBE-0805D18D6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2" y="2649"/>
                  <a:ext cx="1001" cy="2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596" name="标题 22">
            <a:extLst>
              <a:ext uri="{FF2B5EF4-FFF2-40B4-BE49-F238E27FC236}">
                <a16:creationId xmlns:a16="http://schemas.microsoft.com/office/drawing/2014/main" id="{7FF0BE23-69C2-499F-972B-ABEBCB47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C1F7753F-F5DE-4F28-B1FA-68CFB57B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77C65B-2DEA-43BE-A82E-B10A837FF1D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" name="Group 20">
            <a:extLst>
              <a:ext uri="{FF2B5EF4-FFF2-40B4-BE49-F238E27FC236}">
                <a16:creationId xmlns:a16="http://schemas.microsoft.com/office/drawing/2014/main" id="{45C00336-5B4E-4421-993C-3C2A9B6AA18D}"/>
              </a:ext>
            </a:extLst>
          </p:cNvPr>
          <p:cNvGrpSpPr>
            <a:grpSpLocks/>
          </p:cNvGrpSpPr>
          <p:nvPr/>
        </p:nvGrpSpPr>
        <p:grpSpPr bwMode="auto">
          <a:xfrm>
            <a:off x="970807" y="1794741"/>
            <a:ext cx="4264025" cy="461963"/>
            <a:chOff x="912" y="2256"/>
            <a:chExt cx="2686" cy="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ct 7">
                  <a:extLst>
                    <a:ext uri="{FF2B5EF4-FFF2-40B4-BE49-F238E27FC236}">
                      <a16:creationId xmlns:a16="http://schemas.microsoft.com/office/drawing/2014/main" id="{8655BE1A-539E-40A4-88B1-10B71253535E}"/>
                    </a:ext>
                  </a:extLst>
                </p:cNvPr>
                <p:cNvSpPr txBox="1"/>
                <p:nvPr/>
              </p:nvSpPr>
              <p:spPr bwMode="auto">
                <a:xfrm>
                  <a:off x="2850" y="2256"/>
                  <a:ext cx="74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</m:func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Object 7">
                  <a:extLst>
                    <a:ext uri="{FF2B5EF4-FFF2-40B4-BE49-F238E27FC236}">
                      <a16:creationId xmlns:a16="http://schemas.microsoft.com/office/drawing/2014/main" id="{8655BE1A-539E-40A4-88B1-10B712535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50" y="2256"/>
                  <a:ext cx="748" cy="291"/>
                </a:xfrm>
                <a:prstGeom prst="rect">
                  <a:avLst/>
                </a:prstGeom>
                <a:blipFill>
                  <a:blip r:embed="rId5"/>
                  <a:stretch>
                    <a:fillRect l="-153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23">
                  <a:extLst>
                    <a:ext uri="{FF2B5EF4-FFF2-40B4-BE49-F238E27FC236}">
                      <a16:creationId xmlns:a16="http://schemas.microsoft.com/office/drawing/2014/main" id="{CDEB0DAA-4DD8-4E18-AE9D-05DB5F4FE7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2" y="2256"/>
                  <a:ext cx="1393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 Box 23">
                  <a:extLst>
                    <a:ext uri="{FF2B5EF4-FFF2-40B4-BE49-F238E27FC236}">
                      <a16:creationId xmlns:a16="http://schemas.microsoft.com/office/drawing/2014/main" id="{CDEB0DAA-4DD8-4E18-AE9D-05DB5F4FE7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" y="2256"/>
                  <a:ext cx="1393" cy="291"/>
                </a:xfrm>
                <a:prstGeom prst="rect">
                  <a:avLst/>
                </a:prstGeom>
                <a:blipFill>
                  <a:blip r:embed="rId6"/>
                  <a:stretch>
                    <a:fillRect l="-4132" t="-9211" r="-1653" b="-30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1432C15-D173-4697-BDC2-1201A4B0407C}"/>
                  </a:ext>
                </a:extLst>
              </p:cNvPr>
              <p:cNvSpPr txBox="1"/>
              <p:nvPr/>
            </p:nvSpPr>
            <p:spPr bwMode="auto">
              <a:xfrm>
                <a:off x="2076501" y="4372794"/>
                <a:ext cx="5807867" cy="10993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𝑟𝑘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1432C15-D173-4697-BDC2-1201A4B0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6501" y="4372794"/>
                <a:ext cx="5807867" cy="1099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22">
            <a:extLst>
              <a:ext uri="{FF2B5EF4-FFF2-40B4-BE49-F238E27FC236}">
                <a16:creationId xmlns:a16="http://schemas.microsoft.com/office/drawing/2014/main" id="{D26AF7CA-FCC5-46E9-932D-DB4DA24E2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07" y="3975447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D6763967-91E6-4B07-B3EE-69B47AE74D4E}"/>
                  </a:ext>
                </a:extLst>
              </p:cNvPr>
              <p:cNvSpPr txBox="1"/>
              <p:nvPr/>
            </p:nvSpPr>
            <p:spPr bwMode="auto">
              <a:xfrm>
                <a:off x="2908382" y="5536452"/>
                <a:ext cx="3560539" cy="10973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D6763967-91E6-4B07-B3EE-69B47AE7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8382" y="5536452"/>
                <a:ext cx="3560539" cy="1097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Text Box 2">
            <a:extLst>
              <a:ext uri="{FF2B5EF4-FFF2-40B4-BE49-F238E27FC236}">
                <a16:creationId xmlns:a16="http://schemas.microsoft.com/office/drawing/2014/main" id="{38E2227E-CBEC-4692-9E00-FB9B203AB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253213"/>
            <a:ext cx="2722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6.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共轭对称性：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20" name="Text Box 4">
                <a:extLst>
                  <a:ext uri="{FF2B5EF4-FFF2-40B4-BE49-F238E27FC236}">
                    <a16:creationId xmlns:a16="http://schemas.microsoft.com/office/drawing/2014/main" id="{893D57E4-D323-4712-B5B4-2D68AD254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374" y="3304639"/>
                <a:ext cx="7972425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当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是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实信号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，于是有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20" name="Text Box 4">
                <a:extLst>
                  <a:ext uri="{FF2B5EF4-FFF2-40B4-BE49-F238E27FC236}">
                    <a16:creationId xmlns:a16="http://schemas.microsoft.com/office/drawing/2014/main" id="{893D57E4-D323-4712-B5B4-2D68AD254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374" y="3304639"/>
                <a:ext cx="7972425" cy="1384995"/>
              </a:xfrm>
              <a:prstGeom prst="rect">
                <a:avLst/>
              </a:prstGeom>
              <a:blipFill>
                <a:blip r:embed="rId2"/>
                <a:stretch>
                  <a:fillRect l="-1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9" name="Text Box 9">
                <a:extLst>
                  <a:ext uri="{FF2B5EF4-FFF2-40B4-BE49-F238E27FC236}">
                    <a16:creationId xmlns:a16="http://schemas.microsoft.com/office/drawing/2014/main" id="{9DAF332F-1D69-4D29-B2B8-3CE07671D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375" y="4851157"/>
                <a:ext cx="797242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表明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实信号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的复数零极点必共轭成对出现。</a:t>
                </a:r>
              </a:p>
            </p:txBody>
          </p:sp>
        </mc:Choice>
        <mc:Fallback xmlns="">
          <p:sp>
            <p:nvSpPr>
              <p:cNvPr id="25619" name="Text Box 9">
                <a:extLst>
                  <a:ext uri="{FF2B5EF4-FFF2-40B4-BE49-F238E27FC236}">
                    <a16:creationId xmlns:a16="http://schemas.microsoft.com/office/drawing/2014/main" id="{9DAF332F-1D69-4D29-B2B8-3CE07671D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375" y="4851157"/>
                <a:ext cx="7972424" cy="954107"/>
              </a:xfrm>
              <a:prstGeom prst="rect">
                <a:avLst/>
              </a:prstGeom>
              <a:blipFill>
                <a:blip r:embed="rId3"/>
                <a:stretch>
                  <a:fillRect l="-1529" t="-8333" r="-1606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13" name="Group 11">
            <a:extLst>
              <a:ext uri="{FF2B5EF4-FFF2-40B4-BE49-F238E27FC236}">
                <a16:creationId xmlns:a16="http://schemas.microsoft.com/office/drawing/2014/main" id="{6B83E8FE-19F2-4F76-95C2-8B4798E48ECE}"/>
              </a:ext>
            </a:extLst>
          </p:cNvPr>
          <p:cNvGrpSpPr>
            <a:grpSpLocks/>
          </p:cNvGrpSpPr>
          <p:nvPr/>
        </p:nvGrpSpPr>
        <p:grpSpPr bwMode="auto">
          <a:xfrm>
            <a:off x="2566735" y="1933846"/>
            <a:ext cx="4394200" cy="523876"/>
            <a:chOff x="1056" y="1008"/>
            <a:chExt cx="2768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5" name="Object 7">
                  <a:extLst>
                    <a:ext uri="{FF2B5EF4-FFF2-40B4-BE49-F238E27FC236}">
                      <a16:creationId xmlns:a16="http://schemas.microsoft.com/office/drawing/2014/main" id="{CBC051B6-581A-4646-93D3-2C3C170F96F1}"/>
                    </a:ext>
                  </a:extLst>
                </p:cNvPr>
                <p:cNvSpPr txBox="1"/>
                <p:nvPr/>
              </p:nvSpPr>
              <p:spPr bwMode="auto">
                <a:xfrm>
                  <a:off x="2980" y="1008"/>
                  <a:ext cx="84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05" name="Object 7">
                  <a:extLst>
                    <a:ext uri="{FF2B5EF4-FFF2-40B4-BE49-F238E27FC236}">
                      <a16:creationId xmlns:a16="http://schemas.microsoft.com/office/drawing/2014/main" id="{CBC051B6-581A-4646-93D3-2C3C170F9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80" y="1008"/>
                  <a:ext cx="844" cy="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8" name="Text Box 14">
                  <a:extLst>
                    <a:ext uri="{FF2B5EF4-FFF2-40B4-BE49-F238E27FC236}">
                      <a16:creationId xmlns:a16="http://schemas.microsoft.com/office/drawing/2014/main" id="{6C7518A2-9F7F-4E1D-8BBA-B24D4307A5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008"/>
                  <a:ext cx="160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18" name="Text Box 14">
                  <a:extLst>
                    <a:ext uri="{FF2B5EF4-FFF2-40B4-BE49-F238E27FC236}">
                      <a16:creationId xmlns:a16="http://schemas.microsoft.com/office/drawing/2014/main" id="{6C7518A2-9F7F-4E1D-8BBA-B24D4307A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008"/>
                  <a:ext cx="1605" cy="330"/>
                </a:xfrm>
                <a:prstGeom prst="rect">
                  <a:avLst/>
                </a:prstGeom>
                <a:blipFill>
                  <a:blip r:embed="rId5"/>
                  <a:stretch>
                    <a:fillRect l="-4785" t="-12941" b="-3294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14" name="Group 15">
            <a:extLst>
              <a:ext uri="{FF2B5EF4-FFF2-40B4-BE49-F238E27FC236}">
                <a16:creationId xmlns:a16="http://schemas.microsoft.com/office/drawing/2014/main" id="{07BB8E3C-2A92-4E35-99A3-7BDF139653CB}"/>
              </a:ext>
            </a:extLst>
          </p:cNvPr>
          <p:cNvGrpSpPr>
            <a:grpSpLocks/>
          </p:cNvGrpSpPr>
          <p:nvPr/>
        </p:nvGrpSpPr>
        <p:grpSpPr bwMode="auto">
          <a:xfrm>
            <a:off x="2547685" y="2619243"/>
            <a:ext cx="4413250" cy="523875"/>
            <a:chOff x="1044" y="1436"/>
            <a:chExt cx="2780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3" name="Object 5">
                  <a:extLst>
                    <a:ext uri="{FF2B5EF4-FFF2-40B4-BE49-F238E27FC236}">
                      <a16:creationId xmlns:a16="http://schemas.microsoft.com/office/drawing/2014/main" id="{4395AB2A-5CE0-41A0-95E0-5DD13939A339}"/>
                    </a:ext>
                  </a:extLst>
                </p:cNvPr>
                <p:cNvSpPr txBox="1"/>
                <p:nvPr/>
              </p:nvSpPr>
              <p:spPr bwMode="auto">
                <a:xfrm>
                  <a:off x="2980" y="1436"/>
                  <a:ext cx="84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03" name="Object 5">
                  <a:extLst>
                    <a:ext uri="{FF2B5EF4-FFF2-40B4-BE49-F238E27FC236}">
                      <a16:creationId xmlns:a16="http://schemas.microsoft.com/office/drawing/2014/main" id="{4395AB2A-5CE0-41A0-95E0-5DD13939A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80" y="1436"/>
                  <a:ext cx="844" cy="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17" name="Text Box 18">
                  <a:extLst>
                    <a:ext uri="{FF2B5EF4-FFF2-40B4-BE49-F238E27FC236}">
                      <a16:creationId xmlns:a16="http://schemas.microsoft.com/office/drawing/2014/main" id="{4AB34D88-5C70-4E8F-BE55-9C1EF8532C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4" y="1436"/>
                  <a:ext cx="189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则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17" name="Text Box 18">
                  <a:extLst>
                    <a:ext uri="{FF2B5EF4-FFF2-40B4-BE49-F238E27FC236}">
                      <a16:creationId xmlns:a16="http://schemas.microsoft.com/office/drawing/2014/main" id="{4AB34D88-5C70-4E8F-BE55-9C1EF8532C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4" y="1436"/>
                  <a:ext cx="1891" cy="330"/>
                </a:xfrm>
                <a:prstGeom prst="rect">
                  <a:avLst/>
                </a:prstGeom>
                <a:blipFill>
                  <a:blip r:embed="rId7"/>
                  <a:stretch>
                    <a:fillRect l="-4268" t="-12791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615" name="标题 23">
            <a:extLst>
              <a:ext uri="{FF2B5EF4-FFF2-40B4-BE49-F238E27FC236}">
                <a16:creationId xmlns:a16="http://schemas.microsoft.com/office/drawing/2014/main" id="{BE7757D0-37BA-46EA-B427-8F0BF6E0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E20A7405-BF9C-4944-BF5D-863A7138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5F4D97-73AF-4A19-A099-FD3DE0A5DE9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1" descr="thinking-caps.jpg">
            <a:extLst>
              <a:ext uri="{FF2B5EF4-FFF2-40B4-BE49-F238E27FC236}">
                <a16:creationId xmlns:a16="http://schemas.microsoft.com/office/drawing/2014/main" id="{80CE1CE1-77B7-4F33-B764-707071F31E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016" y="5589240"/>
            <a:ext cx="874440" cy="101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E4AAEB-12BF-4690-99A4-D4C347AB3026}"/>
                  </a:ext>
                </a:extLst>
              </p:cNvPr>
              <p:cNvSpPr txBox="1"/>
              <p:nvPr/>
            </p:nvSpPr>
            <p:spPr>
              <a:xfrm>
                <a:off x="5104329" y="5770695"/>
                <a:ext cx="2448272" cy="830997"/>
              </a:xfrm>
              <a:prstGeom prst="rect">
                <a:avLst/>
              </a:prstGeom>
              <a:noFill/>
            </p:spPr>
            <p:txBody>
              <a:bodyPr wrap="square" lIns="0" rIns="0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纯虚信号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变换的零极点呢？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2E4AAEB-12BF-4690-99A4-D4C347AB3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29" y="5770695"/>
                <a:ext cx="2448272" cy="830997"/>
              </a:xfrm>
              <a:prstGeom prst="rect">
                <a:avLst/>
              </a:prstGeom>
              <a:blipFill>
                <a:blip r:embed="rId9"/>
                <a:stretch>
                  <a:fillRect l="-7463" t="-6618" r="-771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Text Box 6">
            <a:extLst>
              <a:ext uri="{FF2B5EF4-FFF2-40B4-BE49-F238E27FC236}">
                <a16:creationId xmlns:a16="http://schemas.microsoft.com/office/drawing/2014/main" id="{FA0D864D-4E25-4388-BC28-4BFB7A9FA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76" y="3501008"/>
            <a:ext cx="7100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如果相乘时零极点抵消则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ROC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可能会扩大。</a:t>
            </a:r>
          </a:p>
        </p:txBody>
      </p:sp>
      <p:sp>
        <p:nvSpPr>
          <p:cNvPr id="26645" name="Text Box 15">
            <a:extLst>
              <a:ext uri="{FF2B5EF4-FFF2-40B4-BE49-F238E27FC236}">
                <a16:creationId xmlns:a16="http://schemas.microsoft.com/office/drawing/2014/main" id="{61A8AFF5-369E-4D8B-A200-08900C0E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76" y="288748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则</a:t>
            </a:r>
          </a:p>
        </p:txBody>
      </p:sp>
      <p:sp>
        <p:nvSpPr>
          <p:cNvPr id="26639" name="标题 15">
            <a:extLst>
              <a:ext uri="{FF2B5EF4-FFF2-40B4-BE49-F238E27FC236}">
                <a16:creationId xmlns:a16="http://schemas.microsoft.com/office/drawing/2014/main" id="{975DECB7-1E8C-4193-B6B5-7B8A357C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26640" name="Text Box 19">
            <a:extLst>
              <a:ext uri="{FF2B5EF4-FFF2-40B4-BE49-F238E27FC236}">
                <a16:creationId xmlns:a16="http://schemas.microsoft.com/office/drawing/2014/main" id="{6F92FD84-D522-4E88-AA33-48DDC4FD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268760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7.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卷积性质：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6D1FD433-D612-45B9-A6A2-7496073E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54A982-3DE3-4A6B-906A-F5CC11BCA0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5FC0AD69-259D-42FF-ADC2-A0721B516301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772816"/>
            <a:ext cx="4438651" cy="1030288"/>
            <a:chOff x="1920" y="2448"/>
            <a:chExt cx="2796" cy="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bject 5">
                  <a:extLst>
                    <a:ext uri="{FF2B5EF4-FFF2-40B4-BE49-F238E27FC236}">
                      <a16:creationId xmlns:a16="http://schemas.microsoft.com/office/drawing/2014/main" id="{73B8FA2E-C3C6-4626-A332-DDCA4B9301DA}"/>
                    </a:ext>
                  </a:extLst>
                </p:cNvPr>
                <p:cNvSpPr txBox="1"/>
                <p:nvPr/>
              </p:nvSpPr>
              <p:spPr bwMode="auto">
                <a:xfrm>
                  <a:off x="1920" y="2448"/>
                  <a:ext cx="15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⟷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Object 5">
                  <a:extLst>
                    <a:ext uri="{FF2B5EF4-FFF2-40B4-BE49-F238E27FC236}">
                      <a16:creationId xmlns:a16="http://schemas.microsoft.com/office/drawing/2014/main" id="{73B8FA2E-C3C6-4626-A332-DDCA4B93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2448"/>
                  <a:ext cx="1599" cy="291"/>
                </a:xfrm>
                <a:prstGeom prst="rect">
                  <a:avLst/>
                </a:prstGeom>
                <a:blipFill>
                  <a:blip r:embed="rId2"/>
                  <a:stretch>
                    <a:fillRect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bject 6">
                  <a:extLst>
                    <a:ext uri="{FF2B5EF4-FFF2-40B4-BE49-F238E27FC236}">
                      <a16:creationId xmlns:a16="http://schemas.microsoft.com/office/drawing/2014/main" id="{3CF724A4-F9AD-4E07-8718-2C3B1838350B}"/>
                    </a:ext>
                  </a:extLst>
                </p:cNvPr>
                <p:cNvSpPr txBox="1"/>
                <p:nvPr/>
              </p:nvSpPr>
              <p:spPr bwMode="auto">
                <a:xfrm>
                  <a:off x="3852" y="2448"/>
                  <a:ext cx="8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Object 6">
                  <a:extLst>
                    <a:ext uri="{FF2B5EF4-FFF2-40B4-BE49-F238E27FC236}">
                      <a16:creationId xmlns:a16="http://schemas.microsoft.com/office/drawing/2014/main" id="{3CF724A4-F9AD-4E07-8718-2C3B18383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2" y="2448"/>
                  <a:ext cx="864" cy="291"/>
                </a:xfrm>
                <a:prstGeom prst="rect">
                  <a:avLst/>
                </a:prstGeom>
                <a:blipFill>
                  <a:blip r:embed="rId3"/>
                  <a:stretch>
                    <a:fillRect l="-1333" b="-263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ct 7">
                  <a:extLst>
                    <a:ext uri="{FF2B5EF4-FFF2-40B4-BE49-F238E27FC236}">
                      <a16:creationId xmlns:a16="http://schemas.microsoft.com/office/drawing/2014/main" id="{4FD40A18-E4A5-432A-A342-2B86467687D0}"/>
                    </a:ext>
                  </a:extLst>
                </p:cNvPr>
                <p:cNvSpPr txBox="1"/>
                <p:nvPr/>
              </p:nvSpPr>
              <p:spPr bwMode="auto">
                <a:xfrm>
                  <a:off x="1920" y="2806"/>
                  <a:ext cx="15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]⟷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Object 7">
                  <a:extLst>
                    <a:ext uri="{FF2B5EF4-FFF2-40B4-BE49-F238E27FC236}">
                      <a16:creationId xmlns:a16="http://schemas.microsoft.com/office/drawing/2014/main" id="{4FD40A18-E4A5-432A-A342-2B8646768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0" y="2806"/>
                  <a:ext cx="1599" cy="291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8">
                  <a:extLst>
                    <a:ext uri="{FF2B5EF4-FFF2-40B4-BE49-F238E27FC236}">
                      <a16:creationId xmlns:a16="http://schemas.microsoft.com/office/drawing/2014/main" id="{8EA56745-6720-4177-AA10-813D443360C2}"/>
                    </a:ext>
                  </a:extLst>
                </p:cNvPr>
                <p:cNvSpPr txBox="1"/>
                <p:nvPr/>
              </p:nvSpPr>
              <p:spPr bwMode="auto">
                <a:xfrm>
                  <a:off x="3852" y="2803"/>
                  <a:ext cx="85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bject 8">
                  <a:extLst>
                    <a:ext uri="{FF2B5EF4-FFF2-40B4-BE49-F238E27FC236}">
                      <a16:creationId xmlns:a16="http://schemas.microsoft.com/office/drawing/2014/main" id="{8EA56745-6720-4177-AA10-813D44336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2" y="2803"/>
                  <a:ext cx="855" cy="291"/>
                </a:xfrm>
                <a:prstGeom prst="rect">
                  <a:avLst/>
                </a:prstGeom>
                <a:blipFill>
                  <a:blip r:embed="rId5"/>
                  <a:stretch>
                    <a:fillRect l="-1351" b="-394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4">
                <a:extLst>
                  <a:ext uri="{FF2B5EF4-FFF2-40B4-BE49-F238E27FC236}">
                    <a16:creationId xmlns:a16="http://schemas.microsoft.com/office/drawing/2014/main" id="{F4AD7D32-5B8D-4A1C-AACD-EBEDE031A035}"/>
                  </a:ext>
                </a:extLst>
              </p:cNvPr>
              <p:cNvSpPr txBox="1"/>
              <p:nvPr/>
            </p:nvSpPr>
            <p:spPr bwMode="auto">
              <a:xfrm>
                <a:off x="1448718" y="2857698"/>
                <a:ext cx="4203402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-10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]∗</m:t>
                      </m:r>
                      <m:sSub>
                        <m:sSubPr>
                          <m:ctrlP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sSub>
                        <m:sSubPr>
                          <m:ctrlP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400" b="0" i="1" u="none" strike="noStrike" kern="1200" cap="none" spc="-10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29" name="Object 4">
                <a:extLst>
                  <a:ext uri="{FF2B5EF4-FFF2-40B4-BE49-F238E27FC236}">
                    <a16:creationId xmlns:a16="http://schemas.microsoft.com/office/drawing/2014/main" id="{F4AD7D32-5B8D-4A1C-AACD-EBEDE031A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8718" y="2857698"/>
                <a:ext cx="420340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3">
                <a:extLst>
                  <a:ext uri="{FF2B5EF4-FFF2-40B4-BE49-F238E27FC236}">
                    <a16:creationId xmlns:a16="http://schemas.microsoft.com/office/drawing/2014/main" id="{7B3FA65E-8A28-4200-B839-5660D03A4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2120" y="2852936"/>
                <a:ext cx="308643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ROC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：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∩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Text Box 13">
                <a:extLst>
                  <a:ext uri="{FF2B5EF4-FFF2-40B4-BE49-F238E27FC236}">
                    <a16:creationId xmlns:a16="http://schemas.microsoft.com/office/drawing/2014/main" id="{7B3FA65E-8A28-4200-B839-5660D03A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120" y="2852936"/>
                <a:ext cx="3086432" cy="461665"/>
              </a:xfrm>
              <a:prstGeom prst="rect">
                <a:avLst/>
              </a:prstGeom>
              <a:blipFill>
                <a:blip r:embed="rId7"/>
                <a:stretch>
                  <a:fillRect l="-395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E5A6ED4C-E1B5-443B-9A95-E877D4799ACF}"/>
                  </a:ext>
                </a:extLst>
              </p:cNvPr>
              <p:cNvSpPr txBox="1"/>
              <p:nvPr/>
            </p:nvSpPr>
            <p:spPr bwMode="auto">
              <a:xfrm>
                <a:off x="1050556" y="4358079"/>
                <a:ext cx="6617787" cy="10993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rgbClr val="B716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B71604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rgbClr val="B71604"/>
                                  </a:solidFill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B71604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716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B7160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B7160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rgbClr val="B716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B71604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716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B7160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B7160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B71604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solidFill>
                                    <a:srgbClr val="B7160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B7160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B71604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solidFill>
                                    <a:srgbClr val="B71604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E5A6ED4C-E1B5-443B-9A95-E877D4799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0556" y="4358079"/>
                <a:ext cx="6617787" cy="1099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E0F62AF5-4502-4C95-8487-3D0CA78EADC2}"/>
                  </a:ext>
                </a:extLst>
              </p:cNvPr>
              <p:cNvSpPr txBox="1"/>
              <p:nvPr/>
            </p:nvSpPr>
            <p:spPr bwMode="auto">
              <a:xfrm>
                <a:off x="3347864" y="5457419"/>
                <a:ext cx="5248643" cy="10993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E0F62AF5-4502-4C95-8487-3D0CA78E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4" y="5457419"/>
                <a:ext cx="5248643" cy="10993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22">
            <a:extLst>
              <a:ext uri="{FF2B5EF4-FFF2-40B4-BE49-F238E27FC236}">
                <a16:creationId xmlns:a16="http://schemas.microsoft.com/office/drawing/2014/main" id="{BF057DF9-28A8-4637-92BA-97F898FD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76" y="406575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证明：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标题 1">
            <a:extLst>
              <a:ext uri="{FF2B5EF4-FFF2-40B4-BE49-F238E27FC236}">
                <a16:creationId xmlns:a16="http://schemas.microsoft.com/office/drawing/2014/main" id="{738704C1-FFB0-4899-A9D7-E3282A72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双边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369B0-D757-4AAE-9D63-2DD8A59E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57F32C-32DE-4CED-85AB-3B9498FCC37B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1A8422E8-1540-4F87-B883-E202901BD588}"/>
                  </a:ext>
                </a:extLst>
              </p:cNvPr>
              <p:cNvSpPr txBox="1"/>
              <p:nvPr/>
            </p:nvSpPr>
            <p:spPr bwMode="auto">
              <a:xfrm>
                <a:off x="1079611" y="2638994"/>
                <a:ext cx="1847106" cy="5371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1A8422E8-1540-4F87-B883-E202901B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611" y="2638994"/>
                <a:ext cx="1847106" cy="537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3" name="Text Box 3">
                <a:extLst>
                  <a:ext uri="{FF2B5EF4-FFF2-40B4-BE49-F238E27FC236}">
                    <a16:creationId xmlns:a16="http://schemas.microsoft.com/office/drawing/2014/main" id="{454B28CE-E02D-4B21-9698-843E901B88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5" y="1476376"/>
                <a:ext cx="7671767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反之，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变换就等价于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DTFT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</a:p>
            </p:txBody>
          </p:sp>
        </mc:Choice>
        <mc:Fallback xmlns="">
          <p:sp>
            <p:nvSpPr>
              <p:cNvPr id="18443" name="Text Box 3">
                <a:extLst>
                  <a:ext uri="{FF2B5EF4-FFF2-40B4-BE49-F238E27FC236}">
                    <a16:creationId xmlns:a16="http://schemas.microsoft.com/office/drawing/2014/main" id="{454B28CE-E02D-4B21-9698-843E901B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" y="1476376"/>
                <a:ext cx="7671767" cy="576263"/>
              </a:xfrm>
              <a:prstGeom prst="rect">
                <a:avLst/>
              </a:prstGeom>
              <a:blipFill>
                <a:blip r:embed="rId3"/>
                <a:stretch>
                  <a:fillRect l="-1589" t="-3158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DAB0645-8BE6-416C-8056-33244D9D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769876"/>
            <a:ext cx="51924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因此，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变换是对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DTFT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的推广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5" name="Object 5">
                <a:extLst>
                  <a:ext uri="{FF2B5EF4-FFF2-40B4-BE49-F238E27FC236}">
                    <a16:creationId xmlns:a16="http://schemas.microsoft.com/office/drawing/2014/main" id="{C7FC6000-CFDE-4DA9-A851-9B11D6FE238D}"/>
                  </a:ext>
                </a:extLst>
              </p:cNvPr>
              <p:cNvSpPr txBox="1"/>
              <p:nvPr/>
            </p:nvSpPr>
            <p:spPr bwMode="auto">
              <a:xfrm>
                <a:off x="2807804" y="2274506"/>
                <a:ext cx="3528391" cy="12671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965" name="Object 5">
                <a:extLst>
                  <a:ext uri="{FF2B5EF4-FFF2-40B4-BE49-F238E27FC236}">
                    <a16:creationId xmlns:a16="http://schemas.microsoft.com/office/drawing/2014/main" id="{C7FC6000-CFDE-4DA9-A851-9B11D6FE2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7804" y="2274506"/>
                <a:ext cx="3528391" cy="1267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66" name="Object 6">
                <a:extLst>
                  <a:ext uri="{FF2B5EF4-FFF2-40B4-BE49-F238E27FC236}">
                    <a16:creationId xmlns:a16="http://schemas.microsoft.com/office/drawing/2014/main" id="{2CD35DA8-62E0-4B49-9CA2-FAEEDEEAD8DD}"/>
                  </a:ext>
                </a:extLst>
              </p:cNvPr>
              <p:cNvSpPr txBox="1"/>
              <p:nvPr/>
            </p:nvSpPr>
            <p:spPr bwMode="auto">
              <a:xfrm>
                <a:off x="6264187" y="2646467"/>
                <a:ext cx="1913086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966" name="Object 6">
                <a:extLst>
                  <a:ext uri="{FF2B5EF4-FFF2-40B4-BE49-F238E27FC236}">
                    <a16:creationId xmlns:a16="http://schemas.microsoft.com/office/drawing/2014/main" id="{2CD35DA8-62E0-4B49-9CA2-FAEEDEEAD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4187" y="2646467"/>
                <a:ext cx="19130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2">
            <a:extLst>
              <a:ext uri="{FF2B5EF4-FFF2-40B4-BE49-F238E27FC236}">
                <a16:creationId xmlns:a16="http://schemas.microsoft.com/office/drawing/2014/main" id="{7927E173-9942-4099-B272-3A8D7B5A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59603"/>
            <a:ext cx="2138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8. z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域微分：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Text Box 8">
                <a:extLst>
                  <a:ext uri="{FF2B5EF4-FFF2-40B4-BE49-F238E27FC236}">
                    <a16:creationId xmlns:a16="http://schemas.microsoft.com/office/drawing/2014/main" id="{5C99BAD9-6453-420A-9B0F-58A9391F3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4639623"/>
                <a:ext cx="7859216" cy="1093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利用该性质可以方便地求出具有高阶极点的有理函数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的反变换。</a:t>
                </a:r>
              </a:p>
            </p:txBody>
          </p:sp>
        </mc:Choice>
        <mc:Fallback xmlns="">
          <p:sp>
            <p:nvSpPr>
              <p:cNvPr id="1040" name="Text Box 8">
                <a:extLst>
                  <a:ext uri="{FF2B5EF4-FFF2-40B4-BE49-F238E27FC236}">
                    <a16:creationId xmlns:a16="http://schemas.microsoft.com/office/drawing/2014/main" id="{5C99BAD9-6453-420A-9B0F-58A9391F3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639623"/>
                <a:ext cx="7859216" cy="1093633"/>
              </a:xfrm>
              <a:prstGeom prst="rect">
                <a:avLst/>
              </a:prstGeom>
              <a:blipFill>
                <a:blip r:embed="rId2"/>
                <a:stretch>
                  <a:fillRect l="-1629" t="-559" r="-1552" b="-150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8" name="Text Box 18">
            <a:extLst>
              <a:ext uri="{FF2B5EF4-FFF2-40B4-BE49-F238E27FC236}">
                <a16:creationId xmlns:a16="http://schemas.microsoft.com/office/drawing/2014/main" id="{EAAACCEC-9FEE-4BD2-9C41-E59DD6D1A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588" y="2739796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则</a:t>
            </a:r>
          </a:p>
        </p:txBody>
      </p:sp>
      <p:sp>
        <p:nvSpPr>
          <p:cNvPr id="1036" name="标题 18">
            <a:extLst>
              <a:ext uri="{FF2B5EF4-FFF2-40B4-BE49-F238E27FC236}">
                <a16:creationId xmlns:a16="http://schemas.microsoft.com/office/drawing/2014/main" id="{7F4EF2D9-DAF5-4A0C-A8A2-74A97BDD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37F5248E-D881-455F-A094-1B8930AB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415139-BEA2-4CF9-85DC-2361AF38BBB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98980FCA-C2E5-43C2-810C-F4B381976F16}"/>
              </a:ext>
            </a:extLst>
          </p:cNvPr>
          <p:cNvGrpSpPr>
            <a:grpSpLocks/>
          </p:cNvGrpSpPr>
          <p:nvPr/>
        </p:nvGrpSpPr>
        <p:grpSpPr bwMode="auto">
          <a:xfrm>
            <a:off x="2566735" y="2049699"/>
            <a:ext cx="4394200" cy="523876"/>
            <a:chOff x="1056" y="1008"/>
            <a:chExt cx="2768" cy="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7">
                  <a:extLst>
                    <a:ext uri="{FF2B5EF4-FFF2-40B4-BE49-F238E27FC236}">
                      <a16:creationId xmlns:a16="http://schemas.microsoft.com/office/drawing/2014/main" id="{EFA9A876-AA79-41B9-B067-E9C7B05C7B6A}"/>
                    </a:ext>
                  </a:extLst>
                </p:cNvPr>
                <p:cNvSpPr txBox="1"/>
                <p:nvPr/>
              </p:nvSpPr>
              <p:spPr bwMode="auto">
                <a:xfrm>
                  <a:off x="2980" y="1008"/>
                  <a:ext cx="84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Object 7">
                  <a:extLst>
                    <a:ext uri="{FF2B5EF4-FFF2-40B4-BE49-F238E27FC236}">
                      <a16:creationId xmlns:a16="http://schemas.microsoft.com/office/drawing/2014/main" id="{EFA9A876-AA79-41B9-B067-E9C7B05C7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80" y="1008"/>
                  <a:ext cx="844" cy="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>
                  <a:extLst>
                    <a:ext uri="{FF2B5EF4-FFF2-40B4-BE49-F238E27FC236}">
                      <a16:creationId xmlns:a16="http://schemas.microsoft.com/office/drawing/2014/main" id="{223A2ECA-BB94-4ED8-9680-BB4628C422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6" y="1008"/>
                  <a:ext cx="160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a14:m>
                  <a:endPara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 Box 14">
                  <a:extLst>
                    <a:ext uri="{FF2B5EF4-FFF2-40B4-BE49-F238E27FC236}">
                      <a16:creationId xmlns:a16="http://schemas.microsoft.com/office/drawing/2014/main" id="{223A2ECA-BB94-4ED8-9680-BB4628C42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6" y="1008"/>
                  <a:ext cx="1605" cy="330"/>
                </a:xfrm>
                <a:prstGeom prst="rect">
                  <a:avLst/>
                </a:prstGeom>
                <a:blipFill>
                  <a:blip r:embed="rId4"/>
                  <a:stretch>
                    <a:fillRect l="-4785" t="-11628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9A49C0C-7EDE-4274-8FA1-868B0637A3D4}"/>
              </a:ext>
            </a:extLst>
          </p:cNvPr>
          <p:cNvGrpSpPr/>
          <p:nvPr/>
        </p:nvGrpSpPr>
        <p:grpSpPr>
          <a:xfrm>
            <a:off x="2330221" y="3429892"/>
            <a:ext cx="4721834" cy="913007"/>
            <a:chOff x="2330221" y="3389448"/>
            <a:chExt cx="4721834" cy="913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7CA3C7B-5031-41C0-AFE3-5D8337A529EF}"/>
                    </a:ext>
                  </a:extLst>
                </p:cNvPr>
                <p:cNvSpPr txBox="1"/>
                <p:nvPr/>
              </p:nvSpPr>
              <p:spPr>
                <a:xfrm>
                  <a:off x="2330221" y="3389448"/>
                  <a:ext cx="3078088" cy="9130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]⟷−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d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d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7CA3C7B-5031-41C0-AFE3-5D8337A52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21" y="3389448"/>
                  <a:ext cx="3078088" cy="9130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bject 3">
                  <a:extLst>
                    <a:ext uri="{FF2B5EF4-FFF2-40B4-BE49-F238E27FC236}">
                      <a16:creationId xmlns:a16="http://schemas.microsoft.com/office/drawing/2014/main" id="{1EAE39B3-AAF9-4339-AFBB-534D6E338026}"/>
                    </a:ext>
                  </a:extLst>
                </p:cNvPr>
                <p:cNvSpPr txBox="1"/>
                <p:nvPr/>
              </p:nvSpPr>
              <p:spPr bwMode="auto">
                <a:xfrm>
                  <a:off x="5745542" y="3639005"/>
                  <a:ext cx="1306513" cy="523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ROC</m:t>
                            </m:r>
                            <m: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</m:fName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</m:fun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bject 3">
                  <a:extLst>
                    <a:ext uri="{FF2B5EF4-FFF2-40B4-BE49-F238E27FC236}">
                      <a16:creationId xmlns:a16="http://schemas.microsoft.com/office/drawing/2014/main" id="{1EAE39B3-AAF9-4339-AFBB-534D6E33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5542" y="3639005"/>
                  <a:ext cx="1306513" cy="5238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86" name="Text Box 6">
                <a:extLst>
                  <a:ext uri="{FF2B5EF4-FFF2-40B4-BE49-F238E27FC236}">
                    <a16:creationId xmlns:a16="http://schemas.microsoft.com/office/drawing/2014/main" id="{045868BE-EED8-4E02-8C7B-526C0EF61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825" y="1367342"/>
                <a:ext cx="4460232" cy="715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(1−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86" name="Text Box 6">
                <a:extLst>
                  <a:ext uri="{FF2B5EF4-FFF2-40B4-BE49-F238E27FC236}">
                    <a16:creationId xmlns:a16="http://schemas.microsoft.com/office/drawing/2014/main" id="{045868BE-EED8-4E02-8C7B-526C0EF6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825" y="1367342"/>
                <a:ext cx="4460232" cy="715196"/>
              </a:xfrm>
              <a:prstGeom prst="rect">
                <a:avLst/>
              </a:prstGeom>
              <a:blipFill>
                <a:blip r:embed="rId2"/>
                <a:stretch>
                  <a:fillRect l="-2049" b="-16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3" name="标题 12">
            <a:extLst>
              <a:ext uri="{FF2B5EF4-FFF2-40B4-BE49-F238E27FC236}">
                <a16:creationId xmlns:a16="http://schemas.microsoft.com/office/drawing/2014/main" id="{6340759D-2464-4E95-A770-EEA60D7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EB057501-AB12-47B0-8A88-B58B55FD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D28063-6EB6-4382-A74C-AFC94A95650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35ADF584-D374-42C5-A734-A05C7A0197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1236" y="2135648"/>
                <a:ext cx="23762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求反变换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35ADF584-D374-42C5-A734-A05C7A019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1236" y="2135648"/>
                <a:ext cx="2376264" cy="461665"/>
              </a:xfrm>
              <a:prstGeom prst="rect">
                <a:avLst/>
              </a:prstGeom>
              <a:blipFill>
                <a:blip r:embed="rId3"/>
                <a:stretch>
                  <a:fillRect l="-4103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5">
                <a:extLst>
                  <a:ext uri="{FF2B5EF4-FFF2-40B4-BE49-F238E27FC236}">
                    <a16:creationId xmlns:a16="http://schemas.microsoft.com/office/drawing/2014/main" id="{9C03B420-15C8-4ED6-804C-B1713489E0BE}"/>
                  </a:ext>
                </a:extLst>
              </p:cNvPr>
              <p:cNvSpPr txBox="1"/>
              <p:nvPr/>
            </p:nvSpPr>
            <p:spPr bwMode="auto">
              <a:xfrm>
                <a:off x="2732782" y="4004549"/>
                <a:ext cx="3678435" cy="8989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))=−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(1−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Object 5">
                <a:extLst>
                  <a:ext uri="{FF2B5EF4-FFF2-40B4-BE49-F238E27FC236}">
                    <a16:creationId xmlns:a16="http://schemas.microsoft.com/office/drawing/2014/main" id="{9C03B420-15C8-4ED6-804C-B171348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782" y="4004549"/>
                <a:ext cx="3678435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68C8964B-8759-4016-89B5-D017B588DE69}"/>
                  </a:ext>
                </a:extLst>
              </p:cNvPr>
              <p:cNvSpPr txBox="1"/>
              <p:nvPr/>
            </p:nvSpPr>
            <p:spPr bwMode="auto">
              <a:xfrm>
                <a:off x="3292462" y="5919663"/>
                <a:ext cx="2559074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∴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68C8964B-8759-4016-89B5-D017B588D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2462" y="5919663"/>
                <a:ext cx="255907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968A16-5624-4991-9919-94D23E14D0A7}"/>
              </a:ext>
            </a:extLst>
          </p:cNvPr>
          <p:cNvGrpSpPr/>
          <p:nvPr/>
        </p:nvGrpSpPr>
        <p:grpSpPr>
          <a:xfrm>
            <a:off x="1267445" y="4956623"/>
            <a:ext cx="6609108" cy="909929"/>
            <a:chOff x="1674094" y="4985816"/>
            <a:chExt cx="6609108" cy="909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bject 10">
                  <a:extLst>
                    <a:ext uri="{FF2B5EF4-FFF2-40B4-BE49-F238E27FC236}">
                      <a16:creationId xmlns:a16="http://schemas.microsoft.com/office/drawing/2014/main" id="{AEF09EF3-5A1E-4B36-985A-35E669C2608D}"/>
                    </a:ext>
                  </a:extLst>
                </p:cNvPr>
                <p:cNvSpPr txBox="1"/>
                <p:nvPr/>
              </p:nvSpPr>
              <p:spPr bwMode="auto">
                <a:xfrm>
                  <a:off x="1674094" y="4985816"/>
                  <a:ext cx="5058146" cy="9099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]⟷−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  <m:acc>
                              <m:accPr>
                                <m:chr m:val="̂"/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𝑑𝑧</m:t>
                            </m:r>
                          </m:den>
                        </m:f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(1−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Object 10">
                  <a:extLst>
                    <a:ext uri="{FF2B5EF4-FFF2-40B4-BE49-F238E27FC236}">
                      <a16:creationId xmlns:a16="http://schemas.microsoft.com/office/drawing/2014/main" id="{AEF09EF3-5A1E-4B36-985A-35E669C26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4094" y="4985816"/>
                  <a:ext cx="5058146" cy="9099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bject 14">
                  <a:extLst>
                    <a:ext uri="{FF2B5EF4-FFF2-40B4-BE49-F238E27FC236}">
                      <a16:creationId xmlns:a16="http://schemas.microsoft.com/office/drawing/2014/main" id="{0C404D63-2F77-4115-BA00-F9E55158662A}"/>
                    </a:ext>
                  </a:extLst>
                </p:cNvPr>
                <p:cNvSpPr txBox="1"/>
                <p:nvPr/>
              </p:nvSpPr>
              <p:spPr bwMode="auto">
                <a:xfrm>
                  <a:off x="6876256" y="5209947"/>
                  <a:ext cx="140694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Object 14">
                  <a:extLst>
                    <a:ext uri="{FF2B5EF4-FFF2-40B4-BE49-F238E27FC236}">
                      <a16:creationId xmlns:a16="http://schemas.microsoft.com/office/drawing/2014/main" id="{0C404D63-2F77-4115-BA00-F9E551586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76256" y="5209947"/>
                  <a:ext cx="140694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1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987E218-6F92-4E78-B7D2-44C6B3C3520F}"/>
              </a:ext>
            </a:extLst>
          </p:cNvPr>
          <p:cNvGrpSpPr/>
          <p:nvPr/>
        </p:nvGrpSpPr>
        <p:grpSpPr>
          <a:xfrm>
            <a:off x="1715852" y="3165198"/>
            <a:ext cx="5712296" cy="786241"/>
            <a:chOff x="1907704" y="2894098"/>
            <a:chExt cx="5712296" cy="786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6">
                  <a:extLst>
                    <a:ext uri="{FF2B5EF4-FFF2-40B4-BE49-F238E27FC236}">
                      <a16:creationId xmlns:a16="http://schemas.microsoft.com/office/drawing/2014/main" id="{2F98F558-7DAA-4236-90CD-59178B3E0885}"/>
                    </a:ext>
                  </a:extLst>
                </p:cNvPr>
                <p:cNvSpPr txBox="1"/>
                <p:nvPr/>
              </p:nvSpPr>
              <p:spPr bwMode="auto">
                <a:xfrm>
                  <a:off x="1907704" y="2894098"/>
                  <a:ext cx="4104456" cy="7862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∵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]⟷</m:t>
                        </m:r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𝑋</m:t>
                            </m:r>
                          </m:e>
                        </m:acc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</m:t>
                        </m: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1−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Object 6">
                  <a:extLst>
                    <a:ext uri="{FF2B5EF4-FFF2-40B4-BE49-F238E27FC236}">
                      <a16:creationId xmlns:a16="http://schemas.microsoft.com/office/drawing/2014/main" id="{2F98F558-7DAA-4236-90CD-59178B3E0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07704" y="2894098"/>
                  <a:ext cx="4104456" cy="7862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285BD88-2BD1-41F8-AAE8-C07436BCDB76}"/>
                    </a:ext>
                  </a:extLst>
                </p:cNvPr>
                <p:cNvSpPr txBox="1"/>
                <p:nvPr/>
              </p:nvSpPr>
              <p:spPr>
                <a:xfrm>
                  <a:off x="6198096" y="3056385"/>
                  <a:ext cx="142190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</m:d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285BD88-2BD1-41F8-AAE8-C07436BCDB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96" y="3056385"/>
                  <a:ext cx="142190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 Box 6">
            <a:extLst>
              <a:ext uri="{FF2B5EF4-FFF2-40B4-BE49-F238E27FC236}">
                <a16:creationId xmlns:a16="http://schemas.microsoft.com/office/drawing/2014/main" id="{4ECC42B9-6884-419D-BC8D-1E77CBCF1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825" y="2650423"/>
            <a:ext cx="1219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解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Text Box 4">
            <a:extLst>
              <a:ext uri="{FF2B5EF4-FFF2-40B4-BE49-F238E27FC236}">
                <a16:creationId xmlns:a16="http://schemas.microsoft.com/office/drawing/2014/main" id="{1BA27E6A-1E4E-464C-B998-F66DC80B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94" y="1340768"/>
            <a:ext cx="2365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9.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初值定理：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1" name="Text Box 6">
                <a:extLst>
                  <a:ext uri="{FF2B5EF4-FFF2-40B4-BE49-F238E27FC236}">
                    <a16:creationId xmlns:a16="http://schemas.microsoft.com/office/drawing/2014/main" id="{53427FB4-0E2A-4D98-BD9F-578987F66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2717341"/>
                <a:ext cx="3105081" cy="650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则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[0]=</m:t>
                    </m:r>
                    <m:func>
                      <m:func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lim</m:t>
                            </m:r>
                          </m:e>
                          <m:lim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</m:func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21" name="Text Box 6">
                <a:extLst>
                  <a:ext uri="{FF2B5EF4-FFF2-40B4-BE49-F238E27FC236}">
                    <a16:creationId xmlns:a16="http://schemas.microsoft.com/office/drawing/2014/main" id="{53427FB4-0E2A-4D98-BD9F-578987F66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717341"/>
                <a:ext cx="3105081" cy="650947"/>
              </a:xfrm>
              <a:prstGeom prst="rect">
                <a:avLst/>
              </a:prstGeom>
              <a:blipFill>
                <a:blip r:embed="rId2"/>
                <a:stretch>
                  <a:fillRect l="-3922" t="-8411" b="-74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20" name="Text Box 11">
                <a:extLst>
                  <a:ext uri="{FF2B5EF4-FFF2-40B4-BE49-F238E27FC236}">
                    <a16:creationId xmlns:a16="http://schemas.microsoft.com/office/drawing/2014/main" id="{2737F54F-C430-4DC8-8D1D-A9252A682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2045775"/>
                <a:ext cx="573394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是因果信号，且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]⟷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20" name="Text Box 11">
                <a:extLst>
                  <a:ext uri="{FF2B5EF4-FFF2-40B4-BE49-F238E27FC236}">
                    <a16:creationId xmlns:a16="http://schemas.microsoft.com/office/drawing/2014/main" id="{2737F54F-C430-4DC8-8D1D-A9252A682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2045775"/>
                <a:ext cx="5733944" cy="523220"/>
              </a:xfrm>
              <a:prstGeom prst="rect">
                <a:avLst/>
              </a:prstGeom>
              <a:blipFill>
                <a:blip r:embed="rId3"/>
                <a:stretch>
                  <a:fillRect l="-2125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3" name="标题 25">
            <a:extLst>
              <a:ext uri="{FF2B5EF4-FFF2-40B4-BE49-F238E27FC236}">
                <a16:creationId xmlns:a16="http://schemas.microsoft.com/office/drawing/2014/main" id="{6C7FF791-3330-4AA0-9117-F6DA9589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 z</a:t>
            </a:r>
            <a:r>
              <a:rPr lang="zh-CN" altLang="en-US" dirty="0"/>
              <a:t>变换的性质</a:t>
            </a: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2801BBB7-8966-492C-B7B8-8EDF526F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EA20A5-4893-4D08-B542-E824C045D9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C1A59298-52A5-43CC-BC45-E342C44E3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94" y="3689560"/>
            <a:ext cx="2662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10.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终值定理 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">
                <a:extLst>
                  <a:ext uri="{FF2B5EF4-FFF2-40B4-BE49-F238E27FC236}">
                    <a16:creationId xmlns:a16="http://schemas.microsoft.com/office/drawing/2014/main" id="{F11BB7BA-43F1-4CE3-AD22-33D2BB852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4281357"/>
                <a:ext cx="7643192" cy="1643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是因果信号，且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]⟷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除了在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可以有一阶极点外，其它极点均在单位圆内，则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            </a:t>
                </a:r>
              </a:p>
            </p:txBody>
          </p:sp>
        </mc:Choice>
        <mc:Fallback xmlns="">
          <p:sp>
            <p:nvSpPr>
              <p:cNvPr id="28" name="Text Box 4">
                <a:extLst>
                  <a:ext uri="{FF2B5EF4-FFF2-40B4-BE49-F238E27FC236}">
                    <a16:creationId xmlns:a16="http://schemas.microsoft.com/office/drawing/2014/main" id="{F11BB7BA-43F1-4CE3-AD22-33D2BB85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281357"/>
                <a:ext cx="7643192" cy="1643062"/>
              </a:xfrm>
              <a:prstGeom prst="rect">
                <a:avLst/>
              </a:prstGeom>
              <a:blipFill>
                <a:blip r:embed="rId4"/>
                <a:stretch>
                  <a:fillRect l="-1595" t="-370" r="-1675" b="-74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4426866-120E-4726-97A7-547794908D50}"/>
                  </a:ext>
                </a:extLst>
              </p:cNvPr>
              <p:cNvSpPr txBox="1"/>
              <p:nvPr/>
            </p:nvSpPr>
            <p:spPr>
              <a:xfrm>
                <a:off x="2286000" y="5821361"/>
                <a:ext cx="4572000" cy="650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</m:e>
                      </m:func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−1)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4426866-120E-4726-97A7-547794908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821361"/>
                <a:ext cx="4572000" cy="650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2">
            <a:extLst>
              <a:ext uri="{FF2B5EF4-FFF2-40B4-BE49-F238E27FC236}">
                <a16:creationId xmlns:a16="http://schemas.microsoft.com/office/drawing/2014/main" id="{361A8E6E-BE58-4E53-B988-F8A9180439A9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559847"/>
            <a:ext cx="7162800" cy="5189537"/>
            <a:chOff x="672" y="747"/>
            <a:chExt cx="4512" cy="3269"/>
          </a:xfrm>
        </p:grpSpPr>
        <p:sp>
          <p:nvSpPr>
            <p:cNvPr id="7176" name="Oval 3">
              <a:extLst>
                <a:ext uri="{FF2B5EF4-FFF2-40B4-BE49-F238E27FC236}">
                  <a16:creationId xmlns:a16="http://schemas.microsoft.com/office/drawing/2014/main" id="{A3EA38FC-DC68-4F8F-9E92-7545B5764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1915"/>
              <a:ext cx="976" cy="97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7" name="Line 4">
              <a:extLst>
                <a:ext uri="{FF2B5EF4-FFF2-40B4-BE49-F238E27FC236}">
                  <a16:creationId xmlns:a16="http://schemas.microsoft.com/office/drawing/2014/main" id="{B4B4BCC1-33A6-4EDB-BFB3-537C78735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2403"/>
              <a:ext cx="29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8" name="Line 5">
              <a:extLst>
                <a:ext uri="{FF2B5EF4-FFF2-40B4-BE49-F238E27FC236}">
                  <a16:creationId xmlns:a16="http://schemas.microsoft.com/office/drawing/2014/main" id="{317DF5DB-C888-4E49-962C-5A16165B3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0" y="1368"/>
              <a:ext cx="0" cy="19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9" name="Line 6">
              <a:extLst>
                <a:ext uri="{FF2B5EF4-FFF2-40B4-BE49-F238E27FC236}">
                  <a16:creationId xmlns:a16="http://schemas.microsoft.com/office/drawing/2014/main" id="{8155B43C-35F3-43F1-9D96-B6730D54A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2365"/>
              <a:ext cx="76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0" name="Line 7">
              <a:extLst>
                <a:ext uri="{FF2B5EF4-FFF2-40B4-BE49-F238E27FC236}">
                  <a16:creationId xmlns:a16="http://schemas.microsoft.com/office/drawing/2014/main" id="{82D03011-8A8A-4494-8079-C7B4E0A4F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8" y="2365"/>
              <a:ext cx="76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1" name="Line 8">
              <a:extLst>
                <a:ext uri="{FF2B5EF4-FFF2-40B4-BE49-F238E27FC236}">
                  <a16:creationId xmlns:a16="http://schemas.microsoft.com/office/drawing/2014/main" id="{700E3FB2-9AA8-4205-A063-FD03062A5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064"/>
              <a:ext cx="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2" name="Line 9">
              <a:extLst>
                <a:ext uri="{FF2B5EF4-FFF2-40B4-BE49-F238E27FC236}">
                  <a16:creationId xmlns:a16="http://schemas.microsoft.com/office/drawing/2014/main" id="{87A43B24-E2CB-4AAF-A9D3-8FE769003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" y="1663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3" name="Line 10">
              <a:extLst>
                <a:ext uri="{FF2B5EF4-FFF2-40B4-BE49-F238E27FC236}">
                  <a16:creationId xmlns:a16="http://schemas.microsoft.com/office/drawing/2014/main" id="{347A8611-A3F2-41FA-99AB-3E57D4650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1839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" name="Line 11">
              <a:extLst>
                <a:ext uri="{FF2B5EF4-FFF2-40B4-BE49-F238E27FC236}">
                  <a16:creationId xmlns:a16="http://schemas.microsoft.com/office/drawing/2014/main" id="{0E2577CD-FDB5-434B-B56D-5818B1473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2064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" name="Line 12">
              <a:extLst>
                <a:ext uri="{FF2B5EF4-FFF2-40B4-BE49-F238E27FC236}">
                  <a16:creationId xmlns:a16="http://schemas.microsoft.com/office/drawing/2014/main" id="{AE4DDEB3-ED3E-4E1D-A492-7A228769D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8" y="1839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6" name="Line 13">
              <a:extLst>
                <a:ext uri="{FF2B5EF4-FFF2-40B4-BE49-F238E27FC236}">
                  <a16:creationId xmlns:a16="http://schemas.microsoft.com/office/drawing/2014/main" id="{706E2649-0F03-496B-8D2F-3A353F9D9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064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Line 14">
              <a:extLst>
                <a:ext uri="{FF2B5EF4-FFF2-40B4-BE49-F238E27FC236}">
                  <a16:creationId xmlns:a16="http://schemas.microsoft.com/office/drawing/2014/main" id="{C35EAB31-21A8-4AF9-B830-8CC2EC533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839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" name="Line 15">
              <a:extLst>
                <a:ext uri="{FF2B5EF4-FFF2-40B4-BE49-F238E27FC236}">
                  <a16:creationId xmlns:a16="http://schemas.microsoft.com/office/drawing/2014/main" id="{7EC95F5A-884B-4787-814D-580E0ACFE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2064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" name="Line 16">
              <a:extLst>
                <a:ext uri="{FF2B5EF4-FFF2-40B4-BE49-F238E27FC236}">
                  <a16:creationId xmlns:a16="http://schemas.microsoft.com/office/drawing/2014/main" id="{DB2F8C2D-1682-479B-A7A3-BACE662F3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5" y="2215"/>
              <a:ext cx="75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0" name="Line 17">
              <a:extLst>
                <a:ext uri="{FF2B5EF4-FFF2-40B4-BE49-F238E27FC236}">
                  <a16:creationId xmlns:a16="http://schemas.microsoft.com/office/drawing/2014/main" id="{5CD01415-1356-469C-AA79-A459F2F0C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5" y="2365"/>
              <a:ext cx="74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1" name="Line 18">
              <a:extLst>
                <a:ext uri="{FF2B5EF4-FFF2-40B4-BE49-F238E27FC236}">
                  <a16:creationId xmlns:a16="http://schemas.microsoft.com/office/drawing/2014/main" id="{107EE979-D63F-4D48-80D3-9EEF5C15E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365"/>
              <a:ext cx="74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2" name="Line 19">
              <a:extLst>
                <a:ext uri="{FF2B5EF4-FFF2-40B4-BE49-F238E27FC236}">
                  <a16:creationId xmlns:a16="http://schemas.microsoft.com/office/drawing/2014/main" id="{E0B764C9-2D6E-4D3F-8179-28E159700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7" y="2327"/>
              <a:ext cx="1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3" name="Line 20">
              <a:extLst>
                <a:ext uri="{FF2B5EF4-FFF2-40B4-BE49-F238E27FC236}">
                  <a16:creationId xmlns:a16="http://schemas.microsoft.com/office/drawing/2014/main" id="{00345BA5-2B63-43FC-8F30-D89D2EFA3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1846"/>
              <a:ext cx="0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4" name="Line 21">
              <a:extLst>
                <a:ext uri="{FF2B5EF4-FFF2-40B4-BE49-F238E27FC236}">
                  <a16:creationId xmlns:a16="http://schemas.microsoft.com/office/drawing/2014/main" id="{61F5D7A7-6B85-4560-A8F1-7903CB956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0" y="2102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5" name="Line 22">
              <a:extLst>
                <a:ext uri="{FF2B5EF4-FFF2-40B4-BE49-F238E27FC236}">
                  <a16:creationId xmlns:a16="http://schemas.microsoft.com/office/drawing/2014/main" id="{E8928A7E-3192-4029-BC51-8C2165943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2102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6" name="Line 23">
              <a:extLst>
                <a:ext uri="{FF2B5EF4-FFF2-40B4-BE49-F238E27FC236}">
                  <a16:creationId xmlns:a16="http://schemas.microsoft.com/office/drawing/2014/main" id="{D09E3C31-CF24-4E08-BBBA-DE92ED3D9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2102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7" name="Line 24">
              <a:extLst>
                <a:ext uri="{FF2B5EF4-FFF2-40B4-BE49-F238E27FC236}">
                  <a16:creationId xmlns:a16="http://schemas.microsoft.com/office/drawing/2014/main" id="{2D4AFAFC-73F5-4F7F-AA01-D791BD3B2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" y="2102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" name="Line 25">
              <a:extLst>
                <a:ext uri="{FF2B5EF4-FFF2-40B4-BE49-F238E27FC236}">
                  <a16:creationId xmlns:a16="http://schemas.microsoft.com/office/drawing/2014/main" id="{23F121D3-3E7F-4194-8A52-E43E21AA2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2102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" name="Line 26">
              <a:extLst>
                <a:ext uri="{FF2B5EF4-FFF2-40B4-BE49-F238E27FC236}">
                  <a16:creationId xmlns:a16="http://schemas.microsoft.com/office/drawing/2014/main" id="{4FAD7DCF-A605-4AE0-AEF7-058724FBB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2102"/>
              <a:ext cx="0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0" name="Line 27">
              <a:extLst>
                <a:ext uri="{FF2B5EF4-FFF2-40B4-BE49-F238E27FC236}">
                  <a16:creationId xmlns:a16="http://schemas.microsoft.com/office/drawing/2014/main" id="{C8219B8D-8065-407E-B27C-0D0B0A75F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" y="2252"/>
              <a:ext cx="901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1" name="Line 28">
              <a:extLst>
                <a:ext uri="{FF2B5EF4-FFF2-40B4-BE49-F238E27FC236}">
                  <a16:creationId xmlns:a16="http://schemas.microsoft.com/office/drawing/2014/main" id="{B8978C3B-C54B-4317-8B84-089B5CC83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365"/>
              <a:ext cx="38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2" name="Line 29">
              <a:extLst>
                <a:ext uri="{FF2B5EF4-FFF2-40B4-BE49-F238E27FC236}">
                  <a16:creationId xmlns:a16="http://schemas.microsoft.com/office/drawing/2014/main" id="{6224A0A9-05FF-4303-B434-6639254B5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4" y="2365"/>
              <a:ext cx="37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3" name="Line 30">
              <a:extLst>
                <a:ext uri="{FF2B5EF4-FFF2-40B4-BE49-F238E27FC236}">
                  <a16:creationId xmlns:a16="http://schemas.microsoft.com/office/drawing/2014/main" id="{951AE58F-258E-4B66-B580-3839D3014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341"/>
              <a:ext cx="15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4" name="Line 31">
              <a:extLst>
                <a:ext uri="{FF2B5EF4-FFF2-40B4-BE49-F238E27FC236}">
                  <a16:creationId xmlns:a16="http://schemas.microsoft.com/office/drawing/2014/main" id="{716C4C4C-DA43-4034-9DCE-66F28D268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" y="2735"/>
              <a:ext cx="0" cy="10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5" name="Line 32">
              <a:extLst>
                <a:ext uri="{FF2B5EF4-FFF2-40B4-BE49-F238E27FC236}">
                  <a16:creationId xmlns:a16="http://schemas.microsoft.com/office/drawing/2014/main" id="{6252EBF7-761F-456A-BF9C-2773387E7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" y="2890"/>
              <a:ext cx="0" cy="4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6" name="Line 33">
              <a:extLst>
                <a:ext uri="{FF2B5EF4-FFF2-40B4-BE49-F238E27FC236}">
                  <a16:creationId xmlns:a16="http://schemas.microsoft.com/office/drawing/2014/main" id="{903F2EF2-1CFB-4778-A60C-0AB66AA3F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8" y="3341"/>
              <a:ext cx="0" cy="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7" name="Line 34">
              <a:extLst>
                <a:ext uri="{FF2B5EF4-FFF2-40B4-BE49-F238E27FC236}">
                  <a16:creationId xmlns:a16="http://schemas.microsoft.com/office/drawing/2014/main" id="{68C076ED-7201-4B88-82C7-82B3222FD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" y="3041"/>
              <a:ext cx="0" cy="2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8" name="Line 35">
              <a:extLst>
                <a:ext uri="{FF2B5EF4-FFF2-40B4-BE49-F238E27FC236}">
                  <a16:creationId xmlns:a16="http://schemas.microsoft.com/office/drawing/2014/main" id="{ECA4E78C-BE96-4888-867A-90FCCADCA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3" y="3341"/>
              <a:ext cx="0" cy="1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" name="Line 36">
              <a:extLst>
                <a:ext uri="{FF2B5EF4-FFF2-40B4-BE49-F238E27FC236}">
                  <a16:creationId xmlns:a16="http://schemas.microsoft.com/office/drawing/2014/main" id="{8345423B-6C3A-460F-9B32-1BC475457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5" y="3190"/>
              <a:ext cx="0" cy="1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0" name="Line 37">
              <a:extLst>
                <a:ext uri="{FF2B5EF4-FFF2-40B4-BE49-F238E27FC236}">
                  <a16:creationId xmlns:a16="http://schemas.microsoft.com/office/drawing/2014/main" id="{847C2785-BFA6-4152-8C8B-7326D6E41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8" y="3341"/>
              <a:ext cx="0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1" name="Line 38">
              <a:extLst>
                <a:ext uri="{FF2B5EF4-FFF2-40B4-BE49-F238E27FC236}">
                  <a16:creationId xmlns:a16="http://schemas.microsoft.com/office/drawing/2014/main" id="{26C492E7-7E14-4A6F-A95A-BAD7B7571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3303"/>
              <a:ext cx="0" cy="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2" name="Line 39">
              <a:extLst>
                <a:ext uri="{FF2B5EF4-FFF2-40B4-BE49-F238E27FC236}">
                  <a16:creationId xmlns:a16="http://schemas.microsoft.com/office/drawing/2014/main" id="{2A9D37AA-CE53-4694-B0C9-516B82E0E0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3" y="2403"/>
              <a:ext cx="901" cy="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3" name="Line 40">
              <a:extLst>
                <a:ext uri="{FF2B5EF4-FFF2-40B4-BE49-F238E27FC236}">
                  <a16:creationId xmlns:a16="http://schemas.microsoft.com/office/drawing/2014/main" id="{1EFA64BE-1B1E-450E-AB97-6781282B1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2365"/>
              <a:ext cx="38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4" name="Line 41">
              <a:extLst>
                <a:ext uri="{FF2B5EF4-FFF2-40B4-BE49-F238E27FC236}">
                  <a16:creationId xmlns:a16="http://schemas.microsoft.com/office/drawing/2014/main" id="{56949AAF-3D63-4E86-8B3D-A153C65C3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6" y="2365"/>
              <a:ext cx="38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5" name="Line 42">
              <a:extLst>
                <a:ext uri="{FF2B5EF4-FFF2-40B4-BE49-F238E27FC236}">
                  <a16:creationId xmlns:a16="http://schemas.microsoft.com/office/drawing/2014/main" id="{B83FB9BA-AF1B-4380-8D41-B3FAA3CBE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1765"/>
              <a:ext cx="11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6" name="Line 43">
              <a:extLst>
                <a:ext uri="{FF2B5EF4-FFF2-40B4-BE49-F238E27FC236}">
                  <a16:creationId xmlns:a16="http://schemas.microsoft.com/office/drawing/2014/main" id="{5FF96C16-DB84-4780-B7C3-BA0750DA7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1188"/>
              <a:ext cx="0" cy="6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7" name="Freeform 44">
              <a:extLst>
                <a:ext uri="{FF2B5EF4-FFF2-40B4-BE49-F238E27FC236}">
                  <a16:creationId xmlns:a16="http://schemas.microsoft.com/office/drawing/2014/main" id="{39622E07-6E91-47FF-890F-547AEA470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1427"/>
              <a:ext cx="939" cy="338"/>
            </a:xfrm>
            <a:custGeom>
              <a:avLst/>
              <a:gdLst>
                <a:gd name="T0" fmla="*/ 0 w 998"/>
                <a:gd name="T1" fmla="*/ 0 h 379"/>
                <a:gd name="T2" fmla="*/ 256 w 998"/>
                <a:gd name="T3" fmla="*/ 91 h 379"/>
                <a:gd name="T4" fmla="*/ 511 w 998"/>
                <a:gd name="T5" fmla="*/ 103 h 379"/>
                <a:gd name="T6" fmla="*/ 0 60000 65536"/>
                <a:gd name="T7" fmla="*/ 0 60000 65536"/>
                <a:gd name="T8" fmla="*/ 0 60000 65536"/>
                <a:gd name="T9" fmla="*/ 0 w 998"/>
                <a:gd name="T10" fmla="*/ 0 h 379"/>
                <a:gd name="T11" fmla="*/ 998 w 998"/>
                <a:gd name="T12" fmla="*/ 379 h 3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8" h="379">
                  <a:moveTo>
                    <a:pt x="0" y="0"/>
                  </a:moveTo>
                  <a:cubicBezTo>
                    <a:pt x="166" y="128"/>
                    <a:pt x="333" y="257"/>
                    <a:pt x="499" y="318"/>
                  </a:cubicBezTo>
                  <a:cubicBezTo>
                    <a:pt x="665" y="379"/>
                    <a:pt x="831" y="371"/>
                    <a:pt x="998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8" name="Line 45">
              <a:extLst>
                <a:ext uri="{FF2B5EF4-FFF2-40B4-BE49-F238E27FC236}">
                  <a16:creationId xmlns:a16="http://schemas.microsoft.com/office/drawing/2014/main" id="{3BB292F0-7E0E-4331-A558-60ECF5F05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1427"/>
              <a:ext cx="0" cy="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" name="Line 46">
              <a:extLst>
                <a:ext uri="{FF2B5EF4-FFF2-40B4-BE49-F238E27FC236}">
                  <a16:creationId xmlns:a16="http://schemas.microsoft.com/office/drawing/2014/main" id="{AC73C14A-179F-4D44-ACA0-35869FAAA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0" y="1502"/>
              <a:ext cx="0" cy="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0" name="Line 47">
              <a:extLst>
                <a:ext uri="{FF2B5EF4-FFF2-40B4-BE49-F238E27FC236}">
                  <a16:creationId xmlns:a16="http://schemas.microsoft.com/office/drawing/2014/main" id="{C470F585-8CD5-4D45-9A24-82ECB96E1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2" y="1577"/>
              <a:ext cx="0" cy="1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1" name="Line 48">
              <a:extLst>
                <a:ext uri="{FF2B5EF4-FFF2-40B4-BE49-F238E27FC236}">
                  <a16:creationId xmlns:a16="http://schemas.microsoft.com/office/drawing/2014/main" id="{1BE91D15-F865-4818-8FF5-257CDD4DD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5" y="1652"/>
              <a:ext cx="0" cy="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2" name="Line 49">
              <a:extLst>
                <a:ext uri="{FF2B5EF4-FFF2-40B4-BE49-F238E27FC236}">
                  <a16:creationId xmlns:a16="http://schemas.microsoft.com/office/drawing/2014/main" id="{310F952F-CE3B-4CFD-83AA-82555C3C3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1690"/>
              <a:ext cx="0" cy="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3" name="Line 50">
              <a:extLst>
                <a:ext uri="{FF2B5EF4-FFF2-40B4-BE49-F238E27FC236}">
                  <a16:creationId xmlns:a16="http://schemas.microsoft.com/office/drawing/2014/main" id="{F80446D1-DA76-488A-B41E-2E9A9AB3C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0" y="1727"/>
              <a:ext cx="0" cy="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4" name="Line 51">
              <a:extLst>
                <a:ext uri="{FF2B5EF4-FFF2-40B4-BE49-F238E27FC236}">
                  <a16:creationId xmlns:a16="http://schemas.microsoft.com/office/drawing/2014/main" id="{E715C036-D683-437B-B38A-FB12D7B29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839"/>
              <a:ext cx="901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5" name="Line 52">
              <a:extLst>
                <a:ext uri="{FF2B5EF4-FFF2-40B4-BE49-F238E27FC236}">
                  <a16:creationId xmlns:a16="http://schemas.microsoft.com/office/drawing/2014/main" id="{501D58F3-E41C-41A1-B42A-93013F358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102"/>
              <a:ext cx="37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6" name="Line 53">
              <a:extLst>
                <a:ext uri="{FF2B5EF4-FFF2-40B4-BE49-F238E27FC236}">
                  <a16:creationId xmlns:a16="http://schemas.microsoft.com/office/drawing/2014/main" id="{2376672B-AA01-4C3D-882E-2A2913E2C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7" y="2102"/>
              <a:ext cx="37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7" name="Line 54">
              <a:extLst>
                <a:ext uri="{FF2B5EF4-FFF2-40B4-BE49-F238E27FC236}">
                  <a16:creationId xmlns:a16="http://schemas.microsoft.com/office/drawing/2014/main" id="{494E6BA0-6425-406D-AA85-C5C6484F5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2590"/>
              <a:ext cx="37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8" name="Line 55">
              <a:extLst>
                <a:ext uri="{FF2B5EF4-FFF2-40B4-BE49-F238E27FC236}">
                  <a16:creationId xmlns:a16="http://schemas.microsoft.com/office/drawing/2014/main" id="{FC62F176-2EAA-4A8B-9CD9-54929D84B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7" y="2590"/>
              <a:ext cx="37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29" name="Line 56">
              <a:extLst>
                <a:ext uri="{FF2B5EF4-FFF2-40B4-BE49-F238E27FC236}">
                  <a16:creationId xmlns:a16="http://schemas.microsoft.com/office/drawing/2014/main" id="{066F88DA-3E6F-4253-9E56-4F904BF4B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938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0" name="Line 57">
              <a:extLst>
                <a:ext uri="{FF2B5EF4-FFF2-40B4-BE49-F238E27FC236}">
                  <a16:creationId xmlns:a16="http://schemas.microsoft.com/office/drawing/2014/main" id="{17705BCB-E654-47CA-A130-66C5943CF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2628"/>
              <a:ext cx="938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170" name="Object 2">
              <a:extLst>
                <a:ext uri="{FF2B5EF4-FFF2-40B4-BE49-F238E27FC236}">
                  <a16:creationId xmlns:a16="http://schemas.microsoft.com/office/drawing/2014/main" id="{0136062F-0177-406E-9268-BC87BD024E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0" y="2890"/>
            <a:ext cx="1314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84" name="位图图像" r:id="rId3" imgW="2752381" imgH="2828571" progId="Paint.Picture">
                    <p:embed/>
                  </p:oleObj>
                </mc:Choice>
                <mc:Fallback>
                  <p:oleObj name="位图图像" r:id="rId3" imgW="2752381" imgH="2828571" progId="Paint.Picture">
                    <p:embed/>
                    <p:pic>
                      <p:nvPicPr>
                        <p:cNvPr id="7170" name="Object 2">
                          <a:extLst>
                            <a:ext uri="{FF2B5EF4-FFF2-40B4-BE49-F238E27FC236}">
                              <a16:creationId xmlns:a16="http://schemas.microsoft.com/office/drawing/2014/main" id="{0136062F-0177-406E-9268-BC87BD024E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0" y="2890"/>
                          <a:ext cx="1314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1" name="Line 59">
              <a:extLst>
                <a:ext uri="{FF2B5EF4-FFF2-40B4-BE49-F238E27FC236}">
                  <a16:creationId xmlns:a16="http://schemas.microsoft.com/office/drawing/2014/main" id="{49040A06-BA9D-4606-B0EE-507FAB81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381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2" name="Line 60">
              <a:extLst>
                <a:ext uri="{FF2B5EF4-FFF2-40B4-BE49-F238E27FC236}">
                  <a16:creationId xmlns:a16="http://schemas.microsoft.com/office/drawing/2014/main" id="{E3135E71-87D3-4FE2-B0AD-3E80435F6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153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3" name="Line 61">
              <a:extLst>
                <a:ext uri="{FF2B5EF4-FFF2-40B4-BE49-F238E27FC236}">
                  <a16:creationId xmlns:a16="http://schemas.microsoft.com/office/drawing/2014/main" id="{CB489CE0-8987-4CE2-BDA4-C4CDE0B28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965"/>
              <a:ext cx="0" cy="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4" name="Line 62">
              <a:extLst>
                <a:ext uri="{FF2B5EF4-FFF2-40B4-BE49-F238E27FC236}">
                  <a16:creationId xmlns:a16="http://schemas.microsoft.com/office/drawing/2014/main" id="{E3996CB1-7FC9-4BBB-A1F5-3EA6D7F08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3153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5" name="Line 63">
              <a:extLst>
                <a:ext uri="{FF2B5EF4-FFF2-40B4-BE49-F238E27FC236}">
                  <a16:creationId xmlns:a16="http://schemas.microsoft.com/office/drawing/2014/main" id="{06278457-CD2E-4421-A50B-F39F326D2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3378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6" name="Line 64">
              <a:extLst>
                <a:ext uri="{FF2B5EF4-FFF2-40B4-BE49-F238E27FC236}">
                  <a16:creationId xmlns:a16="http://schemas.microsoft.com/office/drawing/2014/main" id="{624F000A-E2C2-4223-B2B7-D3E503F01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3378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7" name="Line 65">
              <a:extLst>
                <a:ext uri="{FF2B5EF4-FFF2-40B4-BE49-F238E27FC236}">
                  <a16:creationId xmlns:a16="http://schemas.microsoft.com/office/drawing/2014/main" id="{A1EB2393-743B-4230-ADBB-CE737E63D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3303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8" name="Line 66">
              <a:extLst>
                <a:ext uri="{FF2B5EF4-FFF2-40B4-BE49-F238E27FC236}">
                  <a16:creationId xmlns:a16="http://schemas.microsoft.com/office/drawing/2014/main" id="{739C947C-CCCF-4565-B62B-AA15BD64A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3303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9" name="Line 67">
              <a:extLst>
                <a:ext uri="{FF2B5EF4-FFF2-40B4-BE49-F238E27FC236}">
                  <a16:creationId xmlns:a16="http://schemas.microsoft.com/office/drawing/2014/main" id="{30830F1C-BC2B-4B8D-8ACA-E8D26DE2E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5" y="3378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0" name="Line 68">
              <a:extLst>
                <a:ext uri="{FF2B5EF4-FFF2-40B4-BE49-F238E27FC236}">
                  <a16:creationId xmlns:a16="http://schemas.microsoft.com/office/drawing/2014/main" id="{EEA1EC9D-F1DA-4FC1-86AF-DA79673A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3" y="3378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171" name="Object 3">
              <a:extLst>
                <a:ext uri="{FF2B5EF4-FFF2-40B4-BE49-F238E27FC236}">
                  <a16:creationId xmlns:a16="http://schemas.microsoft.com/office/drawing/2014/main" id="{404DB10A-C8CC-4685-8A0D-82E21155D3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2" y="864"/>
            <a:ext cx="1449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85" name="位图图像" r:id="rId5" imgW="2924583" imgH="2715004" progId="Paint.Picture">
                    <p:embed/>
                  </p:oleObj>
                </mc:Choice>
                <mc:Fallback>
                  <p:oleObj name="位图图像" r:id="rId5" imgW="2924583" imgH="2715004" progId="Paint.Picture">
                    <p:embed/>
                    <p:pic>
                      <p:nvPicPr>
                        <p:cNvPr id="7171" name="Object 3">
                          <a:extLst>
                            <a:ext uri="{FF2B5EF4-FFF2-40B4-BE49-F238E27FC236}">
                              <a16:creationId xmlns:a16="http://schemas.microsoft.com/office/drawing/2014/main" id="{404DB10A-C8CC-4685-8A0D-82E21155D3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864"/>
                          <a:ext cx="1449" cy="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1" name="Line 70">
              <a:extLst>
                <a:ext uri="{FF2B5EF4-FFF2-40B4-BE49-F238E27FC236}">
                  <a16:creationId xmlns:a16="http://schemas.microsoft.com/office/drawing/2014/main" id="{0BD0E0E3-BC7B-46E1-AFC2-55D9D11F1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" y="1277"/>
              <a:ext cx="16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2" name="Line 71">
              <a:extLst>
                <a:ext uri="{FF2B5EF4-FFF2-40B4-BE49-F238E27FC236}">
                  <a16:creationId xmlns:a16="http://schemas.microsoft.com/office/drawing/2014/main" id="{ED8622E2-0EB4-43C7-BF89-D17DCADC5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" y="747"/>
              <a:ext cx="0" cy="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3" name="Line 72">
              <a:extLst>
                <a:ext uri="{FF2B5EF4-FFF2-40B4-BE49-F238E27FC236}">
                  <a16:creationId xmlns:a16="http://schemas.microsoft.com/office/drawing/2014/main" id="{858321EF-CABE-4EC5-BB7D-34E46CB9D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" y="1202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4" name="Line 73">
              <a:extLst>
                <a:ext uri="{FF2B5EF4-FFF2-40B4-BE49-F238E27FC236}">
                  <a16:creationId xmlns:a16="http://schemas.microsoft.com/office/drawing/2014/main" id="{DFE9A968-40F6-4311-AACF-B9855ECD1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5" y="1314"/>
              <a:ext cx="38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5" name="Line 74">
              <a:extLst>
                <a:ext uri="{FF2B5EF4-FFF2-40B4-BE49-F238E27FC236}">
                  <a16:creationId xmlns:a16="http://schemas.microsoft.com/office/drawing/2014/main" id="{15657F1C-4B26-49BC-86CC-1207EB216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5" y="1277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6" name="Line 75">
              <a:extLst>
                <a:ext uri="{FF2B5EF4-FFF2-40B4-BE49-F238E27FC236}">
                  <a16:creationId xmlns:a16="http://schemas.microsoft.com/office/drawing/2014/main" id="{5E538F18-98ED-4B39-8F5B-3DE694EE0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5" y="1202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7" name="Line 76">
              <a:extLst>
                <a:ext uri="{FF2B5EF4-FFF2-40B4-BE49-F238E27FC236}">
                  <a16:creationId xmlns:a16="http://schemas.microsoft.com/office/drawing/2014/main" id="{B53549F2-944C-4F8B-AB67-EDFB689E6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3" y="1277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8" name="Line 77">
              <a:extLst>
                <a:ext uri="{FF2B5EF4-FFF2-40B4-BE49-F238E27FC236}">
                  <a16:creationId xmlns:a16="http://schemas.microsoft.com/office/drawing/2014/main" id="{6CEE7CE4-FFAB-4EE4-AC4D-9C7FF879E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8" y="1277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9" name="Line 78">
              <a:extLst>
                <a:ext uri="{FF2B5EF4-FFF2-40B4-BE49-F238E27FC236}">
                  <a16:creationId xmlns:a16="http://schemas.microsoft.com/office/drawing/2014/main" id="{9E19646E-C9F0-44F6-80C4-5010758B6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5" y="1277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0" name="Line 79">
              <a:extLst>
                <a:ext uri="{FF2B5EF4-FFF2-40B4-BE49-F238E27FC236}">
                  <a16:creationId xmlns:a16="http://schemas.microsoft.com/office/drawing/2014/main" id="{A9398EDC-BF46-4B64-A9EC-F2B7191F4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1202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1" name="Line 80">
              <a:extLst>
                <a:ext uri="{FF2B5EF4-FFF2-40B4-BE49-F238E27FC236}">
                  <a16:creationId xmlns:a16="http://schemas.microsoft.com/office/drawing/2014/main" id="{C4C100F6-95D3-4A63-A42C-27C23AD83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8" y="1164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2" name="Line 81">
              <a:extLst>
                <a:ext uri="{FF2B5EF4-FFF2-40B4-BE49-F238E27FC236}">
                  <a16:creationId xmlns:a16="http://schemas.microsoft.com/office/drawing/2014/main" id="{7147FDEA-5B4A-43BA-8F34-3C1DB0CDA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1277"/>
              <a:ext cx="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3" name="Line 82">
              <a:extLst>
                <a:ext uri="{FF2B5EF4-FFF2-40B4-BE49-F238E27FC236}">
                  <a16:creationId xmlns:a16="http://schemas.microsoft.com/office/drawing/2014/main" id="{8AF16A04-564D-4B7D-976D-D4DC881F9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3" y="1202"/>
              <a:ext cx="0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4" name="Line 83">
              <a:extLst>
                <a:ext uri="{FF2B5EF4-FFF2-40B4-BE49-F238E27FC236}">
                  <a16:creationId xmlns:a16="http://schemas.microsoft.com/office/drawing/2014/main" id="{13582BA1-0717-481C-AB3D-1CC0B1210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1" y="1164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5" name="Line 84">
              <a:extLst>
                <a:ext uri="{FF2B5EF4-FFF2-40B4-BE49-F238E27FC236}">
                  <a16:creationId xmlns:a16="http://schemas.microsoft.com/office/drawing/2014/main" id="{AAE91240-A23B-4959-A57C-DD8EE9B74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277"/>
              <a:ext cx="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6" name="Line 85">
              <a:extLst>
                <a:ext uri="{FF2B5EF4-FFF2-40B4-BE49-F238E27FC236}">
                  <a16:creationId xmlns:a16="http://schemas.microsoft.com/office/drawing/2014/main" id="{66FA9772-5E34-40B2-A5AF-D7F73D68F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" y="1277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7" name="Line 86">
              <a:extLst>
                <a:ext uri="{FF2B5EF4-FFF2-40B4-BE49-F238E27FC236}">
                  <a16:creationId xmlns:a16="http://schemas.microsoft.com/office/drawing/2014/main" id="{1FE3E392-F4B0-466D-B378-CAAB85F95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0" y="1277"/>
              <a:ext cx="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8" name="Line 87">
              <a:extLst>
                <a:ext uri="{FF2B5EF4-FFF2-40B4-BE49-F238E27FC236}">
                  <a16:creationId xmlns:a16="http://schemas.microsoft.com/office/drawing/2014/main" id="{20F6AB38-E6C5-46F1-A77F-72E27B52E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6" y="1089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9" name="Line 88">
              <a:extLst>
                <a:ext uri="{FF2B5EF4-FFF2-40B4-BE49-F238E27FC236}">
                  <a16:creationId xmlns:a16="http://schemas.microsoft.com/office/drawing/2014/main" id="{63DFEEE7-7F11-48D1-A04B-45BFA4E2A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4" y="1126"/>
              <a:ext cx="0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0" name="Line 89">
              <a:extLst>
                <a:ext uri="{FF2B5EF4-FFF2-40B4-BE49-F238E27FC236}">
                  <a16:creationId xmlns:a16="http://schemas.microsoft.com/office/drawing/2014/main" id="{EB570009-8897-4C80-BA90-D3086744B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1277"/>
              <a:ext cx="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1" name="Line 90">
              <a:extLst>
                <a:ext uri="{FF2B5EF4-FFF2-40B4-BE49-F238E27FC236}">
                  <a16:creationId xmlns:a16="http://schemas.microsoft.com/office/drawing/2014/main" id="{D08C157A-CABF-432B-8E36-6EF5B5679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1277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2" name="Line 91">
              <a:extLst>
                <a:ext uri="{FF2B5EF4-FFF2-40B4-BE49-F238E27FC236}">
                  <a16:creationId xmlns:a16="http://schemas.microsoft.com/office/drawing/2014/main" id="{DBA12A5A-1EDF-444A-959D-BEDF96F1A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9" y="1014"/>
              <a:ext cx="0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3" name="Line 92">
              <a:extLst>
                <a:ext uri="{FF2B5EF4-FFF2-40B4-BE49-F238E27FC236}">
                  <a16:creationId xmlns:a16="http://schemas.microsoft.com/office/drawing/2014/main" id="{68D45995-6E92-4E13-9E96-771C30029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1839"/>
              <a:ext cx="0" cy="1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4" name="Line 93">
              <a:extLst>
                <a:ext uri="{FF2B5EF4-FFF2-40B4-BE49-F238E27FC236}">
                  <a16:creationId xmlns:a16="http://schemas.microsoft.com/office/drawing/2014/main" id="{A18791D6-755A-4B8F-8294-8478EDD3E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6" y="1802"/>
              <a:ext cx="75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5" name="Line 94">
              <a:extLst>
                <a:ext uri="{FF2B5EF4-FFF2-40B4-BE49-F238E27FC236}">
                  <a16:creationId xmlns:a16="http://schemas.microsoft.com/office/drawing/2014/main" id="{64B7C766-BC43-4FE4-B126-7C95160F4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1802"/>
              <a:ext cx="75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6" name="Line 95">
              <a:extLst>
                <a:ext uri="{FF2B5EF4-FFF2-40B4-BE49-F238E27FC236}">
                  <a16:creationId xmlns:a16="http://schemas.microsoft.com/office/drawing/2014/main" id="{43340EEA-ED47-44A7-A5E0-C5E86F310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6" y="2928"/>
              <a:ext cx="75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7" name="Line 96">
              <a:extLst>
                <a:ext uri="{FF2B5EF4-FFF2-40B4-BE49-F238E27FC236}">
                  <a16:creationId xmlns:a16="http://schemas.microsoft.com/office/drawing/2014/main" id="{0D11BF82-FDEA-4A7D-8F74-A76AC2DB4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2928"/>
              <a:ext cx="75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8" name="Line 97">
              <a:extLst>
                <a:ext uri="{FF2B5EF4-FFF2-40B4-BE49-F238E27FC236}">
                  <a16:creationId xmlns:a16="http://schemas.microsoft.com/office/drawing/2014/main" id="{C1BC49BE-3CDA-4CCD-B83C-0C839390A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86" y="1502"/>
              <a:ext cx="487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9" name="Line 98">
              <a:extLst>
                <a:ext uri="{FF2B5EF4-FFF2-40B4-BE49-F238E27FC236}">
                  <a16:creationId xmlns:a16="http://schemas.microsoft.com/office/drawing/2014/main" id="{180B33D5-BED8-456E-9165-BF54403FB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884"/>
              <a:ext cx="76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0" name="Line 99">
              <a:extLst>
                <a:ext uri="{FF2B5EF4-FFF2-40B4-BE49-F238E27FC236}">
                  <a16:creationId xmlns:a16="http://schemas.microsoft.com/office/drawing/2014/main" id="{9EC307E7-8E38-42EF-A9D7-AA1212543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9" y="1884"/>
              <a:ext cx="76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1" name="Line 100">
              <a:extLst>
                <a:ext uri="{FF2B5EF4-FFF2-40B4-BE49-F238E27FC236}">
                  <a16:creationId xmlns:a16="http://schemas.microsoft.com/office/drawing/2014/main" id="{2F467749-366C-4591-AC2E-F9287422C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2837"/>
              <a:ext cx="76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2" name="Line 101">
              <a:extLst>
                <a:ext uri="{FF2B5EF4-FFF2-40B4-BE49-F238E27FC236}">
                  <a16:creationId xmlns:a16="http://schemas.microsoft.com/office/drawing/2014/main" id="{4B1DA313-6A31-4829-9161-FCB34C409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9" y="2837"/>
              <a:ext cx="76" cy="75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172" name="Object 4">
              <a:extLst>
                <a:ext uri="{FF2B5EF4-FFF2-40B4-BE49-F238E27FC236}">
                  <a16:creationId xmlns:a16="http://schemas.microsoft.com/office/drawing/2014/main" id="{DDF7CBCD-8711-4B91-8389-BC08276B81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216"/>
            <a:ext cx="1351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86" name="位图图像" r:id="rId7" imgW="1819529" imgH="3285714" progId="Paint.Picture">
                    <p:embed/>
                  </p:oleObj>
                </mc:Choice>
                <mc:Fallback>
                  <p:oleObj name="位图图像" r:id="rId7" imgW="1819529" imgH="3285714" progId="Paint.Picture">
                    <p:embed/>
                    <p:pic>
                      <p:nvPicPr>
                        <p:cNvPr id="7172" name="Object 4">
                          <a:extLst>
                            <a:ext uri="{FF2B5EF4-FFF2-40B4-BE49-F238E27FC236}">
                              <a16:creationId xmlns:a16="http://schemas.microsoft.com/office/drawing/2014/main" id="{DDF7CBCD-8711-4B91-8389-BC08276B81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216"/>
                          <a:ext cx="1351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" name="Line 103">
              <a:extLst>
                <a:ext uri="{FF2B5EF4-FFF2-40B4-BE49-F238E27FC236}">
                  <a16:creationId xmlns:a16="http://schemas.microsoft.com/office/drawing/2014/main" id="{DAF01DF0-58AD-46F9-9B37-5812F92DC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1" y="3041"/>
              <a:ext cx="0" cy="9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4" name="Line 104">
              <a:extLst>
                <a:ext uri="{FF2B5EF4-FFF2-40B4-BE49-F238E27FC236}">
                  <a16:creationId xmlns:a16="http://schemas.microsoft.com/office/drawing/2014/main" id="{427A69A6-837B-4285-B32A-DFB7BE05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3603"/>
              <a:ext cx="18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5" name="Line 105">
              <a:extLst>
                <a:ext uri="{FF2B5EF4-FFF2-40B4-BE49-F238E27FC236}">
                  <a16:creationId xmlns:a16="http://schemas.microsoft.com/office/drawing/2014/main" id="{A433B0F5-795B-45BD-9CD3-75EC7C6AD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" y="3378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6" name="Line 106">
              <a:extLst>
                <a:ext uri="{FF2B5EF4-FFF2-40B4-BE49-F238E27FC236}">
                  <a16:creationId xmlns:a16="http://schemas.microsoft.com/office/drawing/2014/main" id="{D92625E4-80C0-4343-AF20-27CD24B47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4" y="3266"/>
              <a:ext cx="0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7" name="Line 107">
              <a:extLst>
                <a:ext uri="{FF2B5EF4-FFF2-40B4-BE49-F238E27FC236}">
                  <a16:creationId xmlns:a16="http://schemas.microsoft.com/office/drawing/2014/main" id="{E3A888DB-757F-43CB-B51E-C751D1ADD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1" y="3303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8" name="Line 108">
              <a:extLst>
                <a:ext uri="{FF2B5EF4-FFF2-40B4-BE49-F238E27FC236}">
                  <a16:creationId xmlns:a16="http://schemas.microsoft.com/office/drawing/2014/main" id="{2F5CC242-6455-4D20-B840-BE5BC577E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9" y="3378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9" name="Line 109">
              <a:extLst>
                <a:ext uri="{FF2B5EF4-FFF2-40B4-BE49-F238E27FC236}">
                  <a16:creationId xmlns:a16="http://schemas.microsoft.com/office/drawing/2014/main" id="{063BB943-EAA9-47EA-BC35-C3F6E36C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1" y="3603"/>
              <a:ext cx="0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0" name="Line 110">
              <a:extLst>
                <a:ext uri="{FF2B5EF4-FFF2-40B4-BE49-F238E27FC236}">
                  <a16:creationId xmlns:a16="http://schemas.microsoft.com/office/drawing/2014/main" id="{8B54475F-B425-477E-87E8-D43EA479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3603"/>
              <a:ext cx="0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1" name="Line 111">
              <a:extLst>
                <a:ext uri="{FF2B5EF4-FFF2-40B4-BE49-F238E27FC236}">
                  <a16:creationId xmlns:a16="http://schemas.microsoft.com/office/drawing/2014/main" id="{138102A3-1713-4AB6-AEEB-2C099875A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603"/>
              <a:ext cx="0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2" name="Line 112">
              <a:extLst>
                <a:ext uri="{FF2B5EF4-FFF2-40B4-BE49-F238E27FC236}">
                  <a16:creationId xmlns:a16="http://schemas.microsoft.com/office/drawing/2014/main" id="{69446143-6922-4CB0-AD1B-1A4B203FD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3603"/>
              <a:ext cx="0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3" name="Line 113">
              <a:extLst>
                <a:ext uri="{FF2B5EF4-FFF2-40B4-BE49-F238E27FC236}">
                  <a16:creationId xmlns:a16="http://schemas.microsoft.com/office/drawing/2014/main" id="{B0CFCF23-9DAB-42BD-BF72-9B336010A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453"/>
              <a:ext cx="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4" name="Line 114">
              <a:extLst>
                <a:ext uri="{FF2B5EF4-FFF2-40B4-BE49-F238E27FC236}">
                  <a16:creationId xmlns:a16="http://schemas.microsoft.com/office/drawing/2014/main" id="{6BB6C8D0-16F1-4839-B921-0E045642A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3341"/>
              <a:ext cx="0" cy="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5" name="Line 115">
              <a:extLst>
                <a:ext uri="{FF2B5EF4-FFF2-40B4-BE49-F238E27FC236}">
                  <a16:creationId xmlns:a16="http://schemas.microsoft.com/office/drawing/2014/main" id="{8119E9D5-0426-416A-86C1-54913A589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2" y="3266"/>
              <a:ext cx="0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6" name="Line 116">
              <a:extLst>
                <a:ext uri="{FF2B5EF4-FFF2-40B4-BE49-F238E27FC236}">
                  <a16:creationId xmlns:a16="http://schemas.microsoft.com/office/drawing/2014/main" id="{AE369BF4-CDDE-4229-BFCC-2904466A4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3341"/>
              <a:ext cx="0" cy="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7" name="Line 117">
              <a:extLst>
                <a:ext uri="{FF2B5EF4-FFF2-40B4-BE49-F238E27FC236}">
                  <a16:creationId xmlns:a16="http://schemas.microsoft.com/office/drawing/2014/main" id="{F163C80E-8DAF-458C-95AF-E09515126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3453"/>
              <a:ext cx="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8" name="Line 118">
              <a:extLst>
                <a:ext uri="{FF2B5EF4-FFF2-40B4-BE49-F238E27FC236}">
                  <a16:creationId xmlns:a16="http://schemas.microsoft.com/office/drawing/2014/main" id="{D3DCF2FF-AC33-46F7-96D1-B97E56F37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3603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89" name="Line 119">
              <a:extLst>
                <a:ext uri="{FF2B5EF4-FFF2-40B4-BE49-F238E27FC236}">
                  <a16:creationId xmlns:a16="http://schemas.microsoft.com/office/drawing/2014/main" id="{011B1998-6546-4A7C-A726-08A8EE89D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3603"/>
              <a:ext cx="0" cy="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0" name="Line 120">
              <a:extLst>
                <a:ext uri="{FF2B5EF4-FFF2-40B4-BE49-F238E27FC236}">
                  <a16:creationId xmlns:a16="http://schemas.microsoft.com/office/drawing/2014/main" id="{AF35F01B-A79D-463B-9AEA-E0418E6449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4" y="3603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1" name="Line 121">
              <a:extLst>
                <a:ext uri="{FF2B5EF4-FFF2-40B4-BE49-F238E27FC236}">
                  <a16:creationId xmlns:a16="http://schemas.microsoft.com/office/drawing/2014/main" id="{B9A8929B-50A7-4B18-BD7A-CE55CA181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3603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2" name="Line 122">
              <a:extLst>
                <a:ext uri="{FF2B5EF4-FFF2-40B4-BE49-F238E27FC236}">
                  <a16:creationId xmlns:a16="http://schemas.microsoft.com/office/drawing/2014/main" id="{7B4638BE-6730-4312-B930-78FE303B0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5" y="3415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3" name="Line 123">
              <a:extLst>
                <a:ext uri="{FF2B5EF4-FFF2-40B4-BE49-F238E27FC236}">
                  <a16:creationId xmlns:a16="http://schemas.microsoft.com/office/drawing/2014/main" id="{DD508339-50E0-4346-AFD8-5E1BF7505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2" y="3303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4" name="Line 124">
              <a:extLst>
                <a:ext uri="{FF2B5EF4-FFF2-40B4-BE49-F238E27FC236}">
                  <a16:creationId xmlns:a16="http://schemas.microsoft.com/office/drawing/2014/main" id="{7B5EFB41-5B3A-4B2B-AD93-516A3B27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9" y="3228"/>
              <a:ext cx="0" cy="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5" name="Line 125">
              <a:extLst>
                <a:ext uri="{FF2B5EF4-FFF2-40B4-BE49-F238E27FC236}">
                  <a16:creationId xmlns:a16="http://schemas.microsoft.com/office/drawing/2014/main" id="{D3078C42-7A10-48FF-888B-BB4151714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7" y="3341"/>
              <a:ext cx="0" cy="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6" name="Line 126">
              <a:extLst>
                <a:ext uri="{FF2B5EF4-FFF2-40B4-BE49-F238E27FC236}">
                  <a16:creationId xmlns:a16="http://schemas.microsoft.com/office/drawing/2014/main" id="{5FB13C37-13EB-4888-BD8D-C36241BE5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4" y="3453"/>
              <a:ext cx="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7" name="Line 127">
              <a:extLst>
                <a:ext uri="{FF2B5EF4-FFF2-40B4-BE49-F238E27FC236}">
                  <a16:creationId xmlns:a16="http://schemas.microsoft.com/office/drawing/2014/main" id="{7E728D84-A8EC-4079-9B2D-E504C7B6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3603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8" name="Line 128">
              <a:extLst>
                <a:ext uri="{FF2B5EF4-FFF2-40B4-BE49-F238E27FC236}">
                  <a16:creationId xmlns:a16="http://schemas.microsoft.com/office/drawing/2014/main" id="{2685480B-C737-4E4E-B52E-66A396783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" y="3603"/>
              <a:ext cx="0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99" name="Line 129">
              <a:extLst>
                <a:ext uri="{FF2B5EF4-FFF2-40B4-BE49-F238E27FC236}">
                  <a16:creationId xmlns:a16="http://schemas.microsoft.com/office/drawing/2014/main" id="{012D6B10-A822-4860-BDEC-333882FE8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2877"/>
              <a:ext cx="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00" name="Line 130">
              <a:extLst>
                <a:ext uri="{FF2B5EF4-FFF2-40B4-BE49-F238E27FC236}">
                  <a16:creationId xmlns:a16="http://schemas.microsoft.com/office/drawing/2014/main" id="{A0A3AF5D-CF98-4185-AD15-CC15CC033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9" y="1924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01" name="Line 131">
              <a:extLst>
                <a:ext uri="{FF2B5EF4-FFF2-40B4-BE49-F238E27FC236}">
                  <a16:creationId xmlns:a16="http://schemas.microsoft.com/office/drawing/2014/main" id="{518BB3C0-F533-4793-8D0B-6AE1E25E7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2917"/>
              <a:ext cx="108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02" name="Line 132">
              <a:extLst>
                <a:ext uri="{FF2B5EF4-FFF2-40B4-BE49-F238E27FC236}">
                  <a16:creationId xmlns:a16="http://schemas.microsoft.com/office/drawing/2014/main" id="{CB0C447A-B67C-4B80-A262-B1471A369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4" y="2832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74" name="Text Box 133">
            <a:extLst>
              <a:ext uri="{FF2B5EF4-FFF2-40B4-BE49-F238E27FC236}">
                <a16:creationId xmlns:a16="http://schemas.microsoft.com/office/drawing/2014/main" id="{E2416FD5-D226-4D82-9193-97FBC0A2E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92" y="6002124"/>
            <a:ext cx="68024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平面上极点位置与信号模式的关系示意图</a:t>
            </a:r>
          </a:p>
        </p:txBody>
      </p:sp>
      <p:sp>
        <p:nvSpPr>
          <p:cNvPr id="134" name="灯片编号占位符 133">
            <a:extLst>
              <a:ext uri="{FF2B5EF4-FFF2-40B4-BE49-F238E27FC236}">
                <a16:creationId xmlns:a16="http://schemas.microsoft.com/office/drawing/2014/main" id="{7902D5B1-E3B7-4157-9498-0A060D2F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73F7C-EDC0-41A9-B546-F0277F89ED8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>
            <a:extLst>
              <a:ext uri="{FF2B5EF4-FFF2-40B4-BE49-F238E27FC236}">
                <a16:creationId xmlns:a16="http://schemas.microsoft.com/office/drawing/2014/main" id="{1529CC63-B79D-47A0-A889-E741B235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357563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（自学）</a:t>
            </a:r>
          </a:p>
        </p:txBody>
      </p:sp>
      <p:sp>
        <p:nvSpPr>
          <p:cNvPr id="43011" name="标题 16">
            <a:extLst>
              <a:ext uri="{FF2B5EF4-FFF2-40B4-BE49-F238E27FC236}">
                <a16:creationId xmlns:a16="http://schemas.microsoft.com/office/drawing/2014/main" id="{FE427BAE-7BC9-4224-8700-19B39A8A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常用信号的</a:t>
            </a:r>
            <a:r>
              <a:rPr lang="en-US" altLang="zh-CN" dirty="0"/>
              <a:t>z</a:t>
            </a:r>
            <a:r>
              <a:rPr lang="zh-CN" altLang="en-US" dirty="0"/>
              <a:t>变换对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B47AC-2BD1-44B4-BB1D-F79CA75E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55C86-700B-4906-9361-AB667D938CB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标题 1">
            <a:extLst>
              <a:ext uri="{FF2B5EF4-FFF2-40B4-BE49-F238E27FC236}">
                <a16:creationId xmlns:a16="http://schemas.microsoft.com/office/drawing/2014/main" id="{4443A067-57A3-490F-A320-88712078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10.7 </a:t>
            </a:r>
            <a:r>
              <a:rPr lang="zh-CN" altLang="en-US" sz="4000" dirty="0"/>
              <a:t>利用</a:t>
            </a:r>
            <a:r>
              <a:rPr lang="en-US" altLang="zh-CN" sz="4000" dirty="0"/>
              <a:t>z</a:t>
            </a:r>
            <a:r>
              <a:rPr lang="zh-CN" altLang="en-US" sz="4000" dirty="0"/>
              <a:t>变换分析与表征</a:t>
            </a:r>
            <a:r>
              <a:rPr lang="en-US" altLang="zh-CN" sz="4000" dirty="0"/>
              <a:t>LTI</a:t>
            </a:r>
            <a:r>
              <a:rPr lang="zh-CN" altLang="en-US" sz="4000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12" name="Text Box 5">
                <a:extLst>
                  <a:ext uri="{FF2B5EF4-FFF2-40B4-BE49-F238E27FC236}">
                    <a16:creationId xmlns:a16="http://schemas.microsoft.com/office/drawing/2014/main" id="{29539524-F0A6-4F27-BCE7-DBD7B4C08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196752"/>
                <a:ext cx="4721721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 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一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. 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系统特性与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的关系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:</a:t>
                </a:r>
                <a:endParaRPr kumimoji="1" lang="en-US" altLang="zh-CN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212" name="Text Box 5">
                <a:extLst>
                  <a:ext uri="{FF2B5EF4-FFF2-40B4-BE49-F238E27FC236}">
                    <a16:creationId xmlns:a16="http://schemas.microsoft.com/office/drawing/2014/main" id="{29539524-F0A6-4F27-BCE7-DBD7B4C0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96752"/>
                <a:ext cx="4721721" cy="576263"/>
              </a:xfrm>
              <a:prstGeom prst="rect">
                <a:avLst/>
              </a:prstGeom>
              <a:blipFill>
                <a:blip r:embed="rId2"/>
                <a:stretch>
                  <a:fillRect l="-645" t="-3158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10" name="Rectangle 8">
                <a:extLst>
                  <a:ext uri="{FF2B5EF4-FFF2-40B4-BE49-F238E27FC236}">
                    <a16:creationId xmlns:a16="http://schemas.microsoft.com/office/drawing/2014/main" id="{C2A52249-C40B-47A7-A596-C6D3E54E3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844298"/>
                <a:ext cx="822960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just" eaLnBrk="1" hangingPunct="1">
                  <a:spcBef>
                    <a:spcPct val="50000"/>
                  </a:spcBef>
                  <a:defRPr/>
                </a:pPr>
                <a:r>
                  <a:rPr kumimoji="1"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设离散时间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LTI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系统的单位脉冲响应为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变换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称为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系统函数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或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转移函数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，它描述了一个离散时间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LTI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系统并体现其系统特性。</a:t>
                </a:r>
                <a:endParaRPr kumimoji="0" lang="zh-CN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210" name="Rectangle 8">
                <a:extLst>
                  <a:ext uri="{FF2B5EF4-FFF2-40B4-BE49-F238E27FC236}">
                    <a16:creationId xmlns:a16="http://schemas.microsoft.com/office/drawing/2014/main" id="{C2A52249-C40B-47A7-A596-C6D3E54E3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844298"/>
                <a:ext cx="8229600" cy="1384995"/>
              </a:xfrm>
              <a:prstGeom prst="rect">
                <a:avLst/>
              </a:prstGeom>
              <a:blipFill>
                <a:blip r:embed="rId3"/>
                <a:stretch>
                  <a:fillRect l="-1481" t="-5727" r="-1481" b="-114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9" name="Rectangle 5">
                <a:extLst>
                  <a:ext uri="{FF2B5EF4-FFF2-40B4-BE49-F238E27FC236}">
                    <a16:creationId xmlns:a16="http://schemas.microsoft.com/office/drawing/2014/main" id="{4DD9C825-E1EF-4D8B-A90A-380E2781F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3284984"/>
                <a:ext cx="822960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just" eaLnBrk="1" hangingPunct="1">
                  <a:defRPr/>
                </a:pP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1. 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因果性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：如果离散时间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LTI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系统是因果的，即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时有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，则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ROC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是最外部极点的外部， 并且包括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；反之亦然。   </a:t>
                </a:r>
              </a:p>
            </p:txBody>
          </p:sp>
        </mc:Choice>
        <mc:Fallback xmlns="">
          <p:sp>
            <p:nvSpPr>
              <p:cNvPr id="8209" name="Rectangle 5">
                <a:extLst>
                  <a:ext uri="{FF2B5EF4-FFF2-40B4-BE49-F238E27FC236}">
                    <a16:creationId xmlns:a16="http://schemas.microsoft.com/office/drawing/2014/main" id="{4DD9C825-E1EF-4D8B-A90A-380E2781F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84984"/>
                <a:ext cx="8229600" cy="1384995"/>
              </a:xfrm>
              <a:prstGeom prst="rect">
                <a:avLst/>
              </a:prstGeom>
              <a:blipFill>
                <a:blip r:embed="rId4"/>
                <a:stretch>
                  <a:fillRect l="-1481" t="-5727" r="-5778" b="-114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2F8D2079-C10C-43F8-8C36-DFD55F61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2448A4D2-61F3-4897-95CE-CB61C44021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16AA28FC-3E6A-41BA-B3BB-7A32AA8E8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4797152"/>
                <a:ext cx="822960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just" eaLnBrk="1" hangingPunct="1">
                  <a:defRPr/>
                </a:pP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设有理函数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是某离散时间因果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LTI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系统的系统函数，则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分子多项式的次数不能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高于分母多项式的次数。</a:t>
                </a:r>
                <a:endParaRPr kumimoji="1" lang="zh-CN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16AA28FC-3E6A-41BA-B3BB-7A32AA8E8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797152"/>
                <a:ext cx="8229600" cy="1384995"/>
              </a:xfrm>
              <a:prstGeom prst="rect">
                <a:avLst/>
              </a:prstGeom>
              <a:blipFill>
                <a:blip r:embed="rId5"/>
                <a:stretch>
                  <a:fillRect l="-1481" t="-5727" r="-1481" b="-114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33" name="Rectangle 12">
                <a:extLst>
                  <a:ext uri="{FF2B5EF4-FFF2-40B4-BE49-F238E27FC236}">
                    <a16:creationId xmlns:a16="http://schemas.microsoft.com/office/drawing/2014/main" id="{91F2F7F5-A667-48A4-8E6B-43396DC9A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464920"/>
                <a:ext cx="8229599" cy="1966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just" eaLnBrk="1" hangingPunct="1">
                  <a:lnSpc>
                    <a:spcPct val="150000"/>
                  </a:lnSpc>
                  <a:defRPr/>
                </a:pP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2. 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稳定性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：若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LTI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系统稳定，即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nary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，也即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DTFT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存在，则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必包括单位圆；反之亦然。</a:t>
                </a:r>
                <a:endParaRPr kumimoji="0" lang="zh-CN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233" name="Rectangle 12">
                <a:extLst>
                  <a:ext uri="{FF2B5EF4-FFF2-40B4-BE49-F238E27FC236}">
                    <a16:creationId xmlns:a16="http://schemas.microsoft.com/office/drawing/2014/main" id="{91F2F7F5-A667-48A4-8E6B-43396DC9A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64920"/>
                <a:ext cx="8229599" cy="1966179"/>
              </a:xfrm>
              <a:prstGeom prst="rect">
                <a:avLst/>
              </a:prstGeom>
              <a:blipFill>
                <a:blip r:embed="rId2"/>
                <a:stretch>
                  <a:fillRect l="-1481" r="-5852" b="-77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6" name="标题 18">
            <a:extLst>
              <a:ext uri="{FF2B5EF4-FFF2-40B4-BE49-F238E27FC236}">
                <a16:creationId xmlns:a16="http://schemas.microsoft.com/office/drawing/2014/main" id="{0E26DA6A-3032-4914-BA5B-C731ABEB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/>
                </a:solidFill>
              </a:rPr>
              <a:t>10.7 </a:t>
            </a:r>
            <a:r>
              <a:rPr lang="zh-CN" altLang="en-US" sz="4000" dirty="0">
                <a:solidFill>
                  <a:srgbClr val="000000"/>
                </a:solidFill>
              </a:rPr>
              <a:t>利用</a:t>
            </a:r>
            <a:r>
              <a:rPr lang="en-US" altLang="zh-CN" sz="4000" dirty="0">
                <a:solidFill>
                  <a:srgbClr val="000000"/>
                </a:solidFill>
              </a:rPr>
              <a:t>z</a:t>
            </a:r>
            <a:r>
              <a:rPr lang="zh-CN" altLang="en-US" sz="4000" dirty="0">
                <a:solidFill>
                  <a:srgbClr val="000000"/>
                </a:solidFill>
              </a:rPr>
              <a:t>变换分析与表征</a:t>
            </a:r>
            <a:r>
              <a:rPr lang="en-US" altLang="zh-CN" sz="4000" dirty="0">
                <a:solidFill>
                  <a:srgbClr val="000000"/>
                </a:solidFill>
              </a:rPr>
              <a:t>LTI</a:t>
            </a:r>
            <a:r>
              <a:rPr lang="zh-CN" altLang="en-US" sz="4000" dirty="0">
                <a:solidFill>
                  <a:srgbClr val="000000"/>
                </a:solidFill>
              </a:rPr>
              <a:t>系统</a:t>
            </a:r>
            <a:endParaRPr lang="zh-CN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9" name="Text Box 4">
                <a:extLst>
                  <a:ext uri="{FF2B5EF4-FFF2-40B4-BE49-F238E27FC236}">
                    <a16:creationId xmlns:a16="http://schemas.microsoft.com/office/drawing/2014/main" id="{459854DD-133A-4CAD-868F-CD36B6F58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645024"/>
                <a:ext cx="8229599" cy="131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对于因果稳定的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LTI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系统，其系统函数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如果存在极点，则全部极点必须位于单位圆内。</a:t>
                </a:r>
              </a:p>
            </p:txBody>
          </p:sp>
        </mc:Choice>
        <mc:Fallback xmlns="">
          <p:sp>
            <p:nvSpPr>
              <p:cNvPr id="9229" name="Text Box 4">
                <a:extLst>
                  <a:ext uri="{FF2B5EF4-FFF2-40B4-BE49-F238E27FC236}">
                    <a16:creationId xmlns:a16="http://schemas.microsoft.com/office/drawing/2014/main" id="{459854DD-133A-4CAD-868F-CD36B6F58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645024"/>
                <a:ext cx="8229599" cy="1319213"/>
              </a:xfrm>
              <a:prstGeom prst="rect">
                <a:avLst/>
              </a:prstGeom>
              <a:blipFill>
                <a:blip r:embed="rId3"/>
                <a:stretch>
                  <a:fillRect l="-1481" r="-1481"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1C6C72B4-5E5B-4178-9ABE-FA921D9D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7E7A7AC6-65C3-4290-9AC3-AA523BB8727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11" descr="thinking-caps.jpg">
            <a:extLst>
              <a:ext uri="{FF2B5EF4-FFF2-40B4-BE49-F238E27FC236}">
                <a16:creationId xmlns:a16="http://schemas.microsoft.com/office/drawing/2014/main" id="{FCFA6C90-3A54-4EB9-87BA-020E5E38A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99" y="4571992"/>
            <a:ext cx="645145" cy="74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F7635C-CD83-404A-859E-3C8957A6B8A6}"/>
              </a:ext>
            </a:extLst>
          </p:cNvPr>
          <p:cNvSpPr txBox="1"/>
          <p:nvPr/>
        </p:nvSpPr>
        <p:spPr>
          <a:xfrm>
            <a:off x="7092280" y="4432059"/>
            <a:ext cx="1368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为什么？</a:t>
            </a:r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Text Box 2">
            <a:extLst>
              <a:ext uri="{FF2B5EF4-FFF2-40B4-BE49-F238E27FC236}">
                <a16:creationId xmlns:a16="http://schemas.microsoft.com/office/drawing/2014/main" id="{5258D933-940A-4A18-8A46-42B803AFC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76" y="1379296"/>
            <a:ext cx="4957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基于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变换的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LTI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系统分析：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9" name="Rectangle 9">
                <a:extLst>
                  <a:ext uri="{FF2B5EF4-FFF2-40B4-BE49-F238E27FC236}">
                    <a16:creationId xmlns:a16="http://schemas.microsoft.com/office/drawing/2014/main" id="{E041A7EE-94BB-4CA0-83B0-5626270F8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2630488"/>
                <a:ext cx="8229600" cy="3258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just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1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）由输入信号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求得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及其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ROC</m:t>
                        </m:r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fName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；</a:t>
                </a:r>
                <a:endParaRPr kumimoji="0" lang="en-US" altLang="zh-CN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  <a:p>
                <a:pPr lvl="0" algn="just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2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）由系统的描述求得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及其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ROC</m:t>
                        </m:r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fName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；</a:t>
                </a:r>
                <a:endParaRPr kumimoji="0" lang="en-US" altLang="zh-CN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  <a:p>
                <a:pPr lvl="0" algn="just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）计算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并确定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ROC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ROC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应包括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；</a:t>
                </a:r>
                <a:endParaRPr kumimoji="0" lang="en-US" altLang="zh-CN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4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）对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做反变换得到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10259" name="Rectangle 9">
                <a:extLst>
                  <a:ext uri="{FF2B5EF4-FFF2-40B4-BE49-F238E27FC236}">
                    <a16:creationId xmlns:a16="http://schemas.microsoft.com/office/drawing/2014/main" id="{E041A7EE-94BB-4CA0-83B0-5626270F8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630488"/>
                <a:ext cx="8229600" cy="3258841"/>
              </a:xfrm>
              <a:prstGeom prst="rect">
                <a:avLst/>
              </a:prstGeom>
              <a:blipFill>
                <a:blip r:embed="rId2"/>
                <a:stretch>
                  <a:fillRect l="-1481" r="-1481" b="-44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4" name="Text Box 15">
            <a:extLst>
              <a:ext uri="{FF2B5EF4-FFF2-40B4-BE49-F238E27FC236}">
                <a16:creationId xmlns:a16="http://schemas.microsoft.com/office/drawing/2014/main" id="{39F4EBBE-4A58-4A93-B415-20DA72E2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06946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分析步骤：</a:t>
            </a:r>
          </a:p>
        </p:txBody>
      </p:sp>
      <p:sp>
        <p:nvSpPr>
          <p:cNvPr id="10255" name="标题 15">
            <a:extLst>
              <a:ext uri="{FF2B5EF4-FFF2-40B4-BE49-F238E27FC236}">
                <a16:creationId xmlns:a16="http://schemas.microsoft.com/office/drawing/2014/main" id="{F8ED962E-A99A-4549-8DED-FB35123E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000000"/>
                </a:solidFill>
              </a:rPr>
              <a:t>10.7 </a:t>
            </a:r>
            <a:r>
              <a:rPr lang="zh-CN" altLang="en-US" sz="4000" dirty="0">
                <a:solidFill>
                  <a:srgbClr val="000000"/>
                </a:solidFill>
              </a:rPr>
              <a:t>利用</a:t>
            </a:r>
            <a:r>
              <a:rPr lang="en-US" altLang="zh-CN" sz="4000" dirty="0">
                <a:solidFill>
                  <a:srgbClr val="000000"/>
                </a:solidFill>
              </a:rPr>
              <a:t>z</a:t>
            </a:r>
            <a:r>
              <a:rPr lang="zh-CN" altLang="en-US" sz="4000" dirty="0">
                <a:solidFill>
                  <a:srgbClr val="000000"/>
                </a:solidFill>
              </a:rPr>
              <a:t>变换分析与表征</a:t>
            </a:r>
            <a:r>
              <a:rPr lang="en-US" altLang="zh-CN" sz="4000" dirty="0">
                <a:solidFill>
                  <a:srgbClr val="000000"/>
                </a:solidFill>
              </a:rPr>
              <a:t>LTI</a:t>
            </a:r>
            <a:r>
              <a:rPr lang="zh-CN" altLang="en-US" sz="4000" dirty="0">
                <a:solidFill>
                  <a:srgbClr val="000000"/>
                </a:solidFill>
              </a:rPr>
              <a:t>系统</a:t>
            </a:r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78E45F2F-E703-44B8-B47A-69E6E07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776E22AF-1D2D-46B3-9B1F-FFC562241C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Text Box 3">
                <a:extLst>
                  <a:ext uri="{FF2B5EF4-FFF2-40B4-BE49-F238E27FC236}">
                    <a16:creationId xmlns:a16="http://schemas.microsoft.com/office/drawing/2014/main" id="{2A22C63D-9C85-4245-B161-37A1DFD58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262546"/>
                <a:ext cx="69231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三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由线性常系数差分方程描述的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LTI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系统的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11274" name="Text Box 3">
                <a:extLst>
                  <a:ext uri="{FF2B5EF4-FFF2-40B4-BE49-F238E27FC236}">
                    <a16:creationId xmlns:a16="http://schemas.microsoft.com/office/drawing/2014/main" id="{2A22C63D-9C85-4245-B161-37A1DFD5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62546"/>
                <a:ext cx="6923112" cy="461665"/>
              </a:xfrm>
              <a:prstGeom prst="rect">
                <a:avLst/>
              </a:prstGeom>
              <a:blipFill>
                <a:blip r:embed="rId2"/>
                <a:stretch>
                  <a:fillRect l="-1320" t="-11842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22" name="Text Box 6">
            <a:extLst>
              <a:ext uri="{FF2B5EF4-FFF2-40B4-BE49-F238E27FC236}">
                <a16:creationId xmlns:a16="http://schemas.microsoft.com/office/drawing/2014/main" id="{10202168-D9CC-4DEA-8FCB-2B14AF0E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4778"/>
            <a:ext cx="3706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对方程两边做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变换可得：</a:t>
            </a:r>
          </a:p>
        </p:txBody>
      </p:sp>
      <p:sp>
        <p:nvSpPr>
          <p:cNvPr id="11271" name="Text Box 14">
            <a:extLst>
              <a:ext uri="{FF2B5EF4-FFF2-40B4-BE49-F238E27FC236}">
                <a16:creationId xmlns:a16="http://schemas.microsoft.com/office/drawing/2014/main" id="{3126E193-AA72-4272-9347-CE99AEE15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54323"/>
            <a:ext cx="5558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考虑由下面的差分方程描述的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LTI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系统：</a:t>
            </a:r>
          </a:p>
        </p:txBody>
      </p:sp>
      <p:sp>
        <p:nvSpPr>
          <p:cNvPr id="11272" name="标题 14">
            <a:extLst>
              <a:ext uri="{FF2B5EF4-FFF2-40B4-BE49-F238E27FC236}">
                <a16:creationId xmlns:a16="http://schemas.microsoft.com/office/drawing/2014/main" id="{132764E3-8155-4239-AC8E-C55EF62E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00"/>
                </a:solidFill>
              </a:rPr>
              <a:t>10.7 </a:t>
            </a:r>
            <a:r>
              <a:rPr lang="zh-CN" altLang="en-US" sz="4000">
                <a:solidFill>
                  <a:srgbClr val="000000"/>
                </a:solidFill>
              </a:rPr>
              <a:t>利用</a:t>
            </a:r>
            <a:r>
              <a:rPr lang="en-US" altLang="zh-CN" sz="4000">
                <a:solidFill>
                  <a:srgbClr val="000000"/>
                </a:solidFill>
              </a:rPr>
              <a:t>z</a:t>
            </a:r>
            <a:r>
              <a:rPr lang="zh-CN" altLang="en-US" sz="4000">
                <a:solidFill>
                  <a:srgbClr val="000000"/>
                </a:solidFill>
              </a:rPr>
              <a:t>变换分析与表征</a:t>
            </a:r>
            <a:r>
              <a:rPr lang="en-US" altLang="zh-CN" sz="4000">
                <a:solidFill>
                  <a:srgbClr val="000000"/>
                </a:solidFill>
              </a:rPr>
              <a:t>LTI</a:t>
            </a:r>
            <a:r>
              <a:rPr lang="zh-CN" altLang="en-US" sz="4000">
                <a:solidFill>
                  <a:srgbClr val="000000"/>
                </a:solidFill>
              </a:rPr>
              <a:t>系统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1" name="Object 2">
                <a:extLst>
                  <a:ext uri="{FF2B5EF4-FFF2-40B4-BE49-F238E27FC236}">
                    <a16:creationId xmlns:a16="http://schemas.microsoft.com/office/drawing/2014/main" id="{AAAFB8BB-0CCE-401A-B2D4-DB6304CC0524}"/>
                  </a:ext>
                </a:extLst>
              </p:cNvPr>
              <p:cNvSpPr txBox="1"/>
              <p:nvPr/>
            </p:nvSpPr>
            <p:spPr bwMode="auto">
              <a:xfrm>
                <a:off x="2006755" y="4016555"/>
                <a:ext cx="5130490" cy="848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81" name="Object 2">
                <a:extLst>
                  <a:ext uri="{FF2B5EF4-FFF2-40B4-BE49-F238E27FC236}">
                    <a16:creationId xmlns:a16="http://schemas.microsoft.com/office/drawing/2014/main" id="{AAAFB8BB-0CCE-401A-B2D4-DB6304CC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755" y="4016555"/>
                <a:ext cx="513049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CC8C83A-CD2D-4593-B39C-DF5E4D0A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A4B6B0A7-6446-498B-B2F5-F948E82065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E81781E8-E2CD-4FA9-B588-52389CFF81D5}"/>
                  </a:ext>
                </a:extLst>
              </p:cNvPr>
              <p:cNvSpPr txBox="1"/>
              <p:nvPr/>
            </p:nvSpPr>
            <p:spPr bwMode="auto">
              <a:xfrm>
                <a:off x="2006755" y="2446100"/>
                <a:ext cx="5130490" cy="848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E81781E8-E2CD-4FA9-B588-52389CFF8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755" y="2446100"/>
                <a:ext cx="5130490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2EF46772-C846-44F8-A4EB-75774245F4B6}"/>
              </a:ext>
            </a:extLst>
          </p:cNvPr>
          <p:cNvGrpSpPr/>
          <p:nvPr/>
        </p:nvGrpSpPr>
        <p:grpSpPr>
          <a:xfrm>
            <a:off x="2010544" y="4995233"/>
            <a:ext cx="5916678" cy="938334"/>
            <a:chOff x="2010544" y="4976242"/>
            <a:chExt cx="5916678" cy="93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4">
                  <a:extLst>
                    <a:ext uri="{FF2B5EF4-FFF2-40B4-BE49-F238E27FC236}">
                      <a16:creationId xmlns:a16="http://schemas.microsoft.com/office/drawing/2014/main" id="{A4C1B279-B1B9-4636-9895-6A7FADBBD0CB}"/>
                    </a:ext>
                  </a:extLst>
                </p:cNvPr>
                <p:cNvSpPr txBox="1"/>
                <p:nvPr/>
              </p:nvSpPr>
              <p:spPr bwMode="auto">
                <a:xfrm>
                  <a:off x="2010544" y="4976242"/>
                  <a:ext cx="3816424" cy="9383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Object 4">
                  <a:extLst>
                    <a:ext uri="{FF2B5EF4-FFF2-40B4-BE49-F238E27FC236}">
                      <a16:creationId xmlns:a16="http://schemas.microsoft.com/office/drawing/2014/main" id="{A4C1B279-B1B9-4636-9895-6A7FADBBD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0544" y="4976242"/>
                  <a:ext cx="3816424" cy="9383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FAA70ADB-CA67-479F-9E78-C03A725FC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5709" y="5249266"/>
              <a:ext cx="19115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rPr>
                <a:t>（有理函数）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F084AEF7-99FD-4ABA-A8C1-92F6E1E54D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6063679"/>
                <a:ext cx="82296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400" i="1" spc="-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spc="-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pc="-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pc="-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i="0" u="none" strike="noStrike" kern="1200" cap="none" spc="-1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kumimoji="0" lang="en-US" altLang="zh-CN" sz="2400" i="0" u="none" strike="noStrike" kern="1200" cap="none" spc="-1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kumimoji="0" lang="zh-CN" altLang="en-US" sz="2400" i="0" u="none" strike="noStrike" kern="1200" cap="none" spc="-15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可通过其它条件，如系统的因果性或稳定性等确定。</a:t>
                </a:r>
              </a:p>
            </p:txBody>
          </p:sp>
        </mc:Choice>
        <mc:Fallback xmlns=""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F084AEF7-99FD-4ABA-A8C1-92F6E1E5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6063679"/>
                <a:ext cx="8229600" cy="461665"/>
              </a:xfrm>
              <a:prstGeom prst="rect">
                <a:avLst/>
              </a:prstGeom>
              <a:blipFill>
                <a:blip r:embed="rId6"/>
                <a:stretch>
                  <a:fillRect l="-148" t="-12000" r="-593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11281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30AD8-5AFE-48AB-9C71-91498360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D437D-C598-40E2-B0B9-F3A9C6B2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73518"/>
          </a:xfr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0" dirty="0"/>
              <a:t>10.16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10.33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8AEBB-9A02-4033-B315-77405E85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CC5206-228A-4188-B6B3-2BFCD2AC1E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73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标题 1">
            <a:extLst>
              <a:ext uri="{FF2B5EF4-FFF2-40B4-BE49-F238E27FC236}">
                <a16:creationId xmlns:a16="http://schemas.microsoft.com/office/drawing/2014/main" id="{FC4526D0-17EE-4799-8917-DCB3BBBF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双边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F1D83-9378-4AA8-954D-0ADBFC12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8D115B-1A65-4E05-A448-E318E438791E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D77078B0-32DD-45FA-A4D6-C8DF05F34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1" y="1268760"/>
            <a:ext cx="4848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. z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变换的收敛域（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ROC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）：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2BBDE6BC-FA74-4874-A85B-15DA5AD3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989420"/>
            <a:ext cx="6269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变换与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DTFT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一样存在着收敛的问题。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87085D1-0CBF-4A6D-BC05-5D1E3D72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710080"/>
            <a:ext cx="5621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并非任何信号的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变换都存在。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7" name="Text Box 10">
                <a:extLst>
                  <a:ext uri="{FF2B5EF4-FFF2-40B4-BE49-F238E27FC236}">
                    <a16:creationId xmlns:a16="http://schemas.microsoft.com/office/drawing/2014/main" id="{BFE9D8DC-6128-4482-BF4F-6C1F8FC38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16" y="3430740"/>
                <a:ext cx="7504112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2.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并非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平面上的任何复数都能使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收敛。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平面上那些能使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收敛的点的集合，就构成了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收敛域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）。</a:t>
                </a:r>
              </a:p>
            </p:txBody>
          </p:sp>
        </mc:Choice>
        <mc:Fallback xmlns="">
          <p:sp>
            <p:nvSpPr>
              <p:cNvPr id="19467" name="Text Box 10">
                <a:extLst>
                  <a:ext uri="{FF2B5EF4-FFF2-40B4-BE49-F238E27FC236}">
                    <a16:creationId xmlns:a16="http://schemas.microsoft.com/office/drawing/2014/main" id="{BFE9D8DC-6128-4482-BF4F-6C1F8FC38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430740"/>
                <a:ext cx="7504112" cy="1384995"/>
              </a:xfrm>
              <a:prstGeom prst="rect">
                <a:avLst/>
              </a:prstGeom>
              <a:blipFill>
                <a:blip r:embed="rId2"/>
                <a:stretch>
                  <a:fillRect l="-1625" t="-5727" r="-1706" b="-114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0">
                <a:extLst>
                  <a:ext uri="{FF2B5EF4-FFF2-40B4-BE49-F238E27FC236}">
                    <a16:creationId xmlns:a16="http://schemas.microsoft.com/office/drawing/2014/main" id="{D9F656BD-8987-4FA3-AC1E-09444BEEC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7154" y="5013176"/>
                <a:ext cx="7504112" cy="1223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3.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包括单位圆，那么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 Box 10">
                <a:extLst>
                  <a:ext uri="{FF2B5EF4-FFF2-40B4-BE49-F238E27FC236}">
                    <a16:creationId xmlns:a16="http://schemas.microsoft.com/office/drawing/2014/main" id="{D9F656BD-8987-4FA3-AC1E-09444BEE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154" y="5013176"/>
                <a:ext cx="7504112" cy="1223348"/>
              </a:xfrm>
              <a:prstGeom prst="rect">
                <a:avLst/>
              </a:prstGeom>
              <a:blipFill>
                <a:blip r:embed="rId3"/>
                <a:stretch>
                  <a:fillRect l="-1625" t="-59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Text Box 2">
            <a:extLst>
              <a:ext uri="{FF2B5EF4-FFF2-40B4-BE49-F238E27FC236}">
                <a16:creationId xmlns:a16="http://schemas.microsoft.com/office/drawing/2014/main" id="{0EE649FD-ECD4-466E-9DEF-5331E840F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7490"/>
            <a:ext cx="4319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一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互联系统的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系统函数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:</a:t>
            </a:r>
          </a:p>
        </p:txBody>
      </p:sp>
      <p:grpSp>
        <p:nvGrpSpPr>
          <p:cNvPr id="13327" name="Group 3">
            <a:extLst>
              <a:ext uri="{FF2B5EF4-FFF2-40B4-BE49-F238E27FC236}">
                <a16:creationId xmlns:a16="http://schemas.microsoft.com/office/drawing/2014/main" id="{AFCFD6F9-53DC-4112-8A22-1C5E50F87973}"/>
              </a:ext>
            </a:extLst>
          </p:cNvPr>
          <p:cNvGrpSpPr>
            <a:grpSpLocks/>
          </p:cNvGrpSpPr>
          <p:nvPr/>
        </p:nvGrpSpPr>
        <p:grpSpPr bwMode="auto">
          <a:xfrm>
            <a:off x="1300163" y="1934467"/>
            <a:ext cx="6169025" cy="1206501"/>
            <a:chOff x="1008" y="2366"/>
            <a:chExt cx="3886" cy="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1" name="Rectangle 4">
                  <a:extLst>
                    <a:ext uri="{FF2B5EF4-FFF2-40B4-BE49-F238E27FC236}">
                      <a16:creationId xmlns:a16="http://schemas.microsoft.com/office/drawing/2014/main" id="{2E9372E4-F955-405A-90DD-DD0FFDEDE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4" y="2688"/>
                  <a:ext cx="910" cy="438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51" name="Rectangle 4">
                  <a:extLst>
                    <a:ext uri="{FF2B5EF4-FFF2-40B4-BE49-F238E27FC236}">
                      <a16:creationId xmlns:a16="http://schemas.microsoft.com/office/drawing/2014/main" id="{2E9372E4-F955-405A-90DD-DD0FFDEDE1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4" y="2688"/>
                  <a:ext cx="910" cy="43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2" name="Line 5">
              <a:extLst>
                <a:ext uri="{FF2B5EF4-FFF2-40B4-BE49-F238E27FC236}">
                  <a16:creationId xmlns:a16="http://schemas.microsoft.com/office/drawing/2014/main" id="{EC0E2136-EEE7-45D1-8372-A66FB9158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95"/>
              <a:ext cx="9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53" name="Line 6">
              <a:extLst>
                <a:ext uri="{FF2B5EF4-FFF2-40B4-BE49-F238E27FC236}">
                  <a16:creationId xmlns:a16="http://schemas.microsoft.com/office/drawing/2014/main" id="{D586E321-3524-40C9-9628-E0322796C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2907"/>
              <a:ext cx="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4" name="Rectangle 7">
                  <a:extLst>
                    <a:ext uri="{FF2B5EF4-FFF2-40B4-BE49-F238E27FC236}">
                      <a16:creationId xmlns:a16="http://schemas.microsoft.com/office/drawing/2014/main" id="{341F6B5A-1724-4617-A35C-7CAF98F5E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1" y="2688"/>
                  <a:ext cx="910" cy="438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54" name="Rectangle 7">
                  <a:extLst>
                    <a:ext uri="{FF2B5EF4-FFF2-40B4-BE49-F238E27FC236}">
                      <a16:creationId xmlns:a16="http://schemas.microsoft.com/office/drawing/2014/main" id="{341F6B5A-1724-4617-A35C-7CAF98F5E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1" y="2688"/>
                  <a:ext cx="910" cy="4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5" name="Line 8">
              <a:extLst>
                <a:ext uri="{FF2B5EF4-FFF2-40B4-BE49-F238E27FC236}">
                  <a16:creationId xmlns:a16="http://schemas.microsoft.com/office/drawing/2014/main" id="{22185805-1799-416E-9C18-4D466F134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2907"/>
              <a:ext cx="6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4" name="Object 6">
                  <a:extLst>
                    <a:ext uri="{FF2B5EF4-FFF2-40B4-BE49-F238E27FC236}">
                      <a16:creationId xmlns:a16="http://schemas.microsoft.com/office/drawing/2014/main" id="{EBC736F8-EC1C-4548-987A-EEB34426F90B}"/>
                    </a:ext>
                  </a:extLst>
                </p:cNvPr>
                <p:cNvSpPr txBox="1"/>
                <p:nvPr/>
              </p:nvSpPr>
              <p:spPr bwMode="auto">
                <a:xfrm>
                  <a:off x="2203" y="2367"/>
                  <a:ext cx="351" cy="3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324" name="Object 6">
                  <a:extLst>
                    <a:ext uri="{FF2B5EF4-FFF2-40B4-BE49-F238E27FC236}">
                      <a16:creationId xmlns:a16="http://schemas.microsoft.com/office/drawing/2014/main" id="{EBC736F8-EC1C-4548-987A-EEB34426F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3" y="2367"/>
                  <a:ext cx="351" cy="3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5" name="Object 7">
                  <a:extLst>
                    <a:ext uri="{FF2B5EF4-FFF2-40B4-BE49-F238E27FC236}">
                      <a16:creationId xmlns:a16="http://schemas.microsoft.com/office/drawing/2014/main" id="{F300A991-CAD3-4304-99A5-7D5A1404644F}"/>
                    </a:ext>
                  </a:extLst>
                </p:cNvPr>
                <p:cNvSpPr txBox="1"/>
                <p:nvPr/>
              </p:nvSpPr>
              <p:spPr bwMode="auto">
                <a:xfrm>
                  <a:off x="3637" y="2366"/>
                  <a:ext cx="351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325" name="Object 7">
                  <a:extLst>
                    <a:ext uri="{FF2B5EF4-FFF2-40B4-BE49-F238E27FC236}">
                      <a16:creationId xmlns:a16="http://schemas.microsoft.com/office/drawing/2014/main" id="{F300A991-CAD3-4304-99A5-7D5A14046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7" y="2366"/>
                  <a:ext cx="351" cy="3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28" name="Group 13">
            <a:extLst>
              <a:ext uri="{FF2B5EF4-FFF2-40B4-BE49-F238E27FC236}">
                <a16:creationId xmlns:a16="http://schemas.microsoft.com/office/drawing/2014/main" id="{7E37F223-E802-4E68-A952-5429D455AC50}"/>
              </a:ext>
            </a:extLst>
          </p:cNvPr>
          <p:cNvGrpSpPr>
            <a:grpSpLocks/>
          </p:cNvGrpSpPr>
          <p:nvPr/>
        </p:nvGrpSpPr>
        <p:grpSpPr bwMode="auto">
          <a:xfrm>
            <a:off x="1099393" y="3284984"/>
            <a:ext cx="6463874" cy="525463"/>
            <a:chOff x="864" y="3551"/>
            <a:chExt cx="3962" cy="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0" name="Object 2">
                  <a:extLst>
                    <a:ext uri="{FF2B5EF4-FFF2-40B4-BE49-F238E27FC236}">
                      <a16:creationId xmlns:a16="http://schemas.microsoft.com/office/drawing/2014/main" id="{B1A0E58C-7336-4792-9766-EEF716620430}"/>
                    </a:ext>
                  </a:extLst>
                </p:cNvPr>
                <p:cNvSpPr txBox="1"/>
                <p:nvPr/>
              </p:nvSpPr>
              <p:spPr bwMode="auto">
                <a:xfrm>
                  <a:off x="864" y="3552"/>
                  <a:ext cx="196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320" name="Object 2">
                  <a:extLst>
                    <a:ext uri="{FF2B5EF4-FFF2-40B4-BE49-F238E27FC236}">
                      <a16:creationId xmlns:a16="http://schemas.microsoft.com/office/drawing/2014/main" id="{B1A0E58C-7336-4792-9766-EEF716620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3552"/>
                  <a:ext cx="1969" cy="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0" name="Text Box 15">
                  <a:extLst>
                    <a:ext uri="{FF2B5EF4-FFF2-40B4-BE49-F238E27FC236}">
                      <a16:creationId xmlns:a16="http://schemas.microsoft.com/office/drawing/2014/main" id="{6F38A3C2-F6A6-47D9-A127-F6998D0FFB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7" y="3551"/>
                  <a:ext cx="175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ROC</a:t>
                  </a:r>
                  <a:r>
                    <a:rPr kumimoji="0" lang="zh-CN" altLang="en-US" sz="28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包括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50" name="Text Box 15">
                  <a:extLst>
                    <a:ext uri="{FF2B5EF4-FFF2-40B4-BE49-F238E27FC236}">
                      <a16:creationId xmlns:a16="http://schemas.microsoft.com/office/drawing/2014/main" id="{6F38A3C2-F6A6-47D9-A127-F6998D0FF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67" y="3551"/>
                  <a:ext cx="1759" cy="330"/>
                </a:xfrm>
                <a:prstGeom prst="rect">
                  <a:avLst/>
                </a:prstGeom>
                <a:blipFill>
                  <a:blip r:embed="rId7"/>
                  <a:stretch>
                    <a:fillRect l="-4459" t="-15116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29" name="Rectangle 20">
            <a:extLst>
              <a:ext uri="{FF2B5EF4-FFF2-40B4-BE49-F238E27FC236}">
                <a16:creationId xmlns:a16="http://schemas.microsoft.com/office/drawing/2014/main" id="{8C6A758F-389B-4B50-A823-5211843E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93" y="1804522"/>
            <a:ext cx="16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1.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级联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</a:p>
        </p:txBody>
      </p:sp>
      <p:sp>
        <p:nvSpPr>
          <p:cNvPr id="13330" name="标题 20">
            <a:extLst>
              <a:ext uri="{FF2B5EF4-FFF2-40B4-BE49-F238E27FC236}">
                <a16:creationId xmlns:a16="http://schemas.microsoft.com/office/drawing/2014/main" id="{0855FE74-1D4D-4290-B24F-F6EEC114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10.8 </a:t>
            </a:r>
            <a:r>
              <a:rPr lang="zh-CN" altLang="en-US" sz="3600" dirty="0"/>
              <a:t>系统函数的代数属性与方框图表示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F6FF0F3-4DB8-4C29-8A6F-258B113CB974}"/>
              </a:ext>
            </a:extLst>
          </p:cNvPr>
          <p:cNvGrpSpPr>
            <a:grpSpLocks/>
          </p:cNvGrpSpPr>
          <p:nvPr/>
        </p:nvGrpSpPr>
        <p:grpSpPr bwMode="auto">
          <a:xfrm>
            <a:off x="1099393" y="4725144"/>
            <a:ext cx="3656338" cy="1203325"/>
            <a:chOff x="3264" y="1152"/>
            <a:chExt cx="2095" cy="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8" name="Object 13">
                  <a:extLst>
                    <a:ext uri="{FF2B5EF4-FFF2-40B4-BE49-F238E27FC236}">
                      <a16:creationId xmlns:a16="http://schemas.microsoft.com/office/drawing/2014/main" id="{93CAFD68-0517-4A1B-9C75-363832C6FF02}"/>
                    </a:ext>
                  </a:extLst>
                </p:cNvPr>
                <p:cNvSpPr txBox="1"/>
                <p:nvPr/>
              </p:nvSpPr>
              <p:spPr bwMode="auto">
                <a:xfrm>
                  <a:off x="3264" y="1152"/>
                  <a:ext cx="209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318" name="Object 13">
                  <a:extLst>
                    <a:ext uri="{FF2B5EF4-FFF2-40B4-BE49-F238E27FC236}">
                      <a16:creationId xmlns:a16="http://schemas.microsoft.com/office/drawing/2014/main" id="{93CAFD68-0517-4A1B-9C75-363832C6F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4" y="1152"/>
                  <a:ext cx="2095" cy="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9" name="Text Box 4">
                  <a:extLst>
                    <a:ext uri="{FF2B5EF4-FFF2-40B4-BE49-F238E27FC236}">
                      <a16:creationId xmlns:a16="http://schemas.microsoft.com/office/drawing/2014/main" id="{494F13C1-09AC-43CF-B167-C881A7CB6B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1580"/>
                  <a:ext cx="163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ROC</a:t>
                  </a:r>
                  <a:r>
                    <a:rPr kumimoji="0" lang="zh-CN" altLang="en-US" sz="28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包括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49" name="Text Box 4">
                  <a:extLst>
                    <a:ext uri="{FF2B5EF4-FFF2-40B4-BE49-F238E27FC236}">
                      <a16:creationId xmlns:a16="http://schemas.microsoft.com/office/drawing/2014/main" id="{494F13C1-09AC-43CF-B167-C881A7CB6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4" y="1580"/>
                  <a:ext cx="1635" cy="330"/>
                </a:xfrm>
                <a:prstGeom prst="rect">
                  <a:avLst/>
                </a:prstGeom>
                <a:blipFill>
                  <a:blip r:embed="rId9"/>
                  <a:stretch>
                    <a:fillRect l="-4274" t="-15116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 Box 7">
            <a:extLst>
              <a:ext uri="{FF2B5EF4-FFF2-40B4-BE49-F238E27FC236}">
                <a16:creationId xmlns:a16="http://schemas.microsoft.com/office/drawing/2014/main" id="{24D65082-1E1F-483F-AFAB-92C9454DA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393" y="3933056"/>
            <a:ext cx="1636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2.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并联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41009482-6495-49BD-8F47-448B7D882932}"/>
              </a:ext>
            </a:extLst>
          </p:cNvPr>
          <p:cNvGrpSpPr>
            <a:grpSpLocks/>
          </p:cNvGrpSpPr>
          <p:nvPr/>
        </p:nvGrpSpPr>
        <p:grpSpPr bwMode="auto">
          <a:xfrm>
            <a:off x="4776788" y="3861048"/>
            <a:ext cx="3581400" cy="2686051"/>
            <a:chOff x="2983" y="641"/>
            <a:chExt cx="2256" cy="16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5" name="Rectangle 31">
                  <a:extLst>
                    <a:ext uri="{FF2B5EF4-FFF2-40B4-BE49-F238E27FC236}">
                      <a16:creationId xmlns:a16="http://schemas.microsoft.com/office/drawing/2014/main" id="{2089A5DC-F07A-4854-9205-0902B19BA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2" y="981"/>
                  <a:ext cx="778" cy="418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35" name="Rectangle 31">
                  <a:extLst>
                    <a:ext uri="{FF2B5EF4-FFF2-40B4-BE49-F238E27FC236}">
                      <a16:creationId xmlns:a16="http://schemas.microsoft.com/office/drawing/2014/main" id="{2089A5DC-F07A-4854-9205-0902B19BA8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22" y="981"/>
                  <a:ext cx="778" cy="4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Rectangle 32">
                  <a:extLst>
                    <a:ext uri="{FF2B5EF4-FFF2-40B4-BE49-F238E27FC236}">
                      <a16:creationId xmlns:a16="http://schemas.microsoft.com/office/drawing/2014/main" id="{26172E0B-7B7D-4B1B-8D03-848DD9786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2" y="1571"/>
                  <a:ext cx="778" cy="418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36" name="Rectangle 32">
                  <a:extLst>
                    <a:ext uri="{FF2B5EF4-FFF2-40B4-BE49-F238E27FC236}">
                      <a16:creationId xmlns:a16="http://schemas.microsoft.com/office/drawing/2014/main" id="{26172E0B-7B7D-4B1B-8D03-848DD97863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22" y="1571"/>
                  <a:ext cx="778" cy="4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7" name="Line 33">
              <a:extLst>
                <a:ext uri="{FF2B5EF4-FFF2-40B4-BE49-F238E27FC236}">
                  <a16:creationId xmlns:a16="http://schemas.microsoft.com/office/drawing/2014/main" id="{E8EF1FC8-5DA3-4C0D-A3FE-E2544F629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89"/>
              <a:ext cx="4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8" name="Line 34">
              <a:extLst>
                <a:ext uri="{FF2B5EF4-FFF2-40B4-BE49-F238E27FC236}">
                  <a16:creationId xmlns:a16="http://schemas.microsoft.com/office/drawing/2014/main" id="{D47BA206-6B7D-465B-A318-DB093E5D6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81"/>
              <a:ext cx="4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9" name="Line 35">
              <a:extLst>
                <a:ext uri="{FF2B5EF4-FFF2-40B4-BE49-F238E27FC236}">
                  <a16:creationId xmlns:a16="http://schemas.microsoft.com/office/drawing/2014/main" id="{DE15AE37-1758-4E37-90A5-124B02AA3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89"/>
              <a:ext cx="0" cy="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0" name="Line 36">
              <a:extLst>
                <a:ext uri="{FF2B5EF4-FFF2-40B4-BE49-F238E27FC236}">
                  <a16:creationId xmlns:a16="http://schemas.microsoft.com/office/drawing/2014/main" id="{0C837157-6704-4412-849E-44A963EEA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" y="1503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1" name="Line 37">
              <a:extLst>
                <a:ext uri="{FF2B5EF4-FFF2-40B4-BE49-F238E27FC236}">
                  <a16:creationId xmlns:a16="http://schemas.microsoft.com/office/drawing/2014/main" id="{73320DA7-9821-45B5-9D6C-A3853563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189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2" name="Line 38">
              <a:extLst>
                <a:ext uri="{FF2B5EF4-FFF2-40B4-BE49-F238E27FC236}">
                  <a16:creationId xmlns:a16="http://schemas.microsoft.com/office/drawing/2014/main" id="{648807A3-48B8-4364-97C9-72BEF761B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781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3" name="Oval 39">
              <a:extLst>
                <a:ext uri="{FF2B5EF4-FFF2-40B4-BE49-F238E27FC236}">
                  <a16:creationId xmlns:a16="http://schemas.microsoft.com/office/drawing/2014/main" id="{0333DD5E-389C-4C82-893B-56C1FDE0B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1411"/>
              <a:ext cx="193" cy="1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13344" name="Line 40">
              <a:extLst>
                <a:ext uri="{FF2B5EF4-FFF2-40B4-BE49-F238E27FC236}">
                  <a16:creationId xmlns:a16="http://schemas.microsoft.com/office/drawing/2014/main" id="{C4B089BD-59AD-4443-85DD-B481A1A01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1514"/>
              <a:ext cx="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5" name="Line 41">
              <a:extLst>
                <a:ext uri="{FF2B5EF4-FFF2-40B4-BE49-F238E27FC236}">
                  <a16:creationId xmlns:a16="http://schemas.microsoft.com/office/drawing/2014/main" id="{7AFBC934-6E8A-4B9F-B204-2AB74F0D8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1444"/>
              <a:ext cx="0" cy="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6" name="Line 42">
              <a:extLst>
                <a:ext uri="{FF2B5EF4-FFF2-40B4-BE49-F238E27FC236}">
                  <a16:creationId xmlns:a16="http://schemas.microsoft.com/office/drawing/2014/main" id="{DB3DFC98-F9C8-45F1-A005-D48ECD621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1606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7" name="Line 43">
              <a:extLst>
                <a:ext uri="{FF2B5EF4-FFF2-40B4-BE49-F238E27FC236}">
                  <a16:creationId xmlns:a16="http://schemas.microsoft.com/office/drawing/2014/main" id="{0F3DDDB4-439B-4D53-ADA7-C7D6DF637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48" name="Line 44">
              <a:extLst>
                <a:ext uri="{FF2B5EF4-FFF2-40B4-BE49-F238E27FC236}">
                  <a16:creationId xmlns:a16="http://schemas.microsoft.com/office/drawing/2014/main" id="{1B97F65A-98FD-4855-A001-DB5AE2BC6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1503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6" name="Object 4">
                  <a:extLst>
                    <a:ext uri="{FF2B5EF4-FFF2-40B4-BE49-F238E27FC236}">
                      <a16:creationId xmlns:a16="http://schemas.microsoft.com/office/drawing/2014/main" id="{26BE2673-51C7-45A6-8876-91CD6332C51E}"/>
                    </a:ext>
                  </a:extLst>
                </p:cNvPr>
                <p:cNvSpPr txBox="1"/>
                <p:nvPr/>
              </p:nvSpPr>
              <p:spPr bwMode="auto">
                <a:xfrm>
                  <a:off x="3920" y="641"/>
                  <a:ext cx="382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316" name="Object 4">
                  <a:extLst>
                    <a:ext uri="{FF2B5EF4-FFF2-40B4-BE49-F238E27FC236}">
                      <a16:creationId xmlns:a16="http://schemas.microsoft.com/office/drawing/2014/main" id="{26BE2673-51C7-45A6-8876-91CD6332C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0" y="641"/>
                  <a:ext cx="382" cy="3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7" name="Object 5">
                  <a:extLst>
                    <a:ext uri="{FF2B5EF4-FFF2-40B4-BE49-F238E27FC236}">
                      <a16:creationId xmlns:a16="http://schemas.microsoft.com/office/drawing/2014/main" id="{789C25EF-29C4-4987-A958-F8C032E3E299}"/>
                    </a:ext>
                  </a:extLst>
                </p:cNvPr>
                <p:cNvSpPr txBox="1"/>
                <p:nvPr/>
              </p:nvSpPr>
              <p:spPr bwMode="auto">
                <a:xfrm>
                  <a:off x="3940" y="1989"/>
                  <a:ext cx="342" cy="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317" name="Object 5">
                  <a:extLst>
                    <a:ext uri="{FF2B5EF4-FFF2-40B4-BE49-F238E27FC236}">
                      <a16:creationId xmlns:a16="http://schemas.microsoft.com/office/drawing/2014/main" id="{789C25EF-29C4-4987-A958-F8C032E3E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0" y="1989"/>
                  <a:ext cx="342" cy="3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393E231A-EF38-4A9A-A0B3-C8FD572B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96E49D4B-CBA2-48BA-9EA7-80C8DB7FC9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Text Box 6">
            <a:extLst>
              <a:ext uri="{FF2B5EF4-FFF2-40B4-BE49-F238E27FC236}">
                <a16:creationId xmlns:a16="http://schemas.microsoft.com/office/drawing/2014/main" id="{DEF434B7-8832-4C6C-BD23-6096E1ECB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353345"/>
            <a:ext cx="278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3.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反馈联接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</a:p>
        </p:txBody>
      </p:sp>
      <p:grpSp>
        <p:nvGrpSpPr>
          <p:cNvPr id="14351" name="Group 8">
            <a:extLst>
              <a:ext uri="{FF2B5EF4-FFF2-40B4-BE49-F238E27FC236}">
                <a16:creationId xmlns:a16="http://schemas.microsoft.com/office/drawing/2014/main" id="{086E35EC-85B1-45BC-A704-F25D68DA381E}"/>
              </a:ext>
            </a:extLst>
          </p:cNvPr>
          <p:cNvGrpSpPr>
            <a:grpSpLocks/>
          </p:cNvGrpSpPr>
          <p:nvPr/>
        </p:nvGrpSpPr>
        <p:grpSpPr bwMode="auto">
          <a:xfrm>
            <a:off x="4143663" y="1227966"/>
            <a:ext cx="4535850" cy="2839936"/>
            <a:chOff x="1610" y="2511"/>
            <a:chExt cx="2635" cy="1630"/>
          </a:xfrm>
        </p:grpSpPr>
        <p:sp>
          <p:nvSpPr>
            <p:cNvPr id="14358" name="Line 9">
              <a:extLst>
                <a:ext uri="{FF2B5EF4-FFF2-40B4-BE49-F238E27FC236}">
                  <a16:creationId xmlns:a16="http://schemas.microsoft.com/office/drawing/2014/main" id="{E621D76A-2454-4C6C-936A-F0015EF14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9" y="2995"/>
              <a:ext cx="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9" name="Oval 10">
              <a:extLst>
                <a:ext uri="{FF2B5EF4-FFF2-40B4-BE49-F238E27FC236}">
                  <a16:creationId xmlns:a16="http://schemas.microsoft.com/office/drawing/2014/main" id="{BE4BDA01-141C-4DBF-AC2F-3A338FFF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2934"/>
              <a:ext cx="123" cy="1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0" name="Line 11">
              <a:extLst>
                <a:ext uri="{FF2B5EF4-FFF2-40B4-BE49-F238E27FC236}">
                  <a16:creationId xmlns:a16="http://schemas.microsoft.com/office/drawing/2014/main" id="{BF893EA2-A93E-4FF6-8753-4AF83D494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3004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1" name="Line 12">
              <a:extLst>
                <a:ext uri="{FF2B5EF4-FFF2-40B4-BE49-F238E27FC236}">
                  <a16:creationId xmlns:a16="http://schemas.microsoft.com/office/drawing/2014/main" id="{32B5E800-BC5A-4C6B-B5DE-892896412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943"/>
              <a:ext cx="0" cy="1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2" name="Line 13">
              <a:extLst>
                <a:ext uri="{FF2B5EF4-FFF2-40B4-BE49-F238E27FC236}">
                  <a16:creationId xmlns:a16="http://schemas.microsoft.com/office/drawing/2014/main" id="{DDF4D006-55EE-4031-83D7-F103BA66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" y="2995"/>
              <a:ext cx="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3" name="Rectangle 14">
                  <a:extLst>
                    <a:ext uri="{FF2B5EF4-FFF2-40B4-BE49-F238E27FC236}">
                      <a16:creationId xmlns:a16="http://schemas.microsoft.com/office/drawing/2014/main" id="{EEBD1CBE-89D8-497A-B9FD-9543750D5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2780"/>
                  <a:ext cx="735" cy="431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363" name="Rectangle 14">
                  <a:extLst>
                    <a:ext uri="{FF2B5EF4-FFF2-40B4-BE49-F238E27FC236}">
                      <a16:creationId xmlns:a16="http://schemas.microsoft.com/office/drawing/2014/main" id="{EEBD1CBE-89D8-497A-B9FD-9543750D58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0" y="2780"/>
                  <a:ext cx="735" cy="4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4" name="Line 15">
              <a:extLst>
                <a:ext uri="{FF2B5EF4-FFF2-40B4-BE49-F238E27FC236}">
                  <a16:creationId xmlns:a16="http://schemas.microsoft.com/office/drawing/2014/main" id="{9AE0649E-9673-46FA-B91F-DD2EA43A2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2995"/>
              <a:ext cx="8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Line 16">
              <a:extLst>
                <a:ext uri="{FF2B5EF4-FFF2-40B4-BE49-F238E27FC236}">
                  <a16:creationId xmlns:a16="http://schemas.microsoft.com/office/drawing/2014/main" id="{977C7E11-65D5-4B82-8291-1124150DC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057"/>
              <a:ext cx="0" cy="6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6" name="Line 17">
              <a:extLst>
                <a:ext uri="{FF2B5EF4-FFF2-40B4-BE49-F238E27FC236}">
                  <a16:creationId xmlns:a16="http://schemas.microsoft.com/office/drawing/2014/main" id="{8C2E1283-767F-4BC3-96F0-A562D2218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" y="3673"/>
              <a:ext cx="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7" name="Rectangle 18">
                  <a:extLst>
                    <a:ext uri="{FF2B5EF4-FFF2-40B4-BE49-F238E27FC236}">
                      <a16:creationId xmlns:a16="http://schemas.microsoft.com/office/drawing/2014/main" id="{20D2397A-11D3-45F4-AFE9-306E7E5EB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0" y="3457"/>
                  <a:ext cx="735" cy="431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367" name="Rectangle 18">
                  <a:extLst>
                    <a:ext uri="{FF2B5EF4-FFF2-40B4-BE49-F238E27FC236}">
                      <a16:creationId xmlns:a16="http://schemas.microsoft.com/office/drawing/2014/main" id="{20D2397A-11D3-45F4-AFE9-306E7E5EB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0" y="3457"/>
                  <a:ext cx="735" cy="4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8" name="Line 19">
              <a:extLst>
                <a:ext uri="{FF2B5EF4-FFF2-40B4-BE49-F238E27FC236}">
                  <a16:creationId xmlns:a16="http://schemas.microsoft.com/office/drawing/2014/main" id="{848E08E0-DCF3-4223-A1CE-C45D8FBBD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9" y="2995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9" name="Line 20">
              <a:extLst>
                <a:ext uri="{FF2B5EF4-FFF2-40B4-BE49-F238E27FC236}">
                  <a16:creationId xmlns:a16="http://schemas.microsoft.com/office/drawing/2014/main" id="{4C0F0427-F7AB-4A79-9991-1528D1F0A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5" y="3673"/>
              <a:ext cx="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3" name="Object 6">
                  <a:extLst>
                    <a:ext uri="{FF2B5EF4-FFF2-40B4-BE49-F238E27FC236}">
                      <a16:creationId xmlns:a16="http://schemas.microsoft.com/office/drawing/2014/main" id="{C5E127D3-9091-4819-A782-E2EFC2A02B90}"/>
                    </a:ext>
                  </a:extLst>
                </p:cNvPr>
                <p:cNvSpPr txBox="1"/>
                <p:nvPr/>
              </p:nvSpPr>
              <p:spPr bwMode="auto">
                <a:xfrm>
                  <a:off x="2185" y="2710"/>
                  <a:ext cx="547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343" name="Object 6">
                  <a:extLst>
                    <a:ext uri="{FF2B5EF4-FFF2-40B4-BE49-F238E27FC236}">
                      <a16:creationId xmlns:a16="http://schemas.microsoft.com/office/drawing/2014/main" id="{C5E127D3-9091-4819-A782-E2EFC2A02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85" y="2710"/>
                  <a:ext cx="547" cy="282"/>
                </a:xfrm>
                <a:prstGeom prst="rect">
                  <a:avLst/>
                </a:prstGeom>
                <a:blipFill>
                  <a:blip r:embed="rId4"/>
                  <a:stretch>
                    <a:fillRect l="-1290" r="-1935" b="-1234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4" name="Object 7">
                  <a:extLst>
                    <a:ext uri="{FF2B5EF4-FFF2-40B4-BE49-F238E27FC236}">
                      <a16:creationId xmlns:a16="http://schemas.microsoft.com/office/drawing/2014/main" id="{3A76C946-FB4A-424D-8A38-C6518D671149}"/>
                    </a:ext>
                  </a:extLst>
                </p:cNvPr>
                <p:cNvSpPr txBox="1"/>
                <p:nvPr/>
              </p:nvSpPr>
              <p:spPr bwMode="auto">
                <a:xfrm>
                  <a:off x="1610" y="2711"/>
                  <a:ext cx="434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344" name="Object 7">
                  <a:extLst>
                    <a:ext uri="{FF2B5EF4-FFF2-40B4-BE49-F238E27FC236}">
                      <a16:creationId xmlns:a16="http://schemas.microsoft.com/office/drawing/2014/main" id="{3A76C946-FB4A-424D-8A38-C6518D671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0" y="2711"/>
                  <a:ext cx="434" cy="265"/>
                </a:xfrm>
                <a:prstGeom prst="rect">
                  <a:avLst/>
                </a:prstGeom>
                <a:blipFill>
                  <a:blip r:embed="rId5"/>
                  <a:stretch>
                    <a:fillRect l="-2459" r="-13115" b="-21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7" name="Object 10">
                  <a:extLst>
                    <a:ext uri="{FF2B5EF4-FFF2-40B4-BE49-F238E27FC236}">
                      <a16:creationId xmlns:a16="http://schemas.microsoft.com/office/drawing/2014/main" id="{EA5C8E48-F977-41C8-870F-585CBC6B534C}"/>
                    </a:ext>
                  </a:extLst>
                </p:cNvPr>
                <p:cNvSpPr txBox="1"/>
                <p:nvPr/>
              </p:nvSpPr>
              <p:spPr bwMode="auto">
                <a:xfrm>
                  <a:off x="2929" y="2511"/>
                  <a:ext cx="274" cy="2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347" name="Object 10">
                  <a:extLst>
                    <a:ext uri="{FF2B5EF4-FFF2-40B4-BE49-F238E27FC236}">
                      <a16:creationId xmlns:a16="http://schemas.microsoft.com/office/drawing/2014/main" id="{EA5C8E48-F977-41C8-870F-585CBC6B5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9" y="2511"/>
                  <a:ext cx="274" cy="281"/>
                </a:xfrm>
                <a:prstGeom prst="rect">
                  <a:avLst/>
                </a:prstGeom>
                <a:blipFill>
                  <a:blip r:embed="rId6"/>
                  <a:stretch>
                    <a:fillRect l="-256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8" name="Object 11">
                  <a:extLst>
                    <a:ext uri="{FF2B5EF4-FFF2-40B4-BE49-F238E27FC236}">
                      <a16:creationId xmlns:a16="http://schemas.microsoft.com/office/drawing/2014/main" id="{39F13079-1121-4C3D-8449-475CB7D6E37C}"/>
                    </a:ext>
                  </a:extLst>
                </p:cNvPr>
                <p:cNvSpPr txBox="1"/>
                <p:nvPr/>
              </p:nvSpPr>
              <p:spPr bwMode="auto">
                <a:xfrm>
                  <a:off x="2929" y="3855"/>
                  <a:ext cx="274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348" name="Object 11">
                  <a:extLst>
                    <a:ext uri="{FF2B5EF4-FFF2-40B4-BE49-F238E27FC236}">
                      <a16:creationId xmlns:a16="http://schemas.microsoft.com/office/drawing/2014/main" id="{39F13079-1121-4C3D-8449-475CB7D6E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9" y="3855"/>
                  <a:ext cx="274" cy="286"/>
                </a:xfrm>
                <a:prstGeom prst="rect">
                  <a:avLst/>
                </a:prstGeom>
                <a:blipFill>
                  <a:blip r:embed="rId7"/>
                  <a:stretch>
                    <a:fillRect l="-2564" r="-128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9" name="Object 12">
                  <a:extLst>
                    <a:ext uri="{FF2B5EF4-FFF2-40B4-BE49-F238E27FC236}">
                      <a16:creationId xmlns:a16="http://schemas.microsoft.com/office/drawing/2014/main" id="{8281541E-220C-451F-869C-7AEBA1B91632}"/>
                    </a:ext>
                  </a:extLst>
                </p:cNvPr>
                <p:cNvSpPr txBox="1"/>
                <p:nvPr/>
              </p:nvSpPr>
              <p:spPr bwMode="auto">
                <a:xfrm>
                  <a:off x="3812" y="2711"/>
                  <a:ext cx="433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349" name="Object 12">
                  <a:extLst>
                    <a:ext uri="{FF2B5EF4-FFF2-40B4-BE49-F238E27FC236}">
                      <a16:creationId xmlns:a16="http://schemas.microsoft.com/office/drawing/2014/main" id="{8281541E-220C-451F-869C-7AEBA1B91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2" y="2711"/>
                  <a:ext cx="433" cy="265"/>
                </a:xfrm>
                <a:prstGeom prst="rect">
                  <a:avLst/>
                </a:prstGeom>
                <a:blipFill>
                  <a:blip r:embed="rId8"/>
                  <a:stretch>
                    <a:fillRect l="-2459" r="-11475" b="-21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70" name="Line 28">
              <a:extLst>
                <a:ext uri="{FF2B5EF4-FFF2-40B4-BE49-F238E27FC236}">
                  <a16:creationId xmlns:a16="http://schemas.microsoft.com/office/drawing/2014/main" id="{7847545F-FABE-45B5-B756-4DBC623A0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96" cy="0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52" name="Text Box 29">
            <a:extLst>
              <a:ext uri="{FF2B5EF4-FFF2-40B4-BE49-F238E27FC236}">
                <a16:creationId xmlns:a16="http://schemas.microsoft.com/office/drawing/2014/main" id="{8E04F2F7-A036-4EA8-B312-C8C1DA900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87" y="2049107"/>
            <a:ext cx="30480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由系统框图可列出如下方程：</a:t>
            </a:r>
          </a:p>
        </p:txBody>
      </p:sp>
      <p:sp>
        <p:nvSpPr>
          <p:cNvPr id="14353" name="标题 48">
            <a:extLst>
              <a:ext uri="{FF2B5EF4-FFF2-40B4-BE49-F238E27FC236}">
                <a16:creationId xmlns:a16="http://schemas.microsoft.com/office/drawing/2014/main" id="{8DAF496C-A6F6-495A-A9D5-1E1F3241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10.8 </a:t>
            </a:r>
            <a:r>
              <a:rPr lang="zh-CN" altLang="en-US" sz="3600" dirty="0"/>
              <a:t>系统函数的代数属性与方框图表示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Object 2">
                <a:extLst>
                  <a:ext uri="{FF2B5EF4-FFF2-40B4-BE49-F238E27FC236}">
                    <a16:creationId xmlns:a16="http://schemas.microsoft.com/office/drawing/2014/main" id="{B536C3EF-C7C1-4EFF-A49E-4781C4D63586}"/>
                  </a:ext>
                </a:extLst>
              </p:cNvPr>
              <p:cNvSpPr txBox="1"/>
              <p:nvPr/>
            </p:nvSpPr>
            <p:spPr bwMode="auto">
              <a:xfrm>
                <a:off x="1123949" y="3319544"/>
                <a:ext cx="4056005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338" name="Object 2">
                <a:extLst>
                  <a:ext uri="{FF2B5EF4-FFF2-40B4-BE49-F238E27FC236}">
                    <a16:creationId xmlns:a16="http://schemas.microsoft.com/office/drawing/2014/main" id="{B536C3EF-C7C1-4EFF-A49E-4781C4D63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949" y="3319544"/>
                <a:ext cx="405600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ABA290AD-9D38-4239-B8C8-CEB47C5BB7F5}"/>
                  </a:ext>
                </a:extLst>
              </p:cNvPr>
              <p:cNvSpPr txBox="1"/>
              <p:nvPr/>
            </p:nvSpPr>
            <p:spPr bwMode="auto">
              <a:xfrm>
                <a:off x="1123949" y="4019414"/>
                <a:ext cx="3063875" cy="5238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ABA290AD-9D38-4239-B8C8-CEB47C5BB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949" y="4019414"/>
                <a:ext cx="3063875" cy="523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6">
                <a:extLst>
                  <a:ext uri="{FF2B5EF4-FFF2-40B4-BE49-F238E27FC236}">
                    <a16:creationId xmlns:a16="http://schemas.microsoft.com/office/drawing/2014/main" id="{5E34C7A9-75F8-4F52-97C7-099CF096A28C}"/>
                  </a:ext>
                </a:extLst>
              </p:cNvPr>
              <p:cNvSpPr txBox="1"/>
              <p:nvPr/>
            </p:nvSpPr>
            <p:spPr bwMode="auto">
              <a:xfrm>
                <a:off x="1914769" y="4719937"/>
                <a:ext cx="4957763" cy="5238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342" name="Object 6">
                <a:extLst>
                  <a:ext uri="{FF2B5EF4-FFF2-40B4-BE49-F238E27FC236}">
                    <a16:creationId xmlns:a16="http://schemas.microsoft.com/office/drawing/2014/main" id="{5E34C7A9-75F8-4F52-97C7-099CF09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4769" y="4719937"/>
                <a:ext cx="4957763" cy="5238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">
            <a:extLst>
              <a:ext uri="{FF2B5EF4-FFF2-40B4-BE49-F238E27FC236}">
                <a16:creationId xmlns:a16="http://schemas.microsoft.com/office/drawing/2014/main" id="{E286B193-B1DF-42AC-BF1B-7C6D7DB5E17A}"/>
              </a:ext>
            </a:extLst>
          </p:cNvPr>
          <p:cNvGrpSpPr>
            <a:grpSpLocks/>
          </p:cNvGrpSpPr>
          <p:nvPr/>
        </p:nvGrpSpPr>
        <p:grpSpPr bwMode="auto">
          <a:xfrm>
            <a:off x="1123949" y="5420459"/>
            <a:ext cx="7050593" cy="989013"/>
            <a:chOff x="1104" y="1965"/>
            <a:chExt cx="4223" cy="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39" name="Object 3">
                  <a:extLst>
                    <a:ext uri="{FF2B5EF4-FFF2-40B4-BE49-F238E27FC236}">
                      <a16:creationId xmlns:a16="http://schemas.microsoft.com/office/drawing/2014/main" id="{6CAAA58A-F9AA-4926-8E90-A867F0E8C912}"/>
                    </a:ext>
                  </a:extLst>
                </p:cNvPr>
                <p:cNvSpPr txBox="1"/>
                <p:nvPr/>
              </p:nvSpPr>
              <p:spPr bwMode="auto">
                <a:xfrm>
                  <a:off x="1104" y="1965"/>
                  <a:ext cx="2160" cy="6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339" name="Object 3">
                  <a:extLst>
                    <a:ext uri="{FF2B5EF4-FFF2-40B4-BE49-F238E27FC236}">
                      <a16:creationId xmlns:a16="http://schemas.microsoft.com/office/drawing/2014/main" id="{6CAAA58A-F9AA-4926-8E90-A867F0E8C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1965"/>
                  <a:ext cx="2160" cy="62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7" name="Text Box 8">
                  <a:extLst>
                    <a:ext uri="{FF2B5EF4-FFF2-40B4-BE49-F238E27FC236}">
                      <a16:creationId xmlns:a16="http://schemas.microsoft.com/office/drawing/2014/main" id="{06362F39-F774-4EDA-9F81-DB67585C51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7" y="2111"/>
                  <a:ext cx="190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ROC</a:t>
                  </a:r>
                  <a:r>
                    <a:rPr kumimoji="0" lang="zh-CN" altLang="en-US" sz="28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：</a:t>
                  </a:r>
                  <a:r>
                    <a:rPr kumimoji="0" lang="zh-CN" altLang="en-US" sz="28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rPr>
                    <a:t>包括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357" name="Text Box 8">
                  <a:extLst>
                    <a:ext uri="{FF2B5EF4-FFF2-40B4-BE49-F238E27FC236}">
                      <a16:creationId xmlns:a16="http://schemas.microsoft.com/office/drawing/2014/main" id="{06362F39-F774-4EDA-9F81-DB67585C5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7" y="2111"/>
                  <a:ext cx="1900" cy="330"/>
                </a:xfrm>
                <a:prstGeom prst="rect">
                  <a:avLst/>
                </a:prstGeom>
                <a:blipFill>
                  <a:blip r:embed="rId13"/>
                  <a:stretch>
                    <a:fillRect l="-4038" t="-13953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16FE3CEC-EA0F-4F64-BB84-1441CF2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06D5F435-1538-44BB-9E0F-18F3C6A1FCB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1">
            <a:extLst>
              <a:ext uri="{FF2B5EF4-FFF2-40B4-BE49-F238E27FC236}">
                <a16:creationId xmlns:a16="http://schemas.microsoft.com/office/drawing/2014/main" id="{B586E6A6-35B4-4A1E-85C5-D6893570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00"/>
                </a:solidFill>
              </a:rPr>
              <a:t>10.8 </a:t>
            </a:r>
            <a:r>
              <a:rPr lang="zh-CN" altLang="en-US" sz="3600">
                <a:solidFill>
                  <a:srgbClr val="000000"/>
                </a:solidFill>
              </a:rPr>
              <a:t>系统函数的代数属性与方框图表示</a:t>
            </a:r>
            <a:endParaRPr lang="zh-CN" altLang="en-US"/>
          </a:p>
        </p:txBody>
      </p:sp>
      <p:sp>
        <p:nvSpPr>
          <p:cNvPr id="15364" name="Rectangle 11">
            <a:extLst>
              <a:ext uri="{FF2B5EF4-FFF2-40B4-BE49-F238E27FC236}">
                <a16:creationId xmlns:a16="http://schemas.microsoft.com/office/drawing/2014/main" id="{A463B01F-2109-4BF9-A916-CA690DE8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21944"/>
            <a:ext cx="82296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由差分方程和有理系统函数描述的因果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LTI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系统的方框图表示：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Text Box 2">
                <a:extLst>
                  <a:ext uri="{FF2B5EF4-FFF2-40B4-BE49-F238E27FC236}">
                    <a16:creationId xmlns:a16="http://schemas.microsoft.com/office/drawing/2014/main" id="{56D5771B-929E-413E-8F9C-95D658F64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3612796"/>
                <a:ext cx="7859216" cy="1319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algn="just" eaLnBrk="1" hangingPunct="1">
                  <a:lnSpc>
                    <a:spcPct val="150000"/>
                  </a:lnSpc>
                  <a:spcBef>
                    <a:spcPct val="50000"/>
                  </a:spcBef>
                  <a:defRPr/>
                </a:pP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例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1</a:t>
                </a:r>
                <a:r>
                  <a:rPr kumimoji="1" lang="en-US" altLang="zh-CN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. </a:t>
                </a:r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求下列差分方程对应的系统函数</a:t>
                </a:r>
                <a14:m>
                  <m:oMath xmlns:m="http://schemas.openxmlformats.org/officeDocument/2006/math">
                    <m:r>
                      <a:rPr lang="en-US" sz="2800" i="1" spc="-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pc="-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pc="-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pc="-1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和单位脉冲响应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，并画出对应的方框图。</a:t>
                </a:r>
              </a:p>
            </p:txBody>
          </p:sp>
        </mc:Choice>
        <mc:Fallback xmlns="">
          <p:sp>
            <p:nvSpPr>
              <p:cNvPr id="15365" name="Text Box 2">
                <a:extLst>
                  <a:ext uri="{FF2B5EF4-FFF2-40B4-BE49-F238E27FC236}">
                    <a16:creationId xmlns:a16="http://schemas.microsoft.com/office/drawing/2014/main" id="{56D5771B-929E-413E-8F9C-95D658F64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3612796"/>
                <a:ext cx="7859216" cy="1319848"/>
              </a:xfrm>
              <a:prstGeom prst="rect">
                <a:avLst/>
              </a:prstGeom>
              <a:blipFill>
                <a:blip r:embed="rId2"/>
                <a:stretch>
                  <a:fillRect l="-1629" r="-1552"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6" name="Text Box 2">
            <a:extLst>
              <a:ext uri="{FF2B5EF4-FFF2-40B4-BE49-F238E27FC236}">
                <a16:creationId xmlns:a16="http://schemas.microsoft.com/office/drawing/2014/main" id="{F36504E7-1CBF-40EB-91B8-DA604DA24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2185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1.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直接型表示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0EFFD-F772-424A-A27D-1AFDC8C8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BDD42755-ACB2-4B52-B64E-05081C4061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04840BC0-A570-4A30-9A86-50B9BF215B46}"/>
                  </a:ext>
                </a:extLst>
              </p:cNvPr>
              <p:cNvSpPr txBox="1"/>
              <p:nvPr/>
            </p:nvSpPr>
            <p:spPr bwMode="auto">
              <a:xfrm>
                <a:off x="1684114" y="5210036"/>
                <a:ext cx="5775771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]−5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−1]+8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04840BC0-A570-4A30-9A86-50B9BF215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4114" y="5210036"/>
                <a:ext cx="57757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标题 1">
            <a:extLst>
              <a:ext uri="{FF2B5EF4-FFF2-40B4-BE49-F238E27FC236}">
                <a16:creationId xmlns:a16="http://schemas.microsoft.com/office/drawing/2014/main" id="{3EC9EB93-8892-454B-A4B5-D4EA2EB9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00"/>
                </a:solidFill>
              </a:rPr>
              <a:t>10.8 </a:t>
            </a:r>
            <a:r>
              <a:rPr lang="zh-CN" altLang="en-US" sz="3600">
                <a:solidFill>
                  <a:srgbClr val="000000"/>
                </a:solidFill>
              </a:rPr>
              <a:t>系统函数的代数属性与方框图表示</a:t>
            </a:r>
            <a:endParaRPr lang="zh-CN" altLang="en-US"/>
          </a:p>
        </p:txBody>
      </p:sp>
      <p:sp>
        <p:nvSpPr>
          <p:cNvPr id="16400" name="Text Box 4">
            <a:extLst>
              <a:ext uri="{FF2B5EF4-FFF2-40B4-BE49-F238E27FC236}">
                <a16:creationId xmlns:a16="http://schemas.microsoft.com/office/drawing/2014/main" id="{101FC39E-6D00-4A14-B841-04477031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7" y="2348880"/>
            <a:ext cx="274099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解：由方程可得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Object 3">
                <a:extLst>
                  <a:ext uri="{FF2B5EF4-FFF2-40B4-BE49-F238E27FC236}">
                    <a16:creationId xmlns:a16="http://schemas.microsoft.com/office/drawing/2014/main" id="{77C72504-FC01-440C-9EDD-1E1B392589CF}"/>
                  </a:ext>
                </a:extLst>
              </p:cNvPr>
              <p:cNvSpPr txBox="1"/>
              <p:nvPr/>
            </p:nvSpPr>
            <p:spPr bwMode="auto">
              <a:xfrm>
                <a:off x="742157" y="3330251"/>
                <a:ext cx="4918075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)=(1−5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469" name="Object 3">
                <a:extLst>
                  <a:ext uri="{FF2B5EF4-FFF2-40B4-BE49-F238E27FC236}">
                    <a16:creationId xmlns:a16="http://schemas.microsoft.com/office/drawing/2014/main" id="{77C72504-FC01-440C-9EDD-1E1B3925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157" y="3330251"/>
                <a:ext cx="491807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70" name="Object 4">
                <a:extLst>
                  <a:ext uri="{FF2B5EF4-FFF2-40B4-BE49-F238E27FC236}">
                    <a16:creationId xmlns:a16="http://schemas.microsoft.com/office/drawing/2014/main" id="{AA6AC9E1-E649-43DA-B4D2-127C880E5F07}"/>
                  </a:ext>
                </a:extLst>
              </p:cNvPr>
              <p:cNvSpPr txBox="1"/>
              <p:nvPr/>
            </p:nvSpPr>
            <p:spPr bwMode="auto">
              <a:xfrm>
                <a:off x="742157" y="4315729"/>
                <a:ext cx="3958332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)=1−5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470" name="Object 4">
                <a:extLst>
                  <a:ext uri="{FF2B5EF4-FFF2-40B4-BE49-F238E27FC236}">
                    <a16:creationId xmlns:a16="http://schemas.microsoft.com/office/drawing/2014/main" id="{AA6AC9E1-E649-43DA-B4D2-127C880E5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157" y="4315729"/>
                <a:ext cx="39583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Object 2">
                <a:extLst>
                  <a:ext uri="{FF2B5EF4-FFF2-40B4-BE49-F238E27FC236}">
                    <a16:creationId xmlns:a16="http://schemas.microsoft.com/office/drawing/2014/main" id="{1536CFF2-BF01-4C13-BF21-8D6D82CBD376}"/>
                  </a:ext>
                </a:extLst>
              </p:cNvPr>
              <p:cNvSpPr txBox="1"/>
              <p:nvPr/>
            </p:nvSpPr>
            <p:spPr bwMode="auto">
              <a:xfrm>
                <a:off x="743918" y="1546524"/>
                <a:ext cx="5009182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]−5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−1]+8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467" name="Object 2">
                <a:extLst>
                  <a:ext uri="{FF2B5EF4-FFF2-40B4-BE49-F238E27FC236}">
                    <a16:creationId xmlns:a16="http://schemas.microsoft.com/office/drawing/2014/main" id="{1536CFF2-BF01-4C13-BF21-8D6D82CBD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918" y="1546524"/>
                <a:ext cx="5009182" cy="461665"/>
              </a:xfrm>
              <a:prstGeom prst="rect">
                <a:avLst/>
              </a:prstGeom>
              <a:blipFill>
                <a:blip r:embed="rId4"/>
                <a:stretch>
                  <a:fillRect r="-730" b="-21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A6389489-2566-49C8-B071-27991BB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FD4AB8A3-221A-42BD-B1F9-C0778D566EF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9226E379-895F-4087-90D8-6EA8617F6CD6}"/>
                  </a:ext>
                </a:extLst>
              </p:cNvPr>
              <p:cNvSpPr txBox="1"/>
              <p:nvPr/>
            </p:nvSpPr>
            <p:spPr bwMode="auto">
              <a:xfrm>
                <a:off x="746917" y="5301208"/>
                <a:ext cx="5835651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]−5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−1]+8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9226E379-895F-4087-90D8-6EA8617F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917" y="5301208"/>
                <a:ext cx="583565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9">
            <a:extLst>
              <a:ext uri="{FF2B5EF4-FFF2-40B4-BE49-F238E27FC236}">
                <a16:creationId xmlns:a16="http://schemas.microsoft.com/office/drawing/2014/main" id="{4F21B3F7-B7BD-4DEF-902E-0003C6D8C902}"/>
              </a:ext>
            </a:extLst>
          </p:cNvPr>
          <p:cNvGrpSpPr>
            <a:grpSpLocks/>
          </p:cNvGrpSpPr>
          <p:nvPr/>
        </p:nvGrpSpPr>
        <p:grpSpPr bwMode="auto">
          <a:xfrm>
            <a:off x="5292080" y="2204864"/>
            <a:ext cx="3308351" cy="3036888"/>
            <a:chOff x="3372" y="2002"/>
            <a:chExt cx="2084" cy="1913"/>
          </a:xfrm>
        </p:grpSpPr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7559B3BE-0D10-44F8-9A3B-D654EB161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0" y="2315"/>
              <a:ext cx="1199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624FAF-7582-45DE-A253-53A09CBE3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3" y="2315"/>
              <a:ext cx="454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864A18D-D9D6-471F-ABE8-BBDA3502E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311"/>
              <a:ext cx="0" cy="24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13">
                  <a:extLst>
                    <a:ext uri="{FF2B5EF4-FFF2-40B4-BE49-F238E27FC236}">
                      <a16:creationId xmlns:a16="http://schemas.microsoft.com/office/drawing/2014/main" id="{8AAD3FB4-BA98-4954-AA27-02BAFDA9F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8" y="2559"/>
                  <a:ext cx="330" cy="207"/>
                </a:xfrm>
                <a:prstGeom prst="rect">
                  <a:avLst/>
                </a:prstGeom>
                <a:noFill/>
                <a:ln w="2857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kern="0" dirty="0">
                    <a:solidFill>
                      <a:sysClr val="windowText" lastClr="000000"/>
                    </a:solidFill>
                    <a:ea typeface="华文楷体" pitchFamily="2" charset="-122"/>
                  </a:endParaRPr>
                </a:p>
              </p:txBody>
            </p:sp>
          </mc:Choice>
          <mc:Fallback xmlns="">
            <p:sp>
              <p:nvSpPr>
                <p:cNvPr id="48" name="Rectangle 13">
                  <a:extLst>
                    <a:ext uri="{FF2B5EF4-FFF2-40B4-BE49-F238E27FC236}">
                      <a16:creationId xmlns:a16="http://schemas.microsoft.com/office/drawing/2014/main" id="{8AAD3FB4-BA98-4954-AA27-02BAFDA9F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08" y="2559"/>
                  <a:ext cx="330" cy="207"/>
                </a:xfrm>
                <a:prstGeom prst="rect">
                  <a:avLst/>
                </a:prstGeom>
                <a:blipFill>
                  <a:blip r:embed="rId6"/>
                  <a:stretch>
                    <a:fillRect r="-14286" b="-3390"/>
                  </a:stretch>
                </a:blipFill>
                <a:ln w="2857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 14">
              <a:extLst>
                <a:ext uri="{FF2B5EF4-FFF2-40B4-BE49-F238E27FC236}">
                  <a16:creationId xmlns:a16="http://schemas.microsoft.com/office/drawing/2014/main" id="{4C047988-9658-4D87-8698-09190EE29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766"/>
              <a:ext cx="0" cy="20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15">
                  <a:extLst>
                    <a:ext uri="{FF2B5EF4-FFF2-40B4-BE49-F238E27FC236}">
                      <a16:creationId xmlns:a16="http://schemas.microsoft.com/office/drawing/2014/main" id="{308F233C-4CA2-4B9C-9545-E9EB17080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8" y="2963"/>
                  <a:ext cx="330" cy="248"/>
                </a:xfrm>
                <a:prstGeom prst="rect">
                  <a:avLst/>
                </a:prstGeom>
                <a:noFill/>
                <a:ln w="2857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kern="0" dirty="0">
                    <a:solidFill>
                      <a:sysClr val="windowText" lastClr="000000"/>
                    </a:solidFill>
                    <a:ea typeface="华文楷体" pitchFamily="2" charset="-122"/>
                  </a:endParaRPr>
                </a:p>
              </p:txBody>
            </p:sp>
          </mc:Choice>
          <mc:Fallback xmlns="">
            <p:sp>
              <p:nvSpPr>
                <p:cNvPr id="50" name="Rectangle 15">
                  <a:extLst>
                    <a:ext uri="{FF2B5EF4-FFF2-40B4-BE49-F238E27FC236}">
                      <a16:creationId xmlns:a16="http://schemas.microsoft.com/office/drawing/2014/main" id="{308F233C-4CA2-4B9C-9545-E9EB17080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08" y="2963"/>
                  <a:ext cx="330" cy="248"/>
                </a:xfrm>
                <a:prstGeom prst="rect">
                  <a:avLst/>
                </a:prstGeom>
                <a:blipFill>
                  <a:blip r:embed="rId7"/>
                  <a:stretch>
                    <a:fillRect r="-14286"/>
                  </a:stretch>
                </a:blipFill>
                <a:ln w="2857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207FDBD3-942F-438A-9D09-4429C2D79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3211"/>
              <a:ext cx="0" cy="207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17">
                  <a:extLst>
                    <a:ext uri="{FF2B5EF4-FFF2-40B4-BE49-F238E27FC236}">
                      <a16:creationId xmlns:a16="http://schemas.microsoft.com/office/drawing/2014/main" id="{E1D8C382-6DBA-46CF-BA4C-4E261D2CC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8" y="3418"/>
                  <a:ext cx="330" cy="248"/>
                </a:xfrm>
                <a:prstGeom prst="rect">
                  <a:avLst/>
                </a:prstGeom>
                <a:noFill/>
                <a:ln w="2857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kern="0" dirty="0">
                    <a:solidFill>
                      <a:sysClr val="windowText" lastClr="000000"/>
                    </a:solidFill>
                    <a:ea typeface="华文楷体" pitchFamily="2" charset="-122"/>
                  </a:endParaRPr>
                </a:p>
              </p:txBody>
            </p:sp>
          </mc:Choice>
          <mc:Fallback xmlns="">
            <p:sp>
              <p:nvSpPr>
                <p:cNvPr id="52" name="Rectangle 17">
                  <a:extLst>
                    <a:ext uri="{FF2B5EF4-FFF2-40B4-BE49-F238E27FC236}">
                      <a16:creationId xmlns:a16="http://schemas.microsoft.com/office/drawing/2014/main" id="{E1D8C382-6DBA-46CF-BA4C-4E261D2CC4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08" y="3418"/>
                  <a:ext cx="330" cy="248"/>
                </a:xfrm>
                <a:prstGeom prst="rect">
                  <a:avLst/>
                </a:prstGeom>
                <a:blipFill>
                  <a:blip r:embed="rId8"/>
                  <a:stretch>
                    <a:fillRect r="-14286"/>
                  </a:stretch>
                </a:blipFill>
                <a:ln w="28575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Line 18">
              <a:extLst>
                <a:ext uri="{FF2B5EF4-FFF2-40B4-BE49-F238E27FC236}">
                  <a16:creationId xmlns:a16="http://schemas.microsoft.com/office/drawing/2014/main" id="{07EFECF6-DFB4-4D35-9F52-D16CE4FB5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3657"/>
              <a:ext cx="3" cy="22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Line 19">
              <a:extLst>
                <a:ext uri="{FF2B5EF4-FFF2-40B4-BE49-F238E27FC236}">
                  <a16:creationId xmlns:a16="http://schemas.microsoft.com/office/drawing/2014/main" id="{125B8480-876F-478E-B7BD-019CB0E10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3876"/>
              <a:ext cx="579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Line 20">
              <a:extLst>
                <a:ext uri="{FF2B5EF4-FFF2-40B4-BE49-F238E27FC236}">
                  <a16:creationId xmlns:a16="http://schemas.microsoft.com/office/drawing/2014/main" id="{905BE347-BA7A-4436-AEAB-26CDD3FED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0" y="2931"/>
              <a:ext cx="0" cy="95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Line 21">
              <a:extLst>
                <a:ext uri="{FF2B5EF4-FFF2-40B4-BE49-F238E27FC236}">
                  <a16:creationId xmlns:a16="http://schemas.microsoft.com/office/drawing/2014/main" id="{F403337A-57E8-465D-A7D4-15DFC4F0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39"/>
              <a:ext cx="476" cy="1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bject 6">
                  <a:extLst>
                    <a:ext uri="{FF2B5EF4-FFF2-40B4-BE49-F238E27FC236}">
                      <a16:creationId xmlns:a16="http://schemas.microsoft.com/office/drawing/2014/main" id="{C2868326-5B47-4BC5-A5EC-74A5D85832ED}"/>
                    </a:ext>
                  </a:extLst>
                </p:cNvPr>
                <p:cNvSpPr txBox="1"/>
                <p:nvPr/>
              </p:nvSpPr>
              <p:spPr bwMode="auto">
                <a:xfrm>
                  <a:off x="3372" y="2002"/>
                  <a:ext cx="45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7" name="Object 6">
                  <a:extLst>
                    <a:ext uri="{FF2B5EF4-FFF2-40B4-BE49-F238E27FC236}">
                      <a16:creationId xmlns:a16="http://schemas.microsoft.com/office/drawing/2014/main" id="{C2868326-5B47-4BC5-A5EC-74A5D8583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2" y="2002"/>
                  <a:ext cx="454" cy="291"/>
                </a:xfrm>
                <a:prstGeom prst="rect">
                  <a:avLst/>
                </a:prstGeom>
                <a:blipFill>
                  <a:blip r:embed="rId9"/>
                  <a:stretch>
                    <a:fillRect r="-11864"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bject 10">
                  <a:extLst>
                    <a:ext uri="{FF2B5EF4-FFF2-40B4-BE49-F238E27FC236}">
                      <a16:creationId xmlns:a16="http://schemas.microsoft.com/office/drawing/2014/main" id="{D05A8043-20F5-4B2A-A9E4-73FA04EEF1BF}"/>
                    </a:ext>
                  </a:extLst>
                </p:cNvPr>
                <p:cNvSpPr txBox="1"/>
                <p:nvPr/>
              </p:nvSpPr>
              <p:spPr bwMode="auto">
                <a:xfrm>
                  <a:off x="4315" y="2050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1" name="Object 10">
                  <a:extLst>
                    <a:ext uri="{FF2B5EF4-FFF2-40B4-BE49-F238E27FC236}">
                      <a16:creationId xmlns:a16="http://schemas.microsoft.com/office/drawing/2014/main" id="{D05A8043-20F5-4B2A-A9E4-73FA04EEF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" y="2050"/>
                  <a:ext cx="221" cy="291"/>
                </a:xfrm>
                <a:prstGeom prst="rect">
                  <a:avLst/>
                </a:prstGeom>
                <a:blipFill>
                  <a:blip r:embed="rId10"/>
                  <a:stretch>
                    <a:fillRect l="-5263" r="-526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bject 11">
                  <a:extLst>
                    <a:ext uri="{FF2B5EF4-FFF2-40B4-BE49-F238E27FC236}">
                      <a16:creationId xmlns:a16="http://schemas.microsoft.com/office/drawing/2014/main" id="{57A8F11B-F4B1-48AC-8E2E-783E9FBBBADC}"/>
                    </a:ext>
                  </a:extLst>
                </p:cNvPr>
                <p:cNvSpPr txBox="1"/>
                <p:nvPr/>
              </p:nvSpPr>
              <p:spPr bwMode="auto">
                <a:xfrm>
                  <a:off x="4315" y="2600"/>
                  <a:ext cx="34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2" name="Object 11">
                  <a:extLst>
                    <a:ext uri="{FF2B5EF4-FFF2-40B4-BE49-F238E27FC236}">
                      <a16:creationId xmlns:a16="http://schemas.microsoft.com/office/drawing/2014/main" id="{57A8F11B-F4B1-48AC-8E2E-783E9FBBB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" y="2600"/>
                  <a:ext cx="347" cy="291"/>
                </a:xfrm>
                <a:prstGeom prst="rect">
                  <a:avLst/>
                </a:prstGeom>
                <a:blipFill>
                  <a:blip r:embed="rId11"/>
                  <a:stretch>
                    <a:fillRect r="-888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bject 12">
                  <a:extLst>
                    <a:ext uri="{FF2B5EF4-FFF2-40B4-BE49-F238E27FC236}">
                      <a16:creationId xmlns:a16="http://schemas.microsoft.com/office/drawing/2014/main" id="{9D0AF3D4-4C0F-4F4B-BFAD-68082E2A54D9}"/>
                    </a:ext>
                  </a:extLst>
                </p:cNvPr>
                <p:cNvSpPr txBox="1"/>
                <p:nvPr/>
              </p:nvSpPr>
              <p:spPr bwMode="auto">
                <a:xfrm>
                  <a:off x="4370" y="3624"/>
                  <a:ext cx="2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Object 12">
                  <a:extLst>
                    <a:ext uri="{FF2B5EF4-FFF2-40B4-BE49-F238E27FC236}">
                      <a16:creationId xmlns:a16="http://schemas.microsoft.com/office/drawing/2014/main" id="{9D0AF3D4-4C0F-4F4B-BFAD-68082E2A5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0" y="3624"/>
                  <a:ext cx="224" cy="291"/>
                </a:xfrm>
                <a:prstGeom prst="rect">
                  <a:avLst/>
                </a:prstGeom>
                <a:blipFill>
                  <a:blip r:embed="rId12"/>
                  <a:stretch>
                    <a:fillRect l="-3448" r="-517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bject 13">
                  <a:extLst>
                    <a:ext uri="{FF2B5EF4-FFF2-40B4-BE49-F238E27FC236}">
                      <a16:creationId xmlns:a16="http://schemas.microsoft.com/office/drawing/2014/main" id="{F8E079A7-70C2-447D-A590-226CD5A3AA59}"/>
                    </a:ext>
                  </a:extLst>
                </p:cNvPr>
                <p:cNvSpPr txBox="1"/>
                <p:nvPr/>
              </p:nvSpPr>
              <p:spPr bwMode="auto">
                <a:xfrm>
                  <a:off x="5002" y="2002"/>
                  <a:ext cx="45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Object 13">
                  <a:extLst>
                    <a:ext uri="{FF2B5EF4-FFF2-40B4-BE49-F238E27FC236}">
                      <a16:creationId xmlns:a16="http://schemas.microsoft.com/office/drawing/2014/main" id="{F8E079A7-70C2-447D-A590-226CD5A3A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02" y="2002"/>
                  <a:ext cx="454" cy="291"/>
                </a:xfrm>
                <a:prstGeom prst="rect">
                  <a:avLst/>
                </a:prstGeom>
                <a:blipFill>
                  <a:blip r:embed="rId13"/>
                  <a:stretch>
                    <a:fillRect l="-2542" r="-11864"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utoShape 30">
              <a:extLst>
                <a:ext uri="{FF2B5EF4-FFF2-40B4-BE49-F238E27FC236}">
                  <a16:creationId xmlns:a16="http://schemas.microsoft.com/office/drawing/2014/main" id="{9E993210-1269-4152-B3DE-B28D1E1F1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750"/>
              <a:ext cx="181" cy="181"/>
            </a:xfrm>
            <a:prstGeom prst="flowChartOr">
              <a:avLst/>
            </a:prstGeom>
            <a:solidFill>
              <a:srgbClr val="4F81BD">
                <a:alpha val="0"/>
              </a:srgbClr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  <a:ea typeface="华文楷体" pitchFamily="2" charset="-122"/>
              </a:endParaRPr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05B6A528-BFAA-43D0-89BC-40653F088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0" y="2432"/>
              <a:ext cx="0" cy="31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AutoShape 32">
              <a:extLst>
                <a:ext uri="{FF2B5EF4-FFF2-40B4-BE49-F238E27FC236}">
                  <a16:creationId xmlns:a16="http://schemas.microsoft.com/office/drawing/2014/main" id="{EEEA3971-B68F-4B44-847B-79842443C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215"/>
              <a:ext cx="237" cy="212"/>
            </a:xfrm>
            <a:prstGeom prst="flowChartOr">
              <a:avLst/>
            </a:prstGeom>
            <a:solidFill>
              <a:srgbClr val="4F81BD">
                <a:alpha val="0"/>
              </a:srgbClr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Text" lastClr="000000"/>
                </a:solidFill>
                <a:ea typeface="华文楷体" pitchFamily="2" charset="-122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标题 1">
            <a:extLst>
              <a:ext uri="{FF2B5EF4-FFF2-40B4-BE49-F238E27FC236}">
                <a16:creationId xmlns:a16="http://schemas.microsoft.com/office/drawing/2014/main" id="{BFE12D33-BD4A-454B-9BF7-143F259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00"/>
                </a:solidFill>
              </a:rPr>
              <a:t>10.8 </a:t>
            </a:r>
            <a:r>
              <a:rPr lang="zh-CN" altLang="en-US" sz="3600">
                <a:solidFill>
                  <a:srgbClr val="000000"/>
                </a:solidFill>
              </a:rPr>
              <a:t>系统函数的代数属性与方框图表示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1" name="Object 3">
                <a:extLst>
                  <a:ext uri="{FF2B5EF4-FFF2-40B4-BE49-F238E27FC236}">
                    <a16:creationId xmlns:a16="http://schemas.microsoft.com/office/drawing/2014/main" id="{15403277-039D-49C8-B345-122364308CF5}"/>
                  </a:ext>
                </a:extLst>
              </p:cNvPr>
              <p:cNvSpPr txBox="1"/>
              <p:nvPr/>
            </p:nvSpPr>
            <p:spPr bwMode="auto">
              <a:xfrm>
                <a:off x="454090" y="2829504"/>
                <a:ext cx="4765981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(1−3</m:t>
                      </m:r>
                      <m:sSup>
                        <m:sSupPr>
                          <m:ctrlP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 spc="-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pc="-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spc="-100" dirty="0"/>
              </a:p>
            </p:txBody>
          </p:sp>
        </mc:Choice>
        <mc:Fallback xmlns="">
          <p:sp>
            <p:nvSpPr>
              <p:cNvPr id="63491" name="Object 3">
                <a:extLst>
                  <a:ext uri="{FF2B5EF4-FFF2-40B4-BE49-F238E27FC236}">
                    <a16:creationId xmlns:a16="http://schemas.microsoft.com/office/drawing/2014/main" id="{15403277-039D-49C8-B345-12236430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0" y="2829504"/>
                <a:ext cx="4765981" cy="461665"/>
              </a:xfrm>
              <a:prstGeom prst="rect">
                <a:avLst/>
              </a:prstGeom>
              <a:blipFill>
                <a:blip r:embed="rId2"/>
                <a:stretch>
                  <a:fillRect l="-639" r="-639" b="-197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492" name="Object 4">
                <a:extLst>
                  <a:ext uri="{FF2B5EF4-FFF2-40B4-BE49-F238E27FC236}">
                    <a16:creationId xmlns:a16="http://schemas.microsoft.com/office/drawing/2014/main" id="{FDDF8107-B852-4CCD-A0D7-48C938698ECE}"/>
                  </a:ext>
                </a:extLst>
              </p:cNvPr>
              <p:cNvSpPr txBox="1"/>
              <p:nvPr/>
            </p:nvSpPr>
            <p:spPr bwMode="auto">
              <a:xfrm>
                <a:off x="457109" y="3491342"/>
                <a:ext cx="2668078" cy="8517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492" name="Object 4">
                <a:extLst>
                  <a:ext uri="{FF2B5EF4-FFF2-40B4-BE49-F238E27FC236}">
                    <a16:creationId xmlns:a16="http://schemas.microsoft.com/office/drawing/2014/main" id="{FDDF8107-B852-4CCD-A0D7-48C93869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09" y="3491342"/>
                <a:ext cx="2668078" cy="851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2" name="Text Box 6">
            <a:extLst>
              <a:ext uri="{FF2B5EF4-FFF2-40B4-BE49-F238E27FC236}">
                <a16:creationId xmlns:a16="http://schemas.microsoft.com/office/drawing/2014/main" id="{4FDA84C8-394C-4175-9CB4-2A3DE414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4864"/>
            <a:ext cx="320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解：由方程可得</a:t>
            </a:r>
          </a:p>
        </p:txBody>
      </p:sp>
      <p:sp>
        <p:nvSpPr>
          <p:cNvPr id="17423" name="Text Box 7">
            <a:extLst>
              <a:ext uri="{FF2B5EF4-FFF2-40B4-BE49-F238E27FC236}">
                <a16:creationId xmlns:a16="http://schemas.microsoft.com/office/drawing/2014/main" id="{950728D2-4B9E-4A43-98B3-AB236C548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90" y="4468827"/>
            <a:ext cx="3203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利用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域微分性质可得</a:t>
            </a:r>
          </a:p>
        </p:txBody>
      </p:sp>
      <p:sp>
        <p:nvSpPr>
          <p:cNvPr id="36" name="灯片编号占位符 35">
            <a:extLst>
              <a:ext uri="{FF2B5EF4-FFF2-40B4-BE49-F238E27FC236}">
                <a16:creationId xmlns:a16="http://schemas.microsoft.com/office/drawing/2014/main" id="{3EB6BF72-1CDB-4EB5-8B44-2C5612AB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4237CB33-D106-4601-8DB1-6A03AB760EB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43412F7-9C3F-41C2-9FE8-78C7515D217D}"/>
                  </a:ext>
                </a:extLst>
              </p:cNvPr>
              <p:cNvSpPr txBox="1"/>
              <p:nvPr/>
            </p:nvSpPr>
            <p:spPr>
              <a:xfrm>
                <a:off x="457200" y="1484784"/>
                <a:ext cx="70671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]−3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−1]+3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−2]−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−3]=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43412F7-9C3F-41C2-9FE8-78C7515D2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4784"/>
                <a:ext cx="7067128" cy="461665"/>
              </a:xfrm>
              <a:prstGeom prst="rect">
                <a:avLst/>
              </a:prstGeom>
              <a:blipFill>
                <a:blip r:embed="rId4"/>
                <a:stretch>
                  <a:fillRect l="-1294" t="-12000" r="-34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FD5E362B-E273-4EA8-9D6B-23479BAAC087}"/>
                  </a:ext>
                </a:extLst>
              </p:cNvPr>
              <p:cNvSpPr txBox="1"/>
              <p:nvPr/>
            </p:nvSpPr>
            <p:spPr bwMode="auto">
              <a:xfrm>
                <a:off x="454090" y="5075065"/>
                <a:ext cx="3907255" cy="7838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FD5E362B-E273-4EA8-9D6B-23479BAAC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90" y="5075065"/>
                <a:ext cx="3907255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9">
            <a:extLst>
              <a:ext uri="{FF2B5EF4-FFF2-40B4-BE49-F238E27FC236}">
                <a16:creationId xmlns:a16="http://schemas.microsoft.com/office/drawing/2014/main" id="{980F913F-8DB6-4AC4-B682-7ED5E4AC6E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76056" y="2276872"/>
            <a:ext cx="3151009" cy="3124200"/>
            <a:chOff x="3433" y="2141"/>
            <a:chExt cx="1763" cy="1748"/>
          </a:xfrm>
        </p:grpSpPr>
        <p:sp>
          <p:nvSpPr>
            <p:cNvPr id="52" name="Line 10">
              <a:extLst>
                <a:ext uri="{FF2B5EF4-FFF2-40B4-BE49-F238E27FC236}">
                  <a16:creationId xmlns:a16="http://schemas.microsoft.com/office/drawing/2014/main" id="{95595592-3894-42EE-9AE8-B532455D8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451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3" name="Line 11">
              <a:extLst>
                <a:ext uri="{FF2B5EF4-FFF2-40B4-BE49-F238E27FC236}">
                  <a16:creationId xmlns:a16="http://schemas.microsoft.com/office/drawing/2014/main" id="{4A525D62-DC16-4785-8838-55057DC77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451"/>
              <a:ext cx="9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4" name="Line 12">
              <a:extLst>
                <a:ext uri="{FF2B5EF4-FFF2-40B4-BE49-F238E27FC236}">
                  <a16:creationId xmlns:a16="http://schemas.microsoft.com/office/drawing/2014/main" id="{D02995AF-4694-420D-83DD-2997DA387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245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13">
                  <a:extLst>
                    <a:ext uri="{FF2B5EF4-FFF2-40B4-BE49-F238E27FC236}">
                      <a16:creationId xmlns:a16="http://schemas.microsoft.com/office/drawing/2014/main" id="{FE4EF02D-1A08-4D34-A929-718D022E6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1" y="2686"/>
                  <a:ext cx="309" cy="1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5" name="Rectangle 13">
                  <a:extLst>
                    <a:ext uri="{FF2B5EF4-FFF2-40B4-BE49-F238E27FC236}">
                      <a16:creationId xmlns:a16="http://schemas.microsoft.com/office/drawing/2014/main" id="{FE4EF02D-1A08-4D34-A929-718D022E6A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1" y="2686"/>
                  <a:ext cx="309" cy="193"/>
                </a:xfrm>
                <a:prstGeom prst="rect">
                  <a:avLst/>
                </a:prstGeom>
                <a:blipFill>
                  <a:blip r:embed="rId6"/>
                  <a:stretch>
                    <a:fillRect r="-8333"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Line 14">
              <a:extLst>
                <a:ext uri="{FF2B5EF4-FFF2-40B4-BE49-F238E27FC236}">
                  <a16:creationId xmlns:a16="http://schemas.microsoft.com/office/drawing/2014/main" id="{CA853A4B-47D4-41C5-AB4C-D90BAEA37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2879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15">
                  <a:extLst>
                    <a:ext uri="{FF2B5EF4-FFF2-40B4-BE49-F238E27FC236}">
                      <a16:creationId xmlns:a16="http://schemas.microsoft.com/office/drawing/2014/main" id="{281AA64D-010E-4FF0-BDEE-C68B2917C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1" y="3072"/>
                  <a:ext cx="309" cy="2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7" name="Rectangle 15">
                  <a:extLst>
                    <a:ext uri="{FF2B5EF4-FFF2-40B4-BE49-F238E27FC236}">
                      <a16:creationId xmlns:a16="http://schemas.microsoft.com/office/drawing/2014/main" id="{281AA64D-010E-4FF0-BDEE-C68B2917CD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1" y="3072"/>
                  <a:ext cx="309" cy="232"/>
                </a:xfrm>
                <a:prstGeom prst="rect">
                  <a:avLst/>
                </a:prstGeom>
                <a:blipFill>
                  <a:blip r:embed="rId7"/>
                  <a:stretch>
                    <a:fillRect r="-8333"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ADFE5800-FECC-49C0-A315-F80A43EC1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3295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17">
                  <a:extLst>
                    <a:ext uri="{FF2B5EF4-FFF2-40B4-BE49-F238E27FC236}">
                      <a16:creationId xmlns:a16="http://schemas.microsoft.com/office/drawing/2014/main" id="{42024D93-93A5-47A6-B3C2-A0D1C294D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1" y="3488"/>
                  <a:ext cx="309" cy="2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9" name="Rectangle 17">
                  <a:extLst>
                    <a:ext uri="{FF2B5EF4-FFF2-40B4-BE49-F238E27FC236}">
                      <a16:creationId xmlns:a16="http://schemas.microsoft.com/office/drawing/2014/main" id="{42024D93-93A5-47A6-B3C2-A0D1C294D8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1" y="3488"/>
                  <a:ext cx="309" cy="232"/>
                </a:xfrm>
                <a:prstGeom prst="rect">
                  <a:avLst/>
                </a:prstGeom>
                <a:blipFill>
                  <a:blip r:embed="rId8"/>
                  <a:stretch>
                    <a:fillRect r="-8333"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208735D2-1728-4825-9629-15371DC8E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3720"/>
              <a:ext cx="0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1" name="Line 19">
              <a:extLst>
                <a:ext uri="{FF2B5EF4-FFF2-40B4-BE49-F238E27FC236}">
                  <a16:creationId xmlns:a16="http://schemas.microsoft.com/office/drawing/2014/main" id="{D860EF40-8DB7-4753-85B7-B19146371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3430"/>
              <a:ext cx="0" cy="4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bject 6">
                  <a:extLst>
                    <a:ext uri="{FF2B5EF4-FFF2-40B4-BE49-F238E27FC236}">
                      <a16:creationId xmlns:a16="http://schemas.microsoft.com/office/drawing/2014/main" id="{6B640798-A64A-4D5B-9CB1-F73CC826C2F6}"/>
                    </a:ext>
                  </a:extLst>
                </p:cNvPr>
                <p:cNvSpPr txBox="1"/>
                <p:nvPr/>
              </p:nvSpPr>
              <p:spPr bwMode="auto">
                <a:xfrm>
                  <a:off x="3433" y="2141"/>
                  <a:ext cx="355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2" name="Object 6">
                  <a:extLst>
                    <a:ext uri="{FF2B5EF4-FFF2-40B4-BE49-F238E27FC236}">
                      <a16:creationId xmlns:a16="http://schemas.microsoft.com/office/drawing/2014/main" id="{6B640798-A64A-4D5B-9CB1-F73CC826C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33" y="2141"/>
                  <a:ext cx="355" cy="258"/>
                </a:xfrm>
                <a:prstGeom prst="rect">
                  <a:avLst/>
                </a:prstGeom>
                <a:blipFill>
                  <a:blip r:embed="rId9"/>
                  <a:stretch>
                    <a:fillRect r="-25962" b="-21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bject 10">
                  <a:extLst>
                    <a:ext uri="{FF2B5EF4-FFF2-40B4-BE49-F238E27FC236}">
                      <a16:creationId xmlns:a16="http://schemas.microsoft.com/office/drawing/2014/main" id="{9ECDD083-3265-4A14-8FED-0E40B3C4B06B}"/>
                    </a:ext>
                  </a:extLst>
                </p:cNvPr>
                <p:cNvSpPr txBox="1"/>
                <p:nvPr/>
              </p:nvSpPr>
              <p:spPr bwMode="auto">
                <a:xfrm>
                  <a:off x="4823" y="2142"/>
                  <a:ext cx="373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Object 10">
                  <a:extLst>
                    <a:ext uri="{FF2B5EF4-FFF2-40B4-BE49-F238E27FC236}">
                      <a16:creationId xmlns:a16="http://schemas.microsoft.com/office/drawing/2014/main" id="{9ECDD083-3265-4A14-8FED-0E40B3C4B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3" y="2142"/>
                  <a:ext cx="373" cy="258"/>
                </a:xfrm>
                <a:prstGeom prst="rect">
                  <a:avLst/>
                </a:prstGeom>
                <a:blipFill>
                  <a:blip r:embed="rId10"/>
                  <a:stretch>
                    <a:fillRect l="-2727" r="-20909" b="-21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Line 25">
              <a:extLst>
                <a:ext uri="{FF2B5EF4-FFF2-40B4-BE49-F238E27FC236}">
                  <a16:creationId xmlns:a16="http://schemas.microsoft.com/office/drawing/2014/main" id="{ECF3CAEA-4967-4760-9C01-953710F14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3" y="2938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8" name="Line 26">
              <a:extLst>
                <a:ext uri="{FF2B5EF4-FFF2-40B4-BE49-F238E27FC236}">
                  <a16:creationId xmlns:a16="http://schemas.microsoft.com/office/drawing/2014/main" id="{47679188-64DD-4E0B-B4A4-3B24E78FC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3" y="3363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bject 11">
                  <a:extLst>
                    <a:ext uri="{FF2B5EF4-FFF2-40B4-BE49-F238E27FC236}">
                      <a16:creationId xmlns:a16="http://schemas.microsoft.com/office/drawing/2014/main" id="{1186AEEA-AA12-47C2-A213-3DDDC23E73CB}"/>
                    </a:ext>
                  </a:extLst>
                </p:cNvPr>
                <p:cNvSpPr txBox="1"/>
                <p:nvPr/>
              </p:nvSpPr>
              <p:spPr bwMode="auto">
                <a:xfrm>
                  <a:off x="4180" y="2675"/>
                  <a:ext cx="222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Object 11">
                  <a:extLst>
                    <a:ext uri="{FF2B5EF4-FFF2-40B4-BE49-F238E27FC236}">
                      <a16:creationId xmlns:a16="http://schemas.microsoft.com/office/drawing/2014/main" id="{1186AEEA-AA12-47C2-A213-3DDDC23E7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0" y="2675"/>
                  <a:ext cx="222" cy="25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bject 12">
                  <a:extLst>
                    <a:ext uri="{FF2B5EF4-FFF2-40B4-BE49-F238E27FC236}">
                      <a16:creationId xmlns:a16="http://schemas.microsoft.com/office/drawing/2014/main" id="{427AEC47-CBF4-42CB-8C56-BF41AEC20066}"/>
                    </a:ext>
                  </a:extLst>
                </p:cNvPr>
                <p:cNvSpPr txBox="1"/>
                <p:nvPr/>
              </p:nvSpPr>
              <p:spPr bwMode="auto">
                <a:xfrm>
                  <a:off x="4099" y="3303"/>
                  <a:ext cx="333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Object 12">
                  <a:extLst>
                    <a:ext uri="{FF2B5EF4-FFF2-40B4-BE49-F238E27FC236}">
                      <a16:creationId xmlns:a16="http://schemas.microsoft.com/office/drawing/2014/main" id="{427AEC47-CBF4-42CB-8C56-BF41AEC200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9" y="3303"/>
                  <a:ext cx="333" cy="258"/>
                </a:xfrm>
                <a:prstGeom prst="rect">
                  <a:avLst/>
                </a:prstGeom>
                <a:blipFill>
                  <a:blip r:embed="rId12"/>
                  <a:stretch>
                    <a:fillRect r="-102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AutoShape 30">
              <a:extLst>
                <a:ext uri="{FF2B5EF4-FFF2-40B4-BE49-F238E27FC236}">
                  <a16:creationId xmlns:a16="http://schemas.microsoft.com/office/drawing/2014/main" id="{CF32F223-065E-474A-9E32-0AF260A9C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361"/>
              <a:ext cx="182" cy="181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400">
                <a:ea typeface="华文楷体" panose="02010600040101010101" pitchFamily="2" charset="-122"/>
              </a:endParaRPr>
            </a:p>
          </p:txBody>
        </p:sp>
        <p:sp>
          <p:nvSpPr>
            <p:cNvPr id="72" name="AutoShape 31">
              <a:extLst>
                <a:ext uri="{FF2B5EF4-FFF2-40B4-BE49-F238E27FC236}">
                  <a16:creationId xmlns:a16="http://schemas.microsoft.com/office/drawing/2014/main" id="{8A66A1B5-5939-4AAD-B265-0583F92B2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840"/>
              <a:ext cx="182" cy="181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400">
                <a:ea typeface="华文楷体" panose="02010600040101010101" pitchFamily="2" charset="-122"/>
              </a:endParaRPr>
            </a:p>
          </p:txBody>
        </p:sp>
        <p:sp>
          <p:nvSpPr>
            <p:cNvPr id="73" name="AutoShape 32">
              <a:extLst>
                <a:ext uri="{FF2B5EF4-FFF2-40B4-BE49-F238E27FC236}">
                  <a16:creationId xmlns:a16="http://schemas.microsoft.com/office/drawing/2014/main" id="{5F87C7C0-59CB-4FF3-8F4D-575FF13A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269"/>
              <a:ext cx="182" cy="181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400">
                <a:ea typeface="华文楷体" panose="02010600040101010101" pitchFamily="2" charset="-122"/>
              </a:endParaRPr>
            </a:p>
          </p:txBody>
        </p:sp>
        <p:sp>
          <p:nvSpPr>
            <p:cNvPr id="74" name="Line 33">
              <a:extLst>
                <a:ext uri="{FF2B5EF4-FFF2-40B4-BE49-F238E27FC236}">
                  <a16:creationId xmlns:a16="http://schemas.microsoft.com/office/drawing/2014/main" id="{39B86BD7-B6BE-410B-9460-D3B8828AE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3884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5" name="Line 34">
              <a:extLst>
                <a:ext uri="{FF2B5EF4-FFF2-40B4-BE49-F238E27FC236}">
                  <a16:creationId xmlns:a16="http://schemas.microsoft.com/office/drawing/2014/main" id="{07195BE2-731E-4BED-82D9-3250136BC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302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6" name="Line 35">
              <a:extLst>
                <a:ext uri="{FF2B5EF4-FFF2-40B4-BE49-F238E27FC236}">
                  <a16:creationId xmlns:a16="http://schemas.microsoft.com/office/drawing/2014/main" id="{C0C2B11A-ECD7-4785-AD6C-A8EB6F497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52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ject 36">
                <a:extLst>
                  <a:ext uri="{FF2B5EF4-FFF2-40B4-BE49-F238E27FC236}">
                    <a16:creationId xmlns:a16="http://schemas.microsoft.com/office/drawing/2014/main" id="{481BD425-174C-4DC0-BC7E-536556472E4C}"/>
                  </a:ext>
                </a:extLst>
              </p:cNvPr>
              <p:cNvSpPr txBox="1"/>
              <p:nvPr/>
            </p:nvSpPr>
            <p:spPr bwMode="auto">
              <a:xfrm>
                <a:off x="4732198" y="5529426"/>
                <a:ext cx="3994643" cy="7078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  <m:oMath xmlns:m="http://schemas.openxmlformats.org/officeDocument/2006/math"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)+3</m:t>
                      </m:r>
                      <m:sSup>
                        <m:sSupPr>
                          <m:ctrlPr>
                            <a:rPr lang="en-US" sz="2000" i="1" spc="-1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pc="-1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 spc="-1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)−3</m:t>
                      </m:r>
                      <m:sSup>
                        <m:sSupPr>
                          <m:ctrlPr>
                            <a:rPr lang="en-US" sz="2000" i="1" spc="-1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pc="-1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 spc="-1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000" i="1" spc="-1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pc="-1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 spc="-1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pc="-15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spc="-150" dirty="0"/>
              </a:p>
            </p:txBody>
          </p:sp>
        </mc:Choice>
        <mc:Fallback xmlns="">
          <p:sp>
            <p:nvSpPr>
              <p:cNvPr id="77" name="Object 36">
                <a:extLst>
                  <a:ext uri="{FF2B5EF4-FFF2-40B4-BE49-F238E27FC236}">
                    <a16:creationId xmlns:a16="http://schemas.microsoft.com/office/drawing/2014/main" id="{481BD425-174C-4DC0-BC7E-53655647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2198" y="5529426"/>
                <a:ext cx="3994643" cy="707886"/>
              </a:xfrm>
              <a:prstGeom prst="rect">
                <a:avLst/>
              </a:prstGeom>
              <a:blipFill>
                <a:blip r:embed="rId13"/>
                <a:stretch>
                  <a:fillRect r="-457" b="-103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726000B-C27E-45F7-95FD-0EADF6A83E20}"/>
              </a:ext>
            </a:extLst>
          </p:cNvPr>
          <p:cNvSpPr txBox="1"/>
          <p:nvPr/>
        </p:nvSpPr>
        <p:spPr>
          <a:xfrm>
            <a:off x="3259234" y="3584777"/>
            <a:ext cx="1612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用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什么性质求反变换</a:t>
            </a:r>
            <a:r>
              <a:rPr kumimoji="1" lang="zh-CN" alt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？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" name="图片 11" descr="thinking-caps.jpg">
            <a:extLst>
              <a:ext uri="{FF2B5EF4-FFF2-40B4-BE49-F238E27FC236}">
                <a16:creationId xmlns:a16="http://schemas.microsoft.com/office/drawing/2014/main" id="{D9CE3AF2-6AF4-4468-84D3-E08706C76C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34" y="4033432"/>
            <a:ext cx="583588" cy="67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17423" grpId="0"/>
      <p:bldP spid="48" grpId="0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标题 1">
            <a:extLst>
              <a:ext uri="{FF2B5EF4-FFF2-40B4-BE49-F238E27FC236}">
                <a16:creationId xmlns:a16="http://schemas.microsoft.com/office/drawing/2014/main" id="{9633E33D-E619-44FA-A080-E8C62360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00"/>
                </a:solidFill>
              </a:rPr>
              <a:t>10.8 </a:t>
            </a:r>
            <a:r>
              <a:rPr lang="zh-CN" altLang="en-US" sz="3600">
                <a:solidFill>
                  <a:srgbClr val="000000"/>
                </a:solidFill>
              </a:rPr>
              <a:t>系统函数的代数属性与方框图表示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2" name="Object 4">
                <a:extLst>
                  <a:ext uri="{FF2B5EF4-FFF2-40B4-BE49-F238E27FC236}">
                    <a16:creationId xmlns:a16="http://schemas.microsoft.com/office/drawing/2014/main" id="{37A0AE97-04BB-40EB-833C-F1EE5D83C104}"/>
                  </a:ext>
                </a:extLst>
              </p:cNvPr>
              <p:cNvSpPr txBox="1"/>
              <p:nvPr/>
            </p:nvSpPr>
            <p:spPr bwMode="auto">
              <a:xfrm>
                <a:off x="1915581" y="1804158"/>
                <a:ext cx="5312840" cy="8517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492" name="Object 4">
                <a:extLst>
                  <a:ext uri="{FF2B5EF4-FFF2-40B4-BE49-F238E27FC236}">
                    <a16:creationId xmlns:a16="http://schemas.microsoft.com/office/drawing/2014/main" id="{37A0AE97-04BB-40EB-833C-F1EE5D83C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5581" y="1804158"/>
                <a:ext cx="5312840" cy="851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灯片编号占位符 43">
            <a:extLst>
              <a:ext uri="{FF2B5EF4-FFF2-40B4-BE49-F238E27FC236}">
                <a16:creationId xmlns:a16="http://schemas.microsoft.com/office/drawing/2014/main" id="{103BBEEC-1D69-44F7-A7AE-6C05D624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28767B45-71C4-49B4-9532-2F36B80942D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98F6CAC-9506-4DE1-89FF-0C18514620F1}"/>
                  </a:ext>
                </a:extLst>
              </p:cNvPr>
              <p:cNvSpPr txBox="1"/>
              <p:nvPr/>
            </p:nvSpPr>
            <p:spPr>
              <a:xfrm>
                <a:off x="457200" y="1248210"/>
                <a:ext cx="82296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1" lang="zh-CN" altLang="en-US" sz="2200" b="0" i="0" u="none" strike="noStrike" kern="1200" cap="none" spc="-20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例</a:t>
                </a:r>
                <a:r>
                  <a:rPr kumimoji="1" lang="en-US" altLang="zh-CN" sz="2200" b="0" i="0" u="none" strike="noStrike" kern="1200" cap="none" spc="-20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kumimoji="1" lang="en-US" altLang="zh-CN" sz="2200" b="0" i="0" u="none" strike="noStrike" kern="1200" cap="none" spc="-2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]−3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−1]+3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−2]−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−3]=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]−5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−1]+8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spc="-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−3]</m:t>
                    </m:r>
                  </m:oMath>
                </a14:m>
                <a:endParaRPr lang="en-US" sz="2200" spc="-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98F6CAC-9506-4DE1-89FF-0C185146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48210"/>
                <a:ext cx="8229600" cy="430887"/>
              </a:xfrm>
              <a:prstGeom prst="rect">
                <a:avLst/>
              </a:prstGeom>
              <a:blipFill>
                <a:blip r:embed="rId3"/>
                <a:stretch>
                  <a:fillRect l="-963" t="-1142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9">
            <a:extLst>
              <a:ext uri="{FF2B5EF4-FFF2-40B4-BE49-F238E27FC236}">
                <a16:creationId xmlns:a16="http://schemas.microsoft.com/office/drawing/2014/main" id="{1A1D7D94-4394-4581-8BB5-AF21E69EFCCD}"/>
              </a:ext>
            </a:extLst>
          </p:cNvPr>
          <p:cNvGrpSpPr>
            <a:grpSpLocks/>
          </p:cNvGrpSpPr>
          <p:nvPr/>
        </p:nvGrpSpPr>
        <p:grpSpPr bwMode="auto">
          <a:xfrm>
            <a:off x="2997202" y="3833515"/>
            <a:ext cx="2462213" cy="2746376"/>
            <a:chOff x="3491" y="2159"/>
            <a:chExt cx="1551" cy="1730"/>
          </a:xfrm>
        </p:grpSpPr>
        <p:sp>
          <p:nvSpPr>
            <p:cNvPr id="55" name="Line 10">
              <a:extLst>
                <a:ext uri="{FF2B5EF4-FFF2-40B4-BE49-F238E27FC236}">
                  <a16:creationId xmlns:a16="http://schemas.microsoft.com/office/drawing/2014/main" id="{118A5DB5-1D8A-401C-8052-9E76AC37F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451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BE48633D-3329-40AF-9382-804838211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2451"/>
              <a:ext cx="9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7" name="Line 12">
              <a:extLst>
                <a:ext uri="{FF2B5EF4-FFF2-40B4-BE49-F238E27FC236}">
                  <a16:creationId xmlns:a16="http://schemas.microsoft.com/office/drawing/2014/main" id="{2D2311D3-6C24-4D6B-A866-94C0D3EF5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2454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13">
                  <a:extLst>
                    <a:ext uri="{FF2B5EF4-FFF2-40B4-BE49-F238E27FC236}">
                      <a16:creationId xmlns:a16="http://schemas.microsoft.com/office/drawing/2014/main" id="{34DB8288-084A-48B8-B47F-35D9A5347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1" y="2686"/>
                  <a:ext cx="309" cy="1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58" name="Rectangle 13">
                  <a:extLst>
                    <a:ext uri="{FF2B5EF4-FFF2-40B4-BE49-F238E27FC236}">
                      <a16:creationId xmlns:a16="http://schemas.microsoft.com/office/drawing/2014/main" id="{34DB8288-084A-48B8-B47F-35D9A5347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1" y="2686"/>
                  <a:ext cx="309" cy="193"/>
                </a:xfrm>
                <a:prstGeom prst="rect">
                  <a:avLst/>
                </a:prstGeom>
                <a:blipFill>
                  <a:blip r:embed="rId4"/>
                  <a:stretch>
                    <a:fillRect r="-4651"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ine 14">
              <a:extLst>
                <a:ext uri="{FF2B5EF4-FFF2-40B4-BE49-F238E27FC236}">
                  <a16:creationId xmlns:a16="http://schemas.microsoft.com/office/drawing/2014/main" id="{C0189F5B-8156-4C2D-87C2-D5BA182D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2879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15">
                  <a:extLst>
                    <a:ext uri="{FF2B5EF4-FFF2-40B4-BE49-F238E27FC236}">
                      <a16:creationId xmlns:a16="http://schemas.microsoft.com/office/drawing/2014/main" id="{5A74B6FF-5834-48AD-A61B-1D46D37DB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1" y="3072"/>
                  <a:ext cx="309" cy="2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60" name="Rectangle 15">
                  <a:extLst>
                    <a:ext uri="{FF2B5EF4-FFF2-40B4-BE49-F238E27FC236}">
                      <a16:creationId xmlns:a16="http://schemas.microsoft.com/office/drawing/2014/main" id="{5A74B6FF-5834-48AD-A61B-1D46D37DB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1" y="3072"/>
                  <a:ext cx="309" cy="232"/>
                </a:xfrm>
                <a:prstGeom prst="rect">
                  <a:avLst/>
                </a:prstGeom>
                <a:blipFill>
                  <a:blip r:embed="rId5"/>
                  <a:stretch>
                    <a:fillRect r="-4651"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12E9CFC3-2D5A-4C3C-90A8-3DFE116CD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3295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17">
                  <a:extLst>
                    <a:ext uri="{FF2B5EF4-FFF2-40B4-BE49-F238E27FC236}">
                      <a16:creationId xmlns:a16="http://schemas.microsoft.com/office/drawing/2014/main" id="{37717EC1-DD5F-47D4-ADAC-6FB493477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1" y="3488"/>
                  <a:ext cx="309" cy="2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62" name="Rectangle 17">
                  <a:extLst>
                    <a:ext uri="{FF2B5EF4-FFF2-40B4-BE49-F238E27FC236}">
                      <a16:creationId xmlns:a16="http://schemas.microsoft.com/office/drawing/2014/main" id="{37717EC1-DD5F-47D4-ADAC-6FB4934771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1" y="3488"/>
                  <a:ext cx="309" cy="232"/>
                </a:xfrm>
                <a:prstGeom prst="rect">
                  <a:avLst/>
                </a:prstGeom>
                <a:blipFill>
                  <a:blip r:embed="rId6"/>
                  <a:stretch>
                    <a:fillRect r="-4651"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4A0BD905-89DE-4D16-BB28-B2694365D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3720"/>
              <a:ext cx="0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D2F74E63-4ECC-4A18-A447-DBDD065CB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3430"/>
              <a:ext cx="0" cy="4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bject 10">
                  <a:extLst>
                    <a:ext uri="{FF2B5EF4-FFF2-40B4-BE49-F238E27FC236}">
                      <a16:creationId xmlns:a16="http://schemas.microsoft.com/office/drawing/2014/main" id="{AE1A007E-36E3-4B17-A2E5-D08892AF9FA5}"/>
                    </a:ext>
                  </a:extLst>
                </p:cNvPr>
                <p:cNvSpPr txBox="1"/>
                <p:nvPr/>
              </p:nvSpPr>
              <p:spPr bwMode="auto">
                <a:xfrm>
                  <a:off x="3491" y="2164"/>
                  <a:ext cx="369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Object 10">
                  <a:extLst>
                    <a:ext uri="{FF2B5EF4-FFF2-40B4-BE49-F238E27FC236}">
                      <a16:creationId xmlns:a16="http://schemas.microsoft.com/office/drawing/2014/main" id="{AE1A007E-36E3-4B17-A2E5-D08892AF9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91" y="2164"/>
                  <a:ext cx="369" cy="255"/>
                </a:xfrm>
                <a:prstGeom prst="rect">
                  <a:avLst/>
                </a:prstGeom>
                <a:blipFill>
                  <a:blip r:embed="rId7"/>
                  <a:stretch>
                    <a:fillRect r="-17708" b="-164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bject 14">
                  <a:extLst>
                    <a:ext uri="{FF2B5EF4-FFF2-40B4-BE49-F238E27FC236}">
                      <a16:creationId xmlns:a16="http://schemas.microsoft.com/office/drawing/2014/main" id="{8E2D79CB-69B7-4926-99F2-8807241E6D14}"/>
                    </a:ext>
                  </a:extLst>
                </p:cNvPr>
                <p:cNvSpPr txBox="1"/>
                <p:nvPr/>
              </p:nvSpPr>
              <p:spPr bwMode="auto">
                <a:xfrm>
                  <a:off x="4403" y="2159"/>
                  <a:ext cx="401" cy="2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Object 14">
                  <a:extLst>
                    <a:ext uri="{FF2B5EF4-FFF2-40B4-BE49-F238E27FC236}">
                      <a16:creationId xmlns:a16="http://schemas.microsoft.com/office/drawing/2014/main" id="{8E2D79CB-69B7-4926-99F2-8807241E6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03" y="2159"/>
                  <a:ext cx="401" cy="256"/>
                </a:xfrm>
                <a:prstGeom prst="rect">
                  <a:avLst/>
                </a:prstGeom>
                <a:blipFill>
                  <a:blip r:embed="rId8"/>
                  <a:stretch>
                    <a:fillRect r="-15238" b="-1492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Line 25">
              <a:extLst>
                <a:ext uri="{FF2B5EF4-FFF2-40B4-BE49-F238E27FC236}">
                  <a16:creationId xmlns:a16="http://schemas.microsoft.com/office/drawing/2014/main" id="{0EC4ED76-9959-4560-B471-DA14F021B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3" y="2938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1" name="Line 26">
              <a:extLst>
                <a:ext uri="{FF2B5EF4-FFF2-40B4-BE49-F238E27FC236}">
                  <a16:creationId xmlns:a16="http://schemas.microsoft.com/office/drawing/2014/main" id="{3C94EA9E-21DF-4F98-9A1A-A0F800825E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3" y="3363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bject 15">
                  <a:extLst>
                    <a:ext uri="{FF2B5EF4-FFF2-40B4-BE49-F238E27FC236}">
                      <a16:creationId xmlns:a16="http://schemas.microsoft.com/office/drawing/2014/main" id="{2D801C14-AF12-42C2-9437-3DD3F62D4F0F}"/>
                    </a:ext>
                  </a:extLst>
                </p:cNvPr>
                <p:cNvSpPr txBox="1"/>
                <p:nvPr/>
              </p:nvSpPr>
              <p:spPr bwMode="auto">
                <a:xfrm>
                  <a:off x="4188" y="2700"/>
                  <a:ext cx="1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Object 15">
                  <a:extLst>
                    <a:ext uri="{FF2B5EF4-FFF2-40B4-BE49-F238E27FC236}">
                      <a16:creationId xmlns:a16="http://schemas.microsoft.com/office/drawing/2014/main" id="{2D801C14-AF12-42C2-9437-3DD3F62D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8" y="2700"/>
                  <a:ext cx="194" cy="252"/>
                </a:xfrm>
                <a:prstGeom prst="rect">
                  <a:avLst/>
                </a:prstGeom>
                <a:blipFill>
                  <a:blip r:embed="rId9"/>
                  <a:stretch>
                    <a:fillRect r="-392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bject 16">
                  <a:extLst>
                    <a:ext uri="{FF2B5EF4-FFF2-40B4-BE49-F238E27FC236}">
                      <a16:creationId xmlns:a16="http://schemas.microsoft.com/office/drawing/2014/main" id="{16C85776-1070-4C10-B4C7-362CEDC3E815}"/>
                    </a:ext>
                  </a:extLst>
                </p:cNvPr>
                <p:cNvSpPr txBox="1"/>
                <p:nvPr/>
              </p:nvSpPr>
              <p:spPr bwMode="auto">
                <a:xfrm>
                  <a:off x="4103" y="3333"/>
                  <a:ext cx="3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3" name="Object 16">
                  <a:extLst>
                    <a:ext uri="{FF2B5EF4-FFF2-40B4-BE49-F238E27FC236}">
                      <a16:creationId xmlns:a16="http://schemas.microsoft.com/office/drawing/2014/main" id="{16C85776-1070-4C10-B4C7-362CEDC3E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03" y="3333"/>
                  <a:ext cx="308" cy="252"/>
                </a:xfrm>
                <a:prstGeom prst="rect">
                  <a:avLst/>
                </a:prstGeom>
                <a:blipFill>
                  <a:blip r:embed="rId10"/>
                  <a:stretch>
                    <a:fillRect r="-5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utoShape 30">
              <a:extLst>
                <a:ext uri="{FF2B5EF4-FFF2-40B4-BE49-F238E27FC236}">
                  <a16:creationId xmlns:a16="http://schemas.microsoft.com/office/drawing/2014/main" id="{A3FBE654-1D07-47B1-8EA9-F5A0F872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361"/>
              <a:ext cx="182" cy="181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75" name="AutoShape 31">
              <a:extLst>
                <a:ext uri="{FF2B5EF4-FFF2-40B4-BE49-F238E27FC236}">
                  <a16:creationId xmlns:a16="http://schemas.microsoft.com/office/drawing/2014/main" id="{DF61DC0A-5FCE-49DA-B5EF-1BE1266F2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840"/>
              <a:ext cx="182" cy="181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76" name="AutoShape 32">
              <a:extLst>
                <a:ext uri="{FF2B5EF4-FFF2-40B4-BE49-F238E27FC236}">
                  <a16:creationId xmlns:a16="http://schemas.microsoft.com/office/drawing/2014/main" id="{6676FCB4-095C-4DAE-AED7-FC798759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269"/>
              <a:ext cx="182" cy="181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37DD4927-E017-4E70-9C7A-401E5D24A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3884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8A94FF4E-194F-4318-9F4B-D051209CE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302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98D32733-8CAE-43ED-9D34-52CFDCE5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523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80" name="Group 9">
            <a:extLst>
              <a:ext uri="{FF2B5EF4-FFF2-40B4-BE49-F238E27FC236}">
                <a16:creationId xmlns:a16="http://schemas.microsoft.com/office/drawing/2014/main" id="{FA8B5E27-6898-45BF-AD05-09DF8AA6EFDE}"/>
              </a:ext>
            </a:extLst>
          </p:cNvPr>
          <p:cNvGrpSpPr>
            <a:grpSpLocks/>
          </p:cNvGrpSpPr>
          <p:nvPr/>
        </p:nvGrpSpPr>
        <p:grpSpPr bwMode="auto">
          <a:xfrm>
            <a:off x="3548064" y="3841453"/>
            <a:ext cx="3189288" cy="2773363"/>
            <a:chOff x="3418" y="2027"/>
            <a:chExt cx="2009" cy="1747"/>
          </a:xfrm>
        </p:grpSpPr>
        <p:sp>
          <p:nvSpPr>
            <p:cNvPr id="81" name="Line 10">
              <a:extLst>
                <a:ext uri="{FF2B5EF4-FFF2-40B4-BE49-F238E27FC236}">
                  <a16:creationId xmlns:a16="http://schemas.microsoft.com/office/drawing/2014/main" id="{2464D913-521E-4340-81F2-921BA0516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2315"/>
              <a:ext cx="1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2" name="Line 11">
              <a:extLst>
                <a:ext uri="{FF2B5EF4-FFF2-40B4-BE49-F238E27FC236}">
                  <a16:creationId xmlns:a16="http://schemas.microsoft.com/office/drawing/2014/main" id="{C4529788-8FD2-474D-B7E6-2EA6F0500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3" y="2315"/>
              <a:ext cx="3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3" name="Line 19">
              <a:extLst>
                <a:ext uri="{FF2B5EF4-FFF2-40B4-BE49-F238E27FC236}">
                  <a16:creationId xmlns:a16="http://schemas.microsoft.com/office/drawing/2014/main" id="{CACE738C-E72A-4B8F-BA15-9E896B313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3747"/>
              <a:ext cx="5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4" name="Line 20">
              <a:extLst>
                <a:ext uri="{FF2B5EF4-FFF2-40B4-BE49-F238E27FC236}">
                  <a16:creationId xmlns:a16="http://schemas.microsoft.com/office/drawing/2014/main" id="{66E07636-AD8C-4837-94C8-257962E72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0" y="2885"/>
              <a:ext cx="0" cy="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5" name="Line 21">
              <a:extLst>
                <a:ext uri="{FF2B5EF4-FFF2-40B4-BE49-F238E27FC236}">
                  <a16:creationId xmlns:a16="http://schemas.microsoft.com/office/drawing/2014/main" id="{94A57F15-4444-4F36-A86B-E6B16DFB0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802"/>
              <a:ext cx="4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bject 11">
                  <a:extLst>
                    <a:ext uri="{FF2B5EF4-FFF2-40B4-BE49-F238E27FC236}">
                      <a16:creationId xmlns:a16="http://schemas.microsoft.com/office/drawing/2014/main" id="{03FAA8A3-B79B-4A86-9661-2C9201788F09}"/>
                    </a:ext>
                  </a:extLst>
                </p:cNvPr>
                <p:cNvSpPr txBox="1"/>
                <p:nvPr/>
              </p:nvSpPr>
              <p:spPr bwMode="auto">
                <a:xfrm>
                  <a:off x="4330" y="2559"/>
                  <a:ext cx="30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6" name="Object 11">
                  <a:extLst>
                    <a:ext uri="{FF2B5EF4-FFF2-40B4-BE49-F238E27FC236}">
                      <a16:creationId xmlns:a16="http://schemas.microsoft.com/office/drawing/2014/main" id="{03FAA8A3-B79B-4A86-9661-2C9201788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30" y="2559"/>
                  <a:ext cx="309" cy="252"/>
                </a:xfrm>
                <a:prstGeom prst="rect">
                  <a:avLst/>
                </a:prstGeom>
                <a:blipFill>
                  <a:blip r:embed="rId11"/>
                  <a:stretch>
                    <a:fillRect r="-5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bject 12">
                  <a:extLst>
                    <a:ext uri="{FF2B5EF4-FFF2-40B4-BE49-F238E27FC236}">
                      <a16:creationId xmlns:a16="http://schemas.microsoft.com/office/drawing/2014/main" id="{CFC5E18F-2165-42F5-92EA-62376F416A0D}"/>
                    </a:ext>
                  </a:extLst>
                </p:cNvPr>
                <p:cNvSpPr txBox="1"/>
                <p:nvPr/>
              </p:nvSpPr>
              <p:spPr bwMode="auto">
                <a:xfrm>
                  <a:off x="4412" y="3522"/>
                  <a:ext cx="20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7" name="Object 12">
                  <a:extLst>
                    <a:ext uri="{FF2B5EF4-FFF2-40B4-BE49-F238E27FC236}">
                      <a16:creationId xmlns:a16="http://schemas.microsoft.com/office/drawing/2014/main" id="{CFC5E18F-2165-42F5-92EA-62376F416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2" y="3522"/>
                  <a:ext cx="207" cy="25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bject 13">
                  <a:extLst>
                    <a:ext uri="{FF2B5EF4-FFF2-40B4-BE49-F238E27FC236}">
                      <a16:creationId xmlns:a16="http://schemas.microsoft.com/office/drawing/2014/main" id="{851524A1-273B-4950-AC76-5C5B484E3181}"/>
                    </a:ext>
                  </a:extLst>
                </p:cNvPr>
                <p:cNvSpPr txBox="1"/>
                <p:nvPr/>
              </p:nvSpPr>
              <p:spPr bwMode="auto">
                <a:xfrm>
                  <a:off x="5042" y="2027"/>
                  <a:ext cx="385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8" name="Object 13">
                  <a:extLst>
                    <a:ext uri="{FF2B5EF4-FFF2-40B4-BE49-F238E27FC236}">
                      <a16:creationId xmlns:a16="http://schemas.microsoft.com/office/drawing/2014/main" id="{851524A1-273B-4950-AC76-5C5B484E3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42" y="2027"/>
                  <a:ext cx="385" cy="255"/>
                </a:xfrm>
                <a:prstGeom prst="rect">
                  <a:avLst/>
                </a:prstGeom>
                <a:blipFill>
                  <a:blip r:embed="rId13"/>
                  <a:stretch>
                    <a:fillRect r="-13000" b="-164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AutoShape 30">
              <a:extLst>
                <a:ext uri="{FF2B5EF4-FFF2-40B4-BE49-F238E27FC236}">
                  <a16:creationId xmlns:a16="http://schemas.microsoft.com/office/drawing/2014/main" id="{3FED4583-E70F-42A5-8833-B34D389E5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713"/>
              <a:ext cx="181" cy="181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D5A9D4C3-328A-4066-B92C-241F3A9AB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0" y="2432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91" name="AutoShape 32">
              <a:extLst>
                <a:ext uri="{FF2B5EF4-FFF2-40B4-BE49-F238E27FC236}">
                  <a16:creationId xmlns:a16="http://schemas.microsoft.com/office/drawing/2014/main" id="{40476436-6977-4FBA-AB6A-5F48A3DE7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215"/>
              <a:ext cx="237" cy="212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华文楷体" panose="0201060004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D69612-26AB-43E9-82B1-001E8D68F76B}"/>
              </a:ext>
            </a:extLst>
          </p:cNvPr>
          <p:cNvGrpSpPr/>
          <p:nvPr/>
        </p:nvGrpSpPr>
        <p:grpSpPr>
          <a:xfrm>
            <a:off x="573455" y="2780928"/>
            <a:ext cx="7997090" cy="851708"/>
            <a:chOff x="689710" y="2865833"/>
            <a:chExt cx="7997090" cy="851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bject 5">
                  <a:extLst>
                    <a:ext uri="{FF2B5EF4-FFF2-40B4-BE49-F238E27FC236}">
                      <a16:creationId xmlns:a16="http://schemas.microsoft.com/office/drawing/2014/main" id="{C0EAEA3D-DD92-4872-A12F-A31503ABE28C}"/>
                    </a:ext>
                  </a:extLst>
                </p:cNvPr>
                <p:cNvSpPr txBox="1"/>
                <p:nvPr/>
              </p:nvSpPr>
              <p:spPr bwMode="auto">
                <a:xfrm>
                  <a:off x="689710" y="2865833"/>
                  <a:ext cx="3568701" cy="8517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2" name="Object 5">
                  <a:extLst>
                    <a:ext uri="{FF2B5EF4-FFF2-40B4-BE49-F238E27FC236}">
                      <a16:creationId xmlns:a16="http://schemas.microsoft.com/office/drawing/2014/main" id="{C0EAEA3D-DD92-4872-A12F-A31503ABE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710" y="2865833"/>
                  <a:ext cx="3568701" cy="85170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bject 6">
                  <a:extLst>
                    <a:ext uri="{FF2B5EF4-FFF2-40B4-BE49-F238E27FC236}">
                      <a16:creationId xmlns:a16="http://schemas.microsoft.com/office/drawing/2014/main" id="{CE96DE63-6EAE-4E47-A3CA-8E6E03D12F0B}"/>
                    </a:ext>
                  </a:extLst>
                </p:cNvPr>
                <p:cNvSpPr txBox="1"/>
                <p:nvPr/>
              </p:nvSpPr>
              <p:spPr bwMode="auto">
                <a:xfrm>
                  <a:off x="4607298" y="3058816"/>
                  <a:ext cx="407950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sz="2400" i="1" spc="-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1−5</m:t>
                            </m:r>
                            <m:sSup>
                              <m:sSupPr>
                                <m:ctrlPr>
                                  <a:rPr lang="en-US" sz="2400" i="1" spc="-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pc="-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spc="-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 spc="-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+8</m:t>
                            </m:r>
                            <m:sSup>
                              <m:sSupPr>
                                <m:ctrlPr>
                                  <a:rPr lang="en-US" sz="2400" i="1" spc="-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pc="-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spc="-2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</m:e>
                        </m:d>
                        <m:r>
                          <a:rPr lang="en-US" sz="24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pc="-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spc="-200" dirty="0"/>
                </a:p>
              </p:txBody>
            </p:sp>
          </mc:Choice>
          <mc:Fallback xmlns="">
            <p:sp>
              <p:nvSpPr>
                <p:cNvPr id="93" name="Object 6">
                  <a:extLst>
                    <a:ext uri="{FF2B5EF4-FFF2-40B4-BE49-F238E27FC236}">
                      <a16:creationId xmlns:a16="http://schemas.microsoft.com/office/drawing/2014/main" id="{CE96DE63-6EAE-4E47-A3CA-8E6E03D12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7298" y="3058816"/>
                  <a:ext cx="4079502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448"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Text Box 2">
            <a:extLst>
              <a:ext uri="{FF2B5EF4-FFF2-40B4-BE49-F238E27FC236}">
                <a16:creationId xmlns:a16="http://schemas.microsoft.com/office/drawing/2014/main" id="{6D7B11F1-D3F0-4C4D-B161-FCCAC5147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2.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级联型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Object 2">
                <a:extLst>
                  <a:ext uri="{FF2B5EF4-FFF2-40B4-BE49-F238E27FC236}">
                    <a16:creationId xmlns:a16="http://schemas.microsoft.com/office/drawing/2014/main" id="{FFB1F838-B0D7-43F2-9F9F-0601F618015F}"/>
                  </a:ext>
                </a:extLst>
              </p:cNvPr>
              <p:cNvSpPr txBox="1"/>
              <p:nvPr/>
            </p:nvSpPr>
            <p:spPr bwMode="auto">
              <a:xfrm>
                <a:off x="1231540" y="2562412"/>
                <a:ext cx="6680919" cy="10792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587" name="Object 2">
                <a:extLst>
                  <a:ext uri="{FF2B5EF4-FFF2-40B4-BE49-F238E27FC236}">
                    <a16:creationId xmlns:a16="http://schemas.microsoft.com/office/drawing/2014/main" id="{FFB1F838-B0D7-43F2-9F9F-0601F618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1540" y="2562412"/>
                <a:ext cx="6680919" cy="1079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>
            <a:extLst>
              <a:ext uri="{FF2B5EF4-FFF2-40B4-BE49-F238E27FC236}">
                <a16:creationId xmlns:a16="http://schemas.microsoft.com/office/drawing/2014/main" id="{98807571-2A09-4B13-B8DB-0A124DC6DFA8}"/>
              </a:ext>
            </a:extLst>
          </p:cNvPr>
          <p:cNvGrpSpPr>
            <a:grpSpLocks/>
          </p:cNvGrpSpPr>
          <p:nvPr/>
        </p:nvGrpSpPr>
        <p:grpSpPr bwMode="auto">
          <a:xfrm>
            <a:off x="971546" y="4412117"/>
            <a:ext cx="7200905" cy="1322388"/>
            <a:chOff x="470" y="2517"/>
            <a:chExt cx="4536" cy="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1" name="Object 5">
                  <a:extLst>
                    <a:ext uri="{FF2B5EF4-FFF2-40B4-BE49-F238E27FC236}">
                      <a16:creationId xmlns:a16="http://schemas.microsoft.com/office/drawing/2014/main" id="{AF90D089-6A6D-4147-9688-1D534827988D}"/>
                    </a:ext>
                  </a:extLst>
                </p:cNvPr>
                <p:cNvSpPr txBox="1"/>
                <p:nvPr/>
              </p:nvSpPr>
              <p:spPr bwMode="auto">
                <a:xfrm>
                  <a:off x="470" y="2518"/>
                  <a:ext cx="3261" cy="8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461" name="Object 5">
                  <a:extLst>
                    <a:ext uri="{FF2B5EF4-FFF2-40B4-BE49-F238E27FC236}">
                      <a16:creationId xmlns:a16="http://schemas.microsoft.com/office/drawing/2014/main" id="{AF90D089-6A6D-4147-9688-1D5348279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0" y="2518"/>
                  <a:ext cx="3261" cy="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62" name="Object 6">
                  <a:extLst>
                    <a:ext uri="{FF2B5EF4-FFF2-40B4-BE49-F238E27FC236}">
                      <a16:creationId xmlns:a16="http://schemas.microsoft.com/office/drawing/2014/main" id="{1DCEDE83-0936-4D1B-888A-BE4E70D727A6}"/>
                    </a:ext>
                  </a:extLst>
                </p:cNvPr>
                <p:cNvSpPr txBox="1"/>
                <p:nvPr/>
              </p:nvSpPr>
              <p:spPr bwMode="auto">
                <a:xfrm>
                  <a:off x="3418" y="2517"/>
                  <a:ext cx="1588" cy="8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462" name="Object 6">
                  <a:extLst>
                    <a:ext uri="{FF2B5EF4-FFF2-40B4-BE49-F238E27FC236}">
                      <a16:creationId xmlns:a16="http://schemas.microsoft.com/office/drawing/2014/main" id="{1DCEDE83-0936-4D1B-888A-BE4E70D727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18" y="2517"/>
                  <a:ext cx="1588" cy="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71" name="Text Box 8">
                <a:extLst>
                  <a:ext uri="{FF2B5EF4-FFF2-40B4-BE49-F238E27FC236}">
                    <a16:creationId xmlns:a16="http://schemas.microsoft.com/office/drawing/2014/main" id="{06887B1C-33D4-4685-A636-BB69C4F3F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738" y="5858108"/>
                <a:ext cx="503342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是二阶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子</a:t>
                </a: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系统函数。</a:t>
                </a:r>
              </a:p>
            </p:txBody>
          </p:sp>
        </mc:Choice>
        <mc:Fallback xmlns="">
          <p:sp>
            <p:nvSpPr>
              <p:cNvPr id="19471" name="Text Box 8">
                <a:extLst>
                  <a:ext uri="{FF2B5EF4-FFF2-40B4-BE49-F238E27FC236}">
                    <a16:creationId xmlns:a16="http://schemas.microsoft.com/office/drawing/2014/main" id="{06887B1C-33D4-4685-A636-BB69C4F3F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738" y="5858108"/>
                <a:ext cx="5033429" cy="523220"/>
              </a:xfrm>
              <a:prstGeom prst="rect">
                <a:avLst/>
              </a:prstGeom>
              <a:blipFill>
                <a:blip r:embed="rId5"/>
                <a:stretch>
                  <a:fillRect l="-2545" t="-12791" r="-10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70" name="Text Box 12">
                <a:extLst>
                  <a:ext uri="{FF2B5EF4-FFF2-40B4-BE49-F238E27FC236}">
                    <a16:creationId xmlns:a16="http://schemas.microsoft.com/office/drawing/2014/main" id="{14A5F2F7-86A9-4CAF-B6E1-EEE521DCF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738" y="1915586"/>
                <a:ext cx="6320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将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因式分解，在无重阶极点时可得</a:t>
                </a:r>
              </a:p>
            </p:txBody>
          </p:sp>
        </mc:Choice>
        <mc:Fallback xmlns="">
          <p:sp>
            <p:nvSpPr>
              <p:cNvPr id="19470" name="Text Box 12">
                <a:extLst>
                  <a:ext uri="{FF2B5EF4-FFF2-40B4-BE49-F238E27FC236}">
                    <a16:creationId xmlns:a16="http://schemas.microsoft.com/office/drawing/2014/main" id="{14A5F2F7-86A9-4CAF-B6E1-EEE521DCF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738" y="1915586"/>
                <a:ext cx="6320000" cy="523220"/>
              </a:xfrm>
              <a:prstGeom prst="rect">
                <a:avLst/>
              </a:prstGeom>
              <a:blipFill>
                <a:blip r:embed="rId6"/>
                <a:stretch>
                  <a:fillRect l="-2027" t="-11628" r="-579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598" name="Text Box 14">
                <a:extLst>
                  <a:ext uri="{FF2B5EF4-FFF2-40B4-BE49-F238E27FC236}">
                    <a16:creationId xmlns:a16="http://schemas.microsoft.com/office/drawing/2014/main" id="{199C2456-4D4F-4962-8A87-467ACC604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738" y="3765288"/>
                <a:ext cx="267483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为偶数时</a:t>
                </a:r>
              </a:p>
            </p:txBody>
          </p:sp>
        </mc:Choice>
        <mc:Fallback xmlns="">
          <p:sp>
            <p:nvSpPr>
              <p:cNvPr id="67598" name="Text Box 14">
                <a:extLst>
                  <a:ext uri="{FF2B5EF4-FFF2-40B4-BE49-F238E27FC236}">
                    <a16:creationId xmlns:a16="http://schemas.microsoft.com/office/drawing/2014/main" id="{199C2456-4D4F-4962-8A87-467ACC60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738" y="3765288"/>
                <a:ext cx="2674835" cy="523220"/>
              </a:xfrm>
              <a:prstGeom prst="rect">
                <a:avLst/>
              </a:prstGeom>
              <a:blipFill>
                <a:blip r:embed="rId7"/>
                <a:stretch>
                  <a:fillRect t="-12941" r="-3425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8" name="标题 14">
            <a:extLst>
              <a:ext uri="{FF2B5EF4-FFF2-40B4-BE49-F238E27FC236}">
                <a16:creationId xmlns:a16="http://schemas.microsoft.com/office/drawing/2014/main" id="{1E188800-54E0-4F22-A2B9-52A99711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00"/>
                </a:solidFill>
              </a:rPr>
              <a:t>10.8 </a:t>
            </a:r>
            <a:r>
              <a:rPr lang="zh-CN" altLang="en-US" sz="3600">
                <a:solidFill>
                  <a:srgbClr val="000000"/>
                </a:solidFill>
              </a:rPr>
              <a:t>系统函数的代数属性与方框图表示</a:t>
            </a:r>
            <a:endParaRPr lang="zh-CN" alt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BAB14BD7-D619-44A1-8096-90A515AB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10C4826F-5657-4BB9-8490-FB611AADDA0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7" name="Text Box 69">
            <a:extLst>
              <a:ext uri="{FF2B5EF4-FFF2-40B4-BE49-F238E27FC236}">
                <a16:creationId xmlns:a16="http://schemas.microsoft.com/office/drawing/2014/main" id="{7BEA9CEB-7EFB-48C4-9324-762DD6568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985" y="5988105"/>
            <a:ext cx="502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离散时间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LTI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系统的级联型表示</a:t>
            </a:r>
          </a:p>
        </p:txBody>
      </p:sp>
      <p:sp>
        <p:nvSpPr>
          <p:cNvPr id="20498" name="标题 69">
            <a:extLst>
              <a:ext uri="{FF2B5EF4-FFF2-40B4-BE49-F238E27FC236}">
                <a16:creationId xmlns:a16="http://schemas.microsoft.com/office/drawing/2014/main" id="{22172DC5-48FD-497E-A6FD-F8D59103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00"/>
                </a:solidFill>
              </a:rPr>
              <a:t>10.8 </a:t>
            </a:r>
            <a:r>
              <a:rPr lang="zh-CN" altLang="en-US" sz="3600">
                <a:solidFill>
                  <a:srgbClr val="000000"/>
                </a:solidFill>
              </a:rPr>
              <a:t>系统函数的代数属性与方框图表示</a:t>
            </a:r>
            <a:endParaRPr lang="zh-CN" altLang="en-US"/>
          </a:p>
        </p:txBody>
      </p:sp>
      <p:sp>
        <p:nvSpPr>
          <p:cNvPr id="20499" name="Text Box 10">
            <a:extLst>
              <a:ext uri="{FF2B5EF4-FFF2-40B4-BE49-F238E27FC236}">
                <a16:creationId xmlns:a16="http://schemas.microsoft.com/office/drawing/2014/main" id="{4308A8F4-6114-4211-875F-BD009BF83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52" y="2552984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由此即可得系统的级联型表示：</a:t>
            </a:r>
          </a:p>
        </p:txBody>
      </p:sp>
      <p:sp>
        <p:nvSpPr>
          <p:cNvPr id="77" name="灯片编号占位符 76">
            <a:extLst>
              <a:ext uri="{FF2B5EF4-FFF2-40B4-BE49-F238E27FC236}">
                <a16:creationId xmlns:a16="http://schemas.microsoft.com/office/drawing/2014/main" id="{E4602F67-BC10-4462-9056-F2712517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AC386075-842D-4B3A-B09B-20B8E09528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9" name="Group 2">
            <a:extLst>
              <a:ext uri="{FF2B5EF4-FFF2-40B4-BE49-F238E27FC236}">
                <a16:creationId xmlns:a16="http://schemas.microsoft.com/office/drawing/2014/main" id="{39D5BE33-EE41-4387-95BD-691ACED2FB80}"/>
              </a:ext>
            </a:extLst>
          </p:cNvPr>
          <p:cNvGrpSpPr>
            <a:grpSpLocks/>
          </p:cNvGrpSpPr>
          <p:nvPr/>
        </p:nvGrpSpPr>
        <p:grpSpPr bwMode="auto">
          <a:xfrm>
            <a:off x="669171" y="3269626"/>
            <a:ext cx="7794625" cy="2520950"/>
            <a:chOff x="576" y="1184"/>
            <a:chExt cx="4910" cy="1588"/>
          </a:xfrm>
        </p:grpSpPr>
        <p:sp>
          <p:nvSpPr>
            <p:cNvPr id="84" name="Line 3">
              <a:extLst>
                <a:ext uri="{FF2B5EF4-FFF2-40B4-BE49-F238E27FC236}">
                  <a16:creationId xmlns:a16="http://schemas.microsoft.com/office/drawing/2014/main" id="{5891121D-5D9F-450A-896B-E9BDD9AC4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1466"/>
              <a:ext cx="4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5" name="Oval 4">
              <a:extLst>
                <a:ext uri="{FF2B5EF4-FFF2-40B4-BE49-F238E27FC236}">
                  <a16:creationId xmlns:a16="http://schemas.microsoft.com/office/drawing/2014/main" id="{ABEA31EC-CB59-4409-9D75-EFB75FD3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377"/>
              <a:ext cx="177" cy="1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86" name="Line 5">
              <a:extLst>
                <a:ext uri="{FF2B5EF4-FFF2-40B4-BE49-F238E27FC236}">
                  <a16:creationId xmlns:a16="http://schemas.microsoft.com/office/drawing/2014/main" id="{376C7A25-D24D-486D-A54D-5144B8757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1466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7" name="Line 6">
              <a:extLst>
                <a:ext uri="{FF2B5EF4-FFF2-40B4-BE49-F238E27FC236}">
                  <a16:creationId xmlns:a16="http://schemas.microsoft.com/office/drawing/2014/main" id="{DA997CDB-2BD9-4618-B29A-C7BA29283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1377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8" name="Line 7">
              <a:extLst>
                <a:ext uri="{FF2B5EF4-FFF2-40B4-BE49-F238E27FC236}">
                  <a16:creationId xmlns:a16="http://schemas.microsoft.com/office/drawing/2014/main" id="{2B840AA7-A7E6-45FE-8BDA-7DEBCE378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46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9" name="Oval 8">
              <a:extLst>
                <a:ext uri="{FF2B5EF4-FFF2-40B4-BE49-F238E27FC236}">
                  <a16:creationId xmlns:a16="http://schemas.microsoft.com/office/drawing/2014/main" id="{3B3AEBBC-D8F8-4DA2-9BE5-2786A8C0A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2016"/>
              <a:ext cx="177" cy="1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90" name="Line 9">
              <a:extLst>
                <a:ext uri="{FF2B5EF4-FFF2-40B4-BE49-F238E27FC236}">
                  <a16:creationId xmlns:a16="http://schemas.microsoft.com/office/drawing/2014/main" id="{CF61E9E4-CF28-4886-8C77-50B3F7A0A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211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1" name="Line 10">
              <a:extLst>
                <a:ext uri="{FF2B5EF4-FFF2-40B4-BE49-F238E27FC236}">
                  <a16:creationId xmlns:a16="http://schemas.microsoft.com/office/drawing/2014/main" id="{82CF724D-8703-4F2C-91C8-ACB81E289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1998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2" name="Line 11">
              <a:extLst>
                <a:ext uri="{FF2B5EF4-FFF2-40B4-BE49-F238E27FC236}">
                  <a16:creationId xmlns:a16="http://schemas.microsoft.com/office/drawing/2014/main" id="{A410D2AD-3F3B-438B-873D-013479226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9" y="1554"/>
              <a:ext cx="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3" name="Line 12">
              <a:extLst>
                <a:ext uri="{FF2B5EF4-FFF2-40B4-BE49-F238E27FC236}">
                  <a16:creationId xmlns:a16="http://schemas.microsoft.com/office/drawing/2014/main" id="{2E0D6CB2-7A57-4F98-993E-D14AB55A7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1466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13">
                  <a:extLst>
                    <a:ext uri="{FF2B5EF4-FFF2-40B4-BE49-F238E27FC236}">
                      <a16:creationId xmlns:a16="http://schemas.microsoft.com/office/drawing/2014/main" id="{0566726B-C8D7-4AB8-9049-2285AA4C6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2" y="1643"/>
                  <a:ext cx="355" cy="310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altLang="zh-CN" sz="2000" dirty="0">
                    <a:solidFill>
                      <a:srgbClr val="001212"/>
                    </a:solidFill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94" name="Rectangle 13">
                  <a:extLst>
                    <a:ext uri="{FF2B5EF4-FFF2-40B4-BE49-F238E27FC236}">
                      <a16:creationId xmlns:a16="http://schemas.microsoft.com/office/drawing/2014/main" id="{0566726B-C8D7-4AB8-9049-2285AA4C6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2" y="1643"/>
                  <a:ext cx="355" cy="3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Line 14">
              <a:extLst>
                <a:ext uri="{FF2B5EF4-FFF2-40B4-BE49-F238E27FC236}">
                  <a16:creationId xmlns:a16="http://schemas.microsoft.com/office/drawing/2014/main" id="{3BC32EB3-7B2C-44D2-9A61-6942B8BCC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1953"/>
              <a:ext cx="0" cy="3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B851E754-A240-4AC3-9B38-9345F6744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086"/>
              <a:ext cx="5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91C08EFC-AD3C-4D33-96B4-5D5721DAD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9" y="2175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17">
                  <a:extLst>
                    <a:ext uri="{FF2B5EF4-FFF2-40B4-BE49-F238E27FC236}">
                      <a16:creationId xmlns:a16="http://schemas.microsoft.com/office/drawing/2014/main" id="{58548AF6-8540-40D2-B309-DE885CE9A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2" y="2263"/>
                  <a:ext cx="355" cy="311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altLang="zh-CN" sz="2000" dirty="0">
                    <a:solidFill>
                      <a:srgbClr val="001212"/>
                    </a:solidFill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98" name="Rectangle 17">
                  <a:extLst>
                    <a:ext uri="{FF2B5EF4-FFF2-40B4-BE49-F238E27FC236}">
                      <a16:creationId xmlns:a16="http://schemas.microsoft.com/office/drawing/2014/main" id="{58548AF6-8540-40D2-B309-DE885CE9A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2" y="2263"/>
                  <a:ext cx="355" cy="3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ine 18">
              <a:extLst>
                <a:ext uri="{FF2B5EF4-FFF2-40B4-BE49-F238E27FC236}">
                  <a16:creationId xmlns:a16="http://schemas.microsoft.com/office/drawing/2014/main" id="{58DCBF31-FC34-4217-889E-6AF5962B2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2574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0" name="Line 19">
              <a:extLst>
                <a:ext uri="{FF2B5EF4-FFF2-40B4-BE49-F238E27FC236}">
                  <a16:creationId xmlns:a16="http://schemas.microsoft.com/office/drawing/2014/main" id="{EF8B90A2-9CB8-488C-91A6-023BEF269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146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1" name="Oval 20">
              <a:extLst>
                <a:ext uri="{FF2B5EF4-FFF2-40B4-BE49-F238E27FC236}">
                  <a16:creationId xmlns:a16="http://schemas.microsoft.com/office/drawing/2014/main" id="{DA608ED0-E4D4-4BCF-A98F-1E77CF287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1377"/>
              <a:ext cx="177" cy="1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AB4EE480-E4E0-4202-A085-376344F9B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" y="1466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3" name="Line 22">
              <a:extLst>
                <a:ext uri="{FF2B5EF4-FFF2-40B4-BE49-F238E27FC236}">
                  <a16:creationId xmlns:a16="http://schemas.microsoft.com/office/drawing/2014/main" id="{181917AE-FAED-4F83-AB0D-76C0FD9BD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1377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4" name="Oval 23">
              <a:extLst>
                <a:ext uri="{FF2B5EF4-FFF2-40B4-BE49-F238E27FC236}">
                  <a16:creationId xmlns:a16="http://schemas.microsoft.com/office/drawing/2014/main" id="{E74F892F-6F1D-4B49-B868-336607A5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1998"/>
              <a:ext cx="177" cy="1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105" name="Line 24">
              <a:extLst>
                <a:ext uri="{FF2B5EF4-FFF2-40B4-BE49-F238E27FC236}">
                  <a16:creationId xmlns:a16="http://schemas.microsoft.com/office/drawing/2014/main" id="{B945C8E1-6831-4498-99F6-808FE3854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" y="2086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6" name="Line 25">
              <a:extLst>
                <a:ext uri="{FF2B5EF4-FFF2-40B4-BE49-F238E27FC236}">
                  <a16:creationId xmlns:a16="http://schemas.microsoft.com/office/drawing/2014/main" id="{A84D4B46-8063-40B5-8E3D-1F781558C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1998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7" name="Line 26">
              <a:extLst>
                <a:ext uri="{FF2B5EF4-FFF2-40B4-BE49-F238E27FC236}">
                  <a16:creationId xmlns:a16="http://schemas.microsoft.com/office/drawing/2014/main" id="{4397C7F0-5C09-4905-9BD9-6F7E09AA5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208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8" name="Line 27">
              <a:extLst>
                <a:ext uri="{FF2B5EF4-FFF2-40B4-BE49-F238E27FC236}">
                  <a16:creationId xmlns:a16="http://schemas.microsoft.com/office/drawing/2014/main" id="{E2095044-DC6B-4714-A360-D9DF229E3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" y="1554"/>
              <a:ext cx="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5E998C20-80FA-41DD-B408-D1E8401DD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3" y="1466"/>
              <a:ext cx="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0" name="Line 29">
              <a:extLst>
                <a:ext uri="{FF2B5EF4-FFF2-40B4-BE49-F238E27FC236}">
                  <a16:creationId xmlns:a16="http://schemas.microsoft.com/office/drawing/2014/main" id="{5DA6F4DA-501F-4963-AA99-240E1A419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2746"/>
              <a:ext cx="12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F62A5213-8526-4255-A1AC-55FF34914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" y="2160"/>
              <a:ext cx="0" cy="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12" name="Oval 31">
              <a:extLst>
                <a:ext uri="{FF2B5EF4-FFF2-40B4-BE49-F238E27FC236}">
                  <a16:creationId xmlns:a16="http://schemas.microsoft.com/office/drawing/2014/main" id="{0BA4AE13-11C2-4D35-BC47-810409D0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0"/>
              <a:ext cx="177" cy="1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113" name="Line 32">
              <a:extLst>
                <a:ext uri="{FF2B5EF4-FFF2-40B4-BE49-F238E27FC236}">
                  <a16:creationId xmlns:a16="http://schemas.microsoft.com/office/drawing/2014/main" id="{883E952B-EC52-47D5-81BC-4D5A7A702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" y="1479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4" name="Line 33">
              <a:extLst>
                <a:ext uri="{FF2B5EF4-FFF2-40B4-BE49-F238E27FC236}">
                  <a16:creationId xmlns:a16="http://schemas.microsoft.com/office/drawing/2014/main" id="{50A14B86-1769-4775-9ECC-094BA253E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" y="1390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5" name="Line 34">
              <a:extLst>
                <a:ext uri="{FF2B5EF4-FFF2-40B4-BE49-F238E27FC236}">
                  <a16:creationId xmlns:a16="http://schemas.microsoft.com/office/drawing/2014/main" id="{99AFE9C0-1D45-4203-94EE-D9C96B76A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1479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6" name="Oval 35">
              <a:extLst>
                <a:ext uri="{FF2B5EF4-FFF2-40B4-BE49-F238E27FC236}">
                  <a16:creationId xmlns:a16="http://schemas.microsoft.com/office/drawing/2014/main" id="{13B2C1A6-21D4-4E08-95FD-B98F8125D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28"/>
              <a:ext cx="177" cy="1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117" name="Line 36">
              <a:extLst>
                <a:ext uri="{FF2B5EF4-FFF2-40B4-BE49-F238E27FC236}">
                  <a16:creationId xmlns:a16="http://schemas.microsoft.com/office/drawing/2014/main" id="{34C53913-0ED9-4239-B409-18E32AAE8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" y="2117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8" name="Line 37">
              <a:extLst>
                <a:ext uri="{FF2B5EF4-FFF2-40B4-BE49-F238E27FC236}">
                  <a16:creationId xmlns:a16="http://schemas.microsoft.com/office/drawing/2014/main" id="{ECD880D9-8A31-4389-897B-354D96EF3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" y="2010"/>
              <a:ext cx="0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9" name="Line 38">
              <a:extLst>
                <a:ext uri="{FF2B5EF4-FFF2-40B4-BE49-F238E27FC236}">
                  <a16:creationId xmlns:a16="http://schemas.microsoft.com/office/drawing/2014/main" id="{967F7CA1-891F-457F-8FAF-952ABC32A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1567"/>
              <a:ext cx="0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0" name="Line 39">
              <a:extLst>
                <a:ext uri="{FF2B5EF4-FFF2-40B4-BE49-F238E27FC236}">
                  <a16:creationId xmlns:a16="http://schemas.microsoft.com/office/drawing/2014/main" id="{0770A951-5823-4A62-9D67-5BEA4ABED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1479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40">
                  <a:extLst>
                    <a:ext uri="{FF2B5EF4-FFF2-40B4-BE49-F238E27FC236}">
                      <a16:creationId xmlns:a16="http://schemas.microsoft.com/office/drawing/2014/main" id="{C727BBB3-DC75-4742-A586-7D4FEC5E9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" y="1656"/>
                  <a:ext cx="355" cy="310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altLang="zh-CN" sz="2000" dirty="0">
                    <a:solidFill>
                      <a:srgbClr val="001212"/>
                    </a:solidFill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21" name="Rectangle 40">
                  <a:extLst>
                    <a:ext uri="{FF2B5EF4-FFF2-40B4-BE49-F238E27FC236}">
                      <a16:creationId xmlns:a16="http://schemas.microsoft.com/office/drawing/2014/main" id="{C727BBB3-DC75-4742-A586-7D4FEC5E97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" y="1656"/>
                  <a:ext cx="355" cy="3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Line 41">
              <a:extLst>
                <a:ext uri="{FF2B5EF4-FFF2-40B4-BE49-F238E27FC236}">
                  <a16:creationId xmlns:a16="http://schemas.microsoft.com/office/drawing/2014/main" id="{CCB80EFA-4224-4335-BC6F-54D545696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1966"/>
              <a:ext cx="0" cy="3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3" name="Line 42">
              <a:extLst>
                <a:ext uri="{FF2B5EF4-FFF2-40B4-BE49-F238E27FC236}">
                  <a16:creationId xmlns:a16="http://schemas.microsoft.com/office/drawing/2014/main" id="{869B7409-AB95-4770-B242-4185F5BE4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8" y="2099"/>
              <a:ext cx="5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4" name="Line 43">
              <a:extLst>
                <a:ext uri="{FF2B5EF4-FFF2-40B4-BE49-F238E27FC236}">
                  <a16:creationId xmlns:a16="http://schemas.microsoft.com/office/drawing/2014/main" id="{E8F02FC8-C4C6-4A7D-9B2F-73A6BD2B7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218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44">
                  <a:extLst>
                    <a:ext uri="{FF2B5EF4-FFF2-40B4-BE49-F238E27FC236}">
                      <a16:creationId xmlns:a16="http://schemas.microsoft.com/office/drawing/2014/main" id="{0A14509A-C8C5-44F8-A274-DEDEA93F8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" y="2276"/>
                  <a:ext cx="355" cy="311"/>
                </a:xfrm>
                <a:prstGeom prst="rect">
                  <a:avLst/>
                </a:prstGeom>
                <a:solidFill>
                  <a:srgbClr val="66FFFF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altLang="zh-CN" sz="2000" dirty="0">
                    <a:solidFill>
                      <a:srgbClr val="001212"/>
                    </a:solidFill>
                    <a:ea typeface="华文楷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25" name="Rectangle 44">
                  <a:extLst>
                    <a:ext uri="{FF2B5EF4-FFF2-40B4-BE49-F238E27FC236}">
                      <a16:creationId xmlns:a16="http://schemas.microsoft.com/office/drawing/2014/main" id="{0A14509A-C8C5-44F8-A274-DEDEA93F8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" y="2276"/>
                  <a:ext cx="355" cy="3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Line 45">
              <a:extLst>
                <a:ext uri="{FF2B5EF4-FFF2-40B4-BE49-F238E27FC236}">
                  <a16:creationId xmlns:a16="http://schemas.microsoft.com/office/drawing/2014/main" id="{347FBA82-F9B2-4DF1-9168-634A04BF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" y="2764"/>
              <a:ext cx="12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7" name="Line 46">
              <a:extLst>
                <a:ext uri="{FF2B5EF4-FFF2-40B4-BE49-F238E27FC236}">
                  <a16:creationId xmlns:a16="http://schemas.microsoft.com/office/drawing/2014/main" id="{6B9C9DE6-76BE-45AF-A6EE-825051F2A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587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8" name="Line 47">
              <a:extLst>
                <a:ext uri="{FF2B5EF4-FFF2-40B4-BE49-F238E27FC236}">
                  <a16:creationId xmlns:a16="http://schemas.microsoft.com/office/drawing/2014/main" id="{362F77BD-C139-4AC5-8134-246A18484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1479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9" name="Oval 48">
              <a:extLst>
                <a:ext uri="{FF2B5EF4-FFF2-40B4-BE49-F238E27FC236}">
                  <a16:creationId xmlns:a16="http://schemas.microsoft.com/office/drawing/2014/main" id="{2C7DF274-A96C-4A4A-A4DA-C1D7A663B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390"/>
              <a:ext cx="177" cy="1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130" name="Line 49">
              <a:extLst>
                <a:ext uri="{FF2B5EF4-FFF2-40B4-BE49-F238E27FC236}">
                  <a16:creationId xmlns:a16="http://schemas.microsoft.com/office/drawing/2014/main" id="{0F72047B-79F8-4A61-946F-5F1D1DD49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1479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31" name="Line 50">
              <a:extLst>
                <a:ext uri="{FF2B5EF4-FFF2-40B4-BE49-F238E27FC236}">
                  <a16:creationId xmlns:a16="http://schemas.microsoft.com/office/drawing/2014/main" id="{FFD9698F-C240-40BE-B4A7-C6A70AF0C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4" y="1390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32" name="Oval 51">
              <a:extLst>
                <a:ext uri="{FF2B5EF4-FFF2-40B4-BE49-F238E27FC236}">
                  <a16:creationId xmlns:a16="http://schemas.microsoft.com/office/drawing/2014/main" id="{8A399773-B13B-4EFE-8AB4-6277A04B1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2028"/>
              <a:ext cx="177" cy="1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 sz="2000">
                <a:ea typeface="华文楷体" panose="02010600040101010101" pitchFamily="2" charset="-122"/>
              </a:endParaRPr>
            </a:p>
          </p:txBody>
        </p:sp>
        <p:sp>
          <p:nvSpPr>
            <p:cNvPr id="133" name="Line 52">
              <a:extLst>
                <a:ext uri="{FF2B5EF4-FFF2-40B4-BE49-F238E27FC236}">
                  <a16:creationId xmlns:a16="http://schemas.microsoft.com/office/drawing/2014/main" id="{4E825D45-E5D8-44CA-8803-924134372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2117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34" name="Line 53">
              <a:extLst>
                <a:ext uri="{FF2B5EF4-FFF2-40B4-BE49-F238E27FC236}">
                  <a16:creationId xmlns:a16="http://schemas.microsoft.com/office/drawing/2014/main" id="{5D242581-EA5F-44CE-B114-29DF5DEDA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4" y="2010"/>
              <a:ext cx="0" cy="1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35" name="Line 54">
              <a:extLst>
                <a:ext uri="{FF2B5EF4-FFF2-40B4-BE49-F238E27FC236}">
                  <a16:creationId xmlns:a16="http://schemas.microsoft.com/office/drawing/2014/main" id="{A977164A-EF6E-4921-BAE9-9B99A2E61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099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36" name="Line 55">
              <a:extLst>
                <a:ext uri="{FF2B5EF4-FFF2-40B4-BE49-F238E27FC236}">
                  <a16:creationId xmlns:a16="http://schemas.microsoft.com/office/drawing/2014/main" id="{451A8F29-795B-407D-8320-CD522AAFC3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4" y="1567"/>
              <a:ext cx="0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37" name="Line 56">
              <a:extLst>
                <a:ext uri="{FF2B5EF4-FFF2-40B4-BE49-F238E27FC236}">
                  <a16:creationId xmlns:a16="http://schemas.microsoft.com/office/drawing/2014/main" id="{87AF9EA6-8349-4970-9B9A-B0F494995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4" y="218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bject 2">
                  <a:extLst>
                    <a:ext uri="{FF2B5EF4-FFF2-40B4-BE49-F238E27FC236}">
                      <a16:creationId xmlns:a16="http://schemas.microsoft.com/office/drawing/2014/main" id="{7A6FBF68-65DA-41B5-808B-92C3D44EA7A7}"/>
                    </a:ext>
                  </a:extLst>
                </p:cNvPr>
                <p:cNvSpPr txBox="1"/>
                <p:nvPr/>
              </p:nvSpPr>
              <p:spPr bwMode="auto">
                <a:xfrm>
                  <a:off x="576" y="1185"/>
                  <a:ext cx="367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8" name="Object 2">
                  <a:extLst>
                    <a:ext uri="{FF2B5EF4-FFF2-40B4-BE49-F238E27FC236}">
                      <a16:creationId xmlns:a16="http://schemas.microsoft.com/office/drawing/2014/main" id="{7A6FBF68-65DA-41B5-808B-92C3D44EA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185"/>
                  <a:ext cx="367" cy="255"/>
                </a:xfrm>
                <a:prstGeom prst="rect">
                  <a:avLst/>
                </a:prstGeom>
                <a:blipFill>
                  <a:blip r:embed="rId6"/>
                  <a:stretch>
                    <a:fillRect r="-18947" b="-16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bject 3">
                  <a:extLst>
                    <a:ext uri="{FF2B5EF4-FFF2-40B4-BE49-F238E27FC236}">
                      <a16:creationId xmlns:a16="http://schemas.microsoft.com/office/drawing/2014/main" id="{B9D4B3DE-2EBC-4C17-9529-74A8CCFFF14C}"/>
                    </a:ext>
                  </a:extLst>
                </p:cNvPr>
                <p:cNvSpPr txBox="1"/>
                <p:nvPr/>
              </p:nvSpPr>
              <p:spPr bwMode="auto">
                <a:xfrm>
                  <a:off x="875" y="1464"/>
                  <a:ext cx="277" cy="4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9" name="Object 3">
                  <a:extLst>
                    <a:ext uri="{FF2B5EF4-FFF2-40B4-BE49-F238E27FC236}">
                      <a16:creationId xmlns:a16="http://schemas.microsoft.com/office/drawing/2014/main" id="{B9D4B3DE-2EBC-4C17-9529-74A8CCFFF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5" y="1464"/>
                  <a:ext cx="277" cy="4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bject 9">
                  <a:extLst>
                    <a:ext uri="{FF2B5EF4-FFF2-40B4-BE49-F238E27FC236}">
                      <a16:creationId xmlns:a16="http://schemas.microsoft.com/office/drawing/2014/main" id="{2DA00A90-255A-4683-AFDC-D58099DC948A}"/>
                    </a:ext>
                  </a:extLst>
                </p:cNvPr>
                <p:cNvSpPr txBox="1"/>
                <p:nvPr/>
              </p:nvSpPr>
              <p:spPr bwMode="auto">
                <a:xfrm>
                  <a:off x="1328" y="1819"/>
                  <a:ext cx="38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0" name="Object 9">
                  <a:extLst>
                    <a:ext uri="{FF2B5EF4-FFF2-40B4-BE49-F238E27FC236}">
                      <a16:creationId xmlns:a16="http://schemas.microsoft.com/office/drawing/2014/main" id="{2DA00A90-255A-4683-AFDC-D58099DC9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8" y="1819"/>
                  <a:ext cx="386" cy="252"/>
                </a:xfrm>
                <a:prstGeom prst="rect">
                  <a:avLst/>
                </a:prstGeom>
                <a:blipFill>
                  <a:blip r:embed="rId8"/>
                  <a:stretch>
                    <a:fillRect r="-16000" b="-307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bject 10">
                  <a:extLst>
                    <a:ext uri="{FF2B5EF4-FFF2-40B4-BE49-F238E27FC236}">
                      <a16:creationId xmlns:a16="http://schemas.microsoft.com/office/drawing/2014/main" id="{1D79A88E-5DC9-404A-B4A5-72AA72C8291E}"/>
                    </a:ext>
                  </a:extLst>
                </p:cNvPr>
                <p:cNvSpPr txBox="1"/>
                <p:nvPr/>
              </p:nvSpPr>
              <p:spPr bwMode="auto">
                <a:xfrm>
                  <a:off x="1328" y="2474"/>
                  <a:ext cx="43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1" name="Object 10">
                  <a:extLst>
                    <a:ext uri="{FF2B5EF4-FFF2-40B4-BE49-F238E27FC236}">
                      <a16:creationId xmlns:a16="http://schemas.microsoft.com/office/drawing/2014/main" id="{1D79A88E-5DC9-404A-B4A5-72AA72C82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8" y="2474"/>
                  <a:ext cx="431" cy="252"/>
                </a:xfrm>
                <a:prstGeom prst="rect">
                  <a:avLst/>
                </a:prstGeom>
                <a:blipFill>
                  <a:blip r:embed="rId9"/>
                  <a:stretch>
                    <a:fillRect r="-4464" b="-303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bject 11">
                  <a:extLst>
                    <a:ext uri="{FF2B5EF4-FFF2-40B4-BE49-F238E27FC236}">
                      <a16:creationId xmlns:a16="http://schemas.microsoft.com/office/drawing/2014/main" id="{7704AED1-547D-4379-A6C9-BE0A1DDA30CE}"/>
                    </a:ext>
                  </a:extLst>
                </p:cNvPr>
                <p:cNvSpPr txBox="1"/>
                <p:nvPr/>
              </p:nvSpPr>
              <p:spPr bwMode="auto">
                <a:xfrm>
                  <a:off x="2140" y="1818"/>
                  <a:ext cx="31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142" name="Object 11">
                  <a:extLst>
                    <a:ext uri="{FF2B5EF4-FFF2-40B4-BE49-F238E27FC236}">
                      <a16:creationId xmlns:a16="http://schemas.microsoft.com/office/drawing/2014/main" id="{7704AED1-547D-4379-A6C9-BE0A1DDA3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40" y="1818"/>
                  <a:ext cx="315" cy="252"/>
                </a:xfrm>
                <a:prstGeom prst="rect">
                  <a:avLst/>
                </a:prstGeom>
                <a:blipFill>
                  <a:blip r:embed="rId10"/>
                  <a:stretch>
                    <a:fillRect l="-4878" b="-16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bject 12">
                  <a:extLst>
                    <a:ext uri="{FF2B5EF4-FFF2-40B4-BE49-F238E27FC236}">
                      <a16:creationId xmlns:a16="http://schemas.microsoft.com/office/drawing/2014/main" id="{91A331C2-EA20-48A5-9754-05907CE55949}"/>
                    </a:ext>
                  </a:extLst>
                </p:cNvPr>
                <p:cNvSpPr txBox="1"/>
                <p:nvPr/>
              </p:nvSpPr>
              <p:spPr bwMode="auto">
                <a:xfrm>
                  <a:off x="2131" y="2478"/>
                  <a:ext cx="33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3" name="Object 12">
                  <a:extLst>
                    <a:ext uri="{FF2B5EF4-FFF2-40B4-BE49-F238E27FC236}">
                      <a16:creationId xmlns:a16="http://schemas.microsoft.com/office/drawing/2014/main" id="{91A331C2-EA20-48A5-9754-05907CE55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1" y="2478"/>
                  <a:ext cx="331" cy="252"/>
                </a:xfrm>
                <a:prstGeom prst="rect">
                  <a:avLst/>
                </a:prstGeom>
                <a:blipFill>
                  <a:blip r:embed="rId11"/>
                  <a:stretch>
                    <a:fillRect l="-5814" b="-166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Object 8">
                  <a:extLst>
                    <a:ext uri="{FF2B5EF4-FFF2-40B4-BE49-F238E27FC236}">
                      <a16:creationId xmlns:a16="http://schemas.microsoft.com/office/drawing/2014/main" id="{8A65FC51-13C8-4E92-A9B7-6B0A92099D2B}"/>
                    </a:ext>
                  </a:extLst>
                </p:cNvPr>
                <p:cNvSpPr txBox="1"/>
                <p:nvPr/>
              </p:nvSpPr>
              <p:spPr bwMode="auto">
                <a:xfrm>
                  <a:off x="3479" y="1748"/>
                  <a:ext cx="52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4" name="Object 8">
                  <a:extLst>
                    <a:ext uri="{FF2B5EF4-FFF2-40B4-BE49-F238E27FC236}">
                      <a16:creationId xmlns:a16="http://schemas.microsoft.com/office/drawing/2014/main" id="{8A65FC51-13C8-4E92-A9B7-6B0A92099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9" y="1748"/>
                  <a:ext cx="528" cy="3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bject 14">
                  <a:extLst>
                    <a:ext uri="{FF2B5EF4-FFF2-40B4-BE49-F238E27FC236}">
                      <a16:creationId xmlns:a16="http://schemas.microsoft.com/office/drawing/2014/main" id="{A86E45C3-C556-4DF2-865E-88ADF24A55BC}"/>
                    </a:ext>
                  </a:extLst>
                </p:cNvPr>
                <p:cNvSpPr txBox="1"/>
                <p:nvPr/>
              </p:nvSpPr>
              <p:spPr bwMode="auto">
                <a:xfrm>
                  <a:off x="3475" y="2404"/>
                  <a:ext cx="545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Object 14">
                  <a:extLst>
                    <a:ext uri="{FF2B5EF4-FFF2-40B4-BE49-F238E27FC236}">
                      <a16:creationId xmlns:a16="http://schemas.microsoft.com/office/drawing/2014/main" id="{A86E45C3-C556-4DF2-865E-88ADF24A5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5" y="2404"/>
                  <a:ext cx="545" cy="36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bject 15">
                  <a:extLst>
                    <a:ext uri="{FF2B5EF4-FFF2-40B4-BE49-F238E27FC236}">
                      <a16:creationId xmlns:a16="http://schemas.microsoft.com/office/drawing/2014/main" id="{59303E82-B537-4587-A926-BD780F376C41}"/>
                    </a:ext>
                  </a:extLst>
                </p:cNvPr>
                <p:cNvSpPr txBox="1"/>
                <p:nvPr/>
              </p:nvSpPr>
              <p:spPr bwMode="auto">
                <a:xfrm>
                  <a:off x="4333" y="1731"/>
                  <a:ext cx="399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Object 15">
                  <a:extLst>
                    <a:ext uri="{FF2B5EF4-FFF2-40B4-BE49-F238E27FC236}">
                      <a16:creationId xmlns:a16="http://schemas.microsoft.com/office/drawing/2014/main" id="{59303E82-B537-4587-A926-BD780F376C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33" y="1731"/>
                  <a:ext cx="399" cy="367"/>
                </a:xfrm>
                <a:prstGeom prst="rect">
                  <a:avLst/>
                </a:prstGeom>
                <a:blipFill>
                  <a:blip r:embed="rId14"/>
                  <a:stretch>
                    <a:fillRect l="-384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bject 16">
                  <a:extLst>
                    <a:ext uri="{FF2B5EF4-FFF2-40B4-BE49-F238E27FC236}">
                      <a16:creationId xmlns:a16="http://schemas.microsoft.com/office/drawing/2014/main" id="{0E1B9D34-E3EE-4827-90A8-07785F3803A7}"/>
                    </a:ext>
                  </a:extLst>
                </p:cNvPr>
                <p:cNvSpPr txBox="1"/>
                <p:nvPr/>
              </p:nvSpPr>
              <p:spPr bwMode="auto">
                <a:xfrm>
                  <a:off x="4333" y="2396"/>
                  <a:ext cx="415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Object 16">
                  <a:extLst>
                    <a:ext uri="{FF2B5EF4-FFF2-40B4-BE49-F238E27FC236}">
                      <a16:creationId xmlns:a16="http://schemas.microsoft.com/office/drawing/2014/main" id="{0E1B9D34-E3EE-4827-90A8-07785F380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33" y="2396"/>
                  <a:ext cx="415" cy="368"/>
                </a:xfrm>
                <a:prstGeom prst="rect">
                  <a:avLst/>
                </a:prstGeom>
                <a:blipFill>
                  <a:blip r:embed="rId15"/>
                  <a:stretch>
                    <a:fillRect l="-370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Line 67">
              <a:extLst>
                <a:ext uri="{FF2B5EF4-FFF2-40B4-BE49-F238E27FC236}">
                  <a16:creationId xmlns:a16="http://schemas.microsoft.com/office/drawing/2014/main" id="{4730DE80-EA46-4869-9CAA-5E83013F5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" y="1466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Object 17">
                  <a:extLst>
                    <a:ext uri="{FF2B5EF4-FFF2-40B4-BE49-F238E27FC236}">
                      <a16:creationId xmlns:a16="http://schemas.microsoft.com/office/drawing/2014/main" id="{EC8F7489-EDD0-4AF6-A98C-0B619CA64167}"/>
                    </a:ext>
                  </a:extLst>
                </p:cNvPr>
                <p:cNvSpPr txBox="1"/>
                <p:nvPr/>
              </p:nvSpPr>
              <p:spPr bwMode="auto">
                <a:xfrm>
                  <a:off x="5103" y="1184"/>
                  <a:ext cx="383" cy="2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9" name="Object 17">
                  <a:extLst>
                    <a:ext uri="{FF2B5EF4-FFF2-40B4-BE49-F238E27FC236}">
                      <a16:creationId xmlns:a16="http://schemas.microsoft.com/office/drawing/2014/main" id="{EC8F7489-EDD0-4AF6-A98C-0B619CA64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3" y="1184"/>
                  <a:ext cx="383" cy="256"/>
                </a:xfrm>
                <a:prstGeom prst="rect">
                  <a:avLst/>
                </a:prstGeom>
                <a:blipFill>
                  <a:blip r:embed="rId16"/>
                  <a:stretch>
                    <a:fillRect r="-14141" b="-164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E92BB7-B8C2-4A73-88BC-8FC4B8943006}"/>
                  </a:ext>
                </a:extLst>
              </p:cNvPr>
              <p:cNvSpPr txBox="1"/>
              <p:nvPr/>
            </p:nvSpPr>
            <p:spPr>
              <a:xfrm>
                <a:off x="3797820" y="1196752"/>
                <a:ext cx="4888980" cy="1145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E92BB7-B8C2-4A73-88BC-8FC4B894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20" y="1196752"/>
                <a:ext cx="4888980" cy="1145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634" name="Object 2">
                <a:extLst>
                  <a:ext uri="{FF2B5EF4-FFF2-40B4-BE49-F238E27FC236}">
                    <a16:creationId xmlns:a16="http://schemas.microsoft.com/office/drawing/2014/main" id="{1AF57250-78FE-4363-BD97-3C42871BF1FC}"/>
                  </a:ext>
                </a:extLst>
              </p:cNvPr>
              <p:cNvSpPr txBox="1"/>
              <p:nvPr/>
            </p:nvSpPr>
            <p:spPr bwMode="auto">
              <a:xfrm>
                <a:off x="2189663" y="2569889"/>
                <a:ext cx="4764673" cy="9917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634" name="Object 2">
                <a:extLst>
                  <a:ext uri="{FF2B5EF4-FFF2-40B4-BE49-F238E27FC236}">
                    <a16:creationId xmlns:a16="http://schemas.microsoft.com/office/drawing/2014/main" id="{1AF57250-78FE-4363-BD97-3C42871BF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9663" y="2569889"/>
                <a:ext cx="4764673" cy="991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Object 3">
                <a:extLst>
                  <a:ext uri="{FF2B5EF4-FFF2-40B4-BE49-F238E27FC236}">
                    <a16:creationId xmlns:a16="http://schemas.microsoft.com/office/drawing/2014/main" id="{BD140383-2D79-48DF-A76C-79B4300E1CDD}"/>
                  </a:ext>
                </a:extLst>
              </p:cNvPr>
              <p:cNvSpPr txBox="1"/>
              <p:nvPr/>
            </p:nvSpPr>
            <p:spPr bwMode="auto">
              <a:xfrm>
                <a:off x="3044066" y="5490992"/>
                <a:ext cx="3240360" cy="10088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635" name="Object 3">
                <a:extLst>
                  <a:ext uri="{FF2B5EF4-FFF2-40B4-BE49-F238E27FC236}">
                    <a16:creationId xmlns:a16="http://schemas.microsoft.com/office/drawing/2014/main" id="{BD140383-2D79-48DF-A76C-79B4300E1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4066" y="5490992"/>
                <a:ext cx="3240360" cy="1008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0" name="Text Box 4">
            <a:extLst>
              <a:ext uri="{FF2B5EF4-FFF2-40B4-BE49-F238E27FC236}">
                <a16:creationId xmlns:a16="http://schemas.microsoft.com/office/drawing/2014/main" id="{5324ACE9-9A7B-4D9E-BAE0-FD7E4D5BB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3.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并联型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5" name="Text Box 6">
                <a:extLst>
                  <a:ext uri="{FF2B5EF4-FFF2-40B4-BE49-F238E27FC236}">
                    <a16:creationId xmlns:a16="http://schemas.microsoft.com/office/drawing/2014/main" id="{D7839759-1C42-409F-A825-12BB420B8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935" y="1918997"/>
                <a:ext cx="7186612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将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展开为部分分式，在无重阶极点时有</a:t>
                </a:r>
              </a:p>
            </p:txBody>
          </p:sp>
        </mc:Choice>
        <mc:Fallback xmlns="">
          <p:sp>
            <p:nvSpPr>
              <p:cNvPr id="21515" name="Text Box 6">
                <a:extLst>
                  <a:ext uri="{FF2B5EF4-FFF2-40B4-BE49-F238E27FC236}">
                    <a16:creationId xmlns:a16="http://schemas.microsoft.com/office/drawing/2014/main" id="{D7839759-1C42-409F-A825-12BB420B8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935" y="1918997"/>
                <a:ext cx="7186612" cy="523875"/>
              </a:xfrm>
              <a:prstGeom prst="rect">
                <a:avLst/>
              </a:prstGeom>
              <a:blipFill>
                <a:blip r:embed="rId4"/>
                <a:stretch>
                  <a:fillRect l="-1781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40" name="Object 4">
                <a:extLst>
                  <a:ext uri="{FF2B5EF4-FFF2-40B4-BE49-F238E27FC236}">
                    <a16:creationId xmlns:a16="http://schemas.microsoft.com/office/drawing/2014/main" id="{075F4A72-9141-4F3A-9CAD-143A512E8B17}"/>
                  </a:ext>
                </a:extLst>
              </p:cNvPr>
              <p:cNvSpPr txBox="1"/>
              <p:nvPr/>
            </p:nvSpPr>
            <p:spPr bwMode="auto">
              <a:xfrm>
                <a:off x="3044066" y="4222891"/>
                <a:ext cx="5601134" cy="1029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640" name="Object 4">
                <a:extLst>
                  <a:ext uri="{FF2B5EF4-FFF2-40B4-BE49-F238E27FC236}">
                    <a16:creationId xmlns:a16="http://schemas.microsoft.com/office/drawing/2014/main" id="{075F4A72-9141-4F3A-9CAD-143A512E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4066" y="4222891"/>
                <a:ext cx="5601134" cy="1029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41" name="Text Box 9">
            <a:extLst>
              <a:ext uri="{FF2B5EF4-FFF2-40B4-BE49-F238E27FC236}">
                <a16:creationId xmlns:a16="http://schemas.microsoft.com/office/drawing/2014/main" id="{B4B48E18-1704-47DA-BC9B-5571A7328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35" y="3688652"/>
            <a:ext cx="187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为偶数时</a:t>
            </a:r>
          </a:p>
        </p:txBody>
      </p:sp>
      <p:sp>
        <p:nvSpPr>
          <p:cNvPr id="21513" name="标题 9">
            <a:extLst>
              <a:ext uri="{FF2B5EF4-FFF2-40B4-BE49-F238E27FC236}">
                <a16:creationId xmlns:a16="http://schemas.microsoft.com/office/drawing/2014/main" id="{7535AF83-BA78-45D2-8191-819331C6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00"/>
                </a:solidFill>
              </a:rPr>
              <a:t>10.8 </a:t>
            </a:r>
            <a:r>
              <a:rPr lang="zh-CN" altLang="en-US" sz="3600">
                <a:solidFill>
                  <a:srgbClr val="000000"/>
                </a:solidFill>
              </a:rPr>
              <a:t>系统函数的代数属性与方框图表示</a:t>
            </a:r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4710768-C5AD-499B-B820-4A9000C9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BDDDC21C-276B-4D96-BDA0-C7DE9859DD0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标题 72">
            <a:extLst>
              <a:ext uri="{FF2B5EF4-FFF2-40B4-BE49-F238E27FC236}">
                <a16:creationId xmlns:a16="http://schemas.microsoft.com/office/drawing/2014/main" id="{F8D34847-BECA-4BEF-9842-F3E2385A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0000"/>
                </a:solidFill>
              </a:rPr>
              <a:t>10.8 </a:t>
            </a:r>
            <a:r>
              <a:rPr lang="zh-CN" altLang="en-US" sz="3600">
                <a:solidFill>
                  <a:srgbClr val="000000"/>
                </a:solidFill>
              </a:rPr>
              <a:t>系统函数的代数属性与方框图表示</a:t>
            </a:r>
            <a:endParaRPr lang="zh-CN" altLang="en-US"/>
          </a:p>
        </p:txBody>
      </p:sp>
      <p:sp>
        <p:nvSpPr>
          <p:cNvPr id="74" name="灯片编号占位符 73">
            <a:extLst>
              <a:ext uri="{FF2B5EF4-FFF2-40B4-BE49-F238E27FC236}">
                <a16:creationId xmlns:a16="http://schemas.microsoft.com/office/drawing/2014/main" id="{CE439E2A-740F-4E15-80BD-1920A83F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fld id="{A5E42137-87F3-4208-9A72-400C077328D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" name="Group 2">
            <a:extLst>
              <a:ext uri="{FF2B5EF4-FFF2-40B4-BE49-F238E27FC236}">
                <a16:creationId xmlns:a16="http://schemas.microsoft.com/office/drawing/2014/main" id="{7BA83303-8ADC-459F-9A67-4262821F2A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536" y="1261334"/>
            <a:ext cx="6073610" cy="5408026"/>
            <a:chOff x="604" y="426"/>
            <a:chExt cx="4225" cy="3762"/>
          </a:xfrm>
        </p:grpSpPr>
        <p:sp>
          <p:nvSpPr>
            <p:cNvPr id="76" name="Line 3">
              <a:extLst>
                <a:ext uri="{FF2B5EF4-FFF2-40B4-BE49-F238E27FC236}">
                  <a16:creationId xmlns:a16="http://schemas.microsoft.com/office/drawing/2014/main" id="{89374C7C-E51D-42D2-9CD6-65B1FDDE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1928"/>
              <a:ext cx="6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7" name="Line 4">
              <a:extLst>
                <a:ext uri="{FF2B5EF4-FFF2-40B4-BE49-F238E27FC236}">
                  <a16:creationId xmlns:a16="http://schemas.microsoft.com/office/drawing/2014/main" id="{228A5B2A-8C97-4CBD-9D91-A9DC1E1D0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721"/>
              <a:ext cx="0" cy="20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8" name="Line 5">
              <a:extLst>
                <a:ext uri="{FF2B5EF4-FFF2-40B4-BE49-F238E27FC236}">
                  <a16:creationId xmlns:a16="http://schemas.microsoft.com/office/drawing/2014/main" id="{61EC9263-8E55-4564-9A41-06E293BA6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721"/>
              <a:ext cx="1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79" name="Line 6">
              <a:extLst>
                <a:ext uri="{FF2B5EF4-FFF2-40B4-BE49-F238E27FC236}">
                  <a16:creationId xmlns:a16="http://schemas.microsoft.com/office/drawing/2014/main" id="{EF3A04BD-78C1-4DEE-AB1D-CC945ED57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1163"/>
              <a:ext cx="7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0" name="Oval 7">
              <a:extLst>
                <a:ext uri="{FF2B5EF4-FFF2-40B4-BE49-F238E27FC236}">
                  <a16:creationId xmlns:a16="http://schemas.microsoft.com/office/drawing/2014/main" id="{9A7F6FCC-96A7-49C8-B779-8DCDF65FB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1768"/>
              <a:ext cx="178" cy="1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40FEAEC0-0C61-4EB8-B6B9-A1EA99BF8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1848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59703D8A-1DC9-4CEB-97DE-DB1A5213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9" y="1768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3" name="Line 10">
              <a:extLst>
                <a:ext uri="{FF2B5EF4-FFF2-40B4-BE49-F238E27FC236}">
                  <a16:creationId xmlns:a16="http://schemas.microsoft.com/office/drawing/2014/main" id="{4636E2B4-DC4A-4326-A914-444CC7C27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721"/>
              <a:ext cx="712" cy="10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4" name="Line 11">
              <a:extLst>
                <a:ext uri="{FF2B5EF4-FFF2-40B4-BE49-F238E27FC236}">
                  <a16:creationId xmlns:a16="http://schemas.microsoft.com/office/drawing/2014/main" id="{27BFEFFE-17B8-42D5-9420-EBC006E24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1163"/>
              <a:ext cx="887" cy="6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5" name="Oval 12">
              <a:extLst>
                <a:ext uri="{FF2B5EF4-FFF2-40B4-BE49-F238E27FC236}">
                  <a16:creationId xmlns:a16="http://schemas.microsoft.com/office/drawing/2014/main" id="{151704AC-5A63-4F1F-ACFE-EA7E440BE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083"/>
              <a:ext cx="178" cy="1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86" name="Line 13">
              <a:extLst>
                <a:ext uri="{FF2B5EF4-FFF2-40B4-BE49-F238E27FC236}">
                  <a16:creationId xmlns:a16="http://schemas.microsoft.com/office/drawing/2014/main" id="{DB5611BF-50D4-4D03-B6A5-74ABFF0AB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1163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7" name="Line 14">
              <a:extLst>
                <a:ext uri="{FF2B5EF4-FFF2-40B4-BE49-F238E27FC236}">
                  <a16:creationId xmlns:a16="http://schemas.microsoft.com/office/drawing/2014/main" id="{EC52A2D7-1BCA-4894-BE1B-7F92D37A0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1083"/>
              <a:ext cx="0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88" name="Oval 15">
              <a:extLst>
                <a:ext uri="{FF2B5EF4-FFF2-40B4-BE49-F238E27FC236}">
                  <a16:creationId xmlns:a16="http://schemas.microsoft.com/office/drawing/2014/main" id="{4EACE9F8-0941-49AF-B9BB-C36CAD1F8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1083"/>
              <a:ext cx="178" cy="1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7BF60C4A-41B9-46DF-BF2C-664CC30EC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8" y="1163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4F71AA39-E6F9-41E2-B269-1ADCDC0B0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1083"/>
              <a:ext cx="0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DDA9DF2C-2931-405A-AD71-9F961C69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1163"/>
              <a:ext cx="5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2" name="Line 19">
              <a:extLst>
                <a:ext uri="{FF2B5EF4-FFF2-40B4-BE49-F238E27FC236}">
                  <a16:creationId xmlns:a16="http://schemas.microsoft.com/office/drawing/2014/main" id="{39437F16-0ECB-4C97-8D4F-F686A8FD6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7" y="1245"/>
              <a:ext cx="0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3" name="Oval 20">
              <a:extLst>
                <a:ext uri="{FF2B5EF4-FFF2-40B4-BE49-F238E27FC236}">
                  <a16:creationId xmlns:a16="http://schemas.microsoft.com/office/drawing/2014/main" id="{A28EE9CB-1FF7-4C4A-9F47-821DF000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1807"/>
              <a:ext cx="178" cy="1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599A115B-3FCB-4223-A6B7-1024D6826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8" y="1888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5" name="Line 22">
              <a:extLst>
                <a:ext uri="{FF2B5EF4-FFF2-40B4-BE49-F238E27FC236}">
                  <a16:creationId xmlns:a16="http://schemas.microsoft.com/office/drawing/2014/main" id="{2604E92B-C8A5-4F28-BB9C-38655357C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1807"/>
              <a:ext cx="0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6" name="Line 23">
              <a:extLst>
                <a:ext uri="{FF2B5EF4-FFF2-40B4-BE49-F238E27FC236}">
                  <a16:creationId xmlns:a16="http://schemas.microsoft.com/office/drawing/2014/main" id="{FDAFFEA2-5909-41B9-A5E1-37E70EDA9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7" y="1969"/>
              <a:ext cx="0" cy="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7" name="Line 24">
              <a:extLst>
                <a:ext uri="{FF2B5EF4-FFF2-40B4-BE49-F238E27FC236}">
                  <a16:creationId xmlns:a16="http://schemas.microsoft.com/office/drawing/2014/main" id="{DD9460B9-D7A5-44E7-8B3E-2BF14D7CE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1" y="1163"/>
              <a:ext cx="0" cy="1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98" name="Rectangle 25">
              <a:extLst>
                <a:ext uri="{FF2B5EF4-FFF2-40B4-BE49-F238E27FC236}">
                  <a16:creationId xmlns:a16="http://schemas.microsoft.com/office/drawing/2014/main" id="{BE912F81-8B84-472D-B0F5-321BE7AF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1284"/>
              <a:ext cx="355" cy="322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i="1" dirty="0">
                  <a:solidFill>
                    <a:srgbClr val="001212"/>
                  </a:solidFill>
                  <a:ea typeface="楷体_GB2312" panose="02010609030101010101" pitchFamily="49" charset="-122"/>
                </a:rPr>
                <a:t>z</a:t>
              </a:r>
              <a:r>
                <a:rPr lang="en-US" altLang="zh-CN" sz="2000" baseline="30000" dirty="0">
                  <a:solidFill>
                    <a:srgbClr val="001212"/>
                  </a:solidFill>
                  <a:ea typeface="楷体_GB2312" panose="02010609030101010101" pitchFamily="49" charset="-122"/>
                </a:rPr>
                <a:t>-1</a:t>
              </a:r>
              <a:endParaRPr lang="en-US" altLang="zh-CN" sz="2000" dirty="0">
                <a:solidFill>
                  <a:srgbClr val="001212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99" name="Line 26">
              <a:extLst>
                <a:ext uri="{FF2B5EF4-FFF2-40B4-BE49-F238E27FC236}">
                  <a16:creationId xmlns:a16="http://schemas.microsoft.com/office/drawing/2014/main" id="{4BE99E11-6469-44D2-97A9-9FA2CC5BD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" y="1888"/>
              <a:ext cx="3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0" name="Line 27">
              <a:extLst>
                <a:ext uri="{FF2B5EF4-FFF2-40B4-BE49-F238E27FC236}">
                  <a16:creationId xmlns:a16="http://schemas.microsoft.com/office/drawing/2014/main" id="{E7FA16A5-3F7A-4DE2-B177-C87B80DE5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1" y="1606"/>
              <a:ext cx="0" cy="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4881562A-03C1-409A-94D0-E492A83C9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2049"/>
              <a:ext cx="356" cy="321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i="1" dirty="0">
                  <a:solidFill>
                    <a:srgbClr val="001212"/>
                  </a:solidFill>
                  <a:ea typeface="楷体_GB2312" panose="02010609030101010101" pitchFamily="49" charset="-122"/>
                </a:rPr>
                <a:t>z</a:t>
              </a:r>
              <a:r>
                <a:rPr lang="en-US" altLang="zh-CN" sz="2000" baseline="30000" dirty="0">
                  <a:solidFill>
                    <a:srgbClr val="001212"/>
                  </a:solidFill>
                  <a:ea typeface="楷体_GB2312" panose="02010609030101010101" pitchFamily="49" charset="-122"/>
                </a:rPr>
                <a:t>-1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02" name="Line 29">
              <a:extLst>
                <a:ext uri="{FF2B5EF4-FFF2-40B4-BE49-F238E27FC236}">
                  <a16:creationId xmlns:a16="http://schemas.microsoft.com/office/drawing/2014/main" id="{EAC4F573-412F-4E5D-A451-35889268F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2532"/>
              <a:ext cx="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5DFDDEDB-4BC4-46BA-939B-687DD4FE4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1" y="2371"/>
              <a:ext cx="0" cy="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A09CF68D-4349-4C0B-A757-20DA0AEAD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1" y="1888"/>
              <a:ext cx="5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5" name="Line 32">
              <a:extLst>
                <a:ext uri="{FF2B5EF4-FFF2-40B4-BE49-F238E27FC236}">
                  <a16:creationId xmlns:a16="http://schemas.microsoft.com/office/drawing/2014/main" id="{7F2AFBEF-F81C-4824-8CD9-294C595D9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4" y="1245"/>
              <a:ext cx="0" cy="6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6" name="Line 33">
              <a:extLst>
                <a:ext uri="{FF2B5EF4-FFF2-40B4-BE49-F238E27FC236}">
                  <a16:creationId xmlns:a16="http://schemas.microsoft.com/office/drawing/2014/main" id="{5366C7A0-9B8D-4ADD-9F89-8DCDCF5CF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2814"/>
              <a:ext cx="6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7" name="Oval 34">
              <a:extLst>
                <a:ext uri="{FF2B5EF4-FFF2-40B4-BE49-F238E27FC236}">
                  <a16:creationId xmlns:a16="http://schemas.microsoft.com/office/drawing/2014/main" id="{28DEE65A-2A89-4992-8B76-78300DE31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734"/>
              <a:ext cx="178" cy="1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108" name="Line 35">
              <a:extLst>
                <a:ext uri="{FF2B5EF4-FFF2-40B4-BE49-F238E27FC236}">
                  <a16:creationId xmlns:a16="http://schemas.microsoft.com/office/drawing/2014/main" id="{518FCB0D-02CA-41D4-B751-1980E72D6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2814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09" name="Line 36">
              <a:extLst>
                <a:ext uri="{FF2B5EF4-FFF2-40B4-BE49-F238E27FC236}">
                  <a16:creationId xmlns:a16="http://schemas.microsoft.com/office/drawing/2014/main" id="{E1726B88-892B-457E-9271-38D755455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2734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0" name="Line 37">
              <a:extLst>
                <a:ext uri="{FF2B5EF4-FFF2-40B4-BE49-F238E27FC236}">
                  <a16:creationId xmlns:a16="http://schemas.microsoft.com/office/drawing/2014/main" id="{E87E9BED-A640-46A3-BA77-F1D158AA4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2814"/>
              <a:ext cx="5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1" name="Oval 38">
              <a:extLst>
                <a:ext uri="{FF2B5EF4-FFF2-40B4-BE49-F238E27FC236}">
                  <a16:creationId xmlns:a16="http://schemas.microsoft.com/office/drawing/2014/main" id="{0D11627C-8A06-46BC-8ABE-6E711F80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2734"/>
              <a:ext cx="177" cy="1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112" name="Line 39">
              <a:extLst>
                <a:ext uri="{FF2B5EF4-FFF2-40B4-BE49-F238E27FC236}">
                  <a16:creationId xmlns:a16="http://schemas.microsoft.com/office/drawing/2014/main" id="{8C4B4E9D-0A1B-4FC4-A2FE-80E7E88CC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2814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3" name="Line 40">
              <a:extLst>
                <a:ext uri="{FF2B5EF4-FFF2-40B4-BE49-F238E27FC236}">
                  <a16:creationId xmlns:a16="http://schemas.microsoft.com/office/drawing/2014/main" id="{8E82F78C-1BBD-41E9-837A-46AA776A0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2" y="2734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4" name="Oval 41">
              <a:extLst>
                <a:ext uri="{FF2B5EF4-FFF2-40B4-BE49-F238E27FC236}">
                  <a16:creationId xmlns:a16="http://schemas.microsoft.com/office/drawing/2014/main" id="{A2F3BBA5-9F2F-49F1-8EF3-3BECADD6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17"/>
              <a:ext cx="178" cy="16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>
                <a:ea typeface="宋体" panose="02010600030101010101" pitchFamily="2" charset="-122"/>
              </a:endParaRPr>
            </a:p>
          </p:txBody>
        </p:sp>
        <p:sp>
          <p:nvSpPr>
            <p:cNvPr id="115" name="Line 42">
              <a:extLst>
                <a:ext uri="{FF2B5EF4-FFF2-40B4-BE49-F238E27FC236}">
                  <a16:creationId xmlns:a16="http://schemas.microsoft.com/office/drawing/2014/main" id="{918126C8-132A-4DDC-AB28-2F9F5A94A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3298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6" name="Line 43">
              <a:extLst>
                <a:ext uri="{FF2B5EF4-FFF2-40B4-BE49-F238E27FC236}">
                  <a16:creationId xmlns:a16="http://schemas.microsoft.com/office/drawing/2014/main" id="{A8E5EFB6-3FC7-4072-A2A5-6D82B6177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3217"/>
              <a:ext cx="0" cy="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7" name="Line 44">
              <a:extLst>
                <a:ext uri="{FF2B5EF4-FFF2-40B4-BE49-F238E27FC236}">
                  <a16:creationId xmlns:a16="http://schemas.microsoft.com/office/drawing/2014/main" id="{28FBF16D-777E-4A73-8C6E-5DE997F72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2" y="2894"/>
              <a:ext cx="0" cy="3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8" name="Line 45">
              <a:extLst>
                <a:ext uri="{FF2B5EF4-FFF2-40B4-BE49-F238E27FC236}">
                  <a16:creationId xmlns:a16="http://schemas.microsoft.com/office/drawing/2014/main" id="{71FCAC20-CD5F-4C38-A4E7-7C2889060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2" y="3378"/>
              <a:ext cx="0" cy="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19" name="Line 46">
              <a:extLst>
                <a:ext uri="{FF2B5EF4-FFF2-40B4-BE49-F238E27FC236}">
                  <a16:creationId xmlns:a16="http://schemas.microsoft.com/office/drawing/2014/main" id="{72F4184F-425E-4E07-AF58-9F478F5BE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3941"/>
              <a:ext cx="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0" name="Rectangle 47">
              <a:extLst>
                <a:ext uri="{FF2B5EF4-FFF2-40B4-BE49-F238E27FC236}">
                  <a16:creationId xmlns:a16="http://schemas.microsoft.com/office/drawing/2014/main" id="{680E7202-44EA-405D-A721-74D519399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3499"/>
              <a:ext cx="354" cy="282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i="1" dirty="0">
                  <a:solidFill>
                    <a:srgbClr val="001212"/>
                  </a:solidFill>
                  <a:ea typeface="楷体_GB2312" panose="02010609030101010101" pitchFamily="49" charset="-122"/>
                </a:rPr>
                <a:t>z</a:t>
              </a:r>
              <a:r>
                <a:rPr lang="en-US" altLang="zh-CN" sz="2000" baseline="30000" dirty="0">
                  <a:solidFill>
                    <a:srgbClr val="001212"/>
                  </a:solidFill>
                  <a:ea typeface="楷体_GB2312" panose="02010609030101010101" pitchFamily="49" charset="-122"/>
                </a:rPr>
                <a:t>-1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  <p:sp>
          <p:nvSpPr>
            <p:cNvPr id="121" name="Line 48">
              <a:extLst>
                <a:ext uri="{FF2B5EF4-FFF2-40B4-BE49-F238E27FC236}">
                  <a16:creationId xmlns:a16="http://schemas.microsoft.com/office/drawing/2014/main" id="{0E8FDB05-4BB5-4594-B2D1-FD8A77BDD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0" y="3781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2" name="Line 49">
              <a:extLst>
                <a:ext uri="{FF2B5EF4-FFF2-40B4-BE49-F238E27FC236}">
                  <a16:creationId xmlns:a16="http://schemas.microsoft.com/office/drawing/2014/main" id="{7C6B4167-130F-4599-BEF4-3EEEAE603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3298"/>
              <a:ext cx="10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3" name="Line 50">
              <a:extLst>
                <a:ext uri="{FF2B5EF4-FFF2-40B4-BE49-F238E27FC236}">
                  <a16:creationId xmlns:a16="http://schemas.microsoft.com/office/drawing/2014/main" id="{07612B81-4A2C-4F1B-8F7D-6B1427A48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3298"/>
              <a:ext cx="0" cy="2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4" name="Rectangle 51">
              <a:extLst>
                <a:ext uri="{FF2B5EF4-FFF2-40B4-BE49-F238E27FC236}">
                  <a16:creationId xmlns:a16="http://schemas.microsoft.com/office/drawing/2014/main" id="{755BB6A7-70C4-4848-B5EB-2A9726423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894"/>
              <a:ext cx="354" cy="283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i="1" dirty="0">
                  <a:solidFill>
                    <a:srgbClr val="001212"/>
                  </a:solidFill>
                  <a:ea typeface="楷体_GB2312" panose="02010609030101010101" pitchFamily="49" charset="-122"/>
                </a:rPr>
                <a:t>z</a:t>
              </a:r>
              <a:r>
                <a:rPr lang="en-US" altLang="zh-CN" sz="2000" baseline="30000" dirty="0">
                  <a:solidFill>
                    <a:srgbClr val="001212"/>
                  </a:solidFill>
                  <a:ea typeface="楷体_GB2312" panose="02010609030101010101" pitchFamily="49" charset="-122"/>
                </a:rPr>
                <a:t>-1</a:t>
              </a:r>
              <a:endParaRPr lang="en-US" altLang="zh-CN" sz="2000" dirty="0">
                <a:solidFill>
                  <a:srgbClr val="001212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A5DF379E-F5BD-4099-9332-31EFC82CD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3177"/>
              <a:ext cx="0" cy="1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6" name="Line 53">
              <a:extLst>
                <a:ext uri="{FF2B5EF4-FFF2-40B4-BE49-F238E27FC236}">
                  <a16:creationId xmlns:a16="http://schemas.microsoft.com/office/drawing/2014/main" id="{E1EEA542-59B7-4E2B-A3F3-75F16F8C1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2814"/>
              <a:ext cx="0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7" name="Line 54">
              <a:extLst>
                <a:ext uri="{FF2B5EF4-FFF2-40B4-BE49-F238E27FC236}">
                  <a16:creationId xmlns:a16="http://schemas.microsoft.com/office/drawing/2014/main" id="{4858C0B1-9D8C-44B5-AD1F-F6C2CF8FB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2" y="2894"/>
              <a:ext cx="0" cy="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C01714A1-3780-4699-B9DA-355C7922D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0" y="1928"/>
              <a:ext cx="800" cy="8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29" name="Line 56">
              <a:extLst>
                <a:ext uri="{FF2B5EF4-FFF2-40B4-BE49-F238E27FC236}">
                  <a16:creationId xmlns:a16="http://schemas.microsoft.com/office/drawing/2014/main" id="{20A0A181-8C32-4DF5-9136-D6FA6DF13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1848"/>
              <a:ext cx="7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FA1D2441-7D7F-4208-AC48-10D635F78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813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bject 2">
                  <a:extLst>
                    <a:ext uri="{FF2B5EF4-FFF2-40B4-BE49-F238E27FC236}">
                      <a16:creationId xmlns:a16="http://schemas.microsoft.com/office/drawing/2014/main" id="{8661851E-3DAC-4824-9F78-53175267D5F3}"/>
                    </a:ext>
                  </a:extLst>
                </p:cNvPr>
                <p:cNvSpPr txBox="1"/>
                <p:nvPr/>
              </p:nvSpPr>
              <p:spPr bwMode="auto">
                <a:xfrm>
                  <a:off x="604" y="1610"/>
                  <a:ext cx="456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1" name="Object 2">
                  <a:extLst>
                    <a:ext uri="{FF2B5EF4-FFF2-40B4-BE49-F238E27FC236}">
                      <a16:creationId xmlns:a16="http://schemas.microsoft.com/office/drawing/2014/main" id="{8661851E-3DAC-4824-9F78-53175267D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4" y="1610"/>
                  <a:ext cx="456" cy="278"/>
                </a:xfrm>
                <a:prstGeom prst="rect">
                  <a:avLst/>
                </a:prstGeom>
                <a:blipFill>
                  <a:blip r:embed="rId2"/>
                  <a:stretch>
                    <a:fillRect r="-5607" b="-1818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bject 3">
                  <a:extLst>
                    <a:ext uri="{FF2B5EF4-FFF2-40B4-BE49-F238E27FC236}">
                      <a16:creationId xmlns:a16="http://schemas.microsoft.com/office/drawing/2014/main" id="{36D89C6B-EA8E-4E56-8654-934AB3A37F40}"/>
                    </a:ext>
                  </a:extLst>
                </p:cNvPr>
                <p:cNvSpPr txBox="1"/>
                <p:nvPr/>
              </p:nvSpPr>
              <p:spPr bwMode="auto">
                <a:xfrm>
                  <a:off x="1943" y="1593"/>
                  <a:ext cx="453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2" name="Object 3">
                  <a:extLst>
                    <a:ext uri="{FF2B5EF4-FFF2-40B4-BE49-F238E27FC236}">
                      <a16:creationId xmlns:a16="http://schemas.microsoft.com/office/drawing/2014/main" id="{36D89C6B-EA8E-4E56-8654-934AB3A37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43" y="1593"/>
                  <a:ext cx="453" cy="278"/>
                </a:xfrm>
                <a:prstGeom prst="rect">
                  <a:avLst/>
                </a:prstGeom>
                <a:blipFill>
                  <a:blip r:embed="rId3"/>
                  <a:stretch>
                    <a:fillRect r="-9434" b="-303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bject 5">
                  <a:extLst>
                    <a:ext uri="{FF2B5EF4-FFF2-40B4-BE49-F238E27FC236}">
                      <a16:creationId xmlns:a16="http://schemas.microsoft.com/office/drawing/2014/main" id="{A0D2625C-7424-42FB-BFEC-7155B4F94AB5}"/>
                    </a:ext>
                  </a:extLst>
                </p:cNvPr>
                <p:cNvSpPr txBox="1"/>
                <p:nvPr/>
              </p:nvSpPr>
              <p:spPr bwMode="auto">
                <a:xfrm>
                  <a:off x="1928" y="2265"/>
                  <a:ext cx="454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3" name="Object 5">
                  <a:extLst>
                    <a:ext uri="{FF2B5EF4-FFF2-40B4-BE49-F238E27FC236}">
                      <a16:creationId xmlns:a16="http://schemas.microsoft.com/office/drawing/2014/main" id="{A0D2625C-7424-42FB-BFEC-7155B4F94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8" y="2265"/>
                  <a:ext cx="454" cy="278"/>
                </a:xfrm>
                <a:prstGeom prst="rect">
                  <a:avLst/>
                </a:prstGeom>
                <a:blipFill>
                  <a:blip r:embed="rId4"/>
                  <a:stretch>
                    <a:fillRect r="-10280" b="-461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bject 6">
                  <a:extLst>
                    <a:ext uri="{FF2B5EF4-FFF2-40B4-BE49-F238E27FC236}">
                      <a16:creationId xmlns:a16="http://schemas.microsoft.com/office/drawing/2014/main" id="{7E751CCD-29B6-43DF-AAB4-9131C831D848}"/>
                    </a:ext>
                  </a:extLst>
                </p:cNvPr>
                <p:cNvSpPr txBox="1"/>
                <p:nvPr/>
              </p:nvSpPr>
              <p:spPr bwMode="auto">
                <a:xfrm>
                  <a:off x="1962" y="3847"/>
                  <a:ext cx="540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pc="-3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spc="-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pc="-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spc="-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 spc="-3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pc="-3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b="0" i="1" spc="-3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2000" spc="-300" dirty="0"/>
                </a:p>
              </p:txBody>
            </p:sp>
          </mc:Choice>
          <mc:Fallback xmlns="">
            <p:sp>
              <p:nvSpPr>
                <p:cNvPr id="134" name="Object 6">
                  <a:extLst>
                    <a:ext uri="{FF2B5EF4-FFF2-40B4-BE49-F238E27FC236}">
                      <a16:creationId xmlns:a16="http://schemas.microsoft.com/office/drawing/2014/main" id="{7E751CCD-29B6-43DF-AAB4-9131C831D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2" y="3847"/>
                  <a:ext cx="540" cy="341"/>
                </a:xfrm>
                <a:prstGeom prst="rect">
                  <a:avLst/>
                </a:prstGeom>
                <a:blipFill>
                  <a:blip r:embed="rId5"/>
                  <a:stretch>
                    <a:fillRect t="-66250" r="-76378" b="-14125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bject 7">
                  <a:extLst>
                    <a:ext uri="{FF2B5EF4-FFF2-40B4-BE49-F238E27FC236}">
                      <a16:creationId xmlns:a16="http://schemas.microsoft.com/office/drawing/2014/main" id="{65D005E6-A698-48E2-AB6D-824214DA7178}"/>
                    </a:ext>
                  </a:extLst>
                </p:cNvPr>
                <p:cNvSpPr txBox="1"/>
                <p:nvPr/>
              </p:nvSpPr>
              <p:spPr bwMode="auto">
                <a:xfrm>
                  <a:off x="2057" y="3204"/>
                  <a:ext cx="483" cy="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pc="-3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pc="-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 spc="-3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f>
                              <m:fPr>
                                <m:type m:val="skw"/>
                                <m:ctrlPr>
                                  <a:rPr lang="en-US" i="1" spc="-3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pc="-3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pc="-3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pc="-300" dirty="0"/>
                </a:p>
              </p:txBody>
            </p:sp>
          </mc:Choice>
          <mc:Fallback xmlns="">
            <p:sp>
              <p:nvSpPr>
                <p:cNvPr id="135" name="Object 7">
                  <a:extLst>
                    <a:ext uri="{FF2B5EF4-FFF2-40B4-BE49-F238E27FC236}">
                      <a16:creationId xmlns:a16="http://schemas.microsoft.com/office/drawing/2014/main" id="{65D005E6-A698-48E2-AB6D-824214DA7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7" y="3204"/>
                  <a:ext cx="483" cy="313"/>
                </a:xfrm>
                <a:prstGeom prst="rect">
                  <a:avLst/>
                </a:prstGeom>
                <a:blipFill>
                  <a:blip r:embed="rId6"/>
                  <a:stretch>
                    <a:fillRect t="-66216" r="-79646" b="-13783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Object 8">
                  <a:extLst>
                    <a:ext uri="{FF2B5EF4-FFF2-40B4-BE49-F238E27FC236}">
                      <a16:creationId xmlns:a16="http://schemas.microsoft.com/office/drawing/2014/main" id="{F242EDC4-DF6B-45FC-9DDD-21D06455ACBF}"/>
                    </a:ext>
                  </a:extLst>
                </p:cNvPr>
                <p:cNvSpPr txBox="1"/>
                <p:nvPr/>
              </p:nvSpPr>
              <p:spPr bwMode="auto">
                <a:xfrm>
                  <a:off x="4212" y="1555"/>
                  <a:ext cx="462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6" name="Object 8">
                  <a:extLst>
                    <a:ext uri="{FF2B5EF4-FFF2-40B4-BE49-F238E27FC236}">
                      <a16:creationId xmlns:a16="http://schemas.microsoft.com/office/drawing/2014/main" id="{F242EDC4-DF6B-45FC-9DDD-21D06455A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12" y="1555"/>
                  <a:ext cx="462" cy="278"/>
                </a:xfrm>
                <a:prstGeom prst="rect">
                  <a:avLst/>
                </a:prstGeom>
                <a:blipFill>
                  <a:blip r:embed="rId7"/>
                  <a:stretch>
                    <a:fillRect r="-3670" b="-1818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Object 9">
                  <a:extLst>
                    <a:ext uri="{FF2B5EF4-FFF2-40B4-BE49-F238E27FC236}">
                      <a16:creationId xmlns:a16="http://schemas.microsoft.com/office/drawing/2014/main" id="{3E4CF271-3796-4245-B605-FDA2CE117A48}"/>
                    </a:ext>
                  </a:extLst>
                </p:cNvPr>
                <p:cNvSpPr txBox="1"/>
                <p:nvPr/>
              </p:nvSpPr>
              <p:spPr bwMode="auto">
                <a:xfrm>
                  <a:off x="2053" y="426"/>
                  <a:ext cx="573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7" name="Object 9">
                  <a:extLst>
                    <a:ext uri="{FF2B5EF4-FFF2-40B4-BE49-F238E27FC236}">
                      <a16:creationId xmlns:a16="http://schemas.microsoft.com/office/drawing/2014/main" id="{3E4CF271-3796-4245-B605-FDA2CE117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3" y="426"/>
                  <a:ext cx="573" cy="278"/>
                </a:xfrm>
                <a:prstGeom prst="rect">
                  <a:avLst/>
                </a:prstGeom>
                <a:blipFill>
                  <a:blip r:embed="rId8"/>
                  <a:stretch>
                    <a:fillRect b="-1846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Object 10">
                  <a:extLst>
                    <a:ext uri="{FF2B5EF4-FFF2-40B4-BE49-F238E27FC236}">
                      <a16:creationId xmlns:a16="http://schemas.microsoft.com/office/drawing/2014/main" id="{EDF3E4A5-E58B-45D1-94E4-E861B854A963}"/>
                    </a:ext>
                  </a:extLst>
                </p:cNvPr>
                <p:cNvSpPr txBox="1"/>
                <p:nvPr/>
              </p:nvSpPr>
              <p:spPr bwMode="auto">
                <a:xfrm>
                  <a:off x="2679" y="2955"/>
                  <a:ext cx="450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 spc="-3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pc="-3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i="1" spc="-3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0" name="Object 10">
                  <a:extLst>
                    <a:ext uri="{FF2B5EF4-FFF2-40B4-BE49-F238E27FC236}">
                      <a16:creationId xmlns:a16="http://schemas.microsoft.com/office/drawing/2014/main" id="{EDF3E4A5-E58B-45D1-94E4-E861B854A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9" y="2955"/>
                  <a:ext cx="450" cy="341"/>
                </a:xfrm>
                <a:prstGeom prst="rect">
                  <a:avLst/>
                </a:prstGeom>
                <a:blipFill>
                  <a:blip r:embed="rId9"/>
                  <a:stretch>
                    <a:fillRect l="-943" t="-65432" r="-92453" b="-13827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Object 11">
                  <a:extLst>
                    <a:ext uri="{FF2B5EF4-FFF2-40B4-BE49-F238E27FC236}">
                      <a16:creationId xmlns:a16="http://schemas.microsoft.com/office/drawing/2014/main" id="{57E9DBE4-D5AA-413D-A749-29DF9A20AE7D}"/>
                    </a:ext>
                  </a:extLst>
                </p:cNvPr>
                <p:cNvSpPr txBox="1"/>
                <p:nvPr/>
              </p:nvSpPr>
              <p:spPr bwMode="auto">
                <a:xfrm>
                  <a:off x="2532" y="2472"/>
                  <a:ext cx="452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 spc="-3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pc="-3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i="1" spc="-3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1" name="Object 11">
                  <a:extLst>
                    <a:ext uri="{FF2B5EF4-FFF2-40B4-BE49-F238E27FC236}">
                      <a16:creationId xmlns:a16="http://schemas.microsoft.com/office/drawing/2014/main" id="{57E9DBE4-D5AA-413D-A749-29DF9A20AE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2" y="2472"/>
                  <a:ext cx="452" cy="341"/>
                </a:xfrm>
                <a:prstGeom prst="rect">
                  <a:avLst/>
                </a:prstGeom>
                <a:blipFill>
                  <a:blip r:embed="rId10"/>
                  <a:stretch>
                    <a:fillRect l="-943" t="-65432" r="-92453" b="-13827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bject 12">
                  <a:extLst>
                    <a:ext uri="{FF2B5EF4-FFF2-40B4-BE49-F238E27FC236}">
                      <a16:creationId xmlns:a16="http://schemas.microsoft.com/office/drawing/2014/main" id="{9106EDA6-DC35-4C3C-9A77-878F5B047934}"/>
                    </a:ext>
                  </a:extLst>
                </p:cNvPr>
                <p:cNvSpPr txBox="1"/>
                <p:nvPr/>
              </p:nvSpPr>
              <p:spPr bwMode="auto">
                <a:xfrm>
                  <a:off x="2503" y="871"/>
                  <a:ext cx="358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2" name="Object 12">
                  <a:extLst>
                    <a:ext uri="{FF2B5EF4-FFF2-40B4-BE49-F238E27FC236}">
                      <a16:creationId xmlns:a16="http://schemas.microsoft.com/office/drawing/2014/main" id="{9106EDA6-DC35-4C3C-9A77-878F5B047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3" y="871"/>
                  <a:ext cx="358" cy="278"/>
                </a:xfrm>
                <a:prstGeom prst="rect">
                  <a:avLst/>
                </a:prstGeom>
                <a:blipFill>
                  <a:blip r:embed="rId11"/>
                  <a:stretch>
                    <a:fillRect b="-461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bject 13">
                  <a:extLst>
                    <a:ext uri="{FF2B5EF4-FFF2-40B4-BE49-F238E27FC236}">
                      <a16:creationId xmlns:a16="http://schemas.microsoft.com/office/drawing/2014/main" id="{FAF8CBCF-5F12-4BCF-AA84-4F41F906FAE6}"/>
                    </a:ext>
                  </a:extLst>
                </p:cNvPr>
                <p:cNvSpPr txBox="1"/>
                <p:nvPr/>
              </p:nvSpPr>
              <p:spPr bwMode="auto">
                <a:xfrm>
                  <a:off x="2501" y="1591"/>
                  <a:ext cx="355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3" name="Object 13">
                  <a:extLst>
                    <a:ext uri="{FF2B5EF4-FFF2-40B4-BE49-F238E27FC236}">
                      <a16:creationId xmlns:a16="http://schemas.microsoft.com/office/drawing/2014/main" id="{FAF8CBCF-5F12-4BCF-AA84-4F41F906F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1" y="1591"/>
                  <a:ext cx="355" cy="278"/>
                </a:xfrm>
                <a:prstGeom prst="rect">
                  <a:avLst/>
                </a:prstGeom>
                <a:blipFill>
                  <a:blip r:embed="rId12"/>
                  <a:stretch>
                    <a:fillRect b="-307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Line 71">
              <a:extLst>
                <a:ext uri="{FF2B5EF4-FFF2-40B4-BE49-F238E27FC236}">
                  <a16:creationId xmlns:a16="http://schemas.microsoft.com/office/drawing/2014/main" id="{512CD27D-A891-43E4-B4EB-0C99A74BF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555"/>
              <a:ext cx="0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Object 4">
                <a:extLst>
                  <a:ext uri="{FF2B5EF4-FFF2-40B4-BE49-F238E27FC236}">
                    <a16:creationId xmlns:a16="http://schemas.microsoft.com/office/drawing/2014/main" id="{2CE4FA52-C553-4557-80C2-E7A94B9C67C1}"/>
                  </a:ext>
                </a:extLst>
              </p:cNvPr>
              <p:cNvSpPr txBox="1"/>
              <p:nvPr/>
            </p:nvSpPr>
            <p:spPr bwMode="auto">
              <a:xfrm>
                <a:off x="3828879" y="5561048"/>
                <a:ext cx="4707236" cy="7614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5" name="Object 4">
                <a:extLst>
                  <a:ext uri="{FF2B5EF4-FFF2-40B4-BE49-F238E27FC236}">
                    <a16:creationId xmlns:a16="http://schemas.microsoft.com/office/drawing/2014/main" id="{2CE4FA52-C553-4557-80C2-E7A94B9C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879" y="5561048"/>
                <a:ext cx="4707236" cy="761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Text Box 69">
            <a:extLst>
              <a:ext uri="{FF2B5EF4-FFF2-40B4-BE49-F238E27FC236}">
                <a16:creationId xmlns:a16="http://schemas.microsoft.com/office/drawing/2014/main" id="{6E969419-A3C5-47ED-B977-4B2B194D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849" y="1590491"/>
            <a:ext cx="25196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离散时间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LTI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系统的并联型表示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标题 1">
            <a:extLst>
              <a:ext uri="{FF2B5EF4-FFF2-40B4-BE49-F238E27FC236}">
                <a16:creationId xmlns:a16="http://schemas.microsoft.com/office/drawing/2014/main" id="{45BF4E98-DF93-4275-808B-E451B57A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双边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D0614-C222-4761-9C7D-2876A86F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65033C-7656-4335-BE44-902EC46FF19F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7" name="Text Box 3">
                <a:extLst>
                  <a:ext uri="{FF2B5EF4-FFF2-40B4-BE49-F238E27FC236}">
                    <a16:creationId xmlns:a16="http://schemas.microsoft.com/office/drawing/2014/main" id="{3A3CD5D6-CA2D-4AA7-A44C-812D6F150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56" y="1404282"/>
                <a:ext cx="312102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例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517" name="Text Box 3">
                <a:extLst>
                  <a:ext uri="{FF2B5EF4-FFF2-40B4-BE49-F238E27FC236}">
                    <a16:creationId xmlns:a16="http://schemas.microsoft.com/office/drawing/2014/main" id="{3A3CD5D6-CA2D-4AA7-A44C-812D6F150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756" y="1404282"/>
                <a:ext cx="3121026" cy="523220"/>
              </a:xfrm>
              <a:prstGeom prst="rect">
                <a:avLst/>
              </a:prstGeom>
              <a:blipFill>
                <a:blip r:embed="rId3"/>
                <a:stretch>
                  <a:fillRect l="-4102" t="-13953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56488DB0-8A0A-496B-BADC-806AA29F32BA}"/>
                  </a:ext>
                </a:extLst>
              </p:cNvPr>
              <p:cNvSpPr txBox="1"/>
              <p:nvPr/>
            </p:nvSpPr>
            <p:spPr bwMode="auto">
              <a:xfrm>
                <a:off x="827584" y="2087439"/>
                <a:ext cx="5187230" cy="957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56488DB0-8A0A-496B-BADC-806AA29F3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87439"/>
                <a:ext cx="5187230" cy="957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6" name="Text Box 7">
                <a:extLst>
                  <a:ext uri="{FF2B5EF4-FFF2-40B4-BE49-F238E27FC236}">
                    <a16:creationId xmlns:a16="http://schemas.microsoft.com/office/drawing/2014/main" id="{B745FDC9-F86C-4E83-9949-98B91C439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876" y="2335516"/>
                <a:ext cx="265380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sz="2800" dirty="0">
                    <a:latin typeface="Times New Roman" panose="02020603050405020304" pitchFamily="18" charset="0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516" name="Text Box 7">
                <a:extLst>
                  <a:ext uri="{FF2B5EF4-FFF2-40B4-BE49-F238E27FC236}">
                    <a16:creationId xmlns:a16="http://schemas.microsoft.com/office/drawing/2014/main" id="{B745FDC9-F86C-4E83-9949-98B91C439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876" y="2335516"/>
                <a:ext cx="2653803" cy="523220"/>
              </a:xfrm>
              <a:prstGeom prst="rect">
                <a:avLst/>
              </a:prstGeom>
              <a:blipFill>
                <a:blip r:embed="rId5"/>
                <a:stretch>
                  <a:fillRect l="-4598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5" name="Text Box 10">
                <a:extLst>
                  <a:ext uri="{FF2B5EF4-FFF2-40B4-BE49-F238E27FC236}">
                    <a16:creationId xmlns:a16="http://schemas.microsoft.com/office/drawing/2014/main" id="{37C37FF7-3AF6-4762-A7AE-0D5D63428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56" y="3205139"/>
                <a:ext cx="57658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时，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包括了单位圆。</a:t>
                </a:r>
              </a:p>
            </p:txBody>
          </p:sp>
        </mc:Choice>
        <mc:Fallback xmlns="">
          <p:sp>
            <p:nvSpPr>
              <p:cNvPr id="20515" name="Text Box 10">
                <a:extLst>
                  <a:ext uri="{FF2B5EF4-FFF2-40B4-BE49-F238E27FC236}">
                    <a16:creationId xmlns:a16="http://schemas.microsoft.com/office/drawing/2014/main" id="{37C37FF7-3AF6-4762-A7AE-0D5D63428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756" y="3205139"/>
                <a:ext cx="5765800" cy="519113"/>
              </a:xfrm>
              <a:prstGeom prst="rect">
                <a:avLst/>
              </a:prstGeom>
              <a:blipFill>
                <a:blip r:embed="rId6"/>
                <a:stretch>
                  <a:fillRect l="-2222" t="-15294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6E469D68-F868-4BCB-9C7E-250BECDF7AA5}"/>
                  </a:ext>
                </a:extLst>
              </p:cNvPr>
              <p:cNvSpPr txBox="1"/>
              <p:nvPr/>
            </p:nvSpPr>
            <p:spPr bwMode="auto">
              <a:xfrm>
                <a:off x="1760981" y="5260313"/>
                <a:ext cx="2075760" cy="9049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6E469D68-F868-4BCB-9C7E-250BECDF7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0981" y="5260313"/>
                <a:ext cx="2075760" cy="904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4" name="Text Box 33">
                <a:extLst>
                  <a:ext uri="{FF2B5EF4-FFF2-40B4-BE49-F238E27FC236}">
                    <a16:creationId xmlns:a16="http://schemas.microsoft.com/office/drawing/2014/main" id="{7C310255-86E8-4D77-BEA4-5BB37BC4E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56" y="3884189"/>
                <a:ext cx="4319129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此时，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DTFT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存在：</a:t>
                </a:r>
              </a:p>
            </p:txBody>
          </p:sp>
        </mc:Choice>
        <mc:Fallback xmlns="">
          <p:sp>
            <p:nvSpPr>
              <p:cNvPr id="20514" name="Text Box 33">
                <a:extLst>
                  <a:ext uri="{FF2B5EF4-FFF2-40B4-BE49-F238E27FC236}">
                    <a16:creationId xmlns:a16="http://schemas.microsoft.com/office/drawing/2014/main" id="{7C310255-86E8-4D77-BEA4-5BB37BC4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756" y="3884189"/>
                <a:ext cx="4319129" cy="519113"/>
              </a:xfrm>
              <a:prstGeom prst="rect">
                <a:avLst/>
              </a:prstGeom>
              <a:blipFill>
                <a:blip r:embed="rId8"/>
                <a:stretch>
                  <a:fillRect l="-2966" t="-14118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12">
                <a:extLst>
                  <a:ext uri="{FF2B5EF4-FFF2-40B4-BE49-F238E27FC236}">
                    <a16:creationId xmlns:a16="http://schemas.microsoft.com/office/drawing/2014/main" id="{C29EFE75-66C8-4142-AC3F-8B67B93E742B}"/>
                  </a:ext>
                </a:extLst>
              </p:cNvPr>
              <p:cNvSpPr txBox="1"/>
              <p:nvPr/>
            </p:nvSpPr>
            <p:spPr bwMode="auto">
              <a:xfrm>
                <a:off x="1759358" y="4597003"/>
                <a:ext cx="2162177" cy="5517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bject 12">
                <a:extLst>
                  <a:ext uri="{FF2B5EF4-FFF2-40B4-BE49-F238E27FC236}">
                    <a16:creationId xmlns:a16="http://schemas.microsoft.com/office/drawing/2014/main" id="{C29EFE75-66C8-4142-AC3F-8B67B93E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358" y="4597003"/>
                <a:ext cx="2162177" cy="5517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21" name="Object 13">
                <a:extLst>
                  <a:ext uri="{FF2B5EF4-FFF2-40B4-BE49-F238E27FC236}">
                    <a16:creationId xmlns:a16="http://schemas.microsoft.com/office/drawing/2014/main" id="{7A16F703-D120-45F1-927B-2E2503CBE972}"/>
                  </a:ext>
                </a:extLst>
              </p:cNvPr>
              <p:cNvSpPr txBox="1"/>
              <p:nvPr/>
            </p:nvSpPr>
            <p:spPr bwMode="auto">
              <a:xfrm>
                <a:off x="642938" y="4563239"/>
                <a:ext cx="1624806" cy="5371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021" name="Object 13">
                <a:extLst>
                  <a:ext uri="{FF2B5EF4-FFF2-40B4-BE49-F238E27FC236}">
                    <a16:creationId xmlns:a16="http://schemas.microsoft.com/office/drawing/2014/main" id="{7A16F703-D120-45F1-927B-2E2503CBE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938" y="4563239"/>
                <a:ext cx="1624806" cy="537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47004FD-DB51-455E-91C9-531126E2887D}"/>
              </a:ext>
            </a:extLst>
          </p:cNvPr>
          <p:cNvGrpSpPr/>
          <p:nvPr/>
        </p:nvGrpSpPr>
        <p:grpSpPr>
          <a:xfrm>
            <a:off x="5037954" y="3700277"/>
            <a:ext cx="2982079" cy="2791967"/>
            <a:chOff x="5037954" y="3700277"/>
            <a:chExt cx="2982079" cy="2791967"/>
          </a:xfrm>
        </p:grpSpPr>
        <p:grpSp>
          <p:nvGrpSpPr>
            <p:cNvPr id="65" name="组合 37">
              <a:extLst>
                <a:ext uri="{FF2B5EF4-FFF2-40B4-BE49-F238E27FC236}">
                  <a16:creationId xmlns:a16="http://schemas.microsoft.com/office/drawing/2014/main" id="{74CB2A1C-6CAA-4003-908C-70B31B37A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7954" y="3700277"/>
              <a:ext cx="2982079" cy="2791967"/>
              <a:chOff x="5289550" y="3669159"/>
              <a:chExt cx="2981867" cy="2791966"/>
            </a:xfrm>
          </p:grpSpPr>
          <p:sp>
            <p:nvSpPr>
              <p:cNvPr id="66" name="Rectangle 16">
                <a:extLst>
                  <a:ext uri="{FF2B5EF4-FFF2-40B4-BE49-F238E27FC236}">
                    <a16:creationId xmlns:a16="http://schemas.microsoft.com/office/drawing/2014/main" id="{F70CBB7E-97CE-4274-8AA2-C7B72D1F9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575" y="4246563"/>
                <a:ext cx="2419178" cy="207327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itchFamily="2" charset="-122"/>
                </a:endParaRPr>
              </a:p>
            </p:txBody>
          </p:sp>
          <p:sp>
            <p:nvSpPr>
              <p:cNvPr id="67" name="Oval 17">
                <a:extLst>
                  <a:ext uri="{FF2B5EF4-FFF2-40B4-BE49-F238E27FC236}">
                    <a16:creationId xmlns:a16="http://schemas.microsoft.com/office/drawing/2014/main" id="{32A9D236-515A-4FF8-8361-48FBD129F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834" y="4437063"/>
                <a:ext cx="1568338" cy="1566862"/>
              </a:xfrm>
              <a:prstGeom prst="ellipse">
                <a:avLst/>
              </a:prstGeom>
              <a:solidFill>
                <a:srgbClr val="FFFFFF">
                  <a:lumMod val="85000"/>
                  <a:alpha val="50000"/>
                </a:srgbClr>
              </a:solidFill>
              <a:ln w="2857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itchFamily="2" charset="-122"/>
                </a:endParaRPr>
              </a:p>
            </p:txBody>
          </p:sp>
          <p:sp>
            <p:nvSpPr>
              <p:cNvPr id="68" name="Text Box 18">
                <a:extLst>
                  <a:ext uri="{FF2B5EF4-FFF2-40B4-BE49-F238E27FC236}">
                    <a16:creationId xmlns:a16="http://schemas.microsoft.com/office/drawing/2014/main" id="{012FD94F-1A08-4152-B59D-38B3E4A58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3500" y="3669159"/>
                <a:ext cx="110791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itchFamily="2" charset="-122"/>
                  </a:rPr>
                  <a:t>单位圆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itchFamily="2" charset="-122"/>
                </a:endParaRPr>
              </a:p>
            </p:txBody>
          </p:sp>
          <p:sp>
            <p:nvSpPr>
              <p:cNvPr id="69" name="Line 19">
                <a:extLst>
                  <a:ext uri="{FF2B5EF4-FFF2-40B4-BE49-F238E27FC236}">
                    <a16:creationId xmlns:a16="http://schemas.microsoft.com/office/drawing/2014/main" id="{5CA8EB10-06A4-49F8-903A-B52FE45F7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5996" y="4094163"/>
                <a:ext cx="457167" cy="45720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</a:endParaRPr>
              </a:p>
            </p:txBody>
          </p:sp>
          <p:sp>
            <p:nvSpPr>
              <p:cNvPr id="70" name="Text Box 20">
                <a:extLst>
                  <a:ext uri="{FF2B5EF4-FFF2-40B4-BE49-F238E27FC236}">
                    <a16:creationId xmlns:a16="http://schemas.microsoft.com/office/drawing/2014/main" id="{6D29B802-C4A3-4E6E-848C-7AD9B609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1089" y="5159375"/>
                <a:ext cx="338114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1817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graphicFrame>
            <p:nvGraphicFramePr>
              <p:cNvPr id="71" name="Object 8">
                <a:extLst>
                  <a:ext uri="{FF2B5EF4-FFF2-40B4-BE49-F238E27FC236}">
                    <a16:creationId xmlns:a16="http://schemas.microsoft.com/office/drawing/2014/main" id="{3D7DE665-8306-487C-8500-0051D6F67E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43700" y="3894138"/>
              <a:ext cx="428625" cy="327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2" name="Equation" r:id="rId11" imgW="215619" imgH="164885" progId="Equation.DSMT4">
                      <p:embed/>
                    </p:oleObj>
                  </mc:Choice>
                  <mc:Fallback>
                    <p:oleObj name="Equation" r:id="rId11" imgW="215619" imgH="164885" progId="Equation.DSMT4">
                      <p:embed/>
                      <p:pic>
                        <p:nvPicPr>
                          <p:cNvPr id="8213" name="Object 8">
                            <a:extLst>
                              <a:ext uri="{FF2B5EF4-FFF2-40B4-BE49-F238E27FC236}">
                                <a16:creationId xmlns:a16="http://schemas.microsoft.com/office/drawing/2014/main" id="{6B6D1671-6876-4091-99BA-BCCF7C0C9A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43700" y="3894138"/>
                            <a:ext cx="428625" cy="3270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9">
                <a:extLst>
                  <a:ext uri="{FF2B5EF4-FFF2-40B4-BE49-F238E27FC236}">
                    <a16:creationId xmlns:a16="http://schemas.microsoft.com/office/drawing/2014/main" id="{C16606B4-9881-4578-896A-FD922F9A95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08914" y="4902201"/>
              <a:ext cx="4318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3" name="Equation" r:id="rId13" imgW="215619" imgH="177569" progId="Equation.DSMT4">
                      <p:embed/>
                    </p:oleObj>
                  </mc:Choice>
                  <mc:Fallback>
                    <p:oleObj name="Equation" r:id="rId13" imgW="215619" imgH="177569" progId="Equation.DSMT4">
                      <p:embed/>
                      <p:pic>
                        <p:nvPicPr>
                          <p:cNvPr id="8214" name="Object 9">
                            <a:extLst>
                              <a:ext uri="{FF2B5EF4-FFF2-40B4-BE49-F238E27FC236}">
                                <a16:creationId xmlns:a16="http://schemas.microsoft.com/office/drawing/2014/main" id="{9EE607E0-326E-4A16-AC1B-A16E50D7369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08914" y="4902201"/>
                            <a:ext cx="4318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>
                                    <a:alpha val="0"/>
                                  </a:scheme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Text Box 25">
                <a:extLst>
                  <a:ext uri="{FF2B5EF4-FFF2-40B4-BE49-F238E27FC236}">
                    <a16:creationId xmlns:a16="http://schemas.microsoft.com/office/drawing/2014/main" id="{4F9E8840-380C-4889-9A18-4E8FFBC5E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9716" y="3865563"/>
                <a:ext cx="92038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itchFamily="2" charset="-122"/>
                  </a:rPr>
                  <a:t>z</a:t>
                </a:r>
                <a:r>
                  <a:rPr lang="zh-CN" altLang="en-US" sz="24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华文楷体" pitchFamily="2" charset="-122"/>
                  </a:rPr>
                  <a:t>平面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itchFamily="2" charset="-122"/>
                </a:endParaRPr>
              </a:p>
            </p:txBody>
          </p:sp>
          <p:sp>
            <p:nvSpPr>
              <p:cNvPr id="74" name="Oval 26">
                <a:extLst>
                  <a:ext uri="{FF2B5EF4-FFF2-40B4-BE49-F238E27FC236}">
                    <a16:creationId xmlns:a16="http://schemas.microsoft.com/office/drawing/2014/main" id="{992B6596-A418-409D-A92B-4E8DA0DDB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753" y="4702176"/>
                <a:ext cx="1044501" cy="1046162"/>
              </a:xfrm>
              <a:prstGeom prst="ellipse">
                <a:avLst/>
              </a:prstGeom>
              <a:solidFill>
                <a:sysClr val="window" lastClr="FFFFFF"/>
              </a:solidFill>
              <a:ln w="19050">
                <a:solidFill>
                  <a:sysClr val="windowText" lastClr="00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itchFamily="2" charset="-122"/>
                </a:endParaRPr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8FD73711-5CDD-402F-9AB4-0B67C35DD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53115" y="4017963"/>
                <a:ext cx="0" cy="244316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</a:endParaRPr>
              </a:p>
            </p:txBody>
          </p:sp>
          <p:sp>
            <p:nvSpPr>
              <p:cNvPr id="76" name="Text Box 30">
                <a:extLst>
                  <a:ext uri="{FF2B5EF4-FFF2-40B4-BE49-F238E27FC236}">
                    <a16:creationId xmlns:a16="http://schemas.microsoft.com/office/drawing/2014/main" id="{91348042-0D25-4324-9914-E5B6D0F59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62661" y="5170487"/>
                <a:ext cx="338114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1817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</a:p>
            </p:txBody>
          </p:sp>
          <p:sp>
            <p:nvSpPr>
              <p:cNvPr id="77" name="Line 31">
                <a:extLst>
                  <a:ext uri="{FF2B5EF4-FFF2-40B4-BE49-F238E27FC236}">
                    <a16:creationId xmlns:a16="http://schemas.microsoft.com/office/drawing/2014/main" id="{6F8E9679-7282-4127-9E63-F1178DE1C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9550" y="5256212"/>
                <a:ext cx="2874757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</a:endParaRPr>
              </a:p>
            </p:txBody>
          </p:sp>
        </p:grp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3494A63-5C24-4CA1-BE0C-BA8D7D6163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34100" y="5212432"/>
              <a:ext cx="144463" cy="144462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400" kern="0">
                <a:solidFill>
                  <a:sysClr val="window" lastClr="FFFFFF"/>
                </a:solidFill>
                <a:ea typeface="宋体"/>
              </a:endParaRP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5F9840A-373B-4577-82BD-541E21E22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63" y="5055269"/>
              <a:ext cx="45719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×</a:t>
              </a:r>
              <a:endPara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516" grpId="0"/>
      <p:bldP spid="20515" grpId="0"/>
      <p:bldP spid="16" grpId="0"/>
      <p:bldP spid="20514" grpId="0"/>
      <p:bldP spid="41" grpId="0"/>
      <p:bldP spid="430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3">
            <a:extLst>
              <a:ext uri="{FF2B5EF4-FFF2-40B4-BE49-F238E27FC236}">
                <a16:creationId xmlns:a16="http://schemas.microsoft.com/office/drawing/2014/main" id="{831BD03D-64BB-4725-AB07-A241E164F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16" y="1369884"/>
            <a:ext cx="2741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单边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61" name="Text Box 6">
                <a:extLst>
                  <a:ext uri="{FF2B5EF4-FFF2-40B4-BE49-F238E27FC236}">
                    <a16:creationId xmlns:a16="http://schemas.microsoft.com/office/drawing/2014/main" id="{3B8884DB-5352-48A2-A037-ACD8BF6F2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182415"/>
                <a:ext cx="8229599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的单边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变换是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中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这部分，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即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的双边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。因此单边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ROC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一定是最外部极点的外部，并且包括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|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|=∞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 </a:t>
                </a:r>
              </a:p>
            </p:txBody>
          </p:sp>
        </mc:Choice>
        <mc:Fallback xmlns="">
          <p:sp>
            <p:nvSpPr>
              <p:cNvPr id="23561" name="Text Box 6">
                <a:extLst>
                  <a:ext uri="{FF2B5EF4-FFF2-40B4-BE49-F238E27FC236}">
                    <a16:creationId xmlns:a16="http://schemas.microsoft.com/office/drawing/2014/main" id="{3B8884DB-5352-48A2-A037-ACD8BF6F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182415"/>
                <a:ext cx="8229599" cy="1384995"/>
              </a:xfrm>
              <a:prstGeom prst="rect">
                <a:avLst/>
              </a:prstGeom>
              <a:blipFill>
                <a:blip r:embed="rId2"/>
                <a:stretch>
                  <a:fillRect l="-1481" t="-5286" r="-1481" b="-114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9" name="标题 10">
            <a:extLst>
              <a:ext uri="{FF2B5EF4-FFF2-40B4-BE49-F238E27FC236}">
                <a16:creationId xmlns:a16="http://schemas.microsoft.com/office/drawing/2014/main" id="{90A9CE94-669F-4CCD-AEC8-AE0D5D1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10.9 </a:t>
            </a:r>
            <a:r>
              <a:rPr lang="zh-CN" altLang="en-US" dirty="0"/>
              <a:t>单边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FBE26-23A4-418A-9EAC-A7F76FA1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F0B8EF-4D0C-4C9F-A33E-2C663626D4E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ECA361FD-6D7E-4CE4-8E5A-C50705131044}"/>
                  </a:ext>
                </a:extLst>
              </p:cNvPr>
              <p:cNvSpPr txBox="1"/>
              <p:nvPr/>
            </p:nvSpPr>
            <p:spPr bwMode="auto">
              <a:xfrm>
                <a:off x="2798066" y="2066795"/>
                <a:ext cx="3547866" cy="937821"/>
              </a:xfrm>
              <a:prstGeom prst="rect">
                <a:avLst/>
              </a:prstGeom>
              <a:solidFill>
                <a:srgbClr val="CCFFFF">
                  <a:alpha val="0"/>
                </a:srgbClr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ECA361FD-6D7E-4CE4-8E5A-C50705131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8066" y="2066795"/>
                <a:ext cx="3547866" cy="937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42E50A4-8C5F-44E3-9F64-7B6F58789C2F}"/>
              </a:ext>
            </a:extLst>
          </p:cNvPr>
          <p:cNvSpPr txBox="1"/>
          <p:nvPr/>
        </p:nvSpPr>
        <p:spPr>
          <a:xfrm>
            <a:off x="457200" y="4745209"/>
            <a:ext cx="8229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所以在讨论单边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变换时，不再强调其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ROC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。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5">
                <a:extLst>
                  <a:ext uri="{FF2B5EF4-FFF2-40B4-BE49-F238E27FC236}">
                    <a16:creationId xmlns:a16="http://schemas.microsoft.com/office/drawing/2014/main" id="{630AE206-CBAB-4D57-BD40-732ADCC8C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5446227"/>
                <a:ext cx="8229598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如果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非因果，则其双边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与单边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𝜒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不同。</a:t>
                </a:r>
              </a:p>
            </p:txBody>
          </p:sp>
        </mc:Choice>
        <mc:Fallback xmlns="">
          <p:sp>
            <p:nvSpPr>
              <p:cNvPr id="22" name="Text Box 5">
                <a:extLst>
                  <a:ext uri="{FF2B5EF4-FFF2-40B4-BE49-F238E27FC236}">
                    <a16:creationId xmlns:a16="http://schemas.microsoft.com/office/drawing/2014/main" id="{630AE206-CBAB-4D57-BD40-732ADCC8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46227"/>
                <a:ext cx="8229598" cy="954107"/>
              </a:xfrm>
              <a:prstGeom prst="rect">
                <a:avLst/>
              </a:prstGeom>
              <a:blipFill>
                <a:blip r:embed="rId4"/>
                <a:stretch>
                  <a:fillRect l="-1481" t="-7643" r="-1481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2">
                <a:extLst>
                  <a:ext uri="{FF2B5EF4-FFF2-40B4-BE49-F238E27FC236}">
                    <a16:creationId xmlns:a16="http://schemas.microsoft.com/office/drawing/2014/main" id="{3DF92658-B317-4B02-9B70-A74792670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605096"/>
                <a:ext cx="8229600" cy="1319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单边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变换的反变换与双边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变换的反变换形式一致，但是只能给出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这部分的值。</a:t>
                </a:r>
              </a:p>
            </p:txBody>
          </p:sp>
        </mc:Choice>
        <mc:Fallback xmlns="">
          <p:sp>
            <p:nvSpPr>
              <p:cNvPr id="24582" name="Rectangle 2">
                <a:extLst>
                  <a:ext uri="{FF2B5EF4-FFF2-40B4-BE49-F238E27FC236}">
                    <a16:creationId xmlns:a16="http://schemas.microsoft.com/office/drawing/2014/main" id="{3DF92658-B317-4B02-9B70-A74792670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5096"/>
                <a:ext cx="8229600" cy="1319848"/>
              </a:xfrm>
              <a:prstGeom prst="rect">
                <a:avLst/>
              </a:prstGeom>
              <a:blipFill>
                <a:blip r:embed="rId2"/>
                <a:stretch>
                  <a:fillRect l="-1481" r="-2593" b="-119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4" name="标题 12">
            <a:extLst>
              <a:ext uri="{FF2B5EF4-FFF2-40B4-BE49-F238E27FC236}">
                <a16:creationId xmlns:a16="http://schemas.microsoft.com/office/drawing/2014/main" id="{BA9EA634-62C8-48C6-B99F-94144BE3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10.9 </a:t>
            </a:r>
            <a:r>
              <a:rPr lang="zh-CN" altLang="en-US" dirty="0"/>
              <a:t>单边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3E0CF4B-046D-4FCF-B772-A5C6CDD5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38743-FFA1-4D32-888A-976767146D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578DAFC-7639-451A-89FF-EC6F5DF4E6B1}"/>
                  </a:ext>
                </a:extLst>
              </p:cNvPr>
              <p:cNvSpPr txBox="1"/>
              <p:nvPr/>
            </p:nvSpPr>
            <p:spPr bwMode="auto">
              <a:xfrm>
                <a:off x="1691680" y="3429000"/>
                <a:ext cx="4032448" cy="1000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</m:den>
                      </m:f>
                      <m:nary>
                        <m:naryPr>
                          <m:chr m:val="∳"/>
                          <m:supHide m:val="on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χ</m:t>
                          </m:r>
                          <m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  <m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F578DAFC-7639-451A-89FF-EC6F5DF4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3429000"/>
                <a:ext cx="4032448" cy="1000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0C707AB-8CB6-488C-8D81-34C6087AC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9481" y="3667783"/>
                <a:ext cx="119051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≥0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0C707AB-8CB6-488C-8D81-34C6087AC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9481" y="3667783"/>
                <a:ext cx="11905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标题 1">
            <a:extLst>
              <a:ext uri="{FF2B5EF4-FFF2-40B4-BE49-F238E27FC236}">
                <a16:creationId xmlns:a16="http://schemas.microsoft.com/office/drawing/2014/main" id="{59EEC6B7-F0BA-451D-B5CB-7444E3BC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10.9 </a:t>
            </a:r>
            <a:r>
              <a:rPr lang="zh-CN" altLang="en-US"/>
              <a:t>单边</a:t>
            </a:r>
            <a:r>
              <a:rPr lang="en-US" altLang="zh-CN"/>
              <a:t>z</a:t>
            </a:r>
            <a:r>
              <a:rPr lang="zh-CN" altLang="en-US"/>
              <a:t>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7" name="Text Box 10">
                <a:extLst>
                  <a:ext uri="{FF2B5EF4-FFF2-40B4-BE49-F238E27FC236}">
                    <a16:creationId xmlns:a16="http://schemas.microsoft.com/office/drawing/2014/main" id="{460ED1C2-A941-400F-9610-05026F081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438" y="1340768"/>
                <a:ext cx="31464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例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1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17" name="Text Box 10">
                <a:extLst>
                  <a:ext uri="{FF2B5EF4-FFF2-40B4-BE49-F238E27FC236}">
                    <a16:creationId xmlns:a16="http://schemas.microsoft.com/office/drawing/2014/main" id="{460ED1C2-A941-400F-9610-05026F08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438" y="1340768"/>
                <a:ext cx="3146474" cy="523220"/>
              </a:xfrm>
              <a:prstGeom prst="rect">
                <a:avLst/>
              </a:prstGeom>
              <a:blipFill>
                <a:blip r:embed="rId2"/>
                <a:stretch>
                  <a:fillRect l="-4070" t="-15116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0" name="Rectangle 12">
            <a:extLst>
              <a:ext uri="{FF2B5EF4-FFF2-40B4-BE49-F238E27FC236}">
                <a16:creationId xmlns:a16="http://schemas.microsoft.com/office/drawing/2014/main" id="{FAC11E0D-D8E8-4294-8901-E2A087AB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304" y="2075329"/>
            <a:ext cx="3635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对其做双边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变换有：</a:t>
            </a:r>
          </a:p>
        </p:txBody>
      </p:sp>
      <p:grpSp>
        <p:nvGrpSpPr>
          <p:cNvPr id="25611" name="Group 2">
            <a:extLst>
              <a:ext uri="{FF2B5EF4-FFF2-40B4-BE49-F238E27FC236}">
                <a16:creationId xmlns:a16="http://schemas.microsoft.com/office/drawing/2014/main" id="{79F63D53-669E-4E80-A15D-4C5FE937A927}"/>
              </a:ext>
            </a:extLst>
          </p:cNvPr>
          <p:cNvGrpSpPr>
            <a:grpSpLocks/>
          </p:cNvGrpSpPr>
          <p:nvPr/>
        </p:nvGrpSpPr>
        <p:grpSpPr bwMode="auto">
          <a:xfrm>
            <a:off x="2938362" y="2805782"/>
            <a:ext cx="4746628" cy="901700"/>
            <a:chOff x="1200" y="576"/>
            <a:chExt cx="2990" cy="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5" name="Object 10">
                  <a:extLst>
                    <a:ext uri="{FF2B5EF4-FFF2-40B4-BE49-F238E27FC236}">
                      <a16:creationId xmlns:a16="http://schemas.microsoft.com/office/drawing/2014/main" id="{FCC278FF-62F3-4A9D-8F12-98A4F4CFC0D5}"/>
                    </a:ext>
                  </a:extLst>
                </p:cNvPr>
                <p:cNvSpPr txBox="1"/>
                <p:nvPr/>
              </p:nvSpPr>
              <p:spPr bwMode="auto">
                <a:xfrm>
                  <a:off x="1200" y="576"/>
                  <a:ext cx="1760" cy="5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1−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05" name="Object 10">
                  <a:extLst>
                    <a:ext uri="{FF2B5EF4-FFF2-40B4-BE49-F238E27FC236}">
                      <a16:creationId xmlns:a16="http://schemas.microsoft.com/office/drawing/2014/main" id="{FCC278FF-62F3-4A9D-8F12-98A4F4CFC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576"/>
                  <a:ext cx="1760" cy="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6" name="Object 11">
                  <a:extLst>
                    <a:ext uri="{FF2B5EF4-FFF2-40B4-BE49-F238E27FC236}">
                      <a16:creationId xmlns:a16="http://schemas.microsoft.com/office/drawing/2014/main" id="{74FEFBFC-C297-481F-9194-E1909839E427}"/>
                    </a:ext>
                  </a:extLst>
                </p:cNvPr>
                <p:cNvSpPr txBox="1"/>
                <p:nvPr/>
              </p:nvSpPr>
              <p:spPr bwMode="auto">
                <a:xfrm>
                  <a:off x="3232" y="736"/>
                  <a:ext cx="95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</m:d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06" name="Object 11">
                  <a:extLst>
                    <a:ext uri="{FF2B5EF4-FFF2-40B4-BE49-F238E27FC236}">
                      <a16:creationId xmlns:a16="http://schemas.microsoft.com/office/drawing/2014/main" id="{74FEFBFC-C297-481F-9194-E1909839E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32" y="736"/>
                  <a:ext cx="958" cy="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16" name="Text Box 6">
                <a:extLst>
                  <a:ext uri="{FF2B5EF4-FFF2-40B4-BE49-F238E27FC236}">
                    <a16:creationId xmlns:a16="http://schemas.microsoft.com/office/drawing/2014/main" id="{824B0AC7-DBDC-423A-8024-9EABC96FD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303" y="5762317"/>
                <a:ext cx="533588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因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为因果信号，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𝜒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16" name="Text Box 6">
                <a:extLst>
                  <a:ext uri="{FF2B5EF4-FFF2-40B4-BE49-F238E27FC236}">
                    <a16:creationId xmlns:a16="http://schemas.microsoft.com/office/drawing/2014/main" id="{824B0AC7-DBDC-423A-8024-9EABC96FD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5303" y="5762317"/>
                <a:ext cx="5335884" cy="523220"/>
              </a:xfrm>
              <a:prstGeom prst="rect">
                <a:avLst/>
              </a:prstGeom>
              <a:blipFill>
                <a:blip r:embed="rId5"/>
                <a:stretch>
                  <a:fillRect l="-2400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8">
            <a:extLst>
              <a:ext uri="{FF2B5EF4-FFF2-40B4-BE49-F238E27FC236}">
                <a16:creationId xmlns:a16="http://schemas.microsoft.com/office/drawing/2014/main" id="{9F5799A8-4823-493D-89AC-DFC65B912B6F}"/>
              </a:ext>
            </a:extLst>
          </p:cNvPr>
          <p:cNvGrpSpPr>
            <a:grpSpLocks/>
          </p:cNvGrpSpPr>
          <p:nvPr/>
        </p:nvGrpSpPr>
        <p:grpSpPr bwMode="auto">
          <a:xfrm>
            <a:off x="2938362" y="4649277"/>
            <a:ext cx="4721229" cy="901700"/>
            <a:chOff x="1193" y="1646"/>
            <a:chExt cx="2974" cy="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2" name="Object 7">
                  <a:extLst>
                    <a:ext uri="{FF2B5EF4-FFF2-40B4-BE49-F238E27FC236}">
                      <a16:creationId xmlns:a16="http://schemas.microsoft.com/office/drawing/2014/main" id="{C04981A5-CBE9-4768-9A1F-214D39DCD104}"/>
                    </a:ext>
                  </a:extLst>
                </p:cNvPr>
                <p:cNvSpPr txBox="1"/>
                <p:nvPr/>
              </p:nvSpPr>
              <p:spPr bwMode="auto">
                <a:xfrm>
                  <a:off x="1193" y="1646"/>
                  <a:ext cx="1735" cy="5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𝜒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1−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02" name="Object 7">
                  <a:extLst>
                    <a:ext uri="{FF2B5EF4-FFF2-40B4-BE49-F238E27FC236}">
                      <a16:creationId xmlns:a16="http://schemas.microsoft.com/office/drawing/2014/main" id="{C04981A5-CBE9-4768-9A1F-214D39DCD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3" y="1646"/>
                  <a:ext cx="1735" cy="5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3" name="Object 8">
                  <a:extLst>
                    <a:ext uri="{FF2B5EF4-FFF2-40B4-BE49-F238E27FC236}">
                      <a16:creationId xmlns:a16="http://schemas.microsoft.com/office/drawing/2014/main" id="{A02D1A41-9CA1-4A1C-8003-C6D688687E32}"/>
                    </a:ext>
                  </a:extLst>
                </p:cNvPr>
                <p:cNvSpPr txBox="1"/>
                <p:nvPr/>
              </p:nvSpPr>
              <p:spPr bwMode="auto">
                <a:xfrm>
                  <a:off x="3220" y="1805"/>
                  <a:ext cx="94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</m:d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03" name="Object 8">
                  <a:extLst>
                    <a:ext uri="{FF2B5EF4-FFF2-40B4-BE49-F238E27FC236}">
                      <a16:creationId xmlns:a16="http://schemas.microsoft.com/office/drawing/2014/main" id="{A02D1A41-9CA1-4A1C-8003-C6D68868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0" y="1805"/>
                  <a:ext cx="947" cy="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32C6EAB8-57EB-43B8-A777-B91AB8820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303" y="3918823"/>
            <a:ext cx="363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对其做单边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变换有：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1DFC6FBB-5CAA-4F61-ADCA-3ADDF9A0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10BBF2-F937-4BBD-A5B3-27123BE2C5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45" name="Text Box 13">
                <a:extLst>
                  <a:ext uri="{FF2B5EF4-FFF2-40B4-BE49-F238E27FC236}">
                    <a16:creationId xmlns:a16="http://schemas.microsoft.com/office/drawing/2014/main" id="{E464C401-7EFF-41B9-BA98-59193BA3C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883" y="1311994"/>
                <a:ext cx="408111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例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2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+1]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645" name="Text Box 13">
                <a:extLst>
                  <a:ext uri="{FF2B5EF4-FFF2-40B4-BE49-F238E27FC236}">
                    <a16:creationId xmlns:a16="http://schemas.microsoft.com/office/drawing/2014/main" id="{E464C401-7EFF-41B9-BA98-59193BA3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883" y="1311994"/>
                <a:ext cx="4081117" cy="523220"/>
              </a:xfrm>
              <a:prstGeom prst="rect">
                <a:avLst/>
              </a:prstGeom>
              <a:blipFill>
                <a:blip r:embed="rId2"/>
                <a:stretch>
                  <a:fillRect l="-3139" t="-13953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4" name="Rectangle 16">
            <a:extLst>
              <a:ext uri="{FF2B5EF4-FFF2-40B4-BE49-F238E27FC236}">
                <a16:creationId xmlns:a16="http://schemas.microsoft.com/office/drawing/2014/main" id="{99B25F93-876E-4F67-861B-481C05A1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992885"/>
            <a:ext cx="363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对其做双边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变换有：</a:t>
            </a:r>
          </a:p>
        </p:txBody>
      </p:sp>
      <p:sp>
        <p:nvSpPr>
          <p:cNvPr id="73747" name="Rectangle 19">
            <a:extLst>
              <a:ext uri="{FF2B5EF4-FFF2-40B4-BE49-F238E27FC236}">
                <a16:creationId xmlns:a16="http://schemas.microsoft.com/office/drawing/2014/main" id="{6D049E15-1AC1-464B-9CAD-C6E32D70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654554"/>
            <a:ext cx="3635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对其做单边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变换有：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F8DBE9DD-9BD0-436A-A600-8BD085D1EA9B}"/>
              </a:ext>
            </a:extLst>
          </p:cNvPr>
          <p:cNvGrpSpPr>
            <a:grpSpLocks/>
          </p:cNvGrpSpPr>
          <p:nvPr/>
        </p:nvGrpSpPr>
        <p:grpSpPr bwMode="auto">
          <a:xfrm>
            <a:off x="1393824" y="4331337"/>
            <a:ext cx="7292976" cy="938213"/>
            <a:chOff x="663" y="3407"/>
            <a:chExt cx="4594" cy="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29" name="Object 2">
                  <a:extLst>
                    <a:ext uri="{FF2B5EF4-FFF2-40B4-BE49-F238E27FC236}">
                      <a16:creationId xmlns:a16="http://schemas.microsoft.com/office/drawing/2014/main" id="{1E85724E-8487-4194-BF66-594FBF6591F4}"/>
                    </a:ext>
                  </a:extLst>
                </p:cNvPr>
                <p:cNvSpPr txBox="1"/>
                <p:nvPr/>
              </p:nvSpPr>
              <p:spPr bwMode="auto">
                <a:xfrm>
                  <a:off x="663" y="3407"/>
                  <a:ext cx="3448" cy="5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𝜒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=0</m:t>
                            </m:r>
                          </m:sub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num>
                          <m:den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1−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629" name="Object 2">
                  <a:extLst>
                    <a:ext uri="{FF2B5EF4-FFF2-40B4-BE49-F238E27FC236}">
                      <a16:creationId xmlns:a16="http://schemas.microsoft.com/office/drawing/2014/main" id="{1E85724E-8487-4194-BF66-594FBF659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3" y="3407"/>
                  <a:ext cx="3448" cy="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30" name="Object 3">
                  <a:extLst>
                    <a:ext uri="{FF2B5EF4-FFF2-40B4-BE49-F238E27FC236}">
                      <a16:creationId xmlns:a16="http://schemas.microsoft.com/office/drawing/2014/main" id="{2EC35E49-52AA-4D6C-A26A-93E886566BA2}"/>
                    </a:ext>
                  </a:extLst>
                </p:cNvPr>
                <p:cNvSpPr txBox="1"/>
                <p:nvPr/>
              </p:nvSpPr>
              <p:spPr bwMode="auto">
                <a:xfrm>
                  <a:off x="4319" y="3552"/>
                  <a:ext cx="93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</m:d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630" name="Object 3">
                  <a:extLst>
                    <a:ext uri="{FF2B5EF4-FFF2-40B4-BE49-F238E27FC236}">
                      <a16:creationId xmlns:a16="http://schemas.microsoft.com/office/drawing/2014/main" id="{2EC35E49-52AA-4D6C-A26A-93E886566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9" y="3552"/>
                  <a:ext cx="938" cy="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638" name="标题 22">
            <a:extLst>
              <a:ext uri="{FF2B5EF4-FFF2-40B4-BE49-F238E27FC236}">
                <a16:creationId xmlns:a16="http://schemas.microsoft.com/office/drawing/2014/main" id="{94B82764-1CA7-4286-A940-D059E68B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10.9 </a:t>
            </a:r>
            <a:r>
              <a:rPr lang="zh-CN" altLang="en-US"/>
              <a:t>单边</a:t>
            </a:r>
            <a:r>
              <a:rPr lang="en-US" altLang="zh-CN"/>
              <a:t>z</a:t>
            </a:r>
            <a:r>
              <a:rPr lang="zh-CN" altLang="en-US"/>
              <a:t>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43" name="Text Box 3">
                <a:extLst>
                  <a:ext uri="{FF2B5EF4-FFF2-40B4-BE49-F238E27FC236}">
                    <a16:creationId xmlns:a16="http://schemas.microsoft.com/office/drawing/2014/main" id="{B75438DB-6B0E-4E66-ABDE-6FD4940C43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16" y="5427221"/>
                <a:ext cx="757118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因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的部分对双边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变换起作用，而对单边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变换不起作用，故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𝜒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26643" name="Text Box 3">
                <a:extLst>
                  <a:ext uri="{FF2B5EF4-FFF2-40B4-BE49-F238E27FC236}">
                    <a16:creationId xmlns:a16="http://schemas.microsoft.com/office/drawing/2014/main" id="{B75438DB-6B0E-4E66-ABDE-6FD4940C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5427221"/>
                <a:ext cx="7571184" cy="954107"/>
              </a:xfrm>
              <a:prstGeom prst="rect">
                <a:avLst/>
              </a:prstGeom>
              <a:blipFill>
                <a:blip r:embed="rId5"/>
                <a:stretch>
                  <a:fillRect l="-1610" t="-7643" r="-1691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FEAA3E95-03C0-4433-8CA6-A021FDFB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AA49ED-FD53-4C06-8D24-4A7151EB1E0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3CCE592-01D5-4238-A90B-190138638B45}"/>
              </a:ext>
            </a:extLst>
          </p:cNvPr>
          <p:cNvGrpSpPr/>
          <p:nvPr/>
        </p:nvGrpSpPr>
        <p:grpSpPr>
          <a:xfrm>
            <a:off x="2389269" y="2669669"/>
            <a:ext cx="4805114" cy="827214"/>
            <a:chOff x="2267744" y="2601786"/>
            <a:chExt cx="4805114" cy="827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bject 4">
                  <a:extLst>
                    <a:ext uri="{FF2B5EF4-FFF2-40B4-BE49-F238E27FC236}">
                      <a16:creationId xmlns:a16="http://schemas.microsoft.com/office/drawing/2014/main" id="{2DF206F6-9963-4872-BE5B-9751204A9B5D}"/>
                    </a:ext>
                  </a:extLst>
                </p:cNvPr>
                <p:cNvSpPr txBox="1"/>
                <p:nvPr/>
              </p:nvSpPr>
              <p:spPr bwMode="auto">
                <a:xfrm>
                  <a:off x="2267744" y="2601786"/>
                  <a:ext cx="2771700" cy="827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</m:t>
                        </m:r>
                        <m:f>
                          <m:f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num>
                          <m:den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1−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Object 4">
                  <a:extLst>
                    <a:ext uri="{FF2B5EF4-FFF2-40B4-BE49-F238E27FC236}">
                      <a16:creationId xmlns:a16="http://schemas.microsoft.com/office/drawing/2014/main" id="{2DF206F6-9963-4872-BE5B-9751204A9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67744" y="2601786"/>
                  <a:ext cx="2771700" cy="8272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bject 5">
                  <a:extLst>
                    <a:ext uri="{FF2B5EF4-FFF2-40B4-BE49-F238E27FC236}">
                      <a16:creationId xmlns:a16="http://schemas.microsoft.com/office/drawing/2014/main" id="{9E4C0338-FC00-48BE-9127-091E3E7BFCDF}"/>
                    </a:ext>
                  </a:extLst>
                </p:cNvPr>
                <p:cNvSpPr txBox="1"/>
                <p:nvPr/>
              </p:nvSpPr>
              <p:spPr bwMode="auto">
                <a:xfrm>
                  <a:off x="5550791" y="2753783"/>
                  <a:ext cx="152206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</m:d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Object 5">
                  <a:extLst>
                    <a:ext uri="{FF2B5EF4-FFF2-40B4-BE49-F238E27FC236}">
                      <a16:creationId xmlns:a16="http://schemas.microsoft.com/office/drawing/2014/main" id="{9E4C0338-FC00-48BE-9127-091E3E7BF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50791" y="2753783"/>
                  <a:ext cx="152206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7" grpId="0"/>
      <p:bldP spid="2664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6">
            <a:extLst>
              <a:ext uri="{FF2B5EF4-FFF2-40B4-BE49-F238E27FC236}">
                <a16:creationId xmlns:a16="http://schemas.microsoft.com/office/drawing/2014/main" id="{558B8F7F-8954-4911-8A70-67A9DD760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825841"/>
            <a:ext cx="7715200" cy="109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单边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变换的一些性质可以由因果信号的双边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变换得到，主要的不同是时移特性。</a:t>
            </a:r>
          </a:p>
        </p:txBody>
      </p:sp>
      <p:sp>
        <p:nvSpPr>
          <p:cNvPr id="27654" name="Rectangle 10">
            <a:extLst>
              <a:ext uri="{FF2B5EF4-FFF2-40B4-BE49-F238E27FC236}">
                <a16:creationId xmlns:a16="http://schemas.microsoft.com/office/drawing/2014/main" id="{4DF5B4FB-DBAD-4DD8-87CA-85400218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1"/>
            <a:ext cx="3835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单边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变换的性质：</a:t>
            </a:r>
          </a:p>
        </p:txBody>
      </p:sp>
      <p:sp>
        <p:nvSpPr>
          <p:cNvPr id="27655" name="标题 10">
            <a:extLst>
              <a:ext uri="{FF2B5EF4-FFF2-40B4-BE49-F238E27FC236}">
                <a16:creationId xmlns:a16="http://schemas.microsoft.com/office/drawing/2014/main" id="{222122B8-7E99-45C5-BB66-C6B91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10.9 </a:t>
            </a:r>
            <a:r>
              <a:rPr lang="zh-CN" altLang="en-US"/>
              <a:t>单边</a:t>
            </a:r>
            <a:r>
              <a:rPr lang="en-US" altLang="zh-CN"/>
              <a:t>z</a:t>
            </a:r>
            <a:r>
              <a:rPr lang="zh-CN" altLang="en-US"/>
              <a:t>变换</a:t>
            </a:r>
          </a:p>
        </p:txBody>
      </p:sp>
      <p:sp>
        <p:nvSpPr>
          <p:cNvPr id="27656" name="Text Box 2">
            <a:extLst>
              <a:ext uri="{FF2B5EF4-FFF2-40B4-BE49-F238E27FC236}">
                <a16:creationId xmlns:a16="http://schemas.microsoft.com/office/drawing/2014/main" id="{E6754588-B4E1-44B0-9509-A541A900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949852"/>
            <a:ext cx="1981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时移特性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：</a:t>
            </a:r>
          </a:p>
        </p:txBody>
      </p:sp>
      <p:sp>
        <p:nvSpPr>
          <p:cNvPr id="27661" name="Text Box 8">
            <a:extLst>
              <a:ext uri="{FF2B5EF4-FFF2-40B4-BE49-F238E27FC236}">
                <a16:creationId xmlns:a16="http://schemas.microsoft.com/office/drawing/2014/main" id="{A9CA4314-1240-4CCF-9C88-07B3546F7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330" y="3556493"/>
            <a:ext cx="543739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若</a:t>
            </a:r>
          </a:p>
        </p:txBody>
      </p:sp>
      <p:sp>
        <p:nvSpPr>
          <p:cNvPr id="27660" name="Text Box 11">
            <a:extLst>
              <a:ext uri="{FF2B5EF4-FFF2-40B4-BE49-F238E27FC236}">
                <a16:creationId xmlns:a16="http://schemas.microsoft.com/office/drawing/2014/main" id="{B2D8003A-5A95-4F28-8BD8-2F477069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330" y="4717037"/>
            <a:ext cx="5445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则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F4FA9304-54D1-4E93-87D9-E954FFB5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9466CA-92C7-474C-A69A-DFA6E3199F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4C987ECF-33BA-4611-A6CC-CAE12DF83344}"/>
                  </a:ext>
                </a:extLst>
              </p:cNvPr>
              <p:cNvSpPr txBox="1"/>
              <p:nvPr/>
            </p:nvSpPr>
            <p:spPr bwMode="auto">
              <a:xfrm>
                <a:off x="2488940" y="5229200"/>
                <a:ext cx="468052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−1]⟷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)+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[−1]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4C987ECF-33BA-4611-A6CC-CAE12DF8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8940" y="5229200"/>
                <a:ext cx="46805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9E7C2329-0C63-4FA2-88B5-A0697C2C0BFC}"/>
                  </a:ext>
                </a:extLst>
              </p:cNvPr>
              <p:cNvSpPr txBox="1"/>
              <p:nvPr/>
            </p:nvSpPr>
            <p:spPr bwMode="auto">
              <a:xfrm>
                <a:off x="2469802" y="5877272"/>
                <a:ext cx="4204395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+1]⟷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[0]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Object 4">
                <a:extLst>
                  <a:ext uri="{FF2B5EF4-FFF2-40B4-BE49-F238E27FC236}">
                    <a16:creationId xmlns:a16="http://schemas.microsoft.com/office/drawing/2014/main" id="{9E7C2329-0C63-4FA2-88B5-A0697C2C0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9802" y="5877272"/>
                <a:ext cx="420439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C445C2-D4D6-4F58-BBCF-E2B039C08E1E}"/>
                  </a:ext>
                </a:extLst>
              </p:cNvPr>
              <p:cNvSpPr txBox="1"/>
              <p:nvPr/>
            </p:nvSpPr>
            <p:spPr>
              <a:xfrm>
                <a:off x="3501008" y="4163439"/>
                <a:ext cx="214198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]⟷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C445C2-D4D6-4F58-BBCF-E2B039C0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08" y="4163439"/>
                <a:ext cx="21419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3">
            <a:extLst>
              <a:ext uri="{FF2B5EF4-FFF2-40B4-BE49-F238E27FC236}">
                <a16:creationId xmlns:a16="http://schemas.microsoft.com/office/drawing/2014/main" id="{6E04C559-2376-4DE8-9831-C03F39B79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897549"/>
            <a:ext cx="1002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证明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:</a:t>
            </a:r>
          </a:p>
        </p:txBody>
      </p:sp>
      <p:sp>
        <p:nvSpPr>
          <p:cNvPr id="28680" name="标题 12">
            <a:extLst>
              <a:ext uri="{FF2B5EF4-FFF2-40B4-BE49-F238E27FC236}">
                <a16:creationId xmlns:a16="http://schemas.microsoft.com/office/drawing/2014/main" id="{54B366B7-AECC-4B36-842E-B8D8A21A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10.9 </a:t>
            </a:r>
            <a:r>
              <a:rPr lang="zh-CN" altLang="en-US"/>
              <a:t>单边</a:t>
            </a:r>
            <a:r>
              <a:rPr lang="en-US" altLang="zh-CN"/>
              <a:t>z</a:t>
            </a:r>
            <a:r>
              <a:rPr lang="zh-CN" altLang="en-US"/>
              <a:t>变换</a:t>
            </a:r>
          </a:p>
        </p:txBody>
      </p:sp>
      <p:sp>
        <p:nvSpPr>
          <p:cNvPr id="28681" name="Text Box 2">
            <a:extLst>
              <a:ext uri="{FF2B5EF4-FFF2-40B4-BE49-F238E27FC236}">
                <a16:creationId xmlns:a16="http://schemas.microsoft.com/office/drawing/2014/main" id="{05259B04-366C-417A-BDE0-17709F7E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1643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同理可得：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EEA1374-9061-4364-A763-17DFA63E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858825-249D-4DE5-8AF6-D2E9F23FF53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03D9069F-5C8F-4B55-9F29-88565130270C}"/>
                  </a:ext>
                </a:extLst>
              </p:cNvPr>
              <p:cNvSpPr txBox="1"/>
              <p:nvPr/>
            </p:nvSpPr>
            <p:spPr bwMode="auto">
              <a:xfrm>
                <a:off x="683568" y="1313720"/>
                <a:ext cx="4662571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−1]⟷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)+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[−1]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03D9069F-5C8F-4B55-9F29-88565130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313720"/>
                <a:ext cx="466257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907BD17B-7F2D-4C1F-9719-A155DEDEA8BC}"/>
                  </a:ext>
                </a:extLst>
              </p:cNvPr>
              <p:cNvSpPr txBox="1"/>
              <p:nvPr/>
            </p:nvSpPr>
            <p:spPr bwMode="auto">
              <a:xfrm>
                <a:off x="683568" y="2481378"/>
                <a:ext cx="6696744" cy="9378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−1]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=−1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−(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907BD17B-7F2D-4C1F-9719-A155DEDEA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481378"/>
                <a:ext cx="6696744" cy="937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B9967DD0-D987-404E-9BA3-5062E9BF6761}"/>
                  </a:ext>
                </a:extLst>
              </p:cNvPr>
              <p:cNvSpPr txBox="1"/>
              <p:nvPr/>
            </p:nvSpPr>
            <p:spPr bwMode="auto">
              <a:xfrm>
                <a:off x="3619801" y="3479808"/>
                <a:ext cx="4968552" cy="16239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[−1]+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)+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[−1]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B9967DD0-D987-404E-9BA3-5062E9BF6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9801" y="3479808"/>
                <a:ext cx="4968552" cy="1623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4">
                <a:extLst>
                  <a:ext uri="{FF2B5EF4-FFF2-40B4-BE49-F238E27FC236}">
                    <a16:creationId xmlns:a16="http://schemas.microsoft.com/office/drawing/2014/main" id="{68DC337F-149E-498B-A4B3-822BFC11C28A}"/>
                  </a:ext>
                </a:extLst>
              </p:cNvPr>
              <p:cNvSpPr txBox="1"/>
              <p:nvPr/>
            </p:nvSpPr>
            <p:spPr bwMode="auto">
              <a:xfrm>
                <a:off x="1284139" y="5744108"/>
                <a:ext cx="6575722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−2]⟷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[−1]+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[−2]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Object 4">
                <a:extLst>
                  <a:ext uri="{FF2B5EF4-FFF2-40B4-BE49-F238E27FC236}">
                    <a16:creationId xmlns:a16="http://schemas.microsoft.com/office/drawing/2014/main" id="{68DC337F-149E-498B-A4B3-822BFC11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4139" y="5744108"/>
                <a:ext cx="65757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标题 8">
            <a:extLst>
              <a:ext uri="{FF2B5EF4-FFF2-40B4-BE49-F238E27FC236}">
                <a16:creationId xmlns:a16="http://schemas.microsoft.com/office/drawing/2014/main" id="{3BBBD06B-215E-42B5-869D-C60B258D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10.9 </a:t>
            </a:r>
            <a:r>
              <a:rPr lang="zh-CN" altLang="en-US"/>
              <a:t>单边</a:t>
            </a:r>
            <a:r>
              <a:rPr lang="en-US" altLang="zh-CN"/>
              <a:t>z</a:t>
            </a:r>
            <a:r>
              <a:rPr lang="zh-CN" altLang="en-US"/>
              <a:t>变换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D700D9D-93FB-4FB8-BE51-9374CFA3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334ECF-DCE1-475E-AB4E-40C5864AA8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3FF85114-F29F-4A62-A6CD-5348F03E0003}"/>
                  </a:ext>
                </a:extLst>
              </p:cNvPr>
              <p:cNvSpPr txBox="1"/>
              <p:nvPr/>
            </p:nvSpPr>
            <p:spPr bwMode="auto">
              <a:xfrm>
                <a:off x="728662" y="1390050"/>
                <a:ext cx="4203378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+1]⟷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[0]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Object 5">
                <a:extLst>
                  <a:ext uri="{FF2B5EF4-FFF2-40B4-BE49-F238E27FC236}">
                    <a16:creationId xmlns:a16="http://schemas.microsoft.com/office/drawing/2014/main" id="{3FF85114-F29F-4A62-A6CD-5348F03E0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662" y="1390050"/>
                <a:ext cx="42033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84F6881E-AFFC-4933-A6D6-7A8BFD2D5FB7}"/>
                  </a:ext>
                </a:extLst>
              </p:cNvPr>
              <p:cNvSpPr txBox="1"/>
              <p:nvPr/>
            </p:nvSpPr>
            <p:spPr bwMode="auto">
              <a:xfrm>
                <a:off x="1331640" y="2830362"/>
                <a:ext cx="6480720" cy="9378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+1]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−(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84F6881E-AFFC-4933-A6D6-7A8BFD2D5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2830362"/>
                <a:ext cx="6480720" cy="937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1F6F8245-51CF-4982-B053-B68B0D59462A}"/>
                  </a:ext>
                </a:extLst>
              </p:cNvPr>
              <p:cNvSpPr txBox="1"/>
              <p:nvPr/>
            </p:nvSpPr>
            <p:spPr bwMode="auto">
              <a:xfrm>
                <a:off x="971600" y="3965119"/>
                <a:ext cx="7404002" cy="9378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−(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−1)</m:t>
                              </m:r>
                            </m:sup>
                          </m:sSup>
                        </m:e>
                      </m:nary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[0]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[0]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1F6F8245-51CF-4982-B053-B68B0D594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965119"/>
                <a:ext cx="7404002" cy="937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B63AA30B-EE75-4960-814F-F54BA7039132}"/>
                  </a:ext>
                </a:extLst>
              </p:cNvPr>
              <p:cNvSpPr txBox="1"/>
              <p:nvPr/>
            </p:nvSpPr>
            <p:spPr bwMode="auto">
              <a:xfrm>
                <a:off x="1668612" y="5815923"/>
                <a:ext cx="5797374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+2]⟷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)−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[0]−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[1]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B63AA30B-EE75-4960-814F-F54BA703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8612" y="5815923"/>
                <a:ext cx="57973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3">
            <a:extLst>
              <a:ext uri="{FF2B5EF4-FFF2-40B4-BE49-F238E27FC236}">
                <a16:creationId xmlns:a16="http://schemas.microsoft.com/office/drawing/2014/main" id="{1A1D403D-5F11-45A1-99D9-B94B4FC2C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" y="2110206"/>
            <a:ext cx="10021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证明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: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E238DEDB-4413-44C8-BF76-44CE6A8D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099876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同理可得：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2">
            <a:extLst>
              <a:ext uri="{FF2B5EF4-FFF2-40B4-BE49-F238E27FC236}">
                <a16:creationId xmlns:a16="http://schemas.microsoft.com/office/drawing/2014/main" id="{F9306FF8-1DFB-4FC6-B810-71E4AD6F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91" y="1765566"/>
            <a:ext cx="77707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单边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变换在将线性常系数差分方程变换为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域代数方程时，可以自动将方程的初始条件引入，因而在解决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增量线性系统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问题时特别有用。</a:t>
            </a:r>
          </a:p>
        </p:txBody>
      </p:sp>
      <p:sp>
        <p:nvSpPr>
          <p:cNvPr id="30728" name="Text Box 3">
            <a:extLst>
              <a:ext uri="{FF2B5EF4-FFF2-40B4-BE49-F238E27FC236}">
                <a16:creationId xmlns:a16="http://schemas.microsoft.com/office/drawing/2014/main" id="{104B72A8-50C7-451B-B009-B3565B684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5369"/>
            <a:ext cx="5399235" cy="50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利用单边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变换分析增量线性系统：</a:t>
            </a:r>
          </a:p>
        </p:txBody>
      </p:sp>
      <p:sp>
        <p:nvSpPr>
          <p:cNvPr id="30731" name="标题 11">
            <a:extLst>
              <a:ext uri="{FF2B5EF4-FFF2-40B4-BE49-F238E27FC236}">
                <a16:creationId xmlns:a16="http://schemas.microsoft.com/office/drawing/2014/main" id="{DB01EA68-F31E-43E2-81F8-919F7C4D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/>
          <a:lstStyle/>
          <a:p>
            <a:r>
              <a:rPr lang="en-US" altLang="zh-CN"/>
              <a:t>10.9 </a:t>
            </a:r>
            <a:r>
              <a:rPr lang="zh-CN" altLang="en-US"/>
              <a:t>单边</a:t>
            </a:r>
            <a:r>
              <a:rPr lang="en-US" altLang="zh-CN"/>
              <a:t>z</a:t>
            </a:r>
            <a:r>
              <a:rPr lang="zh-CN" altLang="en-US"/>
              <a:t>变换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14CE141-0A53-4460-843E-61BD80A6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490F51-9AFD-4A7A-B0FD-C27133F45D6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2C4A66C4-67D9-4224-BADC-4CD55CE55D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6091" y="3183359"/>
                <a:ext cx="49128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例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.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计算下面因果系统的响应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：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2C4A66C4-67D9-4224-BADC-4CD55CE5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6091" y="3183359"/>
                <a:ext cx="4912820" cy="461665"/>
              </a:xfrm>
              <a:prstGeom prst="rect">
                <a:avLst/>
              </a:prstGeom>
              <a:blipFill>
                <a:blip r:embed="rId2"/>
                <a:stretch>
                  <a:fillRect l="-1861" t="-11842" r="-993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4">
            <a:extLst>
              <a:ext uri="{FF2B5EF4-FFF2-40B4-BE49-F238E27FC236}">
                <a16:creationId xmlns:a16="http://schemas.microsoft.com/office/drawing/2014/main" id="{0CD591B2-F6E2-49BD-861A-051F873012A6}"/>
              </a:ext>
            </a:extLst>
          </p:cNvPr>
          <p:cNvGrpSpPr>
            <a:grpSpLocks/>
          </p:cNvGrpSpPr>
          <p:nvPr/>
        </p:nvGrpSpPr>
        <p:grpSpPr bwMode="auto">
          <a:xfrm>
            <a:off x="1412329" y="3823196"/>
            <a:ext cx="7183438" cy="469900"/>
            <a:chOff x="861" y="2352"/>
            <a:chExt cx="4525" cy="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4">
                  <a:extLst>
                    <a:ext uri="{FF2B5EF4-FFF2-40B4-BE49-F238E27FC236}">
                      <a16:creationId xmlns:a16="http://schemas.microsoft.com/office/drawing/2014/main" id="{48898832-5C7D-490A-AB3D-1C542118824D}"/>
                    </a:ext>
                  </a:extLst>
                </p:cNvPr>
                <p:cNvSpPr txBox="1"/>
                <p:nvPr/>
              </p:nvSpPr>
              <p:spPr bwMode="auto">
                <a:xfrm>
                  <a:off x="861" y="2352"/>
                  <a:ext cx="216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]+3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−1]=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],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Object 4">
                  <a:extLst>
                    <a:ext uri="{FF2B5EF4-FFF2-40B4-BE49-F238E27FC236}">
                      <a16:creationId xmlns:a16="http://schemas.microsoft.com/office/drawing/2014/main" id="{48898832-5C7D-490A-AB3D-1C5421188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1" y="2352"/>
                  <a:ext cx="2160" cy="291"/>
                </a:xfrm>
                <a:prstGeom prst="rect">
                  <a:avLst/>
                </a:prstGeom>
                <a:blipFill>
                  <a:blip r:embed="rId3"/>
                  <a:stretch>
                    <a:fillRect l="-534"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bject 5">
                  <a:extLst>
                    <a:ext uri="{FF2B5EF4-FFF2-40B4-BE49-F238E27FC236}">
                      <a16:creationId xmlns:a16="http://schemas.microsoft.com/office/drawing/2014/main" id="{231355CB-B33E-4408-A1AD-6DB108832E3D}"/>
                    </a:ext>
                  </a:extLst>
                </p:cNvPr>
                <p:cNvSpPr txBox="1"/>
                <p:nvPr/>
              </p:nvSpPr>
              <p:spPr bwMode="auto">
                <a:xfrm>
                  <a:off x="4229" y="2357"/>
                  <a:ext cx="11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]=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].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Object 5">
                  <a:extLst>
                    <a:ext uri="{FF2B5EF4-FFF2-40B4-BE49-F238E27FC236}">
                      <a16:creationId xmlns:a16="http://schemas.microsoft.com/office/drawing/2014/main" id="{231355CB-B33E-4408-A1AD-6DB108832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29" y="2357"/>
                  <a:ext cx="1157" cy="291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6">
                  <a:extLst>
                    <a:ext uri="{FF2B5EF4-FFF2-40B4-BE49-F238E27FC236}">
                      <a16:creationId xmlns:a16="http://schemas.microsoft.com/office/drawing/2014/main" id="{E8FBC8F5-F661-442C-BAB1-D86D1D6E2B25}"/>
                    </a:ext>
                  </a:extLst>
                </p:cNvPr>
                <p:cNvSpPr txBox="1"/>
                <p:nvPr/>
              </p:nvSpPr>
              <p:spPr bwMode="auto">
                <a:xfrm>
                  <a:off x="3113" y="2357"/>
                  <a:ext cx="102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[−1]=1,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Object 6">
                  <a:extLst>
                    <a:ext uri="{FF2B5EF4-FFF2-40B4-BE49-F238E27FC236}">
                      <a16:creationId xmlns:a16="http://schemas.microsoft.com/office/drawing/2014/main" id="{E8FBC8F5-F661-442C-BAB1-D86D1D6E2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3" y="2357"/>
                  <a:ext cx="1024" cy="291"/>
                </a:xfrm>
                <a:prstGeom prst="rect">
                  <a:avLst/>
                </a:prstGeom>
                <a:blipFill>
                  <a:blip r:embed="rId5"/>
                  <a:stretch>
                    <a:fillRect l="-1124" b="-197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 Box 9">
            <a:extLst>
              <a:ext uri="{FF2B5EF4-FFF2-40B4-BE49-F238E27FC236}">
                <a16:creationId xmlns:a16="http://schemas.microsoft.com/office/drawing/2014/main" id="{592B2F05-0478-419A-A1F6-154C29FC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91" y="4433721"/>
            <a:ext cx="800219" cy="50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286794CA-B50E-4CBB-88C7-62AF88A6AE17}"/>
                  </a:ext>
                </a:extLst>
              </p:cNvPr>
              <p:cNvSpPr txBox="1"/>
              <p:nvPr/>
            </p:nvSpPr>
            <p:spPr bwMode="auto">
              <a:xfrm>
                <a:off x="2123728" y="5673715"/>
                <a:ext cx="4896544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𝒴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)+3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𝒴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)+3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[−1]=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𝜒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286794CA-B50E-4CBB-88C7-62AF88A6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5673715"/>
                <a:ext cx="4896544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9">
            <a:extLst>
              <a:ext uri="{FF2B5EF4-FFF2-40B4-BE49-F238E27FC236}">
                <a16:creationId xmlns:a16="http://schemas.microsoft.com/office/drawing/2014/main" id="{F34180F6-0B39-495C-BB9B-BD572A30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329" y="4960515"/>
            <a:ext cx="4014240" cy="50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方程两边做单边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变换，有：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Line 7">
            <a:extLst>
              <a:ext uri="{FF2B5EF4-FFF2-40B4-BE49-F238E27FC236}">
                <a16:creationId xmlns:a16="http://schemas.microsoft.com/office/drawing/2014/main" id="{AA428291-6B1D-4D04-909A-113FE71E72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410" y="5515872"/>
            <a:ext cx="450851" cy="461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7" name="Text Box 8">
            <a:extLst>
              <a:ext uri="{FF2B5EF4-FFF2-40B4-BE49-F238E27FC236}">
                <a16:creationId xmlns:a16="http://schemas.microsoft.com/office/drawing/2014/main" id="{2A56DC89-D050-4988-80E4-FE2DF8A5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05" y="6063381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强迫响应</a:t>
            </a:r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7346CDB4-F9E7-45B8-AD92-A23999299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518" y="5438382"/>
            <a:ext cx="531284" cy="62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1CDC221F-70A8-43F9-8CE7-7C2750FD1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777" y="6061284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自然响应</a:t>
            </a:r>
          </a:p>
        </p:txBody>
      </p:sp>
      <p:sp>
        <p:nvSpPr>
          <p:cNvPr id="31752" name="标题 11">
            <a:extLst>
              <a:ext uri="{FF2B5EF4-FFF2-40B4-BE49-F238E27FC236}">
                <a16:creationId xmlns:a16="http://schemas.microsoft.com/office/drawing/2014/main" id="{A764F119-A9BD-4BDD-A238-D381A9FE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10.9 </a:t>
            </a:r>
            <a:r>
              <a:rPr lang="zh-CN" altLang="en-US"/>
              <a:t>单边</a:t>
            </a:r>
            <a:r>
              <a:rPr lang="en-US" altLang="zh-CN"/>
              <a:t>z</a:t>
            </a:r>
            <a:r>
              <a:rPr lang="zh-CN" altLang="en-US"/>
              <a:t>变换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8C735BF7-0848-4C60-A6D7-9CA7858D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1E19EE-E528-4043-ABB1-D6C2D34253E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6EFD38-53B3-453E-B302-224A27339C70}"/>
              </a:ext>
            </a:extLst>
          </p:cNvPr>
          <p:cNvGrpSpPr/>
          <p:nvPr/>
        </p:nvGrpSpPr>
        <p:grpSpPr>
          <a:xfrm>
            <a:off x="395536" y="1298316"/>
            <a:ext cx="7019084" cy="451033"/>
            <a:chOff x="1418430" y="1298315"/>
            <a:chExt cx="7019084" cy="45103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0BBF95-BBC7-4EC4-B361-2E6F371BEE93}"/>
                </a:ext>
              </a:extLst>
            </p:cNvPr>
            <p:cNvSpPr/>
            <p:nvPr/>
          </p:nvSpPr>
          <p:spPr bwMode="auto">
            <a:xfrm>
              <a:off x="1418430" y="1298315"/>
              <a:ext cx="7019084" cy="4510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91415" tIns="45706" rIns="91415" bIns="45706">
              <a:noAutofit/>
            </a:bodyPr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D0966D3-15FE-4B66-AE91-B3531F0D59BB}"/>
                </a:ext>
              </a:extLst>
            </p:cNvPr>
            <p:cNvGrpSpPr/>
            <p:nvPr/>
          </p:nvGrpSpPr>
          <p:grpSpPr>
            <a:xfrm>
              <a:off x="1421159" y="1323776"/>
              <a:ext cx="7013626" cy="400110"/>
              <a:chOff x="1423887" y="1329283"/>
              <a:chExt cx="7013626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bject 3">
                    <a:extLst>
                      <a:ext uri="{FF2B5EF4-FFF2-40B4-BE49-F238E27FC236}">
                        <a16:creationId xmlns:a16="http://schemas.microsoft.com/office/drawing/2014/main" id="{62D01DED-E3B4-45E0-90B7-29FC6BA030C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423887" y="1329283"/>
                    <a:ext cx="4067463" cy="400110"/>
                  </a:xfrm>
                  <a:prstGeom prst="rect">
                    <a:avLst/>
                  </a:prstGeom>
                  <a:solidFill>
                    <a:srgbClr val="CCFFFF">
                      <a:alpha val="0"/>
                    </a:srgbClr>
                  </a:solidFill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𝒴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𝒴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+3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𝜒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7" name="Object 3">
                    <a:extLst>
                      <a:ext uri="{FF2B5EF4-FFF2-40B4-BE49-F238E27FC236}">
                        <a16:creationId xmlns:a16="http://schemas.microsoft.com/office/drawing/2014/main" id="{62D01DED-E3B4-45E0-90B7-29FC6BA030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23887" y="1329283"/>
                    <a:ext cx="4067463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0" b="-16667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对象 6">
                    <a:extLst>
                      <a:ext uri="{FF2B5EF4-FFF2-40B4-BE49-F238E27FC236}">
                        <a16:creationId xmlns:a16="http://schemas.microsoft.com/office/drawing/2014/main" id="{B73B6C28-AF9B-4FED-9BB0-269A7B904E7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904757" y="1329283"/>
                    <a:ext cx="153275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]=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].</m:t>
                          </m:r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8" name="对象 6">
                    <a:extLst>
                      <a:ext uri="{FF2B5EF4-FFF2-40B4-BE49-F238E27FC236}">
                        <a16:creationId xmlns:a16="http://schemas.microsoft.com/office/drawing/2014/main" id="{B73B6C28-AF9B-4FED-9BB0-269A7B904E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04757" y="1329283"/>
                    <a:ext cx="1532756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8182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对象 7">
                    <a:extLst>
                      <a:ext uri="{FF2B5EF4-FFF2-40B4-BE49-F238E27FC236}">
                        <a16:creationId xmlns:a16="http://schemas.microsoft.com/office/drawing/2014/main" id="{1C66D22C-BC3F-4ABF-8142-F6EFB870126B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500024" y="1329283"/>
                    <a:ext cx="1396058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[−1]=1,</m:t>
                          </m:r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9" name="对象 7">
                    <a:extLst>
                      <a:ext uri="{FF2B5EF4-FFF2-40B4-BE49-F238E27FC236}">
                        <a16:creationId xmlns:a16="http://schemas.microsoft.com/office/drawing/2014/main" id="{1C66D22C-BC3F-4ABF-8142-F6EFB87012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500024" y="1329283"/>
                    <a:ext cx="139605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182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EB88617-B279-485F-9767-843BA1C1C010}"/>
                  </a:ext>
                </a:extLst>
              </p:cNvPr>
              <p:cNvSpPr txBox="1"/>
              <p:nvPr/>
            </p:nvSpPr>
            <p:spPr>
              <a:xfrm>
                <a:off x="923188" y="3369258"/>
                <a:ext cx="3477090" cy="1211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1/4</m:t>
                                  </m:r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zh-CN" altLang="en-US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+mn-cs"/>
                            </a:rPr>
                            <m:t>强迫响应</m:t>
                          </m:r>
                          <m:r>
                            <m:rPr>
                              <m:nor/>
                            </m:rPr>
                            <a:rPr kumimoji="0" lang="zh-CN" alt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+mn-cs"/>
                            </a:rPr>
                            <m:t> </m:t>
                          </m:r>
                        </m:lim>
                      </m:limLow>
                      <m:limLow>
                        <m:limLow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groupChr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9/4</m:t>
                                  </m:r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1+3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zh-CN" altLang="en-US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+mn-cs"/>
                            </a:rPr>
                            <m:t>自然响应</m:t>
                          </m:r>
                          <m:r>
                            <m:rPr>
                              <m:nor/>
                            </m:rPr>
                            <a:rPr kumimoji="0" lang="zh-CN" alt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8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华文楷体" panose="02010600040101010101" pitchFamily="2" charset="-122"/>
                              <a:cs typeface="+mn-cs"/>
                            </a:rPr>
                            <m:t> </m:t>
                          </m:r>
                        </m:lim>
                      </m:limLow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EB88617-B279-485F-9767-843BA1C1C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88" y="3369258"/>
                <a:ext cx="3477090" cy="1211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4">
                <a:extLst>
                  <a:ext uri="{FF2B5EF4-FFF2-40B4-BE49-F238E27FC236}">
                    <a16:creationId xmlns:a16="http://schemas.microsoft.com/office/drawing/2014/main" id="{728AC41E-2A26-4018-A3B7-FE23AF46915A}"/>
                  </a:ext>
                </a:extLst>
              </p:cNvPr>
              <p:cNvSpPr txBox="1"/>
              <p:nvPr/>
            </p:nvSpPr>
            <p:spPr bwMode="auto">
              <a:xfrm>
                <a:off x="560329" y="4689158"/>
                <a:ext cx="6817511" cy="7838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∴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]=[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(−3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[1−(−3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+2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Object 4">
                <a:extLst>
                  <a:ext uri="{FF2B5EF4-FFF2-40B4-BE49-F238E27FC236}">
                    <a16:creationId xmlns:a16="http://schemas.microsoft.com/office/drawing/2014/main" id="{728AC41E-2A26-4018-A3B7-FE23AF469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329" y="4689158"/>
                <a:ext cx="6817511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3E4C91CF-685D-453E-8D73-061354885856}"/>
                  </a:ext>
                </a:extLst>
              </p:cNvPr>
              <p:cNvSpPr txBox="1"/>
              <p:nvPr/>
            </p:nvSpPr>
            <p:spPr bwMode="auto">
              <a:xfrm>
                <a:off x="7328466" y="5350159"/>
                <a:ext cx="957801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≥0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3E4C91CF-685D-453E-8D73-061354885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8466" y="5350159"/>
                <a:ext cx="957801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DE35F239-D4F7-4A48-97CD-638B45C5C1E9}"/>
              </a:ext>
            </a:extLst>
          </p:cNvPr>
          <p:cNvGrpSpPr/>
          <p:nvPr/>
        </p:nvGrpSpPr>
        <p:grpSpPr>
          <a:xfrm>
            <a:off x="395536" y="1944308"/>
            <a:ext cx="8415523" cy="1229660"/>
            <a:chOff x="395536" y="1944308"/>
            <a:chExt cx="8415523" cy="122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46" name="Object 2">
                  <a:extLst>
                    <a:ext uri="{FF2B5EF4-FFF2-40B4-BE49-F238E27FC236}">
                      <a16:creationId xmlns:a16="http://schemas.microsoft.com/office/drawing/2014/main" id="{0A5CE14D-466F-4BAF-8AC3-04C5C0430FB7}"/>
                    </a:ext>
                  </a:extLst>
                </p:cNvPr>
                <p:cNvSpPr txBox="1"/>
                <p:nvPr/>
              </p:nvSpPr>
              <p:spPr bwMode="auto">
                <a:xfrm>
                  <a:off x="395536" y="1959981"/>
                  <a:ext cx="4361433" cy="12139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-2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𝒴</m:t>
                        </m:r>
                        <m:r>
                          <a:rPr kumimoji="0" lang="en-US" sz="2400" b="0" i="1" u="none" strike="noStrike" kern="120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400" b="0" i="1" u="none" strike="noStrike" kern="120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sz="2400" b="0" i="1" u="none" strike="noStrike" kern="120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)=</m:t>
                        </m:r>
                        <m:limLow>
                          <m:limLowPr>
                            <m:ctrlPr>
                              <a:rPr kumimoji="0" lang="en-US" sz="2400" b="0" i="1" u="none" strike="noStrike" kern="1200" cap="none" spc="-20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kumimoji="0" lang="en-US" sz="2400" b="0" i="1" u="none" strike="noStrike" kern="1200" cap="none" spc="-20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groupChrPr>
                              <m:e>
                                <m:f>
                                  <m:fPr>
                                    <m:ctrlP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𝜒</m:t>
                                    </m:r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1+3</m:t>
                                    </m:r>
                                    <m:sSup>
                                      <m:sSupPr>
                                        <m:ctrlP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groupChr>
                          </m:e>
                          <m:lim>
                            <m:r>
                              <m:rPr>
                                <m:nor/>
                              </m:rPr>
                              <a:rPr kumimoji="0" lang="zh-CN" altLang="en-US" sz="2400" b="0" i="0" u="none" strike="noStrike" kern="1200" cap="none" spc="-20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零状态响应</m:t>
                            </m:r>
                            <m:r>
                              <m:rPr>
                                <m:nor/>
                              </m:rPr>
                              <a:rPr kumimoji="0" lang="zh-CN" altLang="en-US" sz="2400" b="1" i="0" u="none" strike="noStrike" kern="1200" cap="none" spc="-200" normalizeH="0" baseline="0" noProof="0" dirty="0">
                                <a:ln>
                                  <a:noFill/>
                                </a:ln>
                                <a:solidFill>
                                  <a:srgbClr val="80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 </m:t>
                            </m:r>
                          </m:lim>
                        </m:limLow>
                        <m:r>
                          <a:rPr kumimoji="0" lang="en-US" sz="2400" b="0" i="1" u="none" strike="noStrike" kern="120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＋</m:t>
                        </m:r>
                        <m:limLow>
                          <m:limLowPr>
                            <m:ctrlPr>
                              <a:rPr kumimoji="0" lang="en-US" sz="2400" b="0" i="1" u="none" strike="noStrike" kern="1200" cap="none" spc="-20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kumimoji="0" lang="en-US" sz="2400" b="0" i="1" u="none" strike="noStrike" kern="1200" cap="none" spc="-20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groupChrPr>
                              <m:e>
                                <m:f>
                                  <m:fPr>
                                    <m:ctrlP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−3</m:t>
                                    </m:r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[−1]</m:t>
                                    </m:r>
                                  </m:num>
                                  <m:den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1+3</m:t>
                                    </m:r>
                                    <m:sSup>
                                      <m:sSupPr>
                                        <m:ctrlP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groupChr>
                          </m:e>
                          <m:lim>
                            <m:r>
                              <m:rPr>
                                <m:nor/>
                              </m:rPr>
                              <a:rPr kumimoji="0" lang="zh-CN" altLang="en-US" sz="2400" b="0" i="0" u="none" strike="noStrike" kern="1200" cap="none" spc="-20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零输入响应</m:t>
                            </m:r>
                          </m:lim>
                        </m:limLow>
                      </m:oMath>
                    </m:oMathPara>
                  </a14:m>
                  <a:endParaRPr kumimoji="0" lang="en-US" sz="2400" b="0" i="0" u="none" strike="noStrike" kern="1200" cap="none" spc="-2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746" name="Object 2">
                  <a:extLst>
                    <a:ext uri="{FF2B5EF4-FFF2-40B4-BE49-F238E27FC236}">
                      <a16:creationId xmlns:a16="http://schemas.microsoft.com/office/drawing/2014/main" id="{0A5CE14D-466F-4BAF-8AC3-04C5C0430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5536" y="1959981"/>
                  <a:ext cx="4361433" cy="12139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98D32C8-27D7-4AE7-ABCC-5E0323E334A9}"/>
                    </a:ext>
                  </a:extLst>
                </p:cNvPr>
                <p:cNvSpPr txBox="1"/>
                <p:nvPr/>
              </p:nvSpPr>
              <p:spPr>
                <a:xfrm>
                  <a:off x="4449626" y="1944308"/>
                  <a:ext cx="4361433" cy="12032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-20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limLow>
                          <m:limLowPr>
                            <m:ctrlPr>
                              <a:rPr kumimoji="0" lang="en-US" sz="2400" b="0" i="1" u="none" strike="noStrike" kern="1200" cap="none" spc="-20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kumimoji="0" lang="en-US" sz="2400" b="0" i="1" u="none" strike="noStrike" kern="1200" cap="none" spc="-20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groupChrPr>
                              <m:e>
                                <m:f>
                                  <m:fPr>
                                    <m:ctrlP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400" b="0" i="1" u="none" strike="noStrike" kern="1200" cap="none" spc="-20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1+3</m:t>
                                    </m:r>
                                    <m:sSup>
                                      <m:sSupPr>
                                        <m:ctrlP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kumimoji="0" lang="en-US" sz="2400" b="0" i="1" u="none" strike="noStrike" kern="1200" cap="none" spc="-2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groupChr>
                          </m:e>
                          <m:lim>
                            <m:r>
                              <m:rPr>
                                <m:nor/>
                              </m:rPr>
                              <a:rPr kumimoji="0" lang="zh-CN" altLang="en-US" sz="2400" b="0" i="0" u="none" strike="noStrike" kern="1200" cap="none" spc="-20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零状态响应</m:t>
                            </m:r>
                          </m:lim>
                        </m:limLow>
                        <m:r>
                          <a:rPr kumimoji="0" lang="en-US" sz="2400" b="0" i="1" u="none" strike="noStrike" kern="1200" cap="none" spc="-20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＋</m:t>
                        </m:r>
                        <m:limLow>
                          <m:limLowPr>
                            <m:ctrlPr>
                              <a:rPr kumimoji="0" lang="en-US" sz="2400" b="0" i="1" u="none" strike="noStrike" kern="1200" cap="none" spc="-20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kumimoji="0" lang="en-US" sz="2400" b="0" i="1" u="none" strike="noStrike" kern="1200" cap="none" spc="-20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groupChrPr>
                              <m:e>
                                <m:f>
                                  <m:fPr>
                                    <m:ctrlP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−3</m:t>
                                    </m:r>
                                  </m:num>
                                  <m:den>
                                    <m:r>
                                      <a:rPr kumimoji="0" lang="en-US" sz="2400" b="0" i="1" u="none" strike="noStrike" kern="1200" cap="none" spc="-20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1+3</m:t>
                                    </m:r>
                                    <m:sSup>
                                      <m:sSupPr>
                                        <m:ctrlP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kumimoji="0" lang="en-US" sz="2400" b="0" i="1" u="none" strike="noStrike" kern="1200" cap="none" spc="-20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groupChr>
                          </m:e>
                          <m:lim>
                            <m:r>
                              <m:rPr>
                                <m:nor/>
                              </m:rPr>
                              <a:rPr kumimoji="0" lang="zh-CN" altLang="en-US" sz="2400" b="0" i="0" u="none" strike="noStrike" kern="1200" cap="none" spc="-20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Times New Roman" panose="020206030504050203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零输入响应</m:t>
                            </m:r>
                          </m:lim>
                        </m:limLow>
                      </m:oMath>
                    </m:oMathPara>
                  </a14:m>
                  <a:endParaRPr kumimoji="0" lang="en-US" sz="1800" b="0" i="0" u="none" strike="noStrike" kern="1200" cap="none" spc="-20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C98D32C8-27D7-4AE7-ABCC-5E0323E3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26" y="1944308"/>
                  <a:ext cx="4361433" cy="12032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96F96D4-DE99-4054-A43D-D45CE253A939}"/>
              </a:ext>
            </a:extLst>
          </p:cNvPr>
          <p:cNvSpPr txBox="1"/>
          <p:nvPr/>
        </p:nvSpPr>
        <p:spPr>
          <a:xfrm>
            <a:off x="5402156" y="3400817"/>
            <a:ext cx="28890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零状态响应、零输入响应与强迫响应、自然响应之间有何关系？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11" descr="thinking-caps.jpg">
            <a:extLst>
              <a:ext uri="{FF2B5EF4-FFF2-40B4-BE49-F238E27FC236}">
                <a16:creationId xmlns:a16="http://schemas.microsoft.com/office/drawing/2014/main" id="{8F2E8DFA-E29C-4013-B4A1-F4CC0F628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24" y="4099218"/>
            <a:ext cx="583588" cy="67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animBg="1"/>
      <p:bldP spid="31757" grpId="0"/>
      <p:bldP spid="31754" grpId="0" animBg="1"/>
      <p:bldP spid="31755" grpId="0"/>
      <p:bldP spid="30" grpId="0"/>
      <p:bldP spid="31" grpId="0"/>
      <p:bldP spid="2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30AD8-5AFE-48AB-9C71-91498360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D437D-C598-40E2-B0B9-F3A9C6B2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673518"/>
          </a:xfr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0" dirty="0"/>
              <a:t>10.59</a:t>
            </a:r>
            <a:r>
              <a:rPr lang="zh-CN" altLang="en-US" sz="2800" b="0" dirty="0"/>
              <a:t>、</a:t>
            </a:r>
            <a:r>
              <a:rPr lang="en-US" altLang="zh-CN" sz="2800" b="0" dirty="0"/>
              <a:t>10.42(b)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8AEBB-9A02-4033-B315-77405E85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CC5206-228A-4188-B6B3-2BFCD2AC1E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8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标题 1">
            <a:extLst>
              <a:ext uri="{FF2B5EF4-FFF2-40B4-BE49-F238E27FC236}">
                <a16:creationId xmlns:a16="http://schemas.microsoft.com/office/drawing/2014/main" id="{ECCED68F-1F48-4FDA-9852-57065058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双边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CE0291-5C3D-4701-AE09-8D356849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3F11F0-CDFE-41E8-A46D-92189169EC3E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34" name="Text Box 3">
                <a:extLst>
                  <a:ext uri="{FF2B5EF4-FFF2-40B4-BE49-F238E27FC236}">
                    <a16:creationId xmlns:a16="http://schemas.microsoft.com/office/drawing/2014/main" id="{970E28CA-5174-47B1-8CBC-618513A6A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1318242"/>
                <a:ext cx="276383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例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1534" name="Text Box 3">
                <a:extLst>
                  <a:ext uri="{FF2B5EF4-FFF2-40B4-BE49-F238E27FC236}">
                    <a16:creationId xmlns:a16="http://schemas.microsoft.com/office/drawing/2014/main" id="{970E28CA-5174-47B1-8CBC-618513A6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318242"/>
                <a:ext cx="2763838" cy="523220"/>
              </a:xfrm>
              <a:prstGeom prst="rect">
                <a:avLst/>
              </a:prstGeom>
              <a:blipFill>
                <a:blip r:embed="rId4"/>
                <a:stretch>
                  <a:fillRect l="-4405" t="-13953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">
            <a:extLst>
              <a:ext uri="{FF2B5EF4-FFF2-40B4-BE49-F238E27FC236}">
                <a16:creationId xmlns:a16="http://schemas.microsoft.com/office/drawing/2014/main" id="{F6693638-F6D6-4F8D-9290-958A4566A9DD}"/>
              </a:ext>
            </a:extLst>
          </p:cNvPr>
          <p:cNvGrpSpPr>
            <a:grpSpLocks/>
          </p:cNvGrpSpPr>
          <p:nvPr/>
        </p:nvGrpSpPr>
        <p:grpSpPr bwMode="auto">
          <a:xfrm>
            <a:off x="1458118" y="1885295"/>
            <a:ext cx="6240464" cy="957263"/>
            <a:chOff x="1152" y="3423"/>
            <a:chExt cx="3931" cy="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13" name="Object 3">
                  <a:extLst>
                    <a:ext uri="{FF2B5EF4-FFF2-40B4-BE49-F238E27FC236}">
                      <a16:creationId xmlns:a16="http://schemas.microsoft.com/office/drawing/2014/main" id="{73D290B6-9F57-4AAC-A093-F3F547A53BF0}"/>
                    </a:ext>
                  </a:extLst>
                </p:cNvPr>
                <p:cNvSpPr txBox="1"/>
                <p:nvPr/>
              </p:nvSpPr>
              <p:spPr bwMode="auto">
                <a:xfrm>
                  <a:off x="1152" y="3423"/>
                  <a:ext cx="3523" cy="6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513" name="Object 3">
                  <a:extLst>
                    <a:ext uri="{FF2B5EF4-FFF2-40B4-BE49-F238E27FC236}">
                      <a16:creationId xmlns:a16="http://schemas.microsoft.com/office/drawing/2014/main" id="{73D290B6-9F57-4AAC-A093-F3F547A53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2" y="3423"/>
                  <a:ext cx="3523" cy="6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14" name="Object 4">
                  <a:extLst>
                    <a:ext uri="{FF2B5EF4-FFF2-40B4-BE49-F238E27FC236}">
                      <a16:creationId xmlns:a16="http://schemas.microsoft.com/office/drawing/2014/main" id="{B04C84B0-3E3E-4DBC-BAC8-A49EDE894277}"/>
                    </a:ext>
                  </a:extLst>
                </p:cNvPr>
                <p:cNvSpPr txBox="1"/>
                <p:nvPr/>
              </p:nvSpPr>
              <p:spPr bwMode="auto">
                <a:xfrm>
                  <a:off x="4266" y="3559"/>
                  <a:ext cx="81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514" name="Object 4">
                  <a:extLst>
                    <a:ext uri="{FF2B5EF4-FFF2-40B4-BE49-F238E27FC236}">
                      <a16:creationId xmlns:a16="http://schemas.microsoft.com/office/drawing/2014/main" id="{B04C84B0-3E3E-4DBC-BAC8-A49EDE894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66" y="3559"/>
                  <a:ext cx="817" cy="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31" name="Text Box 9">
                <a:extLst>
                  <a:ext uri="{FF2B5EF4-FFF2-40B4-BE49-F238E27FC236}">
                    <a16:creationId xmlns:a16="http://schemas.microsoft.com/office/drawing/2014/main" id="{7DC1D31A-DCBA-4F86-B0B1-78D7412A6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921288"/>
                <a:ext cx="7680325" cy="1334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此时，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不包括单位圆，所以不能简单地从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通过将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1531" name="Text Box 9">
                <a:extLst>
                  <a:ext uri="{FF2B5EF4-FFF2-40B4-BE49-F238E27FC236}">
                    <a16:creationId xmlns:a16="http://schemas.microsoft.com/office/drawing/2014/main" id="{7DC1D31A-DCBA-4F86-B0B1-78D7412A6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921288"/>
                <a:ext cx="7680325" cy="1334789"/>
              </a:xfrm>
              <a:prstGeom prst="rect">
                <a:avLst/>
              </a:prstGeom>
              <a:blipFill>
                <a:blip r:embed="rId7"/>
                <a:stretch>
                  <a:fillRect l="-1587" r="-1667" b="-118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1">
                <a:extLst>
                  <a:ext uri="{FF2B5EF4-FFF2-40B4-BE49-F238E27FC236}">
                    <a16:creationId xmlns:a16="http://schemas.microsoft.com/office/drawing/2014/main" id="{9D951C2C-3EBA-4716-B11B-72BA436031B7}"/>
                  </a:ext>
                </a:extLst>
              </p:cNvPr>
              <p:cNvSpPr txBox="1"/>
              <p:nvPr/>
            </p:nvSpPr>
            <p:spPr bwMode="auto">
              <a:xfrm>
                <a:off x="3180890" y="4273876"/>
                <a:ext cx="5503415" cy="10993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π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bject 11">
                <a:extLst>
                  <a:ext uri="{FF2B5EF4-FFF2-40B4-BE49-F238E27FC236}">
                    <a16:creationId xmlns:a16="http://schemas.microsoft.com/office/drawing/2014/main" id="{9D951C2C-3EBA-4716-B11B-72BA43603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0890" y="4273876"/>
                <a:ext cx="5503415" cy="1099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149D4F3B-5F9F-40B7-9D82-FC982D0B2DE3}"/>
              </a:ext>
            </a:extLst>
          </p:cNvPr>
          <p:cNvGrpSpPr/>
          <p:nvPr/>
        </p:nvGrpSpPr>
        <p:grpSpPr>
          <a:xfrm>
            <a:off x="714375" y="4462463"/>
            <a:ext cx="2889250" cy="2109787"/>
            <a:chOff x="714375" y="4462463"/>
            <a:chExt cx="2889250" cy="2109787"/>
          </a:xfrm>
        </p:grpSpPr>
        <p:grpSp>
          <p:nvGrpSpPr>
            <p:cNvPr id="7" name="组合 30">
              <a:extLst>
                <a:ext uri="{FF2B5EF4-FFF2-40B4-BE49-F238E27FC236}">
                  <a16:creationId xmlns:a16="http://schemas.microsoft.com/office/drawing/2014/main" id="{AE638357-40BC-4B3D-9060-D6C9568C5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375" y="4462463"/>
              <a:ext cx="2889250" cy="2109787"/>
              <a:chOff x="714375" y="4462463"/>
              <a:chExt cx="2889250" cy="2109787"/>
            </a:xfrm>
          </p:grpSpPr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8CC30581-9827-40B3-84DF-2EBF9D5DB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4857750"/>
                <a:ext cx="1939925" cy="1606550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itchFamily="18" charset="0"/>
                  <a:ea typeface="华文楷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1507" name="Object 9">
                    <a:extLst>
                      <a:ext uri="{FF2B5EF4-FFF2-40B4-BE49-F238E27FC236}">
                        <a16:creationId xmlns:a16="http://schemas.microsoft.com/office/drawing/2014/main" id="{6208B8C8-D49E-4AC1-A351-2CAB4DCD441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78050" y="4560888"/>
                  <a:ext cx="431800" cy="3286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186" name="Equation" r:id="rId9" imgW="215640" imgH="164880" progId="Equation.DSMT4">
                          <p:embed/>
                        </p:oleObj>
                      </mc:Choice>
                      <mc:Fallback>
                        <p:oleObj name="Equation" r:id="rId9" imgW="215640" imgH="164880" progId="Equation.DSMT4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78050" y="4560888"/>
                                <a:ext cx="431800" cy="3286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1507" name="Object 9">
                    <a:extLst>
                      <a:ext uri="{FF2B5EF4-FFF2-40B4-BE49-F238E27FC236}">
                        <a16:creationId xmlns:a16="http://schemas.microsoft.com/office/drawing/2014/main" id="{6208B8C8-D49E-4AC1-A351-2CAB4DCD441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178050" y="4560888"/>
                  <a:ext cx="431800" cy="3286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1" imgW="215640" imgH="164880" progId="Equation.DSMT4">
                          <p:embed/>
                        </p:oleObj>
                      </mc:Choice>
                      <mc:Fallback>
                        <p:oleObj name="Equation" r:id="rId11" imgW="215640" imgH="164880" progId="Equation.DSMT4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78050" y="4560888"/>
                                <a:ext cx="431800" cy="3286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1508" name="Object 10">
                    <a:extLst>
                      <a:ext uri="{FF2B5EF4-FFF2-40B4-BE49-F238E27FC236}">
                        <a16:creationId xmlns:a16="http://schemas.microsoft.com/office/drawing/2014/main" id="{6017ABEF-D14B-493A-A983-A845D5912C0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71825" y="5307013"/>
                  <a:ext cx="431800" cy="3556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187" name="Equation" r:id="rId13" imgW="215640" imgH="177480" progId="Equation.DSMT4">
                          <p:embed/>
                        </p:oleObj>
                      </mc:Choice>
                      <mc:Fallback>
                        <p:oleObj name="Equation" r:id="rId13" imgW="215640" imgH="177480" progId="Equation.DSMT4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71825" y="5307013"/>
                                <a:ext cx="431800" cy="3556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1508" name="Object 10">
                    <a:extLst>
                      <a:ext uri="{FF2B5EF4-FFF2-40B4-BE49-F238E27FC236}">
                        <a16:creationId xmlns:a16="http://schemas.microsoft.com/office/drawing/2014/main" id="{6017ABEF-D14B-493A-A983-A845D5912C0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71825" y="5307013"/>
                  <a:ext cx="431800" cy="3556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5" imgW="215640" imgH="177480" progId="Equation.DSMT4">
                          <p:embed/>
                        </p:oleObj>
                      </mc:Choice>
                      <mc:Fallback>
                        <p:oleObj name="Equation" r:id="rId15" imgW="215640" imgH="177480" progId="Equation.DSMT4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71825" y="5307013"/>
                                <a:ext cx="431800" cy="3556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>
                                        <a:alpha val="0"/>
                                      </a:schemeClr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1523" name="Text Box 21">
                <a:extLst>
                  <a:ext uri="{FF2B5EF4-FFF2-40B4-BE49-F238E27FC236}">
                    <a16:creationId xmlns:a16="http://schemas.microsoft.com/office/drawing/2014/main" id="{429FCB2A-00F8-4746-982B-619CA34EE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575" y="4462463"/>
                <a:ext cx="936625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z</a:t>
                </a:r>
                <a:r>
                  <a:rPr lang="zh-CN" altLang="en-US" sz="24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平面</a:t>
                </a:r>
              </a:p>
            </p:txBody>
          </p:sp>
          <p:sp>
            <p:nvSpPr>
              <p:cNvPr id="21524" name="Text Box 22">
                <a:extLst>
                  <a:ext uri="{FF2B5EF4-FFF2-40B4-BE49-F238E27FC236}">
                    <a16:creationId xmlns:a16="http://schemas.microsoft.com/office/drawing/2014/main" id="{4AE0474B-F107-4079-A8D3-229D48039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950" y="5670550"/>
                <a:ext cx="268288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27" name="Oval 23">
                <a:extLst>
                  <a:ext uri="{FF2B5EF4-FFF2-40B4-BE49-F238E27FC236}">
                    <a16:creationId xmlns:a16="http://schemas.microsoft.com/office/drawing/2014/main" id="{8A9907E7-9CAF-49A4-A802-D5DA1CC1A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338" y="5235575"/>
                <a:ext cx="869950" cy="86995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itchFamily="18" charset="0"/>
                  <a:ea typeface="华文楷体" pitchFamily="2" charset="-122"/>
                </a:endParaRPr>
              </a:p>
            </p:txBody>
          </p:sp>
          <p:sp>
            <p:nvSpPr>
              <p:cNvPr id="21526" name="Line 24">
                <a:extLst>
                  <a:ext uri="{FF2B5EF4-FFF2-40B4-BE49-F238E27FC236}">
                    <a16:creationId xmlns:a16="http://schemas.microsoft.com/office/drawing/2014/main" id="{0908C6E2-55EA-410D-89B5-B16B75DF0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9313" y="4676775"/>
                <a:ext cx="0" cy="1895475"/>
              </a:xfrm>
              <a:prstGeom prst="line">
                <a:avLst/>
              </a:prstGeom>
              <a:noFill/>
              <a:ln w="19050">
                <a:solidFill>
                  <a:srgbClr val="00181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Line 25">
                <a:extLst>
                  <a:ext uri="{FF2B5EF4-FFF2-40B4-BE49-F238E27FC236}">
                    <a16:creationId xmlns:a16="http://schemas.microsoft.com/office/drawing/2014/main" id="{1267FF09-6ED1-4168-AAA7-F5AB00F65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375" y="5670550"/>
                <a:ext cx="2782888" cy="0"/>
              </a:xfrm>
              <a:prstGeom prst="line">
                <a:avLst/>
              </a:prstGeom>
              <a:noFill/>
              <a:ln w="19050">
                <a:solidFill>
                  <a:srgbClr val="001817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52F0F50-1359-459F-AD10-93BC6B9A4875}"/>
                  </a:ext>
                </a:extLst>
              </p:cNvPr>
              <p:cNvSpPr/>
              <p:nvPr/>
            </p:nvSpPr>
            <p:spPr>
              <a:xfrm>
                <a:off x="2071688" y="5613400"/>
                <a:ext cx="107950" cy="1079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A72DB3E-E56F-4EC0-95CA-C8B441C125A7}"/>
                    </a:ext>
                  </a:extLst>
                </p:cNvPr>
                <p:cNvSpPr txBox="1"/>
                <p:nvPr/>
              </p:nvSpPr>
              <p:spPr>
                <a:xfrm>
                  <a:off x="2356917" y="5454620"/>
                  <a:ext cx="41379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A72DB3E-E56F-4EC0-95CA-C8B441C12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917" y="5454620"/>
                  <a:ext cx="413792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1" grpId="0"/>
      <p:bldP spid="3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2">
            <a:extLst>
              <a:ext uri="{FF2B5EF4-FFF2-40B4-BE49-F238E27FC236}">
                <a16:creationId xmlns:a16="http://schemas.microsoft.com/office/drawing/2014/main" id="{95CE9581-4A58-4052-83B9-88855646B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01750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1.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讨论了对离散时间信号和系统进行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变换分析的方法，主要内容与第九章相对应，如：收敛域、零极点图、系统函数、方框图、单边变换，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9" name="Rectangle 7">
                <a:extLst>
                  <a:ext uri="{FF2B5EF4-FFF2-40B4-BE49-F238E27FC236}">
                    <a16:creationId xmlns:a16="http://schemas.microsoft.com/office/drawing/2014/main" id="{9EEAB652-3F49-428A-8C9D-53E2D55DB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2852936"/>
                <a:ext cx="822960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2.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与拉普拉斯变换的情况对照，可以发现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s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平面与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平面之间存在着一种映射关系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: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⟷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𝑠𝑇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32779" name="Rectangle 7">
                <a:extLst>
                  <a:ext uri="{FF2B5EF4-FFF2-40B4-BE49-F238E27FC236}">
                    <a16:creationId xmlns:a16="http://schemas.microsoft.com/office/drawing/2014/main" id="{9EEAB652-3F49-428A-8C9D-53E2D55DB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852936"/>
                <a:ext cx="8229600" cy="954107"/>
              </a:xfrm>
              <a:prstGeom prst="rect">
                <a:avLst/>
              </a:prstGeom>
              <a:blipFill>
                <a:blip r:embed="rId2"/>
                <a:stretch>
                  <a:fillRect l="-1481" t="-7643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8" name="Rectangle 9">
                <a:extLst>
                  <a:ext uri="{FF2B5EF4-FFF2-40B4-BE49-F238E27FC236}">
                    <a16:creationId xmlns:a16="http://schemas.microsoft.com/office/drawing/2014/main" id="{2A1D87A4-2DC6-4432-A15F-01464CF31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614" y="3909646"/>
                <a:ext cx="789418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实际上，对连续时间信号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采样，可以得到：</a:t>
                </a:r>
              </a:p>
            </p:txBody>
          </p:sp>
        </mc:Choice>
        <mc:Fallback xmlns="">
          <p:sp>
            <p:nvSpPr>
              <p:cNvPr id="32778" name="Rectangle 9">
                <a:extLst>
                  <a:ext uri="{FF2B5EF4-FFF2-40B4-BE49-F238E27FC236}">
                    <a16:creationId xmlns:a16="http://schemas.microsoft.com/office/drawing/2014/main" id="{2A1D87A4-2DC6-4432-A15F-01464CF31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614" y="3909646"/>
                <a:ext cx="7894185" cy="523220"/>
              </a:xfrm>
              <a:prstGeom prst="rect">
                <a:avLst/>
              </a:prstGeom>
              <a:blipFill>
                <a:blip r:embed="rId3"/>
                <a:stretch>
                  <a:fillRect l="-1544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6" name="标题 10">
            <a:extLst>
              <a:ext uri="{FF2B5EF4-FFF2-40B4-BE49-F238E27FC236}">
                <a16:creationId xmlns:a16="http://schemas.microsoft.com/office/drawing/2014/main" id="{396BAAAB-04AF-433E-A016-92C255A3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Object 4">
                <a:extLst>
                  <a:ext uri="{FF2B5EF4-FFF2-40B4-BE49-F238E27FC236}">
                    <a16:creationId xmlns:a16="http://schemas.microsoft.com/office/drawing/2014/main" id="{097ABC27-65E9-4B09-869B-456EDE7174E4}"/>
                  </a:ext>
                </a:extLst>
              </p:cNvPr>
              <p:cNvSpPr txBox="1"/>
              <p:nvPr/>
            </p:nvSpPr>
            <p:spPr bwMode="auto">
              <a:xfrm>
                <a:off x="2119635" y="4588595"/>
                <a:ext cx="4904730" cy="12671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p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𝑛𝑇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𝑛𝑇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770" name="Object 4">
                <a:extLst>
                  <a:ext uri="{FF2B5EF4-FFF2-40B4-BE49-F238E27FC236}">
                    <a16:creationId xmlns:a16="http://schemas.microsoft.com/office/drawing/2014/main" id="{097ABC27-65E9-4B09-869B-456EDE71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9635" y="4588595"/>
                <a:ext cx="4904730" cy="1267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784C094-2693-4681-8A03-562C430A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BBE598-FCB9-476B-A072-3CE84EBF687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898" name="Object 2">
                <a:extLst>
                  <a:ext uri="{FF2B5EF4-FFF2-40B4-BE49-F238E27FC236}">
                    <a16:creationId xmlns:a16="http://schemas.microsoft.com/office/drawing/2014/main" id="{E07ED1EB-B9A0-4C85-940A-DAFAD1D14245}"/>
                  </a:ext>
                </a:extLst>
              </p:cNvPr>
              <p:cNvSpPr txBox="1"/>
              <p:nvPr/>
            </p:nvSpPr>
            <p:spPr bwMode="auto">
              <a:xfrm>
                <a:off x="2710819" y="4801704"/>
                <a:ext cx="4290640" cy="952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𝑛𝑇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0898" name="Object 2">
                <a:extLst>
                  <a:ext uri="{FF2B5EF4-FFF2-40B4-BE49-F238E27FC236}">
                    <a16:creationId xmlns:a16="http://schemas.microsoft.com/office/drawing/2014/main" id="{E07ED1EB-B9A0-4C85-940A-DAFAD1D14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0819" y="4801704"/>
                <a:ext cx="4290640" cy="952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10" name="Text Box 9">
                <a:extLst>
                  <a:ext uri="{FF2B5EF4-FFF2-40B4-BE49-F238E27FC236}">
                    <a16:creationId xmlns:a16="http://schemas.microsoft.com/office/drawing/2014/main" id="{CBC10463-8D38-4774-A821-059580F53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5703" y="4159577"/>
                <a:ext cx="6370784" cy="57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而采样序列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]=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𝑛𝑇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z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变换为：</a:t>
                </a:r>
              </a:p>
            </p:txBody>
          </p:sp>
        </mc:Choice>
        <mc:Fallback xmlns="">
          <p:sp>
            <p:nvSpPr>
              <p:cNvPr id="33810" name="Text Box 9">
                <a:extLst>
                  <a:ext uri="{FF2B5EF4-FFF2-40B4-BE49-F238E27FC236}">
                    <a16:creationId xmlns:a16="http://schemas.microsoft.com/office/drawing/2014/main" id="{CBC10463-8D38-4774-A821-059580F53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5703" y="4159577"/>
                <a:ext cx="6370784" cy="576568"/>
              </a:xfrm>
              <a:prstGeom prst="rect">
                <a:avLst/>
              </a:prstGeom>
              <a:blipFill>
                <a:blip r:embed="rId3"/>
                <a:stretch>
                  <a:fillRect l="-1914" t="-3158" b="-2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00" name="Text Box 11">
                <a:extLst>
                  <a:ext uri="{FF2B5EF4-FFF2-40B4-BE49-F238E27FC236}">
                    <a16:creationId xmlns:a16="http://schemas.microsoft.com/office/drawing/2014/main" id="{E9B9439E-6A01-4AB1-87EB-784977F66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9569" y="5819764"/>
                <a:ext cx="6370783" cy="561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比较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p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，可以发现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⟷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𝑠𝑇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33800" name="Text Box 11">
                <a:extLst>
                  <a:ext uri="{FF2B5EF4-FFF2-40B4-BE49-F238E27FC236}">
                    <a16:creationId xmlns:a16="http://schemas.microsoft.com/office/drawing/2014/main" id="{E9B9439E-6A01-4AB1-87EB-784977F6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9569" y="5819764"/>
                <a:ext cx="6370783" cy="561564"/>
              </a:xfrm>
              <a:prstGeom prst="rect">
                <a:avLst/>
              </a:prstGeom>
              <a:blipFill>
                <a:blip r:embed="rId4"/>
                <a:stretch>
                  <a:fillRect l="-2010" t="-9783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02" name="标题 14">
            <a:extLst>
              <a:ext uri="{FF2B5EF4-FFF2-40B4-BE49-F238E27FC236}">
                <a16:creationId xmlns:a16="http://schemas.microsoft.com/office/drawing/2014/main" id="{D94D84F6-21FB-4364-81C7-F4D473BF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07" name="Text Box 7">
                <a:extLst>
                  <a:ext uri="{FF2B5EF4-FFF2-40B4-BE49-F238E27FC236}">
                    <a16:creationId xmlns:a16="http://schemas.microsoft.com/office/drawing/2014/main" id="{9CF19482-255D-4473-A984-AE8B08DA5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5703" y="2529458"/>
                <a:ext cx="4229941" cy="561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p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+mn-cs"/>
                  </a:rPr>
                  <a:t>的拉普拉斯变换为：</a:t>
                </a:r>
              </a:p>
            </p:txBody>
          </p:sp>
        </mc:Choice>
        <mc:Fallback xmlns="">
          <p:sp>
            <p:nvSpPr>
              <p:cNvPr id="33807" name="Text Box 7">
                <a:extLst>
                  <a:ext uri="{FF2B5EF4-FFF2-40B4-BE49-F238E27FC236}">
                    <a16:creationId xmlns:a16="http://schemas.microsoft.com/office/drawing/2014/main" id="{9CF19482-255D-4473-A984-AE8B08DA5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5703" y="2529458"/>
                <a:ext cx="4229941" cy="561564"/>
              </a:xfrm>
              <a:prstGeom prst="rect">
                <a:avLst/>
              </a:prstGeom>
              <a:blipFill>
                <a:blip r:embed="rId5"/>
                <a:stretch>
                  <a:fillRect t="-9783" r="-158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A51C276A-FA95-414F-96E3-FBE2E8BE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263B8-F6CF-4FFA-889C-B936D2C07F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5F3BCBE5-A0F7-41A5-AB35-012CC4F7B791}"/>
                  </a:ext>
                </a:extLst>
              </p:cNvPr>
              <p:cNvSpPr txBox="1"/>
              <p:nvPr/>
            </p:nvSpPr>
            <p:spPr bwMode="auto">
              <a:xfrm>
                <a:off x="758046" y="1395990"/>
                <a:ext cx="4538588" cy="8167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p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𝑛𝑇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𝑛𝑇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5F3BCBE5-A0F7-41A5-AB35-012CC4F7B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046" y="1395990"/>
                <a:ext cx="4538588" cy="816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6AABCB-AE7B-43FF-944D-4A8BBD014445}"/>
                  </a:ext>
                </a:extLst>
              </p:cNvPr>
              <p:cNvSpPr txBox="1"/>
              <p:nvPr/>
            </p:nvSpPr>
            <p:spPr>
              <a:xfrm>
                <a:off x="2500333" y="3156582"/>
                <a:ext cx="4711613" cy="937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p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𝑛𝑇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𝑠𝑛𝑇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6AABCB-AE7B-43FF-944D-4A8BBD01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33" y="3156582"/>
                <a:ext cx="4711613" cy="9374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标题 1">
            <a:extLst>
              <a:ext uri="{FF2B5EF4-FFF2-40B4-BE49-F238E27FC236}">
                <a16:creationId xmlns:a16="http://schemas.microsoft.com/office/drawing/2014/main" id="{1899C02F-166D-4597-AD0D-93D55C5E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双边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69DBC-7BAE-4716-8720-1C30FFA5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C317ED-1C1E-429A-B326-087BFF0687D0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54" name="Text Box 3">
                <a:extLst>
                  <a:ext uri="{FF2B5EF4-FFF2-40B4-BE49-F238E27FC236}">
                    <a16:creationId xmlns:a16="http://schemas.microsoft.com/office/drawing/2014/main" id="{7880E5F7-3FA9-4C5B-A8BE-04063757C3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1221061"/>
                <a:ext cx="42734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例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3</a:t>
                </a:r>
                <a:r>
                  <a:rPr lang="en-US" altLang="zh-CN" sz="28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]=−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sz="2800" dirty="0">
                  <a:solidFill>
                    <a:srgbClr val="000066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554" name="Text Box 3">
                <a:extLst>
                  <a:ext uri="{FF2B5EF4-FFF2-40B4-BE49-F238E27FC236}">
                    <a16:creationId xmlns:a16="http://schemas.microsoft.com/office/drawing/2014/main" id="{7880E5F7-3FA9-4C5B-A8BE-04063757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221061"/>
                <a:ext cx="4273478" cy="523220"/>
              </a:xfrm>
              <a:prstGeom prst="rect">
                <a:avLst/>
              </a:prstGeom>
              <a:blipFill>
                <a:blip r:embed="rId3"/>
                <a:stretch>
                  <a:fillRect l="-2853" t="-13953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4213282F-9937-4C6D-9409-398F596D0CD9}"/>
                  </a:ext>
                </a:extLst>
              </p:cNvPr>
              <p:cNvSpPr txBox="1"/>
              <p:nvPr/>
            </p:nvSpPr>
            <p:spPr bwMode="auto">
              <a:xfrm>
                <a:off x="1315818" y="1856809"/>
                <a:ext cx="6768752" cy="9730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4213282F-9937-4C6D-9409-398F596D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5818" y="1856809"/>
                <a:ext cx="6768752" cy="97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BB80406B-7746-4D02-BE44-2EF2005603B5}"/>
                  </a:ext>
                </a:extLst>
              </p:cNvPr>
              <p:cNvSpPr txBox="1"/>
              <p:nvPr/>
            </p:nvSpPr>
            <p:spPr bwMode="auto">
              <a:xfrm>
                <a:off x="2127345" y="2924944"/>
                <a:ext cx="4084290" cy="9559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BB80406B-7746-4D02-BE44-2EF200560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7345" y="2924944"/>
                <a:ext cx="4084290" cy="955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53" name="Text Box 23">
                <a:extLst>
                  <a:ext uri="{FF2B5EF4-FFF2-40B4-BE49-F238E27FC236}">
                    <a16:creationId xmlns:a16="http://schemas.microsoft.com/office/drawing/2014/main" id="{BE358F95-4FAD-45C2-B410-2B94368A36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6548" y="3224783"/>
                <a:ext cx="242297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2553" name="Text Box 23">
                <a:extLst>
                  <a:ext uri="{FF2B5EF4-FFF2-40B4-BE49-F238E27FC236}">
                    <a16:creationId xmlns:a16="http://schemas.microsoft.com/office/drawing/2014/main" id="{BE358F95-4FAD-45C2-B410-2B94368A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6548" y="3224783"/>
                <a:ext cx="2422971" cy="523220"/>
              </a:xfrm>
              <a:prstGeom prst="rect">
                <a:avLst/>
              </a:prstGeom>
              <a:blipFill>
                <a:blip r:embed="rId6"/>
                <a:stretch>
                  <a:fillRect l="-5025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26">
            <a:extLst>
              <a:ext uri="{FF2B5EF4-FFF2-40B4-BE49-F238E27FC236}">
                <a16:creationId xmlns:a16="http://schemas.microsoft.com/office/drawing/2014/main" id="{BBF5978B-ABAD-4CF8-8F5F-04EAA5F3648C}"/>
              </a:ext>
            </a:extLst>
          </p:cNvPr>
          <p:cNvGrpSpPr>
            <a:grpSpLocks/>
          </p:cNvGrpSpPr>
          <p:nvPr/>
        </p:nvGrpSpPr>
        <p:grpSpPr bwMode="auto">
          <a:xfrm>
            <a:off x="1025445" y="4077072"/>
            <a:ext cx="3228596" cy="2505075"/>
            <a:chOff x="3105150" y="4352925"/>
            <a:chExt cx="3228596" cy="2290763"/>
          </a:xfrm>
        </p:grpSpPr>
        <p:sp>
          <p:nvSpPr>
            <p:cNvPr id="22541" name="Oval 8">
              <a:extLst>
                <a:ext uri="{FF2B5EF4-FFF2-40B4-BE49-F238E27FC236}">
                  <a16:creationId xmlns:a16="http://schemas.microsoft.com/office/drawing/2014/main" id="{D36D2A05-F363-474D-B69B-255117562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436" y="4873625"/>
              <a:ext cx="1656286" cy="15160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2542" name="Oval 9">
              <a:extLst>
                <a:ext uri="{FF2B5EF4-FFF2-40B4-BE49-F238E27FC236}">
                  <a16:creationId xmlns:a16="http://schemas.microsoft.com/office/drawing/2014/main" id="{57D10307-E081-40C6-A525-63D649FE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906" y="5124450"/>
              <a:ext cx="1105345" cy="1012825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2543" name="Line 10">
              <a:extLst>
                <a:ext uri="{FF2B5EF4-FFF2-40B4-BE49-F238E27FC236}">
                  <a16:creationId xmlns:a16="http://schemas.microsoft.com/office/drawing/2014/main" id="{250C27B6-AE46-4CEF-B213-EFC077413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150" y="5630863"/>
              <a:ext cx="3106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1">
              <a:extLst>
                <a:ext uri="{FF2B5EF4-FFF2-40B4-BE49-F238E27FC236}">
                  <a16:creationId xmlns:a16="http://schemas.microsoft.com/office/drawing/2014/main" id="{C2987A76-4173-4575-BE52-03D362FDF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8579" y="4494213"/>
              <a:ext cx="0" cy="2149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2">
              <a:extLst>
                <a:ext uri="{FF2B5EF4-FFF2-40B4-BE49-F238E27FC236}">
                  <a16:creationId xmlns:a16="http://schemas.microsoft.com/office/drawing/2014/main" id="{A599FE76-EF31-4567-8769-C7B56C3F0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1951" y="5568950"/>
              <a:ext cx="138601" cy="125413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3">
              <a:extLst>
                <a:ext uri="{FF2B5EF4-FFF2-40B4-BE49-F238E27FC236}">
                  <a16:creationId xmlns:a16="http://schemas.microsoft.com/office/drawing/2014/main" id="{051E4870-4E94-48F1-8ACD-64DA35F0A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1951" y="5568950"/>
              <a:ext cx="138601" cy="125413"/>
            </a:xfrm>
            <a:prstGeom prst="line">
              <a:avLst/>
            </a:prstGeom>
            <a:noFill/>
            <a:ln w="28575">
              <a:solidFill>
                <a:srgbClr val="0018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4">
              <a:extLst>
                <a:ext uri="{FF2B5EF4-FFF2-40B4-BE49-F238E27FC236}">
                  <a16:creationId xmlns:a16="http://schemas.microsoft.com/office/drawing/2014/main" id="{FABD0215-5D9C-46E2-84C2-148DBFD7B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173" y="5513388"/>
              <a:ext cx="364202" cy="478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 dirty="0">
                  <a:solidFill>
                    <a:srgbClr val="001817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2548" name="Text Box 15">
              <a:extLst>
                <a:ext uri="{FF2B5EF4-FFF2-40B4-BE49-F238E27FC236}">
                  <a16:creationId xmlns:a16="http://schemas.microsoft.com/office/drawing/2014/main" id="{68E82B16-E8CA-4EF6-9C05-568747487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421" y="5535613"/>
              <a:ext cx="36382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1817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</a:p>
          </p:txBody>
        </p:sp>
        <p:graphicFrame>
          <p:nvGraphicFramePr>
            <p:cNvPr id="22532" name="Object 5">
              <a:extLst>
                <a:ext uri="{FF2B5EF4-FFF2-40B4-BE49-F238E27FC236}">
                  <a16:creationId xmlns:a16="http://schemas.microsoft.com/office/drawing/2014/main" id="{BE3C8539-5040-464F-B5CE-374AB8F6C6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03925" y="5222875"/>
            <a:ext cx="471244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Equation" r:id="rId7" imgW="215640" imgH="177480" progId="Equation.DSMT4">
                    <p:embed/>
                  </p:oleObj>
                </mc:Choice>
                <mc:Fallback>
                  <p:oleObj name="Equation" r:id="rId7" imgW="21564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3925" y="5222875"/>
                          <a:ext cx="471244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Rectangle 17">
              <a:extLst>
                <a:ext uri="{FF2B5EF4-FFF2-40B4-BE49-F238E27FC236}">
                  <a16:creationId xmlns:a16="http://schemas.microsoft.com/office/drawing/2014/main" id="{97189E39-F3A4-42B3-BE70-30E423D7D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237" y="4384675"/>
              <a:ext cx="109148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  <a:ea typeface="华文楷体" panose="02010600040101010101" pitchFamily="2" charset="-122"/>
                </a:rPr>
                <a:t>z</a:t>
              </a:r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</a:rPr>
                <a:t>平面</a:t>
              </a:r>
            </a:p>
          </p:txBody>
        </p:sp>
        <p:sp>
          <p:nvSpPr>
            <p:cNvPr id="22550" name="Text Box 18">
              <a:extLst>
                <a:ext uri="{FF2B5EF4-FFF2-40B4-BE49-F238E27FC236}">
                  <a16:creationId xmlns:a16="http://schemas.microsoft.com/office/drawing/2014/main" id="{2D409CCC-0950-4B8D-B319-55BE70554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750" y="4352925"/>
              <a:ext cx="1107996" cy="422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单位圆</a:t>
              </a:r>
            </a:p>
          </p:txBody>
        </p:sp>
        <p:graphicFrame>
          <p:nvGraphicFramePr>
            <p:cNvPr id="22533" name="Object 6">
              <a:extLst>
                <a:ext uri="{FF2B5EF4-FFF2-40B4-BE49-F238E27FC236}">
                  <a16:creationId xmlns:a16="http://schemas.microsoft.com/office/drawing/2014/main" id="{40E79CDE-796D-45D7-997A-657135A846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1831" y="4381500"/>
            <a:ext cx="471244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Equation" r:id="rId9" imgW="215640" imgH="164880" progId="Equation.DSMT4">
                    <p:embed/>
                  </p:oleObj>
                </mc:Choice>
                <mc:Fallback>
                  <p:oleObj name="Equation" r:id="rId9" imgW="21564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831" y="4381500"/>
                          <a:ext cx="471244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Line 20">
              <a:extLst>
                <a:ext uri="{FF2B5EF4-FFF2-40B4-BE49-F238E27FC236}">
                  <a16:creationId xmlns:a16="http://schemas.microsoft.com/office/drawing/2014/main" id="{91817504-564D-409D-88FB-E15302869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3775" y="4762500"/>
              <a:ext cx="498965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EAE46C5-F32C-441D-A115-BBA73435A34B}"/>
                </a:ext>
              </a:extLst>
            </p:cNvPr>
            <p:cNvSpPr/>
            <p:nvPr/>
          </p:nvSpPr>
          <p:spPr>
            <a:xfrm>
              <a:off x="4500563" y="5514975"/>
              <a:ext cx="214312" cy="2143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80EA1C5-DFBA-415B-8700-DCFBDC67C3D4}"/>
              </a:ext>
            </a:extLst>
          </p:cNvPr>
          <p:cNvSpPr txBox="1"/>
          <p:nvPr/>
        </p:nvSpPr>
        <p:spPr>
          <a:xfrm>
            <a:off x="4531244" y="4629850"/>
            <a:ext cx="40527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双边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变换的表达式与其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 ROC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+mn-cs"/>
              </a:rPr>
              <a:t>联合才具有与信号的一一对应关系。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2553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标题 1">
            <a:extLst>
              <a:ext uri="{FF2B5EF4-FFF2-40B4-BE49-F238E27FC236}">
                <a16:creationId xmlns:a16="http://schemas.microsoft.com/office/drawing/2014/main" id="{2257401A-12D3-45BD-8AB9-FB36EAD1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双边</a:t>
            </a:r>
            <a:r>
              <a:rPr lang="en-US" altLang="zh-CN" dirty="0"/>
              <a:t>z</a:t>
            </a:r>
            <a:r>
              <a:rPr lang="zh-CN" altLang="en-US" dirty="0"/>
              <a:t>变换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B3D2F3-5C62-4807-9AED-CFD0D279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6D8181-AD2A-4BD9-B2B6-0CAEA070EA05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82" name="Text Box 3">
                <a:extLst>
                  <a:ext uri="{FF2B5EF4-FFF2-40B4-BE49-F238E27FC236}">
                    <a16:creationId xmlns:a16="http://schemas.microsoft.com/office/drawing/2014/main" id="{D3A435E4-BDF4-4E56-B72E-D6A295309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36" y="1345916"/>
                <a:ext cx="5741252" cy="700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例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4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]=(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]−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3582" name="Text Box 3">
                <a:extLst>
                  <a:ext uri="{FF2B5EF4-FFF2-40B4-BE49-F238E27FC236}">
                    <a16:creationId xmlns:a16="http://schemas.microsoft.com/office/drawing/2014/main" id="{D3A435E4-BDF4-4E56-B72E-D6A29530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345916"/>
                <a:ext cx="5741252" cy="700705"/>
              </a:xfrm>
              <a:prstGeom prst="rect">
                <a:avLst/>
              </a:prstGeom>
              <a:blipFill>
                <a:blip r:embed="rId3"/>
                <a:stretch>
                  <a:fillRect l="-2229" b="-1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8A7FA41F-6976-4FA5-B7EB-E55631ABD8AA}"/>
                  </a:ext>
                </a:extLst>
              </p:cNvPr>
              <p:cNvSpPr txBox="1"/>
              <p:nvPr/>
            </p:nvSpPr>
            <p:spPr bwMode="auto">
              <a:xfrm>
                <a:off x="757839" y="2284687"/>
                <a:ext cx="6280976" cy="9734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8A7FA41F-6976-4FA5-B7EB-E55631AB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839" y="2284687"/>
                <a:ext cx="6280976" cy="973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A0FC0D03-BEC6-40D0-BF7C-FCBFF22510EC}"/>
                  </a:ext>
                </a:extLst>
              </p:cNvPr>
              <p:cNvSpPr txBox="1"/>
              <p:nvPr/>
            </p:nvSpPr>
            <p:spPr bwMode="auto">
              <a:xfrm>
                <a:off x="1562595" y="4980721"/>
                <a:ext cx="2810593" cy="8989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ROC</m:t>
                          </m:r>
                          <m: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A0FC0D03-BEC6-40D0-BF7C-FCBFF2251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595" y="4980721"/>
                <a:ext cx="2810593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8" name="Object 8">
                <a:extLst>
                  <a:ext uri="{FF2B5EF4-FFF2-40B4-BE49-F238E27FC236}">
                    <a16:creationId xmlns:a16="http://schemas.microsoft.com/office/drawing/2014/main" id="{181BC8B9-2E25-42F8-B7A4-71E318FC4B8D}"/>
                  </a:ext>
                </a:extLst>
              </p:cNvPr>
              <p:cNvSpPr txBox="1"/>
              <p:nvPr/>
            </p:nvSpPr>
            <p:spPr bwMode="auto">
              <a:xfrm>
                <a:off x="1562595" y="3496161"/>
                <a:ext cx="3791667" cy="12464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088" name="Object 8">
                <a:extLst>
                  <a:ext uri="{FF2B5EF4-FFF2-40B4-BE49-F238E27FC236}">
                    <a16:creationId xmlns:a16="http://schemas.microsoft.com/office/drawing/2014/main" id="{181BC8B9-2E25-42F8-B7A4-71E318FC4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595" y="3496161"/>
                <a:ext cx="3791667" cy="12464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960EE30-081D-4D12-9E06-77887F9505BD}"/>
              </a:ext>
            </a:extLst>
          </p:cNvPr>
          <p:cNvGrpSpPr/>
          <p:nvPr/>
        </p:nvGrpSpPr>
        <p:grpSpPr>
          <a:xfrm>
            <a:off x="4981362" y="3159363"/>
            <a:ext cx="3703637" cy="3300876"/>
            <a:chOff x="4981362" y="3159363"/>
            <a:chExt cx="3703637" cy="330087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5C1838D-DB28-4FA3-B9C8-913A0AC4803E}"/>
                </a:ext>
              </a:extLst>
            </p:cNvPr>
            <p:cNvGrpSpPr/>
            <p:nvPr/>
          </p:nvGrpSpPr>
          <p:grpSpPr>
            <a:xfrm>
              <a:off x="4981362" y="3159363"/>
              <a:ext cx="3703637" cy="3300876"/>
              <a:chOff x="4981362" y="3159363"/>
              <a:chExt cx="3703637" cy="3300876"/>
            </a:xfrm>
          </p:grpSpPr>
          <p:grpSp>
            <p:nvGrpSpPr>
              <p:cNvPr id="5" name="Group 10">
                <a:extLst>
                  <a:ext uri="{FF2B5EF4-FFF2-40B4-BE49-F238E27FC236}">
                    <a16:creationId xmlns:a16="http://schemas.microsoft.com/office/drawing/2014/main" id="{4B921CF3-9C98-4A11-8922-46F3EE412C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81362" y="3159363"/>
                <a:ext cx="3703637" cy="3300876"/>
                <a:chOff x="3120" y="1302"/>
                <a:chExt cx="2333" cy="1909"/>
              </a:xfrm>
            </p:grpSpPr>
            <p:sp>
              <p:nvSpPr>
                <p:cNvPr id="23566" name="Oval 11">
                  <a:extLst>
                    <a:ext uri="{FF2B5EF4-FFF2-40B4-BE49-F238E27FC236}">
                      <a16:creationId xmlns:a16="http://schemas.microsoft.com/office/drawing/2014/main" id="{B091F9B9-8E95-4924-AB1F-0A0536A0C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9" y="1570"/>
                  <a:ext cx="1627" cy="1497"/>
                </a:xfrm>
                <a:prstGeom prst="ellipse">
                  <a:avLst/>
                </a:prstGeom>
                <a:solidFill>
                  <a:srgbClr val="969696">
                    <a:alpha val="50195"/>
                  </a:srgb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800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567" name="Oval 12">
                  <a:extLst>
                    <a:ext uri="{FF2B5EF4-FFF2-40B4-BE49-F238E27FC236}">
                      <a16:creationId xmlns:a16="http://schemas.microsoft.com/office/drawing/2014/main" id="{BFCAE769-1C47-4391-8B12-FD7144C73B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1923"/>
                  <a:ext cx="817" cy="757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568" name="Oval 13">
                  <a:extLst>
                    <a:ext uri="{FF2B5EF4-FFF2-40B4-BE49-F238E27FC236}">
                      <a16:creationId xmlns:a16="http://schemas.microsoft.com/office/drawing/2014/main" id="{4272885B-A2F7-4EC9-9F1E-645ACBA71D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5" y="2115"/>
                  <a:ext cx="362" cy="35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569" name="Text Box 14">
                  <a:extLst>
                    <a:ext uri="{FF2B5EF4-FFF2-40B4-BE49-F238E27FC236}">
                      <a16:creationId xmlns:a16="http://schemas.microsoft.com/office/drawing/2014/main" id="{253A88E6-383C-4544-AEDA-CE4B6273C2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0" y="2278"/>
                  <a:ext cx="229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2</a:t>
                  </a:r>
                </a:p>
              </p:txBody>
            </p:sp>
            <p:sp>
              <p:nvSpPr>
                <p:cNvPr id="23570" name="Text Box 15">
                  <a:extLst>
                    <a:ext uri="{FF2B5EF4-FFF2-40B4-BE49-F238E27FC236}">
                      <a16:creationId xmlns:a16="http://schemas.microsoft.com/office/drawing/2014/main" id="{B14B5DA2-9667-41E8-A6F3-C5C754E226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55" y="2311"/>
                  <a:ext cx="364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1/2</a:t>
                  </a:r>
                </a:p>
              </p:txBody>
            </p:sp>
            <p:sp>
              <p:nvSpPr>
                <p:cNvPr id="23571" name="Line 16">
                  <a:extLst>
                    <a:ext uri="{FF2B5EF4-FFF2-40B4-BE49-F238E27FC236}">
                      <a16:creationId xmlns:a16="http://schemas.microsoft.com/office/drawing/2014/main" id="{89290C80-A151-42DF-8339-83BBC813F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2265"/>
                  <a:ext cx="80" cy="81"/>
                </a:xfrm>
                <a:prstGeom prst="line">
                  <a:avLst/>
                </a:prstGeom>
                <a:noFill/>
                <a:ln w="28575">
                  <a:solidFill>
                    <a:srgbClr val="00181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2" name="Line 17">
                  <a:extLst>
                    <a:ext uri="{FF2B5EF4-FFF2-40B4-BE49-F238E27FC236}">
                      <a16:creationId xmlns:a16="http://schemas.microsoft.com/office/drawing/2014/main" id="{0027CF1D-1ACF-40E2-BAB9-89A5D1EFC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32" y="2265"/>
                  <a:ext cx="80" cy="81"/>
                </a:xfrm>
                <a:prstGeom prst="line">
                  <a:avLst/>
                </a:prstGeom>
                <a:noFill/>
                <a:ln w="28575">
                  <a:solidFill>
                    <a:srgbClr val="00181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3" name="Text Box 18">
                  <a:extLst>
                    <a:ext uri="{FF2B5EF4-FFF2-40B4-BE49-F238E27FC236}">
                      <a16:creationId xmlns:a16="http://schemas.microsoft.com/office/drawing/2014/main" id="{335E7745-B41C-4573-8E7C-782865C73D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73" y="1392"/>
                  <a:ext cx="590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z</a:t>
                  </a:r>
                  <a:r>
                    <a:rPr lang="zh-CN" altLang="en-US" sz="240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平面</a:t>
                  </a:r>
                </a:p>
              </p:txBody>
            </p:sp>
            <p:graphicFrame>
              <p:nvGraphicFramePr>
                <p:cNvPr id="23557" name="Object 6">
                  <a:extLst>
                    <a:ext uri="{FF2B5EF4-FFF2-40B4-BE49-F238E27FC236}">
                      <a16:creationId xmlns:a16="http://schemas.microsoft.com/office/drawing/2014/main" id="{7ACE83D4-159D-48DA-AC31-D9A9D938841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55" y="1302"/>
                <a:ext cx="279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34" name="Equation" r:id="rId10" imgW="215640" imgH="164880" progId="Equation.DSMT4">
                        <p:embed/>
                      </p:oleObj>
                    </mc:Choice>
                    <mc:Fallback>
                      <p:oleObj name="Equation" r:id="rId10" imgW="215640" imgH="164880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55" y="1302"/>
                              <a:ext cx="279" cy="2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558" name="Object 7">
                  <a:extLst>
                    <a:ext uri="{FF2B5EF4-FFF2-40B4-BE49-F238E27FC236}">
                      <a16:creationId xmlns:a16="http://schemas.microsoft.com/office/drawing/2014/main" id="{69037BE4-8A74-4DBB-A1E0-9E75EDA5815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061" y="2064"/>
                <a:ext cx="279" cy="2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35" name="Equation" r:id="rId12" imgW="215640" imgH="177480" progId="Equation.DSMT4">
                        <p:embed/>
                      </p:oleObj>
                    </mc:Choice>
                    <mc:Fallback>
                      <p:oleObj name="Equation" r:id="rId12" imgW="215640" imgH="17748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61" y="2064"/>
                              <a:ext cx="279" cy="2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>
                                      <a:alpha val="0"/>
                                    </a:scheme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3574" name="Group 21">
                  <a:extLst>
                    <a:ext uri="{FF2B5EF4-FFF2-40B4-BE49-F238E27FC236}">
                      <a16:creationId xmlns:a16="http://schemas.microsoft.com/office/drawing/2014/main" id="{09079210-3C79-4DCC-875C-FD383EFE1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61" y="2256"/>
                  <a:ext cx="96" cy="80"/>
                  <a:chOff x="3216" y="3456"/>
                  <a:chExt cx="240" cy="240"/>
                </a:xfrm>
              </p:grpSpPr>
              <p:sp>
                <p:nvSpPr>
                  <p:cNvPr id="23579" name="Line 22">
                    <a:extLst>
                      <a:ext uri="{FF2B5EF4-FFF2-40B4-BE49-F238E27FC236}">
                        <a16:creationId xmlns:a16="http://schemas.microsoft.com/office/drawing/2014/main" id="{099D12C2-59A1-41D8-A160-525D8F3EFD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456"/>
                    <a:ext cx="24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00181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580" name="Line 23">
                    <a:extLst>
                      <a:ext uri="{FF2B5EF4-FFF2-40B4-BE49-F238E27FC236}">
                        <a16:creationId xmlns:a16="http://schemas.microsoft.com/office/drawing/2014/main" id="{5888C5E9-009A-4187-9536-77C39986F4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3456"/>
                    <a:ext cx="24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001817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575" name="Line 24">
                  <a:extLst>
                    <a:ext uri="{FF2B5EF4-FFF2-40B4-BE49-F238E27FC236}">
                      <a16:creationId xmlns:a16="http://schemas.microsoft.com/office/drawing/2014/main" id="{92FE9672-1F3B-4205-A262-2BADF7DB3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5" y="1440"/>
                  <a:ext cx="2" cy="17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6" name="Line 25">
                  <a:extLst>
                    <a:ext uri="{FF2B5EF4-FFF2-40B4-BE49-F238E27FC236}">
                      <a16:creationId xmlns:a16="http://schemas.microsoft.com/office/drawing/2014/main" id="{C038C88A-9715-4E48-8D91-025E5D299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225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7" name="Text Box 26">
                  <a:extLst>
                    <a:ext uri="{FF2B5EF4-FFF2-40B4-BE49-F238E27FC236}">
                      <a16:creationId xmlns:a16="http://schemas.microsoft.com/office/drawing/2014/main" id="{62E1FD20-351F-45E0-8C69-42ED84926E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5" y="2944"/>
                  <a:ext cx="698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单位圆</a:t>
                  </a:r>
                </a:p>
              </p:txBody>
            </p:sp>
            <p:sp>
              <p:nvSpPr>
                <p:cNvPr id="23578" name="Line 27">
                  <a:extLst>
                    <a:ext uri="{FF2B5EF4-FFF2-40B4-BE49-F238E27FC236}">
                      <a16:creationId xmlns:a16="http://schemas.microsoft.com/office/drawing/2014/main" id="{189F0F49-5523-4822-88A7-6CB35D0BB1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2614"/>
                  <a:ext cx="545" cy="31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9FFC76B-B50B-4F74-B581-B94FDB5A0F39}"/>
                  </a:ext>
                </a:extLst>
              </p:cNvPr>
              <p:cNvSpPr/>
              <p:nvPr/>
            </p:nvSpPr>
            <p:spPr bwMode="auto">
              <a:xfrm>
                <a:off x="7442070" y="482449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E988E77-F6D3-45C7-BC93-5BD7FF19C9B3}"/>
                </a:ext>
              </a:extLst>
            </p:cNvPr>
            <p:cNvSpPr/>
            <p:nvPr/>
          </p:nvSpPr>
          <p:spPr bwMode="auto">
            <a:xfrm>
              <a:off x="6615361" y="481993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12318</TotalTime>
  <Words>3805</Words>
  <Application>Microsoft Office PowerPoint</Application>
  <PresentationFormat>全屏显示(4:3)</PresentationFormat>
  <Paragraphs>673</Paragraphs>
  <Slides>71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7" baseType="lpstr">
      <vt:lpstr>黑体</vt:lpstr>
      <vt:lpstr>华文楷体</vt:lpstr>
      <vt:lpstr>华文行楷</vt:lpstr>
      <vt:lpstr>楷体_GB2312</vt:lpstr>
      <vt:lpstr>宋体</vt:lpstr>
      <vt:lpstr>Arial</vt:lpstr>
      <vt:lpstr>Arial Black</vt:lpstr>
      <vt:lpstr>Calibri</vt:lpstr>
      <vt:lpstr>Cambria Math</vt:lpstr>
      <vt:lpstr>Georgia</vt:lpstr>
      <vt:lpstr>Times New Roman</vt:lpstr>
      <vt:lpstr>Office 主题</vt:lpstr>
      <vt:lpstr>1_Office 主题</vt:lpstr>
      <vt:lpstr>2_Office 主题</vt:lpstr>
      <vt:lpstr>Equation</vt:lpstr>
      <vt:lpstr>位图图像</vt:lpstr>
      <vt:lpstr>第10章    z变换</vt:lpstr>
      <vt:lpstr>引言</vt:lpstr>
      <vt:lpstr>10.1 双边z变换</vt:lpstr>
      <vt:lpstr>10.1 双边z变换</vt:lpstr>
      <vt:lpstr>10.1 双边z变换</vt:lpstr>
      <vt:lpstr>10.1 双边z变换</vt:lpstr>
      <vt:lpstr>10.1 双边z变换</vt:lpstr>
      <vt:lpstr>10.1 双边z变换</vt:lpstr>
      <vt:lpstr>10.1 双边z变换</vt:lpstr>
      <vt:lpstr>10.1 双边z变换</vt:lpstr>
      <vt:lpstr>10.1 双边z变换</vt:lpstr>
      <vt:lpstr>10.2 z变换的ROC</vt:lpstr>
      <vt:lpstr>10.2 z变换的ROC</vt:lpstr>
      <vt:lpstr>10.2 z变换的ROC</vt:lpstr>
      <vt:lpstr>10.2 z变换的ROC</vt:lpstr>
      <vt:lpstr>10.2 z变换的ROC</vt:lpstr>
      <vt:lpstr>10.2 z变换的ROC</vt:lpstr>
      <vt:lpstr>10.2 z变换的ROC</vt:lpstr>
      <vt:lpstr>10.3 z反变换</vt:lpstr>
      <vt:lpstr>10.3 z反变换</vt:lpstr>
      <vt:lpstr>10.3 z反变换</vt:lpstr>
      <vt:lpstr>10.3 z反变换</vt:lpstr>
      <vt:lpstr>10.3 z反变换</vt:lpstr>
      <vt:lpstr>10.3 z反变换</vt:lpstr>
      <vt:lpstr>课后作业</vt:lpstr>
      <vt:lpstr>10.4 由零极点图对离散时间傅里叶变换几何求值</vt:lpstr>
      <vt:lpstr>10.4 由零极点图对离散时间傅里叶变换几何求值</vt:lpstr>
      <vt:lpstr>10.4 由零极点图对离散时间傅里叶变换几何求值</vt:lpstr>
      <vt:lpstr>10.4 由零极点图对离散时间傅里叶变换几何求值</vt:lpstr>
      <vt:lpstr>10.4 由零极点图对离散时间傅里叶变换几何求值</vt:lpstr>
      <vt:lpstr>10.5  z变换的性质</vt:lpstr>
      <vt:lpstr>10.5  z变换的性质</vt:lpstr>
      <vt:lpstr>10.5  z变换的性质</vt:lpstr>
      <vt:lpstr>10.5  z变换的性质</vt:lpstr>
      <vt:lpstr>10.5  z变换的性质</vt:lpstr>
      <vt:lpstr>10.5  z变换的性质</vt:lpstr>
      <vt:lpstr>10.5  z变换的性质</vt:lpstr>
      <vt:lpstr>10.5  z变换的性质</vt:lpstr>
      <vt:lpstr>10.5  z变换的性质</vt:lpstr>
      <vt:lpstr>10.5  z变换的性质</vt:lpstr>
      <vt:lpstr>10.5  z变换的性质</vt:lpstr>
      <vt:lpstr>10.5  z变换的性质</vt:lpstr>
      <vt:lpstr>PowerPoint 演示文稿</vt:lpstr>
      <vt:lpstr>10.6 常用信号的z变换对</vt:lpstr>
      <vt:lpstr>10.7 利用z变换分析与表征LTI系统</vt:lpstr>
      <vt:lpstr>10.7 利用z变换分析与表征LTI系统</vt:lpstr>
      <vt:lpstr>10.7 利用z变换分析与表征LTI系统</vt:lpstr>
      <vt:lpstr>10.7 利用z变换分析与表征LTI系统</vt:lpstr>
      <vt:lpstr>课后作业</vt:lpstr>
      <vt:lpstr>10.8 系统函数的代数属性与方框图表示</vt:lpstr>
      <vt:lpstr>10.8 系统函数的代数属性与方框图表示</vt:lpstr>
      <vt:lpstr>10.8 系统函数的代数属性与方框图表示</vt:lpstr>
      <vt:lpstr>10.8 系统函数的代数属性与方框图表示</vt:lpstr>
      <vt:lpstr>10.8 系统函数的代数属性与方框图表示</vt:lpstr>
      <vt:lpstr>10.8 系统函数的代数属性与方框图表示</vt:lpstr>
      <vt:lpstr>10.8 系统函数的代数属性与方框图表示</vt:lpstr>
      <vt:lpstr>10.8 系统函数的代数属性与方框图表示</vt:lpstr>
      <vt:lpstr>10.8 系统函数的代数属性与方框图表示</vt:lpstr>
      <vt:lpstr>10.8 系统函数的代数属性与方框图表示</vt:lpstr>
      <vt:lpstr>10.9 单边z变换</vt:lpstr>
      <vt:lpstr>10.9 单边z变换</vt:lpstr>
      <vt:lpstr>10.9 单边z变换</vt:lpstr>
      <vt:lpstr>10.9 单边z变换</vt:lpstr>
      <vt:lpstr>10.9 单边z变换</vt:lpstr>
      <vt:lpstr>10.9 单边z变换</vt:lpstr>
      <vt:lpstr>10.9 单边z变换</vt:lpstr>
      <vt:lpstr>10.9 单边z变换</vt:lpstr>
      <vt:lpstr>10.9 单边z变换</vt:lpstr>
      <vt:lpstr>课后作业</vt:lpstr>
      <vt:lpstr>本章小结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Dell</cp:lastModifiedBy>
  <cp:revision>1133</cp:revision>
  <dcterms:created xsi:type="dcterms:W3CDTF">2009-02-26T06:47:18Z</dcterms:created>
  <dcterms:modified xsi:type="dcterms:W3CDTF">2023-06-06T12:17:32Z</dcterms:modified>
</cp:coreProperties>
</file>