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95" r:id="rId4"/>
    <p:sldId id="297" r:id="rId5"/>
    <p:sldId id="288" r:id="rId6"/>
    <p:sldId id="296" r:id="rId7"/>
    <p:sldId id="267" r:id="rId8"/>
    <p:sldId id="268" r:id="rId9"/>
    <p:sldId id="258"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03" d="100"/>
          <a:sy n="103" d="100"/>
        </p:scale>
        <p:origin x="138" y="3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11/11/2022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11/11/2022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2586158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6708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779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20516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690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7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11/11/2022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11/11/2022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11/11/2022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11/11/2022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11/11/2022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11/11/2022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4" r:id="rId12"/>
    <p:sldLayoutId id="2147483672" r:id="rId13"/>
    <p:sldLayoutId id="2147483674" r:id="rId14"/>
    <p:sldLayoutId id="2147483676" r:id="rId15"/>
    <p:sldLayoutId id="2147483677" r:id="rId16"/>
    <p:sldLayoutId id="214748367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public.tableau.com/app/profile/dorthy.rodriguez/viz/APOTvsHospitalvsImpressionvstime/Dashboard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Palatino Linotype" panose="02040502050505030304" pitchFamily="18" charset="0"/>
              </a:rPr>
              <a:t>Final Project  </a:t>
            </a:r>
          </a:p>
        </p:txBody>
      </p:sp>
      <p:sp>
        <p:nvSpPr>
          <p:cNvPr id="3" name="Subtitle 2"/>
          <p:cNvSpPr>
            <a:spLocks noGrp="1"/>
          </p:cNvSpPr>
          <p:nvPr>
            <p:ph type="subTitle" idx="1"/>
          </p:nvPr>
        </p:nvSpPr>
        <p:spPr/>
        <p:txBody>
          <a:bodyPr/>
          <a:lstStyle/>
          <a:p>
            <a:r>
              <a:rPr lang="en-US" dirty="0">
                <a:latin typeface="Palatino Linotype" panose="02040502050505030304" pitchFamily="18" charset="0"/>
              </a:rPr>
              <a:t>Group # 7</a:t>
            </a:r>
          </a:p>
        </p:txBody>
      </p:sp>
      <p:pic>
        <p:nvPicPr>
          <p:cNvPr id="5" name="Picture 4">
            <a:extLst>
              <a:ext uri="{FF2B5EF4-FFF2-40B4-BE49-F238E27FC236}">
                <a16:creationId xmlns:a16="http://schemas.microsoft.com/office/drawing/2014/main" id="{B5CCB55C-CF18-C31C-87F2-33224D8FF484}"/>
              </a:ext>
            </a:extLst>
          </p:cNvPr>
          <p:cNvPicPr>
            <a:picLocks noChangeAspect="1"/>
          </p:cNvPicPr>
          <p:nvPr/>
        </p:nvPicPr>
        <p:blipFill>
          <a:blip r:embed="rId2"/>
          <a:stretch>
            <a:fillRect/>
          </a:stretch>
        </p:blipFill>
        <p:spPr>
          <a:xfrm>
            <a:off x="838200" y="381000"/>
            <a:ext cx="3467446" cy="3600810"/>
          </a:xfrm>
          <a:prstGeom prst="rect">
            <a:avLst/>
          </a:prstGeom>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effectLst>
                  <a:outerShdw blurRad="38100" dist="38100" dir="2700000" algn="tl">
                    <a:srgbClr val="000000">
                      <a:alpha val="43137"/>
                    </a:srgbClr>
                  </a:outerShdw>
                </a:effectLst>
                <a:latin typeface="Palatino Linotype" panose="02040502050505030304" pitchFamily="18" charset="0"/>
              </a:rPr>
              <a:t>Mental Health Crisis </a:t>
            </a:r>
          </a:p>
        </p:txBody>
      </p:sp>
      <p:sp>
        <p:nvSpPr>
          <p:cNvPr id="6" name="Content Placeholder 5"/>
          <p:cNvSpPr>
            <a:spLocks noGrp="1"/>
          </p:cNvSpPr>
          <p:nvPr>
            <p:ph sz="quarter" idx="4"/>
          </p:nvPr>
        </p:nvSpPr>
        <p:spPr>
          <a:xfrm>
            <a:off x="228600" y="2057400"/>
            <a:ext cx="3810000" cy="4343400"/>
          </a:xfrm>
        </p:spPr>
        <p:txBody>
          <a:bodyPr>
            <a:normAutofit fontScale="70000" lnSpcReduction="20000"/>
          </a:bodyPr>
          <a:lstStyle/>
          <a:p>
            <a:pPr marL="0" indent="0">
              <a:buNone/>
            </a:pPr>
            <a:r>
              <a:rPr lang="en-US" sz="3200" dirty="0">
                <a:latin typeface="Palatino Linotype" panose="02040502050505030304" pitchFamily="18" charset="0"/>
              </a:rPr>
              <a:t>Mental Health is in the top 10 highest APOT. The greatest number of patients originated from </a:t>
            </a:r>
          </a:p>
          <a:p>
            <a:pPr lvl="1"/>
            <a:r>
              <a:rPr lang="en-US" sz="3200" dirty="0">
                <a:latin typeface="Palatino Linotype" panose="02040502050505030304" pitchFamily="18" charset="0"/>
              </a:rPr>
              <a:t>95608 – Carmichael </a:t>
            </a:r>
          </a:p>
          <a:p>
            <a:pPr lvl="1"/>
            <a:r>
              <a:rPr lang="en-US" sz="3200" dirty="0">
                <a:latin typeface="Palatino Linotype" panose="02040502050505030304" pitchFamily="18" charset="0"/>
              </a:rPr>
              <a:t>95823 – South Sacramento</a:t>
            </a:r>
          </a:p>
          <a:p>
            <a:pPr marL="228600" lvl="1" indent="0">
              <a:buNone/>
            </a:pPr>
            <a:endParaRPr lang="en-US" sz="3200" dirty="0">
              <a:latin typeface="Palatino Linotype" panose="02040502050505030304" pitchFamily="18" charset="0"/>
            </a:endParaRPr>
          </a:p>
          <a:p>
            <a:pPr marL="228600" lvl="1" indent="0">
              <a:buNone/>
            </a:pPr>
            <a:r>
              <a:rPr lang="en-US" sz="3200" dirty="0">
                <a:latin typeface="Palatino Linotype" panose="02040502050505030304" pitchFamily="18" charset="0"/>
              </a:rPr>
              <a:t>This present an opportunity for resource allocation that could in turn diminish the number of patients taken to the ER therefor reducing wait times </a:t>
            </a:r>
          </a:p>
          <a:p>
            <a:pPr marL="228600" lvl="1" indent="0">
              <a:buNone/>
            </a:pPr>
            <a:endParaRPr lang="en-US" dirty="0"/>
          </a:p>
        </p:txBody>
      </p:sp>
      <p:pic>
        <p:nvPicPr>
          <p:cNvPr id="9" name="Picture 8">
            <a:extLst>
              <a:ext uri="{FF2B5EF4-FFF2-40B4-BE49-F238E27FC236}">
                <a16:creationId xmlns:a16="http://schemas.microsoft.com/office/drawing/2014/main" id="{22955CA3-37B2-CA2B-EE3C-5BCDAD25BA71}"/>
              </a:ext>
            </a:extLst>
          </p:cNvPr>
          <p:cNvPicPr>
            <a:picLocks noChangeAspect="1"/>
          </p:cNvPicPr>
          <p:nvPr/>
        </p:nvPicPr>
        <p:blipFill rotWithShape="1">
          <a:blip r:embed="rId2"/>
          <a:srcRect r="9434"/>
          <a:stretch/>
        </p:blipFill>
        <p:spPr>
          <a:xfrm>
            <a:off x="4250266" y="2057400"/>
            <a:ext cx="7586132" cy="4267200"/>
          </a:xfrm>
          <a:prstGeom prst="rect">
            <a:avLst/>
          </a:prstGeom>
          <a:solidFill>
            <a:srgbClr val="C00000"/>
          </a:solidFill>
          <a:ln w="41275">
            <a:solidFill>
              <a:schemeClr val="accent1"/>
            </a:solidFill>
          </a:ln>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925FF3C-AB8E-DA1B-3288-5178643B825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65D4186-97BF-53C6-096C-1F97CF675527}"/>
              </a:ext>
            </a:extLst>
          </p:cNvPr>
          <p:cNvPicPr>
            <a:picLocks noChangeAspect="1"/>
          </p:cNvPicPr>
          <p:nvPr/>
        </p:nvPicPr>
        <p:blipFill>
          <a:blip r:embed="rId2"/>
          <a:stretch>
            <a:fillRect/>
          </a:stretch>
        </p:blipFill>
        <p:spPr>
          <a:xfrm>
            <a:off x="457200" y="-37322"/>
            <a:ext cx="6096000" cy="6767513"/>
          </a:xfrm>
          <a:prstGeom prst="rect">
            <a:avLst/>
          </a:prstGeom>
        </p:spPr>
      </p:pic>
      <p:sp>
        <p:nvSpPr>
          <p:cNvPr id="8" name="TextBox 7">
            <a:extLst>
              <a:ext uri="{FF2B5EF4-FFF2-40B4-BE49-F238E27FC236}">
                <a16:creationId xmlns:a16="http://schemas.microsoft.com/office/drawing/2014/main" id="{529A76AE-4103-4031-1706-3AB40C191194}"/>
              </a:ext>
            </a:extLst>
          </p:cNvPr>
          <p:cNvSpPr txBox="1"/>
          <p:nvPr/>
        </p:nvSpPr>
        <p:spPr>
          <a:xfrm>
            <a:off x="7315200" y="533400"/>
            <a:ext cx="4572000" cy="5909310"/>
          </a:xfrm>
          <a:prstGeom prst="rect">
            <a:avLst/>
          </a:prstGeom>
          <a:noFill/>
        </p:spPr>
        <p:txBody>
          <a:bodyPr wrap="square">
            <a:spAutoFit/>
          </a:bodyPr>
          <a:lstStyle/>
          <a:p>
            <a:pPr algn="l"/>
            <a:r>
              <a:rPr lang="en-US" b="0" i="0" dirty="0">
                <a:solidFill>
                  <a:srgbClr val="24292F"/>
                </a:solidFill>
                <a:effectLst/>
                <a:latin typeface="-apple-system"/>
              </a:rPr>
              <a:t>By using the EMS dataset, we will show the relationship of ICD impression codes v. Hospital Code, ICD impression codes v. APOT times, Hospital Code v. APOT times. These relationships will be illustrated graphically, in which users can explore the data using applied filters on each chart. Interactive Elements: Applied filters on each chart</a:t>
            </a:r>
          </a:p>
          <a:p>
            <a:pPr marL="742950" lvl="1" indent="-285750" algn="l">
              <a:buFont typeface="Arial" panose="020B0604020202020204" pitchFamily="34" charset="0"/>
              <a:buChar char="•"/>
            </a:pPr>
            <a:r>
              <a:rPr lang="en-US" b="0" i="0" dirty="0">
                <a:solidFill>
                  <a:srgbClr val="24292F"/>
                </a:solidFill>
                <a:effectLst/>
                <a:latin typeface="-apple-system"/>
              </a:rPr>
              <a:t>ICD impression codes v. Hospital Code: Hospital Code Filter</a:t>
            </a:r>
          </a:p>
          <a:p>
            <a:pPr marL="742950" lvl="1" indent="-285750" algn="l">
              <a:buFont typeface="Arial" panose="020B0604020202020204" pitchFamily="34" charset="0"/>
              <a:buChar char="•"/>
            </a:pPr>
            <a:r>
              <a:rPr lang="en-US" b="0" i="0" dirty="0">
                <a:solidFill>
                  <a:srgbClr val="24292F"/>
                </a:solidFill>
                <a:effectLst/>
                <a:latin typeface="-apple-system"/>
              </a:rPr>
              <a:t>ICD impressions v. APOT Times: ICD impression Filter</a:t>
            </a:r>
          </a:p>
          <a:p>
            <a:pPr marL="742950" lvl="1" indent="-285750" algn="l">
              <a:buFont typeface="Arial" panose="020B0604020202020204" pitchFamily="34" charset="0"/>
              <a:buChar char="•"/>
            </a:pPr>
            <a:r>
              <a:rPr lang="en-US" b="0" i="0" dirty="0">
                <a:solidFill>
                  <a:srgbClr val="24292F"/>
                </a:solidFill>
                <a:effectLst/>
                <a:latin typeface="-apple-system"/>
              </a:rPr>
              <a:t>Hospital Code v. APOT Times: Hospital Code Filter</a:t>
            </a:r>
          </a:p>
          <a:p>
            <a:pPr algn="l">
              <a:buFont typeface="Arial" panose="020B0604020202020204" pitchFamily="34" charset="0"/>
              <a:buChar char="•"/>
            </a:pPr>
            <a:r>
              <a:rPr lang="en-US" b="0" i="0" dirty="0">
                <a:solidFill>
                  <a:srgbClr val="24292F"/>
                </a:solidFill>
                <a:effectLst/>
                <a:latin typeface="-apple-system"/>
              </a:rPr>
              <a:t>Other Dashboard Elements:</a:t>
            </a:r>
          </a:p>
          <a:p>
            <a:pPr marL="742950" lvl="1" indent="-285750" algn="l">
              <a:buFont typeface="Arial" panose="020B0604020202020204" pitchFamily="34" charset="0"/>
              <a:buChar char="•"/>
            </a:pPr>
            <a:r>
              <a:rPr lang="en-US" b="0" i="0" dirty="0">
                <a:solidFill>
                  <a:srgbClr val="24292F"/>
                </a:solidFill>
                <a:effectLst/>
                <a:latin typeface="-apple-system"/>
              </a:rPr>
              <a:t>Confusion Matrix Table</a:t>
            </a:r>
          </a:p>
          <a:p>
            <a:pPr marL="742950" lvl="1" indent="-285750" algn="l">
              <a:buFont typeface="Arial" panose="020B0604020202020204" pitchFamily="34" charset="0"/>
              <a:buChar char="•"/>
            </a:pPr>
            <a:r>
              <a:rPr lang="en-US" b="0" i="0" dirty="0">
                <a:solidFill>
                  <a:srgbClr val="24292F"/>
                </a:solidFill>
                <a:effectLst/>
                <a:latin typeface="-apple-system"/>
              </a:rPr>
              <a:t>Machine Learning Model Results Table: Accuracy Score, F1 Score, Ranking Importance of Features</a:t>
            </a:r>
          </a:p>
          <a:p>
            <a:pPr marL="742950" lvl="1" indent="-285750" algn="l">
              <a:buFont typeface="Arial" panose="020B0604020202020204" pitchFamily="34" charset="0"/>
              <a:buChar char="•"/>
            </a:pPr>
            <a:endParaRPr lang="en-US" dirty="0">
              <a:solidFill>
                <a:srgbClr val="24292F"/>
              </a:solidFill>
              <a:latin typeface="-apple-system"/>
            </a:endParaRPr>
          </a:p>
          <a:p>
            <a:pPr lvl="1" algn="l"/>
            <a:endParaRPr lang="en-US" b="0" i="0" dirty="0">
              <a:solidFill>
                <a:srgbClr val="24292F"/>
              </a:solidFill>
              <a:effectLst/>
              <a:latin typeface="-apple-system"/>
            </a:endParaRP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659A-8F40-F78A-EBC3-2C5F776B3257}"/>
              </a:ext>
            </a:extLst>
          </p:cNvPr>
          <p:cNvSpPr>
            <a:spLocks noGrp="1"/>
          </p:cNvSpPr>
          <p:nvPr>
            <p:ph type="title"/>
          </p:nvPr>
        </p:nvSpPr>
        <p:spPr/>
        <p:txBody>
          <a:bodyPr/>
          <a:lstStyle/>
          <a:p>
            <a:r>
              <a:rPr lang="en-US" dirty="0">
                <a:latin typeface="Palatino Linotype" panose="02040502050505030304" pitchFamily="18" charset="0"/>
              </a:rPr>
              <a:t>Tableau Link </a:t>
            </a:r>
            <a:r>
              <a:rPr lang="en-US" dirty="0">
                <a:latin typeface="Palatino Linotype" panose="02040502050505030304" pitchFamily="18" charset="0"/>
                <a:hlinkClick r:id="rId2"/>
              </a:rPr>
              <a:t>HERE</a:t>
            </a:r>
            <a:r>
              <a:rPr lang="en-US" dirty="0">
                <a:latin typeface="Palatino Linotype" panose="02040502050505030304" pitchFamily="18" charset="0"/>
              </a:rPr>
              <a:t> </a:t>
            </a: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Ambulance Patient Offload Times (APOT) for the County of Sacramento</a:t>
            </a:r>
          </a:p>
        </p:txBody>
      </p:sp>
      <p:sp>
        <p:nvSpPr>
          <p:cNvPr id="3" name="Content Placeholder 2"/>
          <p:cNvSpPr>
            <a:spLocks noGrp="1"/>
          </p:cNvSpPr>
          <p:nvPr>
            <p:ph idx="1"/>
          </p:nvPr>
        </p:nvSpPr>
        <p:spPr>
          <a:xfrm>
            <a:off x="838200" y="1676401"/>
            <a:ext cx="10515600" cy="4724400"/>
          </a:xfrm>
        </p:spPr>
        <p:txBody>
          <a:bodyPr>
            <a:noAutofit/>
          </a:bodyPr>
          <a:lstStyle/>
          <a:p>
            <a:pPr marL="0" marR="0" indent="0">
              <a:lnSpc>
                <a:spcPct val="107000"/>
              </a:lnSpc>
              <a:spcBef>
                <a:spcPts val="0"/>
              </a:spcBef>
              <a:spcAft>
                <a:spcPts val="800"/>
              </a:spcAft>
              <a:buNone/>
            </a:pPr>
            <a:r>
              <a:rPr lang="en-US" sz="2000" dirty="0">
                <a:effectLst/>
                <a:latin typeface="Palatino Linotype" panose="02040502050505030304" pitchFamily="18" charset="0"/>
                <a:ea typeface="Calibri" panose="020F0502020204030204" pitchFamily="34" charset="0"/>
                <a:cs typeface="Times New Roman" panose="02020603050405020304" pitchFamily="18" charset="0"/>
              </a:rPr>
              <a:t>Ambulance Patient Offload Times or APOT are wait times experienced by patients taken to an ER via ambulance. The wait is caused by lack of bed to move the patient into and at times lack of staff to care for the patient. </a:t>
            </a:r>
            <a:r>
              <a:rPr lang="en-US" sz="2000" b="0" i="0" u="none" strike="noStrike" dirty="0">
                <a:solidFill>
                  <a:srgbClr val="434343"/>
                </a:solidFill>
                <a:effectLst/>
                <a:latin typeface="Palatino Linotype" panose="02040502050505030304" pitchFamily="18" charset="0"/>
              </a:rPr>
              <a:t>Our goal centered in identifying what is influences the extended wait times. Shedding a light on where the problems are will show the parties involved where to look and help initiate a plan to alleviate the current situation. </a:t>
            </a:r>
          </a:p>
          <a:p>
            <a:pPr marL="0" marR="0" indent="0">
              <a:lnSpc>
                <a:spcPct val="107000"/>
              </a:lnSpc>
              <a:spcBef>
                <a:spcPts val="0"/>
              </a:spcBef>
              <a:spcAft>
                <a:spcPts val="800"/>
              </a:spcAft>
              <a:buNone/>
            </a:pPr>
            <a:endParaRPr lang="en-US" sz="2000" b="0" i="0" u="none" strike="noStrike" dirty="0">
              <a:solidFill>
                <a:srgbClr val="434343"/>
              </a:solidFill>
              <a:effectLst/>
              <a:latin typeface="Palatino Linotype" panose="02040502050505030304" pitchFamily="18" charset="0"/>
            </a:endParaRPr>
          </a:p>
          <a:p>
            <a:pPr marL="0" marR="0" indent="0">
              <a:lnSpc>
                <a:spcPct val="107000"/>
              </a:lnSpc>
              <a:spcBef>
                <a:spcPts val="0"/>
              </a:spcBef>
              <a:spcAft>
                <a:spcPts val="800"/>
              </a:spcAft>
              <a:buNone/>
            </a:pPr>
            <a:r>
              <a:rPr lang="en-US" sz="2000" b="1" i="0" u="none" strike="noStrike" dirty="0">
                <a:solidFill>
                  <a:srgbClr val="434343"/>
                </a:solidFill>
                <a:effectLst/>
                <a:latin typeface="Palatino Linotype" panose="02040502050505030304" pitchFamily="18" charset="0"/>
              </a:rPr>
              <a:t>The questions we hope to answer are: </a:t>
            </a:r>
            <a:endParaRPr lang="en-US" sz="2000" b="1" dirty="0">
              <a:effectLst/>
              <a:latin typeface="Palatino Linotype" panose="02040502050505030304" pitchFamily="18" charset="0"/>
            </a:endParaRPr>
          </a:p>
          <a:p>
            <a:pPr marL="457200" rtl="0" fontAlgn="base">
              <a:spcBef>
                <a:spcPts val="0"/>
              </a:spcBef>
              <a:spcAft>
                <a:spcPts val="0"/>
              </a:spcAft>
              <a:buFont typeface="+mj-lt"/>
              <a:buAutoNum type="arabicPeriod"/>
            </a:pPr>
            <a:r>
              <a:rPr lang="en-US" sz="2000" b="0" i="0" u="none" strike="noStrike" dirty="0">
                <a:solidFill>
                  <a:srgbClr val="434343"/>
                </a:solidFill>
                <a:effectLst/>
                <a:latin typeface="Palatino Linotype" panose="02040502050505030304" pitchFamily="18" charset="0"/>
              </a:rPr>
              <a:t>Which impressions have the longest/shortest APOTs? (Overall and by Hospital codes)</a:t>
            </a:r>
          </a:p>
          <a:p>
            <a:pPr marL="457200" rtl="0" fontAlgn="base">
              <a:spcBef>
                <a:spcPts val="0"/>
              </a:spcBef>
              <a:spcAft>
                <a:spcPts val="0"/>
              </a:spcAft>
              <a:buFont typeface="+mj-lt"/>
              <a:buAutoNum type="arabicPeriod"/>
            </a:pPr>
            <a:r>
              <a:rPr lang="en-US" sz="2000" b="0" i="0" u="none" strike="noStrike" dirty="0">
                <a:solidFill>
                  <a:srgbClr val="434343"/>
                </a:solidFill>
                <a:effectLst/>
                <a:latin typeface="Palatino Linotype" panose="02040502050505030304" pitchFamily="18" charset="0"/>
              </a:rPr>
              <a:t>Compare to </a:t>
            </a:r>
            <a:r>
              <a:rPr lang="en-US" sz="2000" dirty="0">
                <a:solidFill>
                  <a:srgbClr val="434343"/>
                </a:solidFill>
                <a:latin typeface="Palatino Linotype" panose="02040502050505030304" pitchFamily="18" charset="0"/>
              </a:rPr>
              <a:t>Postal Codes</a:t>
            </a:r>
            <a:r>
              <a:rPr lang="en-US" sz="2000" b="0" i="0" u="none" strike="noStrike" dirty="0">
                <a:solidFill>
                  <a:srgbClr val="434343"/>
                </a:solidFill>
                <a:effectLst/>
                <a:latin typeface="Palatino Linotype" panose="02040502050505030304" pitchFamily="18" charset="0"/>
              </a:rPr>
              <a:t>. Which Postal Code areas experience the highest/lowest APOT times when taken to the hospital via ambulance ?</a:t>
            </a:r>
          </a:p>
          <a:p>
            <a:pPr marL="457200" rtl="0" fontAlgn="base">
              <a:spcBef>
                <a:spcPts val="0"/>
              </a:spcBef>
              <a:spcAft>
                <a:spcPts val="0"/>
              </a:spcAft>
              <a:buFont typeface="+mj-lt"/>
              <a:buAutoNum type="arabicPeriod"/>
            </a:pPr>
            <a:r>
              <a:rPr lang="en-US" sz="2000" b="0" i="0" u="none" strike="noStrike" dirty="0">
                <a:solidFill>
                  <a:srgbClr val="434343"/>
                </a:solidFill>
                <a:effectLst/>
                <a:latin typeface="Palatino Linotype" panose="02040502050505030304" pitchFamily="18" charset="0"/>
              </a:rPr>
              <a:t>Which zip codes utilize ambulance transports to the ER the most in 2017-2022?</a:t>
            </a:r>
          </a:p>
          <a:p>
            <a:pPr marL="457200" rtl="0" fontAlgn="base">
              <a:spcBef>
                <a:spcPts val="0"/>
              </a:spcBef>
              <a:spcAft>
                <a:spcPts val="1200"/>
              </a:spcAft>
              <a:buFont typeface="+mj-lt"/>
              <a:buAutoNum type="arabicPeriod"/>
            </a:pPr>
            <a:r>
              <a:rPr lang="en-US" sz="2000" b="0" i="0" u="none" strike="noStrike" dirty="0">
                <a:solidFill>
                  <a:srgbClr val="434343"/>
                </a:solidFill>
                <a:effectLst/>
                <a:latin typeface="Palatino Linotype" panose="02040502050505030304" pitchFamily="18" charset="0"/>
              </a:rPr>
              <a:t>Wait times per hospital by date/time</a:t>
            </a:r>
          </a:p>
          <a:p>
            <a:pPr marL="457200" rtl="0" fontAlgn="base">
              <a:spcBef>
                <a:spcPts val="300"/>
              </a:spcBef>
              <a:spcAft>
                <a:spcPts val="1200"/>
              </a:spcAft>
              <a:buFont typeface="+mj-lt"/>
              <a:buAutoNum type="arabicPeriod"/>
            </a:pPr>
            <a:r>
              <a:rPr lang="en-US" sz="2000" b="0" i="0" u="none" strike="noStrike" dirty="0">
                <a:solidFill>
                  <a:srgbClr val="434343"/>
                </a:solidFill>
                <a:effectLst/>
                <a:latin typeface="Palatino Linotype" panose="02040502050505030304" pitchFamily="18" charset="0"/>
              </a:rPr>
              <a:t>Do any patterns arise from the data?</a:t>
            </a:r>
            <a:endParaRPr lang="en-US" sz="20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36B5-29B6-3AD1-8AA1-66BCB9C5D01D}"/>
              </a:ext>
            </a:extLst>
          </p:cNvPr>
          <p:cNvSpPr>
            <a:spLocks noGrp="1"/>
          </p:cNvSpPr>
          <p:nvPr>
            <p:ph type="title"/>
          </p:nvPr>
        </p:nvSpPr>
        <p:spPr>
          <a:xfrm>
            <a:off x="1499616" y="1901952"/>
            <a:ext cx="5693664" cy="768096"/>
          </a:xfrm>
        </p:spPr>
        <p:txBody>
          <a:bodyPr anchor="ctr">
            <a:normAutofit/>
          </a:bodyPr>
          <a:lstStyle/>
          <a:p>
            <a:r>
              <a:rPr lang="en-US" b="1" dirty="0">
                <a:solidFill>
                  <a:schemeClr val="tx1"/>
                </a:solidFill>
                <a:effectLst>
                  <a:outerShdw blurRad="38100" dist="38100" dir="2700000" algn="tl">
                    <a:srgbClr val="000000">
                      <a:alpha val="43137"/>
                    </a:srgbClr>
                  </a:outerShdw>
                </a:effectLst>
                <a:latin typeface="Palatino Linotype" panose="02040502050505030304" pitchFamily="18" charset="0"/>
              </a:rPr>
              <a:t>Data Sources</a:t>
            </a:r>
          </a:p>
        </p:txBody>
      </p:sp>
      <p:sp>
        <p:nvSpPr>
          <p:cNvPr id="4" name="Content Placeholder 2">
            <a:extLst>
              <a:ext uri="{FF2B5EF4-FFF2-40B4-BE49-F238E27FC236}">
                <a16:creationId xmlns:a16="http://schemas.microsoft.com/office/drawing/2014/main" id="{7598F043-A763-74B0-57E2-201AD557A408}"/>
              </a:ext>
            </a:extLst>
          </p:cNvPr>
          <p:cNvSpPr>
            <a:spLocks noGrp="1"/>
          </p:cNvSpPr>
          <p:nvPr>
            <p:ph idx="1"/>
          </p:nvPr>
        </p:nvSpPr>
        <p:spPr>
          <a:xfrm>
            <a:off x="1499616" y="2770632"/>
            <a:ext cx="5693664" cy="3122168"/>
          </a:xfrm>
        </p:spPr>
        <p:txBody>
          <a:bodyPr>
            <a:normAutofit fontScale="92500" lnSpcReduction="20000"/>
          </a:bodyPr>
          <a:lstStyle/>
          <a:p>
            <a:pPr marL="0" indent="0" rtl="0">
              <a:lnSpc>
                <a:spcPct val="140000"/>
              </a:lnSpc>
              <a:spcBef>
                <a:spcPts val="0"/>
              </a:spcBef>
              <a:spcAft>
                <a:spcPts val="1200"/>
              </a:spcAft>
              <a:buNone/>
            </a:pPr>
            <a:r>
              <a:rPr lang="en-US" sz="1400" b="0" i="0" u="none" strike="noStrike" dirty="0">
                <a:effectLst/>
                <a:latin typeface="Palatino Linotype" panose="02040502050505030304" pitchFamily="18" charset="0"/>
              </a:rPr>
              <a:t>The data selected for this project was obtained from Sacramento County Emergency Medical Services Agency. The data set includes the following data points : </a:t>
            </a:r>
            <a:endParaRPr lang="en-US" sz="1400" b="0" dirty="0">
              <a:effectLst/>
              <a:latin typeface="Palatino Linotype" panose="02040502050505030304" pitchFamily="18" charset="0"/>
            </a:endParaRP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Destination Hospital identifier</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Destination Hospital location Latitude and Longitude </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Date/Time  of Occurrence</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Ambulance Patient Offload Time (APOT)</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Patient Complaint identifier</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Ambulance Agency Identifier </a:t>
            </a:r>
          </a:p>
          <a:p>
            <a:pPr rtl="0" fontAlgn="base">
              <a:lnSpc>
                <a:spcPct val="140000"/>
              </a:lnSpc>
              <a:spcBef>
                <a:spcPts val="0"/>
              </a:spcBef>
              <a:spcAft>
                <a:spcPts val="0"/>
              </a:spcAft>
              <a:buFont typeface="Arial" panose="020B0604020202020204" pitchFamily="34" charset="0"/>
              <a:buChar char="•"/>
            </a:pPr>
            <a:r>
              <a:rPr lang="en-US" sz="1400" b="0" i="0" u="none" strike="noStrike" dirty="0">
                <a:effectLst/>
                <a:latin typeface="Palatino Linotype" panose="02040502050505030304" pitchFamily="18" charset="0"/>
              </a:rPr>
              <a:t>Ambulance Unit identifier </a:t>
            </a:r>
          </a:p>
          <a:p>
            <a:pPr rtl="0" fontAlgn="base">
              <a:lnSpc>
                <a:spcPct val="140000"/>
              </a:lnSpc>
              <a:spcBef>
                <a:spcPts val="0"/>
              </a:spcBef>
              <a:spcAft>
                <a:spcPts val="1200"/>
              </a:spcAft>
              <a:buFont typeface="Arial" panose="020B0604020202020204" pitchFamily="34" charset="0"/>
              <a:buChar char="•"/>
            </a:pPr>
            <a:r>
              <a:rPr lang="en-US" sz="1400" b="0" i="0" u="none" strike="noStrike" dirty="0">
                <a:effectLst/>
                <a:latin typeface="Palatino Linotype" panose="02040502050505030304" pitchFamily="18" charset="0"/>
              </a:rPr>
              <a:t>Postal Code of Where call was Originated </a:t>
            </a:r>
          </a:p>
          <a:p>
            <a:pPr>
              <a:lnSpc>
                <a:spcPct val="140000"/>
              </a:lnSpc>
            </a:pPr>
            <a:endParaRPr lang="en-US" sz="1100" dirty="0"/>
          </a:p>
        </p:txBody>
      </p:sp>
    </p:spTree>
    <p:extLst>
      <p:ext uri="{BB962C8B-B14F-4D97-AF65-F5344CB8AC3E}">
        <p14:creationId xmlns:p14="http://schemas.microsoft.com/office/powerpoint/2010/main" val="19653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64B7-42BB-FB55-26E8-0AFD9D89734F}"/>
              </a:ext>
            </a:extLst>
          </p:cNvPr>
          <p:cNvSpPr>
            <a:spLocks noGrp="1"/>
          </p:cNvSpPr>
          <p:nvPr>
            <p:ph type="title"/>
          </p:nvPr>
        </p:nvSpPr>
        <p:spPr>
          <a:xfrm>
            <a:off x="3429000" y="609600"/>
            <a:ext cx="8658406" cy="768096"/>
          </a:xfrm>
        </p:spPr>
        <p:txBody>
          <a:bodyPr/>
          <a:lstStyle/>
          <a:p>
            <a:pPr algn="ctr"/>
            <a:r>
              <a:rPr lang="en-US" sz="3200" dirty="0">
                <a:solidFill>
                  <a:schemeClr val="tx1"/>
                </a:solidFill>
                <a:latin typeface="Palatino Linotype" panose="02040502050505030304" pitchFamily="18" charset="0"/>
              </a:rPr>
              <a:t>PG Admin was used as the main Database</a:t>
            </a:r>
          </a:p>
        </p:txBody>
      </p:sp>
      <p:sp>
        <p:nvSpPr>
          <p:cNvPr id="6" name="Text Placeholder 5">
            <a:extLst>
              <a:ext uri="{FF2B5EF4-FFF2-40B4-BE49-F238E27FC236}">
                <a16:creationId xmlns:a16="http://schemas.microsoft.com/office/drawing/2014/main" id="{25974289-D671-13E7-4BA0-B277C3B40533}"/>
              </a:ext>
            </a:extLst>
          </p:cNvPr>
          <p:cNvSpPr>
            <a:spLocks noGrp="1"/>
          </p:cNvSpPr>
          <p:nvPr>
            <p:ph type="body" idx="1"/>
          </p:nvPr>
        </p:nvSpPr>
        <p:spPr/>
        <p:txBody>
          <a:bodyPr/>
          <a:lstStyle/>
          <a:p>
            <a:r>
              <a:rPr lang="en-US" dirty="0">
                <a:latin typeface="Palatino Linotype" panose="02040502050505030304" pitchFamily="18" charset="0"/>
              </a:rPr>
              <a:t>ERD Diagram</a:t>
            </a:r>
          </a:p>
        </p:txBody>
      </p:sp>
      <p:pic>
        <p:nvPicPr>
          <p:cNvPr id="5" name="Content Placeholder 4">
            <a:extLst>
              <a:ext uri="{FF2B5EF4-FFF2-40B4-BE49-F238E27FC236}">
                <a16:creationId xmlns:a16="http://schemas.microsoft.com/office/drawing/2014/main" id="{2CC6D41B-70EE-B18A-393F-033E149A9B50}"/>
              </a:ext>
            </a:extLst>
          </p:cNvPr>
          <p:cNvPicPr>
            <a:picLocks noGrp="1" noChangeAspect="1"/>
          </p:cNvPicPr>
          <p:nvPr>
            <p:ph sz="half" idx="2"/>
          </p:nvPr>
        </p:nvPicPr>
        <p:blipFill>
          <a:blip r:embed="rId2"/>
          <a:stretch>
            <a:fillRect/>
          </a:stretch>
        </p:blipFill>
        <p:spPr>
          <a:xfrm>
            <a:off x="3812673" y="2876550"/>
            <a:ext cx="3485566" cy="3684588"/>
          </a:xfrm>
        </p:spPr>
      </p:pic>
      <p:sp>
        <p:nvSpPr>
          <p:cNvPr id="7" name="Text Placeholder 6">
            <a:extLst>
              <a:ext uri="{FF2B5EF4-FFF2-40B4-BE49-F238E27FC236}">
                <a16:creationId xmlns:a16="http://schemas.microsoft.com/office/drawing/2014/main" id="{D5AC59B7-342D-7EE5-2A4D-84D69F243C7A}"/>
              </a:ext>
            </a:extLst>
          </p:cNvPr>
          <p:cNvSpPr>
            <a:spLocks noGrp="1"/>
          </p:cNvSpPr>
          <p:nvPr>
            <p:ph type="body" sz="quarter" idx="3"/>
          </p:nvPr>
        </p:nvSpPr>
        <p:spPr/>
        <p:txBody>
          <a:bodyPr/>
          <a:lstStyle/>
          <a:p>
            <a:r>
              <a:rPr lang="en-US" dirty="0">
                <a:latin typeface="Palatino Linotype" panose="02040502050505030304" pitchFamily="18" charset="0"/>
              </a:rPr>
              <a:t>Example of tables </a:t>
            </a:r>
          </a:p>
        </p:txBody>
      </p:sp>
      <p:pic>
        <p:nvPicPr>
          <p:cNvPr id="10" name="Content Placeholder 9">
            <a:extLst>
              <a:ext uri="{FF2B5EF4-FFF2-40B4-BE49-F238E27FC236}">
                <a16:creationId xmlns:a16="http://schemas.microsoft.com/office/drawing/2014/main" id="{1C60152E-17BF-65B4-17AB-73D45A49C3F2}"/>
              </a:ext>
            </a:extLst>
          </p:cNvPr>
          <p:cNvPicPr>
            <a:picLocks noGrp="1" noChangeAspect="1"/>
          </p:cNvPicPr>
          <p:nvPr>
            <p:ph sz="quarter" idx="4"/>
          </p:nvPr>
        </p:nvPicPr>
        <p:blipFill>
          <a:blip r:embed="rId3"/>
          <a:stretch>
            <a:fillRect/>
          </a:stretch>
        </p:blipFill>
        <p:spPr>
          <a:xfrm>
            <a:off x="7753350" y="2876550"/>
            <a:ext cx="4017826" cy="3524250"/>
          </a:xfrm>
        </p:spPr>
      </p:pic>
    </p:spTree>
    <p:extLst>
      <p:ext uri="{BB962C8B-B14F-4D97-AF65-F5344CB8AC3E}">
        <p14:creationId xmlns:p14="http://schemas.microsoft.com/office/powerpoint/2010/main" val="50030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13232" y="864108"/>
            <a:ext cx="10671048" cy="768096"/>
          </a:xfrm>
        </p:spPr>
        <p:txBody>
          <a:bodyPr/>
          <a:lstStyle/>
          <a:p>
            <a:r>
              <a:rPr lang="en-US" dirty="0"/>
              <a:t>Data Exploration</a:t>
            </a:r>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ln>
            <a:solidFill>
              <a:srgbClr val="CDBE8A"/>
            </a:solidFill>
          </a:ln>
        </p:spPr>
        <p:txBody>
          <a:bodyPr/>
          <a:lstStyle/>
          <a:p>
            <a:pPr lvl="0"/>
            <a:r>
              <a:rPr lang="en-US" dirty="0"/>
              <a:t>stratification</a:t>
            </a:r>
          </a:p>
        </p:txBody>
      </p:sp>
      <p:pic>
        <p:nvPicPr>
          <p:cNvPr id="6" name="Picture Placeholder 79" descr="chain link icon">
            <a:extLst>
              <a:ext uri="{FF2B5EF4-FFF2-40B4-BE49-F238E27FC236}">
                <a16:creationId xmlns:a16="http://schemas.microsoft.com/office/drawing/2014/main" id="{B73F26A6-BFCA-4A64-3A85-896BB3270720}"/>
              </a:ext>
            </a:extLst>
          </p:cNvPr>
          <p:cNvPicPr>
            <a:picLocks noGrp="1" noChangeAspect="1"/>
          </p:cNvPicPr>
          <p:nvPr>
            <p:ph type="pic" sz="quarter" idx="23"/>
          </p:nvPr>
        </p:nvPicPr>
        <p:blipFill rotWithShape="1">
          <a:blip r:embed="rId2"/>
          <a:srcRect/>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8"/>
          </p:nvPr>
        </p:nvSpPr>
        <p:spPr/>
        <p:txBody>
          <a:bodyPr/>
          <a:lstStyle/>
          <a:p>
            <a:pPr marL="0" indent="0">
              <a:buNone/>
            </a:pPr>
            <a:r>
              <a:rPr lang="en-US" sz="1200" b="0" i="0" u="none" strike="noStrike" dirty="0">
                <a:effectLst/>
                <a:latin typeface="Palatino Linotype" panose="02040502050505030304" pitchFamily="18" charset="0"/>
                <a:cs typeface="Arial" panose="020B0604020202020204" pitchFamily="34" charset="0"/>
              </a:rPr>
              <a:t>Through machine learning it was found that there is a strong relationship between APOT and hospital codes. To further explore the data and understand this relationship data is being separated into subgroups of individual hospitals as part of the stratification process.</a:t>
            </a:r>
            <a:endParaRPr lang="en-US" sz="1200" dirty="0">
              <a:latin typeface="Palatino Linotype" panose="02040502050505030304" pitchFamily="18" charset="0"/>
              <a:cs typeface="Arial" panose="020B0604020202020204" pitchFamily="34" charset="0"/>
            </a:endParaRPr>
          </a:p>
          <a:p>
            <a:pPr marL="0" lvl="0" indent="0">
              <a:buNone/>
            </a:pPr>
            <a:endParaRPr lang="en-US" dirty="0"/>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15"/>
          </p:nvPr>
        </p:nvSpPr>
        <p:spPr/>
        <p:txBody>
          <a:bodyPr/>
          <a:lstStyle/>
          <a:p>
            <a:r>
              <a:rPr lang="en-US" sz="1600" dirty="0"/>
              <a:t>Scikit Learn</a:t>
            </a:r>
          </a:p>
          <a:p>
            <a:endParaRPr lang="en-US"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1"/>
          </p:nvPr>
        </p:nvSpPr>
        <p:spPr/>
        <p:txBody>
          <a:bodyPr/>
          <a:lstStyle/>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Linear Regression</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Balanced Random Forest Classifier</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Easy Ensemble AdaBoost Classifier</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Oversampling</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SMOTE </a:t>
            </a:r>
            <a:r>
              <a:rPr lang="en-US" sz="1200" b="0" i="0" dirty="0">
                <a:effectLst/>
                <a:latin typeface="Palatino Linotype" panose="02040502050505030304" pitchFamily="18" charset="0"/>
                <a:cs typeface="Arial" panose="020B0604020202020204" pitchFamily="34" charset="0"/>
              </a:rPr>
              <a:t>Oversampling</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Under sampling</a:t>
            </a:r>
          </a:p>
          <a:p>
            <a:pPr algn="l">
              <a:buFont typeface="Arial" panose="020B0604020202020204" pitchFamily="34" charset="0"/>
              <a:buChar char="•"/>
            </a:pPr>
            <a:r>
              <a:rPr lang="en-US" sz="1200" b="0" i="0" dirty="0">
                <a:solidFill>
                  <a:srgbClr val="24292F"/>
                </a:solidFill>
                <a:effectLst/>
                <a:latin typeface="Palatino Linotype" panose="02040502050505030304" pitchFamily="18" charset="0"/>
                <a:cs typeface="Arial" panose="020B0604020202020204" pitchFamily="34" charset="0"/>
              </a:rPr>
              <a:t>Combination (Over and Under) Sampling</a:t>
            </a:r>
          </a:p>
          <a:p>
            <a:endParaRPr lang="en-US" sz="1200" dirty="0"/>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7"/>
          </p:nvPr>
        </p:nvSpPr>
        <p:spPr/>
        <p:txBody>
          <a:bodyPr/>
          <a:lstStyle/>
          <a:p>
            <a:r>
              <a:rPr lang="en-US" dirty="0"/>
              <a:t>Training Sets </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4"/>
          </p:nvPr>
        </p:nvPicPr>
        <p:blipFill rotWithShape="1">
          <a:blip r:embed="rId3">
            <a:duotone>
              <a:prstClr val="black"/>
              <a:schemeClr val="accent4">
                <a:tint val="45000"/>
                <a:satMod val="400000"/>
              </a:schemeClr>
            </a:duotone>
          </a:blip>
          <a:srcRect t="85" b="85"/>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22"/>
          </p:nvPr>
        </p:nvSpPr>
        <p:spPr/>
        <p:txBody>
          <a:bodyPr/>
          <a:lstStyle/>
          <a:p>
            <a:pPr marL="0" lvl="0" indent="0">
              <a:buNone/>
            </a:pPr>
            <a:r>
              <a:rPr lang="en-US" sz="1400" dirty="0">
                <a:latin typeface="Palatino Linotype" panose="02040502050505030304" pitchFamily="18" charset="0"/>
              </a:rPr>
              <a:t>The testing and training sets are created as Status. The code used for this is below:</a:t>
            </a:r>
          </a:p>
          <a:p>
            <a:pPr marL="0" lvl="0" indent="0">
              <a:buNone/>
            </a:pPr>
            <a:r>
              <a:rPr lang="en-US" sz="1400" dirty="0">
                <a:latin typeface="Palatino Linotype" panose="02040502050505030304" pitchFamily="18" charset="0"/>
              </a:rPr>
              <a:t>• X = </a:t>
            </a:r>
            <a:r>
              <a:rPr lang="en-US" sz="1400" dirty="0" err="1">
                <a:latin typeface="Palatino Linotype" panose="02040502050505030304" pitchFamily="18" charset="0"/>
              </a:rPr>
              <a:t>df.drop</a:t>
            </a:r>
            <a:r>
              <a:rPr lang="en-US" sz="1400" dirty="0">
                <a:latin typeface="Palatino Linotype" panose="02040502050505030304" pitchFamily="18" charset="0"/>
              </a:rPr>
              <a:t>(columns='Status’) </a:t>
            </a:r>
          </a:p>
          <a:p>
            <a:pPr marL="0" lvl="0" indent="0">
              <a:buNone/>
            </a:pPr>
            <a:r>
              <a:rPr lang="en-US" sz="1400" dirty="0">
                <a:latin typeface="Palatino Linotype" panose="02040502050505030304" pitchFamily="18" charset="0"/>
              </a:rPr>
              <a:t>• X = </a:t>
            </a:r>
            <a:r>
              <a:rPr lang="en-US" sz="1400" dirty="0" err="1">
                <a:latin typeface="Palatino Linotype" panose="02040502050505030304" pitchFamily="18" charset="0"/>
              </a:rPr>
              <a:t>pd.get_dummies</a:t>
            </a:r>
            <a:r>
              <a:rPr lang="en-US" sz="1400" dirty="0">
                <a:latin typeface="Palatino Linotype" panose="02040502050505030304" pitchFamily="18" charset="0"/>
              </a:rPr>
              <a:t>(X) </a:t>
            </a:r>
          </a:p>
          <a:p>
            <a:pPr marL="0" lvl="0" indent="0">
              <a:buNone/>
            </a:pPr>
            <a:r>
              <a:rPr lang="en-US" sz="1400" dirty="0">
                <a:latin typeface="Palatino Linotype" panose="02040502050505030304" pitchFamily="18" charset="0"/>
              </a:rPr>
              <a:t>• # Create our target </a:t>
            </a:r>
          </a:p>
          <a:p>
            <a:pPr marL="0" lvl="0" indent="0">
              <a:buNone/>
            </a:pPr>
            <a:r>
              <a:rPr lang="en-US" sz="1400" dirty="0">
                <a:latin typeface="Palatino Linotype" panose="02040502050505030304" pitchFamily="18" charset="0"/>
              </a:rPr>
              <a:t>• y = </a:t>
            </a:r>
            <a:r>
              <a:rPr lang="en-US" sz="1400" dirty="0" err="1">
                <a:latin typeface="Palatino Linotype" panose="02040502050505030304" pitchFamily="18" charset="0"/>
              </a:rPr>
              <a:t>df</a:t>
            </a:r>
            <a:r>
              <a:rPr lang="en-US" sz="1400" dirty="0">
                <a:latin typeface="Palatino Linotype" panose="02040502050505030304" pitchFamily="18" charset="0"/>
              </a:rPr>
              <a:t>[target]</a:t>
            </a:r>
          </a:p>
        </p:txBody>
      </p:sp>
      <p:pic>
        <p:nvPicPr>
          <p:cNvPr id="8" name="Picture Placeholder 75" descr="increasing chart icon">
            <a:extLst>
              <a:ext uri="{FF2B5EF4-FFF2-40B4-BE49-F238E27FC236}">
                <a16:creationId xmlns:a16="http://schemas.microsoft.com/office/drawing/2014/main" id="{A6289D3E-BCE0-F31C-0EC0-99B598C82665}"/>
              </a:ext>
            </a:extLst>
          </p:cNvPr>
          <p:cNvPicPr>
            <a:picLocks noChangeAspect="1"/>
          </p:cNvPicPr>
          <p:nvPr/>
        </p:nvPicPr>
        <p:blipFill rotWithShape="1">
          <a:blip r:embed="rId4"/>
          <a:srcRect/>
          <a:stretch/>
        </p:blipFill>
        <p:spPr>
          <a:xfrm>
            <a:off x="5600700" y="2296450"/>
            <a:ext cx="932688" cy="932688"/>
          </a:xfrm>
          <a:prstGeom prst="ellipse">
            <a:avLst/>
          </a:prstGeom>
          <a:solidFill>
            <a:schemeClr val="accent1"/>
          </a:solidFill>
        </p:spPr>
      </p:pic>
    </p:spTree>
    <p:extLst>
      <p:ext uri="{BB962C8B-B14F-4D97-AF65-F5344CB8AC3E}">
        <p14:creationId xmlns:p14="http://schemas.microsoft.com/office/powerpoint/2010/main" val="16004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4EED669-5DCE-5B63-0254-B8269904909C}"/>
              </a:ext>
            </a:extLst>
          </p:cNvPr>
          <p:cNvSpPr>
            <a:spLocks noGrp="1"/>
          </p:cNvSpPr>
          <p:nvPr>
            <p:ph type="title"/>
          </p:nvPr>
        </p:nvSpPr>
        <p:spPr>
          <a:xfrm>
            <a:off x="2286000" y="228600"/>
            <a:ext cx="8991600" cy="967580"/>
          </a:xfrm>
        </p:spPr>
        <p:txBody>
          <a:bodyPr/>
          <a:lstStyle/>
          <a:p>
            <a:r>
              <a:rPr lang="en-US" dirty="0"/>
              <a:t>Machine Learning</a:t>
            </a:r>
          </a:p>
        </p:txBody>
      </p:sp>
      <p:sp>
        <p:nvSpPr>
          <p:cNvPr id="14" name="Text Placeholder 13">
            <a:extLst>
              <a:ext uri="{FF2B5EF4-FFF2-40B4-BE49-F238E27FC236}">
                <a16:creationId xmlns:a16="http://schemas.microsoft.com/office/drawing/2014/main" id="{0D51FF57-3C6B-EDC8-2D01-8A96038A4CAB}"/>
              </a:ext>
            </a:extLst>
          </p:cNvPr>
          <p:cNvSpPr>
            <a:spLocks noGrp="1"/>
          </p:cNvSpPr>
          <p:nvPr>
            <p:ph type="body" sz="half" idx="4294967295"/>
          </p:nvPr>
        </p:nvSpPr>
        <p:spPr>
          <a:xfrm>
            <a:off x="304800" y="1981200"/>
            <a:ext cx="7620000" cy="4724400"/>
          </a:xfrm>
        </p:spPr>
        <p:txBody>
          <a:bodyPr>
            <a:normAutofit fontScale="92500" lnSpcReduction="10000"/>
          </a:bodyPr>
          <a:lstStyle/>
          <a:p>
            <a:pPr algn="l"/>
            <a:r>
              <a:rPr lang="en-US" b="0" i="0" dirty="0" err="1">
                <a:solidFill>
                  <a:srgbClr val="24292F"/>
                </a:solidFill>
                <a:effectLst/>
                <a:latin typeface="-apple-system"/>
              </a:rPr>
              <a:t>SkiKit</a:t>
            </a:r>
            <a:r>
              <a:rPr lang="en-US" b="0" i="0" dirty="0">
                <a:solidFill>
                  <a:srgbClr val="24292F"/>
                </a:solidFill>
                <a:effectLst/>
                <a:latin typeface="-apple-system"/>
              </a:rPr>
              <a:t>-Learn is the selected Machine Learning Module that will be used during this project. The hosting platform will be utilized on </a:t>
            </a:r>
            <a:r>
              <a:rPr lang="en-US" b="0" i="0" dirty="0" err="1">
                <a:solidFill>
                  <a:srgbClr val="24292F"/>
                </a:solidFill>
                <a:effectLst/>
                <a:latin typeface="-apple-system"/>
              </a:rPr>
              <a:t>Github</a:t>
            </a:r>
            <a:r>
              <a:rPr lang="en-US" b="0" i="0" dirty="0">
                <a:solidFill>
                  <a:srgbClr val="24292F"/>
                </a:solidFill>
                <a:effectLst/>
                <a:latin typeface="-apple-system"/>
              </a:rPr>
              <a:t>. Models and Strategies used include the following:</a:t>
            </a:r>
          </a:p>
          <a:p>
            <a:pPr algn="l">
              <a:buFont typeface="Arial" panose="020B0604020202020204" pitchFamily="34" charset="0"/>
              <a:buChar char="•"/>
            </a:pPr>
            <a:r>
              <a:rPr lang="en-US" b="0" i="0" dirty="0">
                <a:solidFill>
                  <a:srgbClr val="24292F"/>
                </a:solidFill>
                <a:effectLst/>
                <a:latin typeface="-apple-system"/>
              </a:rPr>
              <a:t>Linear Regression</a:t>
            </a:r>
          </a:p>
          <a:p>
            <a:pPr algn="l">
              <a:buFont typeface="Arial" panose="020B0604020202020204" pitchFamily="34" charset="0"/>
              <a:buChar char="•"/>
            </a:pPr>
            <a:r>
              <a:rPr lang="en-US" b="0" i="0" dirty="0">
                <a:solidFill>
                  <a:srgbClr val="24292F"/>
                </a:solidFill>
                <a:effectLst/>
                <a:latin typeface="-apple-system"/>
              </a:rPr>
              <a:t>Balanced Random Forest Classifier</a:t>
            </a:r>
          </a:p>
          <a:p>
            <a:pPr algn="l">
              <a:buFont typeface="Arial" panose="020B0604020202020204" pitchFamily="34" charset="0"/>
              <a:buChar char="•"/>
            </a:pPr>
            <a:r>
              <a:rPr lang="en-US" b="0" i="0" dirty="0">
                <a:solidFill>
                  <a:srgbClr val="24292F"/>
                </a:solidFill>
                <a:effectLst/>
                <a:latin typeface="-apple-system"/>
              </a:rPr>
              <a:t>Easy Ensemble AdaBoost Classifier</a:t>
            </a:r>
          </a:p>
          <a:p>
            <a:pPr algn="l">
              <a:buFont typeface="Arial" panose="020B0604020202020204" pitchFamily="34" charset="0"/>
              <a:buChar char="•"/>
            </a:pPr>
            <a:r>
              <a:rPr lang="en-US" b="0" i="0" dirty="0">
                <a:solidFill>
                  <a:srgbClr val="24292F"/>
                </a:solidFill>
                <a:effectLst/>
                <a:latin typeface="-apple-system"/>
              </a:rPr>
              <a:t>Oversampling</a:t>
            </a:r>
          </a:p>
          <a:p>
            <a:pPr algn="l">
              <a:buFont typeface="Arial" panose="020B0604020202020204" pitchFamily="34" charset="0"/>
              <a:buChar char="•"/>
            </a:pPr>
            <a:r>
              <a:rPr lang="en-US" b="0" i="0" dirty="0">
                <a:solidFill>
                  <a:srgbClr val="24292F"/>
                </a:solidFill>
                <a:effectLst/>
                <a:latin typeface="-apple-system"/>
              </a:rPr>
              <a:t>SMOTE Oversampling</a:t>
            </a:r>
          </a:p>
          <a:p>
            <a:pPr algn="l">
              <a:buFont typeface="Arial" panose="020B0604020202020204" pitchFamily="34" charset="0"/>
              <a:buChar char="•"/>
            </a:pPr>
            <a:r>
              <a:rPr lang="en-US" b="0" i="0" dirty="0" err="1">
                <a:solidFill>
                  <a:srgbClr val="24292F"/>
                </a:solidFill>
                <a:effectLst/>
                <a:latin typeface="-apple-system"/>
              </a:rPr>
              <a:t>Undersampling</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Combination (Over and Under) Sampling</a:t>
            </a:r>
          </a:p>
          <a:p>
            <a:endParaRPr lang="en-US" dirty="0"/>
          </a:p>
        </p:txBody>
      </p:sp>
      <p:pic>
        <p:nvPicPr>
          <p:cNvPr id="16" name="Picture 15">
            <a:extLst>
              <a:ext uri="{FF2B5EF4-FFF2-40B4-BE49-F238E27FC236}">
                <a16:creationId xmlns:a16="http://schemas.microsoft.com/office/drawing/2014/main" id="{3A0470CF-7509-DE9E-69B7-3A556144E1B9}"/>
              </a:ext>
            </a:extLst>
          </p:cNvPr>
          <p:cNvPicPr>
            <a:picLocks noChangeAspect="1"/>
          </p:cNvPicPr>
          <p:nvPr/>
        </p:nvPicPr>
        <p:blipFill>
          <a:blip r:embed="rId2"/>
          <a:stretch>
            <a:fillRect/>
          </a:stretch>
        </p:blipFill>
        <p:spPr>
          <a:xfrm>
            <a:off x="5867400" y="3200400"/>
            <a:ext cx="5915851" cy="1286054"/>
          </a:xfrm>
          <a:prstGeom prst="rect">
            <a:avLst/>
          </a:prstGeom>
          <a:ln w="41275">
            <a:solidFill>
              <a:schemeClr val="accent1"/>
            </a:solidFill>
          </a:ln>
        </p:spPr>
      </p:pic>
    </p:spTree>
    <p:extLst>
      <p:ext uri="{BB962C8B-B14F-4D97-AF65-F5344CB8AC3E}">
        <p14:creationId xmlns:p14="http://schemas.microsoft.com/office/powerpoint/2010/main" val="148726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601F-4877-4DF2-CE53-8E505F38C21B}"/>
              </a:ext>
            </a:extLst>
          </p:cNvPr>
          <p:cNvSpPr>
            <a:spLocks noGrp="1"/>
          </p:cNvSpPr>
          <p:nvPr>
            <p:ph type="title" idx="4294967295"/>
          </p:nvPr>
        </p:nvSpPr>
        <p:spPr>
          <a:xfrm>
            <a:off x="609600" y="304800"/>
            <a:ext cx="10972800" cy="1143000"/>
          </a:xfrm>
          <a:solidFill>
            <a:schemeClr val="bg1"/>
          </a:solidFill>
        </p:spPr>
        <p:txBody>
          <a:bodyPr>
            <a:normAutofit fontScale="90000"/>
          </a:bodyPr>
          <a:lstStyle/>
          <a:p>
            <a:pPr marR="0" indent="0">
              <a:lnSpc>
                <a:spcPct val="107000"/>
              </a:lnSpc>
              <a:spcBef>
                <a:spcPts val="0"/>
              </a:spcBef>
              <a:spcAft>
                <a:spcPts val="800"/>
              </a:spcAft>
              <a:buNone/>
            </a:pPr>
            <a:r>
              <a:rPr lang="en-US" sz="3600" u="sng"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rPr>
              <a:t>Top 10 Impressions with the highest APOT waiting for an Emergency Room bed System wide in Sacramento County</a:t>
            </a:r>
            <a:endParaRPr lang="en-US" sz="2000" u="sng" dirty="0">
              <a:solidFill>
                <a:schemeClr val="tx1"/>
              </a:solidFill>
            </a:endParaRPr>
          </a:p>
        </p:txBody>
      </p:sp>
      <p:graphicFrame>
        <p:nvGraphicFramePr>
          <p:cNvPr id="4" name="Table 4">
            <a:extLst>
              <a:ext uri="{FF2B5EF4-FFF2-40B4-BE49-F238E27FC236}">
                <a16:creationId xmlns:a16="http://schemas.microsoft.com/office/drawing/2014/main" id="{AAD5DF41-4998-8669-3FF5-DD7E2BF27EF8}"/>
              </a:ext>
            </a:extLst>
          </p:cNvPr>
          <p:cNvGraphicFramePr>
            <a:graphicFrameLocks noGrp="1"/>
          </p:cNvGraphicFramePr>
          <p:nvPr>
            <p:extLst>
              <p:ext uri="{D42A27DB-BD31-4B8C-83A1-F6EECF244321}">
                <p14:modId xmlns:p14="http://schemas.microsoft.com/office/powerpoint/2010/main" val="2162749897"/>
              </p:ext>
            </p:extLst>
          </p:nvPr>
        </p:nvGraphicFramePr>
        <p:xfrm>
          <a:off x="1257300" y="1752600"/>
          <a:ext cx="9677400" cy="4572002"/>
        </p:xfrm>
        <a:graphic>
          <a:graphicData uri="http://schemas.openxmlformats.org/drawingml/2006/table">
            <a:tbl>
              <a:tblPr firstRow="1" bandRow="1">
                <a:effectLst>
                  <a:outerShdw blurRad="50800" dist="38100" dir="5400000" algn="t" rotWithShape="0">
                    <a:prstClr val="black">
                      <a:alpha val="40000"/>
                    </a:prstClr>
                  </a:outerShdw>
                </a:effectLst>
                <a:tableStyleId>{21E4AEA4-8DFA-4A89-87EB-49C32662AFE0}</a:tableStyleId>
              </a:tblPr>
              <a:tblGrid>
                <a:gridCol w="3225800">
                  <a:extLst>
                    <a:ext uri="{9D8B030D-6E8A-4147-A177-3AD203B41FA5}">
                      <a16:colId xmlns:a16="http://schemas.microsoft.com/office/drawing/2014/main" val="2944182129"/>
                    </a:ext>
                  </a:extLst>
                </a:gridCol>
                <a:gridCol w="3578622">
                  <a:extLst>
                    <a:ext uri="{9D8B030D-6E8A-4147-A177-3AD203B41FA5}">
                      <a16:colId xmlns:a16="http://schemas.microsoft.com/office/drawing/2014/main" val="2360853538"/>
                    </a:ext>
                  </a:extLst>
                </a:gridCol>
                <a:gridCol w="2872978">
                  <a:extLst>
                    <a:ext uri="{9D8B030D-6E8A-4147-A177-3AD203B41FA5}">
                      <a16:colId xmlns:a16="http://schemas.microsoft.com/office/drawing/2014/main" val="1143380394"/>
                    </a:ext>
                  </a:extLst>
                </a:gridCol>
              </a:tblGrid>
              <a:tr h="579637">
                <a:tc>
                  <a:txBody>
                    <a:bodyPr/>
                    <a:lstStyle/>
                    <a:p>
                      <a:r>
                        <a:rPr lang="en-US" sz="1800" dirty="0">
                          <a:solidFill>
                            <a:schemeClr val="bg1"/>
                          </a:solidFill>
                          <a:latin typeface="Palatino Linotype" panose="02040502050505030304" pitchFamily="18" charset="0"/>
                          <a:cs typeface="Arial" panose="020B0604020202020204" pitchFamily="34" charset="0"/>
                        </a:rPr>
                        <a:t>Medical Complaint Code</a:t>
                      </a:r>
                    </a:p>
                  </a:txBody>
                  <a:tcPr>
                    <a:gradFill>
                      <a:gsLst>
                        <a:gs pos="0">
                          <a:srgbClr val="C00000">
                            <a:shade val="30000"/>
                            <a:satMod val="115000"/>
                          </a:srgbClr>
                        </a:gs>
                        <a:gs pos="50000">
                          <a:srgbClr val="C00000">
                            <a:shade val="67500"/>
                            <a:satMod val="115000"/>
                          </a:srgbClr>
                        </a:gs>
                        <a:gs pos="100000">
                          <a:srgbClr val="C00000">
                            <a:shade val="100000"/>
                            <a:satMod val="115000"/>
                          </a:srgbClr>
                        </a:gs>
                      </a:gsLst>
                      <a:lin ang="16200000" scaled="1"/>
                    </a:gradFill>
                  </a:tcPr>
                </a:tc>
                <a:tc>
                  <a:txBody>
                    <a:bodyPr/>
                    <a:lstStyle/>
                    <a:p>
                      <a:r>
                        <a:rPr lang="en-US" sz="1800" dirty="0">
                          <a:solidFill>
                            <a:schemeClr val="bg1"/>
                          </a:solidFill>
                          <a:latin typeface="Palatino Linotype" panose="02040502050505030304" pitchFamily="18" charset="0"/>
                          <a:cs typeface="Arial" panose="020B0604020202020204" pitchFamily="34" charset="0"/>
                        </a:rPr>
                        <a:t>Definition </a:t>
                      </a:r>
                    </a:p>
                  </a:txBody>
                  <a:tcPr>
                    <a:gradFill>
                      <a:gsLst>
                        <a:gs pos="0">
                          <a:srgbClr val="C00000">
                            <a:shade val="30000"/>
                            <a:satMod val="115000"/>
                          </a:srgbClr>
                        </a:gs>
                        <a:gs pos="50000">
                          <a:srgbClr val="C00000">
                            <a:shade val="67500"/>
                            <a:satMod val="115000"/>
                          </a:srgbClr>
                        </a:gs>
                        <a:gs pos="100000">
                          <a:srgbClr val="C00000">
                            <a:shade val="100000"/>
                            <a:satMod val="115000"/>
                          </a:srgbClr>
                        </a:gs>
                      </a:gsLst>
                      <a:lin ang="16200000" scaled="1"/>
                    </a:gradFill>
                  </a:tcPr>
                </a:tc>
                <a:tc>
                  <a:txBody>
                    <a:bodyPr/>
                    <a:lstStyle/>
                    <a:p>
                      <a:r>
                        <a:rPr lang="en-US" sz="1800" dirty="0">
                          <a:solidFill>
                            <a:schemeClr val="bg1"/>
                          </a:solidFill>
                          <a:latin typeface="Palatino Linotype" panose="02040502050505030304" pitchFamily="18" charset="0"/>
                          <a:cs typeface="Arial" panose="020B0604020202020204" pitchFamily="34" charset="0"/>
                        </a:rPr>
                        <a:t>APOT  (H:MM:SS)</a:t>
                      </a:r>
                    </a:p>
                  </a:txBody>
                  <a:tcPr>
                    <a:gradFill>
                      <a:gsLst>
                        <a:gs pos="0">
                          <a:srgbClr val="C00000">
                            <a:shade val="30000"/>
                            <a:satMod val="115000"/>
                          </a:srgbClr>
                        </a:gs>
                        <a:gs pos="50000">
                          <a:srgbClr val="C00000">
                            <a:shade val="67500"/>
                            <a:satMod val="115000"/>
                          </a:srgbClr>
                        </a:gs>
                        <a:gs pos="100000">
                          <a:srgbClr val="C00000">
                            <a:shade val="100000"/>
                            <a:satMod val="115000"/>
                          </a:srgbClr>
                        </a:gs>
                      </a:gsLst>
                      <a:lin ang="16200000" scaled="1"/>
                    </a:gradFill>
                  </a:tcPr>
                </a:tc>
                <a:extLst>
                  <a:ext uri="{0D108BD9-81ED-4DB2-BD59-A6C34878D82A}">
                    <a16:rowId xmlns:a16="http://schemas.microsoft.com/office/drawing/2014/main" val="2552707153"/>
                  </a:ext>
                </a:extLst>
              </a:tr>
              <a:tr h="398099">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Z00.00</a:t>
                      </a:r>
                      <a:endParaRPr lang="en-US" sz="1800" dirty="0">
                        <a:latin typeface="Palatino Linotype" panose="02040502050505030304" pitchFamily="18" charset="0"/>
                        <a:cs typeface="Arial" panose="020B0604020202020204" pitchFamily="34" charset="0"/>
                      </a:endParaRPr>
                    </a:p>
                  </a:txBody>
                  <a:tcPr/>
                </a:tc>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No medical Complaint </a:t>
                      </a:r>
                      <a:endParaRPr lang="en-US" sz="1800" dirty="0">
                        <a:latin typeface="Palatino Linotype" panose="0204050205050503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01:06:34</a:t>
                      </a:r>
                      <a:endParaRPr lang="en-US" sz="1800" dirty="0">
                        <a:effectLst/>
                        <a:latin typeface="Palatino Linotype" panose="02040502050505030304" pitchFamily="18" charset="0"/>
                        <a:ea typeface="Verdana" panose="020B0604030504040204" pitchFamily="34" charset="0"/>
                        <a:cs typeface="Arial" panose="020B0604020202020204" pitchFamily="34" charset="0"/>
                      </a:endParaRPr>
                    </a:p>
                  </a:txBody>
                  <a:tcPr/>
                </a:tc>
                <a:extLst>
                  <a:ext uri="{0D108BD9-81ED-4DB2-BD59-A6C34878D82A}">
                    <a16:rowId xmlns:a16="http://schemas.microsoft.com/office/drawing/2014/main" val="1799750153"/>
                  </a:ext>
                </a:extLst>
              </a:tr>
              <a:tr h="398099">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N39.9</a:t>
                      </a:r>
                      <a:endParaRPr lang="en-US" sz="1800" dirty="0">
                        <a:latin typeface="Palatino Linotype" panose="02040502050505030304" pitchFamily="18" charset="0"/>
                        <a:cs typeface="Arial" panose="020B0604020202020204" pitchFamily="34" charset="0"/>
                      </a:endParaRPr>
                    </a:p>
                  </a:txBody>
                  <a:tcPr/>
                </a:tc>
                <a:tc>
                  <a:txBody>
                    <a:bodyPr/>
                    <a:lstStyle/>
                    <a:p>
                      <a:r>
                        <a:rPr lang="en-US" sz="1800" dirty="0">
                          <a:solidFill>
                            <a:srgbClr val="000000"/>
                          </a:solidFill>
                          <a:effectLst/>
                          <a:latin typeface="Palatino Linotype" panose="02040502050505030304" pitchFamily="18" charset="0"/>
                          <a:ea typeface="Verdana" panose="020B0604030504040204" pitchFamily="34" charset="0"/>
                          <a:cs typeface="Arial" panose="020B0604020202020204" pitchFamily="34" charset="0"/>
                        </a:rPr>
                        <a:t>Disorder of Urinary system</a:t>
                      </a:r>
                      <a:endParaRPr lang="en-US" sz="1800" dirty="0">
                        <a:latin typeface="Palatino Linotype" panose="0204050205050503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Palatino Linotype" panose="02040502050505030304" pitchFamily="18" charset="0"/>
                          <a:ea typeface="Verdana" panose="020B0604030504040204" pitchFamily="34" charset="0"/>
                          <a:cs typeface="Arial" panose="020B0604020202020204" pitchFamily="34" charset="0"/>
                        </a:rPr>
                        <a:t>01:05:21</a:t>
                      </a:r>
                      <a:endParaRPr lang="en-US" sz="1800" dirty="0">
                        <a:effectLst/>
                        <a:latin typeface="Palatino Linotype" panose="02040502050505030304" pitchFamily="18" charset="0"/>
                        <a:ea typeface="Verdana" panose="020B0604030504040204" pitchFamily="34" charset="0"/>
                        <a:cs typeface="Arial" panose="020B0604020202020204" pitchFamily="34" charset="0"/>
                      </a:endParaRPr>
                    </a:p>
                  </a:txBody>
                  <a:tcPr/>
                </a:tc>
                <a:extLst>
                  <a:ext uri="{0D108BD9-81ED-4DB2-BD59-A6C34878D82A}">
                    <a16:rowId xmlns:a16="http://schemas.microsoft.com/office/drawing/2014/main" val="2491910557"/>
                  </a:ext>
                </a:extLst>
              </a:tr>
              <a:tr h="398099">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Z77.9</a:t>
                      </a:r>
                    </a:p>
                  </a:txBody>
                  <a:tcPr/>
                </a:tc>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Hazmat Skin Exposure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01:02:44</a:t>
                      </a:r>
                    </a:p>
                  </a:txBody>
                  <a:tcPr/>
                </a:tc>
                <a:extLst>
                  <a:ext uri="{0D108BD9-81ED-4DB2-BD59-A6C34878D82A}">
                    <a16:rowId xmlns:a16="http://schemas.microsoft.com/office/drawing/2014/main" val="2959220625"/>
                  </a:ext>
                </a:extLst>
              </a:tr>
              <a:tr h="409474">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K59.1</a:t>
                      </a:r>
                      <a:endParaRPr lang="en-US" sz="1800" dirty="0">
                        <a:latin typeface="Palatino Linotype" panose="02040502050505030304" pitchFamily="18" charset="0"/>
                        <a:cs typeface="Arial" panose="020B0604020202020204" pitchFamily="34" charset="0"/>
                      </a:endParaRPr>
                    </a:p>
                  </a:txBody>
                  <a:tcPr/>
                </a:tc>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Diarrhea</a:t>
                      </a:r>
                      <a:endParaRPr lang="en-US" sz="1800" dirty="0">
                        <a:latin typeface="Palatino Linotype" panose="0204050205050503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0:59:49</a:t>
                      </a:r>
                    </a:p>
                  </a:txBody>
                  <a:tcPr/>
                </a:tc>
                <a:extLst>
                  <a:ext uri="{0D108BD9-81ED-4DB2-BD59-A6C34878D82A}">
                    <a16:rowId xmlns:a16="http://schemas.microsoft.com/office/drawing/2014/main" val="810701757"/>
                  </a:ext>
                </a:extLst>
              </a:tr>
              <a:tr h="398099">
                <a:tc>
                  <a:txBody>
                    <a:bodyPr/>
                    <a:lstStyle/>
                    <a:p>
                      <a:r>
                        <a:rPr lang="en-US" sz="1800" dirty="0">
                          <a:latin typeface="Palatino Linotype" panose="02040502050505030304" pitchFamily="18" charset="0"/>
                          <a:cs typeface="Arial" panose="020B0604020202020204" pitchFamily="34" charset="0"/>
                        </a:rPr>
                        <a:t>I10</a:t>
                      </a:r>
                    </a:p>
                  </a:txBody>
                  <a:tcPr/>
                </a:tc>
                <a:tc>
                  <a:txBody>
                    <a:bodyPr/>
                    <a:lstStyle/>
                    <a:p>
                      <a:r>
                        <a:rPr lang="en-US" sz="1800" dirty="0">
                          <a:latin typeface="Palatino Linotype" panose="02040502050505030304" pitchFamily="18" charset="0"/>
                          <a:cs typeface="Arial" panose="020B0604020202020204" pitchFamily="34" charset="0"/>
                        </a:rPr>
                        <a:t>Hypertension</a:t>
                      </a:r>
                    </a:p>
                  </a:txBody>
                  <a:tcPr/>
                </a:tc>
                <a:tc>
                  <a:txBody>
                    <a:bodyPr/>
                    <a:lstStyle/>
                    <a:p>
                      <a:r>
                        <a:rPr lang="en-US" sz="1800" dirty="0">
                          <a:latin typeface="Palatino Linotype" panose="02040502050505030304" pitchFamily="18" charset="0"/>
                          <a:cs typeface="Arial" panose="020B0604020202020204" pitchFamily="34" charset="0"/>
                        </a:rPr>
                        <a:t>00:58:33</a:t>
                      </a:r>
                    </a:p>
                  </a:txBody>
                  <a:tcPr/>
                </a:tc>
                <a:extLst>
                  <a:ext uri="{0D108BD9-81ED-4DB2-BD59-A6C34878D82A}">
                    <a16:rowId xmlns:a16="http://schemas.microsoft.com/office/drawing/2014/main" val="685924185"/>
                  </a:ext>
                </a:extLst>
              </a:tr>
              <a:tr h="398099">
                <a:tc>
                  <a:txBody>
                    <a:bodyPr/>
                    <a:lstStyle/>
                    <a:p>
                      <a:r>
                        <a:rPr lang="en-US" sz="1800" dirty="0">
                          <a:latin typeface="Palatino Linotype" panose="02040502050505030304" pitchFamily="18" charset="0"/>
                          <a:cs typeface="Arial" panose="020B0604020202020204" pitchFamily="34" charset="0"/>
                        </a:rPr>
                        <a:t>F99</a:t>
                      </a:r>
                    </a:p>
                  </a:txBody>
                  <a:tcPr/>
                </a:tc>
                <a:tc>
                  <a:txBody>
                    <a:bodyPr/>
                    <a:lstStyle/>
                    <a:p>
                      <a:r>
                        <a:rPr lang="en-US" sz="1800" dirty="0">
                          <a:latin typeface="Palatino Linotype" panose="02040502050505030304" pitchFamily="18" charset="0"/>
                          <a:cs typeface="Arial" panose="020B0604020202020204" pitchFamily="34" charset="0"/>
                        </a:rPr>
                        <a:t>Mental Disorder</a:t>
                      </a:r>
                    </a:p>
                  </a:txBody>
                  <a:tcPr/>
                </a:tc>
                <a:tc>
                  <a:txBody>
                    <a:bodyPr/>
                    <a:lstStyle/>
                    <a:p>
                      <a:r>
                        <a:rPr lang="en-US" sz="1800" dirty="0">
                          <a:latin typeface="Palatino Linotype" panose="02040502050505030304" pitchFamily="18" charset="0"/>
                          <a:cs typeface="Arial" panose="020B0604020202020204" pitchFamily="34" charset="0"/>
                        </a:rPr>
                        <a:t>00:58:16</a:t>
                      </a:r>
                    </a:p>
                  </a:txBody>
                  <a:tcPr/>
                </a:tc>
                <a:extLst>
                  <a:ext uri="{0D108BD9-81ED-4DB2-BD59-A6C34878D82A}">
                    <a16:rowId xmlns:a16="http://schemas.microsoft.com/office/drawing/2014/main" val="1977378933"/>
                  </a:ext>
                </a:extLst>
              </a:tr>
              <a:tr h="398099">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R53.1 </a:t>
                      </a:r>
                      <a:endParaRPr lang="en-US" sz="1800" dirty="0">
                        <a:latin typeface="Palatino Linotype" panose="02040502050505030304" pitchFamily="18" charset="0"/>
                        <a:cs typeface="Arial" panose="020B0604020202020204" pitchFamily="34" charset="0"/>
                      </a:endParaRPr>
                    </a:p>
                  </a:txBody>
                  <a:tcPr/>
                </a:tc>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General Weakness</a:t>
                      </a:r>
                      <a:endParaRPr lang="en-US" sz="1800" dirty="0">
                        <a:latin typeface="Palatino Linotype" panose="0204050205050503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00:57:37</a:t>
                      </a:r>
                      <a:endParaRPr lang="en-US" sz="1800" dirty="0">
                        <a:effectLst/>
                        <a:latin typeface="Palatino Linotype" panose="02040502050505030304" pitchFamily="18" charset="0"/>
                        <a:ea typeface="Verdana" panose="020B0604030504040204" pitchFamily="34" charset="0"/>
                        <a:cs typeface="Arial" panose="020B0604020202020204" pitchFamily="34" charset="0"/>
                      </a:endParaRPr>
                    </a:p>
                  </a:txBody>
                  <a:tcPr/>
                </a:tc>
                <a:extLst>
                  <a:ext uri="{0D108BD9-81ED-4DB2-BD59-A6C34878D82A}">
                    <a16:rowId xmlns:a16="http://schemas.microsoft.com/office/drawing/2014/main" val="3649445952"/>
                  </a:ext>
                </a:extLst>
              </a:tr>
              <a:tr h="398099">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K92.1</a:t>
                      </a:r>
                      <a:endParaRPr lang="en-US" sz="1800" dirty="0">
                        <a:latin typeface="Palatino Linotype" panose="02040502050505030304" pitchFamily="18" charset="0"/>
                        <a:cs typeface="Arial" panose="020B0604020202020204" pitchFamily="34" charset="0"/>
                      </a:endParaRPr>
                    </a:p>
                  </a:txBody>
                  <a:tcPr/>
                </a:tc>
                <a:tc>
                  <a:txBody>
                    <a:bodyPr/>
                    <a:lstStyle/>
                    <a:p>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Lower GI Bleed </a:t>
                      </a:r>
                      <a:endParaRPr lang="en-US" sz="1800" dirty="0">
                        <a:latin typeface="Palatino Linotype" panose="02040502050505030304" pitchFamily="18"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Palatino Linotype" panose="02040502050505030304" pitchFamily="18" charset="0"/>
                          <a:ea typeface="Verdana" panose="020B0604030504040204" pitchFamily="34" charset="0"/>
                          <a:cs typeface="Arial" panose="020B0604020202020204" pitchFamily="34" charset="0"/>
                        </a:rPr>
                        <a:t>00:56:09</a:t>
                      </a:r>
                      <a:endParaRPr lang="en-US" sz="1800" dirty="0">
                        <a:effectLst/>
                        <a:latin typeface="Palatino Linotype" panose="02040502050505030304" pitchFamily="18" charset="0"/>
                        <a:ea typeface="Verdana" panose="020B0604030504040204" pitchFamily="34" charset="0"/>
                        <a:cs typeface="Arial" panose="020B0604020202020204" pitchFamily="34" charset="0"/>
                      </a:endParaRPr>
                    </a:p>
                  </a:txBody>
                  <a:tcPr/>
                </a:tc>
                <a:extLst>
                  <a:ext uri="{0D108BD9-81ED-4DB2-BD59-A6C34878D82A}">
                    <a16:rowId xmlns:a16="http://schemas.microsoft.com/office/drawing/2014/main" val="2020159881"/>
                  </a:ext>
                </a:extLst>
              </a:tr>
              <a:tr h="398099">
                <a:tc>
                  <a:txBody>
                    <a:bodyPr/>
                    <a:lstStyle/>
                    <a:p>
                      <a:r>
                        <a:rPr lang="en-US" sz="1800" dirty="0">
                          <a:latin typeface="Palatino Linotype" panose="02040502050505030304" pitchFamily="18" charset="0"/>
                          <a:cs typeface="Arial" panose="020B0604020202020204" pitchFamily="34" charset="0"/>
                        </a:rPr>
                        <a:t>I20.9</a:t>
                      </a:r>
                    </a:p>
                  </a:txBody>
                  <a:tcPr/>
                </a:tc>
                <a:tc>
                  <a:txBody>
                    <a:bodyPr/>
                    <a:lstStyle/>
                    <a:p>
                      <a:r>
                        <a:rPr lang="en-US" sz="1800" dirty="0">
                          <a:latin typeface="Palatino Linotype" panose="02040502050505030304" pitchFamily="18" charset="0"/>
                          <a:cs typeface="Arial" panose="020B0604020202020204" pitchFamily="34" charset="0"/>
                        </a:rPr>
                        <a:t>Chest Pain Suspected Cardiac</a:t>
                      </a:r>
                    </a:p>
                  </a:txBody>
                  <a:tcPr/>
                </a:tc>
                <a:tc>
                  <a:txBody>
                    <a:bodyPr/>
                    <a:lstStyle/>
                    <a:p>
                      <a:r>
                        <a:rPr lang="en-US" sz="1800" dirty="0">
                          <a:latin typeface="Palatino Linotype" panose="02040502050505030304" pitchFamily="18" charset="0"/>
                          <a:cs typeface="Arial" panose="020B0604020202020204" pitchFamily="34" charset="0"/>
                        </a:rPr>
                        <a:t>00:54:21</a:t>
                      </a:r>
                    </a:p>
                  </a:txBody>
                  <a:tcPr/>
                </a:tc>
                <a:extLst>
                  <a:ext uri="{0D108BD9-81ED-4DB2-BD59-A6C34878D82A}">
                    <a16:rowId xmlns:a16="http://schemas.microsoft.com/office/drawing/2014/main" val="3067133364"/>
                  </a:ext>
                </a:extLst>
              </a:tr>
              <a:tr h="398099">
                <a:tc>
                  <a:txBody>
                    <a:bodyPr/>
                    <a:lstStyle/>
                    <a:p>
                      <a:r>
                        <a:rPr lang="en-US" sz="1800" dirty="0">
                          <a:latin typeface="Palatino Linotype" panose="02040502050505030304" pitchFamily="18" charset="0"/>
                          <a:cs typeface="Arial" panose="020B0604020202020204" pitchFamily="34" charset="0"/>
                        </a:rPr>
                        <a:t>R41.0</a:t>
                      </a:r>
                    </a:p>
                  </a:txBody>
                  <a:tcPr/>
                </a:tc>
                <a:tc>
                  <a:txBody>
                    <a:bodyPr/>
                    <a:lstStyle/>
                    <a:p>
                      <a:r>
                        <a:rPr lang="en-US" sz="1800" dirty="0">
                          <a:latin typeface="Palatino Linotype" panose="02040502050505030304" pitchFamily="18" charset="0"/>
                          <a:cs typeface="Arial" panose="020B0604020202020204" pitchFamily="34" charset="0"/>
                        </a:rPr>
                        <a:t>Agitated Delirium </a:t>
                      </a:r>
                    </a:p>
                  </a:txBody>
                  <a:tcPr/>
                </a:tc>
                <a:tc>
                  <a:txBody>
                    <a:bodyPr/>
                    <a:lstStyle/>
                    <a:p>
                      <a:r>
                        <a:rPr lang="en-US" sz="1800" dirty="0">
                          <a:latin typeface="Palatino Linotype" panose="02040502050505030304" pitchFamily="18" charset="0"/>
                          <a:cs typeface="Arial" panose="020B0604020202020204" pitchFamily="34" charset="0"/>
                        </a:rPr>
                        <a:t>00:52:59</a:t>
                      </a:r>
                    </a:p>
                  </a:txBody>
                  <a:tcPr/>
                </a:tc>
                <a:extLst>
                  <a:ext uri="{0D108BD9-81ED-4DB2-BD59-A6C34878D82A}">
                    <a16:rowId xmlns:a16="http://schemas.microsoft.com/office/drawing/2014/main" val="1542949711"/>
                  </a:ext>
                </a:extLst>
              </a:tr>
            </a:tbl>
          </a:graphicData>
        </a:graphic>
      </p:graphicFrame>
    </p:spTree>
    <p:extLst>
      <p:ext uri="{BB962C8B-B14F-4D97-AF65-F5344CB8AC3E}">
        <p14:creationId xmlns:p14="http://schemas.microsoft.com/office/powerpoint/2010/main" val="82269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pPr algn="ctr"/>
            <a:r>
              <a:rPr lang="en-US" b="1" u="sng" dirty="0">
                <a:effectLst>
                  <a:outerShdw blurRad="38100" dist="38100" dir="2700000" algn="tl">
                    <a:srgbClr val="000000">
                      <a:alpha val="43137"/>
                    </a:srgbClr>
                  </a:outerShdw>
                </a:effectLst>
              </a:rPr>
              <a:t>APOT per Hour and Postal Codes with the longest/shortest APOT </a:t>
            </a:r>
          </a:p>
        </p:txBody>
      </p:sp>
      <p:sp>
        <p:nvSpPr>
          <p:cNvPr id="16" name="Text Placeholder 2">
            <a:extLst>
              <a:ext uri="{FF2B5EF4-FFF2-40B4-BE49-F238E27FC236}">
                <a16:creationId xmlns:a16="http://schemas.microsoft.com/office/drawing/2014/main" id="{73A754C5-B6D5-B402-34C0-F969FF2FDE7C}"/>
              </a:ext>
            </a:extLst>
          </p:cNvPr>
          <p:cNvSpPr>
            <a:spLocks noGrp="1"/>
          </p:cNvSpPr>
          <p:nvPr>
            <p:ph type="body" idx="1"/>
          </p:nvPr>
        </p:nvSpPr>
        <p:spPr>
          <a:xfrm>
            <a:off x="1066800" y="1828799"/>
            <a:ext cx="4800600" cy="762000"/>
          </a:xfrm>
        </p:spPr>
        <p:txBody>
          <a:bodyPr/>
          <a:lstStyle/>
          <a:p>
            <a:r>
              <a:rPr lang="en-US" dirty="0"/>
              <a:t>System Average APOT per hour </a:t>
            </a:r>
          </a:p>
        </p:txBody>
      </p:sp>
      <p:pic>
        <p:nvPicPr>
          <p:cNvPr id="11" name="Picture 10">
            <a:extLst>
              <a:ext uri="{FF2B5EF4-FFF2-40B4-BE49-F238E27FC236}">
                <a16:creationId xmlns:a16="http://schemas.microsoft.com/office/drawing/2014/main" id="{E52090BA-10DE-BC9B-7F9A-21A976C746E9}"/>
              </a:ext>
            </a:extLst>
          </p:cNvPr>
          <p:cNvPicPr>
            <a:picLocks noChangeAspect="1"/>
          </p:cNvPicPr>
          <p:nvPr/>
        </p:nvPicPr>
        <p:blipFill>
          <a:blip r:embed="rId2"/>
          <a:stretch>
            <a:fillRect/>
          </a:stretch>
        </p:blipFill>
        <p:spPr>
          <a:xfrm>
            <a:off x="838200" y="2869611"/>
            <a:ext cx="4953000" cy="3252405"/>
          </a:xfrm>
          <a:prstGeom prst="rect">
            <a:avLst/>
          </a:prstGeom>
          <a:noFill/>
          <a:ln w="41275">
            <a:solidFill>
              <a:schemeClr val="accent1"/>
            </a:solidFill>
          </a:ln>
        </p:spPr>
      </p:pic>
      <p:sp>
        <p:nvSpPr>
          <p:cNvPr id="18" name="Text Placeholder 4">
            <a:extLst>
              <a:ext uri="{FF2B5EF4-FFF2-40B4-BE49-F238E27FC236}">
                <a16:creationId xmlns:a16="http://schemas.microsoft.com/office/drawing/2014/main" id="{363C1409-43CD-21C7-19F8-2DB25E7B58A5}"/>
              </a:ext>
            </a:extLst>
          </p:cNvPr>
          <p:cNvSpPr>
            <a:spLocks noGrp="1"/>
          </p:cNvSpPr>
          <p:nvPr>
            <p:ph type="body" sz="quarter" idx="3"/>
          </p:nvPr>
        </p:nvSpPr>
        <p:spPr>
          <a:xfrm>
            <a:off x="6324600" y="1828799"/>
            <a:ext cx="5410200" cy="762000"/>
          </a:xfrm>
        </p:spPr>
        <p:txBody>
          <a:bodyPr/>
          <a:lstStyle/>
          <a:p>
            <a:r>
              <a:rPr lang="en-US" dirty="0"/>
              <a:t>APOT Times per Originating Postal Code </a:t>
            </a:r>
          </a:p>
        </p:txBody>
      </p:sp>
      <p:pic>
        <p:nvPicPr>
          <p:cNvPr id="9" name="Picture 8">
            <a:extLst>
              <a:ext uri="{FF2B5EF4-FFF2-40B4-BE49-F238E27FC236}">
                <a16:creationId xmlns:a16="http://schemas.microsoft.com/office/drawing/2014/main" id="{9A7E5977-DBFD-A916-1956-4462E56CFBB7}"/>
              </a:ext>
            </a:extLst>
          </p:cNvPr>
          <p:cNvPicPr>
            <a:picLocks noChangeAspect="1"/>
          </p:cNvPicPr>
          <p:nvPr/>
        </p:nvPicPr>
        <p:blipFill>
          <a:blip r:embed="rId3"/>
          <a:stretch>
            <a:fillRect/>
          </a:stretch>
        </p:blipFill>
        <p:spPr>
          <a:xfrm>
            <a:off x="6172200" y="2869612"/>
            <a:ext cx="5656202" cy="3252405"/>
          </a:xfrm>
          <a:prstGeom prst="rect">
            <a:avLst/>
          </a:prstGeom>
          <a:noFill/>
          <a:ln w="41275">
            <a:solidFill>
              <a:schemeClr val="accent1"/>
            </a:solidFill>
          </a:ln>
        </p:spPr>
      </p:pic>
    </p:spTree>
    <p:extLst>
      <p:ext uri="{BB962C8B-B14F-4D97-AF65-F5344CB8AC3E}">
        <p14:creationId xmlns:p14="http://schemas.microsoft.com/office/powerpoint/2010/main" val="369948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tx1"/>
                </a:solidFill>
                <a:effectLst>
                  <a:outerShdw blurRad="38100" dist="38100" dir="2700000" algn="tl">
                    <a:srgbClr val="000000">
                      <a:alpha val="43137"/>
                    </a:srgbClr>
                  </a:outerShdw>
                </a:effectLst>
                <a:latin typeface="Palatino Linotype" panose="02040502050505030304" pitchFamily="18" charset="0"/>
              </a:rPr>
              <a:t>Postal Codes that transport the most Patients via Ambulance </a:t>
            </a:r>
          </a:p>
        </p:txBody>
      </p:sp>
      <p:pic>
        <p:nvPicPr>
          <p:cNvPr id="10" name="Picture 9">
            <a:extLst>
              <a:ext uri="{FF2B5EF4-FFF2-40B4-BE49-F238E27FC236}">
                <a16:creationId xmlns:a16="http://schemas.microsoft.com/office/drawing/2014/main" id="{3CBD2574-A315-6E53-973C-D504277367F5}"/>
              </a:ext>
            </a:extLst>
          </p:cNvPr>
          <p:cNvPicPr>
            <a:picLocks noChangeAspect="1"/>
          </p:cNvPicPr>
          <p:nvPr/>
        </p:nvPicPr>
        <p:blipFill>
          <a:blip r:embed="rId2"/>
          <a:stretch>
            <a:fillRect/>
          </a:stretch>
        </p:blipFill>
        <p:spPr>
          <a:xfrm>
            <a:off x="1564205" y="1752600"/>
            <a:ext cx="9236263" cy="4724400"/>
          </a:xfrm>
          <a:prstGeom prst="rect">
            <a:avLst/>
          </a:prstGeom>
          <a:noFill/>
          <a:ln w="41275">
            <a:solidFill>
              <a:schemeClr val="accent1"/>
            </a:solidFill>
          </a:ln>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TotalTime>
  <Words>714</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Franklin Gothic Medium</vt:lpstr>
      <vt:lpstr>Palatino Linotype</vt:lpstr>
      <vt:lpstr>Medical Design 16x9</vt:lpstr>
      <vt:lpstr>Final Project  </vt:lpstr>
      <vt:lpstr>Ambulance Patient Offload Times (APOT) for the County of Sacramento</vt:lpstr>
      <vt:lpstr>Data Sources</vt:lpstr>
      <vt:lpstr>PG Admin was used as the main Database</vt:lpstr>
      <vt:lpstr>Data Exploration</vt:lpstr>
      <vt:lpstr>Machine Learning</vt:lpstr>
      <vt:lpstr>Top 10 Impressions with the highest APOT waiting for an Emergency Room bed System wide in Sacramento County</vt:lpstr>
      <vt:lpstr>APOT per Hour and Postal Codes with the longest/shortest APOT </vt:lpstr>
      <vt:lpstr>Postal Codes that transport the most Patients via Ambulance </vt:lpstr>
      <vt:lpstr>Mental Health Crisis </vt:lpstr>
      <vt:lpstr>PowerPoint Presentation</vt:lpstr>
      <vt:lpstr>Tableau Link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dc:creator>Dorthy Rodriguez</dc:creator>
  <cp:lastModifiedBy>Dorthy Rodriguez</cp:lastModifiedBy>
  <cp:revision>4</cp:revision>
  <dcterms:created xsi:type="dcterms:W3CDTF">2022-11-12T00:38:29Z</dcterms:created>
  <dcterms:modified xsi:type="dcterms:W3CDTF">2022-11-12T03:15:02Z</dcterms:modified>
</cp:coreProperties>
</file>