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10"/>
  </p:notesMasterIdLst>
  <p:sldIdLst>
    <p:sldId id="278" r:id="rId2"/>
    <p:sldId id="279" r:id="rId3"/>
    <p:sldId id="280" r:id="rId4"/>
    <p:sldId id="292" r:id="rId5"/>
    <p:sldId id="288" r:id="rId6"/>
    <p:sldId id="283" r:id="rId7"/>
    <p:sldId id="293" r:id="rId8"/>
    <p:sldId id="284"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E8A"/>
    <a:srgbClr val="AAC4E9"/>
    <a:srgbClr val="202C8F"/>
    <a:srgbClr val="FDFBF6"/>
    <a:srgbClr val="F5CDCE"/>
    <a:srgbClr val="DF8C8C"/>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114" d="100"/>
          <a:sy n="114" d="100"/>
        </p:scale>
        <p:origin x="41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sng" strike="noStrike" kern="1200" spc="0" baseline="0">
                <a:solidFill>
                  <a:schemeClr val="tx1"/>
                </a:solidFill>
                <a:latin typeface="+mn-lt"/>
                <a:ea typeface="+mn-ea"/>
                <a:cs typeface="+mn-cs"/>
              </a:defRPr>
            </a:pPr>
            <a:r>
              <a:rPr lang="en-US" u="sng" dirty="0">
                <a:solidFill>
                  <a:schemeClr val="tx1"/>
                </a:solidFill>
              </a:rPr>
              <a:t>Lookup:  APOT Average  per Primary Impression By Hospital</a:t>
            </a:r>
          </a:p>
        </c:rich>
      </c:tx>
      <c:layout>
        <c:manualLayout>
          <c:xMode val="edge"/>
          <c:yMode val="edge"/>
          <c:x val="0.13487259405074364"/>
          <c:y val="3.1746031746031744E-2"/>
        </c:manualLayout>
      </c:layout>
      <c:overlay val="0"/>
      <c:spPr>
        <a:noFill/>
        <a:ln>
          <a:noFill/>
        </a:ln>
        <a:effectLst/>
      </c:spPr>
      <c:txPr>
        <a:bodyPr rot="0" spcFirstLastPara="1" vertOverflow="ellipsis" vert="horz" wrap="square" anchor="ctr" anchorCtr="1"/>
        <a:lstStyle/>
        <a:p>
          <a:pPr>
            <a:defRPr sz="1400" b="0" i="0" u="sng"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CB8-4654-945D-FE756715D678}"/>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CB8-4654-945D-FE756715D678}"/>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CB8-4654-945D-FE756715D678}"/>
            </c:ext>
          </c:extLst>
        </c:ser>
        <c:dLbls>
          <c:showLegendKey val="0"/>
          <c:showVal val="0"/>
          <c:showCatName val="0"/>
          <c:showSerName val="0"/>
          <c:showPercent val="0"/>
          <c:showBubbleSize val="0"/>
        </c:dLbls>
        <c:gapWidth val="182"/>
        <c:axId val="1594533552"/>
        <c:axId val="1594528976"/>
      </c:barChart>
      <c:catAx>
        <c:axId val="159453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4528976"/>
        <c:crosses val="autoZero"/>
        <c:auto val="1"/>
        <c:lblAlgn val="ctr"/>
        <c:lblOffset val="100"/>
        <c:noMultiLvlLbl val="0"/>
      </c:catAx>
      <c:valAx>
        <c:axId val="1594528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453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alpha val="56000"/>
      </a:schemeClr>
    </a:solidFill>
    <a:ln>
      <a:solidFill>
        <a:schemeClr val="accent4">
          <a:alpha val="26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F57DABA0-0CA2-3D34-5C8C-095888450CCB}"/>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D214CB2-8936-2081-BA29-70852E4AD6E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6496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13397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92187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9520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4057820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81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3646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167449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967738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BBC0ACCB-2CB9-2A65-FC18-7920CC0B0C5F}"/>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A96E286-A1B7-3437-5EB8-BA6426DA445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7F1AED13-E3C8-4C25-E254-55CE03CD35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0BBEE9-B802-3C52-9DEA-4EE2C2CDF80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F94C7BAD-1E72-259D-6D94-AEBD9478F30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3E646F8-4AA3-6CE0-61AC-A6D282471E5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0388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8557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B3FE4704-07CA-8E6B-84CD-F39840ED6A4D}"/>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9C43A08-0302-60AA-F26A-4EDB6FB1970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79AA26F-F3EB-26D6-E98E-1F67FC58D75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14F70F48-F3A1-3DBF-05FD-4989ACA02D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86526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3057B0FE-DEFE-E468-9970-E9164EE7DBE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A901A7-89C8-5E22-5E1F-E2B3B605745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1008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5DF91563-302B-1476-E7F7-0B96E07A38C4}"/>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6931008C-87A0-73C3-36BE-6C5E3DB4A98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6333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E7C7C15F-2F8B-46E8-9B0E-62139871175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1023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429F2A43-C839-6028-6AE4-D7FFFA0C8F6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2839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69944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7" r:id="rId15"/>
    <p:sldLayoutId id="2147483716" r:id="rId16"/>
    <p:sldLayoutId id="2147483655" r:id="rId17"/>
    <p:sldLayoutId id="2147483654" r:id="rId18"/>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mpty desk and whiteboard">
            <a:extLst>
              <a:ext uri="{FF2B5EF4-FFF2-40B4-BE49-F238E27FC236}">
                <a16:creationId xmlns:a16="http://schemas.microsoft.com/office/drawing/2014/main" id="{2D538D30-C923-ECB3-990E-00444CC3DBCF}"/>
              </a:ext>
            </a:extLst>
          </p:cNvPr>
          <p:cNvPicPr>
            <a:picLocks noChangeAspect="1"/>
          </p:cNvPicPr>
          <p:nvPr/>
        </p:nvPicPr>
        <p:blipFill rotWithShape="1">
          <a:blip r:embed="rId2"/>
          <a:srcRect t="24998" r="-1" b="-1"/>
          <a:stretch/>
        </p:blipFill>
        <p:spPr>
          <a:xfrm>
            <a:off x="20" y="227"/>
            <a:ext cx="12191675" cy="6858000"/>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56317" y="233130"/>
            <a:ext cx="8637073" cy="2541431"/>
          </a:xfrm>
        </p:spPr>
        <p:txBody>
          <a:bodyPr>
            <a:normAutofit/>
          </a:bodyPr>
          <a:lstStyle/>
          <a:p>
            <a:r>
              <a:rPr lang="en-US" sz="4800" dirty="0"/>
              <a:t>Final Project </a:t>
            </a:r>
            <a:br>
              <a:rPr lang="en-US" sz="4800" dirty="0"/>
            </a:br>
            <a:r>
              <a:rPr lang="en-US" sz="4800" dirty="0"/>
              <a:t>Segment 2</a:t>
            </a:r>
            <a:br>
              <a:rPr lang="en-US" sz="3800" dirty="0"/>
            </a:br>
            <a:endParaRPr lang="en-US" sz="3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856317" y="2446281"/>
            <a:ext cx="8637072" cy="977621"/>
          </a:xfrm>
        </p:spPr>
        <p:txBody>
          <a:bodyPr>
            <a:normAutofit/>
          </a:bodyPr>
          <a:lstStyle/>
          <a:p>
            <a:r>
              <a:rPr lang="en-US" b="1" dirty="0"/>
              <a:t>Group 7</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Presentation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Selected Topics</a:t>
            </a:r>
          </a:p>
          <a:p>
            <a:r>
              <a:rPr lang="en-US" dirty="0"/>
              <a:t>Data Sources</a:t>
            </a:r>
          </a:p>
          <a:p>
            <a:r>
              <a:rPr lang="en-US" dirty="0"/>
              <a:t>​Data exploration </a:t>
            </a:r>
          </a:p>
          <a:p>
            <a:r>
              <a:rPr lang="en-US" dirty="0"/>
              <a:t>Data Analysis </a:t>
            </a:r>
          </a:p>
          <a:p>
            <a:r>
              <a:rPr lang="en-US" dirty="0"/>
              <a:t>Dashboard</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nchor="b">
            <a:normAutofit/>
          </a:bodyPr>
          <a:lstStyle/>
          <a:p>
            <a:r>
              <a:rPr lang="en-US" b="0" i="0" dirty="0">
                <a:solidFill>
                  <a:srgbClr val="000000"/>
                </a:solidFill>
                <a:effectLst/>
                <a:latin typeface="Arial" panose="020B0604020202020204" pitchFamily="34" charset="0"/>
              </a:rPr>
              <a:t>Ambulance Patient Offload Times </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lnSpcReduction="10000"/>
          </a:bodyPr>
          <a:lstStyle/>
          <a:p>
            <a:pPr marL="0" indent="0" rtl="0">
              <a:spcBef>
                <a:spcPts val="0"/>
              </a:spcBef>
              <a:spcAft>
                <a:spcPts val="1200"/>
              </a:spcAft>
              <a:buNone/>
            </a:pPr>
            <a:r>
              <a:rPr lang="en-US" sz="1800" b="0" i="0" u="none" strike="noStrike" dirty="0">
                <a:solidFill>
                  <a:srgbClr val="434343"/>
                </a:solidFill>
                <a:effectLst/>
                <a:latin typeface="Arial" panose="020B0604020202020204" pitchFamily="34" charset="0"/>
              </a:rPr>
              <a:t>Analysis of the Ambulance Patient Offload Times (APOT) in Sacramento County. The goal of this project is to identify what is influencing the extended wait times. Shedding a light on where the problems are will show the parties involved where to look and help initiate a plan to alleviate the current situation. The questions we hope to answer are: </a:t>
            </a:r>
            <a:endParaRPr lang="en-US" b="0" dirty="0">
              <a:effectLst/>
            </a:endParaRPr>
          </a:p>
          <a:p>
            <a:pPr marL="457200" rtl="0" fontAlgn="base">
              <a:spcBef>
                <a:spcPts val="0"/>
              </a:spcBef>
              <a:spcAft>
                <a:spcPts val="0"/>
              </a:spcAft>
              <a:buFont typeface="+mj-lt"/>
              <a:buAutoNum type="arabicPeriod"/>
            </a:pPr>
            <a:r>
              <a:rPr lang="en-US" sz="1800" b="0" i="0" u="none" strike="noStrike" dirty="0">
                <a:solidFill>
                  <a:srgbClr val="434343"/>
                </a:solidFill>
                <a:effectLst/>
                <a:latin typeface="Arial" panose="020B0604020202020204" pitchFamily="34" charset="0"/>
              </a:rPr>
              <a:t>Which impressions has the longest/shortest APOTs? (Overall and by Hospital codes)</a:t>
            </a:r>
          </a:p>
          <a:p>
            <a:pPr marL="457200" rtl="0" fontAlgn="base">
              <a:spcBef>
                <a:spcPts val="0"/>
              </a:spcBef>
              <a:spcAft>
                <a:spcPts val="0"/>
              </a:spcAft>
              <a:buFont typeface="+mj-lt"/>
              <a:buAutoNum type="arabicPeriod"/>
            </a:pPr>
            <a:r>
              <a:rPr lang="en-US" sz="1800" b="0" i="0" u="none" strike="noStrike" dirty="0">
                <a:solidFill>
                  <a:srgbClr val="434343"/>
                </a:solidFill>
                <a:effectLst/>
                <a:latin typeface="Arial" panose="020B0604020202020204" pitchFamily="34" charset="0"/>
              </a:rPr>
              <a:t>Compare impressions to zip codes. Which zip codes have the highest/lowest rates of which impressions?</a:t>
            </a:r>
          </a:p>
          <a:p>
            <a:pPr marL="457200" rtl="0" fontAlgn="base">
              <a:spcBef>
                <a:spcPts val="0"/>
              </a:spcBef>
              <a:spcAft>
                <a:spcPts val="0"/>
              </a:spcAft>
              <a:buFont typeface="+mj-lt"/>
              <a:buAutoNum type="arabicPeriod"/>
            </a:pPr>
            <a:r>
              <a:rPr lang="en-US" sz="1800" b="0" i="0" u="none" strike="noStrike" dirty="0">
                <a:solidFill>
                  <a:srgbClr val="434343"/>
                </a:solidFill>
                <a:effectLst/>
                <a:latin typeface="Arial" panose="020B0604020202020204" pitchFamily="34" charset="0"/>
              </a:rPr>
              <a:t>Which zip codes utilize ambulance transports to the ER the most in 2017-2022?</a:t>
            </a:r>
          </a:p>
          <a:p>
            <a:pPr marL="457200" rtl="0" fontAlgn="base">
              <a:spcBef>
                <a:spcPts val="0"/>
              </a:spcBef>
              <a:spcAft>
                <a:spcPts val="1200"/>
              </a:spcAft>
              <a:buFont typeface="+mj-lt"/>
              <a:buAutoNum type="arabicPeriod"/>
            </a:pPr>
            <a:r>
              <a:rPr lang="en-US" sz="1800" b="0" i="0" u="none" strike="noStrike" dirty="0">
                <a:solidFill>
                  <a:srgbClr val="434343"/>
                </a:solidFill>
                <a:effectLst/>
                <a:latin typeface="Arial" panose="020B0604020202020204" pitchFamily="34" charset="0"/>
              </a:rPr>
              <a:t>Wait times per hospital by date/time</a:t>
            </a:r>
          </a:p>
          <a:p>
            <a:pPr marL="457200" rtl="0" fontAlgn="base">
              <a:spcBef>
                <a:spcPts val="300"/>
              </a:spcBef>
              <a:spcAft>
                <a:spcPts val="1200"/>
              </a:spcAft>
              <a:buFont typeface="+mj-lt"/>
              <a:buAutoNum type="arabicPeriod"/>
            </a:pPr>
            <a:r>
              <a:rPr lang="en-US" sz="1800" b="0" i="0" u="none" strike="noStrike" dirty="0">
                <a:solidFill>
                  <a:srgbClr val="434343"/>
                </a:solidFill>
                <a:effectLst/>
                <a:latin typeface="Arial" panose="020B0604020202020204" pitchFamily="34" charset="0"/>
              </a:rPr>
              <a:t>Do any patterns arise from the data?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sz="1800" dirty="0">
                <a:solidFill>
                  <a:srgbClr val="FF0000"/>
                </a:solidFill>
              </a:rPr>
              <a:t>Selected Topic: </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Data Sources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lnSpcReduction="10000"/>
          </a:bodyPr>
          <a:lstStyle/>
          <a:p>
            <a:pPr marL="0" indent="0" rtl="0">
              <a:spcBef>
                <a:spcPts val="0"/>
              </a:spcBef>
              <a:spcAft>
                <a:spcPts val="1200"/>
              </a:spcAft>
              <a:buNone/>
            </a:pPr>
            <a:r>
              <a:rPr lang="en-US" sz="1800" b="0" i="0" u="none" strike="noStrike" dirty="0">
                <a:solidFill>
                  <a:srgbClr val="595959"/>
                </a:solidFill>
                <a:effectLst/>
                <a:latin typeface="Arial" panose="020B0604020202020204" pitchFamily="34" charset="0"/>
              </a:rPr>
              <a:t>The data selected for this project was obtained from Sacramento County Emergency Medical Services Agency. The data set includes the following data points : </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Destination Hospital identifier</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Destination Hospital location Latitude and Longitude </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Date/Time  of Occurrence</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Ambulance Patient Offload Time (APOT)</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Patient Complaint identifier</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Ambulance Agency Identifier </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Ambulance Unit identifier </a:t>
            </a:r>
          </a:p>
          <a:p>
            <a:pPr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Postal Code of Where call was Originated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72668" y="846846"/>
            <a:ext cx="10671048" cy="768096"/>
          </a:xfrm>
        </p:spPr>
        <p:txBody>
          <a:bodyPr/>
          <a:lstStyle/>
          <a:p>
            <a:r>
              <a:rPr lang="en-US" dirty="0"/>
              <a:t>Data Exploration</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9938" y="2277227"/>
            <a:ext cx="3328416" cy="3879731"/>
          </a:xfrm>
          <a:ln>
            <a:solidFill>
              <a:srgbClr val="CDBE8A"/>
            </a:solidFill>
          </a:ln>
        </p:spPr>
        <p:txBody>
          <a:bodyPr/>
          <a:lstStyle/>
          <a:p>
            <a:pPr lvl="0"/>
            <a:r>
              <a:rPr lang="en-US" dirty="0"/>
              <a:t>stratification</a:t>
            </a:r>
          </a:p>
        </p:txBody>
      </p:sp>
      <p:pic>
        <p:nvPicPr>
          <p:cNvPr id="6" name="Picture Placeholder 79" descr="chain link icon">
            <a:extLst>
              <a:ext uri="{FF2B5EF4-FFF2-40B4-BE49-F238E27FC236}">
                <a16:creationId xmlns:a16="http://schemas.microsoft.com/office/drawing/2014/main" id="{B73F26A6-BFCA-4A64-3A85-896BB3270720}"/>
              </a:ext>
            </a:extLst>
          </p:cNvPr>
          <p:cNvPicPr>
            <a:picLocks noGrp="1" noChangeAspect="1"/>
          </p:cNvPicPr>
          <p:nvPr>
            <p:ph type="pic" sz="quarter" idx="23"/>
          </p:nvPr>
        </p:nvPicPr>
        <p:blipFill rotWithShape="1">
          <a:blip r:embed="rId2"/>
          <a:srcRect t="85" b="85"/>
          <a:stretch/>
        </p:blipFill>
        <p:spPr>
          <a:xfrm>
            <a:off x="1887802" y="1810884"/>
            <a:ext cx="932688" cy="932688"/>
          </a:xfrm>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8"/>
          </p:nvPr>
        </p:nvSpPr>
        <p:spPr>
          <a:xfrm>
            <a:off x="968830" y="3405857"/>
            <a:ext cx="2770632" cy="2206752"/>
          </a:xfrm>
        </p:spPr>
        <p:txBody>
          <a:bodyPr/>
          <a:lstStyle/>
          <a:p>
            <a:pPr marL="0" indent="0">
              <a:buNone/>
            </a:pPr>
            <a:r>
              <a:rPr lang="en-US" sz="1400" b="0" i="0" u="none" strike="noStrike" dirty="0">
                <a:effectLst/>
                <a:latin typeface="Arial" panose="020B0604020202020204" pitchFamily="34" charset="0"/>
                <a:cs typeface="Arial" panose="020B0604020202020204" pitchFamily="34" charset="0"/>
              </a:rPr>
              <a:t>Through machine learning it was found that there is a strong relationship between APOT and hospital codes. To further explore the data and understand this relationship data is being separated into subgroups of individual hospitals as part of the stratification process.</a:t>
            </a:r>
            <a:endParaRPr lang="en-US" sz="1400" dirty="0">
              <a:latin typeface="Arial" panose="020B0604020202020204" pitchFamily="34" charset="0"/>
              <a:cs typeface="Arial" panose="020B0604020202020204" pitchFamily="34" charset="0"/>
            </a:endParaRPr>
          </a:p>
          <a:p>
            <a:pPr marL="0" lvl="0" indent="0">
              <a:buNone/>
            </a:pP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15"/>
          </p:nvPr>
        </p:nvSpPr>
        <p:spPr>
          <a:xfrm>
            <a:off x="4402836" y="2277226"/>
            <a:ext cx="3328416" cy="3879733"/>
          </a:xfrm>
        </p:spPr>
        <p:txBody>
          <a:bodyPr/>
          <a:lstStyle/>
          <a:p>
            <a:r>
              <a:rPr lang="en-US" sz="1600" dirty="0"/>
              <a:t>Scikit Learn</a:t>
            </a:r>
          </a:p>
          <a:p>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1"/>
          </p:nvPr>
        </p:nvSpPr>
        <p:spPr>
          <a:xfrm>
            <a:off x="4402836" y="3367915"/>
            <a:ext cx="3328416" cy="2643239"/>
          </a:xfrm>
        </p:spPr>
        <p:txBody>
          <a:bodyPr/>
          <a:lstStyle/>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Linear Regression</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Balanced Random Forest Classifier</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Easy Ensemble AdaBoost Classifier</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Oversampling</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SMOTE Oversampling</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Under sampling</a:t>
            </a:r>
          </a:p>
          <a:p>
            <a:pPr algn="l">
              <a:buFont typeface="Arial" panose="020B0604020202020204" pitchFamily="34" charset="0"/>
              <a:buChar char="•"/>
            </a:pPr>
            <a:r>
              <a:rPr lang="en-US" sz="1400" b="0" i="0" dirty="0">
                <a:solidFill>
                  <a:srgbClr val="24292F"/>
                </a:solidFill>
                <a:effectLst/>
                <a:latin typeface="Arial" panose="020B0604020202020204" pitchFamily="34" charset="0"/>
                <a:cs typeface="Arial" panose="020B0604020202020204" pitchFamily="34" charset="0"/>
              </a:rPr>
              <a:t>Combination (Over and Under) Sampling</a:t>
            </a:r>
          </a:p>
          <a:p>
            <a:endParaRPr lang="en-US" sz="1200"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7"/>
          </p:nvPr>
        </p:nvSpPr>
        <p:spPr>
          <a:xfrm>
            <a:off x="8092440" y="2276856"/>
            <a:ext cx="3328416" cy="3879732"/>
          </a:xfrm>
        </p:spPr>
        <p:txBody>
          <a:bodyPr/>
          <a:lstStyle/>
          <a:p>
            <a:r>
              <a:rPr lang="en-US" dirty="0"/>
              <a:t>Training Sets </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4"/>
          </p:nvPr>
        </p:nvPicPr>
        <p:blipFill rotWithShape="1">
          <a:blip r:embed="rId3">
            <a:duotone>
              <a:prstClr val="black"/>
              <a:schemeClr val="accent4">
                <a:tint val="45000"/>
                <a:satMod val="400000"/>
              </a:schemeClr>
            </a:duotone>
          </a:blip>
          <a:srcRect/>
          <a:stretch/>
        </p:blipFill>
        <p:spPr>
          <a:xfrm>
            <a:off x="9301951" y="1834398"/>
            <a:ext cx="932688" cy="932688"/>
          </a:xfrm>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22"/>
          </p:nvPr>
        </p:nvSpPr>
        <p:spPr>
          <a:xfrm>
            <a:off x="8259365" y="3429000"/>
            <a:ext cx="2770632" cy="2206752"/>
          </a:xfrm>
        </p:spPr>
        <p:txBody>
          <a:bodyPr/>
          <a:lstStyle/>
          <a:p>
            <a:pPr lvl="0"/>
            <a:r>
              <a:rPr lang="en-US" dirty="0"/>
              <a:t>Synergize scalable </a:t>
            </a:r>
            <a:br>
              <a:rPr lang="en-US" dirty="0"/>
            </a:br>
            <a:r>
              <a:rPr lang="en-US" dirty="0"/>
              <a:t>e-commerce</a:t>
            </a:r>
          </a:p>
        </p:txBody>
      </p:sp>
      <p:pic>
        <p:nvPicPr>
          <p:cNvPr id="8" name="Picture Placeholder 75" descr="increasing chart icon">
            <a:extLst>
              <a:ext uri="{FF2B5EF4-FFF2-40B4-BE49-F238E27FC236}">
                <a16:creationId xmlns:a16="http://schemas.microsoft.com/office/drawing/2014/main" id="{A6289D3E-BCE0-F31C-0EC0-99B598C82665}"/>
              </a:ext>
            </a:extLst>
          </p:cNvPr>
          <p:cNvPicPr>
            <a:picLocks noChangeAspect="1"/>
          </p:cNvPicPr>
          <p:nvPr/>
        </p:nvPicPr>
        <p:blipFill rotWithShape="1">
          <a:blip r:embed="rId4"/>
          <a:srcRect/>
          <a:stretch/>
        </p:blipFill>
        <p:spPr>
          <a:xfrm>
            <a:off x="5589053" y="1802180"/>
            <a:ext cx="932688" cy="932688"/>
          </a:xfrm>
          <a:prstGeom prst="ellipse">
            <a:avLst/>
          </a:prstGeom>
          <a:solidFill>
            <a:schemeClr val="accent1"/>
          </a:solidFill>
        </p:spPr>
      </p:pic>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Picture 9" descr="Graph on document with pen">
            <a:extLst>
              <a:ext uri="{FF2B5EF4-FFF2-40B4-BE49-F238E27FC236}">
                <a16:creationId xmlns:a16="http://schemas.microsoft.com/office/drawing/2014/main" id="{68438477-252B-097F-E60E-A871E6F7DCBD}"/>
              </a:ext>
            </a:extLst>
          </p:cNvPr>
          <p:cNvPicPr>
            <a:picLocks noChangeAspect="1"/>
          </p:cNvPicPr>
          <p:nvPr/>
        </p:nvPicPr>
        <p:blipFill rotWithShape="1">
          <a:blip r:embed="rId3"/>
          <a:srcRect t="2377" r="-1" b="13350"/>
          <a:stretch/>
        </p:blipFill>
        <p:spPr>
          <a:xfrm>
            <a:off x="2" y="10"/>
            <a:ext cx="12191695" cy="6857990"/>
          </a:xfrm>
          <a:prstGeom prst="rect">
            <a:avLst/>
          </a:prstGeom>
        </p:spPr>
      </p:pic>
      <p:sp>
        <p:nvSpPr>
          <p:cNvPr id="22" name="Rectangle 21">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065511" y="3236470"/>
            <a:ext cx="6832500" cy="1252601"/>
          </a:xfrm>
        </p:spPr>
        <p:txBody>
          <a:bodyPr vert="horz" lIns="91440" tIns="45720" rIns="91440" bIns="0" rtlCol="0" anchor="b">
            <a:normAutofit/>
          </a:bodyPr>
          <a:lstStyle/>
          <a:p>
            <a:pPr>
              <a:lnSpc>
                <a:spcPct val="90000"/>
              </a:lnSpc>
            </a:pPr>
            <a:r>
              <a:rPr lang="en-US" sz="4400">
                <a:solidFill>
                  <a:srgbClr val="FFFFFE"/>
                </a:solidFill>
              </a:rPr>
              <a:t>Data Analysis</a:t>
            </a:r>
          </a:p>
        </p:txBody>
      </p:sp>
      <p:cxnSp>
        <p:nvCxnSpPr>
          <p:cNvPr id="24" name="Straight Connector 23">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4C81B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74D3-E236-4A9E-3E61-8407518D3489}"/>
              </a:ext>
            </a:extLst>
          </p:cNvPr>
          <p:cNvSpPr>
            <a:spLocks noGrp="1"/>
          </p:cNvSpPr>
          <p:nvPr>
            <p:ph type="title"/>
          </p:nvPr>
        </p:nvSpPr>
        <p:spPr/>
        <p:txBody>
          <a:bodyPr/>
          <a:lstStyle/>
          <a:p>
            <a:r>
              <a:rPr lang="en-US" dirty="0"/>
              <a:t>Process </a:t>
            </a:r>
          </a:p>
        </p:txBody>
      </p:sp>
      <p:sp>
        <p:nvSpPr>
          <p:cNvPr id="4" name="Footer Placeholder 3">
            <a:extLst>
              <a:ext uri="{FF2B5EF4-FFF2-40B4-BE49-F238E27FC236}">
                <a16:creationId xmlns:a16="http://schemas.microsoft.com/office/drawing/2014/main" id="{DCBC2F29-25BA-69C1-2198-5443A1640997}"/>
              </a:ext>
            </a:extLst>
          </p:cNvPr>
          <p:cNvSpPr>
            <a:spLocks noGrp="1"/>
          </p:cNvSpPr>
          <p:nvPr>
            <p:ph type="ftr" sz="quarter" idx="11"/>
          </p:nvPr>
        </p:nvSpPr>
        <p:spPr/>
        <p:txBody>
          <a:bodyPr/>
          <a:lstStyle/>
          <a:p>
            <a:r>
              <a:rPr lang="en-US"/>
              <a:t>Presentation title</a:t>
            </a:r>
            <a:endParaRPr lang="en-US" dirty="0"/>
          </a:p>
        </p:txBody>
      </p:sp>
    </p:spTree>
    <p:extLst>
      <p:ext uri="{BB962C8B-B14F-4D97-AF65-F5344CB8AC3E}">
        <p14:creationId xmlns:p14="http://schemas.microsoft.com/office/powerpoint/2010/main" val="96365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F033035-7D3E-16A7-2DAE-9C52194D7247}"/>
              </a:ext>
            </a:extLst>
          </p:cNvPr>
          <p:cNvSpPr>
            <a:spLocks noGrp="1"/>
          </p:cNvSpPr>
          <p:nvPr>
            <p:ph sz="half" idx="1"/>
          </p:nvPr>
        </p:nvSpPr>
        <p:spPr>
          <a:xfrm>
            <a:off x="0" y="0"/>
            <a:ext cx="12192000" cy="6858000"/>
          </a:xfrm>
          <a:ln w="38100">
            <a:solidFill>
              <a:schemeClr val="tx1"/>
            </a:solidFill>
          </a:ln>
        </p:spPr>
        <p:txBody>
          <a:bodyPr/>
          <a:lstStyle/>
          <a:p>
            <a:pPr marL="0" indent="0">
              <a:buNone/>
            </a:pPr>
            <a:r>
              <a:rPr lang="en-US" dirty="0"/>
              <a:t>Template Outline</a:t>
            </a:r>
          </a:p>
        </p:txBody>
      </p:sp>
      <p:graphicFrame>
        <p:nvGraphicFramePr>
          <p:cNvPr id="10" name="Chart 9">
            <a:extLst>
              <a:ext uri="{FF2B5EF4-FFF2-40B4-BE49-F238E27FC236}">
                <a16:creationId xmlns:a16="http://schemas.microsoft.com/office/drawing/2014/main" id="{4B275C16-0383-1B03-0EBB-5A06A044A420}"/>
              </a:ext>
            </a:extLst>
          </p:cNvPr>
          <p:cNvGraphicFramePr/>
          <p:nvPr>
            <p:extLst>
              <p:ext uri="{D42A27DB-BD31-4B8C-83A1-F6EECF244321}">
                <p14:modId xmlns:p14="http://schemas.microsoft.com/office/powerpoint/2010/main" val="3556710144"/>
              </p:ext>
            </p:extLst>
          </p:nvPr>
        </p:nvGraphicFramePr>
        <p:xfrm>
          <a:off x="5374932" y="3552286"/>
          <a:ext cx="6696609"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15">
            <a:extLst>
              <a:ext uri="{FF2B5EF4-FFF2-40B4-BE49-F238E27FC236}">
                <a16:creationId xmlns:a16="http://schemas.microsoft.com/office/drawing/2014/main" id="{551F5596-D715-1810-2B2B-22166B387656}"/>
              </a:ext>
            </a:extLst>
          </p:cNvPr>
          <p:cNvGraphicFramePr>
            <a:graphicFrameLocks noGrp="1"/>
          </p:cNvGraphicFramePr>
          <p:nvPr>
            <p:extLst>
              <p:ext uri="{D42A27DB-BD31-4B8C-83A1-F6EECF244321}">
                <p14:modId xmlns:p14="http://schemas.microsoft.com/office/powerpoint/2010/main" val="246429560"/>
              </p:ext>
            </p:extLst>
          </p:nvPr>
        </p:nvGraphicFramePr>
        <p:xfrm>
          <a:off x="9397594" y="1131906"/>
          <a:ext cx="1803919" cy="2035629"/>
        </p:xfrm>
        <a:graphic>
          <a:graphicData uri="http://schemas.openxmlformats.org/drawingml/2006/table">
            <a:tbl>
              <a:tblPr firstRow="1" firstCol="1" bandRow="1"/>
              <a:tblGrid>
                <a:gridCol w="980576">
                  <a:extLst>
                    <a:ext uri="{9D8B030D-6E8A-4147-A177-3AD203B41FA5}">
                      <a16:colId xmlns:a16="http://schemas.microsoft.com/office/drawing/2014/main" val="4040841810"/>
                    </a:ext>
                  </a:extLst>
                </a:gridCol>
                <a:gridCol w="823343">
                  <a:extLst>
                    <a:ext uri="{9D8B030D-6E8A-4147-A177-3AD203B41FA5}">
                      <a16:colId xmlns:a16="http://schemas.microsoft.com/office/drawing/2014/main" val="2322413559"/>
                    </a:ext>
                  </a:extLst>
                </a:gridCol>
              </a:tblGrid>
              <a:tr h="300251">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Importance of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Featured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1472982"/>
                  </a:ext>
                </a:extLst>
              </a:tr>
              <a:tr h="187199">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320600042"/>
                  </a:ext>
                </a:extLst>
              </a:tr>
              <a:tr h="187199">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29593026"/>
                  </a:ext>
                </a:extLst>
              </a:tr>
              <a:tr h="187199">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316284291"/>
                  </a:ext>
                </a:extLst>
              </a:tr>
              <a:tr h="187199">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88745774"/>
                  </a:ext>
                </a:extLst>
              </a:tr>
              <a:tr h="187199">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966624033"/>
                  </a:ext>
                </a:extLst>
              </a:tr>
              <a:tr h="187199">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53489999"/>
                  </a:ext>
                </a:extLst>
              </a:tr>
              <a:tr h="187199">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890401401"/>
                  </a:ext>
                </a:extLst>
              </a:tr>
              <a:tr h="187199">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64233637"/>
                  </a:ext>
                </a:extLst>
              </a:tr>
              <a:tr h="187199">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878229880"/>
                  </a:ext>
                </a:extLst>
              </a:tr>
            </a:tbl>
          </a:graphicData>
        </a:graphic>
      </p:graphicFrame>
      <p:sp>
        <p:nvSpPr>
          <p:cNvPr id="17" name="TextBox 16">
            <a:extLst>
              <a:ext uri="{FF2B5EF4-FFF2-40B4-BE49-F238E27FC236}">
                <a16:creationId xmlns:a16="http://schemas.microsoft.com/office/drawing/2014/main" id="{0961BB20-4B18-79FE-5CFE-9E4B7AF70313}"/>
              </a:ext>
            </a:extLst>
          </p:cNvPr>
          <p:cNvSpPr txBox="1"/>
          <p:nvPr/>
        </p:nvSpPr>
        <p:spPr>
          <a:xfrm>
            <a:off x="9305015" y="791232"/>
            <a:ext cx="2766526" cy="307777"/>
          </a:xfrm>
          <a:prstGeom prst="rect">
            <a:avLst/>
          </a:prstGeom>
          <a:noFill/>
        </p:spPr>
        <p:txBody>
          <a:bodyPr wrap="square" rtlCol="0">
            <a:spAutoFit/>
          </a:bodyPr>
          <a:lstStyle/>
          <a:p>
            <a:r>
              <a:rPr lang="en-US" sz="1400" dirty="0"/>
              <a:t>Ranking (Random Forest)</a:t>
            </a:r>
          </a:p>
        </p:txBody>
      </p:sp>
      <p:graphicFrame>
        <p:nvGraphicFramePr>
          <p:cNvPr id="18" name="Table 18">
            <a:extLst>
              <a:ext uri="{FF2B5EF4-FFF2-40B4-BE49-F238E27FC236}">
                <a16:creationId xmlns:a16="http://schemas.microsoft.com/office/drawing/2014/main" id="{9E50C40B-AF89-4F85-FAA1-0BF5EC0B7BE2}"/>
              </a:ext>
            </a:extLst>
          </p:cNvPr>
          <p:cNvGraphicFramePr>
            <a:graphicFrameLocks noGrp="1"/>
          </p:cNvGraphicFramePr>
          <p:nvPr>
            <p:extLst>
              <p:ext uri="{D42A27DB-BD31-4B8C-83A1-F6EECF244321}">
                <p14:modId xmlns:p14="http://schemas.microsoft.com/office/powerpoint/2010/main" val="2214625154"/>
              </p:ext>
            </p:extLst>
          </p:nvPr>
        </p:nvGraphicFramePr>
        <p:xfrm>
          <a:off x="230528" y="1449442"/>
          <a:ext cx="4913876" cy="4550142"/>
        </p:xfrm>
        <a:graphic>
          <a:graphicData uri="http://schemas.openxmlformats.org/drawingml/2006/table">
            <a:tbl>
              <a:tblPr firstRow="1" bandRow="1">
                <a:tableStyleId>{5C22544A-7EE6-4342-B048-85BDC9FD1C3A}</a:tableStyleId>
              </a:tblPr>
              <a:tblGrid>
                <a:gridCol w="649535">
                  <a:extLst>
                    <a:ext uri="{9D8B030D-6E8A-4147-A177-3AD203B41FA5}">
                      <a16:colId xmlns:a16="http://schemas.microsoft.com/office/drawing/2014/main" val="2998423911"/>
                    </a:ext>
                  </a:extLst>
                </a:gridCol>
                <a:gridCol w="1807403">
                  <a:extLst>
                    <a:ext uri="{9D8B030D-6E8A-4147-A177-3AD203B41FA5}">
                      <a16:colId xmlns:a16="http://schemas.microsoft.com/office/drawing/2014/main" val="1886085012"/>
                    </a:ext>
                  </a:extLst>
                </a:gridCol>
                <a:gridCol w="1228469">
                  <a:extLst>
                    <a:ext uri="{9D8B030D-6E8A-4147-A177-3AD203B41FA5}">
                      <a16:colId xmlns:a16="http://schemas.microsoft.com/office/drawing/2014/main" val="973661811"/>
                    </a:ext>
                  </a:extLst>
                </a:gridCol>
                <a:gridCol w="1228469">
                  <a:extLst>
                    <a:ext uri="{9D8B030D-6E8A-4147-A177-3AD203B41FA5}">
                      <a16:colId xmlns:a16="http://schemas.microsoft.com/office/drawing/2014/main" val="3593860785"/>
                    </a:ext>
                  </a:extLst>
                </a:gridCol>
              </a:tblGrid>
              <a:tr h="758357">
                <a:tc rowSpan="6">
                  <a:txBody>
                    <a:bodyPr/>
                    <a:lstStyle/>
                    <a:p>
                      <a:pPr algn="ctr"/>
                      <a:r>
                        <a:rPr lang="en-US" dirty="0"/>
                        <a:t>Predicted </a:t>
                      </a:r>
                    </a:p>
                  </a:txBody>
                  <a:tcPr vert="wordArtVert" anchor="ctr"/>
                </a:tc>
                <a:tc>
                  <a:txBody>
                    <a:bodyPr/>
                    <a:lstStyle/>
                    <a:p>
                      <a:endParaRPr lang="en-US" dirty="0"/>
                    </a:p>
                  </a:txBody>
                  <a:tcPr/>
                </a:tc>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57746736"/>
                  </a:ext>
                </a:extLst>
              </a:tr>
              <a:tr h="758357">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6942905"/>
                  </a:ext>
                </a:extLst>
              </a:tr>
              <a:tr h="758357">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7926642"/>
                  </a:ext>
                </a:extLst>
              </a:tr>
              <a:tr h="758357">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237097"/>
                  </a:ext>
                </a:extLst>
              </a:tr>
              <a:tr h="758357">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7280350"/>
                  </a:ext>
                </a:extLst>
              </a:tr>
              <a:tr h="758357">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74592088"/>
                  </a:ext>
                </a:extLst>
              </a:tr>
            </a:tbl>
          </a:graphicData>
        </a:graphic>
      </p:graphicFrame>
      <p:sp>
        <p:nvSpPr>
          <p:cNvPr id="19" name="TextBox 18">
            <a:extLst>
              <a:ext uri="{FF2B5EF4-FFF2-40B4-BE49-F238E27FC236}">
                <a16:creationId xmlns:a16="http://schemas.microsoft.com/office/drawing/2014/main" id="{63D4D40F-0000-8E2A-CDFA-0D66ABD9196D}"/>
              </a:ext>
            </a:extLst>
          </p:cNvPr>
          <p:cNvSpPr txBox="1"/>
          <p:nvPr/>
        </p:nvSpPr>
        <p:spPr>
          <a:xfrm>
            <a:off x="230528" y="1066654"/>
            <a:ext cx="2799184" cy="369332"/>
          </a:xfrm>
          <a:prstGeom prst="rect">
            <a:avLst/>
          </a:prstGeom>
          <a:noFill/>
        </p:spPr>
        <p:txBody>
          <a:bodyPr wrap="square" rtlCol="0">
            <a:spAutoFit/>
          </a:bodyPr>
          <a:lstStyle/>
          <a:p>
            <a:r>
              <a:rPr lang="en-US" dirty="0"/>
              <a:t>Confusion Matrix </a:t>
            </a:r>
          </a:p>
        </p:txBody>
      </p:sp>
      <p:sp>
        <p:nvSpPr>
          <p:cNvPr id="20" name="TextBox 19">
            <a:extLst>
              <a:ext uri="{FF2B5EF4-FFF2-40B4-BE49-F238E27FC236}">
                <a16:creationId xmlns:a16="http://schemas.microsoft.com/office/drawing/2014/main" id="{B88B94B5-30F3-F6C5-BE10-D74FDE88BC49}"/>
              </a:ext>
            </a:extLst>
          </p:cNvPr>
          <p:cNvSpPr txBox="1"/>
          <p:nvPr/>
        </p:nvSpPr>
        <p:spPr>
          <a:xfrm>
            <a:off x="3284375" y="223935"/>
            <a:ext cx="6020639" cy="523220"/>
          </a:xfrm>
          <a:prstGeom prst="rect">
            <a:avLst/>
          </a:prstGeom>
          <a:noFill/>
        </p:spPr>
        <p:txBody>
          <a:bodyPr wrap="square" rtlCol="0">
            <a:spAutoFit/>
          </a:bodyPr>
          <a:lstStyle/>
          <a:p>
            <a:r>
              <a:rPr lang="en-US" sz="2800" i="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Ambulance Patient Offload Times</a:t>
            </a:r>
          </a:p>
        </p:txBody>
      </p:sp>
      <p:pic>
        <p:nvPicPr>
          <p:cNvPr id="22" name="Picture 21">
            <a:extLst>
              <a:ext uri="{FF2B5EF4-FFF2-40B4-BE49-F238E27FC236}">
                <a16:creationId xmlns:a16="http://schemas.microsoft.com/office/drawing/2014/main" id="{E29EC107-58A4-B237-3809-080E03033A66}"/>
              </a:ext>
            </a:extLst>
          </p:cNvPr>
          <p:cNvPicPr>
            <a:picLocks noChangeAspect="1"/>
          </p:cNvPicPr>
          <p:nvPr/>
        </p:nvPicPr>
        <p:blipFill>
          <a:blip r:embed="rId3"/>
          <a:stretch>
            <a:fillRect/>
          </a:stretch>
        </p:blipFill>
        <p:spPr>
          <a:xfrm>
            <a:off x="5422072" y="1291038"/>
            <a:ext cx="3284048" cy="2204499"/>
          </a:xfrm>
          <a:prstGeom prst="rect">
            <a:avLst/>
          </a:prstGeom>
        </p:spPr>
      </p:pic>
      <p:sp>
        <p:nvSpPr>
          <p:cNvPr id="23" name="TextBox 22">
            <a:extLst>
              <a:ext uri="{FF2B5EF4-FFF2-40B4-BE49-F238E27FC236}">
                <a16:creationId xmlns:a16="http://schemas.microsoft.com/office/drawing/2014/main" id="{C9BC5312-9AD2-6971-FC9E-B506CD02CAC8}"/>
              </a:ext>
            </a:extLst>
          </p:cNvPr>
          <p:cNvSpPr txBox="1"/>
          <p:nvPr/>
        </p:nvSpPr>
        <p:spPr>
          <a:xfrm>
            <a:off x="5640582" y="1001058"/>
            <a:ext cx="2766526" cy="369332"/>
          </a:xfrm>
          <a:prstGeom prst="rect">
            <a:avLst/>
          </a:prstGeom>
          <a:noFill/>
        </p:spPr>
        <p:txBody>
          <a:bodyPr wrap="square" rtlCol="0">
            <a:spAutoFit/>
          </a:bodyPr>
          <a:lstStyle/>
          <a:p>
            <a:r>
              <a:rPr lang="en-US" dirty="0"/>
              <a:t>APOT Average per Hour </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117</TotalTime>
  <Words>351</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Gill Sans MT</vt:lpstr>
      <vt:lpstr>Gallery</vt:lpstr>
      <vt:lpstr>Final Project  Segment 2 </vt:lpstr>
      <vt:lpstr>Presentation</vt:lpstr>
      <vt:lpstr>Ambulance Patient Offload Times </vt:lpstr>
      <vt:lpstr>Data Sources </vt:lpstr>
      <vt:lpstr>Data Exploration</vt:lpstr>
      <vt:lpstr>Data Analysis</vt:lpstr>
      <vt:lpstr>Process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Segment 2 </dc:title>
  <dc:subject/>
  <dc:creator>Dorthy Rodriguez</dc:creator>
  <cp:lastModifiedBy>Dorthy Rodriguez</cp:lastModifiedBy>
  <cp:revision>2</cp:revision>
  <dcterms:created xsi:type="dcterms:W3CDTF">2022-11-03T21:08:30Z</dcterms:created>
  <dcterms:modified xsi:type="dcterms:W3CDTF">2022-11-03T23:12:15Z</dcterms:modified>
</cp:coreProperties>
</file>