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71" r:id="rId5"/>
    <p:sldId id="273" r:id="rId6"/>
    <p:sldId id="264" r:id="rId7"/>
    <p:sldId id="268" r:id="rId8"/>
    <p:sldId id="276" r:id="rId9"/>
    <p:sldId id="269" r:id="rId10"/>
    <p:sldId id="270" r:id="rId11"/>
    <p:sldId id="274" r:id="rId12"/>
    <p:sldId id="277" r:id="rId13"/>
    <p:sldId id="27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, 목차" id="{4ACD23CD-4248-4017-9D4D-9029E751029D}">
          <p14:sldIdLst>
            <p14:sldId id="256"/>
            <p14:sldId id="266"/>
          </p14:sldIdLst>
        </p14:section>
        <p14:section name="개요" id="{B7C51A65-DEBE-46BB-8BCF-736DA6054757}">
          <p14:sldIdLst>
            <p14:sldId id="257"/>
          </p14:sldIdLst>
        </p14:section>
        <p14:section name="공용" id="{3C403908-DBCB-4518-B84A-ECF0650C5885}">
          <p14:sldIdLst>
            <p14:sldId id="271"/>
            <p14:sldId id="273"/>
            <p14:sldId id="264"/>
          </p14:sldIdLst>
        </p14:section>
        <p14:section name="movableblock" id="{0D4E2B73-7B67-49E2-901A-2BAC78734B2E}">
          <p14:sldIdLst>
            <p14:sldId id="268"/>
            <p14:sldId id="276"/>
            <p14:sldId id="269"/>
            <p14:sldId id="270"/>
          </p14:sldIdLst>
        </p14:section>
        <p14:section name="shot" id="{95342DB9-ABF3-4FB3-B3B1-58EAB44CBB3C}">
          <p14:sldIdLst>
            <p14:sldId id="274"/>
            <p14:sldId id="277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" initials="T" lastIdx="1" clrIdx="0">
    <p:extLst>
      <p:ext uri="{19B8F6BF-5375-455C-9EA6-DF929625EA0E}">
        <p15:presenceInfo xmlns:p15="http://schemas.microsoft.com/office/powerpoint/2012/main" userId="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ED6A-B844-465D-85AC-D7F08B78A103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F571F-76D7-49FA-BAEC-6226CB9F2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2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20EA-21AF-48B8-AFD8-6E72DEBB9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9B76A6-C718-43B8-ACEE-3BAD151B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29B88-CB91-4358-B9C7-0916CD03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C50A6-5BA7-46E1-B9C3-3CBD4D8D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F0A31-8266-4AD4-B57E-A4D08C61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92C2E-5854-4537-AF48-73ECAF1F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AC676-38E4-4A3C-93E2-E6963529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BA18B-1C7C-431F-A45E-3D80BB39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7C821-3A39-4DB0-802E-21218665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BEC4E-95D1-43E0-800B-2ED62E9C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0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7C69A3-3DA8-43E6-8132-770ABF113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C6ECD-255D-4D8A-90A1-D499E038E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55402-3818-4074-8339-7C6DBD61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1F9D9-C5A4-4C87-8C69-48B8B21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C56C-6DDC-4CAD-9CFC-09CDAF4E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5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91D61-8D14-4F88-9283-9DCF891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18727-F75F-4C01-AE9A-AB1654A6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74140-A822-40B8-9488-7B7FD507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4A382-8F42-4E38-B09D-60E526A3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0465-2980-47A4-B350-ABE6DF9F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8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0900E-4475-4316-98FE-A2E1E328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0927B-BCAA-40E7-8EC3-0A854F47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D157D-594C-4E60-873B-2EE13C3E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C8542-4749-4202-8500-19CA69F8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AC695-BBF8-4046-9296-CB65F1C3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1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4CF8-7175-4870-9C80-CC093A5E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BEF5A-2ED7-4154-A434-BC17CED58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71AA6-1E08-4871-A7D3-E21A0478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B83EC-D890-486B-8ABA-3A3AA1B2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DC99F-66A0-49F1-AB48-D57E54B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7F083-576C-4B13-B0A6-A75F0DB4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7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F6223-0E85-42FE-814D-3475C053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8D643-9786-4F8B-9F2A-7BD73B9B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690A3-E8DA-4FD4-8A71-C87E8AA4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A9668-19A3-4227-8595-2193B2FB4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249FCF-4F98-4A19-9DCF-3A3BCB1EF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637E36-B85F-4BD9-A43E-0425A44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EB2C52-B671-4EE6-BD8A-052B29B4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AAF786-6939-4C0D-B32B-E11673D3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2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24575-A0B4-44D1-AC1D-D66915EE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FE5F5-D213-41E6-90E3-27A3832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94E0E4-CC9A-4292-8C1C-5AA2E069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BC4830-5DB3-4DB3-824C-5E4E5892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CC5D7-5B73-4D9B-8C96-0CE8B837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5E84E-BCF9-4EE0-B462-EDCDA344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9A371-7DA2-40A4-9C27-89F0DF6B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3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9AC6-4914-49B8-899B-B4926DE7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F2B61-80A9-481E-8476-419ABB71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22974-F55E-48C9-909F-B76EA1ABD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0ED6D-655C-4D81-A83B-DFED015E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0CF65-8041-437A-8DC6-13882AB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186A7-570B-45B4-9650-F2BBB14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2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E1DC-C816-4F05-9D13-BE06CE7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09777A-6874-491D-9BA4-2F9F2DD8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04522-9987-49A1-9D1B-118525243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5BE49-6803-4CA4-AFE5-C574687F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DE912-7088-402E-A734-EB36B0D5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5B487-F9BF-40D1-84CB-9F1A2600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4E63CA-DCF0-4339-A7C5-BE78913E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14437-C9D3-4D47-B606-BAE1E4DB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E0B31-EC5E-4CF1-8B8C-251378C5F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B7EA-EEC1-42A9-A8A7-7334B6F98E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CDAF3-24A6-44B6-BA5D-F04899BB2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B249F-745D-4092-853B-6CEC1FF8C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4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microsoft.com/office/2007/relationships/hdphoto" Target="../media/hdphoto2.wdp"/><Relationship Id="rId7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&#52649;&#46028;%20&#52404;&#53356;.xlsx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8.xml"/><Relationship Id="rId7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&#52649;&#46028;%20&#52404;&#53356;.xlsx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B3B380-8893-4541-B37F-DCB01039E889}"/>
              </a:ext>
            </a:extLst>
          </p:cNvPr>
          <p:cNvSpPr txBox="1"/>
          <p:nvPr/>
        </p:nvSpPr>
        <p:spPr>
          <a:xfrm>
            <a:off x="4705737" y="4351129"/>
            <a:ext cx="2780523" cy="715089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시스템 기획서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Puzzle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8276A-00EE-42D8-878B-899F59C88919}"/>
              </a:ext>
            </a:extLst>
          </p:cNvPr>
          <p:cNvSpPr txBox="1"/>
          <p:nvPr/>
        </p:nvSpPr>
        <p:spPr>
          <a:xfrm>
            <a:off x="9411477" y="6488668"/>
            <a:ext cx="278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작성자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엄태성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110ADE27-650E-42C2-915F-65129B9B6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9" t="22276" b="26910"/>
          <a:stretch/>
        </p:blipFill>
        <p:spPr>
          <a:xfrm>
            <a:off x="5090327" y="1723100"/>
            <a:ext cx="2011344" cy="783772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38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4E93ACB1-614D-49B3-942D-21D4AD0012A2}"/>
              </a:ext>
            </a:extLst>
          </p:cNvPr>
          <p:cNvSpPr/>
          <p:nvPr/>
        </p:nvSpPr>
        <p:spPr>
          <a:xfrm>
            <a:off x="8081291" y="1569785"/>
            <a:ext cx="3931596" cy="3138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ECE7CD9-57E2-4898-8476-68FA0762D3EA}"/>
              </a:ext>
            </a:extLst>
          </p:cNvPr>
          <p:cNvGrpSpPr/>
          <p:nvPr/>
        </p:nvGrpSpPr>
        <p:grpSpPr>
          <a:xfrm>
            <a:off x="9452953" y="2119737"/>
            <a:ext cx="1058420" cy="1915327"/>
            <a:chOff x="9465115" y="2205852"/>
            <a:chExt cx="1058420" cy="1915327"/>
          </a:xfrm>
        </p:grpSpPr>
        <p:pic>
          <p:nvPicPr>
            <p:cNvPr id="97" name="Picture 2" descr="Free Vector Human Silhouette | FreeVectors">
              <a:extLst>
                <a:ext uri="{FF2B5EF4-FFF2-40B4-BE49-F238E27FC236}">
                  <a16:creationId xmlns:a16="http://schemas.microsoft.com/office/drawing/2014/main" id="{93CF612E-61E0-4EA8-9F32-6F887CFE79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9465115" y="3080591"/>
              <a:ext cx="379666" cy="104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41FFBB5-D882-4210-9930-03B8EEC4C41A}"/>
                </a:ext>
              </a:extLst>
            </p:cNvPr>
            <p:cNvSpPr/>
            <p:nvPr/>
          </p:nvSpPr>
          <p:spPr>
            <a:xfrm>
              <a:off x="9909825" y="2205852"/>
              <a:ext cx="507003" cy="56830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100" dirty="0"/>
                <a:t>다른 </a:t>
              </a:r>
              <a:r>
                <a:rPr lang="en-US" altLang="ko-KR" sz="1100" dirty="0"/>
                <a:t>OBJ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38D90E8-13E6-425D-B935-68A93BEA94C6}"/>
                </a:ext>
              </a:extLst>
            </p:cNvPr>
            <p:cNvSpPr/>
            <p:nvPr/>
          </p:nvSpPr>
          <p:spPr>
            <a:xfrm>
              <a:off x="9841619" y="2776321"/>
              <a:ext cx="681916" cy="1315237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/>
                <a:t>퍼즐</a:t>
              </a:r>
              <a:endParaRPr lang="en-US" altLang="ko-KR" dirty="0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831011-6753-4526-BAC0-0E5EF0E115CE}"/>
              </a:ext>
            </a:extLst>
          </p:cNvPr>
          <p:cNvSpPr/>
          <p:nvPr/>
        </p:nvSpPr>
        <p:spPr>
          <a:xfrm>
            <a:off x="3960579" y="1572729"/>
            <a:ext cx="3931596" cy="3138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F94DCE4-5EC3-4B54-B0E9-5C6649FC217E}"/>
              </a:ext>
            </a:extLst>
          </p:cNvPr>
          <p:cNvSpPr/>
          <p:nvPr/>
        </p:nvSpPr>
        <p:spPr>
          <a:xfrm>
            <a:off x="5616933" y="2580726"/>
            <a:ext cx="1300020" cy="1301736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2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2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2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dirty="0"/>
              <a:t>퍼즐요소</a:t>
            </a:r>
            <a:endParaRPr lang="en-US" altLang="ko-KR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4E08AC8-75FD-41FD-BF35-B2FE102D9415}"/>
              </a:ext>
            </a:extLst>
          </p:cNvPr>
          <p:cNvSpPr/>
          <p:nvPr/>
        </p:nvSpPr>
        <p:spPr>
          <a:xfrm>
            <a:off x="5195761" y="3035376"/>
            <a:ext cx="398418" cy="392436"/>
          </a:xfrm>
          <a:prstGeom prst="ellipse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>
                <a:shade val="50000"/>
                <a:alpha val="2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43A5BD-1125-468A-B288-40E0E8BF0402}"/>
              </a:ext>
            </a:extLst>
          </p:cNvPr>
          <p:cNvSpPr/>
          <p:nvPr/>
        </p:nvSpPr>
        <p:spPr>
          <a:xfrm>
            <a:off x="211436" y="2751051"/>
            <a:ext cx="2996567" cy="16741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21BF3C-6669-43D1-BC2A-E1866778B30C}"/>
              </a:ext>
            </a:extLst>
          </p:cNvPr>
          <p:cNvSpPr txBox="1"/>
          <p:nvPr/>
        </p:nvSpPr>
        <p:spPr>
          <a:xfrm flipH="1">
            <a:off x="326112" y="2843432"/>
            <a:ext cx="2756054" cy="276999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중</a:t>
            </a:r>
            <a:endParaRPr lang="en-US" altLang="ko-KR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434486C-1BE0-4572-8581-B583ADB0ABC0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194C399-C7C6-41BD-8EB0-63F0DFB26F08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240315E0-B815-48AB-87C6-711C9DEACE0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2EA78EC9-3D56-4A42-9305-C58071EE66D0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F2824789-AC72-42D4-8A25-B587440E2D8D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E9CC4D43-791C-4A8C-B7BA-B5A349EFA6DD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5200F849-400A-4AD5-A4D9-BA9F684E0643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55CE1ECA-7BA1-4713-86E3-51E05F1E2565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1EA80EDB-19CB-4102-A2EB-E913907FB3E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0DAF8976-4368-4890-A791-401C767AC5F4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BBA8350B-9B91-4092-A3D1-9742EDBC9198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385CE1D7-EA40-40EA-8766-011F38EACC1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0F895BEE-EDEE-422D-AF55-14D2EEDF9139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9D1F44C-7AD2-47EE-B3A0-DB2E336EB102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6B5665B-A4F6-486E-A45A-493A65383418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CD17631-468E-41CD-AE28-ED98D3FF7F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B902F4-03BC-4F8B-A0E3-9E1741F387B2}"/>
              </a:ext>
            </a:extLst>
          </p:cNvPr>
          <p:cNvSpPr/>
          <p:nvPr/>
        </p:nvSpPr>
        <p:spPr>
          <a:xfrm>
            <a:off x="2683476" y="153948"/>
            <a:ext cx="4480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1F141C-69D6-4C3D-A537-6367F59AC9B8}"/>
              </a:ext>
            </a:extLst>
          </p:cNvPr>
          <p:cNvSpPr/>
          <p:nvPr/>
        </p:nvSpPr>
        <p:spPr>
          <a:xfrm>
            <a:off x="211436" y="1293737"/>
            <a:ext cx="2996567" cy="11390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689BE8-3078-4AC9-8B9F-BBD037B89C18}"/>
              </a:ext>
            </a:extLst>
          </p:cNvPr>
          <p:cNvSpPr txBox="1"/>
          <p:nvPr/>
        </p:nvSpPr>
        <p:spPr>
          <a:xfrm flipH="1">
            <a:off x="318859" y="1426102"/>
            <a:ext cx="2756054" cy="276999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시작</a:t>
            </a:r>
            <a:endParaRPr lang="en-US" altLang="ko-KR" sz="12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FDA6182-15FF-413A-901C-D7DCE8AFF49A}"/>
              </a:ext>
            </a:extLst>
          </p:cNvPr>
          <p:cNvGrpSpPr/>
          <p:nvPr/>
        </p:nvGrpSpPr>
        <p:grpSpPr>
          <a:xfrm>
            <a:off x="318860" y="1381079"/>
            <a:ext cx="367052" cy="367053"/>
            <a:chOff x="2567613" y="2161738"/>
            <a:chExt cx="570451" cy="5704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E890F8-4E5D-4FE2-9F00-DC50849F69CB}"/>
                </a:ext>
              </a:extLst>
            </p:cNvPr>
            <p:cNvSpPr/>
            <p:nvPr/>
          </p:nvSpPr>
          <p:spPr>
            <a:xfrm>
              <a:off x="2567613" y="2161738"/>
              <a:ext cx="570451" cy="5704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AD42FA-5558-4F18-A92B-58B8AAD8DBC5}"/>
                </a:ext>
              </a:extLst>
            </p:cNvPr>
            <p:cNvSpPr/>
            <p:nvPr/>
          </p:nvSpPr>
          <p:spPr>
            <a:xfrm>
              <a:off x="2637472" y="2231592"/>
              <a:ext cx="430732" cy="4307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ffectLst/>
                </a:rPr>
                <a:t>X</a:t>
              </a:r>
              <a:endParaRPr lang="ko-KR" altLang="en-US" sz="140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76F36A6-D0D0-4627-917F-2FDAD9ED5F1D}"/>
              </a:ext>
            </a:extLst>
          </p:cNvPr>
          <p:cNvSpPr txBox="1"/>
          <p:nvPr/>
        </p:nvSpPr>
        <p:spPr>
          <a:xfrm flipH="1">
            <a:off x="326116" y="1901844"/>
            <a:ext cx="2756050" cy="43088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캐릭터가 퍼즐의 인식 위치에 있다</a:t>
            </a:r>
            <a:r>
              <a:rPr lang="en-US" altLang="ko-KR" sz="1200" dirty="0"/>
              <a:t>. </a:t>
            </a:r>
          </a:p>
          <a:p>
            <a:r>
              <a:rPr lang="en-US" altLang="ko-KR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(5</a:t>
            </a:r>
            <a:r>
              <a:rPr lang="ko-KR" altLang="en-US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페이지 참조</a:t>
            </a:r>
            <a:r>
              <a:rPr lang="en-US" altLang="ko-KR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</a:t>
            </a:r>
            <a:endParaRPr lang="en-US" altLang="ko-KR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7E8D724-8319-4085-BDB9-ADBEE8240005}"/>
              </a:ext>
            </a:extLst>
          </p:cNvPr>
          <p:cNvSpPr/>
          <p:nvPr/>
        </p:nvSpPr>
        <p:spPr>
          <a:xfrm>
            <a:off x="1576540" y="1671241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321A026-2292-439C-B8CE-0C0F7D34A563}"/>
              </a:ext>
            </a:extLst>
          </p:cNvPr>
          <p:cNvSpPr/>
          <p:nvPr/>
        </p:nvSpPr>
        <p:spPr>
          <a:xfrm>
            <a:off x="1481495" y="2432807"/>
            <a:ext cx="445291" cy="31824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1342E6-5F68-4ECE-AA5D-016084CBCB39}"/>
              </a:ext>
            </a:extLst>
          </p:cNvPr>
          <p:cNvSpPr txBox="1"/>
          <p:nvPr/>
        </p:nvSpPr>
        <p:spPr>
          <a:xfrm flipH="1">
            <a:off x="326112" y="3230309"/>
            <a:ext cx="2756053" cy="43088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캐릭터의 위치에 따라 방향키 입력 제한 </a:t>
            </a:r>
            <a:r>
              <a:rPr lang="en-US" altLang="ko-KR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(9</a:t>
            </a:r>
            <a:r>
              <a:rPr lang="ko-KR" altLang="en-US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페이지 참조</a:t>
            </a:r>
            <a:r>
              <a:rPr lang="en-US" altLang="ko-KR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altLang="ko-KR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E9070C-84F9-40D7-89CD-4E5F23A43585}"/>
              </a:ext>
            </a:extLst>
          </p:cNvPr>
          <p:cNvSpPr/>
          <p:nvPr/>
        </p:nvSpPr>
        <p:spPr>
          <a:xfrm>
            <a:off x="326113" y="2798409"/>
            <a:ext cx="367052" cy="367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CB6582-CE50-4852-85FC-9C8DC2173FD6}"/>
              </a:ext>
            </a:extLst>
          </p:cNvPr>
          <p:cNvSpPr/>
          <p:nvPr/>
        </p:nvSpPr>
        <p:spPr>
          <a:xfrm>
            <a:off x="371063" y="2843356"/>
            <a:ext cx="277151" cy="277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ffectLst/>
              </a:rPr>
              <a:t>X</a:t>
            </a:r>
            <a:endParaRPr lang="ko-KR" alt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BA6765-65B0-4752-9111-0CAA12459FE1}"/>
              </a:ext>
            </a:extLst>
          </p:cNvPr>
          <p:cNvSpPr txBox="1"/>
          <p:nvPr/>
        </p:nvSpPr>
        <p:spPr>
          <a:xfrm flipH="1">
            <a:off x="326112" y="3876230"/>
            <a:ext cx="2756054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</a:t>
            </a:r>
            <a:r>
              <a:rPr lang="ko-KR" altLang="en-US" sz="1200" dirty="0"/>
              <a:t>가 방향키 입력을 받아 </a:t>
            </a:r>
            <a:r>
              <a:rPr lang="en-US" altLang="ko-KR" sz="1200" dirty="0"/>
              <a:t>Character </a:t>
            </a:r>
            <a:r>
              <a:rPr lang="ko-KR" altLang="en-US" sz="1200" dirty="0"/>
              <a:t>와 동일한 속도로 움직인다</a:t>
            </a:r>
            <a:r>
              <a:rPr lang="en-US" altLang="ko-KR" sz="1200" dirty="0"/>
              <a:t>.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6D15D39-7CF5-4607-9967-B26C169C9B1D}"/>
              </a:ext>
            </a:extLst>
          </p:cNvPr>
          <p:cNvSpPr/>
          <p:nvPr/>
        </p:nvSpPr>
        <p:spPr>
          <a:xfrm>
            <a:off x="1569750" y="3626567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7CDE4D70-D0EB-4D56-A4E4-8E15E0EBE3FE}"/>
              </a:ext>
            </a:extLst>
          </p:cNvPr>
          <p:cNvSpPr/>
          <p:nvPr/>
        </p:nvSpPr>
        <p:spPr>
          <a:xfrm>
            <a:off x="1476533" y="4432516"/>
            <a:ext cx="445291" cy="31824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5F51FDB-DD18-4ECA-869E-66A1D31994EF}"/>
              </a:ext>
            </a:extLst>
          </p:cNvPr>
          <p:cNvSpPr/>
          <p:nvPr/>
        </p:nvSpPr>
        <p:spPr>
          <a:xfrm>
            <a:off x="211436" y="4758083"/>
            <a:ext cx="2996567" cy="15283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3A8452-5C42-4980-A119-E25A006112AA}"/>
              </a:ext>
            </a:extLst>
          </p:cNvPr>
          <p:cNvSpPr txBox="1"/>
          <p:nvPr/>
        </p:nvSpPr>
        <p:spPr>
          <a:xfrm flipH="1">
            <a:off x="326112" y="4850992"/>
            <a:ext cx="2756054" cy="276999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해제</a:t>
            </a:r>
            <a:endParaRPr lang="en-US" altLang="ko-KR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6D07B8-D6B0-41E6-AC76-3A6E16F3C994}"/>
              </a:ext>
            </a:extLst>
          </p:cNvPr>
          <p:cNvSpPr/>
          <p:nvPr/>
        </p:nvSpPr>
        <p:spPr>
          <a:xfrm>
            <a:off x="326113" y="4805969"/>
            <a:ext cx="367052" cy="367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FD4108-A3AE-4A02-9392-9B9B0326CD33}"/>
              </a:ext>
            </a:extLst>
          </p:cNvPr>
          <p:cNvSpPr/>
          <p:nvPr/>
        </p:nvSpPr>
        <p:spPr>
          <a:xfrm>
            <a:off x="371063" y="4850916"/>
            <a:ext cx="277151" cy="277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ffectLst/>
              </a:rPr>
              <a:t>X</a:t>
            </a:r>
            <a:endParaRPr lang="ko-KR" alt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BBBB7B-7ACF-410E-AC4F-5AE0642B8B0B}"/>
              </a:ext>
            </a:extLst>
          </p:cNvPr>
          <p:cNvSpPr txBox="1"/>
          <p:nvPr/>
        </p:nvSpPr>
        <p:spPr>
          <a:xfrm flipH="1">
            <a:off x="321151" y="5245435"/>
            <a:ext cx="2756053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방향키 입력 제한 해제</a:t>
            </a:r>
            <a:endParaRPr lang="en-US" altLang="ko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636E3B-4257-4484-A50F-1DBC0E89D158}"/>
              </a:ext>
            </a:extLst>
          </p:cNvPr>
          <p:cNvSpPr txBox="1"/>
          <p:nvPr/>
        </p:nvSpPr>
        <p:spPr>
          <a:xfrm flipH="1">
            <a:off x="321150" y="5739766"/>
            <a:ext cx="2756054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</a:t>
            </a:r>
            <a:r>
              <a:rPr lang="ko-KR" altLang="en-US" sz="1200" dirty="0"/>
              <a:t>가 더 이상 방향키 입력을 받지 않게 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1B15451-49D8-4C6F-AA5B-07AD4F39871C}"/>
              </a:ext>
            </a:extLst>
          </p:cNvPr>
          <p:cNvSpPr/>
          <p:nvPr/>
        </p:nvSpPr>
        <p:spPr>
          <a:xfrm>
            <a:off x="1569750" y="5488412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AF9F56-F61F-455D-B759-561351F22EDF}"/>
              </a:ext>
            </a:extLst>
          </p:cNvPr>
          <p:cNvSpPr/>
          <p:nvPr/>
        </p:nvSpPr>
        <p:spPr>
          <a:xfrm>
            <a:off x="5726477" y="2578942"/>
            <a:ext cx="1300020" cy="13017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dirty="0"/>
              <a:t>MB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FFB8F7-007B-48EC-AE58-38F2FBA8841C}"/>
              </a:ext>
            </a:extLst>
          </p:cNvPr>
          <p:cNvSpPr txBox="1"/>
          <p:nvPr/>
        </p:nvSpPr>
        <p:spPr>
          <a:xfrm>
            <a:off x="3959791" y="4806818"/>
            <a:ext cx="3931596" cy="138499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MB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충돌에 대하여</a:t>
            </a:r>
            <a:endParaRPr lang="en-US" altLang="ko-KR" sz="1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1200" dirty="0"/>
          </a:p>
          <a:p>
            <a:r>
              <a:rPr lang="ko-KR" altLang="en-US" sz="1200" dirty="0"/>
              <a:t>이동방향에 </a:t>
            </a:r>
            <a:r>
              <a:rPr lang="ko-KR" altLang="en-US" sz="1200" dirty="0" err="1"/>
              <a:t>충돌체</a:t>
            </a:r>
            <a:r>
              <a:rPr lang="en-US" altLang="ko-KR" sz="1000" dirty="0"/>
              <a:t>(</a:t>
            </a:r>
            <a:r>
              <a:rPr lang="ko-KR" altLang="en-US" sz="1000" dirty="0"/>
              <a:t>벽이나 타 퍼즐요소 등</a:t>
            </a:r>
            <a:r>
              <a:rPr lang="en-US" altLang="ko-KR" sz="1000" dirty="0"/>
              <a:t>)</a:t>
            </a:r>
            <a:r>
              <a:rPr lang="ko-KR" altLang="en-US" sz="1200" dirty="0"/>
              <a:t>이 없을 경우에만 이동이 가능하게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캐릭터 또한 자연스럽게 퍼즐요소의 콜리전</a:t>
            </a:r>
            <a:r>
              <a:rPr lang="en-US" altLang="ko-KR" sz="1200" dirty="0"/>
              <a:t>2</a:t>
            </a:r>
            <a:r>
              <a:rPr lang="ko-KR" altLang="en-US" sz="1200" dirty="0"/>
              <a:t>와 충돌함으로써 해당 방향으로 움직일 수 없게 된다</a:t>
            </a:r>
            <a:r>
              <a:rPr lang="en-US" altLang="ko-KR" sz="1200" dirty="0"/>
              <a:t>.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D4113CA-A72A-4C3C-99A4-9CD63D2E737A}"/>
              </a:ext>
            </a:extLst>
          </p:cNvPr>
          <p:cNvGrpSpPr/>
          <p:nvPr/>
        </p:nvGrpSpPr>
        <p:grpSpPr>
          <a:xfrm>
            <a:off x="3672696" y="1569801"/>
            <a:ext cx="1729973" cy="513824"/>
            <a:chOff x="4922520" y="6028330"/>
            <a:chExt cx="1703998" cy="513824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3F9775CE-839F-4CAC-AAEF-BC80A1716430}"/>
                </a:ext>
              </a:extLst>
            </p:cNvPr>
            <p:cNvSpPr/>
            <p:nvPr/>
          </p:nvSpPr>
          <p:spPr>
            <a:xfrm>
              <a:off x="4922520" y="6028330"/>
              <a:ext cx="1567724" cy="513824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ED89A57-F48C-490D-8788-7AC4EE411FDB}"/>
                </a:ext>
              </a:extLst>
            </p:cNvPr>
            <p:cNvGrpSpPr/>
            <p:nvPr/>
          </p:nvGrpSpPr>
          <p:grpSpPr>
            <a:xfrm>
              <a:off x="4983342" y="6071279"/>
              <a:ext cx="1643176" cy="392436"/>
              <a:chOff x="9077574" y="1710187"/>
              <a:chExt cx="1643176" cy="392436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F7307AC-3A3F-4032-8F9A-2BC0901C9050}"/>
                  </a:ext>
                </a:extLst>
              </p:cNvPr>
              <p:cNvSpPr/>
              <p:nvPr/>
            </p:nvSpPr>
            <p:spPr>
              <a:xfrm>
                <a:off x="9077574" y="1710187"/>
                <a:ext cx="392436" cy="39243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061133-EB4A-4196-A1AF-C3100FCFBA36}"/>
                  </a:ext>
                </a:extLst>
              </p:cNvPr>
              <p:cNvSpPr txBox="1"/>
              <p:nvPr/>
            </p:nvSpPr>
            <p:spPr>
              <a:xfrm>
                <a:off x="9433488" y="1713998"/>
                <a:ext cx="128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캐릭터</a:t>
                </a:r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1D5F5F53-B970-479E-8B82-A97A46B3CC52}"/>
              </a:ext>
            </a:extLst>
          </p:cNvPr>
          <p:cNvSpPr/>
          <p:nvPr/>
        </p:nvSpPr>
        <p:spPr>
          <a:xfrm>
            <a:off x="5305305" y="3033592"/>
            <a:ext cx="398418" cy="3924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5C77948-21F1-4566-93CD-24EAD5C9DF8B}"/>
              </a:ext>
            </a:extLst>
          </p:cNvPr>
          <p:cNvGrpSpPr/>
          <p:nvPr/>
        </p:nvGrpSpPr>
        <p:grpSpPr>
          <a:xfrm>
            <a:off x="5944888" y="3766633"/>
            <a:ext cx="983096" cy="830997"/>
            <a:chOff x="7005241" y="3446685"/>
            <a:chExt cx="983096" cy="830997"/>
          </a:xfrm>
        </p:grpSpPr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BD86C2FF-AEA5-45F9-9DCD-6353B18C28A4}"/>
                </a:ext>
              </a:extLst>
            </p:cNvPr>
            <p:cNvSpPr/>
            <p:nvPr/>
          </p:nvSpPr>
          <p:spPr>
            <a:xfrm>
              <a:off x="7005241" y="3711295"/>
              <a:ext cx="983096" cy="30177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곱하기 기호 70">
              <a:extLst>
                <a:ext uri="{FF2B5EF4-FFF2-40B4-BE49-F238E27FC236}">
                  <a16:creationId xmlns:a16="http://schemas.microsoft.com/office/drawing/2014/main" id="{D89FC852-E837-4A70-9CA4-4FFF9046C9AD}"/>
                </a:ext>
              </a:extLst>
            </p:cNvPr>
            <p:cNvSpPr/>
            <p:nvPr/>
          </p:nvSpPr>
          <p:spPr>
            <a:xfrm>
              <a:off x="7081291" y="3446685"/>
              <a:ext cx="830997" cy="830997"/>
            </a:xfrm>
            <a:prstGeom prst="mathMultiply">
              <a:avLst>
                <a:gd name="adj1" fmla="val 1342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043E19C-3B00-4D34-BC72-91ACCE20186A}"/>
              </a:ext>
            </a:extLst>
          </p:cNvPr>
          <p:cNvGrpSpPr/>
          <p:nvPr/>
        </p:nvGrpSpPr>
        <p:grpSpPr>
          <a:xfrm rot="16200000">
            <a:off x="6548527" y="3023482"/>
            <a:ext cx="806204" cy="412655"/>
            <a:chOff x="3458239" y="2877085"/>
            <a:chExt cx="1357842" cy="695010"/>
          </a:xfrm>
          <a:solidFill>
            <a:srgbClr val="FF0000"/>
          </a:solidFill>
        </p:grpSpPr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830CAD44-9CBB-41B8-B5CC-D986FCB1D38D}"/>
                </a:ext>
              </a:extLst>
            </p:cNvPr>
            <p:cNvSpPr/>
            <p:nvPr/>
          </p:nvSpPr>
          <p:spPr>
            <a:xfrm>
              <a:off x="3949830" y="2877085"/>
              <a:ext cx="424098" cy="6105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CF60948A-1A0D-4312-9788-5E8A96429049}"/>
                </a:ext>
              </a:extLst>
            </p:cNvPr>
            <p:cNvSpPr/>
            <p:nvPr/>
          </p:nvSpPr>
          <p:spPr>
            <a:xfrm rot="1431346">
              <a:off x="4138941" y="2894376"/>
              <a:ext cx="424098" cy="6105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344B70B3-447E-4DD2-A53D-C166F6DB8CD2}"/>
                </a:ext>
              </a:extLst>
            </p:cNvPr>
            <p:cNvSpPr/>
            <p:nvPr/>
          </p:nvSpPr>
          <p:spPr>
            <a:xfrm rot="3600000">
              <a:off x="4298755" y="3046776"/>
              <a:ext cx="424098" cy="6105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68899F27-845C-4B5B-B99D-CB4D954376C6}"/>
                </a:ext>
              </a:extLst>
            </p:cNvPr>
            <p:cNvSpPr/>
            <p:nvPr/>
          </p:nvSpPr>
          <p:spPr>
            <a:xfrm rot="19800000">
              <a:off x="3692277" y="2961540"/>
              <a:ext cx="424098" cy="6105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3E05A82B-7F37-4CDD-9699-7F236E9A2321}"/>
                </a:ext>
              </a:extLst>
            </p:cNvPr>
            <p:cNvSpPr/>
            <p:nvPr/>
          </p:nvSpPr>
          <p:spPr>
            <a:xfrm rot="18000000">
              <a:off x="3551468" y="3046775"/>
              <a:ext cx="424098" cy="6105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32E796-CC76-4113-A268-53F3D6F8D2FB}"/>
              </a:ext>
            </a:extLst>
          </p:cNvPr>
          <p:cNvSpPr/>
          <p:nvPr/>
        </p:nvSpPr>
        <p:spPr>
          <a:xfrm>
            <a:off x="7041051" y="1670893"/>
            <a:ext cx="369116" cy="281301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벽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2C693D-5145-46DA-80CA-64AE6F67053D}"/>
              </a:ext>
            </a:extLst>
          </p:cNvPr>
          <p:cNvSpPr txBox="1"/>
          <p:nvPr/>
        </p:nvSpPr>
        <p:spPr>
          <a:xfrm>
            <a:off x="8081291" y="4806818"/>
            <a:ext cx="3931596" cy="120032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MB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위에 </a:t>
            </a:r>
            <a:r>
              <a:rPr lang="ko-KR" altLang="en-US" sz="12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무언가가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12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있을때</a:t>
            </a:r>
            <a:endParaRPr lang="en-US" altLang="ko-KR" sz="1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1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1200" dirty="0">
                <a:latin typeface="+mn-ea"/>
              </a:rPr>
              <a:t>MB</a:t>
            </a:r>
            <a:r>
              <a:rPr lang="ko-KR" altLang="en-US" sz="1200" dirty="0">
                <a:latin typeface="+mn-ea"/>
              </a:rPr>
              <a:t>와 함께 동일 방향으로 이동하도록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MB</a:t>
            </a:r>
            <a:r>
              <a:rPr lang="ko-KR" altLang="en-US" sz="1200" dirty="0">
                <a:latin typeface="+mn-ea"/>
              </a:rPr>
              <a:t>를 통해 다른 퍼즐요소를 이동시키는 것으로 레벨 디자인을 할 수 있게 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58ACC2D0-88A1-464E-AF02-3A1FFA299FED}"/>
              </a:ext>
            </a:extLst>
          </p:cNvPr>
          <p:cNvSpPr/>
          <p:nvPr/>
        </p:nvSpPr>
        <p:spPr>
          <a:xfrm>
            <a:off x="9423100" y="4149364"/>
            <a:ext cx="983096" cy="301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8EC9B0A-3D52-4D32-B6BF-7482D613EA81}"/>
              </a:ext>
            </a:extLst>
          </p:cNvPr>
          <p:cNvGrpSpPr/>
          <p:nvPr/>
        </p:nvGrpSpPr>
        <p:grpSpPr>
          <a:xfrm>
            <a:off x="9296336" y="2119737"/>
            <a:ext cx="1058420" cy="1915327"/>
            <a:chOff x="9572649" y="2217570"/>
            <a:chExt cx="1058420" cy="1915327"/>
          </a:xfrm>
        </p:grpSpPr>
        <p:pic>
          <p:nvPicPr>
            <p:cNvPr id="88" name="Picture 2" descr="Free Vector Human Silhouette | FreeVectors">
              <a:extLst>
                <a:ext uri="{FF2B5EF4-FFF2-40B4-BE49-F238E27FC236}">
                  <a16:creationId xmlns:a16="http://schemas.microsoft.com/office/drawing/2014/main" id="{31CEE050-9665-4B0F-AA47-3EFBDAFDFA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9572649" y="3092309"/>
              <a:ext cx="379666" cy="104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9C2BD39-03C0-4380-8B8A-26958CD6C1B4}"/>
                </a:ext>
              </a:extLst>
            </p:cNvPr>
            <p:cNvSpPr/>
            <p:nvPr/>
          </p:nvSpPr>
          <p:spPr>
            <a:xfrm>
              <a:off x="10017359" y="2217570"/>
              <a:ext cx="507003" cy="56830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100" dirty="0"/>
                <a:t> </a:t>
              </a:r>
              <a:endParaRPr lang="en-US" altLang="ko-KR" sz="1100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374B564-3FAA-479C-9AF5-7EF5D52B39D9}"/>
                </a:ext>
              </a:extLst>
            </p:cNvPr>
            <p:cNvSpPr/>
            <p:nvPr/>
          </p:nvSpPr>
          <p:spPr>
            <a:xfrm>
              <a:off x="9949153" y="2788039"/>
              <a:ext cx="681916" cy="1315237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/>
                <a:t>퍼즐</a:t>
              </a:r>
              <a:endParaRPr lang="en-US" altLang="ko-KR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BEEE78E-102F-47F6-9F78-36B1B82C523A}"/>
              </a:ext>
            </a:extLst>
          </p:cNvPr>
          <p:cNvGrpSpPr/>
          <p:nvPr/>
        </p:nvGrpSpPr>
        <p:grpSpPr>
          <a:xfrm>
            <a:off x="9609570" y="2119737"/>
            <a:ext cx="1058420" cy="1915327"/>
            <a:chOff x="9572649" y="2217570"/>
            <a:chExt cx="1058420" cy="1915327"/>
          </a:xfrm>
        </p:grpSpPr>
        <p:pic>
          <p:nvPicPr>
            <p:cNvPr id="101" name="Picture 2" descr="Free Vector Human Silhouette | FreeVectors">
              <a:extLst>
                <a:ext uri="{FF2B5EF4-FFF2-40B4-BE49-F238E27FC236}">
                  <a16:creationId xmlns:a16="http://schemas.microsoft.com/office/drawing/2014/main" id="{232703B3-866D-4CFC-BC3A-B772E1B6D2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9572649" y="3092309"/>
              <a:ext cx="379666" cy="104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E5B11B9-8015-4369-94D5-D837E2548C5E}"/>
                </a:ext>
              </a:extLst>
            </p:cNvPr>
            <p:cNvSpPr/>
            <p:nvPr/>
          </p:nvSpPr>
          <p:spPr>
            <a:xfrm>
              <a:off x="10017359" y="2217570"/>
              <a:ext cx="507003" cy="56830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/>
                <a:t>BJ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AE64572-33CB-4F79-87D4-6744144611F4}"/>
                </a:ext>
              </a:extLst>
            </p:cNvPr>
            <p:cNvSpPr/>
            <p:nvPr/>
          </p:nvSpPr>
          <p:spPr>
            <a:xfrm>
              <a:off x="9949153" y="2788039"/>
              <a:ext cx="681916" cy="1315237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/>
                <a:t>퍼즐</a:t>
              </a:r>
              <a:endParaRPr lang="en-US" altLang="ko-KR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9CB21B8-C824-4595-B4F7-ADA6A69C1F2F}"/>
              </a:ext>
            </a:extLst>
          </p:cNvPr>
          <p:cNvGrpSpPr/>
          <p:nvPr/>
        </p:nvGrpSpPr>
        <p:grpSpPr>
          <a:xfrm>
            <a:off x="9766187" y="2119737"/>
            <a:ext cx="1058420" cy="1915327"/>
            <a:chOff x="9708064" y="2206566"/>
            <a:chExt cx="1058420" cy="1915327"/>
          </a:xfrm>
        </p:grpSpPr>
        <p:pic>
          <p:nvPicPr>
            <p:cNvPr id="94" name="Picture 2" descr="Free Vector Human Silhouette | FreeVectors">
              <a:extLst>
                <a:ext uri="{FF2B5EF4-FFF2-40B4-BE49-F238E27FC236}">
                  <a16:creationId xmlns:a16="http://schemas.microsoft.com/office/drawing/2014/main" id="{89010CA3-9B5E-4080-9BAA-14FBE421E1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9708064" y="3081305"/>
              <a:ext cx="379666" cy="104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DD5201A-B222-4103-B47C-BA97BCF8EAE8}"/>
                </a:ext>
              </a:extLst>
            </p:cNvPr>
            <p:cNvSpPr/>
            <p:nvPr/>
          </p:nvSpPr>
          <p:spPr>
            <a:xfrm>
              <a:off x="10152774" y="2206566"/>
              <a:ext cx="507003" cy="5683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100" dirty="0"/>
                <a:t>다른 </a:t>
              </a:r>
              <a:r>
                <a:rPr lang="en-US" altLang="ko-KR" sz="1100" dirty="0"/>
                <a:t>OBJ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2041295-9945-457C-B165-778DA3FD64C1}"/>
                </a:ext>
              </a:extLst>
            </p:cNvPr>
            <p:cNvSpPr/>
            <p:nvPr/>
          </p:nvSpPr>
          <p:spPr>
            <a:xfrm>
              <a:off x="10084568" y="2777035"/>
              <a:ext cx="681916" cy="131523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/>
                <a:t>MB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25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07DA6657-C551-4263-B006-3F33A2F12502}"/>
              </a:ext>
            </a:extLst>
          </p:cNvPr>
          <p:cNvSpPr/>
          <p:nvPr/>
        </p:nvSpPr>
        <p:spPr>
          <a:xfrm>
            <a:off x="9269251" y="5243184"/>
            <a:ext cx="330593" cy="325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353C5C-A4A8-4CD7-B4C7-08A28703A6DC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EE25E29-74A0-43BD-95D1-FC14900ED7A6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42DB8217-207A-4A4D-B935-F6740608A68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4F3A255-1B70-41B8-A5C2-B86D6B2E6D75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6FF5A0BB-AC77-4E7D-BABE-F245C027FF67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4" name="평행 사변형 13">
                    <a:extLst>
                      <a:ext uri="{FF2B5EF4-FFF2-40B4-BE49-F238E27FC236}">
                        <a16:creationId xmlns:a16="http://schemas.microsoft.com/office/drawing/2014/main" id="{960F8C18-E623-4BED-837A-A8644568FD2D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평행 사변형 14">
                    <a:extLst>
                      <a:ext uri="{FF2B5EF4-FFF2-40B4-BE49-F238E27FC236}">
                        <a16:creationId xmlns:a16="http://schemas.microsoft.com/office/drawing/2014/main" id="{B5E33D11-6170-415C-AA0B-BF646BEBDD68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ECAD3F3B-531B-443D-91B5-B3258B0F90DB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7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CF6643E-9E0C-4DFF-8201-310015BD4EC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8A045461-C0E9-4403-B096-C6126B56B125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926AD1E5-5621-489C-A267-6A8B285A02C3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C08487AE-029A-4A63-A9FC-BAF06B80652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904031F0-68C2-4005-8989-1D7463C45B3B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83732EA-5C27-42D5-91CB-6969D71A7F5D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05E8DFB-52B6-4401-9B37-785B3DA15BE7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1C0157C-F400-4558-A443-7321C5D1DD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3CC3FF-A5D0-4EAA-B2A3-08F5EE1BC15B}"/>
              </a:ext>
            </a:extLst>
          </p:cNvPr>
          <p:cNvSpPr/>
          <p:nvPr/>
        </p:nvSpPr>
        <p:spPr>
          <a:xfrm>
            <a:off x="2683476" y="153948"/>
            <a:ext cx="3244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Shot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FA7EEE-5DAF-440A-B470-76BB0218F41E}"/>
              </a:ext>
            </a:extLst>
          </p:cNvPr>
          <p:cNvSpPr txBox="1"/>
          <p:nvPr/>
        </p:nvSpPr>
        <p:spPr>
          <a:xfrm>
            <a:off x="213651" y="1362589"/>
            <a:ext cx="10386265" cy="28623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기획 배경</a:t>
            </a:r>
            <a:endParaRPr lang="en-US" altLang="ko-KR" dirty="0"/>
          </a:p>
          <a:p>
            <a:r>
              <a:rPr lang="ko-KR" altLang="en-US" dirty="0"/>
              <a:t>해당 항목은 게임에 등장하는 </a:t>
            </a:r>
            <a:r>
              <a:rPr lang="ko-KR" altLang="en-US" dirty="0">
                <a:solidFill>
                  <a:schemeClr val="accent4"/>
                </a:solidFill>
              </a:rPr>
              <a:t>퍼즐 요소들 중 하나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플레이어 조작을 통해 투사체를 발사할 수 있는 시스템을 가진 객체에 대해 작성하였다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퍼즐요소는 플레이어가 인접한 상태에서 </a:t>
            </a:r>
            <a:r>
              <a:rPr lang="ko-KR" altLang="en-US" dirty="0">
                <a:solidFill>
                  <a:schemeClr val="accent4"/>
                </a:solidFill>
              </a:rPr>
              <a:t>상호작용 입력을 받아 투사체를 발사</a:t>
            </a:r>
            <a:r>
              <a:rPr lang="ko-KR" altLang="en-US" dirty="0"/>
              <a:t>하는데</a:t>
            </a:r>
            <a:r>
              <a:rPr lang="en-US" altLang="ko-KR" dirty="0"/>
              <a:t>, </a:t>
            </a:r>
            <a:r>
              <a:rPr lang="ko-KR" altLang="en-US" dirty="0"/>
              <a:t>그 투사체 또한 </a:t>
            </a:r>
            <a:r>
              <a:rPr lang="ko-KR" altLang="en-US" dirty="0">
                <a:solidFill>
                  <a:schemeClr val="accent4"/>
                </a:solidFill>
              </a:rPr>
              <a:t>다른 퍼즐요소와 상호작용 할 수 있는 또 하나의 객체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Shot</a:t>
            </a:r>
            <a:r>
              <a:rPr lang="ko-KR" altLang="en-US" dirty="0"/>
              <a:t>은 다른 퍼즐 요소를 조작하는데 사용되는 </a:t>
            </a:r>
            <a:r>
              <a:rPr lang="ko-KR" altLang="en-US" dirty="0">
                <a:solidFill>
                  <a:schemeClr val="accent4"/>
                </a:solidFill>
              </a:rPr>
              <a:t>퍼즐 해결의 출발점</a:t>
            </a:r>
            <a:r>
              <a:rPr lang="ko-KR" altLang="en-US" dirty="0"/>
              <a:t>으로 많이 사용할 계획으로 기획하였으며</a:t>
            </a:r>
            <a:r>
              <a:rPr lang="en-US" altLang="ko-KR" dirty="0"/>
              <a:t>, </a:t>
            </a:r>
            <a:r>
              <a:rPr lang="ko-KR" altLang="en-US" dirty="0"/>
              <a:t>이를 통해</a:t>
            </a:r>
            <a:r>
              <a:rPr lang="en-US" altLang="ko-KR" dirty="0"/>
              <a:t> </a:t>
            </a:r>
            <a:r>
              <a:rPr lang="ko-KR" altLang="en-US" dirty="0"/>
              <a:t>미리 퍼즐을 설계하여 </a:t>
            </a:r>
            <a:r>
              <a:rPr lang="en-US" altLang="ko-KR" dirty="0"/>
              <a:t>Shot</a:t>
            </a:r>
            <a:r>
              <a:rPr lang="ko-KR" altLang="en-US" dirty="0"/>
              <a:t>의 투사체가 움직일 경로를 설정하는 등 다양한 형태의 </a:t>
            </a:r>
            <a:r>
              <a:rPr lang="ko-KR" altLang="en-US" dirty="0">
                <a:solidFill>
                  <a:schemeClr val="accent4"/>
                </a:solidFill>
              </a:rPr>
              <a:t>논리적인 퍼즐 디자인</a:t>
            </a:r>
            <a:r>
              <a:rPr lang="ko-KR" altLang="en-US" dirty="0"/>
              <a:t>이 가능할 것이다</a:t>
            </a:r>
            <a:r>
              <a:rPr lang="en-US" altLang="ko-KR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A2A912-3723-4658-A03A-518C527416C2}"/>
              </a:ext>
            </a:extLst>
          </p:cNvPr>
          <p:cNvSpPr txBox="1"/>
          <p:nvPr/>
        </p:nvSpPr>
        <p:spPr>
          <a:xfrm>
            <a:off x="213651" y="4282615"/>
            <a:ext cx="7870626" cy="233910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시스템 요약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Shot</a:t>
            </a:r>
            <a:r>
              <a:rPr lang="ko-KR" altLang="en-US" sz="1400" dirty="0"/>
              <a:t>에 인접한 캐릭터는 상호작용 키와 방향키를 통해서 투사체를 발사할 수 있다</a:t>
            </a:r>
            <a:r>
              <a:rPr lang="en-US" altLang="ko-KR" sz="14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투사체가 </a:t>
            </a:r>
            <a:r>
              <a:rPr lang="ko-KR" altLang="en-US" sz="1000" dirty="0">
                <a:solidFill>
                  <a:schemeClr val="accent4"/>
                </a:solidFill>
              </a:rPr>
              <a:t>발사되는 시점은 상호작용 키 입력을 해제</a:t>
            </a:r>
            <a:r>
              <a:rPr lang="ko-KR" altLang="en-US" sz="1000" dirty="0"/>
              <a:t> 했을 때이다</a:t>
            </a:r>
            <a:r>
              <a:rPr lang="en-US" altLang="ko-KR" sz="1000" dirty="0"/>
              <a:t>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투사체는 다른 충돌체와 </a:t>
            </a:r>
            <a:r>
              <a:rPr lang="ko-KR" altLang="en-US" sz="1400" dirty="0" err="1"/>
              <a:t>부딛힐</a:t>
            </a:r>
            <a:r>
              <a:rPr lang="ko-KR" altLang="en-US" sz="1400" dirty="0"/>
              <a:t> 시 튕겨지며 일정 횟수 벽에 </a:t>
            </a:r>
            <a:r>
              <a:rPr lang="ko-KR" altLang="en-US" sz="1400" dirty="0" err="1"/>
              <a:t>부딛히면</a:t>
            </a:r>
            <a:r>
              <a:rPr lang="ko-KR" altLang="en-US" sz="1400" dirty="0"/>
              <a:t> 제거된다</a:t>
            </a:r>
            <a:r>
              <a:rPr lang="en-US" altLang="ko-KR" sz="14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횟수는 </a:t>
            </a:r>
            <a:r>
              <a:rPr lang="ko-KR" altLang="en-US" sz="1000" dirty="0">
                <a:solidFill>
                  <a:schemeClr val="accent4"/>
                </a:solidFill>
              </a:rPr>
              <a:t>변수로 관리</a:t>
            </a:r>
            <a:r>
              <a:rPr lang="ko-KR" altLang="en-US" sz="1000" dirty="0"/>
              <a:t>하며 벽 뿐만 아니라 </a:t>
            </a:r>
            <a:r>
              <a:rPr lang="ko-KR" altLang="en-US" sz="1000" dirty="0">
                <a:solidFill>
                  <a:schemeClr val="accent4"/>
                </a:solidFill>
              </a:rPr>
              <a:t>다른 퍼즐 요소와 상호작용 하며 증가하거나 감소</a:t>
            </a:r>
            <a:r>
              <a:rPr lang="ko-KR" altLang="en-US" sz="1000" dirty="0"/>
              <a:t>할 수 도 </a:t>
            </a:r>
            <a:r>
              <a:rPr lang="ko-KR" altLang="en-US" sz="1000" dirty="0" err="1"/>
              <a:t>있을것이다</a:t>
            </a:r>
            <a:r>
              <a:rPr lang="ko-KR" altLang="en-US" sz="1000" dirty="0"/>
              <a:t> </a:t>
            </a:r>
            <a:r>
              <a:rPr lang="en-US" altLang="ko-KR" sz="1000" dirty="0"/>
              <a:t>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투사체는 동시에 </a:t>
            </a:r>
            <a:r>
              <a:rPr lang="en-US" altLang="ko-KR" sz="1400" dirty="0"/>
              <a:t>1</a:t>
            </a:r>
            <a:r>
              <a:rPr lang="ko-KR" altLang="en-US" sz="1400" dirty="0"/>
              <a:t>개밖에 존재하지 못한다</a:t>
            </a:r>
            <a:r>
              <a:rPr lang="en-US" altLang="ko-KR" sz="14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레벨 </a:t>
            </a:r>
            <a:r>
              <a:rPr lang="ko-KR" altLang="en-US" sz="1000" dirty="0" err="1"/>
              <a:t>어딘가에</a:t>
            </a:r>
            <a:r>
              <a:rPr lang="ko-KR" altLang="en-US" sz="1000" dirty="0"/>
              <a:t> 투사체가 이미 있으면</a:t>
            </a:r>
            <a:r>
              <a:rPr lang="en-US" altLang="ko-KR" sz="1000" dirty="0"/>
              <a:t>, shot</a:t>
            </a:r>
            <a:r>
              <a:rPr lang="ko-KR" altLang="en-US" sz="1000" dirty="0"/>
              <a:t>이 </a:t>
            </a:r>
            <a:r>
              <a:rPr lang="ko-KR" altLang="en-US" sz="1000" dirty="0">
                <a:solidFill>
                  <a:schemeClr val="accent4"/>
                </a:solidFill>
              </a:rPr>
              <a:t>상호작용 불가능한 상태</a:t>
            </a:r>
            <a:r>
              <a:rPr lang="ko-KR" altLang="en-US" sz="1000" dirty="0"/>
              <a:t>가 된다</a:t>
            </a:r>
            <a:r>
              <a:rPr lang="en-US" altLang="ko-KR" sz="1000" dirty="0"/>
              <a:t>. </a:t>
            </a:r>
            <a:r>
              <a:rPr lang="ko-KR" altLang="en-US" sz="1000" dirty="0"/>
              <a:t>투사체가 사라지면 다시 </a:t>
            </a:r>
            <a:r>
              <a:rPr lang="ko-KR" altLang="en-US" sz="1000" dirty="0">
                <a:solidFill>
                  <a:schemeClr val="accent4"/>
                </a:solidFill>
              </a:rPr>
              <a:t>상호작용 가능한 상태</a:t>
            </a:r>
            <a:r>
              <a:rPr lang="ko-KR" altLang="en-US" sz="1000" dirty="0"/>
              <a:t>가 된다</a:t>
            </a:r>
            <a:r>
              <a:rPr lang="en-US" altLang="ko-KR" sz="1000" dirty="0"/>
              <a:t>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투사체는 벽과 </a:t>
            </a:r>
            <a:r>
              <a:rPr lang="ko-KR" altLang="en-US" sz="1400" dirty="0" err="1"/>
              <a:t>부딛히는</a:t>
            </a:r>
            <a:r>
              <a:rPr lang="ko-KR" altLang="en-US" sz="1400" dirty="0"/>
              <a:t> 각도에 따라 다르게 튕긴다</a:t>
            </a:r>
            <a:r>
              <a:rPr lang="en-US" altLang="ko-KR" sz="1400" dirty="0"/>
              <a:t>.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9918298-0DCB-43AC-BBA8-AAF38D9A1E7D}"/>
              </a:ext>
            </a:extLst>
          </p:cNvPr>
          <p:cNvSpPr/>
          <p:nvPr/>
        </p:nvSpPr>
        <p:spPr>
          <a:xfrm>
            <a:off x="9002218" y="5299193"/>
            <a:ext cx="398418" cy="3924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10D9D8-651D-4BA1-99D4-B5F1529598E7}"/>
              </a:ext>
            </a:extLst>
          </p:cNvPr>
          <p:cNvSpPr/>
          <p:nvPr/>
        </p:nvSpPr>
        <p:spPr>
          <a:xfrm>
            <a:off x="8198052" y="4286621"/>
            <a:ext cx="2405168" cy="105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720241-109F-4B2B-BB2F-BCD846915279}"/>
              </a:ext>
            </a:extLst>
          </p:cNvPr>
          <p:cNvSpPr/>
          <p:nvPr/>
        </p:nvSpPr>
        <p:spPr>
          <a:xfrm rot="5400000">
            <a:off x="7124863" y="5354123"/>
            <a:ext cx="2245147" cy="105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1775D8-2496-40FE-BE39-48B04D6A60D1}"/>
              </a:ext>
            </a:extLst>
          </p:cNvPr>
          <p:cNvSpPr/>
          <p:nvPr/>
        </p:nvSpPr>
        <p:spPr>
          <a:xfrm>
            <a:off x="8198052" y="6428716"/>
            <a:ext cx="2405168" cy="105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B14465-DF82-4ADB-81A9-E67FA80C2E0F}"/>
              </a:ext>
            </a:extLst>
          </p:cNvPr>
          <p:cNvSpPr/>
          <p:nvPr/>
        </p:nvSpPr>
        <p:spPr>
          <a:xfrm rot="5400000">
            <a:off x="9424653" y="5354121"/>
            <a:ext cx="2245147" cy="105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4DB68832-C0C8-4CF6-B90C-8BF25474C760}"/>
              </a:ext>
            </a:extLst>
          </p:cNvPr>
          <p:cNvSpPr/>
          <p:nvPr/>
        </p:nvSpPr>
        <p:spPr>
          <a:xfrm rot="5400000">
            <a:off x="9254547" y="4396032"/>
            <a:ext cx="360000" cy="360000"/>
          </a:xfrm>
          <a:prstGeom prst="triangle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B2D0FD37-E07B-4059-B892-24E555C88C9D}"/>
              </a:ext>
            </a:extLst>
          </p:cNvPr>
          <p:cNvSpPr/>
          <p:nvPr/>
        </p:nvSpPr>
        <p:spPr>
          <a:xfrm rot="10800000">
            <a:off x="10131233" y="4396032"/>
            <a:ext cx="360000" cy="360000"/>
          </a:xfrm>
          <a:prstGeom prst="triangle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83E1FA9-D1E3-4188-BB76-9CA6E6829799}"/>
              </a:ext>
            </a:extLst>
          </p:cNvPr>
          <p:cNvSpPr/>
          <p:nvPr/>
        </p:nvSpPr>
        <p:spPr>
          <a:xfrm rot="16200000">
            <a:off x="10121683" y="6056510"/>
            <a:ext cx="360000" cy="360000"/>
          </a:xfrm>
          <a:prstGeom prst="triangle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390271-8361-433C-8976-8307ECBE927D}"/>
              </a:ext>
            </a:extLst>
          </p:cNvPr>
          <p:cNvSpPr/>
          <p:nvPr/>
        </p:nvSpPr>
        <p:spPr>
          <a:xfrm>
            <a:off x="8218377" y="5849830"/>
            <a:ext cx="1567682" cy="95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3CF87F-1803-46AC-AAED-15CA0834AB34}"/>
              </a:ext>
            </a:extLst>
          </p:cNvPr>
          <p:cNvSpPr/>
          <p:nvPr/>
        </p:nvSpPr>
        <p:spPr>
          <a:xfrm>
            <a:off x="8428815" y="6093897"/>
            <a:ext cx="285225" cy="2852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46DD84A-83A5-4C8F-BC38-8068F324EBDD}"/>
              </a:ext>
            </a:extLst>
          </p:cNvPr>
          <p:cNvCxnSpPr>
            <a:stCxn id="23" idx="0"/>
            <a:endCxn id="27" idx="5"/>
          </p:cNvCxnSpPr>
          <p:nvPr/>
        </p:nvCxnSpPr>
        <p:spPr>
          <a:xfrm flipH="1" flipV="1">
            <a:off x="9434547" y="4576032"/>
            <a:ext cx="1" cy="6671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4645F16-FB4F-496B-8CF7-3591AE021867}"/>
              </a:ext>
            </a:extLst>
          </p:cNvPr>
          <p:cNvCxnSpPr>
            <a:cxnSpLocks/>
            <a:stCxn id="28" idx="5"/>
            <a:endCxn id="27" idx="5"/>
          </p:cNvCxnSpPr>
          <p:nvPr/>
        </p:nvCxnSpPr>
        <p:spPr>
          <a:xfrm flipH="1">
            <a:off x="9434547" y="4576032"/>
            <a:ext cx="876686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8AB98F8-0C1E-4496-A641-378235CD6AD9}"/>
              </a:ext>
            </a:extLst>
          </p:cNvPr>
          <p:cNvCxnSpPr>
            <a:cxnSpLocks/>
            <a:stCxn id="29" idx="5"/>
            <a:endCxn id="28" idx="5"/>
          </p:cNvCxnSpPr>
          <p:nvPr/>
        </p:nvCxnSpPr>
        <p:spPr>
          <a:xfrm flipV="1">
            <a:off x="10301683" y="4576032"/>
            <a:ext cx="9550" cy="166047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5A49395-6F0D-49D3-BED8-15B3CBC758C6}"/>
              </a:ext>
            </a:extLst>
          </p:cNvPr>
          <p:cNvCxnSpPr>
            <a:cxnSpLocks/>
            <a:stCxn id="31" idx="3"/>
            <a:endCxn id="29" idx="5"/>
          </p:cNvCxnSpPr>
          <p:nvPr/>
        </p:nvCxnSpPr>
        <p:spPr>
          <a:xfrm>
            <a:off x="8714040" y="6236510"/>
            <a:ext cx="1587643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9237745-5D51-4235-B340-7F3C87054264}"/>
              </a:ext>
            </a:extLst>
          </p:cNvPr>
          <p:cNvGrpSpPr/>
          <p:nvPr/>
        </p:nvGrpSpPr>
        <p:grpSpPr>
          <a:xfrm>
            <a:off x="10764863" y="5761831"/>
            <a:ext cx="367052" cy="367053"/>
            <a:chOff x="2567613" y="2161738"/>
            <a:chExt cx="570451" cy="57045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4FD9F66-6725-45F9-9BCC-5D5F26E2EE8B}"/>
                </a:ext>
              </a:extLst>
            </p:cNvPr>
            <p:cNvSpPr/>
            <p:nvPr/>
          </p:nvSpPr>
          <p:spPr>
            <a:xfrm>
              <a:off x="2567613" y="2161738"/>
              <a:ext cx="570451" cy="5704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7D84F9-F29E-40E1-A14F-370FB545DDC9}"/>
                </a:ext>
              </a:extLst>
            </p:cNvPr>
            <p:cNvSpPr/>
            <p:nvPr/>
          </p:nvSpPr>
          <p:spPr>
            <a:xfrm>
              <a:off x="2637472" y="2231592"/>
              <a:ext cx="430732" cy="4307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ffectLst/>
                </a:rPr>
                <a:t>X</a:t>
              </a:r>
              <a:endParaRPr lang="ko-KR" altLang="en-US" sz="140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92BB99-1015-4468-9104-C200ACE5E768}"/>
              </a:ext>
            </a:extLst>
          </p:cNvPr>
          <p:cNvGrpSpPr/>
          <p:nvPr/>
        </p:nvGrpSpPr>
        <p:grpSpPr>
          <a:xfrm>
            <a:off x="11596117" y="5761831"/>
            <a:ext cx="367052" cy="367053"/>
            <a:chOff x="2567613" y="2161738"/>
            <a:chExt cx="570451" cy="57045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6F90DF6-A0F7-4B54-B980-5582A7AFB6DB}"/>
                </a:ext>
              </a:extLst>
            </p:cNvPr>
            <p:cNvSpPr/>
            <p:nvPr/>
          </p:nvSpPr>
          <p:spPr>
            <a:xfrm>
              <a:off x="2567613" y="2161738"/>
              <a:ext cx="570451" cy="5704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FFD9DC8-51FF-41E4-9F9A-5928F6DDF97B}"/>
                </a:ext>
              </a:extLst>
            </p:cNvPr>
            <p:cNvSpPr/>
            <p:nvPr/>
          </p:nvSpPr>
          <p:spPr>
            <a:xfrm>
              <a:off x="2637472" y="2231592"/>
              <a:ext cx="430732" cy="4307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effectLst/>
                </a:rPr>
                <a:t>↑</a:t>
              </a:r>
            </a:p>
          </p:txBody>
        </p:sp>
      </p:grpSp>
      <p:sp>
        <p:nvSpPr>
          <p:cNvPr id="52" name="십자형 51">
            <a:extLst>
              <a:ext uri="{FF2B5EF4-FFF2-40B4-BE49-F238E27FC236}">
                <a16:creationId xmlns:a16="http://schemas.microsoft.com/office/drawing/2014/main" id="{BA01FFC0-AC45-49F8-8B0E-4491A1624F0C}"/>
              </a:ext>
            </a:extLst>
          </p:cNvPr>
          <p:cNvSpPr/>
          <p:nvPr/>
        </p:nvSpPr>
        <p:spPr>
          <a:xfrm>
            <a:off x="11237999" y="5856544"/>
            <a:ext cx="253729" cy="253729"/>
          </a:xfrm>
          <a:prstGeom prst="plus">
            <a:avLst>
              <a:gd name="adj" fmla="val 4153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C55982-7438-4ED5-AA2D-555C2BA727BB}"/>
              </a:ext>
            </a:extLst>
          </p:cNvPr>
          <p:cNvSpPr txBox="1"/>
          <p:nvPr/>
        </p:nvSpPr>
        <p:spPr>
          <a:xfrm>
            <a:off x="10764862" y="5173890"/>
            <a:ext cx="1213487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투사체 발사</a:t>
            </a:r>
            <a:endParaRPr lang="en-US" altLang="ko-KR" sz="1200" dirty="0"/>
          </a:p>
          <a:p>
            <a:pPr algn="ctr"/>
            <a:r>
              <a:rPr lang="ko-KR" altLang="en-US" sz="1200" dirty="0"/>
              <a:t>예시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05C735A-7CF1-4746-8F82-41011EDBD343}"/>
              </a:ext>
            </a:extLst>
          </p:cNvPr>
          <p:cNvSpPr/>
          <p:nvPr/>
        </p:nvSpPr>
        <p:spPr>
          <a:xfrm>
            <a:off x="5881787" y="241022"/>
            <a:ext cx="708858" cy="6982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S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0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7322684-DA59-43C1-AA2A-C3051CBDBBE2}"/>
              </a:ext>
            </a:extLst>
          </p:cNvPr>
          <p:cNvSpPr/>
          <p:nvPr/>
        </p:nvSpPr>
        <p:spPr>
          <a:xfrm>
            <a:off x="7482980" y="1697725"/>
            <a:ext cx="3632433" cy="331939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EFE6DA-6B03-4B23-AAF8-E15B0E961844}"/>
              </a:ext>
            </a:extLst>
          </p:cNvPr>
          <p:cNvSpPr/>
          <p:nvPr/>
        </p:nvSpPr>
        <p:spPr>
          <a:xfrm>
            <a:off x="8764358" y="2822583"/>
            <a:ext cx="1069675" cy="10696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3FC225-6D51-4024-B953-DCFE074E231F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717DF3-939D-4D59-B7EA-4898886FB9E5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42573A86-523D-49B0-BCF7-3AD8D377A206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054E132-5DD8-4706-8404-D5F0E178CDBE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E5D9A6E4-BDC6-42AB-9FB2-261993EF1284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B651314B-BF37-4521-9637-73D02008B7F6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65B01231-82E7-49B1-AC22-F50B331ABE3D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8E056802-014A-472F-A1FA-4855D9F5C9D4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EFAF10F2-3A77-40F1-8445-303CF1E619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B7B89D3B-9FFD-4215-9DC2-5F7145C0697D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716AC41A-30DB-4DBE-8FBA-0302270681B7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4B19D1DB-9FB5-4E96-982E-21F93B87AEB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F2FC1A2E-8B2C-4C96-8C24-36DAA87C06D0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2E6E8C1-89B2-43ED-8446-BBA1D7AC2729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EB0ECA-08E9-417B-8C0D-89125F2B5600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9F2355A-3345-4EC7-9DFF-99639F3F7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D390A9-2039-4988-BE60-BDB99FEEC594}"/>
              </a:ext>
            </a:extLst>
          </p:cNvPr>
          <p:cNvSpPr/>
          <p:nvPr/>
        </p:nvSpPr>
        <p:spPr>
          <a:xfrm>
            <a:off x="2683476" y="153948"/>
            <a:ext cx="4873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Shot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객체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801E11-79CC-419C-98D4-AB042F259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69700"/>
              </p:ext>
            </p:extLst>
          </p:nvPr>
        </p:nvGraphicFramePr>
        <p:xfrm>
          <a:off x="662031" y="1795321"/>
          <a:ext cx="6246287" cy="284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050">
                  <a:extLst>
                    <a:ext uri="{9D8B030D-6E8A-4147-A177-3AD203B41FA5}">
                      <a16:colId xmlns:a16="http://schemas.microsoft.com/office/drawing/2014/main" val="3113832627"/>
                    </a:ext>
                  </a:extLst>
                </a:gridCol>
                <a:gridCol w="4836237">
                  <a:extLst>
                    <a:ext uri="{9D8B030D-6E8A-4147-A177-3AD203B41FA5}">
                      <a16:colId xmlns:a16="http://schemas.microsoft.com/office/drawing/2014/main" val="510132406"/>
                    </a:ext>
                  </a:extLst>
                </a:gridCol>
              </a:tblGrid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25527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매쉬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퍼즐요소의 모델 리소스를 가지고 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984070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linkClick r:id="rId5" action="ppaction://hlinkfile"/>
                        </a:rPr>
                        <a:t>콜리전</a:t>
                      </a:r>
                      <a:r>
                        <a:rPr lang="en-US" altLang="ko-KR" sz="1000" dirty="0">
                          <a:hlinkClick r:id="rId5" action="ppaction://hlinkfile"/>
                        </a:rPr>
                        <a:t>1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링크된 엑셀 참조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박스 콜리전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</a:t>
                      </a:r>
                    </a:p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캐릭터가 퍼즐요소와 닿을 시에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인접한 상태인가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 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아닌가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?’</a:t>
                      </a:r>
                      <a:r>
                        <a:rPr lang="ko-KR" altLang="en-US" sz="1000" dirty="0"/>
                        <a:t>를 처리할 수 있도록 돕는 </a:t>
                      </a:r>
                      <a:r>
                        <a:rPr lang="ko-KR" altLang="en-US" sz="1000" dirty="0" err="1"/>
                        <a:t>콜리전이다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모델 리소스의 크기보다 좀더 넉넉하게 인식할 수 있도록 </a:t>
                      </a:r>
                      <a:r>
                        <a:rPr lang="en-US" altLang="ko-KR" sz="1000" dirty="0"/>
                        <a:t>scale</a:t>
                      </a:r>
                      <a:r>
                        <a:rPr lang="ko-KR" altLang="en-US" sz="1000" dirty="0"/>
                        <a:t>을 조정한다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70610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UI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퍼즐이 인식하는 범위내에 캐릭터가 있는가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?’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를 안내하는 역할이다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기본적으로 보이지 않는 상태이지만 캐릭터가 인접한 상태에선 보이는 상태로 변경된다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446320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UI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투사체의 발사 방향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’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을 지시하는 역할이다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기본적으로 보이지 않는 상태이지만 캐릭터가 인접한 상태에서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키 입력 받는 중에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출력이된다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03477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D4449C11-8DC1-40E4-BEEB-7F5EFA52CCAD}"/>
              </a:ext>
            </a:extLst>
          </p:cNvPr>
          <p:cNvSpPr/>
          <p:nvPr/>
        </p:nvSpPr>
        <p:spPr>
          <a:xfrm>
            <a:off x="8944767" y="3008314"/>
            <a:ext cx="708858" cy="6982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S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14237A-D47F-4ECF-BAF8-4D34C2C1C3E4}"/>
              </a:ext>
            </a:extLst>
          </p:cNvPr>
          <p:cNvSpPr/>
          <p:nvPr/>
        </p:nvSpPr>
        <p:spPr>
          <a:xfrm>
            <a:off x="9770664" y="3579509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34FE6F-1DF0-43BD-99C9-D36B7E0B1342}"/>
              </a:ext>
            </a:extLst>
          </p:cNvPr>
          <p:cNvSpPr txBox="1"/>
          <p:nvPr/>
        </p:nvSpPr>
        <p:spPr>
          <a:xfrm>
            <a:off x="10613990" y="3429000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2. </a:t>
            </a:r>
            <a:r>
              <a:rPr lang="ko-KR" altLang="en-US" sz="1400" dirty="0"/>
              <a:t>콜리전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571FFCF-E554-4AD0-B837-1B47AA4D61E9}"/>
              </a:ext>
            </a:extLst>
          </p:cNvPr>
          <p:cNvCxnSpPr>
            <a:cxnSpLocks/>
            <a:stCxn id="29" idx="6"/>
            <a:endCxn id="30" idx="1"/>
          </p:cNvCxnSpPr>
          <p:nvPr/>
        </p:nvCxnSpPr>
        <p:spPr>
          <a:xfrm>
            <a:off x="9902438" y="3645396"/>
            <a:ext cx="711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A7133F4B-D30A-49D8-A804-A3BA983C25E7}"/>
              </a:ext>
            </a:extLst>
          </p:cNvPr>
          <p:cNvSpPr/>
          <p:nvPr/>
        </p:nvSpPr>
        <p:spPr>
          <a:xfrm>
            <a:off x="9494311" y="3124051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BF4CF-655E-4F44-9C83-FA57957B4201}"/>
              </a:ext>
            </a:extLst>
          </p:cNvPr>
          <p:cNvSpPr txBox="1"/>
          <p:nvPr/>
        </p:nvSpPr>
        <p:spPr>
          <a:xfrm>
            <a:off x="10337637" y="2973542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 </a:t>
            </a:r>
            <a:r>
              <a:rPr lang="ko-KR" altLang="en-US" sz="1400" dirty="0" err="1"/>
              <a:t>매쉬</a:t>
            </a:r>
            <a:endParaRPr lang="ko-KR" altLang="en-US" sz="14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7ED062F-D313-4A97-BF82-E8D663F2D756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9626085" y="3189938"/>
            <a:ext cx="711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F07A088-F7A2-4F98-82C8-C60A9832BA13}"/>
              </a:ext>
            </a:extLst>
          </p:cNvPr>
          <p:cNvGrpSpPr/>
          <p:nvPr/>
        </p:nvGrpSpPr>
        <p:grpSpPr>
          <a:xfrm>
            <a:off x="9122749" y="2646137"/>
            <a:ext cx="352892" cy="352892"/>
            <a:chOff x="8237989" y="1961081"/>
            <a:chExt cx="874398" cy="874398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A86D824-271F-4701-BFF3-86E8A7811F72}"/>
                </a:ext>
              </a:extLst>
            </p:cNvPr>
            <p:cNvSpPr/>
            <p:nvPr/>
          </p:nvSpPr>
          <p:spPr>
            <a:xfrm>
              <a:off x="8237989" y="1961081"/>
              <a:ext cx="874398" cy="874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2" descr="Human hand gesture ok icon Royalty Free Vector Image">
              <a:extLst>
                <a:ext uri="{FF2B5EF4-FFF2-40B4-BE49-F238E27FC236}">
                  <a16:creationId xmlns:a16="http://schemas.microsoft.com/office/drawing/2014/main" id="{787FF385-5B22-4D8B-AB5E-C469C8C49C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4" t="11988" r="22919" b="15754"/>
            <a:stretch/>
          </p:blipFill>
          <p:spPr bwMode="auto">
            <a:xfrm>
              <a:off x="8481199" y="2126764"/>
              <a:ext cx="387978" cy="543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396874D0-D508-4E55-984B-B1D18247ADBE}"/>
              </a:ext>
            </a:extLst>
          </p:cNvPr>
          <p:cNvSpPr/>
          <p:nvPr/>
        </p:nvSpPr>
        <p:spPr>
          <a:xfrm rot="5400000">
            <a:off x="9201544" y="2895704"/>
            <a:ext cx="279175" cy="945784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10BE2B4-18D7-4BF7-9DB0-9FEAD7A3FD11}"/>
              </a:ext>
            </a:extLst>
          </p:cNvPr>
          <p:cNvSpPr/>
          <p:nvPr/>
        </p:nvSpPr>
        <p:spPr>
          <a:xfrm>
            <a:off x="9262530" y="2603016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0CDA8-4459-4655-A550-48032B41DE33}"/>
              </a:ext>
            </a:extLst>
          </p:cNvPr>
          <p:cNvSpPr txBox="1"/>
          <p:nvPr/>
        </p:nvSpPr>
        <p:spPr>
          <a:xfrm>
            <a:off x="10105856" y="2452507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3. UI1</a:t>
            </a:r>
            <a:endParaRPr lang="ko-KR" altLang="en-US" sz="14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50E1C2-4180-425A-AA8B-8980507DB6D8}"/>
              </a:ext>
            </a:extLst>
          </p:cNvPr>
          <p:cNvCxnSpPr>
            <a:cxnSpLocks/>
            <a:stCxn id="39" idx="6"/>
            <a:endCxn id="40" idx="1"/>
          </p:cNvCxnSpPr>
          <p:nvPr/>
        </p:nvCxnSpPr>
        <p:spPr>
          <a:xfrm>
            <a:off x="9394304" y="2668903"/>
            <a:ext cx="711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1A26E05A-9B23-4284-A74D-E415DC8A75AC}"/>
              </a:ext>
            </a:extLst>
          </p:cNvPr>
          <p:cNvSpPr/>
          <p:nvPr/>
        </p:nvSpPr>
        <p:spPr>
          <a:xfrm>
            <a:off x="8861242" y="3319604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0DD536-D682-4EF9-A7F1-F026AE25A28A}"/>
              </a:ext>
            </a:extLst>
          </p:cNvPr>
          <p:cNvSpPr txBox="1"/>
          <p:nvPr/>
        </p:nvSpPr>
        <p:spPr>
          <a:xfrm>
            <a:off x="7129524" y="3189938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4. UI2</a:t>
            </a:r>
            <a:endParaRPr lang="ko-KR" altLang="en-US" sz="14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D6EEE75-4B3F-4EB0-AC4E-1E58BD08F229}"/>
              </a:ext>
            </a:extLst>
          </p:cNvPr>
          <p:cNvCxnSpPr>
            <a:cxnSpLocks/>
            <a:stCxn id="42" idx="2"/>
            <a:endCxn id="43" idx="3"/>
          </p:cNvCxnSpPr>
          <p:nvPr/>
        </p:nvCxnSpPr>
        <p:spPr>
          <a:xfrm flipH="1">
            <a:off x="8321856" y="3385491"/>
            <a:ext cx="539386" cy="20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8ED410A6-F6C8-4BD9-A8E0-6618253C37A7}"/>
              </a:ext>
            </a:extLst>
          </p:cNvPr>
          <p:cNvSpPr/>
          <p:nvPr/>
        </p:nvSpPr>
        <p:spPr>
          <a:xfrm>
            <a:off x="4036917" y="1315116"/>
            <a:ext cx="3777563" cy="27098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4AC780F-A58D-4D45-BD05-9079127244F0}"/>
              </a:ext>
            </a:extLst>
          </p:cNvPr>
          <p:cNvSpPr/>
          <p:nvPr/>
        </p:nvSpPr>
        <p:spPr>
          <a:xfrm>
            <a:off x="5455028" y="2188121"/>
            <a:ext cx="1069675" cy="10696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9F09EE-1F92-4076-9415-1802C98E28AF}"/>
              </a:ext>
            </a:extLst>
          </p:cNvPr>
          <p:cNvSpPr/>
          <p:nvPr/>
        </p:nvSpPr>
        <p:spPr>
          <a:xfrm>
            <a:off x="81373" y="1315924"/>
            <a:ext cx="3777563" cy="27098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524777F-8BE4-4229-B5C7-21230E9EA19C}"/>
              </a:ext>
            </a:extLst>
          </p:cNvPr>
          <p:cNvSpPr/>
          <p:nvPr/>
        </p:nvSpPr>
        <p:spPr>
          <a:xfrm>
            <a:off x="1435599" y="2188121"/>
            <a:ext cx="1069675" cy="10696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836C06-CBD8-4D34-81A1-7F12B3EA78BF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838E68A-31DB-4F88-A5D7-AE72D30F8AA3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1A73A5F2-36D1-4793-8490-5A29CB61E5EA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20EDC233-4F09-4342-B705-2B35B65F0F9C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D3134C1E-6072-418C-9C11-712007DB71B2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8C2A0863-60E3-43AB-908A-68F9D9BB5BBE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3C61B28C-51A9-4124-954D-DE1BC7886D7C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08C3FAE5-50EE-4B25-BF66-E649E6B60BFA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42A2FB8B-29CD-4062-BF74-E5B6B46EAD4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2EBCDE12-8305-4EBE-A1BB-20E07983EB3F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BD532269-24B5-42E9-8F84-F4D24CD77EE9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92993A42-73A8-4142-BF0D-A49931E6665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D9CD01DE-58F3-4513-908F-0F853143CD9D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1B3DF6D-1E51-4F18-A405-E5D1E9AFD5AE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0EBE979-A221-4652-98F3-5FC63F86B683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E943882-04F7-4500-BFC2-CF16508397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E77F13-DD4A-4DA9-A48A-9DFD9E9122CA}"/>
              </a:ext>
            </a:extLst>
          </p:cNvPr>
          <p:cNvSpPr/>
          <p:nvPr/>
        </p:nvSpPr>
        <p:spPr>
          <a:xfrm>
            <a:off x="2683476" y="153948"/>
            <a:ext cx="4873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Shot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발사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7D5A923-57D0-4427-BE68-4C0D67E5A074}"/>
              </a:ext>
            </a:extLst>
          </p:cNvPr>
          <p:cNvGrpSpPr/>
          <p:nvPr/>
        </p:nvGrpSpPr>
        <p:grpSpPr>
          <a:xfrm>
            <a:off x="964673" y="2088562"/>
            <a:ext cx="1359910" cy="1470893"/>
            <a:chOff x="964673" y="2088562"/>
            <a:chExt cx="1359910" cy="1470893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E832E89-772A-4060-B08F-0ACC1E7817B1}"/>
                </a:ext>
              </a:extLst>
            </p:cNvPr>
            <p:cNvSpPr/>
            <p:nvPr/>
          </p:nvSpPr>
          <p:spPr>
            <a:xfrm>
              <a:off x="1615725" y="2325220"/>
              <a:ext cx="708858" cy="6982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</a:rPr>
                <a:t>S</a:t>
              </a:r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F7D9D6E-BB02-4725-B36E-0829A68F3967}"/>
                </a:ext>
              </a:extLst>
            </p:cNvPr>
            <p:cNvSpPr/>
            <p:nvPr/>
          </p:nvSpPr>
          <p:spPr>
            <a:xfrm>
              <a:off x="964673" y="2728260"/>
              <a:ext cx="843865" cy="8311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chemeClr val="tx1"/>
                  </a:solidFill>
                </a:rPr>
                <a:t>C</a:t>
              </a:r>
              <a:endParaRPr lang="ko-KR" altLang="en-US" sz="4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C50D58C-F1A0-4DF6-8CF9-8B72C452C3F8}"/>
                </a:ext>
              </a:extLst>
            </p:cNvPr>
            <p:cNvGrpSpPr/>
            <p:nvPr/>
          </p:nvGrpSpPr>
          <p:grpSpPr>
            <a:xfrm>
              <a:off x="1793707" y="2088562"/>
              <a:ext cx="352892" cy="352892"/>
              <a:chOff x="8237989" y="1961081"/>
              <a:chExt cx="874398" cy="874398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54083B9-CAA8-4724-A5C7-3B8FB073355D}"/>
                  </a:ext>
                </a:extLst>
              </p:cNvPr>
              <p:cNvSpPr/>
              <p:nvPr/>
            </p:nvSpPr>
            <p:spPr>
              <a:xfrm>
                <a:off x="8237989" y="1961081"/>
                <a:ext cx="874398" cy="8743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6" name="Picture 2" descr="Human hand gesture ok icon Royalty Free Vector Image">
                <a:extLst>
                  <a:ext uri="{FF2B5EF4-FFF2-40B4-BE49-F238E27FC236}">
                    <a16:creationId xmlns:a16="http://schemas.microsoft.com/office/drawing/2014/main" id="{F5CCD2A9-9360-486D-A792-FA4893625B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324" t="11988" r="22919" b="15754"/>
              <a:stretch/>
            </p:blipFill>
            <p:spPr bwMode="auto">
              <a:xfrm>
                <a:off x="8481199" y="2126764"/>
                <a:ext cx="387978" cy="5430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E72643-5153-4557-A07D-094D81EC3980}"/>
              </a:ext>
            </a:extLst>
          </p:cNvPr>
          <p:cNvSpPr/>
          <p:nvPr/>
        </p:nvSpPr>
        <p:spPr>
          <a:xfrm>
            <a:off x="7952350" y="1315116"/>
            <a:ext cx="2996567" cy="105947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5642AE-CBC7-4AA5-9C04-A8C00B56A323}"/>
              </a:ext>
            </a:extLst>
          </p:cNvPr>
          <p:cNvSpPr txBox="1"/>
          <p:nvPr/>
        </p:nvSpPr>
        <p:spPr>
          <a:xfrm flipH="1">
            <a:off x="8067026" y="1957890"/>
            <a:ext cx="2756054" cy="276999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시작</a:t>
            </a:r>
            <a:endParaRPr lang="en-US" altLang="ko-KR" sz="12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46EC622-17D5-4F55-833F-CD8FABED5E5B}"/>
              </a:ext>
            </a:extLst>
          </p:cNvPr>
          <p:cNvGrpSpPr/>
          <p:nvPr/>
        </p:nvGrpSpPr>
        <p:grpSpPr>
          <a:xfrm>
            <a:off x="8067027" y="1912867"/>
            <a:ext cx="367052" cy="367053"/>
            <a:chOff x="2567613" y="2161738"/>
            <a:chExt cx="570451" cy="57045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9E2BE5C-D01E-4425-A0FD-B6046D1B16AA}"/>
                </a:ext>
              </a:extLst>
            </p:cNvPr>
            <p:cNvSpPr/>
            <p:nvPr/>
          </p:nvSpPr>
          <p:spPr>
            <a:xfrm>
              <a:off x="2567613" y="2161738"/>
              <a:ext cx="570451" cy="5704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39A7F18-A7CC-48A0-A5B6-C3549F7CCF57}"/>
                </a:ext>
              </a:extLst>
            </p:cNvPr>
            <p:cNvSpPr/>
            <p:nvPr/>
          </p:nvSpPr>
          <p:spPr>
            <a:xfrm>
              <a:off x="2637472" y="2231592"/>
              <a:ext cx="430732" cy="4307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ffectLst/>
                </a:rPr>
                <a:t>X</a:t>
              </a:r>
              <a:endParaRPr lang="ko-KR" altLang="en-US" sz="140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3BDA832-A345-459E-8E05-C3C7DF71485D}"/>
              </a:ext>
            </a:extLst>
          </p:cNvPr>
          <p:cNvSpPr txBox="1"/>
          <p:nvPr/>
        </p:nvSpPr>
        <p:spPr>
          <a:xfrm flipH="1">
            <a:off x="8067030" y="1468444"/>
            <a:ext cx="2756050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퍼즐이 캐릭터를 인식하고 있다</a:t>
            </a:r>
            <a:r>
              <a:rPr lang="en-US" altLang="ko-KR" sz="1200" dirty="0"/>
              <a:t>. 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3A9C683-F0E4-4D8D-9CC1-C31DED5CCB32}"/>
              </a:ext>
            </a:extLst>
          </p:cNvPr>
          <p:cNvSpPr/>
          <p:nvPr/>
        </p:nvSpPr>
        <p:spPr>
          <a:xfrm>
            <a:off x="9317454" y="1705301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A51A28-E8D3-4A0B-BBA7-C5BAE1C4674B}"/>
              </a:ext>
            </a:extLst>
          </p:cNvPr>
          <p:cNvSpPr/>
          <p:nvPr/>
        </p:nvSpPr>
        <p:spPr>
          <a:xfrm>
            <a:off x="7952350" y="2695233"/>
            <a:ext cx="2996567" cy="15443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A99B5E-ADDD-4C20-BCD7-04EA480A65C2}"/>
              </a:ext>
            </a:extLst>
          </p:cNvPr>
          <p:cNvSpPr txBox="1"/>
          <p:nvPr/>
        </p:nvSpPr>
        <p:spPr>
          <a:xfrm flipH="1">
            <a:off x="8067026" y="2787614"/>
            <a:ext cx="2756054" cy="276999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중</a:t>
            </a:r>
            <a:endParaRPr lang="en-US" altLang="ko-KR" sz="1200" dirty="0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B1842F14-3155-43B5-93FC-68E4FCF3A521}"/>
              </a:ext>
            </a:extLst>
          </p:cNvPr>
          <p:cNvSpPr/>
          <p:nvPr/>
        </p:nvSpPr>
        <p:spPr>
          <a:xfrm>
            <a:off x="9222409" y="2376989"/>
            <a:ext cx="445291" cy="31824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1EF150-66AE-4AE4-B2C3-BE8410AB144E}"/>
              </a:ext>
            </a:extLst>
          </p:cNvPr>
          <p:cNvSpPr txBox="1"/>
          <p:nvPr/>
        </p:nvSpPr>
        <p:spPr>
          <a:xfrm flipH="1">
            <a:off x="8067026" y="3194262"/>
            <a:ext cx="2756053" cy="26161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캐릭터의 이동 제한 </a:t>
            </a:r>
            <a:endParaRPr lang="en-US" altLang="ko-KR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7BBC6D-8379-4F0C-932C-13F0B1496D54}"/>
              </a:ext>
            </a:extLst>
          </p:cNvPr>
          <p:cNvSpPr/>
          <p:nvPr/>
        </p:nvSpPr>
        <p:spPr>
          <a:xfrm>
            <a:off x="8067027" y="2742591"/>
            <a:ext cx="367052" cy="367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E79B92-EF64-4FD4-9BD1-FDC377E2BEB9}"/>
              </a:ext>
            </a:extLst>
          </p:cNvPr>
          <p:cNvSpPr/>
          <p:nvPr/>
        </p:nvSpPr>
        <p:spPr>
          <a:xfrm>
            <a:off x="8111977" y="2787538"/>
            <a:ext cx="277151" cy="277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ffectLst/>
              </a:rPr>
              <a:t>X</a:t>
            </a:r>
            <a:endParaRPr lang="ko-KR" alt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22F2E7-D75C-4A50-8997-392A573E877C}"/>
              </a:ext>
            </a:extLst>
          </p:cNvPr>
          <p:cNvSpPr txBox="1"/>
          <p:nvPr/>
        </p:nvSpPr>
        <p:spPr>
          <a:xfrm flipH="1">
            <a:off x="8067026" y="3627465"/>
            <a:ext cx="2756054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방향키 입력을 통해서 투사체가 발사할 방향 설정</a:t>
            </a:r>
            <a:endParaRPr lang="en-US" altLang="ko-KR" sz="1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D2552EB-1515-436B-8894-4A7780B86E6D}"/>
              </a:ext>
            </a:extLst>
          </p:cNvPr>
          <p:cNvSpPr/>
          <p:nvPr/>
        </p:nvSpPr>
        <p:spPr>
          <a:xfrm>
            <a:off x="9310664" y="3394580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5C7D40C6-04DD-4C51-9D56-3A18932CC7A1}"/>
              </a:ext>
            </a:extLst>
          </p:cNvPr>
          <p:cNvSpPr/>
          <p:nvPr/>
        </p:nvSpPr>
        <p:spPr>
          <a:xfrm>
            <a:off x="9217447" y="4253009"/>
            <a:ext cx="445291" cy="31824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6D237D-0BAB-4DB0-8C3C-D057E24B8DA9}"/>
              </a:ext>
            </a:extLst>
          </p:cNvPr>
          <p:cNvSpPr/>
          <p:nvPr/>
        </p:nvSpPr>
        <p:spPr>
          <a:xfrm>
            <a:off x="7952350" y="4578575"/>
            <a:ext cx="2996567" cy="20046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4C3CEF-175E-4461-ABC2-7B759979E0C8}"/>
              </a:ext>
            </a:extLst>
          </p:cNvPr>
          <p:cNvSpPr txBox="1"/>
          <p:nvPr/>
        </p:nvSpPr>
        <p:spPr>
          <a:xfrm flipH="1">
            <a:off x="8067026" y="4671485"/>
            <a:ext cx="2756054" cy="276999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해제</a:t>
            </a:r>
            <a:endParaRPr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96AFB5-30E2-4DA0-9BB1-BD8501EE2204}"/>
              </a:ext>
            </a:extLst>
          </p:cNvPr>
          <p:cNvSpPr/>
          <p:nvPr/>
        </p:nvSpPr>
        <p:spPr>
          <a:xfrm>
            <a:off x="8067027" y="4626462"/>
            <a:ext cx="367052" cy="367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0353EA-605A-4113-A81D-E05582C7E2EA}"/>
              </a:ext>
            </a:extLst>
          </p:cNvPr>
          <p:cNvSpPr/>
          <p:nvPr/>
        </p:nvSpPr>
        <p:spPr>
          <a:xfrm>
            <a:off x="8111977" y="4671409"/>
            <a:ext cx="277151" cy="277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ffectLst/>
              </a:rPr>
              <a:t>X</a:t>
            </a:r>
            <a:endParaRPr lang="ko-KR" alt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9C2276-9D6B-40E6-8BFB-425EC1FCC593}"/>
              </a:ext>
            </a:extLst>
          </p:cNvPr>
          <p:cNvSpPr txBox="1"/>
          <p:nvPr/>
        </p:nvSpPr>
        <p:spPr>
          <a:xfrm flipH="1">
            <a:off x="8062065" y="5127588"/>
            <a:ext cx="2756053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다시 이동 가능</a:t>
            </a:r>
            <a:endParaRPr lang="en-US" altLang="ko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0A3C6E-2642-440D-9325-ED2A30A8320C}"/>
              </a:ext>
            </a:extLst>
          </p:cNvPr>
          <p:cNvSpPr txBox="1"/>
          <p:nvPr/>
        </p:nvSpPr>
        <p:spPr>
          <a:xfrm flipH="1">
            <a:off x="8062064" y="5583691"/>
            <a:ext cx="2756054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레벨에 있는 모든 </a:t>
            </a:r>
            <a:r>
              <a:rPr lang="en-US" altLang="ko-KR" sz="1200" dirty="0"/>
              <a:t>Shot</a:t>
            </a:r>
            <a:r>
              <a:rPr lang="ko-KR" altLang="en-US" sz="1200" dirty="0"/>
              <a:t>이 비활성화</a:t>
            </a:r>
            <a:endParaRPr lang="en-US" altLang="ko-KR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5510EF6-D10B-41D8-AB6B-0C497A23F48A}"/>
              </a:ext>
            </a:extLst>
          </p:cNvPr>
          <p:cNvSpPr/>
          <p:nvPr/>
        </p:nvSpPr>
        <p:spPr>
          <a:xfrm>
            <a:off x="9301804" y="5348868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AEC545-9321-4241-ACEE-C83C7DEF5A61}"/>
              </a:ext>
            </a:extLst>
          </p:cNvPr>
          <p:cNvSpPr txBox="1"/>
          <p:nvPr/>
        </p:nvSpPr>
        <p:spPr>
          <a:xfrm flipH="1">
            <a:off x="8062064" y="6039795"/>
            <a:ext cx="2756054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</a:t>
            </a:r>
            <a:r>
              <a:rPr lang="ko-KR" altLang="en-US" sz="1200" dirty="0"/>
              <a:t>입력 중에 정해진 방향으로 </a:t>
            </a:r>
            <a:r>
              <a:rPr lang="en-US" altLang="ko-KR" sz="1200" dirty="0"/>
              <a:t>Shot</a:t>
            </a:r>
            <a:r>
              <a:rPr lang="ko-KR" altLang="en-US" sz="1200" dirty="0"/>
              <a:t>투사체 발사</a:t>
            </a:r>
            <a:endParaRPr lang="en-US" altLang="ko-KR" sz="1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BC657BB-4112-4B02-B6EF-5A5F1460534B}"/>
              </a:ext>
            </a:extLst>
          </p:cNvPr>
          <p:cNvSpPr/>
          <p:nvPr/>
        </p:nvSpPr>
        <p:spPr>
          <a:xfrm>
            <a:off x="9310664" y="5827830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9F4BE5F5-2335-4A59-BB57-5E3871485772}"/>
              </a:ext>
            </a:extLst>
          </p:cNvPr>
          <p:cNvSpPr/>
          <p:nvPr/>
        </p:nvSpPr>
        <p:spPr>
          <a:xfrm rot="5400000">
            <a:off x="1866749" y="2222342"/>
            <a:ext cx="279175" cy="945784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9C02D52-E3D1-4846-943C-AB7DAA3F9E38}"/>
              </a:ext>
            </a:extLst>
          </p:cNvPr>
          <p:cNvSpPr/>
          <p:nvPr/>
        </p:nvSpPr>
        <p:spPr>
          <a:xfrm>
            <a:off x="5638090" y="2325220"/>
            <a:ext cx="708858" cy="6982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S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F2A4CA2-C866-4822-848B-DA0F3DF5D3E5}"/>
              </a:ext>
            </a:extLst>
          </p:cNvPr>
          <p:cNvSpPr/>
          <p:nvPr/>
        </p:nvSpPr>
        <p:spPr>
          <a:xfrm>
            <a:off x="4987038" y="2728260"/>
            <a:ext cx="843865" cy="8311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C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885CB7F-0137-4085-9C6D-9FEAE4C1CE64}"/>
              </a:ext>
            </a:extLst>
          </p:cNvPr>
          <p:cNvGrpSpPr/>
          <p:nvPr/>
        </p:nvGrpSpPr>
        <p:grpSpPr>
          <a:xfrm>
            <a:off x="5816072" y="2088562"/>
            <a:ext cx="352892" cy="352892"/>
            <a:chOff x="8237989" y="1961081"/>
            <a:chExt cx="874398" cy="874398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F727093-4E8D-4F9D-9ACB-A690DC44C6FA}"/>
                </a:ext>
              </a:extLst>
            </p:cNvPr>
            <p:cNvSpPr/>
            <p:nvPr/>
          </p:nvSpPr>
          <p:spPr>
            <a:xfrm>
              <a:off x="8237989" y="1961081"/>
              <a:ext cx="874398" cy="874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Picture 2" descr="Human hand gesture ok icon Royalty Free Vector Image">
              <a:extLst>
                <a:ext uri="{FF2B5EF4-FFF2-40B4-BE49-F238E27FC236}">
                  <a16:creationId xmlns:a16="http://schemas.microsoft.com/office/drawing/2014/main" id="{F38D0BA0-B973-4827-91E0-BC399489EE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4" t="11988" r="22919" b="15754"/>
            <a:stretch/>
          </p:blipFill>
          <p:spPr bwMode="auto">
            <a:xfrm>
              <a:off x="8481199" y="2126764"/>
              <a:ext cx="387978" cy="543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1605D20C-D647-4885-ADC4-706AE85756DF}"/>
              </a:ext>
            </a:extLst>
          </p:cNvPr>
          <p:cNvSpPr/>
          <p:nvPr/>
        </p:nvSpPr>
        <p:spPr>
          <a:xfrm rot="5400000">
            <a:off x="7264051" y="2360363"/>
            <a:ext cx="318242" cy="73510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glow rad="114300">
              <a:schemeClr val="accent4">
                <a:lumMod val="40000"/>
                <a:lumOff val="60000"/>
                <a:alpha val="45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39617DB0-8E38-4F9D-9CFF-6964E1BC04F2}"/>
              </a:ext>
            </a:extLst>
          </p:cNvPr>
          <p:cNvSpPr/>
          <p:nvPr/>
        </p:nvSpPr>
        <p:spPr>
          <a:xfrm rot="5400000">
            <a:off x="3322573" y="2177444"/>
            <a:ext cx="1441361" cy="912207"/>
          </a:xfrm>
          <a:prstGeom prst="triangle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458C7D-3086-4045-80E4-958B929C5900}"/>
              </a:ext>
            </a:extLst>
          </p:cNvPr>
          <p:cNvSpPr txBox="1"/>
          <p:nvPr/>
        </p:nvSpPr>
        <p:spPr>
          <a:xfrm>
            <a:off x="81372" y="4150106"/>
            <a:ext cx="3774901" cy="523220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입력중인 상태</a:t>
            </a:r>
            <a:endParaRPr lang="en-US" altLang="ko-KR" sz="14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화살표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가 나타나 발사 방향을 나타낸다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C17834-7226-4715-BF09-468B2DB3ADAD}"/>
              </a:ext>
            </a:extLst>
          </p:cNvPr>
          <p:cNvSpPr txBox="1"/>
          <p:nvPr/>
        </p:nvSpPr>
        <p:spPr>
          <a:xfrm>
            <a:off x="4036917" y="4152806"/>
            <a:ext cx="3774901" cy="52322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입력 </a:t>
            </a:r>
            <a:r>
              <a:rPr lang="ko-KR" altLang="en-US" sz="1400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해제시</a:t>
            </a:r>
            <a:endParaRPr lang="en-US" altLang="ko-KR" sz="14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투사체 생성 및 지정된 방향으로 이동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92532E-C3A6-40A5-B1F3-64BAE82BEAA8}"/>
              </a:ext>
            </a:extLst>
          </p:cNvPr>
          <p:cNvSpPr txBox="1"/>
          <p:nvPr/>
        </p:nvSpPr>
        <p:spPr>
          <a:xfrm>
            <a:off x="82298" y="4829524"/>
            <a:ext cx="7703556" cy="138499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위는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‘X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입력중인 상태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’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‘X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입력 </a:t>
            </a:r>
            <a:r>
              <a:rPr lang="ko-KR" altLang="en-US" sz="14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해제시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투사체가 발사하는 상황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’</a:t>
            </a:r>
            <a:r>
              <a:rPr lang="ko-KR" altLang="en-US" sz="1400" dirty="0">
                <a:latin typeface="+mn-ea"/>
              </a:rPr>
              <a:t>을 나타낸 그림이다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입력 중에는 화살표 </a:t>
            </a:r>
            <a:r>
              <a:rPr lang="en-US" altLang="ko-KR" sz="1400" dirty="0">
                <a:latin typeface="+mn-ea"/>
              </a:rPr>
              <a:t>UI</a:t>
            </a:r>
            <a:r>
              <a:rPr lang="ko-KR" altLang="en-US" sz="1400" dirty="0">
                <a:latin typeface="+mn-ea"/>
              </a:rPr>
              <a:t>가 나타나고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키보드 방향키 입력에 따라 화살표의 방향이 달라진다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입력 해제시에는 투사체가 </a:t>
            </a:r>
            <a:r>
              <a:rPr lang="en-US" altLang="ko-KR" sz="1400" dirty="0">
                <a:latin typeface="+mn-ea"/>
              </a:rPr>
              <a:t>Shot</a:t>
            </a:r>
            <a:r>
              <a:rPr lang="ko-KR" altLang="en-US" sz="1400" dirty="0">
                <a:latin typeface="+mn-ea"/>
              </a:rPr>
              <a:t>의 좌표에서 생성되어 </a:t>
            </a:r>
            <a:r>
              <a:rPr lang="en-US" altLang="ko-KR" sz="1400" dirty="0">
                <a:latin typeface="+mn-ea"/>
              </a:rPr>
              <a:t>UI</a:t>
            </a:r>
            <a:r>
              <a:rPr lang="ko-KR" altLang="en-US" sz="1400" dirty="0">
                <a:latin typeface="+mn-ea"/>
              </a:rPr>
              <a:t>가 가리키던 방향으로 투사체가 발사하게 된다</a:t>
            </a:r>
            <a:r>
              <a:rPr lang="en-US" altLang="ko-KR" sz="1400" dirty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992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662FAE-6E45-4E2D-8C05-1C27578611C4}"/>
              </a:ext>
            </a:extLst>
          </p:cNvPr>
          <p:cNvSpPr/>
          <p:nvPr/>
        </p:nvSpPr>
        <p:spPr>
          <a:xfrm>
            <a:off x="121637" y="2302934"/>
            <a:ext cx="11639725" cy="3607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134F3B0-BFD8-4798-850B-C3808FDB1FC1}"/>
              </a:ext>
            </a:extLst>
          </p:cNvPr>
          <p:cNvSpPr/>
          <p:nvPr/>
        </p:nvSpPr>
        <p:spPr>
          <a:xfrm>
            <a:off x="121638" y="1852108"/>
            <a:ext cx="11639725" cy="3607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			</a:t>
            </a:r>
            <a:r>
              <a:rPr lang="ko-KR" altLang="en-US" dirty="0">
                <a:hlinkClick r:id="rId2" action="ppaction://hlinksldjump"/>
              </a:rPr>
              <a:t>개요</a:t>
            </a:r>
            <a:r>
              <a:rPr lang="en-US" altLang="ko-KR" dirty="0"/>
              <a:t>		</a:t>
            </a:r>
            <a:r>
              <a:rPr lang="ko-KR" altLang="en-US" dirty="0">
                <a:hlinkClick r:id="rId3" action="ppaction://hlinksldjump"/>
              </a:rPr>
              <a:t> 객체 </a:t>
            </a:r>
            <a:r>
              <a:rPr lang="en-US" altLang="ko-KR" dirty="0"/>
              <a:t>		</a:t>
            </a:r>
            <a:r>
              <a:rPr lang="ko-KR" altLang="en-US" dirty="0">
                <a:hlinkClick r:id="rId4" action="ppaction://hlinksldjump"/>
              </a:rPr>
              <a:t>인식</a:t>
            </a:r>
            <a:r>
              <a:rPr lang="en-US" altLang="ko-KR" dirty="0"/>
              <a:t>		</a:t>
            </a:r>
            <a:r>
              <a:rPr lang="ko-KR" altLang="en-US" dirty="0">
                <a:hlinkClick r:id="rId5" action="ppaction://hlinksldjump"/>
              </a:rPr>
              <a:t>이동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F03B8C-94C2-4DE7-96F0-5793F9042692}"/>
              </a:ext>
            </a:extLst>
          </p:cNvPr>
          <p:cNvSpPr/>
          <p:nvPr/>
        </p:nvSpPr>
        <p:spPr>
          <a:xfrm>
            <a:off x="121639" y="1430216"/>
            <a:ext cx="11639725" cy="3607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6" action="ppaction://hlinksldjump"/>
              </a:rPr>
              <a:t>인식</a:t>
            </a:r>
            <a:r>
              <a:rPr lang="en-US" altLang="ko-KR" dirty="0"/>
              <a:t>		</a:t>
            </a:r>
            <a:r>
              <a:rPr lang="ko-KR" altLang="en-US" dirty="0">
                <a:hlinkClick r:id="rId7" action="ppaction://hlinksldjump"/>
              </a:rPr>
              <a:t>낙하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B38EDF6-8C33-418C-8451-D0F1D6C11E47}"/>
              </a:ext>
            </a:extLst>
          </p:cNvPr>
          <p:cNvSpPr/>
          <p:nvPr/>
        </p:nvSpPr>
        <p:spPr>
          <a:xfrm>
            <a:off x="121639" y="1006679"/>
            <a:ext cx="11639725" cy="3607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2D58CB-5B4D-4C1F-A77E-AC7A46725BD2}"/>
              </a:ext>
            </a:extLst>
          </p:cNvPr>
          <p:cNvGrpSpPr/>
          <p:nvPr/>
        </p:nvGrpSpPr>
        <p:grpSpPr>
          <a:xfrm>
            <a:off x="0" y="0"/>
            <a:ext cx="3481431" cy="6858000"/>
            <a:chOff x="0" y="0"/>
            <a:chExt cx="3481431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557AFB9-AC6A-495A-8F1F-A55892658CA5}"/>
                </a:ext>
              </a:extLst>
            </p:cNvPr>
            <p:cNvSpPr/>
            <p:nvPr/>
          </p:nvSpPr>
          <p:spPr>
            <a:xfrm>
              <a:off x="0" y="0"/>
              <a:ext cx="3481431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12CB52F-FDBB-45BC-9035-84AE3244C34A}"/>
                </a:ext>
              </a:extLst>
            </p:cNvPr>
            <p:cNvSpPr/>
            <p:nvPr/>
          </p:nvSpPr>
          <p:spPr>
            <a:xfrm>
              <a:off x="1224792" y="637564"/>
              <a:ext cx="2256639" cy="1593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448E7E-C259-4AAE-9F4F-052E8391B5DC}"/>
                </a:ext>
              </a:extLst>
            </p:cNvPr>
            <p:cNvSpPr/>
            <p:nvPr/>
          </p:nvSpPr>
          <p:spPr>
            <a:xfrm>
              <a:off x="0" y="637564"/>
              <a:ext cx="243281" cy="1593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59C25AF-CD43-4B3E-94B4-419527A05FA0}"/>
              </a:ext>
            </a:extLst>
          </p:cNvPr>
          <p:cNvSpPr txBox="1"/>
          <p:nvPr/>
        </p:nvSpPr>
        <p:spPr>
          <a:xfrm>
            <a:off x="243281" y="540982"/>
            <a:ext cx="98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95ABB-06A5-4202-AC22-CCB97C74D5D4}"/>
              </a:ext>
            </a:extLst>
          </p:cNvPr>
          <p:cNvSpPr txBox="1"/>
          <p:nvPr/>
        </p:nvSpPr>
        <p:spPr>
          <a:xfrm>
            <a:off x="121640" y="901709"/>
            <a:ext cx="314167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hlinkClick r:id="rId8" action="ppaction://hlinksldjump"/>
              </a:rPr>
              <a:t>개요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hlinkClick r:id="rId6" action="ppaction://hlinksldjump"/>
              </a:rPr>
              <a:t>공용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hlinkClick r:id="rId2" action="ppaction://hlinksldjump"/>
              </a:rPr>
              <a:t>MovableBlock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hlinkClick r:id="rId9" action="ppaction://hlinksldjump"/>
              </a:rPr>
              <a:t>Shot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22858F-758C-4F33-BB33-3DA676C6CE6D}"/>
              </a:ext>
            </a:extLst>
          </p:cNvPr>
          <p:cNvSpPr/>
          <p:nvPr/>
        </p:nvSpPr>
        <p:spPr>
          <a:xfrm>
            <a:off x="1" y="6497272"/>
            <a:ext cx="12192000" cy="3607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8C4093-8C02-4B16-B350-931E21E38C9E}"/>
              </a:ext>
            </a:extLst>
          </p:cNvPr>
          <p:cNvSpPr/>
          <p:nvPr/>
        </p:nvSpPr>
        <p:spPr>
          <a:xfrm>
            <a:off x="0" y="0"/>
            <a:ext cx="12192000" cy="3607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94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A7A74-F089-4A6A-9485-31B058A9533B}"/>
              </a:ext>
            </a:extLst>
          </p:cNvPr>
          <p:cNvSpPr/>
          <p:nvPr/>
        </p:nvSpPr>
        <p:spPr>
          <a:xfrm>
            <a:off x="2683476" y="153948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문서 개요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851F252-175E-4F5A-85EF-878947F8A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55425"/>
              </p:ext>
            </p:extLst>
          </p:nvPr>
        </p:nvGraphicFramePr>
        <p:xfrm>
          <a:off x="280149" y="1326666"/>
          <a:ext cx="90815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5953">
                  <a:extLst>
                    <a:ext uri="{9D8B030D-6E8A-4147-A177-3AD203B41FA5}">
                      <a16:colId xmlns:a16="http://schemas.microsoft.com/office/drawing/2014/main" val="2446481792"/>
                    </a:ext>
                  </a:extLst>
                </a:gridCol>
                <a:gridCol w="6735612">
                  <a:extLst>
                    <a:ext uri="{9D8B030D-6E8A-4147-A177-3AD203B41FA5}">
                      <a16:colId xmlns:a16="http://schemas.microsoft.com/office/drawing/2014/main" val="221963073"/>
                    </a:ext>
                  </a:extLst>
                </a:gridCol>
              </a:tblGrid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게임이름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WA!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24824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문서이름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WA!_</a:t>
                      </a:r>
                      <a:r>
                        <a:rPr lang="en-US" altLang="ko-KR" sz="1100" dirty="0" err="1"/>
                        <a:t>System_Puzzle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1065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302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1.01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254623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최초 작성일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2020.06.14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643320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최근 작성일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2020.07.09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13605"/>
                  </a:ext>
                </a:extLst>
              </a:tr>
            </a:tbl>
          </a:graphicData>
        </a:graphic>
      </p:graphicFrame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F310D7-FD6C-44B4-8563-400B443C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86903"/>
              </p:ext>
            </p:extLst>
          </p:nvPr>
        </p:nvGraphicFramePr>
        <p:xfrm>
          <a:off x="297541" y="3012312"/>
          <a:ext cx="9064172" cy="284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1447">
                  <a:extLst>
                    <a:ext uri="{9D8B030D-6E8A-4147-A177-3AD203B41FA5}">
                      <a16:colId xmlns:a16="http://schemas.microsoft.com/office/drawing/2014/main" val="3440658153"/>
                    </a:ext>
                  </a:extLst>
                </a:gridCol>
                <a:gridCol w="1251447">
                  <a:extLst>
                    <a:ext uri="{9D8B030D-6E8A-4147-A177-3AD203B41FA5}">
                      <a16:colId xmlns:a16="http://schemas.microsoft.com/office/drawing/2014/main" val="1971658152"/>
                    </a:ext>
                  </a:extLst>
                </a:gridCol>
                <a:gridCol w="1251447">
                  <a:extLst>
                    <a:ext uri="{9D8B030D-6E8A-4147-A177-3AD203B41FA5}">
                      <a16:colId xmlns:a16="http://schemas.microsoft.com/office/drawing/2014/main" val="3807782798"/>
                    </a:ext>
                  </a:extLst>
                </a:gridCol>
                <a:gridCol w="5309831">
                  <a:extLst>
                    <a:ext uri="{9D8B030D-6E8A-4147-A177-3AD203B41FA5}">
                      <a16:colId xmlns:a16="http://schemas.microsoft.com/office/drawing/2014/main" val="432269924"/>
                    </a:ext>
                  </a:extLst>
                </a:gridCol>
              </a:tblGrid>
              <a:tr h="21255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수정 이력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64330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수정날짜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수정자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수정사항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145873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2020.06.14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차 완성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36044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2020.07.09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Shot</a:t>
                      </a:r>
                      <a:r>
                        <a:rPr lang="ko-KR" altLang="en-US" sz="1100" dirty="0"/>
                        <a:t> 퍼즐에 관한 내용 작성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190012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163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65474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023778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9817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395842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25441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85913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E118CF28-2199-4715-BCF4-3F090EBC715E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70CD69B-E832-4D05-9018-8FAAD9A3324E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12" name="평행 사변형 11">
                <a:extLst>
                  <a:ext uri="{FF2B5EF4-FFF2-40B4-BE49-F238E27FC236}">
                    <a16:creationId xmlns:a16="http://schemas.microsoft.com/office/drawing/2014/main" id="{10CF4EC3-6DDB-4151-85D9-7DCE63C4696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182CF2F-FF95-4E54-8E67-5AFA30D841B0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0FA08EF3-7FFE-4E95-A37A-768D44B2962E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7" name="평행 사변형 6">
                    <a:extLst>
                      <a:ext uri="{FF2B5EF4-FFF2-40B4-BE49-F238E27FC236}">
                        <a16:creationId xmlns:a16="http://schemas.microsoft.com/office/drawing/2014/main" id="{7679D829-7188-46D7-9513-509771EDA944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평행 사변형 8">
                    <a:extLst>
                      <a:ext uri="{FF2B5EF4-FFF2-40B4-BE49-F238E27FC236}">
                        <a16:creationId xmlns:a16="http://schemas.microsoft.com/office/drawing/2014/main" id="{717791E3-7D6A-4ACF-A1D8-D9836BA4F389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평행 사변형 9">
                    <a:extLst>
                      <a:ext uri="{FF2B5EF4-FFF2-40B4-BE49-F238E27FC236}">
                        <a16:creationId xmlns:a16="http://schemas.microsoft.com/office/drawing/2014/main" id="{F57A7821-6280-4E5E-843A-6A0F7724681E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6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E766082-E445-4C76-8260-9B174EC8DA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6F8B37D5-7DC9-4DCE-9923-A580159C05D3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972074E8-674D-411D-8089-23D85AD6EE24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BF503397-B465-4EC7-A6C5-06E324F557C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56FBD3C8-DAF0-48FA-8BAD-8ED2CB8A946C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5A5C86-CF34-4A0B-8F6F-AD52D8AD9EF8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2069D71-CF9E-488F-A759-EDECBD4C3767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그림 2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28C19497-C929-4D7A-AB92-82A575C46C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330404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6213005-9696-4754-B1EF-F5384F980EBD}"/>
              </a:ext>
            </a:extLst>
          </p:cNvPr>
          <p:cNvSpPr/>
          <p:nvPr/>
        </p:nvSpPr>
        <p:spPr>
          <a:xfrm>
            <a:off x="297699" y="1240506"/>
            <a:ext cx="5264202" cy="264867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75782C7-B0D5-468D-B2C8-0A0DD9E5D1F4}"/>
              </a:ext>
            </a:extLst>
          </p:cNvPr>
          <p:cNvSpPr/>
          <p:nvPr/>
        </p:nvSpPr>
        <p:spPr>
          <a:xfrm>
            <a:off x="297541" y="3950141"/>
            <a:ext cx="5264202" cy="22499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CC219FC-4E96-44AF-9576-793A190CEDDE}"/>
              </a:ext>
            </a:extLst>
          </p:cNvPr>
          <p:cNvGrpSpPr/>
          <p:nvPr/>
        </p:nvGrpSpPr>
        <p:grpSpPr>
          <a:xfrm>
            <a:off x="4809061" y="4011214"/>
            <a:ext cx="355553" cy="974500"/>
            <a:chOff x="4972943" y="2903141"/>
            <a:chExt cx="662730" cy="1816409"/>
          </a:xfrm>
        </p:grpSpPr>
        <p:pic>
          <p:nvPicPr>
            <p:cNvPr id="71" name="Picture 2" descr="Free Vector Human Silhouette | FreeVectors">
              <a:extLst>
                <a:ext uri="{FF2B5EF4-FFF2-40B4-BE49-F238E27FC236}">
                  <a16:creationId xmlns:a16="http://schemas.microsoft.com/office/drawing/2014/main" id="{336047FD-CA06-4137-8425-5AB89B7374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4972943" y="2903141"/>
              <a:ext cx="662730" cy="181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310CEA40-4606-40EE-9481-6D2182C78A38}"/>
                </a:ext>
              </a:extLst>
            </p:cNvPr>
            <p:cNvSpPr/>
            <p:nvPr/>
          </p:nvSpPr>
          <p:spPr>
            <a:xfrm>
              <a:off x="5006498" y="2936696"/>
              <a:ext cx="562582" cy="1749297"/>
            </a:xfrm>
            <a:prstGeom prst="roundRect">
              <a:avLst>
                <a:gd name="adj" fmla="val 4499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6583652-C16D-4470-AEF7-8C1BD8CBDD1C}"/>
              </a:ext>
            </a:extLst>
          </p:cNvPr>
          <p:cNvSpPr/>
          <p:nvPr/>
        </p:nvSpPr>
        <p:spPr>
          <a:xfrm>
            <a:off x="4679193" y="4913207"/>
            <a:ext cx="615289" cy="12302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4CE51DD-2566-4E5B-8768-3B423FB518B8}"/>
              </a:ext>
            </a:extLst>
          </p:cNvPr>
          <p:cNvSpPr/>
          <p:nvPr/>
        </p:nvSpPr>
        <p:spPr>
          <a:xfrm>
            <a:off x="4579514" y="5477744"/>
            <a:ext cx="814646" cy="6613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64D2AFC-7659-4E1B-B696-C4603613EC6C}"/>
              </a:ext>
            </a:extLst>
          </p:cNvPr>
          <p:cNvSpPr/>
          <p:nvPr/>
        </p:nvSpPr>
        <p:spPr>
          <a:xfrm>
            <a:off x="4716233" y="4955615"/>
            <a:ext cx="541208" cy="11626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/>
              <a:t>매쉬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B8A99AC-6A13-4ACE-ADB4-54B49C3E4D78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4EE39B2-D3B3-4B97-8047-29F5C6891877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C89A6AD7-12E2-4A7C-880B-E8693FEAA27A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613817A-C0C6-48A5-A35C-AFAD81ACB625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F910436D-F733-4D0F-BEA5-FBC85ABEA350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829CA982-9CDB-44C6-AE52-2DAE655B9B88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540F81F8-5CD2-41C8-85D1-17DB89F8C52A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E27AC835-1DEA-417A-AFDE-D7D68E6EF94E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84CADC58-172E-4422-9EA1-104C55680DD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938C7282-9B72-4048-AD23-73496A73147E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306B2A2E-0FDA-466B-912C-CF93F5468589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B5AA0BA0-4AB0-4F3D-A00E-03515BE46248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3055FEDA-58BD-4347-A878-94490C05D896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FF77B5C-BC66-4341-B49C-4AB04009E55A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744F3CA-9379-4D1E-BDB4-697BA1365D7C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A76EB14-0D66-4CB5-9B77-0B3A61CA70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61AAA4-C269-4512-B2F0-F3769688B2F4}"/>
              </a:ext>
            </a:extLst>
          </p:cNvPr>
          <p:cNvSpPr/>
          <p:nvPr/>
        </p:nvSpPr>
        <p:spPr>
          <a:xfrm>
            <a:off x="2683476" y="153948"/>
            <a:ext cx="4826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퍼즐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인식 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7802A4-9B4C-466D-A766-AAB73D627EBF}"/>
              </a:ext>
            </a:extLst>
          </p:cNvPr>
          <p:cNvGrpSpPr/>
          <p:nvPr/>
        </p:nvGrpSpPr>
        <p:grpSpPr>
          <a:xfrm>
            <a:off x="440170" y="1178623"/>
            <a:ext cx="2496468" cy="2771518"/>
            <a:chOff x="8865900" y="2225564"/>
            <a:chExt cx="2496468" cy="2771518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A6490B0D-C2EA-4EBE-8043-210368CCAE10}"/>
                </a:ext>
              </a:extLst>
            </p:cNvPr>
            <p:cNvSpPr/>
            <p:nvPr/>
          </p:nvSpPr>
          <p:spPr>
            <a:xfrm rot="10800000">
              <a:off x="8865910" y="2575444"/>
              <a:ext cx="2165614" cy="1083600"/>
            </a:xfrm>
            <a:prstGeom prst="triangl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4A733498-991D-4D26-A1FE-05C5869AB6B3}"/>
                </a:ext>
              </a:extLst>
            </p:cNvPr>
            <p:cNvSpPr/>
            <p:nvPr/>
          </p:nvSpPr>
          <p:spPr>
            <a:xfrm rot="5400000">
              <a:off x="8324893" y="3116450"/>
              <a:ext cx="2165614" cy="1083600"/>
            </a:xfrm>
            <a:prstGeom prst="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BC1B43D2-7E4A-4458-A1FE-740D21F90B9A}"/>
                </a:ext>
              </a:extLst>
            </p:cNvPr>
            <p:cNvSpPr/>
            <p:nvPr/>
          </p:nvSpPr>
          <p:spPr>
            <a:xfrm>
              <a:off x="8865910" y="3657458"/>
              <a:ext cx="2165614" cy="1083600"/>
            </a:xfrm>
            <a:prstGeom prst="triangle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BA9AE39C-576C-4268-BBF3-25CCAE070C86}"/>
                </a:ext>
              </a:extLst>
            </p:cNvPr>
            <p:cNvSpPr/>
            <p:nvPr/>
          </p:nvSpPr>
          <p:spPr>
            <a:xfrm rot="16200000">
              <a:off x="9406917" y="3116450"/>
              <a:ext cx="2165614" cy="1083600"/>
            </a:xfrm>
            <a:prstGeom prst="triangl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65916AF-2125-4201-93A5-DF67B69FE54B}"/>
                </a:ext>
              </a:extLst>
            </p:cNvPr>
            <p:cNvCxnSpPr/>
            <p:nvPr/>
          </p:nvCxnSpPr>
          <p:spPr>
            <a:xfrm flipH="1">
              <a:off x="8865905" y="2575443"/>
              <a:ext cx="2165615" cy="21656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D5D4627-3084-485C-B2AC-DFF0B583F146}"/>
                </a:ext>
              </a:extLst>
            </p:cNvPr>
            <p:cNvCxnSpPr>
              <a:cxnSpLocks/>
            </p:cNvCxnSpPr>
            <p:nvPr/>
          </p:nvCxnSpPr>
          <p:spPr>
            <a:xfrm>
              <a:off x="8865905" y="2575443"/>
              <a:ext cx="2165615" cy="2165615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B79866B-74D4-44B1-9A11-60C022F9F656}"/>
                </a:ext>
              </a:extLst>
            </p:cNvPr>
            <p:cNvCxnSpPr>
              <a:cxnSpLocks/>
            </p:cNvCxnSpPr>
            <p:nvPr/>
          </p:nvCxnSpPr>
          <p:spPr>
            <a:xfrm>
              <a:off x="9948712" y="2575443"/>
              <a:ext cx="0" cy="21656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E7C0963-9530-4784-A004-FBE8196DA8CE}"/>
                </a:ext>
              </a:extLst>
            </p:cNvPr>
            <p:cNvCxnSpPr>
              <a:cxnSpLocks/>
            </p:cNvCxnSpPr>
            <p:nvPr/>
          </p:nvCxnSpPr>
          <p:spPr>
            <a:xfrm>
              <a:off x="8865900" y="3658250"/>
              <a:ext cx="21656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EBFE72E-E495-4BAD-BA4D-D203B2012B33}"/>
                </a:ext>
              </a:extLst>
            </p:cNvPr>
            <p:cNvSpPr/>
            <p:nvPr/>
          </p:nvSpPr>
          <p:spPr>
            <a:xfrm>
              <a:off x="8865900" y="2575443"/>
              <a:ext cx="2165624" cy="21656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95C21C0-E1D9-4E59-8A19-258A724DCC2A}"/>
                </a:ext>
              </a:extLst>
            </p:cNvPr>
            <p:cNvSpPr/>
            <p:nvPr/>
          </p:nvSpPr>
          <p:spPr>
            <a:xfrm>
              <a:off x="9298702" y="3007382"/>
              <a:ext cx="1300020" cy="13017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dirty="0"/>
                <a:t>퍼즐요소</a:t>
              </a:r>
              <a:endParaRPr lang="en-US" altLang="ko-KR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B7AC724-07A3-4B71-8D2F-57F06504A997}"/>
                </a:ext>
              </a:extLst>
            </p:cNvPr>
            <p:cNvSpPr txBox="1"/>
            <p:nvPr/>
          </p:nvSpPr>
          <p:spPr>
            <a:xfrm flipH="1">
              <a:off x="9850358" y="2225564"/>
              <a:ext cx="19670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X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DADC0DE-C1A9-44A0-8C2E-53F5FED79E61}"/>
                </a:ext>
              </a:extLst>
            </p:cNvPr>
            <p:cNvSpPr txBox="1"/>
            <p:nvPr/>
          </p:nvSpPr>
          <p:spPr>
            <a:xfrm>
              <a:off x="11031519" y="3473584"/>
              <a:ext cx="249358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Y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22C065-FE27-4B9A-82BA-5522A5F996FA}"/>
                </a:ext>
              </a:extLst>
            </p:cNvPr>
            <p:cNvSpPr txBox="1"/>
            <p:nvPr/>
          </p:nvSpPr>
          <p:spPr>
            <a:xfrm>
              <a:off x="10700665" y="4735472"/>
              <a:ext cx="661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accent6"/>
                  </a:solidFill>
                </a:rPr>
                <a:t>X = -Y</a:t>
              </a:r>
              <a:endParaRPr lang="ko-KR" alt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2771C5-7FA6-479E-8436-3CEE7B69AD25}"/>
                </a:ext>
              </a:extLst>
            </p:cNvPr>
            <p:cNvSpPr txBox="1"/>
            <p:nvPr/>
          </p:nvSpPr>
          <p:spPr>
            <a:xfrm>
              <a:off x="10721055" y="2305676"/>
              <a:ext cx="6209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FF0000"/>
                  </a:solidFill>
                </a:rPr>
                <a:t>X = Y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597E55A-D3C9-4F06-A6E7-1D3F8399D2D3}"/>
                </a:ext>
              </a:extLst>
            </p:cNvPr>
            <p:cNvSpPr/>
            <p:nvPr/>
          </p:nvSpPr>
          <p:spPr>
            <a:xfrm>
              <a:off x="9801325" y="2654987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5E1FED0-7537-458C-948C-4D779F636811}"/>
                </a:ext>
              </a:extLst>
            </p:cNvPr>
            <p:cNvSpPr/>
            <p:nvPr/>
          </p:nvSpPr>
          <p:spPr>
            <a:xfrm>
              <a:off x="10678694" y="3523805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A250FE2-CF10-46A3-9357-2BC76A0D60B2}"/>
                </a:ext>
              </a:extLst>
            </p:cNvPr>
            <p:cNvSpPr/>
            <p:nvPr/>
          </p:nvSpPr>
          <p:spPr>
            <a:xfrm>
              <a:off x="9813076" y="4392352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498A322-E4AE-4742-80FE-C83B192FF317}"/>
                </a:ext>
              </a:extLst>
            </p:cNvPr>
            <p:cNvSpPr/>
            <p:nvPr/>
          </p:nvSpPr>
          <p:spPr>
            <a:xfrm>
              <a:off x="8945880" y="3523805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42DFD24-E54C-4340-847D-96A972BDD0B3}"/>
              </a:ext>
            </a:extLst>
          </p:cNvPr>
          <p:cNvSpPr txBox="1"/>
          <p:nvPr/>
        </p:nvSpPr>
        <p:spPr>
          <a:xfrm>
            <a:off x="2871568" y="1523155"/>
            <a:ext cx="2562138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왼쪽 그림은 퍼즐요소를 하늘에서 직각으로 내려본 상태</a:t>
            </a:r>
            <a:r>
              <a:rPr lang="en-US" altLang="ko-KR" sz="1200" dirty="0"/>
              <a:t>(XY</a:t>
            </a:r>
            <a:r>
              <a:rPr lang="ko-KR" altLang="en-US" sz="1200" dirty="0"/>
              <a:t>평면</a:t>
            </a:r>
            <a:r>
              <a:rPr lang="en-US" altLang="ko-KR" sz="1200" dirty="0"/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A364A9-1DAB-4FDB-9C5E-221675A90906}"/>
              </a:ext>
            </a:extLst>
          </p:cNvPr>
          <p:cNvSpPr txBox="1"/>
          <p:nvPr/>
        </p:nvSpPr>
        <p:spPr>
          <a:xfrm>
            <a:off x="2873101" y="2070303"/>
            <a:ext cx="2562138" cy="1754326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캐릭터와 퍼즐의 인접한 방향을 나누는 기준을 나타낸 것</a:t>
            </a: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’</a:t>
            </a:r>
            <a:r>
              <a:rPr lang="ko-KR" altLang="en-US" sz="1200" dirty="0"/>
              <a:t>으로</a:t>
            </a:r>
            <a:r>
              <a:rPr lang="en-US" altLang="ko-KR" sz="1200" dirty="0"/>
              <a:t>, </a:t>
            </a:r>
            <a:r>
              <a:rPr lang="ko-KR" altLang="en-US" sz="1200" dirty="0"/>
              <a:t>방향은 </a:t>
            </a:r>
            <a:r>
              <a:rPr lang="en-US" altLang="ko-KR" sz="1200" dirty="0"/>
              <a:t>4</a:t>
            </a:r>
            <a:r>
              <a:rPr lang="ko-KR" altLang="en-US" sz="1200" dirty="0"/>
              <a:t>가지</a:t>
            </a:r>
            <a:r>
              <a:rPr lang="en-US" altLang="ko-KR" sz="1050" dirty="0"/>
              <a:t>(</a:t>
            </a:r>
            <a:r>
              <a:rPr lang="ko-KR" altLang="en-US" sz="1050" dirty="0"/>
              <a:t>동서남북</a:t>
            </a:r>
            <a:r>
              <a:rPr lang="en-US" altLang="ko-KR" sz="1050" dirty="0"/>
              <a:t>) </a:t>
            </a:r>
            <a:r>
              <a:rPr lang="ko-KR" altLang="en-US" sz="1200" dirty="0"/>
              <a:t>으로 나누었다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이를 나눈 이유로는</a:t>
            </a:r>
            <a:r>
              <a:rPr lang="en-US" altLang="ko-KR" sz="1200" dirty="0"/>
              <a:t>, </a:t>
            </a:r>
            <a:r>
              <a:rPr lang="ko-KR" altLang="en-US" sz="1200" dirty="0"/>
              <a:t>인접한 방향에 따라 퍼즐의 동작 방식이 달라지는 경우가 생길 수도 있기 때문이다</a:t>
            </a:r>
            <a:r>
              <a:rPr lang="en-US" altLang="ko-KR" sz="1200" dirty="0"/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72DB51-80A5-435C-8701-A63AD75646D9}"/>
              </a:ext>
            </a:extLst>
          </p:cNvPr>
          <p:cNvSpPr txBox="1"/>
          <p:nvPr/>
        </p:nvSpPr>
        <p:spPr>
          <a:xfrm>
            <a:off x="440169" y="4171422"/>
            <a:ext cx="3971763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오른쪽 그림은 퍼즐요소의 위에 캐릭터가 올라가 있는 상태를 나타낸 그림이다</a:t>
            </a:r>
            <a:r>
              <a:rPr lang="en-US" altLang="ko-KR" sz="1200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3C82FD-4B82-4AD1-962E-949162AD52DF}"/>
              </a:ext>
            </a:extLst>
          </p:cNvPr>
          <p:cNvSpPr txBox="1"/>
          <p:nvPr/>
        </p:nvSpPr>
        <p:spPr>
          <a:xfrm>
            <a:off x="440170" y="4700808"/>
            <a:ext cx="3971762" cy="138499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퍼즐요소의 위에 있을 시에는 상호작용이 불가능하도록 하기위해</a:t>
            </a: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1200" dirty="0"/>
              <a:t>콜리전</a:t>
            </a:r>
            <a:r>
              <a:rPr lang="en-US" altLang="ko-KR" sz="1200" dirty="0"/>
              <a:t>1</a:t>
            </a:r>
            <a:r>
              <a:rPr lang="ko-KR" altLang="en-US" sz="1200" dirty="0"/>
              <a:t>을 다음과 같이 설정하였다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콜리전</a:t>
            </a:r>
            <a:r>
              <a:rPr lang="en-US" altLang="ko-KR" sz="1200" dirty="0"/>
              <a:t>1</a:t>
            </a:r>
            <a:r>
              <a:rPr lang="ko-KR" altLang="en-US" sz="1200" dirty="0"/>
              <a:t>이 퍼즐요소 전체를 덮지않고 높이를 약간 낮게 설정함으로써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캐릭터가 일정높이 이상 위에 위치하면 상호작용이 불가능하게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68891E6-7231-4D8C-96B4-6E34B0A45C51}"/>
              </a:ext>
            </a:extLst>
          </p:cNvPr>
          <p:cNvSpPr txBox="1"/>
          <p:nvPr/>
        </p:nvSpPr>
        <p:spPr>
          <a:xfrm>
            <a:off x="5891572" y="4182182"/>
            <a:ext cx="5715794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 그림은</a:t>
            </a:r>
            <a:r>
              <a:rPr lang="en-US" altLang="ko-KR" sz="1200" dirty="0"/>
              <a:t> </a:t>
            </a:r>
            <a:r>
              <a:rPr lang="ko-KR" altLang="en-US" sz="1200" dirty="0"/>
              <a:t>퍼즐요소 </a:t>
            </a:r>
            <a:r>
              <a:rPr lang="en-US" altLang="ko-KR" sz="1200" dirty="0"/>
              <a:t>2</a:t>
            </a:r>
            <a:r>
              <a:rPr lang="ko-KR" altLang="en-US" sz="1200" dirty="0"/>
              <a:t>개가 바로 인접해 있는 상태를 나타낸 것이다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굵은 테두리 박스부분은 인식범위가 겹치는 곳이다</a:t>
            </a:r>
            <a:r>
              <a:rPr lang="en-US" altLang="ko-KR" sz="1200" dirty="0"/>
              <a:t>.)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5D43D3-48E7-4C55-8C39-00C288FC0DDE}"/>
              </a:ext>
            </a:extLst>
          </p:cNvPr>
          <p:cNvSpPr txBox="1"/>
          <p:nvPr/>
        </p:nvSpPr>
        <p:spPr>
          <a:xfrm>
            <a:off x="5891572" y="4718593"/>
            <a:ext cx="5715794" cy="133882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퍼즐요소가 인접해 있을 경우에</a:t>
            </a:r>
            <a:r>
              <a:rPr lang="en-US" altLang="ko-KR" sz="1200" dirty="0"/>
              <a:t> </a:t>
            </a:r>
            <a:r>
              <a:rPr lang="ko-KR" altLang="en-US" sz="1200" dirty="0"/>
              <a:t>두개의 퍼즐요소가 동시에 캐릭터를 인식하는 상황이 나올 수 있다</a:t>
            </a:r>
            <a:r>
              <a:rPr lang="en-US" altLang="ko-KR" sz="1200" dirty="0"/>
              <a:t>.</a:t>
            </a: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우선순위를 확실히 하기 위해</a:t>
            </a:r>
            <a:r>
              <a:rPr lang="ko-KR" altLang="en-US" sz="1200" dirty="0"/>
              <a:t>서 퍼즐이 캐릭터를 인식하기 위해선 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조건 </a:t>
            </a: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가지</a:t>
            </a:r>
            <a:r>
              <a:rPr lang="ko-KR" altLang="en-US" sz="1200" dirty="0">
                <a:latin typeface="+mn-ea"/>
              </a:rPr>
              <a:t>를 만족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100" dirty="0"/>
              <a:t>1)</a:t>
            </a:r>
            <a:r>
              <a:rPr lang="ko-KR" altLang="en-US" sz="1100" dirty="0"/>
              <a:t>퍼즐의 콜리전</a:t>
            </a:r>
            <a:r>
              <a:rPr lang="en-US" altLang="ko-KR" sz="1100" dirty="0"/>
              <a:t>1</a:t>
            </a:r>
            <a:r>
              <a:rPr lang="ko-KR" altLang="en-US" sz="1100" dirty="0"/>
              <a:t>이 </a:t>
            </a:r>
            <a:r>
              <a:rPr lang="en-US" altLang="ko-KR" sz="1100" dirty="0"/>
              <a:t>Character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콜리전과</a:t>
            </a:r>
            <a:r>
              <a:rPr lang="ko-KR" altLang="en-US" sz="1100" dirty="0"/>
              <a:t> 겹쳐야 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2)</a:t>
            </a:r>
            <a:r>
              <a:rPr lang="ko-KR" altLang="en-US" sz="1100" dirty="0"/>
              <a:t>퍼즐과 캐릭터사이의 거리가 룸 내의 모든 퍼즐들 중 가장 짧아야 한다는 것이다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5BED4F6-CE36-424F-B5AD-6E1EF2270F9D}"/>
              </a:ext>
            </a:extLst>
          </p:cNvPr>
          <p:cNvSpPr/>
          <p:nvPr/>
        </p:nvSpPr>
        <p:spPr>
          <a:xfrm>
            <a:off x="5891572" y="1270245"/>
            <a:ext cx="5715795" cy="27589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7B2A5931-40DC-467B-B97F-444011A4D3AB}"/>
              </a:ext>
            </a:extLst>
          </p:cNvPr>
          <p:cNvGrpSpPr/>
          <p:nvPr/>
        </p:nvGrpSpPr>
        <p:grpSpPr>
          <a:xfrm>
            <a:off x="7017041" y="1562752"/>
            <a:ext cx="3464856" cy="2165616"/>
            <a:chOff x="748816" y="1686147"/>
            <a:chExt cx="3464856" cy="216561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2FB716C7-E870-40AD-AE7F-3669B63A7F87}"/>
                </a:ext>
              </a:extLst>
            </p:cNvPr>
            <p:cNvGrpSpPr/>
            <p:nvPr/>
          </p:nvGrpSpPr>
          <p:grpSpPr>
            <a:xfrm>
              <a:off x="748816" y="1686147"/>
              <a:ext cx="3464856" cy="2165616"/>
              <a:chOff x="687202" y="1609086"/>
              <a:chExt cx="3464856" cy="2165616"/>
            </a:xfrm>
          </p:grpSpPr>
          <p:sp>
            <p:nvSpPr>
              <p:cNvPr id="101" name="이등변 삼각형 100">
                <a:extLst>
                  <a:ext uri="{FF2B5EF4-FFF2-40B4-BE49-F238E27FC236}">
                    <a16:creationId xmlns:a16="http://schemas.microsoft.com/office/drawing/2014/main" id="{8B33F176-5E8C-4892-B586-C9BA6DA980C5}"/>
                  </a:ext>
                </a:extLst>
              </p:cNvPr>
              <p:cNvSpPr/>
              <p:nvPr/>
            </p:nvSpPr>
            <p:spPr>
              <a:xfrm rot="10800000">
                <a:off x="1986444" y="1609087"/>
                <a:ext cx="2165614" cy="1083600"/>
              </a:xfrm>
              <a:prstGeom prst="triangle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이등변 삼각형 101">
                <a:extLst>
                  <a:ext uri="{FF2B5EF4-FFF2-40B4-BE49-F238E27FC236}">
                    <a16:creationId xmlns:a16="http://schemas.microsoft.com/office/drawing/2014/main" id="{FBA132A4-8DF6-4FC4-A5A9-14208575AB11}"/>
                  </a:ext>
                </a:extLst>
              </p:cNvPr>
              <p:cNvSpPr/>
              <p:nvPr/>
            </p:nvSpPr>
            <p:spPr>
              <a:xfrm rot="5400000">
                <a:off x="1445427" y="2150093"/>
                <a:ext cx="2165614" cy="1083600"/>
              </a:xfrm>
              <a:prstGeom prst="triangl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이등변 삼각형 102">
                <a:extLst>
                  <a:ext uri="{FF2B5EF4-FFF2-40B4-BE49-F238E27FC236}">
                    <a16:creationId xmlns:a16="http://schemas.microsoft.com/office/drawing/2014/main" id="{50D0CA2E-8A85-4C6B-AF21-AC9BC8E22B2F}"/>
                  </a:ext>
                </a:extLst>
              </p:cNvPr>
              <p:cNvSpPr/>
              <p:nvPr/>
            </p:nvSpPr>
            <p:spPr>
              <a:xfrm>
                <a:off x="1986444" y="2691101"/>
                <a:ext cx="2165614" cy="1083600"/>
              </a:xfrm>
              <a:prstGeom prst="triangle">
                <a:avLst/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이등변 삼각형 103">
                <a:extLst>
                  <a:ext uri="{FF2B5EF4-FFF2-40B4-BE49-F238E27FC236}">
                    <a16:creationId xmlns:a16="http://schemas.microsoft.com/office/drawing/2014/main" id="{5E17F7C0-987F-4629-AB84-7FD8A7F7F09F}"/>
                  </a:ext>
                </a:extLst>
              </p:cNvPr>
              <p:cNvSpPr/>
              <p:nvPr/>
            </p:nvSpPr>
            <p:spPr>
              <a:xfrm rot="16200000">
                <a:off x="2527451" y="2150093"/>
                <a:ext cx="2165614" cy="1083600"/>
              </a:xfrm>
              <a:prstGeom prst="triangle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F212A29-A554-4B38-BFA5-6C3EE920736E}"/>
                  </a:ext>
                </a:extLst>
              </p:cNvPr>
              <p:cNvCxnSpPr/>
              <p:nvPr/>
            </p:nvCxnSpPr>
            <p:spPr>
              <a:xfrm flipH="1">
                <a:off x="1986439" y="1609086"/>
                <a:ext cx="2165615" cy="216561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64151A47-E5ED-4525-B97C-C5FE85FBC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439" y="1609086"/>
                <a:ext cx="2165615" cy="21656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625CED08-0DD3-4A89-A388-C14B19B6ED99}"/>
                  </a:ext>
                </a:extLst>
              </p:cNvPr>
              <p:cNvSpPr/>
              <p:nvPr/>
            </p:nvSpPr>
            <p:spPr>
              <a:xfrm>
                <a:off x="1986434" y="1609086"/>
                <a:ext cx="2165624" cy="216561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이등변 삼각형 107">
                <a:extLst>
                  <a:ext uri="{FF2B5EF4-FFF2-40B4-BE49-F238E27FC236}">
                    <a16:creationId xmlns:a16="http://schemas.microsoft.com/office/drawing/2014/main" id="{8C7CE29F-0A1A-44FE-8628-05AB3F5D8960}"/>
                  </a:ext>
                </a:extLst>
              </p:cNvPr>
              <p:cNvSpPr/>
              <p:nvPr/>
            </p:nvSpPr>
            <p:spPr>
              <a:xfrm rot="10800000">
                <a:off x="687212" y="1609088"/>
                <a:ext cx="2165614" cy="1083600"/>
              </a:xfrm>
              <a:prstGeom prst="triangle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이등변 삼각형 108">
                <a:extLst>
                  <a:ext uri="{FF2B5EF4-FFF2-40B4-BE49-F238E27FC236}">
                    <a16:creationId xmlns:a16="http://schemas.microsoft.com/office/drawing/2014/main" id="{52202363-3615-45DD-8BA1-A824E79E23EC}"/>
                  </a:ext>
                </a:extLst>
              </p:cNvPr>
              <p:cNvSpPr/>
              <p:nvPr/>
            </p:nvSpPr>
            <p:spPr>
              <a:xfrm rot="5400000">
                <a:off x="146195" y="2150094"/>
                <a:ext cx="2165614" cy="1083600"/>
              </a:xfrm>
              <a:prstGeom prst="triangl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2D99E7FE-674F-498B-96BF-F62940BC018F}"/>
                  </a:ext>
                </a:extLst>
              </p:cNvPr>
              <p:cNvSpPr/>
              <p:nvPr/>
            </p:nvSpPr>
            <p:spPr>
              <a:xfrm>
                <a:off x="687212" y="2691102"/>
                <a:ext cx="2165614" cy="1083600"/>
              </a:xfrm>
              <a:prstGeom prst="triangle">
                <a:avLst/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7EDDAB85-AB10-4836-9FFB-062847D721A7}"/>
                  </a:ext>
                </a:extLst>
              </p:cNvPr>
              <p:cNvSpPr/>
              <p:nvPr/>
            </p:nvSpPr>
            <p:spPr>
              <a:xfrm rot="16200000">
                <a:off x="1228219" y="2150094"/>
                <a:ext cx="2165614" cy="1083600"/>
              </a:xfrm>
              <a:prstGeom prst="triangle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3D56F16A-FC81-44F8-9835-AA0F9F0D83B3}"/>
                  </a:ext>
                </a:extLst>
              </p:cNvPr>
              <p:cNvCxnSpPr/>
              <p:nvPr/>
            </p:nvCxnSpPr>
            <p:spPr>
              <a:xfrm flipH="1">
                <a:off x="687207" y="1609087"/>
                <a:ext cx="2165615" cy="216561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E4A558E2-D3C9-47B0-8BBF-6E241BD9B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207" y="1609087"/>
                <a:ext cx="2165615" cy="21656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C1F3522-FD61-4DE3-879A-8D7C2309BB04}"/>
                  </a:ext>
                </a:extLst>
              </p:cNvPr>
              <p:cNvSpPr/>
              <p:nvPr/>
            </p:nvSpPr>
            <p:spPr>
              <a:xfrm>
                <a:off x="687202" y="1609087"/>
                <a:ext cx="2165624" cy="216561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2B98FF-1E79-4B93-A1C0-CA0A6BA74C3C}"/>
                  </a:ext>
                </a:extLst>
              </p:cNvPr>
              <p:cNvSpPr/>
              <p:nvPr/>
            </p:nvSpPr>
            <p:spPr>
              <a:xfrm>
                <a:off x="1120004" y="2041026"/>
                <a:ext cx="1300020" cy="1301736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ko-KR" altLang="en-US" dirty="0"/>
                  <a:t>퍼즐요소</a:t>
                </a:r>
                <a:r>
                  <a:rPr lang="en-US" altLang="ko-KR" dirty="0"/>
                  <a:t>1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E77F75AC-DD65-4081-BC12-D2313B47428E}"/>
                  </a:ext>
                </a:extLst>
              </p:cNvPr>
              <p:cNvSpPr/>
              <p:nvPr/>
            </p:nvSpPr>
            <p:spPr>
              <a:xfrm>
                <a:off x="2419236" y="2041025"/>
                <a:ext cx="1300020" cy="1301736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ko-KR" altLang="en-US" dirty="0"/>
                  <a:t>퍼즐요소</a:t>
                </a:r>
                <a:r>
                  <a:rPr lang="en-US" altLang="ko-KR" dirty="0"/>
                  <a:t>2</a:t>
                </a:r>
              </a:p>
            </p:txBody>
          </p: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38597FD-1935-4946-A8D5-6332FA50002E}"/>
                </a:ext>
              </a:extLst>
            </p:cNvPr>
            <p:cNvSpPr/>
            <p:nvPr/>
          </p:nvSpPr>
          <p:spPr>
            <a:xfrm>
              <a:off x="2047290" y="1710187"/>
              <a:ext cx="866385" cy="42354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218C764-9126-463F-BCFD-708C9B9D169A}"/>
                </a:ext>
              </a:extLst>
            </p:cNvPr>
            <p:cNvSpPr/>
            <p:nvPr/>
          </p:nvSpPr>
          <p:spPr>
            <a:xfrm>
              <a:off x="2047290" y="3404175"/>
              <a:ext cx="866385" cy="42354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4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7EBB2FB3-B5FF-4E20-8AF6-B5529132B7B7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C6E02F1-42A9-4BC3-ADCA-0050D3098B54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47" name="평행 사변형 46">
                <a:extLst>
                  <a:ext uri="{FF2B5EF4-FFF2-40B4-BE49-F238E27FC236}">
                    <a16:creationId xmlns:a16="http://schemas.microsoft.com/office/drawing/2014/main" id="{5ADCF93C-6F16-4A7E-8ABE-9782594AE1BD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3614E599-20B9-4C03-BA9D-A2E8190D4AC8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DCBF605A-FAC2-439E-A4DE-C93E0F876E32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54" name="평행 사변형 53">
                    <a:extLst>
                      <a:ext uri="{FF2B5EF4-FFF2-40B4-BE49-F238E27FC236}">
                        <a16:creationId xmlns:a16="http://schemas.microsoft.com/office/drawing/2014/main" id="{A931BDA8-4741-4423-8298-090ED65466A9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평행 사변형 54">
                    <a:extLst>
                      <a:ext uri="{FF2B5EF4-FFF2-40B4-BE49-F238E27FC236}">
                        <a16:creationId xmlns:a16="http://schemas.microsoft.com/office/drawing/2014/main" id="{03C52D67-4A14-4BFC-B843-1469F26E9645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평행 사변형 55">
                    <a:extLst>
                      <a:ext uri="{FF2B5EF4-FFF2-40B4-BE49-F238E27FC236}">
                        <a16:creationId xmlns:a16="http://schemas.microsoft.com/office/drawing/2014/main" id="{590410B4-0C3B-45FF-BFAB-2D669FD1ACAF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7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3DFD0A1-982B-486C-9E6F-CFEEB18D005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07FA24CC-8E1A-4E08-B7D3-53FF53CF835F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5C5BCE6C-2A0E-40CD-BDC0-4378101286A4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53" name="직사각형 52">
                    <a:extLst>
                      <a:ext uri="{FF2B5EF4-FFF2-40B4-BE49-F238E27FC236}">
                        <a16:creationId xmlns:a16="http://schemas.microsoft.com/office/drawing/2014/main" id="{6FB222C1-1345-432D-8567-0ADDF41BCF0A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49" name="평행 사변형 48">
                <a:extLst>
                  <a:ext uri="{FF2B5EF4-FFF2-40B4-BE49-F238E27FC236}">
                    <a16:creationId xmlns:a16="http://schemas.microsoft.com/office/drawing/2014/main" id="{5B544B07-F4A1-4DF1-9DE6-10A7A09F5DB4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D9902B6-D763-4506-92DA-3007BACE9BC8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DC24539-8664-4632-803D-729CD826EC86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B573C08-2156-43F3-BCC4-F5118AF7B2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06EA39-0A8E-42FC-A1EB-3333F86201E6}"/>
              </a:ext>
            </a:extLst>
          </p:cNvPr>
          <p:cNvSpPr/>
          <p:nvPr/>
        </p:nvSpPr>
        <p:spPr>
          <a:xfrm>
            <a:off x="2683476" y="153948"/>
            <a:ext cx="4826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퍼즐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인식 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959E614-4258-4CE4-955C-D242B1DB4336}"/>
              </a:ext>
            </a:extLst>
          </p:cNvPr>
          <p:cNvGrpSpPr/>
          <p:nvPr/>
        </p:nvGrpSpPr>
        <p:grpSpPr>
          <a:xfrm>
            <a:off x="523437" y="1452721"/>
            <a:ext cx="3819138" cy="4017260"/>
            <a:chOff x="200579" y="1368457"/>
            <a:chExt cx="4561331" cy="479795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E130A8-512E-4591-8D7C-820AAFF936A1}"/>
                </a:ext>
              </a:extLst>
            </p:cNvPr>
            <p:cNvSpPr/>
            <p:nvPr/>
          </p:nvSpPr>
          <p:spPr>
            <a:xfrm>
              <a:off x="200579" y="1368457"/>
              <a:ext cx="4561331" cy="479795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934B752-191D-4359-B24F-0CE66ED7CB04}"/>
                </a:ext>
              </a:extLst>
            </p:cNvPr>
            <p:cNvGrpSpPr/>
            <p:nvPr/>
          </p:nvGrpSpPr>
          <p:grpSpPr>
            <a:xfrm>
              <a:off x="748816" y="1686147"/>
              <a:ext cx="3464856" cy="2165616"/>
              <a:chOff x="748816" y="1686147"/>
              <a:chExt cx="3464856" cy="2165616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F2CC1631-2B8E-4F8E-A121-207BBAD555D7}"/>
                  </a:ext>
                </a:extLst>
              </p:cNvPr>
              <p:cNvGrpSpPr/>
              <p:nvPr/>
            </p:nvGrpSpPr>
            <p:grpSpPr>
              <a:xfrm>
                <a:off x="748816" y="1686147"/>
                <a:ext cx="3464856" cy="2165616"/>
                <a:chOff x="687202" y="1609086"/>
                <a:chExt cx="3464856" cy="2165616"/>
              </a:xfrm>
            </p:grpSpPr>
            <p:sp>
              <p:nvSpPr>
                <p:cNvPr id="65" name="이등변 삼각형 64">
                  <a:extLst>
                    <a:ext uri="{FF2B5EF4-FFF2-40B4-BE49-F238E27FC236}">
                      <a16:creationId xmlns:a16="http://schemas.microsoft.com/office/drawing/2014/main" id="{65C72014-A02A-47EF-8949-FCCD63BB20FB}"/>
                    </a:ext>
                  </a:extLst>
                </p:cNvPr>
                <p:cNvSpPr/>
                <p:nvPr/>
              </p:nvSpPr>
              <p:spPr>
                <a:xfrm rot="10800000">
                  <a:off x="1986444" y="1609087"/>
                  <a:ext cx="2165614" cy="1083600"/>
                </a:xfrm>
                <a:prstGeom prst="triangle">
                  <a:avLst/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이등변 삼각형 65">
                  <a:extLst>
                    <a:ext uri="{FF2B5EF4-FFF2-40B4-BE49-F238E27FC236}">
                      <a16:creationId xmlns:a16="http://schemas.microsoft.com/office/drawing/2014/main" id="{390224E7-2ABC-4DE0-B4D1-2CC908E07EF7}"/>
                    </a:ext>
                  </a:extLst>
                </p:cNvPr>
                <p:cNvSpPr/>
                <p:nvPr/>
              </p:nvSpPr>
              <p:spPr>
                <a:xfrm rot="5400000">
                  <a:off x="1445427" y="2150093"/>
                  <a:ext cx="2165614" cy="1083600"/>
                </a:xfrm>
                <a:prstGeom prst="triangl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이등변 삼각형 66">
                  <a:extLst>
                    <a:ext uri="{FF2B5EF4-FFF2-40B4-BE49-F238E27FC236}">
                      <a16:creationId xmlns:a16="http://schemas.microsoft.com/office/drawing/2014/main" id="{646AC8D0-5EDD-4581-BB7F-21451F2089D0}"/>
                    </a:ext>
                  </a:extLst>
                </p:cNvPr>
                <p:cNvSpPr/>
                <p:nvPr/>
              </p:nvSpPr>
              <p:spPr>
                <a:xfrm>
                  <a:off x="1986444" y="2691101"/>
                  <a:ext cx="2165614" cy="1083600"/>
                </a:xfrm>
                <a:prstGeom prst="triangle">
                  <a:avLst/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이등변 삼각형 67">
                  <a:extLst>
                    <a:ext uri="{FF2B5EF4-FFF2-40B4-BE49-F238E27FC236}">
                      <a16:creationId xmlns:a16="http://schemas.microsoft.com/office/drawing/2014/main" id="{96F5F1E3-524A-4CA4-8C64-97ADA0D95F27}"/>
                    </a:ext>
                  </a:extLst>
                </p:cNvPr>
                <p:cNvSpPr/>
                <p:nvPr/>
              </p:nvSpPr>
              <p:spPr>
                <a:xfrm rot="16200000">
                  <a:off x="2527451" y="2150093"/>
                  <a:ext cx="2165614" cy="1083600"/>
                </a:xfrm>
                <a:prstGeom prst="triangle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29024CCB-2CA9-4A17-B652-B9F7D6A7A3EB}"/>
                    </a:ext>
                  </a:extLst>
                </p:cNvPr>
                <p:cNvCxnSpPr/>
                <p:nvPr/>
              </p:nvCxnSpPr>
              <p:spPr>
                <a:xfrm flipH="1">
                  <a:off x="1986439" y="1609086"/>
                  <a:ext cx="2165615" cy="21656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828F2C32-0295-4877-AAA8-67BB649B1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39" y="1609086"/>
                  <a:ext cx="2165615" cy="2165615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7FE25BF4-6418-48C1-B89C-856FF59D017B}"/>
                    </a:ext>
                  </a:extLst>
                </p:cNvPr>
                <p:cNvSpPr/>
                <p:nvPr/>
              </p:nvSpPr>
              <p:spPr>
                <a:xfrm>
                  <a:off x="1986434" y="1609086"/>
                  <a:ext cx="2165624" cy="2165615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이등변 삼각형 71">
                  <a:extLst>
                    <a:ext uri="{FF2B5EF4-FFF2-40B4-BE49-F238E27FC236}">
                      <a16:creationId xmlns:a16="http://schemas.microsoft.com/office/drawing/2014/main" id="{36944413-0A5F-4A86-86F4-07987C667FB1}"/>
                    </a:ext>
                  </a:extLst>
                </p:cNvPr>
                <p:cNvSpPr/>
                <p:nvPr/>
              </p:nvSpPr>
              <p:spPr>
                <a:xfrm rot="10800000">
                  <a:off x="687212" y="1609088"/>
                  <a:ext cx="2165614" cy="1083600"/>
                </a:xfrm>
                <a:prstGeom prst="triangle">
                  <a:avLst/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이등변 삼각형 72">
                  <a:extLst>
                    <a:ext uri="{FF2B5EF4-FFF2-40B4-BE49-F238E27FC236}">
                      <a16:creationId xmlns:a16="http://schemas.microsoft.com/office/drawing/2014/main" id="{322058FF-2099-447A-838A-8C5AC7ECB98F}"/>
                    </a:ext>
                  </a:extLst>
                </p:cNvPr>
                <p:cNvSpPr/>
                <p:nvPr/>
              </p:nvSpPr>
              <p:spPr>
                <a:xfrm rot="5400000">
                  <a:off x="146195" y="2150094"/>
                  <a:ext cx="2165614" cy="1083600"/>
                </a:xfrm>
                <a:prstGeom prst="triangl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이등변 삼각형 73">
                  <a:extLst>
                    <a:ext uri="{FF2B5EF4-FFF2-40B4-BE49-F238E27FC236}">
                      <a16:creationId xmlns:a16="http://schemas.microsoft.com/office/drawing/2014/main" id="{BEFF6DD0-59A4-4885-98C5-686398699199}"/>
                    </a:ext>
                  </a:extLst>
                </p:cNvPr>
                <p:cNvSpPr/>
                <p:nvPr/>
              </p:nvSpPr>
              <p:spPr>
                <a:xfrm>
                  <a:off x="687212" y="2691102"/>
                  <a:ext cx="2165614" cy="1083600"/>
                </a:xfrm>
                <a:prstGeom prst="triangle">
                  <a:avLst/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이등변 삼각형 74">
                  <a:extLst>
                    <a:ext uri="{FF2B5EF4-FFF2-40B4-BE49-F238E27FC236}">
                      <a16:creationId xmlns:a16="http://schemas.microsoft.com/office/drawing/2014/main" id="{51D71111-1B56-488B-8F0D-2F06AF825EFD}"/>
                    </a:ext>
                  </a:extLst>
                </p:cNvPr>
                <p:cNvSpPr/>
                <p:nvPr/>
              </p:nvSpPr>
              <p:spPr>
                <a:xfrm rot="16200000">
                  <a:off x="1228219" y="2150094"/>
                  <a:ext cx="2165614" cy="1083600"/>
                </a:xfrm>
                <a:prstGeom prst="triangle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87EE84EC-604C-4163-B3FF-CD09C15FD2CD}"/>
                    </a:ext>
                  </a:extLst>
                </p:cNvPr>
                <p:cNvCxnSpPr/>
                <p:nvPr/>
              </p:nvCxnSpPr>
              <p:spPr>
                <a:xfrm flipH="1">
                  <a:off x="687207" y="1609087"/>
                  <a:ext cx="2165615" cy="21656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1B269654-0A64-4C02-9F07-424F0317B9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207" y="1609087"/>
                  <a:ext cx="2165615" cy="2165615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A61CFC66-47BD-4E47-8805-008DF1041B66}"/>
                    </a:ext>
                  </a:extLst>
                </p:cNvPr>
                <p:cNvSpPr/>
                <p:nvPr/>
              </p:nvSpPr>
              <p:spPr>
                <a:xfrm>
                  <a:off x="687202" y="1609087"/>
                  <a:ext cx="2165624" cy="2165615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E28A70C5-262E-42EF-8C05-2A8AD4E761AE}"/>
                    </a:ext>
                  </a:extLst>
                </p:cNvPr>
                <p:cNvSpPr/>
                <p:nvPr/>
              </p:nvSpPr>
              <p:spPr>
                <a:xfrm>
                  <a:off x="1120004" y="2041026"/>
                  <a:ext cx="1300020" cy="1301736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ko-KR" altLang="en-US" sz="1200" dirty="0"/>
                    <a:t>퍼즐요소</a:t>
                  </a:r>
                  <a:r>
                    <a:rPr lang="en-US" altLang="ko-KR" sz="1200" dirty="0"/>
                    <a:t>1</a:t>
                  </a: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657B34A9-868C-405C-9A71-957CEDA0D08C}"/>
                    </a:ext>
                  </a:extLst>
                </p:cNvPr>
                <p:cNvSpPr/>
                <p:nvPr/>
              </p:nvSpPr>
              <p:spPr>
                <a:xfrm>
                  <a:off x="2419236" y="2041025"/>
                  <a:ext cx="1300020" cy="1301736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ko-KR" altLang="en-US" sz="1200" dirty="0"/>
                    <a:t>퍼즐요소</a:t>
                  </a:r>
                  <a:r>
                    <a:rPr lang="en-US" altLang="ko-KR" sz="1200" dirty="0"/>
                    <a:t>2</a:t>
                  </a:r>
                </a:p>
              </p:txBody>
            </p:sp>
          </p:grp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72ED3B5-7804-432F-9B86-6D863140DFBF}"/>
                  </a:ext>
                </a:extLst>
              </p:cNvPr>
              <p:cNvSpPr/>
              <p:nvPr/>
            </p:nvSpPr>
            <p:spPr>
              <a:xfrm>
                <a:off x="2047290" y="1710187"/>
                <a:ext cx="866385" cy="42354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3E636B8-5A07-4737-8B9E-EB0DBC4CCF16}"/>
                  </a:ext>
                </a:extLst>
              </p:cNvPr>
              <p:cNvSpPr/>
              <p:nvPr/>
            </p:nvSpPr>
            <p:spPr>
              <a:xfrm>
                <a:off x="2047290" y="3404175"/>
                <a:ext cx="866385" cy="42354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7DE16B60-71D4-40AE-998F-D4CAA594E8B9}"/>
              </a:ext>
            </a:extLst>
          </p:cNvPr>
          <p:cNvSpPr/>
          <p:nvPr/>
        </p:nvSpPr>
        <p:spPr>
          <a:xfrm>
            <a:off x="2466963" y="1641417"/>
            <a:ext cx="392436" cy="3924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40CF6DD-A8B3-4A76-8119-2BB25917E9CC}"/>
              </a:ext>
            </a:extLst>
          </p:cNvPr>
          <p:cNvSpPr/>
          <p:nvPr/>
        </p:nvSpPr>
        <p:spPr>
          <a:xfrm>
            <a:off x="1692211" y="2387717"/>
            <a:ext cx="392436" cy="392436"/>
          </a:xfrm>
          <a:prstGeom prst="ellipse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BC6B2B2-17A0-4B93-8986-FAE399281236}"/>
              </a:ext>
            </a:extLst>
          </p:cNvPr>
          <p:cNvSpPr/>
          <p:nvPr/>
        </p:nvSpPr>
        <p:spPr>
          <a:xfrm>
            <a:off x="2780041" y="2389701"/>
            <a:ext cx="392436" cy="392436"/>
          </a:xfrm>
          <a:prstGeom prst="ellipse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5F2C1FA-2804-4C7B-B35C-324AAD63F1C0}"/>
              </a:ext>
            </a:extLst>
          </p:cNvPr>
          <p:cNvCxnSpPr/>
          <p:nvPr/>
        </p:nvCxnSpPr>
        <p:spPr>
          <a:xfrm flipV="1">
            <a:off x="1887790" y="1837635"/>
            <a:ext cx="775391" cy="7463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EE18E61-51D9-4254-B72D-1E3A766CF5DD}"/>
              </a:ext>
            </a:extLst>
          </p:cNvPr>
          <p:cNvCxnSpPr>
            <a:cxnSpLocks/>
          </p:cNvCxnSpPr>
          <p:nvPr/>
        </p:nvCxnSpPr>
        <p:spPr>
          <a:xfrm flipH="1" flipV="1">
            <a:off x="2661389" y="1837565"/>
            <a:ext cx="313002" cy="7542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BC7FD3A-FEF3-466B-A532-ED8D75539AAD}"/>
              </a:ext>
            </a:extLst>
          </p:cNvPr>
          <p:cNvGrpSpPr/>
          <p:nvPr/>
        </p:nvGrpSpPr>
        <p:grpSpPr>
          <a:xfrm>
            <a:off x="496570" y="5567713"/>
            <a:ext cx="3940785" cy="513824"/>
            <a:chOff x="4922520" y="6028330"/>
            <a:chExt cx="3940785" cy="513824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51B015A0-1D25-41B1-A6A9-5E7A4DF8CD68}"/>
                </a:ext>
              </a:extLst>
            </p:cNvPr>
            <p:cNvSpPr/>
            <p:nvPr/>
          </p:nvSpPr>
          <p:spPr>
            <a:xfrm>
              <a:off x="4922520" y="6028330"/>
              <a:ext cx="3940785" cy="513824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07672A6E-609F-4588-8AEB-D144657E32EA}"/>
                </a:ext>
              </a:extLst>
            </p:cNvPr>
            <p:cNvGrpSpPr/>
            <p:nvPr/>
          </p:nvGrpSpPr>
          <p:grpSpPr>
            <a:xfrm>
              <a:off x="4983342" y="6071279"/>
              <a:ext cx="3819139" cy="392436"/>
              <a:chOff x="5078195" y="6112077"/>
              <a:chExt cx="3819139" cy="392436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2CA1CCBE-B267-4323-95CC-2FEC473647A7}"/>
                  </a:ext>
                </a:extLst>
              </p:cNvPr>
              <p:cNvGrpSpPr/>
              <p:nvPr/>
            </p:nvGrpSpPr>
            <p:grpSpPr>
              <a:xfrm>
                <a:off x="5078195" y="6112077"/>
                <a:ext cx="1643176" cy="392436"/>
                <a:chOff x="9077574" y="1710187"/>
                <a:chExt cx="1643176" cy="392436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AF6AAFE3-6294-42E3-AC2A-8403FD7F1114}"/>
                    </a:ext>
                  </a:extLst>
                </p:cNvPr>
                <p:cNvSpPr/>
                <p:nvPr/>
              </p:nvSpPr>
              <p:spPr>
                <a:xfrm>
                  <a:off x="9077574" y="1710187"/>
                  <a:ext cx="392436" cy="39243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AEA89A1-1682-4E8D-814F-222760180356}"/>
                    </a:ext>
                  </a:extLst>
                </p:cNvPr>
                <p:cNvSpPr txBox="1"/>
                <p:nvPr/>
              </p:nvSpPr>
              <p:spPr>
                <a:xfrm>
                  <a:off x="9433488" y="1713998"/>
                  <a:ext cx="1287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bg1"/>
                      </a:solidFill>
                    </a:rPr>
                    <a:t>= </a:t>
                  </a:r>
                  <a:r>
                    <a:rPr lang="ko-KR" altLang="en-US" dirty="0">
                      <a:solidFill>
                        <a:schemeClr val="bg1"/>
                      </a:solidFill>
                    </a:rPr>
                    <a:t>캐릭터</a:t>
                  </a:r>
                </a:p>
              </p:txBody>
            </p:sp>
          </p:grp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BA94B482-C958-4AB5-B68C-E319760B3248}"/>
                  </a:ext>
                </a:extLst>
              </p:cNvPr>
              <p:cNvSpPr/>
              <p:nvPr/>
            </p:nvSpPr>
            <p:spPr>
              <a:xfrm>
                <a:off x="6621581" y="6112077"/>
                <a:ext cx="392436" cy="392436"/>
              </a:xfrm>
              <a:prstGeom prst="ellipse">
                <a:avLst/>
              </a:prstGeom>
              <a:solidFill>
                <a:schemeClr val="lt1">
                  <a:alpha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2448AC-48D9-4758-A11A-0112819F6E01}"/>
                  </a:ext>
                </a:extLst>
              </p:cNvPr>
              <p:cNvSpPr txBox="1"/>
              <p:nvPr/>
            </p:nvSpPr>
            <p:spPr>
              <a:xfrm>
                <a:off x="6972746" y="6115888"/>
                <a:ext cx="1924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퍼즐요소 중심</a:t>
                </a:r>
              </a:p>
            </p:txBody>
          </p: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B0182D9-4060-48F8-AC65-6BCDCE4B4EBC}"/>
              </a:ext>
            </a:extLst>
          </p:cNvPr>
          <p:cNvGrpSpPr/>
          <p:nvPr/>
        </p:nvGrpSpPr>
        <p:grpSpPr>
          <a:xfrm>
            <a:off x="951513" y="3824190"/>
            <a:ext cx="2961710" cy="1549802"/>
            <a:chOff x="9065923" y="1368457"/>
            <a:chExt cx="2961710" cy="154980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6EDCDF4-0ECB-44B1-9EED-4F6CEEA3A0E4}"/>
                </a:ext>
              </a:extLst>
            </p:cNvPr>
            <p:cNvSpPr txBox="1"/>
            <p:nvPr/>
          </p:nvSpPr>
          <p:spPr>
            <a:xfrm>
              <a:off x="9065924" y="1368457"/>
              <a:ext cx="2961709" cy="30777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예시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7D9A644-3C4F-475C-AA7D-814D982A2DD8}"/>
                </a:ext>
              </a:extLst>
            </p:cNvPr>
            <p:cNvSpPr txBox="1"/>
            <p:nvPr/>
          </p:nvSpPr>
          <p:spPr>
            <a:xfrm>
              <a:off x="9065923" y="1748708"/>
              <a:ext cx="2961709" cy="116955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퍼즐요소 </a:t>
              </a:r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  <a:r>
                <a:rPr lang="ko-KR" altLang="en-US" sz="1400" dirty="0">
                  <a:solidFill>
                    <a:schemeClr val="bg1"/>
                  </a:solidFill>
                </a:rPr>
                <a:t>와의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거리가가장</a:t>
              </a:r>
              <a:r>
                <a:rPr lang="ko-KR" altLang="en-US" sz="1400" dirty="0">
                  <a:solidFill>
                    <a:schemeClr val="bg1"/>
                  </a:solidFill>
                </a:rPr>
                <a:t> 가까운 상태이다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이 예시에서는 퍼즐요소</a:t>
              </a:r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  <a:r>
                <a:rPr lang="ko-KR" altLang="en-US" sz="1400" dirty="0">
                  <a:solidFill>
                    <a:schemeClr val="bg1"/>
                  </a:solidFill>
                </a:rPr>
                <a:t>의 우선순위가 더 높은 상태이다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20D57D4-9F67-4E2A-B442-9078105A94D1}"/>
              </a:ext>
            </a:extLst>
          </p:cNvPr>
          <p:cNvSpPr/>
          <p:nvPr/>
        </p:nvSpPr>
        <p:spPr>
          <a:xfrm>
            <a:off x="8363300" y="1314900"/>
            <a:ext cx="3129094" cy="32035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BE0B53-E2E3-44BD-8712-C5C39194C224}"/>
              </a:ext>
            </a:extLst>
          </p:cNvPr>
          <p:cNvSpPr/>
          <p:nvPr/>
        </p:nvSpPr>
        <p:spPr>
          <a:xfrm>
            <a:off x="5145252" y="1314900"/>
            <a:ext cx="3129094" cy="32287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E7F952E0-AA08-49E3-83EB-001F09565891}"/>
              </a:ext>
            </a:extLst>
          </p:cNvPr>
          <p:cNvGrpSpPr/>
          <p:nvPr/>
        </p:nvGrpSpPr>
        <p:grpSpPr>
          <a:xfrm>
            <a:off x="5754324" y="2026071"/>
            <a:ext cx="1317605" cy="1728241"/>
            <a:chOff x="7857389" y="2881696"/>
            <a:chExt cx="1317605" cy="1669997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1A7D305-8C00-4558-9755-2ADDECAF1578}"/>
                </a:ext>
              </a:extLst>
            </p:cNvPr>
            <p:cNvSpPr/>
            <p:nvPr/>
          </p:nvSpPr>
          <p:spPr>
            <a:xfrm>
              <a:off x="7857389" y="3535586"/>
              <a:ext cx="1317605" cy="101610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CB94192-8719-4A00-B5D3-38EE417525EC}"/>
                </a:ext>
              </a:extLst>
            </p:cNvPr>
            <p:cNvSpPr/>
            <p:nvPr/>
          </p:nvSpPr>
          <p:spPr>
            <a:xfrm>
              <a:off x="8120713" y="2881696"/>
              <a:ext cx="790956" cy="164185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err="1"/>
                <a:t>매쉬</a:t>
              </a:r>
              <a:endParaRPr lang="en-US" altLang="ko-KR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22B5CE2-1DF4-4DD0-B3EE-2DADED9965FB}"/>
              </a:ext>
            </a:extLst>
          </p:cNvPr>
          <p:cNvGrpSpPr/>
          <p:nvPr/>
        </p:nvGrpSpPr>
        <p:grpSpPr>
          <a:xfrm>
            <a:off x="7242200" y="2684602"/>
            <a:ext cx="379666" cy="1040588"/>
            <a:chOff x="4972943" y="2903141"/>
            <a:chExt cx="662730" cy="1816409"/>
          </a:xfrm>
        </p:grpSpPr>
        <p:pic>
          <p:nvPicPr>
            <p:cNvPr id="103" name="Picture 2" descr="Free Vector Human Silhouette | FreeVectors">
              <a:extLst>
                <a:ext uri="{FF2B5EF4-FFF2-40B4-BE49-F238E27FC236}">
                  <a16:creationId xmlns:a16="http://schemas.microsoft.com/office/drawing/2014/main" id="{59E13531-F75E-434B-84A9-C714BC5421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4972943" y="2903141"/>
              <a:ext cx="662730" cy="181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3296437F-68BA-4AE4-9606-FB605683532F}"/>
                </a:ext>
              </a:extLst>
            </p:cNvPr>
            <p:cNvSpPr/>
            <p:nvPr/>
          </p:nvSpPr>
          <p:spPr>
            <a:xfrm>
              <a:off x="5006498" y="2936696"/>
              <a:ext cx="562582" cy="1749297"/>
            </a:xfrm>
            <a:prstGeom prst="roundRect">
              <a:avLst>
                <a:gd name="adj" fmla="val 4499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361BD54-9262-4C07-A41A-B402638841E4}"/>
              </a:ext>
            </a:extLst>
          </p:cNvPr>
          <p:cNvGrpSpPr/>
          <p:nvPr/>
        </p:nvGrpSpPr>
        <p:grpSpPr>
          <a:xfrm>
            <a:off x="9218752" y="2026071"/>
            <a:ext cx="1317605" cy="1728242"/>
            <a:chOff x="7857389" y="2881696"/>
            <a:chExt cx="1317605" cy="1669998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945B7BB-0167-4726-BAAB-B7D4AA1CBCA8}"/>
                </a:ext>
              </a:extLst>
            </p:cNvPr>
            <p:cNvSpPr/>
            <p:nvPr/>
          </p:nvSpPr>
          <p:spPr>
            <a:xfrm>
              <a:off x="7857389" y="3518033"/>
              <a:ext cx="1317605" cy="10336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295AB6E-2426-4B8E-B68E-43A59451AA40}"/>
                </a:ext>
              </a:extLst>
            </p:cNvPr>
            <p:cNvSpPr/>
            <p:nvPr/>
          </p:nvSpPr>
          <p:spPr>
            <a:xfrm>
              <a:off x="8120713" y="2881696"/>
              <a:ext cx="790956" cy="164185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err="1"/>
                <a:t>매쉬</a:t>
              </a:r>
              <a:endParaRPr lang="en-US" altLang="ko-KR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2025C62-E475-475D-A5F2-FEDC89D2A8E8}"/>
              </a:ext>
            </a:extLst>
          </p:cNvPr>
          <p:cNvGrpSpPr/>
          <p:nvPr/>
        </p:nvGrpSpPr>
        <p:grpSpPr>
          <a:xfrm>
            <a:off x="10420015" y="2665378"/>
            <a:ext cx="379666" cy="1040588"/>
            <a:chOff x="4972943" y="2903141"/>
            <a:chExt cx="662730" cy="1816409"/>
          </a:xfrm>
        </p:grpSpPr>
        <p:pic>
          <p:nvPicPr>
            <p:cNvPr id="109" name="Picture 2" descr="Free Vector Human Silhouette | FreeVectors">
              <a:extLst>
                <a:ext uri="{FF2B5EF4-FFF2-40B4-BE49-F238E27FC236}">
                  <a16:creationId xmlns:a16="http://schemas.microsoft.com/office/drawing/2014/main" id="{866466B8-998B-44BD-910F-ABBBE6BE2F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4972943" y="2903141"/>
              <a:ext cx="662730" cy="181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7CE076E-E11E-42AE-9CD7-423B20614E52}"/>
                </a:ext>
              </a:extLst>
            </p:cNvPr>
            <p:cNvSpPr/>
            <p:nvPr/>
          </p:nvSpPr>
          <p:spPr>
            <a:xfrm>
              <a:off x="5006498" y="2936696"/>
              <a:ext cx="562582" cy="1749297"/>
            </a:xfrm>
            <a:prstGeom prst="roundRect">
              <a:avLst>
                <a:gd name="adj" fmla="val 4499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9D0E432-4B6F-4876-8063-DA086C7038CB}"/>
              </a:ext>
            </a:extLst>
          </p:cNvPr>
          <p:cNvGrpSpPr/>
          <p:nvPr/>
        </p:nvGrpSpPr>
        <p:grpSpPr>
          <a:xfrm>
            <a:off x="9701108" y="1619259"/>
            <a:ext cx="352892" cy="352892"/>
            <a:chOff x="8237989" y="1961081"/>
            <a:chExt cx="874398" cy="874398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966372E-08AF-4B8C-BE21-2F787330446A}"/>
                </a:ext>
              </a:extLst>
            </p:cNvPr>
            <p:cNvSpPr/>
            <p:nvPr/>
          </p:nvSpPr>
          <p:spPr>
            <a:xfrm>
              <a:off x="8237989" y="1961081"/>
              <a:ext cx="874398" cy="874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2" descr="Human hand gesture ok icon Royalty Free Vector Image">
              <a:extLst>
                <a:ext uri="{FF2B5EF4-FFF2-40B4-BE49-F238E27FC236}">
                  <a16:creationId xmlns:a16="http://schemas.microsoft.com/office/drawing/2014/main" id="{6033A0DE-B59C-4EDC-9C5F-DE9897C06D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4" t="11988" r="22919" b="15754"/>
            <a:stretch/>
          </p:blipFill>
          <p:spPr bwMode="auto">
            <a:xfrm>
              <a:off x="8481199" y="2126764"/>
              <a:ext cx="387978" cy="543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7B413B96-41E2-4FD7-8D18-7335033E9B47}"/>
              </a:ext>
            </a:extLst>
          </p:cNvPr>
          <p:cNvSpPr txBox="1"/>
          <p:nvPr/>
        </p:nvSpPr>
        <p:spPr>
          <a:xfrm>
            <a:off x="8363300" y="4653514"/>
            <a:ext cx="3129094" cy="52322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Character</a:t>
            </a:r>
            <a:r>
              <a:rPr lang="ko-KR" altLang="en-US" sz="1400" dirty="0">
                <a:solidFill>
                  <a:schemeClr val="bg1"/>
                </a:solidFill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</a:rPr>
              <a:t>콜리전과</a:t>
            </a:r>
            <a:r>
              <a:rPr lang="ko-KR" altLang="en-US" sz="1400" dirty="0">
                <a:solidFill>
                  <a:schemeClr val="bg1"/>
                </a:solidFill>
              </a:rPr>
              <a:t> 퍼즐요소의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콜리전</a:t>
            </a:r>
            <a:r>
              <a:rPr lang="en-US" altLang="ko-KR" sz="1400" dirty="0">
                <a:solidFill>
                  <a:schemeClr val="bg1"/>
                </a:solidFill>
              </a:rPr>
              <a:t>1 </a:t>
            </a:r>
            <a:r>
              <a:rPr lang="ko-KR" altLang="en-US" sz="1400" dirty="0">
                <a:solidFill>
                  <a:schemeClr val="bg1"/>
                </a:solidFill>
              </a:rPr>
              <a:t>이 겹쳐 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상태</a:t>
            </a:r>
            <a:r>
              <a:rPr lang="en-US" altLang="ko-KR" sz="1400" dirty="0">
                <a:solidFill>
                  <a:schemeClr val="bg1"/>
                </a:solidFill>
              </a:rPr>
              <a:t>2)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0EF0F81-8137-4312-A5C7-F771D18ACEFD}"/>
              </a:ext>
            </a:extLst>
          </p:cNvPr>
          <p:cNvSpPr/>
          <p:nvPr/>
        </p:nvSpPr>
        <p:spPr>
          <a:xfrm>
            <a:off x="5965848" y="1996947"/>
            <a:ext cx="894556" cy="17573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E1CEA74-CA0A-4391-84A5-4E0772011BAC}"/>
              </a:ext>
            </a:extLst>
          </p:cNvPr>
          <p:cNvSpPr/>
          <p:nvPr/>
        </p:nvSpPr>
        <p:spPr>
          <a:xfrm>
            <a:off x="9426893" y="1996947"/>
            <a:ext cx="894556" cy="17573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66D61D-392E-43C9-B3F5-B92CC43B3FC3}"/>
              </a:ext>
            </a:extLst>
          </p:cNvPr>
          <p:cNvSpPr txBox="1"/>
          <p:nvPr/>
        </p:nvSpPr>
        <p:spPr>
          <a:xfrm>
            <a:off x="5145252" y="4653514"/>
            <a:ext cx="3129094" cy="523220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Character</a:t>
            </a:r>
            <a:r>
              <a:rPr lang="ko-KR" altLang="en-US" sz="1400" dirty="0">
                <a:solidFill>
                  <a:schemeClr val="bg1"/>
                </a:solidFill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</a:rPr>
              <a:t>콜리전과</a:t>
            </a:r>
            <a:r>
              <a:rPr lang="ko-KR" altLang="en-US" sz="1400" dirty="0">
                <a:solidFill>
                  <a:schemeClr val="bg1"/>
                </a:solidFill>
              </a:rPr>
              <a:t> 퍼즐요소의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콜리전</a:t>
            </a:r>
            <a:r>
              <a:rPr lang="en-US" altLang="ko-KR" sz="1400" dirty="0">
                <a:solidFill>
                  <a:schemeClr val="bg1"/>
                </a:solidFill>
              </a:rPr>
              <a:t>1 </a:t>
            </a:r>
            <a:r>
              <a:rPr lang="ko-KR" altLang="en-US" sz="1400" dirty="0">
                <a:solidFill>
                  <a:schemeClr val="bg1"/>
                </a:solidFill>
              </a:rPr>
              <a:t>이 겹쳐 있지 않다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상태</a:t>
            </a:r>
            <a:r>
              <a:rPr lang="en-US" altLang="ko-KR" sz="1400" dirty="0">
                <a:solidFill>
                  <a:schemeClr val="bg1"/>
                </a:solidFill>
              </a:rPr>
              <a:t>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3005217-D9B2-4441-A23D-A2CCA5895573}"/>
              </a:ext>
            </a:extLst>
          </p:cNvPr>
          <p:cNvSpPr txBox="1"/>
          <p:nvPr/>
        </p:nvSpPr>
        <p:spPr>
          <a:xfrm>
            <a:off x="5145252" y="5288786"/>
            <a:ext cx="6347142" cy="9233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퍼즐 요소를 작동할 수 있는가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없는가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?’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>
                <a:latin typeface="+mn-ea"/>
              </a:rPr>
              <a:t>에 대하여 </a:t>
            </a:r>
            <a:r>
              <a:rPr lang="ko-KR" altLang="en-US" dirty="0"/>
              <a:t>플레이어가 구분할 수 있는 시각적 효과를 주는 요소로서 </a:t>
            </a:r>
            <a:r>
              <a:rPr lang="en-US" altLang="ko-KR" dirty="0"/>
              <a:t>UI</a:t>
            </a:r>
            <a:r>
              <a:rPr lang="ko-KR" altLang="en-US" dirty="0"/>
              <a:t>가 출력되도록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78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166498-D4FD-44A3-B53B-EBA7C279905B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2B650B6-5B7E-40AD-A528-2FE4461FC9AB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EEBE6991-D96F-4749-B856-2A0CD54D48F1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83820147-F8DC-47E1-884C-07E3E7D31F82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9E4D7EE4-06FC-408C-86D4-7930F47199C1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D33EF526-054A-4D76-9183-5A9D0533CB84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BAC4732C-A407-4F9E-9D90-3620EFE54C91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2DE7F8F5-2488-4299-BFD6-6C8D5188293D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D14C830F-BC29-4DB2-BAA9-ECD454264B4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012EBDC5-4696-4150-8D37-AB99CF45E592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3ADD4E3E-E656-4C25-860D-BD42374792A6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E32FB24A-2A92-4142-8CEF-CB3865F95972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F20FBA1C-57ED-47E0-AE5C-E55E13AA9732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20DD534-DAD3-41AE-911F-B97648E1FDB2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84FCC18-9E42-46AF-80D2-F9E173FDE1E2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D38DC5D-154F-45EB-877E-5C81586FFF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0B6ACF-5CD8-4943-86DE-636D7B3887A7}"/>
              </a:ext>
            </a:extLst>
          </p:cNvPr>
          <p:cNvSpPr/>
          <p:nvPr/>
        </p:nvSpPr>
        <p:spPr>
          <a:xfrm>
            <a:off x="2683476" y="153948"/>
            <a:ext cx="7184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퍼즐 인식 </a:t>
            </a:r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낙하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DB4655-A470-41DA-935B-7FAD827005B0}"/>
              </a:ext>
            </a:extLst>
          </p:cNvPr>
          <p:cNvGrpSpPr/>
          <p:nvPr/>
        </p:nvGrpSpPr>
        <p:grpSpPr>
          <a:xfrm>
            <a:off x="5145377" y="1537665"/>
            <a:ext cx="3335894" cy="1963959"/>
            <a:chOff x="195871" y="1368457"/>
            <a:chExt cx="4007013" cy="235907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BE6D11-2481-4882-91B9-6A9FC75A9A37}"/>
                </a:ext>
              </a:extLst>
            </p:cNvPr>
            <p:cNvSpPr/>
            <p:nvPr/>
          </p:nvSpPr>
          <p:spPr>
            <a:xfrm>
              <a:off x="195871" y="1368457"/>
              <a:ext cx="4007013" cy="235907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62FB2BB-C263-4750-96D1-2BA8AA3BBFC2}"/>
                </a:ext>
              </a:extLst>
            </p:cNvPr>
            <p:cNvSpPr/>
            <p:nvPr/>
          </p:nvSpPr>
          <p:spPr>
            <a:xfrm>
              <a:off x="195872" y="2930635"/>
              <a:ext cx="2372070" cy="7914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4555ABB3-EAEC-4FFC-A1F9-D7C13D8F9800}"/>
                </a:ext>
              </a:extLst>
            </p:cNvPr>
            <p:cNvSpPr/>
            <p:nvPr/>
          </p:nvSpPr>
          <p:spPr>
            <a:xfrm>
              <a:off x="969963" y="1536175"/>
              <a:ext cx="1090569" cy="39127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83D220-2A03-419E-88F7-9D4CE402FABB}"/>
                </a:ext>
              </a:extLst>
            </p:cNvPr>
            <p:cNvSpPr/>
            <p:nvPr/>
          </p:nvSpPr>
          <p:spPr>
            <a:xfrm>
              <a:off x="2243665" y="1782252"/>
              <a:ext cx="790956" cy="1131524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9710CB5-BFCC-45FB-883B-6FA16B76D5E8}"/>
                </a:ext>
              </a:extLst>
            </p:cNvPr>
            <p:cNvSpPr/>
            <p:nvPr/>
          </p:nvSpPr>
          <p:spPr>
            <a:xfrm rot="1068048">
              <a:off x="2428185" y="1851041"/>
              <a:ext cx="790956" cy="1131524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4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4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4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8D7E758-E064-4C71-B68D-CD837D078679}"/>
                </a:ext>
              </a:extLst>
            </p:cNvPr>
            <p:cNvSpPr/>
            <p:nvPr/>
          </p:nvSpPr>
          <p:spPr>
            <a:xfrm rot="2407303">
              <a:off x="2639144" y="1988850"/>
              <a:ext cx="790956" cy="1131524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6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6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6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84E3A6-8AF3-4202-ABE5-4550A3E77949}"/>
                </a:ext>
              </a:extLst>
            </p:cNvPr>
            <p:cNvSpPr/>
            <p:nvPr/>
          </p:nvSpPr>
          <p:spPr>
            <a:xfrm rot="3422438">
              <a:off x="2889222" y="2364874"/>
              <a:ext cx="790956" cy="113152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/>
                <a:t>퍼즐</a:t>
              </a:r>
              <a:endParaRPr lang="en-US" altLang="ko-KR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6638D-974D-4CC4-8591-BD94BCB4FDF7}"/>
              </a:ext>
            </a:extLst>
          </p:cNvPr>
          <p:cNvGrpSpPr/>
          <p:nvPr/>
        </p:nvGrpSpPr>
        <p:grpSpPr>
          <a:xfrm>
            <a:off x="8633733" y="1533161"/>
            <a:ext cx="3335894" cy="1963959"/>
            <a:chOff x="8633733" y="1533161"/>
            <a:chExt cx="3335894" cy="196395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04325A4-6D74-4435-9E18-A392E07BAC48}"/>
                </a:ext>
              </a:extLst>
            </p:cNvPr>
            <p:cNvSpPr/>
            <p:nvPr/>
          </p:nvSpPr>
          <p:spPr>
            <a:xfrm>
              <a:off x="8633733" y="1533161"/>
              <a:ext cx="3335894" cy="19639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979C31F-8B55-4E6D-84AC-35BB20563774}"/>
                </a:ext>
              </a:extLst>
            </p:cNvPr>
            <p:cNvSpPr/>
            <p:nvPr/>
          </p:nvSpPr>
          <p:spPr>
            <a:xfrm>
              <a:off x="10316440" y="1877651"/>
              <a:ext cx="658482" cy="94201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7CCEE89-5780-4483-BEBF-6266D0846CA2}"/>
                </a:ext>
              </a:extLst>
            </p:cNvPr>
            <p:cNvSpPr/>
            <p:nvPr/>
          </p:nvSpPr>
          <p:spPr>
            <a:xfrm>
              <a:off x="10456931" y="1878564"/>
              <a:ext cx="658482" cy="94201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4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4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4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5CEBD59-06C4-457B-8BC8-9C4D61E4F99D}"/>
                </a:ext>
              </a:extLst>
            </p:cNvPr>
            <p:cNvSpPr/>
            <p:nvPr/>
          </p:nvSpPr>
          <p:spPr>
            <a:xfrm>
              <a:off x="8633734" y="2819661"/>
              <a:ext cx="1974781" cy="6726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1A1D2FFA-7295-4582-95DD-A26DF87F34DA}"/>
                </a:ext>
              </a:extLst>
            </p:cNvPr>
            <p:cNvSpPr/>
            <p:nvPr/>
          </p:nvSpPr>
          <p:spPr>
            <a:xfrm>
              <a:off x="9256065" y="1672789"/>
              <a:ext cx="907914" cy="32573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6579EF3-5FA9-4753-9030-71F55A793EBC}"/>
                </a:ext>
              </a:extLst>
            </p:cNvPr>
            <p:cNvSpPr/>
            <p:nvPr/>
          </p:nvSpPr>
          <p:spPr>
            <a:xfrm>
              <a:off x="10614816" y="1877651"/>
              <a:ext cx="658482" cy="94201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4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4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4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786593F-4476-4F18-910F-77A8EF387D17}"/>
                </a:ext>
              </a:extLst>
            </p:cNvPr>
            <p:cNvSpPr/>
            <p:nvPr/>
          </p:nvSpPr>
          <p:spPr>
            <a:xfrm>
              <a:off x="10620393" y="2266968"/>
              <a:ext cx="658482" cy="94201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6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6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5ED0FB5-D353-4721-8392-7C04F0F97331}"/>
                </a:ext>
              </a:extLst>
            </p:cNvPr>
            <p:cNvSpPr/>
            <p:nvPr/>
          </p:nvSpPr>
          <p:spPr>
            <a:xfrm>
              <a:off x="10614816" y="2550298"/>
              <a:ext cx="658482" cy="94201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/>
                <a:t>퍼즐</a:t>
              </a:r>
              <a:endParaRPr lang="en-US" altLang="ko-KR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665E997-59EF-4344-8501-6CD6C9C55B92}"/>
              </a:ext>
            </a:extLst>
          </p:cNvPr>
          <p:cNvSpPr txBox="1"/>
          <p:nvPr/>
        </p:nvSpPr>
        <p:spPr>
          <a:xfrm>
            <a:off x="5111747" y="3600400"/>
            <a:ext cx="3369524" cy="30777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추구하지 않은 방향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DDC8C4-1AE8-4204-B5C2-4970C6401D54}"/>
              </a:ext>
            </a:extLst>
          </p:cNvPr>
          <p:cNvSpPr txBox="1"/>
          <p:nvPr/>
        </p:nvSpPr>
        <p:spPr>
          <a:xfrm>
            <a:off x="8633734" y="3590076"/>
            <a:ext cx="3335894" cy="307777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추구하는 방향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13DD95-B0C0-46D3-B104-BC55DBE199D6}"/>
              </a:ext>
            </a:extLst>
          </p:cNvPr>
          <p:cNvSpPr txBox="1"/>
          <p:nvPr/>
        </p:nvSpPr>
        <p:spPr>
          <a:xfrm>
            <a:off x="5111747" y="4023303"/>
            <a:ext cx="6857880" cy="203132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물리법칙을 적용하지 않게 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이로 인해 퍼즐요소가 낙하 중 뒤집히거나 옆으로 눕혀지지 않도록 한다</a:t>
            </a:r>
            <a:r>
              <a:rPr lang="en-US" altLang="ko-KR" dirty="0">
                <a:latin typeface="+mn-ea"/>
              </a:rPr>
              <a:t>. 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그 대신에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퍼즐의 콜리전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가 바닥과 충돌하고 있는가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아닌가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?’</a:t>
            </a:r>
            <a:r>
              <a:rPr lang="ko-KR" altLang="en-US" dirty="0">
                <a:latin typeface="+mn-ea"/>
              </a:rPr>
              <a:t>를 체크한다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b="1" dirty="0">
                <a:latin typeface="+mn-ea"/>
              </a:rPr>
              <a:t>충돌하지 않는 경우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바닥에 충돌 할 때 까지 바닥으로 이동하게 함으로서 낙하를 구현한다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AA376D-6D7D-4A0C-9284-9A535FA9F47F}"/>
              </a:ext>
            </a:extLst>
          </p:cNvPr>
          <p:cNvSpPr/>
          <p:nvPr/>
        </p:nvSpPr>
        <p:spPr>
          <a:xfrm>
            <a:off x="222372" y="1533161"/>
            <a:ext cx="4599034" cy="236469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AB03DE2-C242-4861-B7C7-8938DCD08B66}"/>
              </a:ext>
            </a:extLst>
          </p:cNvPr>
          <p:cNvGrpSpPr/>
          <p:nvPr/>
        </p:nvGrpSpPr>
        <p:grpSpPr>
          <a:xfrm>
            <a:off x="297541" y="1583030"/>
            <a:ext cx="2435360" cy="2228315"/>
            <a:chOff x="7843038" y="1350935"/>
            <a:chExt cx="2435360" cy="222831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44AC5AA-0EC0-4066-93F3-2BA6CA701E5E}"/>
                </a:ext>
              </a:extLst>
            </p:cNvPr>
            <p:cNvSpPr/>
            <p:nvPr/>
          </p:nvSpPr>
          <p:spPr>
            <a:xfrm>
              <a:off x="7843038" y="1350935"/>
              <a:ext cx="2435360" cy="222831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5D2EC1-E8C2-4F27-BBCA-8CAFA9CAB286}"/>
                </a:ext>
              </a:extLst>
            </p:cNvPr>
            <p:cNvGrpSpPr/>
            <p:nvPr/>
          </p:nvGrpSpPr>
          <p:grpSpPr>
            <a:xfrm>
              <a:off x="8298553" y="1709313"/>
              <a:ext cx="1524330" cy="1609200"/>
              <a:chOff x="8023298" y="2020253"/>
              <a:chExt cx="1524330" cy="1609200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78A5C209-E80B-452D-AC52-A4E86A1FF4C3}"/>
                  </a:ext>
                </a:extLst>
              </p:cNvPr>
              <p:cNvGrpSpPr/>
              <p:nvPr/>
            </p:nvGrpSpPr>
            <p:grpSpPr>
              <a:xfrm>
                <a:off x="8023298" y="2020253"/>
                <a:ext cx="1524330" cy="1524324"/>
                <a:chOff x="8865900" y="2575443"/>
                <a:chExt cx="2165624" cy="2165615"/>
              </a:xfrm>
            </p:grpSpPr>
            <p:sp>
              <p:nvSpPr>
                <p:cNvPr id="53" name="이등변 삼각형 52">
                  <a:extLst>
                    <a:ext uri="{FF2B5EF4-FFF2-40B4-BE49-F238E27FC236}">
                      <a16:creationId xmlns:a16="http://schemas.microsoft.com/office/drawing/2014/main" id="{ED6FF118-5FFD-4E56-8FD2-55A7998C950C}"/>
                    </a:ext>
                  </a:extLst>
                </p:cNvPr>
                <p:cNvSpPr/>
                <p:nvPr/>
              </p:nvSpPr>
              <p:spPr>
                <a:xfrm rot="10800000">
                  <a:off x="8865910" y="2575444"/>
                  <a:ext cx="2165614" cy="1083600"/>
                </a:xfrm>
                <a:prstGeom prst="triangle">
                  <a:avLst/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이등변 삼각형 53">
                  <a:extLst>
                    <a:ext uri="{FF2B5EF4-FFF2-40B4-BE49-F238E27FC236}">
                      <a16:creationId xmlns:a16="http://schemas.microsoft.com/office/drawing/2014/main" id="{EA93C171-D52C-46B4-913B-50D46E65BE86}"/>
                    </a:ext>
                  </a:extLst>
                </p:cNvPr>
                <p:cNvSpPr/>
                <p:nvPr/>
              </p:nvSpPr>
              <p:spPr>
                <a:xfrm rot="5400000">
                  <a:off x="8324893" y="3116450"/>
                  <a:ext cx="2165614" cy="1083600"/>
                </a:xfrm>
                <a:prstGeom prst="triangl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이등변 삼각형 54">
                  <a:extLst>
                    <a:ext uri="{FF2B5EF4-FFF2-40B4-BE49-F238E27FC236}">
                      <a16:creationId xmlns:a16="http://schemas.microsoft.com/office/drawing/2014/main" id="{6343B8D8-8235-4CA7-9A42-EE691E282E2A}"/>
                    </a:ext>
                  </a:extLst>
                </p:cNvPr>
                <p:cNvSpPr/>
                <p:nvPr/>
              </p:nvSpPr>
              <p:spPr>
                <a:xfrm>
                  <a:off x="8865910" y="3657458"/>
                  <a:ext cx="2165614" cy="1083600"/>
                </a:xfrm>
                <a:prstGeom prst="triangle">
                  <a:avLst/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이등변 삼각형 55">
                  <a:extLst>
                    <a:ext uri="{FF2B5EF4-FFF2-40B4-BE49-F238E27FC236}">
                      <a16:creationId xmlns:a16="http://schemas.microsoft.com/office/drawing/2014/main" id="{8E908A22-B2E0-4B7A-9A2A-C48D7705BDF8}"/>
                    </a:ext>
                  </a:extLst>
                </p:cNvPr>
                <p:cNvSpPr/>
                <p:nvPr/>
              </p:nvSpPr>
              <p:spPr>
                <a:xfrm rot="16200000">
                  <a:off x="9406917" y="3116450"/>
                  <a:ext cx="2165614" cy="1083600"/>
                </a:xfrm>
                <a:prstGeom prst="triangle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A57A55C-9CF7-4010-838E-16D4F22F0199}"/>
                    </a:ext>
                  </a:extLst>
                </p:cNvPr>
                <p:cNvCxnSpPr/>
                <p:nvPr/>
              </p:nvCxnSpPr>
              <p:spPr>
                <a:xfrm flipH="1"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ECB2D4AC-E9CF-4472-9C40-F6EAE81FF7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DA328469-43CF-48A8-B154-292159DE75FB}"/>
                    </a:ext>
                  </a:extLst>
                </p:cNvPr>
                <p:cNvSpPr/>
                <p:nvPr/>
              </p:nvSpPr>
              <p:spPr>
                <a:xfrm>
                  <a:off x="8865900" y="2575443"/>
                  <a:ext cx="2165624" cy="2165615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99F570C-E329-44F5-977B-FD9E5396FE9A}"/>
                    </a:ext>
                  </a:extLst>
                </p:cNvPr>
                <p:cNvSpPr/>
                <p:nvPr/>
              </p:nvSpPr>
              <p:spPr>
                <a:xfrm>
                  <a:off x="9298702" y="3007382"/>
                  <a:ext cx="1300020" cy="130173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ko-KR" altLang="en-US" sz="1400" dirty="0"/>
                    <a:t>퍼즐요소</a:t>
                  </a:r>
                  <a:endParaRPr lang="en-US" altLang="ko-KR" sz="1400" dirty="0"/>
                </a:p>
              </p:txBody>
            </p:sp>
          </p:grp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7383057-54CB-418C-959A-30783962B9F0}"/>
                  </a:ext>
                </a:extLst>
              </p:cNvPr>
              <p:cNvSpPr/>
              <p:nvPr/>
            </p:nvSpPr>
            <p:spPr>
              <a:xfrm>
                <a:off x="8585698" y="3237017"/>
                <a:ext cx="398418" cy="39243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prstDash val="sys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144C790-1D57-4A2E-B0E3-DCE74D03BEBE}"/>
              </a:ext>
            </a:extLst>
          </p:cNvPr>
          <p:cNvSpPr txBox="1"/>
          <p:nvPr/>
        </p:nvSpPr>
        <p:spPr>
          <a:xfrm>
            <a:off x="2818982" y="1635520"/>
            <a:ext cx="1923557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캐릭터가 퍼즐과 상호작용을 하는 중이다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3391C2-FA17-4D3A-A88B-59115046FD81}"/>
              </a:ext>
            </a:extLst>
          </p:cNvPr>
          <p:cNvSpPr txBox="1"/>
          <p:nvPr/>
        </p:nvSpPr>
        <p:spPr>
          <a:xfrm>
            <a:off x="222373" y="4025368"/>
            <a:ext cx="4599034" cy="224676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이미 퍼즐과 상호작용 중인데 다른 퍼즐요소가 어떠한 요인으로 인해 더 가까워져서 우선순위를 빼앗기게 된다면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그것은 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캐릭터가 플레이어의 의도대로 조작되지 않은 것</a:t>
            </a:r>
            <a:r>
              <a:rPr lang="ko-KR" altLang="en-US" sz="1400" dirty="0">
                <a:latin typeface="+mn-ea"/>
              </a:rPr>
              <a:t>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그러므로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기존에 상호작용 중인 퍼즐의 우선순위는 항상 최고로 높아야 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이를 처리하기 위해 기존 퍼즐과 캐릭터 사이의 거리를 </a:t>
            </a:r>
            <a:r>
              <a:rPr lang="en-US" altLang="ko-KR" sz="1400" dirty="0">
                <a:latin typeface="+mn-ea"/>
              </a:rPr>
              <a:t>0</a:t>
            </a:r>
            <a:r>
              <a:rPr lang="ko-KR" altLang="en-US" sz="1400" dirty="0">
                <a:latin typeface="+mn-ea"/>
              </a:rPr>
              <a:t>으로 처리하게 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D04BBF-317E-4791-8CC5-8C8F8A862910}"/>
              </a:ext>
            </a:extLst>
          </p:cNvPr>
          <p:cNvSpPr txBox="1"/>
          <p:nvPr/>
        </p:nvSpPr>
        <p:spPr>
          <a:xfrm>
            <a:off x="2804512" y="2304048"/>
            <a:ext cx="1923557" cy="64633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캐릭터와 다른 퍼즐과의 거리가 더 가까워지게 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052000-205F-4A60-814E-7E1747C767CA}"/>
              </a:ext>
            </a:extLst>
          </p:cNvPr>
          <p:cNvSpPr txBox="1"/>
          <p:nvPr/>
        </p:nvSpPr>
        <p:spPr>
          <a:xfrm>
            <a:off x="2804511" y="3185945"/>
            <a:ext cx="1923557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우선순위를 어떻게 처리해야 할 것인가</a:t>
            </a:r>
            <a:r>
              <a:rPr lang="en-US" altLang="ko-KR" sz="1200" dirty="0">
                <a:latin typeface="+mn-ea"/>
              </a:rPr>
              <a:t>?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0FF4031-CB13-4AA5-BB10-88BA17FDDA6B}"/>
              </a:ext>
            </a:extLst>
          </p:cNvPr>
          <p:cNvSpPr/>
          <p:nvPr/>
        </p:nvSpPr>
        <p:spPr>
          <a:xfrm>
            <a:off x="3626857" y="2039184"/>
            <a:ext cx="307805" cy="307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39AA41C4-8E56-4F1B-9623-671A59F38410}"/>
              </a:ext>
            </a:extLst>
          </p:cNvPr>
          <p:cNvSpPr/>
          <p:nvPr/>
        </p:nvSpPr>
        <p:spPr>
          <a:xfrm>
            <a:off x="3692007" y="2950379"/>
            <a:ext cx="168373" cy="2816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2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931F9E2-969A-498F-ACAE-6A54AA7A2E85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551D5DB-82C7-4414-A34A-17AFA86ACBB5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A4E2DABC-15F9-4D93-8660-F46803803EA2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6B59998-3B94-469A-BECA-7179B5A62BC9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84A5B464-E53B-4BCE-BCB6-861E64405B4B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4" name="평행 사변형 13">
                    <a:extLst>
                      <a:ext uri="{FF2B5EF4-FFF2-40B4-BE49-F238E27FC236}">
                        <a16:creationId xmlns:a16="http://schemas.microsoft.com/office/drawing/2014/main" id="{F4308572-63EA-454D-AD1A-AD7DFEAC9487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평행 사변형 14">
                    <a:extLst>
                      <a:ext uri="{FF2B5EF4-FFF2-40B4-BE49-F238E27FC236}">
                        <a16:creationId xmlns:a16="http://schemas.microsoft.com/office/drawing/2014/main" id="{D465C99C-8737-4DEB-B265-A8012E91B303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C4140E56-21F1-4B43-B8E5-662412464955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7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0E21CC63-C37B-44D1-BE6D-2516F01582E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2A81B7B-57A6-4969-B1DF-854F50F6FCBA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9E87EFE2-C46C-434D-9584-E336688D5A22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C643DBC6-7951-40BF-92B3-9321DDF7D6F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78E2B7B4-97B7-4A51-B586-B6348D585941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8A29118-DB9F-411D-9C63-95991C5F9A0A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3445121-5C5A-45CC-B35F-E7A3E3098890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AFE5D21-98AF-43CE-AD0A-1EAC765E70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E3D2E1-6596-48B0-9B76-FD6D1D89DB0E}"/>
              </a:ext>
            </a:extLst>
          </p:cNvPr>
          <p:cNvSpPr/>
          <p:nvPr/>
        </p:nvSpPr>
        <p:spPr>
          <a:xfrm>
            <a:off x="2683476" y="153948"/>
            <a:ext cx="7633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MovableBlock(MB) 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BC80A6-6499-45B3-973D-EC7394E20828}"/>
              </a:ext>
            </a:extLst>
          </p:cNvPr>
          <p:cNvSpPr txBox="1"/>
          <p:nvPr/>
        </p:nvSpPr>
        <p:spPr>
          <a:xfrm>
            <a:off x="213651" y="1362589"/>
            <a:ext cx="10386265" cy="28623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기획 배경</a:t>
            </a:r>
            <a:endParaRPr lang="en-US" altLang="ko-KR" dirty="0"/>
          </a:p>
          <a:p>
            <a:r>
              <a:rPr lang="ko-KR" altLang="en-US" dirty="0"/>
              <a:t>해당 항목은 게임에 등장하는 </a:t>
            </a:r>
            <a:r>
              <a:rPr lang="ko-KR" altLang="en-US" dirty="0">
                <a:solidFill>
                  <a:schemeClr val="accent4"/>
                </a:solidFill>
              </a:rPr>
              <a:t>퍼즐 요소들 중 하나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플레이어 조작을 통해 밀거나 당길 수 있는 시스템을 가진 블록에 대해 작성하였다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블록은 위에 플레이어가 올라갈 수 있는 </a:t>
            </a:r>
            <a:r>
              <a:rPr lang="ko-KR" altLang="en-US" dirty="0">
                <a:solidFill>
                  <a:schemeClr val="accent4"/>
                </a:solidFill>
              </a:rPr>
              <a:t>발판 역할</a:t>
            </a:r>
            <a:r>
              <a:rPr lang="ko-KR" altLang="en-US" dirty="0"/>
              <a:t>이 될 수도 있고</a:t>
            </a:r>
            <a:r>
              <a:rPr lang="en-US" altLang="ko-KR" dirty="0"/>
              <a:t>, </a:t>
            </a:r>
            <a:r>
              <a:rPr lang="ko-KR" altLang="en-US" dirty="0"/>
              <a:t>위에 퍼즐이 올라가 있어서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4"/>
                </a:solidFill>
              </a:rPr>
              <a:t>퍼즐요소를 옮기는 용도</a:t>
            </a:r>
            <a:r>
              <a:rPr lang="ko-KR" altLang="en-US" dirty="0"/>
              <a:t>가 될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MovableBlock </a:t>
            </a:r>
            <a:r>
              <a:rPr lang="ko-KR" altLang="en-US" dirty="0"/>
              <a:t>을 제외한 많은 퍼즐들이 </a:t>
            </a:r>
            <a:r>
              <a:rPr lang="en-US" altLang="ko-KR" dirty="0"/>
              <a:t>MovableBlock </a:t>
            </a:r>
            <a:r>
              <a:rPr lang="ko-KR" altLang="en-US" dirty="0"/>
              <a:t>위에 올려져 있어서 이동을 할 수 있는 형태로 이루어 질 것이고</a:t>
            </a:r>
            <a:r>
              <a:rPr lang="en-US" altLang="ko-KR" dirty="0"/>
              <a:t>, </a:t>
            </a:r>
            <a:r>
              <a:rPr lang="ko-KR" altLang="en-US" dirty="0"/>
              <a:t>이를 통해 퍼즐 </a:t>
            </a:r>
            <a:r>
              <a:rPr lang="ko-KR" altLang="en-US" dirty="0">
                <a:solidFill>
                  <a:schemeClr val="accent4"/>
                </a:solidFill>
              </a:rPr>
              <a:t>레벨 디자인 단계에서 좀 더 자유도 높게</a:t>
            </a:r>
            <a:r>
              <a:rPr lang="ko-KR" altLang="en-US" dirty="0"/>
              <a:t> 퍼즐 레벨을 제작할 수 있을 것으로 기대된다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게임 게시판 - 추억 돋는 게임 &lt;푸쉬 푸쉬&gt;">
            <a:extLst>
              <a:ext uri="{FF2B5EF4-FFF2-40B4-BE49-F238E27FC236}">
                <a16:creationId xmlns:a16="http://schemas.microsoft.com/office/drawing/2014/main" id="{3B64A314-63B9-4A59-8715-3BDD2530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626" y="4282615"/>
            <a:ext cx="2348611" cy="194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FA1503-F70B-4563-ABA5-DF31B992BB0B}"/>
              </a:ext>
            </a:extLst>
          </p:cNvPr>
          <p:cNvSpPr txBox="1"/>
          <p:nvPr/>
        </p:nvSpPr>
        <p:spPr>
          <a:xfrm>
            <a:off x="8245626" y="6323040"/>
            <a:ext cx="2348611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게임 </a:t>
            </a:r>
            <a:r>
              <a:rPr lang="en-US" altLang="ko-KR" sz="1200" dirty="0"/>
              <a:t>PUSHPUSH&gt;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1C0C69-75D7-4D0E-815E-84B905B968A9}"/>
              </a:ext>
            </a:extLst>
          </p:cNvPr>
          <p:cNvSpPr txBox="1"/>
          <p:nvPr/>
        </p:nvSpPr>
        <p:spPr>
          <a:xfrm>
            <a:off x="213651" y="4282615"/>
            <a:ext cx="7870626" cy="230832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시스템 요약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MovableBlock</a:t>
            </a:r>
            <a:r>
              <a:rPr lang="ko-KR" altLang="en-US" sz="1400" dirty="0"/>
              <a:t> 에 인접한 캐릭터는 상호작용 키를 통해서 </a:t>
            </a:r>
            <a:r>
              <a:rPr lang="en-US" altLang="ko-KR" sz="1400" dirty="0"/>
              <a:t>MovableBlock</a:t>
            </a:r>
            <a:r>
              <a:rPr lang="ko-KR" altLang="en-US" sz="1400" dirty="0"/>
              <a:t>를 옮길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옮길 수 있는 방향은 캐릭터가 인접한 방향에 따라 달라지며</a:t>
            </a:r>
            <a:r>
              <a:rPr lang="en-US" altLang="ko-KR" sz="1400" dirty="0"/>
              <a:t>, </a:t>
            </a:r>
            <a:r>
              <a:rPr lang="ko-KR" altLang="en-US" sz="1400" dirty="0"/>
              <a:t>밀고 당기는 형태로 바라보는 방향을 기준으로 앞이나 뒤로만 이동할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MovableBlock</a:t>
            </a:r>
            <a:r>
              <a:rPr lang="ko-KR" altLang="en-US" sz="1400" dirty="0"/>
              <a:t>의 이동방향에 충돌체가 있다면</a:t>
            </a:r>
            <a:r>
              <a:rPr lang="en-US" altLang="ko-KR" sz="1400" dirty="0"/>
              <a:t>, </a:t>
            </a:r>
            <a:r>
              <a:rPr lang="ko-KR" altLang="en-US" sz="1400" dirty="0"/>
              <a:t>그 방향으로는 더 이상 이동하지 않는다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MovableBlock</a:t>
            </a:r>
            <a:r>
              <a:rPr lang="ko-KR" altLang="en-US" sz="1400" dirty="0"/>
              <a:t>의 위에 있는 오브젝트</a:t>
            </a:r>
            <a:r>
              <a:rPr lang="en-US" altLang="ko-KR" sz="1000" dirty="0"/>
              <a:t>(</a:t>
            </a:r>
            <a:r>
              <a:rPr lang="ko-KR" altLang="en-US" sz="1000" dirty="0"/>
              <a:t>다른 퍼즐요소</a:t>
            </a:r>
            <a:r>
              <a:rPr lang="en-US" altLang="ko-KR" sz="1000" dirty="0"/>
              <a:t>)</a:t>
            </a:r>
            <a:r>
              <a:rPr lang="ko-KR" altLang="en-US" sz="1400" dirty="0"/>
              <a:t>도 </a:t>
            </a:r>
            <a:r>
              <a:rPr lang="en-US" altLang="ko-KR" sz="1400" dirty="0"/>
              <a:t>MovableBlock</a:t>
            </a:r>
            <a:r>
              <a:rPr lang="ko-KR" altLang="en-US" sz="1400" dirty="0"/>
              <a:t>가 이동하면 같이 이동하게 된다</a:t>
            </a:r>
            <a:r>
              <a:rPr lang="en-US" altLang="ko-KR" sz="1400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4F28EC-CE64-4FF6-B466-8BE8683C18A1}"/>
              </a:ext>
            </a:extLst>
          </p:cNvPr>
          <p:cNvSpPr/>
          <p:nvPr/>
        </p:nvSpPr>
        <p:spPr>
          <a:xfrm>
            <a:off x="10197575" y="69121"/>
            <a:ext cx="1038245" cy="10396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4000" b="1" dirty="0"/>
              <a:t>MB</a:t>
            </a:r>
          </a:p>
        </p:txBody>
      </p:sp>
    </p:spTree>
    <p:extLst>
      <p:ext uri="{BB962C8B-B14F-4D97-AF65-F5344CB8AC3E}">
        <p14:creationId xmlns:p14="http://schemas.microsoft.com/office/powerpoint/2010/main" val="108640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315A11-84F2-4621-B50E-2CF353A89949}"/>
              </a:ext>
            </a:extLst>
          </p:cNvPr>
          <p:cNvSpPr/>
          <p:nvPr/>
        </p:nvSpPr>
        <p:spPr>
          <a:xfrm>
            <a:off x="6811860" y="1738767"/>
            <a:ext cx="3632433" cy="331939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BAB4BC-1747-4787-A81A-256129E38BA5}"/>
              </a:ext>
            </a:extLst>
          </p:cNvPr>
          <p:cNvSpPr/>
          <p:nvPr/>
        </p:nvSpPr>
        <p:spPr>
          <a:xfrm>
            <a:off x="7258768" y="3196029"/>
            <a:ext cx="1317605" cy="11537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6A5392-ED85-48CE-A89F-8B58FA41B21D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A2E1043-022A-4DE1-A54E-44EF11A18359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BF426DE9-907C-44CF-AA20-07817312C7EE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EC67E29-9F3F-4762-913E-740AF69A7278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1C6B97B7-E842-4684-9D53-7F8BC0360E83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0E2E9AA3-FBD6-4996-AFBD-3D7537FA1190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9AA1B36E-D07B-48AC-9247-9658AF4F79B8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BB1CED43-E06F-493B-964D-4A0CF3F10387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FE62FD67-07E1-4CFA-AD5D-CAA50B39F2C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831EF386-8CB9-491E-B8DD-E669251532FE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264B444B-FCB4-4AA5-B106-40E5591FC3B4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C67CFCAE-EFBE-4E28-BBE2-DA1C96387893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7E1C464C-49DF-4F2E-812B-D6E693378391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7C12369-60DA-4787-B28D-F88C658DBA75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8DAB00-DCF1-40BB-B3FD-136158E5852C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9BD3DC3-0D4F-4EB8-AAA1-20AFD046AE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72C0B6-A9DD-4F99-8862-5A0388E972E7}"/>
              </a:ext>
            </a:extLst>
          </p:cNvPr>
          <p:cNvSpPr/>
          <p:nvPr/>
        </p:nvSpPr>
        <p:spPr>
          <a:xfrm>
            <a:off x="2683476" y="153948"/>
            <a:ext cx="4480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객체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37C56A-5C71-43A6-BA75-0746BDCF60D2}"/>
              </a:ext>
            </a:extLst>
          </p:cNvPr>
          <p:cNvSpPr/>
          <p:nvPr/>
        </p:nvSpPr>
        <p:spPr>
          <a:xfrm>
            <a:off x="7522092" y="2629616"/>
            <a:ext cx="790956" cy="16418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/>
              <a:t>매쉬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D4F523-E011-4787-9F0D-88F558B83C25}"/>
              </a:ext>
            </a:extLst>
          </p:cNvPr>
          <p:cNvSpPr txBox="1"/>
          <p:nvPr/>
        </p:nvSpPr>
        <p:spPr>
          <a:xfrm>
            <a:off x="8871454" y="4047582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2. </a:t>
            </a:r>
            <a:r>
              <a:rPr lang="ko-KR" altLang="en-US" sz="1400" dirty="0"/>
              <a:t>콜리전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D407D-B72C-4F2E-B750-64820CC0FE6F}"/>
              </a:ext>
            </a:extLst>
          </p:cNvPr>
          <p:cNvSpPr txBox="1"/>
          <p:nvPr/>
        </p:nvSpPr>
        <p:spPr>
          <a:xfrm>
            <a:off x="8871454" y="3086821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 </a:t>
            </a:r>
            <a:r>
              <a:rPr lang="ko-KR" altLang="en-US" sz="1400" dirty="0" err="1"/>
              <a:t>매쉬</a:t>
            </a:r>
            <a:endParaRPr lang="ko-KR" altLang="en-US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91242D2-39D7-46B1-A6CA-C9EFB9F826BA}"/>
              </a:ext>
            </a:extLst>
          </p:cNvPr>
          <p:cNvSpPr/>
          <p:nvPr/>
        </p:nvSpPr>
        <p:spPr>
          <a:xfrm>
            <a:off x="8149518" y="3237330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3A7A730-290E-4647-B0E4-953E8A2B3B49}"/>
              </a:ext>
            </a:extLst>
          </p:cNvPr>
          <p:cNvSpPr/>
          <p:nvPr/>
        </p:nvSpPr>
        <p:spPr>
          <a:xfrm>
            <a:off x="8516220" y="4198091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C391ED-D6A1-4480-B7C7-8C1D60F44AF4}"/>
              </a:ext>
            </a:extLst>
          </p:cNvPr>
          <p:cNvCxnSpPr>
            <a:stCxn id="27" idx="6"/>
            <a:endCxn id="24" idx="1"/>
          </p:cNvCxnSpPr>
          <p:nvPr/>
        </p:nvCxnSpPr>
        <p:spPr>
          <a:xfrm>
            <a:off x="8647994" y="4263978"/>
            <a:ext cx="223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A680C6-5321-4079-8F2C-4B485FA2439A}"/>
              </a:ext>
            </a:extLst>
          </p:cNvPr>
          <p:cNvCxnSpPr>
            <a:stCxn id="26" idx="6"/>
            <a:endCxn id="25" idx="1"/>
          </p:cNvCxnSpPr>
          <p:nvPr/>
        </p:nvCxnSpPr>
        <p:spPr>
          <a:xfrm>
            <a:off x="8281292" y="3303217"/>
            <a:ext cx="590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114CFC0-F33E-4DA6-B871-2E4B46F8E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95455"/>
              </p:ext>
            </p:extLst>
          </p:nvPr>
        </p:nvGraphicFramePr>
        <p:xfrm>
          <a:off x="334865" y="1738767"/>
          <a:ext cx="6246287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050">
                  <a:extLst>
                    <a:ext uri="{9D8B030D-6E8A-4147-A177-3AD203B41FA5}">
                      <a16:colId xmlns:a16="http://schemas.microsoft.com/office/drawing/2014/main" val="1127485073"/>
                    </a:ext>
                  </a:extLst>
                </a:gridCol>
                <a:gridCol w="4836237">
                  <a:extLst>
                    <a:ext uri="{9D8B030D-6E8A-4147-A177-3AD203B41FA5}">
                      <a16:colId xmlns:a16="http://schemas.microsoft.com/office/drawing/2014/main" val="2824750769"/>
                    </a:ext>
                  </a:extLst>
                </a:gridCol>
              </a:tblGrid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868615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매쉬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퍼즐요소의 모델 리소스를 가지고 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28104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linkClick r:id="rId5" action="ppaction://hlinkfile"/>
                        </a:rPr>
                        <a:t>콜리전</a:t>
                      </a:r>
                      <a:r>
                        <a:rPr lang="en-US" altLang="ko-KR" sz="1000" dirty="0">
                          <a:hlinkClick r:id="rId5" action="ppaction://hlinkfile"/>
                        </a:rPr>
                        <a:t>1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링크된 엑셀 참조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박스 콜리전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</a:t>
                      </a:r>
                    </a:p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캐릭터가 퍼즐요소와 닿을 시에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인접한 상태인가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 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아닌가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?’</a:t>
                      </a:r>
                      <a:r>
                        <a:rPr lang="ko-KR" altLang="en-US" sz="1000" dirty="0"/>
                        <a:t>를 처리할 수 있도록 돕는 </a:t>
                      </a:r>
                      <a:r>
                        <a:rPr lang="ko-KR" altLang="en-US" sz="1000" dirty="0" err="1"/>
                        <a:t>콜리전이다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모델 리소스의 크기보다 좀더 넉넉하게 인식할 수 있도록 </a:t>
                      </a:r>
                      <a:r>
                        <a:rPr lang="en-US" altLang="ko-KR" sz="1000" dirty="0"/>
                        <a:t>scale</a:t>
                      </a:r>
                      <a:r>
                        <a:rPr lang="ko-KR" altLang="en-US" sz="1000" dirty="0"/>
                        <a:t>을 조정한다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389471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linkClick r:id="rId5" action="ppaction://hlinkfile"/>
                        </a:rPr>
                        <a:t>콜리전</a:t>
                      </a:r>
                      <a:r>
                        <a:rPr lang="en-US" altLang="ko-KR" sz="1000" dirty="0">
                          <a:hlinkClick r:id="rId5" action="ppaction://hlinkfile"/>
                        </a:rPr>
                        <a:t>2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링크된 엑셀 참조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박스 콜리전</a:t>
                      </a:r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퍼즐 요소와 타 오브젝트</a:t>
                      </a:r>
                      <a:r>
                        <a:rPr lang="en-US" altLang="ko-KR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벽</a:t>
                      </a:r>
                      <a:r>
                        <a:rPr lang="en-US" altLang="ko-KR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, </a:t>
                      </a:r>
                      <a:r>
                        <a:rPr lang="ko-KR" altLang="en-US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캐릭터 등</a:t>
                      </a:r>
                      <a:r>
                        <a:rPr lang="en-US" altLang="ko-KR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)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와의 충돌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’</a:t>
                      </a:r>
                      <a:r>
                        <a:rPr lang="ko-KR" altLang="en-US" sz="1000" dirty="0"/>
                        <a:t>을 처리할 때 결정하는 </a:t>
                      </a:r>
                      <a:r>
                        <a:rPr lang="ko-KR" altLang="en-US" sz="1000" dirty="0" err="1"/>
                        <a:t>콜리전이다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 err="1"/>
                        <a:t>모젤</a:t>
                      </a:r>
                      <a:r>
                        <a:rPr lang="ko-KR" altLang="en-US" sz="1000" dirty="0"/>
                        <a:t> 리소스의 크기에 거의 딱 맞을 크기로 </a:t>
                      </a:r>
                      <a:r>
                        <a:rPr lang="en-US" altLang="ko-KR" sz="1000" dirty="0"/>
                        <a:t>Scale</a:t>
                      </a:r>
                      <a:r>
                        <a:rPr lang="ko-KR" altLang="en-US" sz="1000" dirty="0"/>
                        <a:t>을 조정한다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21797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퍼즐이 인식하는 범위내에 캐릭터가 있는가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?’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를 안내하는 역할이다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기본적으로 보이지 않는 상태이지만 캐릭터가 인접한 상태에선 보이는 상태로 변경된다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948459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08171B7E-06DD-4B0A-9E8F-761321989189}"/>
              </a:ext>
            </a:extLst>
          </p:cNvPr>
          <p:cNvGrpSpPr/>
          <p:nvPr/>
        </p:nvGrpSpPr>
        <p:grpSpPr>
          <a:xfrm>
            <a:off x="7741124" y="2196224"/>
            <a:ext cx="352892" cy="352892"/>
            <a:chOff x="8237989" y="1961081"/>
            <a:chExt cx="874398" cy="874398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D9460A8-435C-4F70-BFB8-FCEE23E783CF}"/>
                </a:ext>
              </a:extLst>
            </p:cNvPr>
            <p:cNvSpPr/>
            <p:nvPr/>
          </p:nvSpPr>
          <p:spPr>
            <a:xfrm>
              <a:off x="8237989" y="1961081"/>
              <a:ext cx="874398" cy="874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Picture 2" descr="Human hand gesture ok icon Royalty Free Vector Image">
              <a:extLst>
                <a:ext uri="{FF2B5EF4-FFF2-40B4-BE49-F238E27FC236}">
                  <a16:creationId xmlns:a16="http://schemas.microsoft.com/office/drawing/2014/main" id="{FD6437F4-2209-4AD1-9C2E-7F292704EC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4" t="11988" r="22919" b="15754"/>
            <a:stretch/>
          </p:blipFill>
          <p:spPr bwMode="auto">
            <a:xfrm>
              <a:off x="8481199" y="2126764"/>
              <a:ext cx="387978" cy="543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0EAAA83D-B56F-4663-AC13-CF9D589DD7FA}"/>
              </a:ext>
            </a:extLst>
          </p:cNvPr>
          <p:cNvSpPr/>
          <p:nvPr/>
        </p:nvSpPr>
        <p:spPr>
          <a:xfrm>
            <a:off x="8028128" y="2306783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3C175F-96C8-4531-83CE-DE619FEA7CB5}"/>
              </a:ext>
            </a:extLst>
          </p:cNvPr>
          <p:cNvSpPr txBox="1"/>
          <p:nvPr/>
        </p:nvSpPr>
        <p:spPr>
          <a:xfrm>
            <a:off x="8871454" y="2156274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4. UI</a:t>
            </a:r>
            <a:endParaRPr lang="ko-KR" altLang="en-US" sz="14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7C61B16-A4DA-4A5E-98CE-6957CAC94A7C}"/>
              </a:ext>
            </a:extLst>
          </p:cNvPr>
          <p:cNvCxnSpPr>
            <a:cxnSpLocks/>
            <a:stCxn id="35" idx="6"/>
            <a:endCxn id="36" idx="1"/>
          </p:cNvCxnSpPr>
          <p:nvPr/>
        </p:nvCxnSpPr>
        <p:spPr>
          <a:xfrm>
            <a:off x="8159902" y="2372670"/>
            <a:ext cx="711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AF1C04-3AF3-440D-B1D0-47B3292C2640}"/>
              </a:ext>
            </a:extLst>
          </p:cNvPr>
          <p:cNvSpPr/>
          <p:nvPr/>
        </p:nvSpPr>
        <p:spPr>
          <a:xfrm>
            <a:off x="7442110" y="2562126"/>
            <a:ext cx="937690" cy="17800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536BBC-4E07-4E19-9DEE-A96C14D3588D}"/>
              </a:ext>
            </a:extLst>
          </p:cNvPr>
          <p:cNvSpPr txBox="1"/>
          <p:nvPr/>
        </p:nvSpPr>
        <p:spPr>
          <a:xfrm>
            <a:off x="8674881" y="3578829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3. </a:t>
            </a:r>
            <a:r>
              <a:rPr lang="ko-KR" altLang="en-US" sz="1400" dirty="0"/>
              <a:t>콜리전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3EE3C4C-4C7E-4BA8-B785-0985FECA0C3E}"/>
              </a:ext>
            </a:extLst>
          </p:cNvPr>
          <p:cNvSpPr/>
          <p:nvPr/>
        </p:nvSpPr>
        <p:spPr>
          <a:xfrm>
            <a:off x="8319647" y="3729338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6ABE0AD-7C78-400D-A1FE-456CE88439F0}"/>
              </a:ext>
            </a:extLst>
          </p:cNvPr>
          <p:cNvCxnSpPr>
            <a:stCxn id="40" idx="6"/>
            <a:endCxn id="39" idx="1"/>
          </p:cNvCxnSpPr>
          <p:nvPr/>
        </p:nvCxnSpPr>
        <p:spPr>
          <a:xfrm>
            <a:off x="8451421" y="3795225"/>
            <a:ext cx="223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99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E2F59FA6-8A30-43A7-8CD0-A51585C21DCF}"/>
              </a:ext>
            </a:extLst>
          </p:cNvPr>
          <p:cNvSpPr/>
          <p:nvPr/>
        </p:nvSpPr>
        <p:spPr>
          <a:xfrm>
            <a:off x="4207218" y="1315130"/>
            <a:ext cx="6420525" cy="27098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48C859E-3202-4A55-B51C-AAA4E0E95907}"/>
              </a:ext>
            </a:extLst>
          </p:cNvPr>
          <p:cNvSpPr/>
          <p:nvPr/>
        </p:nvSpPr>
        <p:spPr>
          <a:xfrm>
            <a:off x="81373" y="1315924"/>
            <a:ext cx="3777563" cy="27098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A22F4BD-8CB0-4DE3-BAEE-637AE004ACDA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278B3E8-CEFF-45F9-A25D-C27DA5ED8180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84D0B079-5AFD-4727-AA03-3EE3DF0B85DD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55D4AE3-C45B-4429-ACA1-0A3988AF8FF7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B24AD3D3-B5B6-407D-A81E-AC82F5DA8C91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1F51D478-E0DE-4EE3-AC04-BCEC55C19E31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80222640-9B06-4111-9597-979F3A277BA6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258A52A3-2A15-477A-90F3-FC020F47F7AA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207F0C7B-70AD-4CFC-B55E-5639EDA1075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9F2C653F-60D5-463B-A82B-93566883E428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2A32B97F-96E5-4E07-9EE6-5DA811EC6A2C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6B23B46B-6126-40E8-899F-A81302678115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71560C3E-1D32-4EBC-BD32-67EB62B2BD38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CA9ED17-D28D-483C-8495-5AC7C743A82D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250C8B-8B84-48EC-8613-CCB47E1C2F24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C1B1EFB-F5B3-4CB4-8E2A-34D17AFD44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252755-5FA7-4168-9633-277816AB2E64}"/>
              </a:ext>
            </a:extLst>
          </p:cNvPr>
          <p:cNvSpPr/>
          <p:nvPr/>
        </p:nvSpPr>
        <p:spPr>
          <a:xfrm>
            <a:off x="2683476" y="153948"/>
            <a:ext cx="6109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인식</a:t>
            </a: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범위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32651C0-5C83-49CA-819F-F88E9EE9F7E9}"/>
              </a:ext>
            </a:extLst>
          </p:cNvPr>
          <p:cNvGrpSpPr/>
          <p:nvPr/>
        </p:nvGrpSpPr>
        <p:grpSpPr>
          <a:xfrm>
            <a:off x="831578" y="1588059"/>
            <a:ext cx="2165624" cy="2165615"/>
            <a:chOff x="8865900" y="2575443"/>
            <a:chExt cx="2165624" cy="2165615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3537BDFA-ACBC-480A-9B69-97466006DCA1}"/>
                </a:ext>
              </a:extLst>
            </p:cNvPr>
            <p:cNvSpPr/>
            <p:nvPr/>
          </p:nvSpPr>
          <p:spPr>
            <a:xfrm rot="10800000">
              <a:off x="8865910" y="2575444"/>
              <a:ext cx="2165614" cy="1083600"/>
            </a:xfrm>
            <a:prstGeom prst="triangl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5A93056-4F6C-4392-877B-B185282864FF}"/>
                </a:ext>
              </a:extLst>
            </p:cNvPr>
            <p:cNvSpPr/>
            <p:nvPr/>
          </p:nvSpPr>
          <p:spPr>
            <a:xfrm rot="5400000">
              <a:off x="8324893" y="3116450"/>
              <a:ext cx="2165614" cy="1083600"/>
            </a:xfrm>
            <a:prstGeom prst="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9220DEAE-1051-4038-A93A-F5BA8AFB8D1D}"/>
                </a:ext>
              </a:extLst>
            </p:cNvPr>
            <p:cNvSpPr/>
            <p:nvPr/>
          </p:nvSpPr>
          <p:spPr>
            <a:xfrm>
              <a:off x="8865910" y="3657458"/>
              <a:ext cx="2165614" cy="1083600"/>
            </a:xfrm>
            <a:prstGeom prst="triangle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C135713A-BDB7-4F56-B9FC-57CDAD711D89}"/>
                </a:ext>
              </a:extLst>
            </p:cNvPr>
            <p:cNvSpPr/>
            <p:nvPr/>
          </p:nvSpPr>
          <p:spPr>
            <a:xfrm rot="16200000">
              <a:off x="9406917" y="3116450"/>
              <a:ext cx="2165614" cy="1083600"/>
            </a:xfrm>
            <a:prstGeom prst="triangl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87D9E13-6CE7-4BB7-BDB8-EAE97925AC31}"/>
                </a:ext>
              </a:extLst>
            </p:cNvPr>
            <p:cNvCxnSpPr/>
            <p:nvPr/>
          </p:nvCxnSpPr>
          <p:spPr>
            <a:xfrm flipH="1">
              <a:off x="8865905" y="2575443"/>
              <a:ext cx="2165615" cy="21656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86E76B0-5780-4E33-A974-1D90654C8541}"/>
                </a:ext>
              </a:extLst>
            </p:cNvPr>
            <p:cNvCxnSpPr>
              <a:cxnSpLocks/>
            </p:cNvCxnSpPr>
            <p:nvPr/>
          </p:nvCxnSpPr>
          <p:spPr>
            <a:xfrm>
              <a:off x="8865905" y="2575443"/>
              <a:ext cx="2165615" cy="2165615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BE97C93-E52D-4FB8-90F8-B61764E150E3}"/>
                </a:ext>
              </a:extLst>
            </p:cNvPr>
            <p:cNvSpPr/>
            <p:nvPr/>
          </p:nvSpPr>
          <p:spPr>
            <a:xfrm>
              <a:off x="8865900" y="2575443"/>
              <a:ext cx="2165624" cy="21656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9E27643-3BDA-45B0-9B60-DD12C9B89616}"/>
                </a:ext>
              </a:extLst>
            </p:cNvPr>
            <p:cNvSpPr/>
            <p:nvPr/>
          </p:nvSpPr>
          <p:spPr>
            <a:xfrm>
              <a:off x="9298702" y="3007382"/>
              <a:ext cx="1300020" cy="13017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dirty="0"/>
                <a:t>MB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E32ECEF-9BD5-44A0-A432-8AC9CA85E03B}"/>
                </a:ext>
              </a:extLst>
            </p:cNvPr>
            <p:cNvSpPr/>
            <p:nvPr/>
          </p:nvSpPr>
          <p:spPr>
            <a:xfrm>
              <a:off x="9801325" y="2654987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54DE83D-8039-4C31-BA44-58E6EB474220}"/>
                </a:ext>
              </a:extLst>
            </p:cNvPr>
            <p:cNvSpPr/>
            <p:nvPr/>
          </p:nvSpPr>
          <p:spPr>
            <a:xfrm>
              <a:off x="10678694" y="3523805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3A46BC5-EA52-42AC-9749-488D160FB4AC}"/>
                </a:ext>
              </a:extLst>
            </p:cNvPr>
            <p:cNvSpPr/>
            <p:nvPr/>
          </p:nvSpPr>
          <p:spPr>
            <a:xfrm>
              <a:off x="9813076" y="4392352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F53580E-F5AD-4A66-BEDE-ECC29D275F05}"/>
                </a:ext>
              </a:extLst>
            </p:cNvPr>
            <p:cNvSpPr/>
            <p:nvPr/>
          </p:nvSpPr>
          <p:spPr>
            <a:xfrm>
              <a:off x="8945880" y="3523805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DAB862C-46AA-4562-898E-9FFEC2711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56837"/>
              </p:ext>
            </p:extLst>
          </p:nvPr>
        </p:nvGraphicFramePr>
        <p:xfrm>
          <a:off x="81373" y="4159464"/>
          <a:ext cx="37775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378">
                  <a:extLst>
                    <a:ext uri="{9D8B030D-6E8A-4147-A177-3AD203B41FA5}">
                      <a16:colId xmlns:a16="http://schemas.microsoft.com/office/drawing/2014/main" val="3095039726"/>
                    </a:ext>
                  </a:extLst>
                </a:gridCol>
                <a:gridCol w="1026102">
                  <a:extLst>
                    <a:ext uri="{9D8B030D-6E8A-4147-A177-3AD203B41FA5}">
                      <a16:colId xmlns:a16="http://schemas.microsoft.com/office/drawing/2014/main" val="3296869371"/>
                    </a:ext>
                  </a:extLst>
                </a:gridCol>
                <a:gridCol w="2223083">
                  <a:extLst>
                    <a:ext uri="{9D8B030D-6E8A-4147-A177-3AD203B41FA5}">
                      <a16:colId xmlns:a16="http://schemas.microsoft.com/office/drawing/2014/main" val="1078743606"/>
                    </a:ext>
                  </a:extLst>
                </a:gridCol>
              </a:tblGrid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State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캐릭터의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855708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범위 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캐릭터의 위치가 퍼즐의 콜리전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 밖이다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78504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캐릭터의 위치가 위 그림의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번 범위에 </a:t>
                      </a:r>
                      <a:r>
                        <a:rPr lang="ko-KR" altLang="en-US" sz="1000" dirty="0" err="1"/>
                        <a:t>겹쳐있다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19245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캐릭터의 위치가 위 그림의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번 범위에 </a:t>
                      </a:r>
                      <a:r>
                        <a:rPr lang="ko-KR" altLang="en-US" sz="1000" dirty="0" err="1"/>
                        <a:t>겹쳐있다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86056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캐릭터의 위치가 위 그림의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번 범위에 </a:t>
                      </a:r>
                      <a:r>
                        <a:rPr lang="ko-KR" altLang="en-US" sz="1000" dirty="0" err="1"/>
                        <a:t>겹쳐있다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42760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캐릭터의 위치가 위 그림의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번 범위에 </a:t>
                      </a:r>
                      <a:r>
                        <a:rPr lang="ko-KR" altLang="en-US" sz="1000" dirty="0" err="1"/>
                        <a:t>겹쳐있다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339436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18A68056-284E-4044-80DF-C6964E656D9E}"/>
              </a:ext>
            </a:extLst>
          </p:cNvPr>
          <p:cNvGrpSpPr/>
          <p:nvPr/>
        </p:nvGrpSpPr>
        <p:grpSpPr>
          <a:xfrm>
            <a:off x="7741666" y="1363862"/>
            <a:ext cx="2435360" cy="2228315"/>
            <a:chOff x="4516903" y="1357146"/>
            <a:chExt cx="2435360" cy="222831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5E2DB6F-37B9-4D5E-9D82-4CEDEB25C892}"/>
                </a:ext>
              </a:extLst>
            </p:cNvPr>
            <p:cNvSpPr/>
            <p:nvPr/>
          </p:nvSpPr>
          <p:spPr>
            <a:xfrm>
              <a:off x="4516903" y="1357146"/>
              <a:ext cx="2435360" cy="222831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51B54DD-E03A-4008-A76A-6A990DDC731B}"/>
                </a:ext>
              </a:extLst>
            </p:cNvPr>
            <p:cNvGrpSpPr/>
            <p:nvPr/>
          </p:nvGrpSpPr>
          <p:grpSpPr>
            <a:xfrm>
              <a:off x="4873011" y="1709141"/>
              <a:ext cx="1723145" cy="1524324"/>
              <a:chOff x="5274773" y="2007249"/>
              <a:chExt cx="1723145" cy="1524324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CE9DF870-F363-404C-BCB6-A94C499BB942}"/>
                  </a:ext>
                </a:extLst>
              </p:cNvPr>
              <p:cNvGrpSpPr/>
              <p:nvPr/>
            </p:nvGrpSpPr>
            <p:grpSpPr>
              <a:xfrm>
                <a:off x="5379809" y="2007249"/>
                <a:ext cx="1524330" cy="1524324"/>
                <a:chOff x="8865900" y="2575443"/>
                <a:chExt cx="2165624" cy="2165615"/>
              </a:xfrm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1C06F72-B900-4D6F-ABB6-6D12006B9110}"/>
                    </a:ext>
                  </a:extLst>
                </p:cNvPr>
                <p:cNvSpPr/>
                <p:nvPr/>
              </p:nvSpPr>
              <p:spPr>
                <a:xfrm rot="10800000">
                  <a:off x="8865910" y="2575444"/>
                  <a:ext cx="2165614" cy="1083600"/>
                </a:xfrm>
                <a:prstGeom prst="triangle">
                  <a:avLst/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>
                  <a:extLst>
                    <a:ext uri="{FF2B5EF4-FFF2-40B4-BE49-F238E27FC236}">
                      <a16:creationId xmlns:a16="http://schemas.microsoft.com/office/drawing/2014/main" id="{FF34B674-C7E4-42ED-AF4F-165B49E092E1}"/>
                    </a:ext>
                  </a:extLst>
                </p:cNvPr>
                <p:cNvSpPr/>
                <p:nvPr/>
              </p:nvSpPr>
              <p:spPr>
                <a:xfrm rot="5400000">
                  <a:off x="8324893" y="3116450"/>
                  <a:ext cx="2165614" cy="1083600"/>
                </a:xfrm>
                <a:prstGeom prst="triangl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47">
                  <a:extLst>
                    <a:ext uri="{FF2B5EF4-FFF2-40B4-BE49-F238E27FC236}">
                      <a16:creationId xmlns:a16="http://schemas.microsoft.com/office/drawing/2014/main" id="{61F1A81D-3A7C-4A9B-B237-0795B3F5547B}"/>
                    </a:ext>
                  </a:extLst>
                </p:cNvPr>
                <p:cNvSpPr/>
                <p:nvPr/>
              </p:nvSpPr>
              <p:spPr>
                <a:xfrm>
                  <a:off x="8865910" y="3657458"/>
                  <a:ext cx="2165614" cy="1083600"/>
                </a:xfrm>
                <a:prstGeom prst="triangle">
                  <a:avLst/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이등변 삼각형 49">
                  <a:extLst>
                    <a:ext uri="{FF2B5EF4-FFF2-40B4-BE49-F238E27FC236}">
                      <a16:creationId xmlns:a16="http://schemas.microsoft.com/office/drawing/2014/main" id="{FD6AF887-7C5B-4785-A5F0-030BB0CD5E65}"/>
                    </a:ext>
                  </a:extLst>
                </p:cNvPr>
                <p:cNvSpPr/>
                <p:nvPr/>
              </p:nvSpPr>
              <p:spPr>
                <a:xfrm rot="16200000">
                  <a:off x="9406917" y="3116450"/>
                  <a:ext cx="2165614" cy="1083600"/>
                </a:xfrm>
                <a:prstGeom prst="triangle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31F8C743-14C7-4F0C-9D7F-73BE68263006}"/>
                    </a:ext>
                  </a:extLst>
                </p:cNvPr>
                <p:cNvCxnSpPr/>
                <p:nvPr/>
              </p:nvCxnSpPr>
              <p:spPr>
                <a:xfrm flipH="1"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1DD0603-B8D7-40CB-BA51-12A54757A2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C612FC25-6FD2-4E87-B022-7BD326CEAA0F}"/>
                    </a:ext>
                  </a:extLst>
                </p:cNvPr>
                <p:cNvSpPr/>
                <p:nvPr/>
              </p:nvSpPr>
              <p:spPr>
                <a:xfrm>
                  <a:off x="8865900" y="2575443"/>
                  <a:ext cx="2165624" cy="2165615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4570A8B5-FA99-4248-BA98-D31AA926569F}"/>
                    </a:ext>
                  </a:extLst>
                </p:cNvPr>
                <p:cNvSpPr/>
                <p:nvPr/>
              </p:nvSpPr>
              <p:spPr>
                <a:xfrm>
                  <a:off x="9298702" y="3007382"/>
                  <a:ext cx="1300020" cy="130173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sz="1400" dirty="0"/>
                    <a:t>MB</a:t>
                  </a:r>
                </a:p>
              </p:txBody>
            </p:sp>
          </p:grp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18DCD23-0015-4984-A6C8-8A60328209B3}"/>
                  </a:ext>
                </a:extLst>
              </p:cNvPr>
              <p:cNvSpPr/>
              <p:nvPr/>
            </p:nvSpPr>
            <p:spPr>
              <a:xfrm>
                <a:off x="5274773" y="2585639"/>
                <a:ext cx="398418" cy="39243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prstDash val="sys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A049CC57-59AD-4BDB-80FF-A662A2E6DA2B}"/>
                  </a:ext>
                </a:extLst>
              </p:cNvPr>
              <p:cNvSpPr/>
              <p:nvPr/>
            </p:nvSpPr>
            <p:spPr>
              <a:xfrm>
                <a:off x="6599500" y="2585639"/>
                <a:ext cx="398418" cy="39243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prstDash val="sys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2314027-D8D6-488E-9AFF-64F5D3198168}"/>
              </a:ext>
            </a:extLst>
          </p:cNvPr>
          <p:cNvGrpSpPr/>
          <p:nvPr/>
        </p:nvGrpSpPr>
        <p:grpSpPr>
          <a:xfrm>
            <a:off x="4664107" y="1363863"/>
            <a:ext cx="2435360" cy="2228315"/>
            <a:chOff x="7843038" y="1350935"/>
            <a:chExt cx="2435360" cy="2228315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B1D3811-784C-45A1-BCD8-D4CC47D901DC}"/>
                </a:ext>
              </a:extLst>
            </p:cNvPr>
            <p:cNvSpPr/>
            <p:nvPr/>
          </p:nvSpPr>
          <p:spPr>
            <a:xfrm>
              <a:off x="7843038" y="1350935"/>
              <a:ext cx="2435360" cy="222831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C82297A-7C79-42B2-BF91-58057F0B7433}"/>
                </a:ext>
              </a:extLst>
            </p:cNvPr>
            <p:cNvGrpSpPr/>
            <p:nvPr/>
          </p:nvGrpSpPr>
          <p:grpSpPr>
            <a:xfrm>
              <a:off x="8298553" y="1611671"/>
              <a:ext cx="1524330" cy="1706842"/>
              <a:chOff x="8023298" y="1922611"/>
              <a:chExt cx="1524330" cy="1706842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15C2666E-C433-41A3-8D4D-4F51305EC88B}"/>
                  </a:ext>
                </a:extLst>
              </p:cNvPr>
              <p:cNvGrpSpPr/>
              <p:nvPr/>
            </p:nvGrpSpPr>
            <p:grpSpPr>
              <a:xfrm>
                <a:off x="8023298" y="2020253"/>
                <a:ext cx="1524330" cy="1524324"/>
                <a:chOff x="8865900" y="2575443"/>
                <a:chExt cx="2165624" cy="2165615"/>
              </a:xfrm>
            </p:grpSpPr>
            <p:sp>
              <p:nvSpPr>
                <p:cNvPr id="75" name="이등변 삼각형 74">
                  <a:extLst>
                    <a:ext uri="{FF2B5EF4-FFF2-40B4-BE49-F238E27FC236}">
                      <a16:creationId xmlns:a16="http://schemas.microsoft.com/office/drawing/2014/main" id="{2C62C379-0ABE-46FD-A595-E9B504A5EAAF}"/>
                    </a:ext>
                  </a:extLst>
                </p:cNvPr>
                <p:cNvSpPr/>
                <p:nvPr/>
              </p:nvSpPr>
              <p:spPr>
                <a:xfrm rot="10800000">
                  <a:off x="8865910" y="2575444"/>
                  <a:ext cx="2165614" cy="1083600"/>
                </a:xfrm>
                <a:prstGeom prst="triangle">
                  <a:avLst/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이등변 삼각형 75">
                  <a:extLst>
                    <a:ext uri="{FF2B5EF4-FFF2-40B4-BE49-F238E27FC236}">
                      <a16:creationId xmlns:a16="http://schemas.microsoft.com/office/drawing/2014/main" id="{0337C7C4-3B53-4B87-8F25-B1104E838FC4}"/>
                    </a:ext>
                  </a:extLst>
                </p:cNvPr>
                <p:cNvSpPr/>
                <p:nvPr/>
              </p:nvSpPr>
              <p:spPr>
                <a:xfrm rot="5400000">
                  <a:off x="8324893" y="3116450"/>
                  <a:ext cx="2165614" cy="1083600"/>
                </a:xfrm>
                <a:prstGeom prst="triangl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이등변 삼각형 76">
                  <a:extLst>
                    <a:ext uri="{FF2B5EF4-FFF2-40B4-BE49-F238E27FC236}">
                      <a16:creationId xmlns:a16="http://schemas.microsoft.com/office/drawing/2014/main" id="{3EEDFCD2-0AC2-4851-89D2-D764D914CCE3}"/>
                    </a:ext>
                  </a:extLst>
                </p:cNvPr>
                <p:cNvSpPr/>
                <p:nvPr/>
              </p:nvSpPr>
              <p:spPr>
                <a:xfrm>
                  <a:off x="8865910" y="3657458"/>
                  <a:ext cx="2165614" cy="1083600"/>
                </a:xfrm>
                <a:prstGeom prst="triangle">
                  <a:avLst/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이등변 삼각형 77">
                  <a:extLst>
                    <a:ext uri="{FF2B5EF4-FFF2-40B4-BE49-F238E27FC236}">
                      <a16:creationId xmlns:a16="http://schemas.microsoft.com/office/drawing/2014/main" id="{9756423A-2F5B-43DC-9136-31E0F7935DA3}"/>
                    </a:ext>
                  </a:extLst>
                </p:cNvPr>
                <p:cNvSpPr/>
                <p:nvPr/>
              </p:nvSpPr>
              <p:spPr>
                <a:xfrm rot="16200000">
                  <a:off x="9406917" y="3116450"/>
                  <a:ext cx="2165614" cy="1083600"/>
                </a:xfrm>
                <a:prstGeom prst="triangle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F31CE4DD-1CC2-4A08-A014-F3FBCE376EF0}"/>
                    </a:ext>
                  </a:extLst>
                </p:cNvPr>
                <p:cNvCxnSpPr/>
                <p:nvPr/>
              </p:nvCxnSpPr>
              <p:spPr>
                <a:xfrm flipH="1"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5EB761AD-A8C2-44AA-8E03-75A6D77CB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D7AC34B4-A4D4-4673-B75F-82F01EA4EBF3}"/>
                    </a:ext>
                  </a:extLst>
                </p:cNvPr>
                <p:cNvSpPr/>
                <p:nvPr/>
              </p:nvSpPr>
              <p:spPr>
                <a:xfrm>
                  <a:off x="8865900" y="2575443"/>
                  <a:ext cx="2165624" cy="2165615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F62F0823-674F-4DA0-8D40-4F40277D97EE}"/>
                    </a:ext>
                  </a:extLst>
                </p:cNvPr>
                <p:cNvSpPr/>
                <p:nvPr/>
              </p:nvSpPr>
              <p:spPr>
                <a:xfrm>
                  <a:off x="9298702" y="3007382"/>
                  <a:ext cx="1300020" cy="130173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sz="1400" dirty="0"/>
                    <a:t>MB</a:t>
                  </a:r>
                </a:p>
              </p:txBody>
            </p:sp>
          </p:grp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D2C50D70-4859-4F68-B8BC-7145E5F5DF72}"/>
                  </a:ext>
                </a:extLst>
              </p:cNvPr>
              <p:cNvSpPr/>
              <p:nvPr/>
            </p:nvSpPr>
            <p:spPr>
              <a:xfrm>
                <a:off x="8586810" y="1922611"/>
                <a:ext cx="398418" cy="39243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prstDash val="sys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25534D60-FEEE-4A31-8A1B-53BF167786BC}"/>
                  </a:ext>
                </a:extLst>
              </p:cNvPr>
              <p:cNvSpPr/>
              <p:nvPr/>
            </p:nvSpPr>
            <p:spPr>
              <a:xfrm>
                <a:off x="8585698" y="3237017"/>
                <a:ext cx="398418" cy="39243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prstDash val="sys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9890269-150D-46CC-B5A5-10AFC05DEFD7}"/>
              </a:ext>
            </a:extLst>
          </p:cNvPr>
          <p:cNvSpPr txBox="1"/>
          <p:nvPr/>
        </p:nvSpPr>
        <p:spPr>
          <a:xfrm>
            <a:off x="4663551" y="3649685"/>
            <a:ext cx="2435360" cy="307777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State = 1 or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3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C2DE5C-366F-43FA-B125-1D79054069F6}"/>
              </a:ext>
            </a:extLst>
          </p:cNvPr>
          <p:cNvSpPr txBox="1"/>
          <p:nvPr/>
        </p:nvSpPr>
        <p:spPr>
          <a:xfrm>
            <a:off x="7741666" y="3643862"/>
            <a:ext cx="2435360" cy="30777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State = 2 or 4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DD255C-E40A-48D9-B724-2274CDE087FB}"/>
              </a:ext>
            </a:extLst>
          </p:cNvPr>
          <p:cNvSpPr txBox="1"/>
          <p:nvPr/>
        </p:nvSpPr>
        <p:spPr>
          <a:xfrm>
            <a:off x="4207218" y="4131864"/>
            <a:ext cx="3168367" cy="707886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퍼즐 요소 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or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하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에 위치할 경우</a:t>
            </a:r>
            <a:endParaRPr lang="en-US" altLang="ko-KR" sz="14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우측 방향키 입력을 받지 않게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D2CC35-3D7A-43CA-98A8-A795E80BB013}"/>
              </a:ext>
            </a:extLst>
          </p:cNvPr>
          <p:cNvSpPr txBox="1"/>
          <p:nvPr/>
        </p:nvSpPr>
        <p:spPr>
          <a:xfrm>
            <a:off x="7455015" y="4128901"/>
            <a:ext cx="3168367" cy="707886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퍼즐 요소 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좌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or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우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에 위치할 경우</a:t>
            </a:r>
            <a:endParaRPr lang="en-US" altLang="ko-KR" sz="14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상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하측 방향키 입력을 받지 않게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52041E-BE70-4738-A686-4615DDF7B4BE}"/>
              </a:ext>
            </a:extLst>
          </p:cNvPr>
          <p:cNvSpPr txBox="1"/>
          <p:nvPr/>
        </p:nvSpPr>
        <p:spPr>
          <a:xfrm>
            <a:off x="4209398" y="4973792"/>
            <a:ext cx="6416164" cy="89255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캐릭터의 위치에 따라서 퍼즐의 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State 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값이 변경된다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</a:p>
          <a:p>
            <a:pPr algn="ctr"/>
            <a:endParaRPr lang="en-US" altLang="ko-KR" sz="1400" dirty="0"/>
          </a:p>
          <a:p>
            <a:r>
              <a:rPr lang="en-US" altLang="ko-KR" sz="1200" dirty="0"/>
              <a:t>State</a:t>
            </a:r>
            <a:r>
              <a:rPr lang="ko-KR" altLang="en-US" sz="1200" dirty="0"/>
              <a:t>값으로 상태를 구분한다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캐릭터의 위치에 따라서 변경되는 </a:t>
            </a:r>
            <a:r>
              <a:rPr lang="en-US" altLang="ko-KR" sz="1200" dirty="0"/>
              <a:t>State </a:t>
            </a:r>
            <a:r>
              <a:rPr lang="ko-KR" altLang="en-US" sz="1200" dirty="0"/>
              <a:t>값을 통해 이동방향 제한을 관리할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8C96C38-A0F3-4496-A13A-44F1261EA7B3}"/>
              </a:ext>
            </a:extLst>
          </p:cNvPr>
          <p:cNvGrpSpPr/>
          <p:nvPr/>
        </p:nvGrpSpPr>
        <p:grpSpPr>
          <a:xfrm>
            <a:off x="10380597" y="1177080"/>
            <a:ext cx="1729973" cy="513824"/>
            <a:chOff x="4922520" y="6028330"/>
            <a:chExt cx="1703998" cy="513824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EBD7D1C-437D-439A-87DC-D39ADFC816DE}"/>
                </a:ext>
              </a:extLst>
            </p:cNvPr>
            <p:cNvSpPr/>
            <p:nvPr/>
          </p:nvSpPr>
          <p:spPr>
            <a:xfrm>
              <a:off x="4922520" y="6028330"/>
              <a:ext cx="1567724" cy="513824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1B82C07-1869-49EC-982C-A24FEF64C5C4}"/>
                </a:ext>
              </a:extLst>
            </p:cNvPr>
            <p:cNvGrpSpPr/>
            <p:nvPr/>
          </p:nvGrpSpPr>
          <p:grpSpPr>
            <a:xfrm>
              <a:off x="4983342" y="6071279"/>
              <a:ext cx="1643176" cy="392436"/>
              <a:chOff x="9077574" y="1710187"/>
              <a:chExt cx="1643176" cy="392436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325C141-7F59-425D-B267-BE648C3A46A6}"/>
                  </a:ext>
                </a:extLst>
              </p:cNvPr>
              <p:cNvSpPr/>
              <p:nvPr/>
            </p:nvSpPr>
            <p:spPr>
              <a:xfrm>
                <a:off x="9077574" y="1710187"/>
                <a:ext cx="392436" cy="39243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8D06AC-2D95-4B1C-95F6-04C5BEF9F9DB}"/>
                  </a:ext>
                </a:extLst>
              </p:cNvPr>
              <p:cNvSpPr txBox="1"/>
              <p:nvPr/>
            </p:nvSpPr>
            <p:spPr>
              <a:xfrm>
                <a:off x="9433488" y="1713998"/>
                <a:ext cx="128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캐릭터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59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2323</TotalTime>
  <Words>1506</Words>
  <Application>Microsoft Office PowerPoint</Application>
  <PresentationFormat>와이드스크린</PresentationFormat>
  <Paragraphs>332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213</cp:revision>
  <dcterms:created xsi:type="dcterms:W3CDTF">2020-05-01T15:46:23Z</dcterms:created>
  <dcterms:modified xsi:type="dcterms:W3CDTF">2020-07-09T15:22:23Z</dcterms:modified>
</cp:coreProperties>
</file>