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1" r:id="rId4"/>
    <p:sldId id="273" r:id="rId5"/>
    <p:sldId id="264" r:id="rId6"/>
    <p:sldId id="27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, 목차" id="{4ACD23CD-4248-4017-9D4D-9029E751029D}">
          <p14:sldIdLst>
            <p14:sldId id="256"/>
          </p14:sldIdLst>
        </p14:section>
        <p14:section name="개요" id="{B7C51A65-DEBE-46BB-8BCF-736DA6054757}">
          <p14:sldIdLst>
            <p14:sldId id="257"/>
          </p14:sldIdLst>
        </p14:section>
        <p14:section name="공용" id="{3C403908-DBCB-4518-B84A-ECF0650C5885}">
          <p14:sldIdLst>
            <p14:sldId id="271"/>
            <p14:sldId id="273"/>
            <p14:sldId id="264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" initials="T" lastIdx="1" clrIdx="0">
    <p:extLst>
      <p:ext uri="{19B8F6BF-5375-455C-9EA6-DF929625EA0E}">
        <p15:presenceInfo xmlns:p15="http://schemas.microsoft.com/office/powerpoint/2012/main" userId="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8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ED6A-B844-465D-85AC-D7F08B78A10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F571F-76D7-49FA-BAEC-6226CB9F28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20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820EA-21AF-48B8-AFD8-6E72DEBB92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9B76A6-C718-43B8-ACEE-3BAD151BE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C29B88-CB91-4358-B9C7-0916CD03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C50A6-5BA7-46E1-B9C3-3CBD4D8D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F0A31-8266-4AD4-B57E-A4D08C61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92C2E-5854-4537-AF48-73ECAF1F7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7AC676-38E4-4A3C-93E2-E6963529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FBA18B-1C7C-431F-A45E-3D80BB39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7C821-3A39-4DB0-802E-21218665E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BEC4E-95D1-43E0-800B-2ED62E9C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0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7C69A3-3DA8-43E6-8132-770ABF113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C6ECD-255D-4D8A-90A1-D499E038E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55402-3818-4074-8339-7C6DBD61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1F9D9-C5A4-4C87-8C69-48B8B21DD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C56C-6DDC-4CAD-9CFC-09CDAF4E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5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91D61-8D14-4F88-9283-9DCF8918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18727-F75F-4C01-AE9A-AB1654A6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74140-A822-40B8-9488-7B7FD507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4A382-8F42-4E38-B09D-60E526A3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0465-2980-47A4-B350-ABE6DF9F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8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0900E-4475-4316-98FE-A2E1E328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0927B-BCAA-40E7-8EC3-0A854F477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D157D-594C-4E60-873B-2EE13C3E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EC8542-4749-4202-8500-19CA69F8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AC695-BBF8-4046-9296-CB65F1C3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1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54CF8-7175-4870-9C80-CC093A5EC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BEF5A-2ED7-4154-A434-BC17CED58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A71AA6-1E08-4871-A7D3-E21A0478B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B83EC-D890-486B-8ABA-3A3AA1B2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4DC99F-66A0-49F1-AB48-D57E54B9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7F083-576C-4B13-B0A6-A75F0DB4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7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F6223-0E85-42FE-814D-3475C053A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8D643-9786-4F8B-9F2A-7BD73B9B3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690A3-E8DA-4FD4-8A71-C87E8AA4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A9668-19A3-4227-8595-2193B2FB4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249FCF-4F98-4A19-9DCF-3A3BCB1EF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637E36-B85F-4BD9-A43E-0425A444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EB2C52-B671-4EE6-BD8A-052B29B4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AAF786-6939-4C0D-B32B-E11673D3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2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24575-A0B4-44D1-AC1D-D66915EE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FE5F5-D213-41E6-90E3-27A38326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94E0E4-CC9A-4292-8C1C-5AA2E069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BC4830-5DB3-4DB3-824C-5E4E5892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4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CC5D7-5B73-4D9B-8C96-0CE8B837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35E84E-BCF9-4EE0-B462-EDCDA344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39A371-7DA2-40A4-9C27-89F0DF6B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3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D9AC6-4914-49B8-899B-B4926DE7E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F2B61-80A9-481E-8476-419ABB713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322974-F55E-48C9-909F-B76EA1ABD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90ED6D-655C-4D81-A83B-DFED015E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0CF65-8041-437A-8DC6-13882AB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186A7-570B-45B4-9650-F2BBB146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022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8E1DC-C816-4F05-9D13-BE06CE79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09777A-6874-491D-9BA4-2F9F2DD87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404522-9987-49A1-9D1B-118525243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D5BE49-6803-4CA4-AFE5-C574687F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B7EA-EEC1-42A9-A8A7-7334B6F98EB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8DE912-7088-402E-A734-EB36B0D5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5B487-F9BF-40D1-84CB-9F1A2600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4E63CA-DCF0-4339-A7C5-BE78913E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14437-C9D3-4D47-B606-BAE1E4DB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4E0B31-EC5E-4CF1-8B8C-251378C5F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B7EA-EEC1-42A9-A8A7-7334B6F98EB4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CDAF3-24A6-44B6-BA5D-F04899BB2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B249F-745D-4092-853B-6CEC1FF8C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4E255-5040-42E9-93EA-807BBE33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4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WA!_System_Puzzle_Shot.pptx" TargetMode="External"/><Relationship Id="rId5" Type="http://schemas.openxmlformats.org/officeDocument/2006/relationships/hyperlink" Target="WA!_System_Puzzle_MB.pptx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B3B380-8893-4541-B37F-DCB01039E889}"/>
              </a:ext>
            </a:extLst>
          </p:cNvPr>
          <p:cNvSpPr txBox="1"/>
          <p:nvPr/>
        </p:nvSpPr>
        <p:spPr>
          <a:xfrm>
            <a:off x="4705737" y="4351129"/>
            <a:ext cx="2780523" cy="715089"/>
          </a:xfrm>
          <a:prstGeom prst="roundRect">
            <a:avLst/>
          </a:prstGeom>
          <a:solidFill>
            <a:schemeClr val="bg2">
              <a:lumMod val="25000"/>
            </a:schemeClr>
          </a:solidFill>
          <a:effectLst>
            <a:softEdge rad="317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시스템 기획서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>
                <a:solidFill>
                  <a:schemeClr val="bg1"/>
                </a:solidFill>
              </a:rPr>
              <a:t>Puzzle_</a:t>
            </a:r>
            <a:r>
              <a:rPr lang="ko-KR" altLang="en-US">
                <a:solidFill>
                  <a:schemeClr val="bg1"/>
                </a:solidFill>
              </a:rPr>
              <a:t>공용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8276A-00EE-42D8-878B-899F59C88919}"/>
              </a:ext>
            </a:extLst>
          </p:cNvPr>
          <p:cNvSpPr txBox="1"/>
          <p:nvPr/>
        </p:nvSpPr>
        <p:spPr>
          <a:xfrm>
            <a:off x="9411477" y="6488668"/>
            <a:ext cx="2780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작성자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엄태성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110ADE27-650E-42C2-915F-65129B9B6F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89" t="22276" b="26910"/>
          <a:stretch/>
        </p:blipFill>
        <p:spPr>
          <a:xfrm>
            <a:off x="5090327" y="1723100"/>
            <a:ext cx="2011344" cy="783772"/>
          </a:xfrm>
          <a:prstGeom prst="rect">
            <a:avLst/>
          </a:prstGeom>
          <a:effectLst>
            <a:reflection blurRad="6350" stA="50000" endA="300" endPos="90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38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FA7A74-F089-4A6A-9485-31B058A9533B}"/>
              </a:ext>
            </a:extLst>
          </p:cNvPr>
          <p:cNvSpPr/>
          <p:nvPr/>
        </p:nvSpPr>
        <p:spPr>
          <a:xfrm>
            <a:off x="2683476" y="153948"/>
            <a:ext cx="31983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문서 개요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7" name="표 17">
            <a:extLst>
              <a:ext uri="{FF2B5EF4-FFF2-40B4-BE49-F238E27FC236}">
                <a16:creationId xmlns:a16="http://schemas.microsoft.com/office/drawing/2014/main" id="{2851F252-175E-4F5A-85EF-878947F8A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208844"/>
              </p:ext>
            </p:extLst>
          </p:nvPr>
        </p:nvGraphicFramePr>
        <p:xfrm>
          <a:off x="280149" y="1326666"/>
          <a:ext cx="908156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5953">
                  <a:extLst>
                    <a:ext uri="{9D8B030D-6E8A-4147-A177-3AD203B41FA5}">
                      <a16:colId xmlns:a16="http://schemas.microsoft.com/office/drawing/2014/main" val="2446481792"/>
                    </a:ext>
                  </a:extLst>
                </a:gridCol>
                <a:gridCol w="6735612">
                  <a:extLst>
                    <a:ext uri="{9D8B030D-6E8A-4147-A177-3AD203B41FA5}">
                      <a16:colId xmlns:a16="http://schemas.microsoft.com/office/drawing/2014/main" val="221963073"/>
                    </a:ext>
                  </a:extLst>
                </a:gridCol>
              </a:tblGrid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게임이름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WA!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424824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문서이름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WA!_</a:t>
                      </a:r>
                      <a:r>
                        <a:rPr lang="en-US" altLang="ko-KR" sz="1100" dirty="0" err="1"/>
                        <a:t>System_Puzzle</a:t>
                      </a:r>
                      <a:r>
                        <a:rPr lang="en-US" altLang="ko-KR" sz="1100" dirty="0"/>
                        <a:t>_</a:t>
                      </a:r>
                      <a:r>
                        <a:rPr lang="ko-KR" altLang="en-US" sz="1100" dirty="0"/>
                        <a:t>공용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11065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작성자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302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1.01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254623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최초 작성일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2020.06.14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643320"/>
                  </a:ext>
                </a:extLst>
              </a:tr>
              <a:tr h="201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최근 작성일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2020.07.12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13605"/>
                  </a:ext>
                </a:extLst>
              </a:tr>
            </a:tbl>
          </a:graphicData>
        </a:graphic>
      </p:graphicFrame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7F310D7-FD6C-44B4-8563-400B443C2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573063"/>
              </p:ext>
            </p:extLst>
          </p:nvPr>
        </p:nvGraphicFramePr>
        <p:xfrm>
          <a:off x="297541" y="3012312"/>
          <a:ext cx="906417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1447">
                  <a:extLst>
                    <a:ext uri="{9D8B030D-6E8A-4147-A177-3AD203B41FA5}">
                      <a16:colId xmlns:a16="http://schemas.microsoft.com/office/drawing/2014/main" val="3440658153"/>
                    </a:ext>
                  </a:extLst>
                </a:gridCol>
                <a:gridCol w="1251447">
                  <a:extLst>
                    <a:ext uri="{9D8B030D-6E8A-4147-A177-3AD203B41FA5}">
                      <a16:colId xmlns:a16="http://schemas.microsoft.com/office/drawing/2014/main" val="1971658152"/>
                    </a:ext>
                  </a:extLst>
                </a:gridCol>
                <a:gridCol w="1251447">
                  <a:extLst>
                    <a:ext uri="{9D8B030D-6E8A-4147-A177-3AD203B41FA5}">
                      <a16:colId xmlns:a16="http://schemas.microsoft.com/office/drawing/2014/main" val="3807782798"/>
                    </a:ext>
                  </a:extLst>
                </a:gridCol>
                <a:gridCol w="5309831">
                  <a:extLst>
                    <a:ext uri="{9D8B030D-6E8A-4147-A177-3AD203B41FA5}">
                      <a16:colId xmlns:a16="http://schemas.microsoft.com/office/drawing/2014/main" val="432269924"/>
                    </a:ext>
                  </a:extLst>
                </a:gridCol>
              </a:tblGrid>
              <a:tr h="212559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수정 이력</a:t>
                      </a:r>
                    </a:p>
                  </a:txBody>
                  <a:tcP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64330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버전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수정날짜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수정자</a:t>
                      </a:r>
                      <a:endParaRPr lang="ko-KR" altLang="en-US" sz="11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수정사항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145873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1.00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2020.06.14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차 완성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36044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1.01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2020.07.12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/>
                        <a:t>엄태성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/>
                        <a:t>문서분할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이름 변경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41163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065474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023778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469817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395842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425441"/>
                  </a:ext>
                </a:extLst>
              </a:tr>
              <a:tr h="2125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85913"/>
                  </a:ext>
                </a:extLst>
              </a:tr>
            </a:tbl>
          </a:graphicData>
        </a:graphic>
      </p:graphicFrame>
      <p:grpSp>
        <p:nvGrpSpPr>
          <p:cNvPr id="26" name="그룹 25">
            <a:extLst>
              <a:ext uri="{FF2B5EF4-FFF2-40B4-BE49-F238E27FC236}">
                <a16:creationId xmlns:a16="http://schemas.microsoft.com/office/drawing/2014/main" id="{E118CF28-2199-4715-BCF4-3F090EBC715E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70CD69B-E832-4D05-9018-8FAAD9A3324E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12" name="평행 사변형 11">
                <a:extLst>
                  <a:ext uri="{FF2B5EF4-FFF2-40B4-BE49-F238E27FC236}">
                    <a16:creationId xmlns:a16="http://schemas.microsoft.com/office/drawing/2014/main" id="{10CF4EC3-6DDB-4151-85D9-7DCE63C4696F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182CF2F-FF95-4E54-8E67-5AFA30D841B0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0FA08EF3-7FFE-4E95-A37A-768D44B2962E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7" name="평행 사변형 6">
                    <a:extLst>
                      <a:ext uri="{FF2B5EF4-FFF2-40B4-BE49-F238E27FC236}">
                        <a16:creationId xmlns:a16="http://schemas.microsoft.com/office/drawing/2014/main" id="{7679D829-7188-46D7-9513-509771EDA944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평행 사변형 8">
                    <a:extLst>
                      <a:ext uri="{FF2B5EF4-FFF2-40B4-BE49-F238E27FC236}">
                        <a16:creationId xmlns:a16="http://schemas.microsoft.com/office/drawing/2014/main" id="{717791E3-7D6A-4ACF-A1D8-D9836BA4F389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평행 사변형 9">
                    <a:extLst>
                      <a:ext uri="{FF2B5EF4-FFF2-40B4-BE49-F238E27FC236}">
                        <a16:creationId xmlns:a16="http://schemas.microsoft.com/office/drawing/2014/main" id="{F57A7821-6280-4E5E-843A-6A0F7724681E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026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BE766082-E445-4C76-8260-9B174EC8DAA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6F8B37D5-7DC9-4DCE-9923-A580159C05D3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972074E8-674D-411D-8089-23D85AD6EE24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BF503397-B465-4EC7-A6C5-06E324F557C9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56FBD3C8-DAF0-48FA-8BAD-8ED2CB8A946C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5A5C86-CF34-4A0B-8F6F-AD52D8AD9EF8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2069D71-CF9E-488F-A759-EDECBD4C3767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4" name="그림 23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28C19497-C929-4D7A-AB92-82A575C46C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330404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66213005-9696-4754-B1EF-F5384F980EBD}"/>
              </a:ext>
            </a:extLst>
          </p:cNvPr>
          <p:cNvSpPr/>
          <p:nvPr/>
        </p:nvSpPr>
        <p:spPr>
          <a:xfrm>
            <a:off x="297699" y="1240506"/>
            <a:ext cx="5264202" cy="264867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75782C7-B0D5-468D-B2C8-0A0DD9E5D1F4}"/>
              </a:ext>
            </a:extLst>
          </p:cNvPr>
          <p:cNvSpPr/>
          <p:nvPr/>
        </p:nvSpPr>
        <p:spPr>
          <a:xfrm>
            <a:off x="297541" y="3950141"/>
            <a:ext cx="5264202" cy="224994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CC219FC-4E96-44AF-9576-793A190CEDDE}"/>
              </a:ext>
            </a:extLst>
          </p:cNvPr>
          <p:cNvGrpSpPr/>
          <p:nvPr/>
        </p:nvGrpSpPr>
        <p:grpSpPr>
          <a:xfrm>
            <a:off x="4809061" y="4011214"/>
            <a:ext cx="355553" cy="974500"/>
            <a:chOff x="4972943" y="2903141"/>
            <a:chExt cx="662730" cy="1816409"/>
          </a:xfrm>
        </p:grpSpPr>
        <p:pic>
          <p:nvPicPr>
            <p:cNvPr id="71" name="Picture 2" descr="Free Vector Human Silhouette | FreeVectors">
              <a:extLst>
                <a:ext uri="{FF2B5EF4-FFF2-40B4-BE49-F238E27FC236}">
                  <a16:creationId xmlns:a16="http://schemas.microsoft.com/office/drawing/2014/main" id="{336047FD-CA06-4137-8425-5AB89B7374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4972943" y="2903141"/>
              <a:ext cx="662730" cy="181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310CEA40-4606-40EE-9481-6D2182C78A38}"/>
                </a:ext>
              </a:extLst>
            </p:cNvPr>
            <p:cNvSpPr/>
            <p:nvPr/>
          </p:nvSpPr>
          <p:spPr>
            <a:xfrm>
              <a:off x="5006498" y="2936696"/>
              <a:ext cx="562582" cy="1749297"/>
            </a:xfrm>
            <a:prstGeom prst="roundRect">
              <a:avLst>
                <a:gd name="adj" fmla="val 4499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6583652-C16D-4470-AEF7-8C1BD8CBDD1C}"/>
              </a:ext>
            </a:extLst>
          </p:cNvPr>
          <p:cNvSpPr/>
          <p:nvPr/>
        </p:nvSpPr>
        <p:spPr>
          <a:xfrm>
            <a:off x="4679193" y="4913207"/>
            <a:ext cx="615289" cy="12302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4CE51DD-2566-4E5B-8768-3B423FB518B8}"/>
              </a:ext>
            </a:extLst>
          </p:cNvPr>
          <p:cNvSpPr/>
          <p:nvPr/>
        </p:nvSpPr>
        <p:spPr>
          <a:xfrm>
            <a:off x="4579514" y="5477744"/>
            <a:ext cx="814646" cy="66137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64D2AFC-7659-4E1B-B696-C4603613EC6C}"/>
              </a:ext>
            </a:extLst>
          </p:cNvPr>
          <p:cNvSpPr/>
          <p:nvPr/>
        </p:nvSpPr>
        <p:spPr>
          <a:xfrm>
            <a:off x="4716233" y="4955615"/>
            <a:ext cx="541208" cy="116261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dirty="0" err="1"/>
              <a:t>매쉬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B8A99AC-6A13-4ACE-ADB4-54B49C3E4D78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4EE39B2-D3B3-4B97-8047-29F5C6891877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C89A6AD7-12E2-4A7C-880B-E8693FEAA27A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613817A-C0C6-48A5-A35C-AFAD81ACB625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F910436D-F733-4D0F-BEA5-FBC85ABEA350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829CA982-9CDB-44C6-AE52-2DAE655B9B88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540F81F8-5CD2-41C8-85D1-17DB89F8C52A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E27AC835-1DEA-417A-AFDE-D7D68E6EF94E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84CADC58-172E-4422-9EA1-104C55680DD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938C7282-9B72-4048-AD23-73496A73147E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306B2A2E-0FDA-466B-912C-CF93F5468589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B5AA0BA0-4AB0-4F3D-A00E-03515BE46248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3055FEDA-58BD-4347-A878-94490C05D896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FF77B5C-BC66-4341-B49C-4AB04009E55A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744F3CA-9379-4D1E-BDB4-697BA1365D7C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3A76EB14-0D66-4CB5-9B77-0B3A61CA70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61AAA4-C269-4512-B2F0-F3769688B2F4}"/>
              </a:ext>
            </a:extLst>
          </p:cNvPr>
          <p:cNvSpPr/>
          <p:nvPr/>
        </p:nvSpPr>
        <p:spPr>
          <a:xfrm>
            <a:off x="2683476" y="153948"/>
            <a:ext cx="4826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퍼즐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인식 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87802A4-9B4C-466D-A766-AAB73D627EBF}"/>
              </a:ext>
            </a:extLst>
          </p:cNvPr>
          <p:cNvGrpSpPr/>
          <p:nvPr/>
        </p:nvGrpSpPr>
        <p:grpSpPr>
          <a:xfrm>
            <a:off x="440170" y="1178623"/>
            <a:ext cx="2496468" cy="2771518"/>
            <a:chOff x="8865900" y="2225564"/>
            <a:chExt cx="2496468" cy="2771518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A6490B0D-C2EA-4EBE-8043-210368CCAE10}"/>
                </a:ext>
              </a:extLst>
            </p:cNvPr>
            <p:cNvSpPr/>
            <p:nvPr/>
          </p:nvSpPr>
          <p:spPr>
            <a:xfrm rot="10800000">
              <a:off x="8865910" y="2575444"/>
              <a:ext cx="2165614" cy="1083600"/>
            </a:xfrm>
            <a:prstGeom prst="triangl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4A733498-991D-4D26-A1FE-05C5869AB6B3}"/>
                </a:ext>
              </a:extLst>
            </p:cNvPr>
            <p:cNvSpPr/>
            <p:nvPr/>
          </p:nvSpPr>
          <p:spPr>
            <a:xfrm rot="5400000">
              <a:off x="8324893" y="3116450"/>
              <a:ext cx="2165614" cy="1083600"/>
            </a:xfrm>
            <a:prstGeom prst="triangl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BC1B43D2-7E4A-4458-A1FE-740D21F90B9A}"/>
                </a:ext>
              </a:extLst>
            </p:cNvPr>
            <p:cNvSpPr/>
            <p:nvPr/>
          </p:nvSpPr>
          <p:spPr>
            <a:xfrm>
              <a:off x="8865910" y="3657458"/>
              <a:ext cx="2165614" cy="1083600"/>
            </a:xfrm>
            <a:prstGeom prst="triangle">
              <a:avLst/>
            </a:prstGeom>
            <a:solidFill>
              <a:schemeClr val="accent6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BA9AE39C-576C-4268-BBF3-25CCAE070C86}"/>
                </a:ext>
              </a:extLst>
            </p:cNvPr>
            <p:cNvSpPr/>
            <p:nvPr/>
          </p:nvSpPr>
          <p:spPr>
            <a:xfrm rot="16200000">
              <a:off x="9406917" y="3116450"/>
              <a:ext cx="2165614" cy="1083600"/>
            </a:xfrm>
            <a:prstGeom prst="triangl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65916AF-2125-4201-93A5-DF67B69FE54B}"/>
                </a:ext>
              </a:extLst>
            </p:cNvPr>
            <p:cNvCxnSpPr/>
            <p:nvPr/>
          </p:nvCxnSpPr>
          <p:spPr>
            <a:xfrm flipH="1">
              <a:off x="8865905" y="2575443"/>
              <a:ext cx="2165615" cy="21656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5D5D4627-3084-485C-B2AC-DFF0B583F146}"/>
                </a:ext>
              </a:extLst>
            </p:cNvPr>
            <p:cNvCxnSpPr>
              <a:cxnSpLocks/>
            </p:cNvCxnSpPr>
            <p:nvPr/>
          </p:nvCxnSpPr>
          <p:spPr>
            <a:xfrm>
              <a:off x="8865905" y="2575443"/>
              <a:ext cx="2165615" cy="2165615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B79866B-74D4-44B1-9A11-60C022F9F656}"/>
                </a:ext>
              </a:extLst>
            </p:cNvPr>
            <p:cNvCxnSpPr>
              <a:cxnSpLocks/>
            </p:cNvCxnSpPr>
            <p:nvPr/>
          </p:nvCxnSpPr>
          <p:spPr>
            <a:xfrm>
              <a:off x="9948712" y="2575443"/>
              <a:ext cx="0" cy="21656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7E7C0963-9530-4784-A004-FBE8196DA8CE}"/>
                </a:ext>
              </a:extLst>
            </p:cNvPr>
            <p:cNvCxnSpPr>
              <a:cxnSpLocks/>
            </p:cNvCxnSpPr>
            <p:nvPr/>
          </p:nvCxnSpPr>
          <p:spPr>
            <a:xfrm>
              <a:off x="8865900" y="3658250"/>
              <a:ext cx="21656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EBFE72E-E495-4BAD-BA4D-D203B2012B33}"/>
                </a:ext>
              </a:extLst>
            </p:cNvPr>
            <p:cNvSpPr/>
            <p:nvPr/>
          </p:nvSpPr>
          <p:spPr>
            <a:xfrm>
              <a:off x="8865900" y="2575443"/>
              <a:ext cx="2165624" cy="2165615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95C21C0-E1D9-4E59-8A19-258A724DCC2A}"/>
                </a:ext>
              </a:extLst>
            </p:cNvPr>
            <p:cNvSpPr/>
            <p:nvPr/>
          </p:nvSpPr>
          <p:spPr>
            <a:xfrm>
              <a:off x="9298702" y="3007382"/>
              <a:ext cx="1300020" cy="130173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ko-KR" altLang="en-US" dirty="0"/>
                <a:t>퍼즐요소</a:t>
              </a:r>
              <a:endParaRPr lang="en-US" altLang="ko-KR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B7AC724-07A3-4B71-8D2F-57F06504A997}"/>
                </a:ext>
              </a:extLst>
            </p:cNvPr>
            <p:cNvSpPr txBox="1"/>
            <p:nvPr/>
          </p:nvSpPr>
          <p:spPr>
            <a:xfrm flipH="1">
              <a:off x="9850358" y="2225564"/>
              <a:ext cx="19670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X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DADC0DE-C1A9-44A0-8C2E-53F5FED79E61}"/>
                </a:ext>
              </a:extLst>
            </p:cNvPr>
            <p:cNvSpPr txBox="1"/>
            <p:nvPr/>
          </p:nvSpPr>
          <p:spPr>
            <a:xfrm>
              <a:off x="11031519" y="3473584"/>
              <a:ext cx="249358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Y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322C065-FE27-4B9A-82BA-5522A5F996FA}"/>
                </a:ext>
              </a:extLst>
            </p:cNvPr>
            <p:cNvSpPr txBox="1"/>
            <p:nvPr/>
          </p:nvSpPr>
          <p:spPr>
            <a:xfrm>
              <a:off x="10700665" y="4735472"/>
              <a:ext cx="661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accent6"/>
                  </a:solidFill>
                </a:rPr>
                <a:t>X = -Y</a:t>
              </a:r>
              <a:endParaRPr lang="ko-KR" altLang="en-US" sz="1100" dirty="0">
                <a:solidFill>
                  <a:schemeClr val="accent6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2771C5-7FA6-479E-8436-3CEE7B69AD25}"/>
                </a:ext>
              </a:extLst>
            </p:cNvPr>
            <p:cNvSpPr txBox="1"/>
            <p:nvPr/>
          </p:nvSpPr>
          <p:spPr>
            <a:xfrm>
              <a:off x="10721055" y="2305676"/>
              <a:ext cx="6209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FF0000"/>
                  </a:solidFill>
                </a:rPr>
                <a:t>X = Y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597E55A-D3C9-4F06-A6E7-1D3F8399D2D3}"/>
                </a:ext>
              </a:extLst>
            </p:cNvPr>
            <p:cNvSpPr/>
            <p:nvPr/>
          </p:nvSpPr>
          <p:spPr>
            <a:xfrm>
              <a:off x="9801325" y="2654987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1</a:t>
              </a:r>
              <a:endParaRPr lang="ko-KR" altLang="en-US" sz="14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55E1FED0-7537-458C-948C-4D779F636811}"/>
                </a:ext>
              </a:extLst>
            </p:cNvPr>
            <p:cNvSpPr/>
            <p:nvPr/>
          </p:nvSpPr>
          <p:spPr>
            <a:xfrm>
              <a:off x="10678694" y="3523805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2</a:t>
              </a:r>
              <a:endParaRPr lang="ko-KR" altLang="en-US" sz="14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A250FE2-CF10-46A3-9357-2BC76A0D60B2}"/>
                </a:ext>
              </a:extLst>
            </p:cNvPr>
            <p:cNvSpPr/>
            <p:nvPr/>
          </p:nvSpPr>
          <p:spPr>
            <a:xfrm>
              <a:off x="9813076" y="4392352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3</a:t>
              </a:r>
              <a:endParaRPr lang="ko-KR" altLang="en-US" sz="1400" dirty="0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B498A322-E4AE-4742-80FE-C83B192FF317}"/>
                </a:ext>
              </a:extLst>
            </p:cNvPr>
            <p:cNvSpPr/>
            <p:nvPr/>
          </p:nvSpPr>
          <p:spPr>
            <a:xfrm>
              <a:off x="8945880" y="3523805"/>
              <a:ext cx="272852" cy="27285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4</a:t>
              </a:r>
              <a:endParaRPr lang="ko-KR" altLang="en-US" sz="1400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742DFD24-E54C-4340-847D-96A972BDD0B3}"/>
              </a:ext>
            </a:extLst>
          </p:cNvPr>
          <p:cNvSpPr txBox="1"/>
          <p:nvPr/>
        </p:nvSpPr>
        <p:spPr>
          <a:xfrm>
            <a:off x="2871568" y="1523155"/>
            <a:ext cx="2562138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왼쪽 그림은 퍼즐요소를 하늘에서 직각으로 내려본 상태</a:t>
            </a:r>
            <a:r>
              <a:rPr lang="en-US" altLang="ko-KR" sz="1200" dirty="0"/>
              <a:t>(XY</a:t>
            </a:r>
            <a:r>
              <a:rPr lang="ko-KR" altLang="en-US" sz="1200" dirty="0"/>
              <a:t>평면</a:t>
            </a:r>
            <a:r>
              <a:rPr lang="en-US" altLang="ko-KR" sz="1200" dirty="0"/>
              <a:t>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A364A9-1DAB-4FDB-9C5E-221675A90906}"/>
              </a:ext>
            </a:extLst>
          </p:cNvPr>
          <p:cNvSpPr txBox="1"/>
          <p:nvPr/>
        </p:nvSpPr>
        <p:spPr>
          <a:xfrm>
            <a:off x="2873101" y="2070303"/>
            <a:ext cx="2562138" cy="1754326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‘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캐릭터와 퍼즐의 인접한 방향을 나누는 기준을 나타낸 것</a:t>
            </a:r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’</a:t>
            </a:r>
            <a:r>
              <a:rPr lang="ko-KR" altLang="en-US" sz="1200" dirty="0"/>
              <a:t>으로</a:t>
            </a:r>
            <a:r>
              <a:rPr lang="en-US" altLang="ko-KR" sz="1200" dirty="0"/>
              <a:t>, </a:t>
            </a:r>
            <a:r>
              <a:rPr lang="ko-KR" altLang="en-US" sz="1200" dirty="0"/>
              <a:t>방향은 </a:t>
            </a:r>
            <a:r>
              <a:rPr lang="en-US" altLang="ko-KR" sz="1200" dirty="0"/>
              <a:t>4</a:t>
            </a:r>
            <a:r>
              <a:rPr lang="ko-KR" altLang="en-US" sz="1200" dirty="0"/>
              <a:t>가지</a:t>
            </a:r>
            <a:r>
              <a:rPr lang="en-US" altLang="ko-KR" sz="1050" dirty="0"/>
              <a:t>(</a:t>
            </a:r>
            <a:r>
              <a:rPr lang="ko-KR" altLang="en-US" sz="1050" dirty="0"/>
              <a:t>동서남북</a:t>
            </a:r>
            <a:r>
              <a:rPr lang="en-US" altLang="ko-KR" sz="1050" dirty="0"/>
              <a:t>) </a:t>
            </a:r>
            <a:r>
              <a:rPr lang="ko-KR" altLang="en-US" sz="1200" dirty="0"/>
              <a:t>으로 나누었다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이를 나눈 이유로는</a:t>
            </a:r>
            <a:r>
              <a:rPr lang="en-US" altLang="ko-KR" sz="1200" dirty="0"/>
              <a:t>, </a:t>
            </a:r>
            <a:r>
              <a:rPr lang="ko-KR" altLang="en-US" sz="1200" dirty="0"/>
              <a:t>인접한 방향에 따라 퍼즐의 동작 방식이 달라지는 경우가 생길 수도 있기 때문이다</a:t>
            </a:r>
            <a:r>
              <a:rPr lang="en-US" altLang="ko-KR" sz="1200" dirty="0"/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72DB51-80A5-435C-8701-A63AD75646D9}"/>
              </a:ext>
            </a:extLst>
          </p:cNvPr>
          <p:cNvSpPr txBox="1"/>
          <p:nvPr/>
        </p:nvSpPr>
        <p:spPr>
          <a:xfrm>
            <a:off x="440169" y="4171422"/>
            <a:ext cx="3971763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오른쪽 그림은 퍼즐요소의 위에 캐릭터가 올라가 있는 상태를 나타낸 그림이다</a:t>
            </a:r>
            <a:r>
              <a:rPr lang="en-US" altLang="ko-KR" sz="1200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C3C82FD-4B82-4AD1-962E-949162AD52DF}"/>
              </a:ext>
            </a:extLst>
          </p:cNvPr>
          <p:cNvSpPr txBox="1"/>
          <p:nvPr/>
        </p:nvSpPr>
        <p:spPr>
          <a:xfrm>
            <a:off x="440170" y="4700808"/>
            <a:ext cx="3971762" cy="138499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퍼즐요소의 위에 있을 시에는 상호작용이 불가능하도록 하기위해</a:t>
            </a:r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1200" dirty="0"/>
              <a:t>콜리전</a:t>
            </a:r>
            <a:r>
              <a:rPr lang="en-US" altLang="ko-KR" sz="1200" dirty="0"/>
              <a:t>1</a:t>
            </a:r>
            <a:r>
              <a:rPr lang="ko-KR" altLang="en-US" sz="1200" dirty="0"/>
              <a:t>을 다음과 같이 설정하였다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콜리전</a:t>
            </a:r>
            <a:r>
              <a:rPr lang="en-US" altLang="ko-KR" sz="1200" dirty="0"/>
              <a:t>1</a:t>
            </a:r>
            <a:r>
              <a:rPr lang="ko-KR" altLang="en-US" sz="1200" dirty="0"/>
              <a:t>이 퍼즐요소 전체를 덮지않고 높이를 약간 낮게 설정함으로써</a:t>
            </a:r>
            <a:r>
              <a:rPr lang="en-US" altLang="ko-KR" sz="1200" dirty="0"/>
              <a:t>, </a:t>
            </a:r>
            <a:r>
              <a:rPr lang="ko-KR" altLang="en-US" sz="1200" dirty="0"/>
              <a:t>캐릭터가 일정높이 이상 위에 위치하면 상호작용이 불가능하게 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68891E6-7231-4D8C-96B4-6E34B0A45C51}"/>
              </a:ext>
            </a:extLst>
          </p:cNvPr>
          <p:cNvSpPr txBox="1"/>
          <p:nvPr/>
        </p:nvSpPr>
        <p:spPr>
          <a:xfrm>
            <a:off x="5891572" y="4182182"/>
            <a:ext cx="5715794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위 그림은</a:t>
            </a:r>
            <a:r>
              <a:rPr lang="en-US" altLang="ko-KR" sz="1200" dirty="0"/>
              <a:t> </a:t>
            </a:r>
            <a:r>
              <a:rPr lang="ko-KR" altLang="en-US" sz="1200" dirty="0"/>
              <a:t>퍼즐요소 </a:t>
            </a:r>
            <a:r>
              <a:rPr lang="en-US" altLang="ko-KR" sz="1200" dirty="0"/>
              <a:t>2</a:t>
            </a:r>
            <a:r>
              <a:rPr lang="ko-KR" altLang="en-US" sz="1200" dirty="0"/>
              <a:t>개가 바로 인접해 있는 상태를 나타낸 것이다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굵은 테두리 박스부분은 인식범위가 겹치는 곳이다</a:t>
            </a:r>
            <a:r>
              <a:rPr lang="en-US" altLang="ko-KR" sz="1200" dirty="0"/>
              <a:t>.)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5D43D3-48E7-4C55-8C39-00C288FC0DDE}"/>
              </a:ext>
            </a:extLst>
          </p:cNvPr>
          <p:cNvSpPr txBox="1"/>
          <p:nvPr/>
        </p:nvSpPr>
        <p:spPr>
          <a:xfrm>
            <a:off x="5891572" y="4718593"/>
            <a:ext cx="5715794" cy="1338828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퍼즐요소가 인접해 있을 경우에</a:t>
            </a:r>
            <a:r>
              <a:rPr lang="en-US" altLang="ko-KR" sz="1200" dirty="0"/>
              <a:t> </a:t>
            </a:r>
            <a:r>
              <a:rPr lang="ko-KR" altLang="en-US" sz="1200" dirty="0"/>
              <a:t>두개의 퍼즐요소가 동시에 캐릭터를 인식하는 상황이 나올 수 있다</a:t>
            </a:r>
            <a:r>
              <a:rPr lang="en-US" altLang="ko-KR" sz="1200" dirty="0"/>
              <a:t>.</a:t>
            </a:r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우선순위를 확실히 하기 위해</a:t>
            </a:r>
            <a:r>
              <a:rPr lang="ko-KR" altLang="en-US" sz="1200" dirty="0"/>
              <a:t>서 퍼즐이 캐릭터를 인식하기 위해선 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조건 </a:t>
            </a:r>
            <a:r>
              <a:rPr lang="en-US" altLang="ko-KR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r>
              <a:rPr lang="ko-KR" altLang="en-US" sz="12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가지</a:t>
            </a:r>
            <a:r>
              <a:rPr lang="ko-KR" altLang="en-US" sz="1200" dirty="0">
                <a:latin typeface="+mn-ea"/>
              </a:rPr>
              <a:t>를 만족 </a:t>
            </a:r>
            <a:r>
              <a:rPr lang="ko-KR" altLang="en-US" sz="1200" dirty="0"/>
              <a:t>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100" dirty="0"/>
              <a:t>1)</a:t>
            </a:r>
            <a:r>
              <a:rPr lang="ko-KR" altLang="en-US" sz="1100" dirty="0"/>
              <a:t>퍼즐의 콜리전</a:t>
            </a:r>
            <a:r>
              <a:rPr lang="en-US" altLang="ko-KR" sz="1100" dirty="0"/>
              <a:t>1</a:t>
            </a:r>
            <a:r>
              <a:rPr lang="ko-KR" altLang="en-US" sz="1100" dirty="0"/>
              <a:t>이 </a:t>
            </a:r>
            <a:r>
              <a:rPr lang="en-US" altLang="ko-KR" sz="1100" dirty="0"/>
              <a:t>Character</a:t>
            </a:r>
            <a:r>
              <a:rPr lang="ko-KR" altLang="en-US" sz="1100" dirty="0"/>
              <a:t>의 </a:t>
            </a:r>
            <a:r>
              <a:rPr lang="ko-KR" altLang="en-US" sz="1100" dirty="0" err="1"/>
              <a:t>콜리전과</a:t>
            </a:r>
            <a:r>
              <a:rPr lang="ko-KR" altLang="en-US" sz="1100" dirty="0"/>
              <a:t> 겹쳐야 한다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2)</a:t>
            </a:r>
            <a:r>
              <a:rPr lang="ko-KR" altLang="en-US" sz="1100" dirty="0"/>
              <a:t>퍼즐과 캐릭터사이의 거리가 룸 내의 모든 퍼즐들 중 가장 짧아야 한다는 것이다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5BED4F6-CE36-424F-B5AD-6E1EF2270F9D}"/>
              </a:ext>
            </a:extLst>
          </p:cNvPr>
          <p:cNvSpPr/>
          <p:nvPr/>
        </p:nvSpPr>
        <p:spPr>
          <a:xfrm>
            <a:off x="5891572" y="1270245"/>
            <a:ext cx="5715795" cy="275897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7B2A5931-40DC-467B-B97F-444011A4D3AB}"/>
              </a:ext>
            </a:extLst>
          </p:cNvPr>
          <p:cNvGrpSpPr/>
          <p:nvPr/>
        </p:nvGrpSpPr>
        <p:grpSpPr>
          <a:xfrm>
            <a:off x="7017041" y="1562752"/>
            <a:ext cx="3464856" cy="2165616"/>
            <a:chOff x="748816" y="1686147"/>
            <a:chExt cx="3464856" cy="2165616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2FB716C7-E870-40AD-AE7F-3669B63A7F87}"/>
                </a:ext>
              </a:extLst>
            </p:cNvPr>
            <p:cNvGrpSpPr/>
            <p:nvPr/>
          </p:nvGrpSpPr>
          <p:grpSpPr>
            <a:xfrm>
              <a:off x="748816" y="1686147"/>
              <a:ext cx="3464856" cy="2165616"/>
              <a:chOff x="687202" y="1609086"/>
              <a:chExt cx="3464856" cy="2165616"/>
            </a:xfrm>
          </p:grpSpPr>
          <p:sp>
            <p:nvSpPr>
              <p:cNvPr id="101" name="이등변 삼각형 100">
                <a:extLst>
                  <a:ext uri="{FF2B5EF4-FFF2-40B4-BE49-F238E27FC236}">
                    <a16:creationId xmlns:a16="http://schemas.microsoft.com/office/drawing/2014/main" id="{8B33F176-5E8C-4892-B586-C9BA6DA980C5}"/>
                  </a:ext>
                </a:extLst>
              </p:cNvPr>
              <p:cNvSpPr/>
              <p:nvPr/>
            </p:nvSpPr>
            <p:spPr>
              <a:xfrm rot="10800000">
                <a:off x="1986444" y="1609087"/>
                <a:ext cx="2165614" cy="1083600"/>
              </a:xfrm>
              <a:prstGeom prst="triangle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이등변 삼각형 101">
                <a:extLst>
                  <a:ext uri="{FF2B5EF4-FFF2-40B4-BE49-F238E27FC236}">
                    <a16:creationId xmlns:a16="http://schemas.microsoft.com/office/drawing/2014/main" id="{FBA132A4-8DF6-4FC4-A5A9-14208575AB11}"/>
                  </a:ext>
                </a:extLst>
              </p:cNvPr>
              <p:cNvSpPr/>
              <p:nvPr/>
            </p:nvSpPr>
            <p:spPr>
              <a:xfrm rot="5400000">
                <a:off x="1445427" y="2150093"/>
                <a:ext cx="2165614" cy="1083600"/>
              </a:xfrm>
              <a:prstGeom prst="triangl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이등변 삼각형 102">
                <a:extLst>
                  <a:ext uri="{FF2B5EF4-FFF2-40B4-BE49-F238E27FC236}">
                    <a16:creationId xmlns:a16="http://schemas.microsoft.com/office/drawing/2014/main" id="{50D0CA2E-8A85-4C6B-AF21-AC9BC8E22B2F}"/>
                  </a:ext>
                </a:extLst>
              </p:cNvPr>
              <p:cNvSpPr/>
              <p:nvPr/>
            </p:nvSpPr>
            <p:spPr>
              <a:xfrm>
                <a:off x="1986444" y="2691101"/>
                <a:ext cx="2165614" cy="1083600"/>
              </a:xfrm>
              <a:prstGeom prst="triangle">
                <a:avLst/>
              </a:prstGeom>
              <a:solidFill>
                <a:schemeClr val="accent6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이등변 삼각형 103">
                <a:extLst>
                  <a:ext uri="{FF2B5EF4-FFF2-40B4-BE49-F238E27FC236}">
                    <a16:creationId xmlns:a16="http://schemas.microsoft.com/office/drawing/2014/main" id="{5E17F7C0-987F-4629-AB84-7FD8A7F7F09F}"/>
                  </a:ext>
                </a:extLst>
              </p:cNvPr>
              <p:cNvSpPr/>
              <p:nvPr/>
            </p:nvSpPr>
            <p:spPr>
              <a:xfrm rot="16200000">
                <a:off x="2527451" y="2150093"/>
                <a:ext cx="2165614" cy="1083600"/>
              </a:xfrm>
              <a:prstGeom prst="triangle">
                <a:avLst/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5" name="직선 연결선 104">
                <a:extLst>
                  <a:ext uri="{FF2B5EF4-FFF2-40B4-BE49-F238E27FC236}">
                    <a16:creationId xmlns:a16="http://schemas.microsoft.com/office/drawing/2014/main" id="{AF212A29-A554-4B38-BFA5-6C3EE920736E}"/>
                  </a:ext>
                </a:extLst>
              </p:cNvPr>
              <p:cNvCxnSpPr/>
              <p:nvPr/>
            </p:nvCxnSpPr>
            <p:spPr>
              <a:xfrm flipH="1">
                <a:off x="1986439" y="1609086"/>
                <a:ext cx="2165615" cy="216561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64151A47-E5ED-4525-B97C-C5FE85FBC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439" y="1609086"/>
                <a:ext cx="2165615" cy="21656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625CED08-0DD3-4A89-A388-C14B19B6ED99}"/>
                  </a:ext>
                </a:extLst>
              </p:cNvPr>
              <p:cNvSpPr/>
              <p:nvPr/>
            </p:nvSpPr>
            <p:spPr>
              <a:xfrm>
                <a:off x="1986434" y="1609086"/>
                <a:ext cx="2165624" cy="216561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이등변 삼각형 107">
                <a:extLst>
                  <a:ext uri="{FF2B5EF4-FFF2-40B4-BE49-F238E27FC236}">
                    <a16:creationId xmlns:a16="http://schemas.microsoft.com/office/drawing/2014/main" id="{8C7CE29F-0A1A-44FE-8628-05AB3F5D8960}"/>
                  </a:ext>
                </a:extLst>
              </p:cNvPr>
              <p:cNvSpPr/>
              <p:nvPr/>
            </p:nvSpPr>
            <p:spPr>
              <a:xfrm rot="10800000">
                <a:off x="687212" y="1609088"/>
                <a:ext cx="2165614" cy="1083600"/>
              </a:xfrm>
              <a:prstGeom prst="triangle">
                <a:avLst/>
              </a:prstGeom>
              <a:solidFill>
                <a:schemeClr val="tx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이등변 삼각형 108">
                <a:extLst>
                  <a:ext uri="{FF2B5EF4-FFF2-40B4-BE49-F238E27FC236}">
                    <a16:creationId xmlns:a16="http://schemas.microsoft.com/office/drawing/2014/main" id="{52202363-3615-45DD-8BA1-A824E79E23EC}"/>
                  </a:ext>
                </a:extLst>
              </p:cNvPr>
              <p:cNvSpPr/>
              <p:nvPr/>
            </p:nvSpPr>
            <p:spPr>
              <a:xfrm rot="5400000">
                <a:off x="146195" y="2150094"/>
                <a:ext cx="2165614" cy="1083600"/>
              </a:xfrm>
              <a:prstGeom prst="triangle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이등변 삼각형 109">
                <a:extLst>
                  <a:ext uri="{FF2B5EF4-FFF2-40B4-BE49-F238E27FC236}">
                    <a16:creationId xmlns:a16="http://schemas.microsoft.com/office/drawing/2014/main" id="{2D99E7FE-674F-498B-96BF-F62940BC018F}"/>
                  </a:ext>
                </a:extLst>
              </p:cNvPr>
              <p:cNvSpPr/>
              <p:nvPr/>
            </p:nvSpPr>
            <p:spPr>
              <a:xfrm>
                <a:off x="687212" y="2691102"/>
                <a:ext cx="2165614" cy="1083600"/>
              </a:xfrm>
              <a:prstGeom prst="triangle">
                <a:avLst/>
              </a:prstGeom>
              <a:solidFill>
                <a:schemeClr val="accent6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이등변 삼각형 110">
                <a:extLst>
                  <a:ext uri="{FF2B5EF4-FFF2-40B4-BE49-F238E27FC236}">
                    <a16:creationId xmlns:a16="http://schemas.microsoft.com/office/drawing/2014/main" id="{7EDDAB85-AB10-4836-9FFB-062847D721A7}"/>
                  </a:ext>
                </a:extLst>
              </p:cNvPr>
              <p:cNvSpPr/>
              <p:nvPr/>
            </p:nvSpPr>
            <p:spPr>
              <a:xfrm rot="16200000">
                <a:off x="1228219" y="2150094"/>
                <a:ext cx="2165614" cy="1083600"/>
              </a:xfrm>
              <a:prstGeom prst="triangle">
                <a:avLst/>
              </a:prstGeom>
              <a:solidFill>
                <a:schemeClr val="accent2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3D56F16A-FC81-44F8-9835-AA0F9F0D83B3}"/>
                  </a:ext>
                </a:extLst>
              </p:cNvPr>
              <p:cNvCxnSpPr/>
              <p:nvPr/>
            </p:nvCxnSpPr>
            <p:spPr>
              <a:xfrm flipH="1">
                <a:off x="687207" y="1609087"/>
                <a:ext cx="2165615" cy="2165615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E4A558E2-D3C9-47B0-8BBF-6E241BD9B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207" y="1609087"/>
                <a:ext cx="2165615" cy="2165615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0C1F3522-FD61-4DE3-879A-8D7C2309BB04}"/>
                  </a:ext>
                </a:extLst>
              </p:cNvPr>
              <p:cNvSpPr/>
              <p:nvPr/>
            </p:nvSpPr>
            <p:spPr>
              <a:xfrm>
                <a:off x="687202" y="1609087"/>
                <a:ext cx="2165624" cy="2165615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2B98FF-1E79-4B93-A1C0-CA0A6BA74C3C}"/>
                  </a:ext>
                </a:extLst>
              </p:cNvPr>
              <p:cNvSpPr/>
              <p:nvPr/>
            </p:nvSpPr>
            <p:spPr>
              <a:xfrm>
                <a:off x="1120004" y="2041026"/>
                <a:ext cx="1300020" cy="1301736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ko-KR" altLang="en-US" dirty="0"/>
                  <a:t>퍼즐요소</a:t>
                </a:r>
                <a:r>
                  <a:rPr lang="en-US" altLang="ko-KR" dirty="0"/>
                  <a:t>1</a:t>
                </a: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E77F75AC-DD65-4081-BC12-D2313B47428E}"/>
                  </a:ext>
                </a:extLst>
              </p:cNvPr>
              <p:cNvSpPr/>
              <p:nvPr/>
            </p:nvSpPr>
            <p:spPr>
              <a:xfrm>
                <a:off x="2419236" y="2041025"/>
                <a:ext cx="1300020" cy="1301736"/>
              </a:xfrm>
              <a:prstGeom prst="rect">
                <a:avLst/>
              </a:prstGeom>
              <a:ln w="3175">
                <a:solidFill>
                  <a:schemeClr val="tx1"/>
                </a:solidFill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ko-KR" altLang="en-US" dirty="0"/>
                  <a:t>퍼즐요소</a:t>
                </a:r>
                <a:r>
                  <a:rPr lang="en-US" altLang="ko-KR" dirty="0"/>
                  <a:t>2</a:t>
                </a:r>
              </a:p>
            </p:txBody>
          </p:sp>
        </p:grp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38597FD-1935-4946-A8D5-6332FA50002E}"/>
                </a:ext>
              </a:extLst>
            </p:cNvPr>
            <p:cNvSpPr/>
            <p:nvPr/>
          </p:nvSpPr>
          <p:spPr>
            <a:xfrm>
              <a:off x="2047290" y="1710187"/>
              <a:ext cx="866385" cy="42354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218C764-9126-463F-BCFD-708C9B9D169A}"/>
                </a:ext>
              </a:extLst>
            </p:cNvPr>
            <p:cNvSpPr/>
            <p:nvPr/>
          </p:nvSpPr>
          <p:spPr>
            <a:xfrm>
              <a:off x="2047290" y="3404175"/>
              <a:ext cx="866385" cy="42354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14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7EBB2FB3-B5FF-4E20-8AF6-B5529132B7B7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C6E02F1-42A9-4BC3-ADCA-0050D3098B54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47" name="평행 사변형 46">
                <a:extLst>
                  <a:ext uri="{FF2B5EF4-FFF2-40B4-BE49-F238E27FC236}">
                    <a16:creationId xmlns:a16="http://schemas.microsoft.com/office/drawing/2014/main" id="{5ADCF93C-6F16-4A7E-8ABE-9782594AE1BD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3614E599-20B9-4C03-BA9D-A2E8190D4AC8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DCBF605A-FAC2-439E-A4DE-C93E0F876E32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54" name="평행 사변형 53">
                    <a:extLst>
                      <a:ext uri="{FF2B5EF4-FFF2-40B4-BE49-F238E27FC236}">
                        <a16:creationId xmlns:a16="http://schemas.microsoft.com/office/drawing/2014/main" id="{A931BDA8-4741-4423-8298-090ED65466A9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" name="평행 사변형 54">
                    <a:extLst>
                      <a:ext uri="{FF2B5EF4-FFF2-40B4-BE49-F238E27FC236}">
                        <a16:creationId xmlns:a16="http://schemas.microsoft.com/office/drawing/2014/main" id="{03C52D67-4A14-4BFC-B843-1469F26E9645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6" name="평행 사변형 55">
                    <a:extLst>
                      <a:ext uri="{FF2B5EF4-FFF2-40B4-BE49-F238E27FC236}">
                        <a16:creationId xmlns:a16="http://schemas.microsoft.com/office/drawing/2014/main" id="{590410B4-0C3B-45FF-BFAB-2D669FD1ACAF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57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B3DFD0A1-982B-486C-9E6F-CFEEB18D005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07FA24CC-8E1A-4E08-B7D3-53FF53CF835F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5C5BCE6C-2A0E-40CD-BDC0-4378101286A4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53" name="직사각형 52">
                    <a:extLst>
                      <a:ext uri="{FF2B5EF4-FFF2-40B4-BE49-F238E27FC236}">
                        <a16:creationId xmlns:a16="http://schemas.microsoft.com/office/drawing/2014/main" id="{6FB222C1-1345-432D-8567-0ADDF41BCF0A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49" name="평행 사변형 48">
                <a:extLst>
                  <a:ext uri="{FF2B5EF4-FFF2-40B4-BE49-F238E27FC236}">
                    <a16:creationId xmlns:a16="http://schemas.microsoft.com/office/drawing/2014/main" id="{5B544B07-F4A1-4DF1-9DE6-10A7A09F5DB4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DD9902B6-D763-4506-92DA-3007BACE9BC8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DC24539-8664-4632-803D-729CD826EC86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6" name="그림 4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8B573C08-2156-43F3-BCC4-F5118AF7B2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E06EA39-0A8E-42FC-A1EB-3333F86201E6}"/>
              </a:ext>
            </a:extLst>
          </p:cNvPr>
          <p:cNvSpPr/>
          <p:nvPr/>
        </p:nvSpPr>
        <p:spPr>
          <a:xfrm>
            <a:off x="2683476" y="153948"/>
            <a:ext cx="48269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퍼즐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인식 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959E614-4258-4CE4-955C-D242B1DB4336}"/>
              </a:ext>
            </a:extLst>
          </p:cNvPr>
          <p:cNvGrpSpPr/>
          <p:nvPr/>
        </p:nvGrpSpPr>
        <p:grpSpPr>
          <a:xfrm>
            <a:off x="523437" y="1452721"/>
            <a:ext cx="3819138" cy="4017260"/>
            <a:chOff x="200579" y="1368457"/>
            <a:chExt cx="4561331" cy="4797955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4E130A8-512E-4591-8D7C-820AAFF936A1}"/>
                </a:ext>
              </a:extLst>
            </p:cNvPr>
            <p:cNvSpPr/>
            <p:nvPr/>
          </p:nvSpPr>
          <p:spPr>
            <a:xfrm>
              <a:off x="200579" y="1368457"/>
              <a:ext cx="4561331" cy="479795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3934B752-191D-4359-B24F-0CE66ED7CB04}"/>
                </a:ext>
              </a:extLst>
            </p:cNvPr>
            <p:cNvGrpSpPr/>
            <p:nvPr/>
          </p:nvGrpSpPr>
          <p:grpSpPr>
            <a:xfrm>
              <a:off x="748816" y="1686147"/>
              <a:ext cx="3464856" cy="2165616"/>
              <a:chOff x="748816" y="1686147"/>
              <a:chExt cx="3464856" cy="2165616"/>
            </a:xfrm>
          </p:grpSpPr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F2CC1631-2B8E-4F8E-A121-207BBAD555D7}"/>
                  </a:ext>
                </a:extLst>
              </p:cNvPr>
              <p:cNvGrpSpPr/>
              <p:nvPr/>
            </p:nvGrpSpPr>
            <p:grpSpPr>
              <a:xfrm>
                <a:off x="748816" y="1686147"/>
                <a:ext cx="3464856" cy="2165616"/>
                <a:chOff x="687202" y="1609086"/>
                <a:chExt cx="3464856" cy="2165616"/>
              </a:xfrm>
            </p:grpSpPr>
            <p:sp>
              <p:nvSpPr>
                <p:cNvPr id="65" name="이등변 삼각형 64">
                  <a:extLst>
                    <a:ext uri="{FF2B5EF4-FFF2-40B4-BE49-F238E27FC236}">
                      <a16:creationId xmlns:a16="http://schemas.microsoft.com/office/drawing/2014/main" id="{65C72014-A02A-47EF-8949-FCCD63BB20FB}"/>
                    </a:ext>
                  </a:extLst>
                </p:cNvPr>
                <p:cNvSpPr/>
                <p:nvPr/>
              </p:nvSpPr>
              <p:spPr>
                <a:xfrm rot="10800000">
                  <a:off x="1986444" y="1609087"/>
                  <a:ext cx="2165614" cy="1083600"/>
                </a:xfrm>
                <a:prstGeom prst="triangle">
                  <a:avLst/>
                </a:pr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이등변 삼각형 65">
                  <a:extLst>
                    <a:ext uri="{FF2B5EF4-FFF2-40B4-BE49-F238E27FC236}">
                      <a16:creationId xmlns:a16="http://schemas.microsoft.com/office/drawing/2014/main" id="{390224E7-2ABC-4DE0-B4D1-2CC908E07EF7}"/>
                    </a:ext>
                  </a:extLst>
                </p:cNvPr>
                <p:cNvSpPr/>
                <p:nvPr/>
              </p:nvSpPr>
              <p:spPr>
                <a:xfrm rot="5400000">
                  <a:off x="1445427" y="2150093"/>
                  <a:ext cx="2165614" cy="1083600"/>
                </a:xfrm>
                <a:prstGeom prst="triangl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이등변 삼각형 66">
                  <a:extLst>
                    <a:ext uri="{FF2B5EF4-FFF2-40B4-BE49-F238E27FC236}">
                      <a16:creationId xmlns:a16="http://schemas.microsoft.com/office/drawing/2014/main" id="{646AC8D0-5EDD-4581-BB7F-21451F2089D0}"/>
                    </a:ext>
                  </a:extLst>
                </p:cNvPr>
                <p:cNvSpPr/>
                <p:nvPr/>
              </p:nvSpPr>
              <p:spPr>
                <a:xfrm>
                  <a:off x="1986444" y="2691101"/>
                  <a:ext cx="2165614" cy="1083600"/>
                </a:xfrm>
                <a:prstGeom prst="triangle">
                  <a:avLst/>
                </a:prstGeom>
                <a:solidFill>
                  <a:schemeClr val="accent6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8" name="이등변 삼각형 67">
                  <a:extLst>
                    <a:ext uri="{FF2B5EF4-FFF2-40B4-BE49-F238E27FC236}">
                      <a16:creationId xmlns:a16="http://schemas.microsoft.com/office/drawing/2014/main" id="{96F5F1E3-524A-4CA4-8C64-97ADA0D95F27}"/>
                    </a:ext>
                  </a:extLst>
                </p:cNvPr>
                <p:cNvSpPr/>
                <p:nvPr/>
              </p:nvSpPr>
              <p:spPr>
                <a:xfrm rot="16200000">
                  <a:off x="2527451" y="2150093"/>
                  <a:ext cx="2165614" cy="1083600"/>
                </a:xfrm>
                <a:prstGeom prst="triangle">
                  <a:avLst/>
                </a:prstGeom>
                <a:solidFill>
                  <a:schemeClr val="accent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29024CCB-2CA9-4A17-B652-B9F7D6A7A3EB}"/>
                    </a:ext>
                  </a:extLst>
                </p:cNvPr>
                <p:cNvCxnSpPr/>
                <p:nvPr/>
              </p:nvCxnSpPr>
              <p:spPr>
                <a:xfrm flipH="1">
                  <a:off x="1986439" y="1609086"/>
                  <a:ext cx="2165615" cy="21656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828F2C32-0295-4877-AAA8-67BB649B1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439" y="1609086"/>
                  <a:ext cx="2165615" cy="2165615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7FE25BF4-6418-48C1-B89C-856FF59D017B}"/>
                    </a:ext>
                  </a:extLst>
                </p:cNvPr>
                <p:cNvSpPr/>
                <p:nvPr/>
              </p:nvSpPr>
              <p:spPr>
                <a:xfrm>
                  <a:off x="1986434" y="1609086"/>
                  <a:ext cx="2165624" cy="2165615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2" name="이등변 삼각형 71">
                  <a:extLst>
                    <a:ext uri="{FF2B5EF4-FFF2-40B4-BE49-F238E27FC236}">
                      <a16:creationId xmlns:a16="http://schemas.microsoft.com/office/drawing/2014/main" id="{36944413-0A5F-4A86-86F4-07987C667FB1}"/>
                    </a:ext>
                  </a:extLst>
                </p:cNvPr>
                <p:cNvSpPr/>
                <p:nvPr/>
              </p:nvSpPr>
              <p:spPr>
                <a:xfrm rot="10800000">
                  <a:off x="687212" y="1609088"/>
                  <a:ext cx="2165614" cy="1083600"/>
                </a:xfrm>
                <a:prstGeom prst="triangle">
                  <a:avLst/>
                </a:pr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3" name="이등변 삼각형 72">
                  <a:extLst>
                    <a:ext uri="{FF2B5EF4-FFF2-40B4-BE49-F238E27FC236}">
                      <a16:creationId xmlns:a16="http://schemas.microsoft.com/office/drawing/2014/main" id="{322058FF-2099-447A-838A-8C5AC7ECB98F}"/>
                    </a:ext>
                  </a:extLst>
                </p:cNvPr>
                <p:cNvSpPr/>
                <p:nvPr/>
              </p:nvSpPr>
              <p:spPr>
                <a:xfrm rot="5400000">
                  <a:off x="146195" y="2150094"/>
                  <a:ext cx="2165614" cy="1083600"/>
                </a:xfrm>
                <a:prstGeom prst="triangl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4" name="이등변 삼각형 73">
                  <a:extLst>
                    <a:ext uri="{FF2B5EF4-FFF2-40B4-BE49-F238E27FC236}">
                      <a16:creationId xmlns:a16="http://schemas.microsoft.com/office/drawing/2014/main" id="{BEFF6DD0-59A4-4885-98C5-686398699199}"/>
                    </a:ext>
                  </a:extLst>
                </p:cNvPr>
                <p:cNvSpPr/>
                <p:nvPr/>
              </p:nvSpPr>
              <p:spPr>
                <a:xfrm>
                  <a:off x="687212" y="2691102"/>
                  <a:ext cx="2165614" cy="1083600"/>
                </a:xfrm>
                <a:prstGeom prst="triangle">
                  <a:avLst/>
                </a:prstGeom>
                <a:solidFill>
                  <a:schemeClr val="accent6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이등변 삼각형 74">
                  <a:extLst>
                    <a:ext uri="{FF2B5EF4-FFF2-40B4-BE49-F238E27FC236}">
                      <a16:creationId xmlns:a16="http://schemas.microsoft.com/office/drawing/2014/main" id="{51D71111-1B56-488B-8F0D-2F06AF825EFD}"/>
                    </a:ext>
                  </a:extLst>
                </p:cNvPr>
                <p:cNvSpPr/>
                <p:nvPr/>
              </p:nvSpPr>
              <p:spPr>
                <a:xfrm rot="16200000">
                  <a:off x="1228219" y="2150094"/>
                  <a:ext cx="2165614" cy="1083600"/>
                </a:xfrm>
                <a:prstGeom prst="triangle">
                  <a:avLst/>
                </a:prstGeom>
                <a:solidFill>
                  <a:schemeClr val="accent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87EE84EC-604C-4163-B3FF-CD09C15FD2CD}"/>
                    </a:ext>
                  </a:extLst>
                </p:cNvPr>
                <p:cNvCxnSpPr/>
                <p:nvPr/>
              </p:nvCxnSpPr>
              <p:spPr>
                <a:xfrm flipH="1">
                  <a:off x="687207" y="1609087"/>
                  <a:ext cx="2165615" cy="21656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1B269654-0A64-4C02-9F07-424F0317B9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207" y="1609087"/>
                  <a:ext cx="2165615" cy="2165615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직사각형 77">
                  <a:extLst>
                    <a:ext uri="{FF2B5EF4-FFF2-40B4-BE49-F238E27FC236}">
                      <a16:creationId xmlns:a16="http://schemas.microsoft.com/office/drawing/2014/main" id="{A61CFC66-47BD-4E47-8805-008DF1041B66}"/>
                    </a:ext>
                  </a:extLst>
                </p:cNvPr>
                <p:cNvSpPr/>
                <p:nvPr/>
              </p:nvSpPr>
              <p:spPr>
                <a:xfrm>
                  <a:off x="687202" y="1609087"/>
                  <a:ext cx="2165624" cy="2165615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직사각형 78">
                  <a:extLst>
                    <a:ext uri="{FF2B5EF4-FFF2-40B4-BE49-F238E27FC236}">
                      <a16:creationId xmlns:a16="http://schemas.microsoft.com/office/drawing/2014/main" id="{E28A70C5-262E-42EF-8C05-2A8AD4E761AE}"/>
                    </a:ext>
                  </a:extLst>
                </p:cNvPr>
                <p:cNvSpPr/>
                <p:nvPr/>
              </p:nvSpPr>
              <p:spPr>
                <a:xfrm>
                  <a:off x="1120004" y="2041026"/>
                  <a:ext cx="1300020" cy="1301736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ko-KR" altLang="en-US" sz="1200" dirty="0"/>
                    <a:t>퍼즐요소</a:t>
                  </a:r>
                  <a:r>
                    <a:rPr lang="en-US" altLang="ko-KR" sz="1200" dirty="0"/>
                    <a:t>1</a:t>
                  </a:r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657B34A9-868C-405C-9A71-957CEDA0D08C}"/>
                    </a:ext>
                  </a:extLst>
                </p:cNvPr>
                <p:cNvSpPr/>
                <p:nvPr/>
              </p:nvSpPr>
              <p:spPr>
                <a:xfrm>
                  <a:off x="2419236" y="2041025"/>
                  <a:ext cx="1300020" cy="1301736"/>
                </a:xfrm>
                <a:prstGeom prst="rect">
                  <a:avLst/>
                </a:prstGeom>
                <a:ln w="3175">
                  <a:solidFill>
                    <a:schemeClr val="tx1"/>
                  </a:solidFill>
                </a:ln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ko-KR" altLang="en-US" sz="1200" dirty="0"/>
                    <a:t>퍼즐요소</a:t>
                  </a:r>
                  <a:r>
                    <a:rPr lang="en-US" altLang="ko-KR" sz="1200" dirty="0"/>
                    <a:t>2</a:t>
                  </a:r>
                </a:p>
              </p:txBody>
            </p:sp>
          </p:grp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72ED3B5-7804-432F-9B86-6D863140DFBF}"/>
                  </a:ext>
                </a:extLst>
              </p:cNvPr>
              <p:cNvSpPr/>
              <p:nvPr/>
            </p:nvSpPr>
            <p:spPr>
              <a:xfrm>
                <a:off x="2047290" y="1710187"/>
                <a:ext cx="866385" cy="42354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E3E636B8-5A07-4737-8B9E-EB0DBC4CCF16}"/>
                  </a:ext>
                </a:extLst>
              </p:cNvPr>
              <p:cNvSpPr/>
              <p:nvPr/>
            </p:nvSpPr>
            <p:spPr>
              <a:xfrm>
                <a:off x="2047290" y="3404175"/>
                <a:ext cx="866385" cy="42354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7DE16B60-71D4-40AE-998F-D4CAA594E8B9}"/>
              </a:ext>
            </a:extLst>
          </p:cNvPr>
          <p:cNvSpPr/>
          <p:nvPr/>
        </p:nvSpPr>
        <p:spPr>
          <a:xfrm>
            <a:off x="2466963" y="1641417"/>
            <a:ext cx="392436" cy="3924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40CF6DD-A8B3-4A76-8119-2BB25917E9CC}"/>
              </a:ext>
            </a:extLst>
          </p:cNvPr>
          <p:cNvSpPr/>
          <p:nvPr/>
        </p:nvSpPr>
        <p:spPr>
          <a:xfrm>
            <a:off x="1692211" y="2387717"/>
            <a:ext cx="392436" cy="392436"/>
          </a:xfrm>
          <a:prstGeom prst="ellipse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EBC6B2B2-17A0-4B93-8986-FAE399281236}"/>
              </a:ext>
            </a:extLst>
          </p:cNvPr>
          <p:cNvSpPr/>
          <p:nvPr/>
        </p:nvSpPr>
        <p:spPr>
          <a:xfrm>
            <a:off x="2780041" y="2389701"/>
            <a:ext cx="392436" cy="392436"/>
          </a:xfrm>
          <a:prstGeom prst="ellipse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65F2C1FA-2804-4C7B-B35C-324AAD63F1C0}"/>
              </a:ext>
            </a:extLst>
          </p:cNvPr>
          <p:cNvCxnSpPr/>
          <p:nvPr/>
        </p:nvCxnSpPr>
        <p:spPr>
          <a:xfrm flipV="1">
            <a:off x="1887790" y="1837635"/>
            <a:ext cx="775391" cy="7463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6EE18E61-51D9-4254-B72D-1E3A766CF5DD}"/>
              </a:ext>
            </a:extLst>
          </p:cNvPr>
          <p:cNvCxnSpPr>
            <a:cxnSpLocks/>
          </p:cNvCxnSpPr>
          <p:nvPr/>
        </p:nvCxnSpPr>
        <p:spPr>
          <a:xfrm flipH="1" flipV="1">
            <a:off x="2661389" y="1837565"/>
            <a:ext cx="313002" cy="7542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BBC7FD3A-FEF3-466B-A532-ED8D75539AAD}"/>
              </a:ext>
            </a:extLst>
          </p:cNvPr>
          <p:cNvGrpSpPr/>
          <p:nvPr/>
        </p:nvGrpSpPr>
        <p:grpSpPr>
          <a:xfrm>
            <a:off x="496570" y="5567713"/>
            <a:ext cx="3940785" cy="513824"/>
            <a:chOff x="4922520" y="6028330"/>
            <a:chExt cx="3940785" cy="513824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51B015A0-1D25-41B1-A6A9-5E7A4DF8CD68}"/>
                </a:ext>
              </a:extLst>
            </p:cNvPr>
            <p:cNvSpPr/>
            <p:nvPr/>
          </p:nvSpPr>
          <p:spPr>
            <a:xfrm>
              <a:off x="4922520" y="6028330"/>
              <a:ext cx="3940785" cy="513824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07672A6E-609F-4588-8AEB-D144657E32EA}"/>
                </a:ext>
              </a:extLst>
            </p:cNvPr>
            <p:cNvGrpSpPr/>
            <p:nvPr/>
          </p:nvGrpSpPr>
          <p:grpSpPr>
            <a:xfrm>
              <a:off x="4983342" y="6071279"/>
              <a:ext cx="3819139" cy="392436"/>
              <a:chOff x="5078195" y="6112077"/>
              <a:chExt cx="3819139" cy="392436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2CA1CCBE-B267-4323-95CC-2FEC473647A7}"/>
                  </a:ext>
                </a:extLst>
              </p:cNvPr>
              <p:cNvGrpSpPr/>
              <p:nvPr/>
            </p:nvGrpSpPr>
            <p:grpSpPr>
              <a:xfrm>
                <a:off x="5078195" y="6112077"/>
                <a:ext cx="1643176" cy="392436"/>
                <a:chOff x="9077574" y="1710187"/>
                <a:chExt cx="1643176" cy="392436"/>
              </a:xfrm>
            </p:grpSpPr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AF6AAFE3-6294-42E3-AC2A-8403FD7F1114}"/>
                    </a:ext>
                  </a:extLst>
                </p:cNvPr>
                <p:cNvSpPr/>
                <p:nvPr/>
              </p:nvSpPr>
              <p:spPr>
                <a:xfrm>
                  <a:off x="9077574" y="1710187"/>
                  <a:ext cx="392436" cy="392436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</a:rPr>
                    <a:t>C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AEA89A1-1682-4E8D-814F-222760180356}"/>
                    </a:ext>
                  </a:extLst>
                </p:cNvPr>
                <p:cNvSpPr txBox="1"/>
                <p:nvPr/>
              </p:nvSpPr>
              <p:spPr>
                <a:xfrm>
                  <a:off x="9433488" y="1713998"/>
                  <a:ext cx="1287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>
                      <a:solidFill>
                        <a:schemeClr val="bg1"/>
                      </a:solidFill>
                    </a:rPr>
                    <a:t>= </a:t>
                  </a:r>
                  <a:r>
                    <a:rPr lang="ko-KR" altLang="en-US" dirty="0">
                      <a:solidFill>
                        <a:schemeClr val="bg1"/>
                      </a:solidFill>
                    </a:rPr>
                    <a:t>캐릭터</a:t>
                  </a:r>
                </a:p>
              </p:txBody>
            </p:sp>
          </p:grpSp>
          <p:sp>
            <p:nvSpPr>
              <p:cNvPr id="90" name="타원 89">
                <a:extLst>
                  <a:ext uri="{FF2B5EF4-FFF2-40B4-BE49-F238E27FC236}">
                    <a16:creationId xmlns:a16="http://schemas.microsoft.com/office/drawing/2014/main" id="{BA94B482-C958-4AB5-B68C-E319760B3248}"/>
                  </a:ext>
                </a:extLst>
              </p:cNvPr>
              <p:cNvSpPr/>
              <p:nvPr/>
            </p:nvSpPr>
            <p:spPr>
              <a:xfrm>
                <a:off x="6621581" y="6112077"/>
                <a:ext cx="392436" cy="392436"/>
              </a:xfrm>
              <a:prstGeom prst="ellipse">
                <a:avLst/>
              </a:prstGeom>
              <a:solidFill>
                <a:schemeClr val="lt1">
                  <a:alpha val="5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D2448AC-48D9-4758-A11A-0112819F6E01}"/>
                  </a:ext>
                </a:extLst>
              </p:cNvPr>
              <p:cNvSpPr txBox="1"/>
              <p:nvPr/>
            </p:nvSpPr>
            <p:spPr>
              <a:xfrm>
                <a:off x="6972746" y="6115888"/>
                <a:ext cx="1924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= </a:t>
                </a:r>
                <a:r>
                  <a:rPr lang="ko-KR" altLang="en-US" dirty="0">
                    <a:solidFill>
                      <a:schemeClr val="bg1"/>
                    </a:solidFill>
                  </a:rPr>
                  <a:t>퍼즐요소 중심</a:t>
                </a:r>
              </a:p>
            </p:txBody>
          </p:sp>
        </p:grp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B0182D9-4060-48F8-AC65-6BCDCE4B4EBC}"/>
              </a:ext>
            </a:extLst>
          </p:cNvPr>
          <p:cNvGrpSpPr/>
          <p:nvPr/>
        </p:nvGrpSpPr>
        <p:grpSpPr>
          <a:xfrm>
            <a:off x="951513" y="3824190"/>
            <a:ext cx="2961710" cy="1549802"/>
            <a:chOff x="9065923" y="1368457"/>
            <a:chExt cx="2961710" cy="1549802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6EDCDF4-0ECB-44B1-9EED-4F6CEEA3A0E4}"/>
                </a:ext>
              </a:extLst>
            </p:cNvPr>
            <p:cNvSpPr txBox="1"/>
            <p:nvPr/>
          </p:nvSpPr>
          <p:spPr>
            <a:xfrm>
              <a:off x="9065924" y="1368457"/>
              <a:ext cx="2961709" cy="307777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예시</a:t>
              </a:r>
              <a:endParaRPr lang="en-US" altLang="ko-KR" sz="1400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7D9A644-3C4F-475C-AA7D-814D982A2DD8}"/>
                </a:ext>
              </a:extLst>
            </p:cNvPr>
            <p:cNvSpPr txBox="1"/>
            <p:nvPr/>
          </p:nvSpPr>
          <p:spPr>
            <a:xfrm>
              <a:off x="9065923" y="1748708"/>
              <a:ext cx="2961709" cy="116955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1"/>
                  </a:solidFill>
                </a:rPr>
                <a:t>퍼즐요소 </a:t>
              </a:r>
              <a:r>
                <a:rPr lang="en-US" altLang="ko-KR" sz="1400" dirty="0">
                  <a:solidFill>
                    <a:schemeClr val="bg1"/>
                  </a:solidFill>
                </a:rPr>
                <a:t>2</a:t>
              </a:r>
              <a:r>
                <a:rPr lang="ko-KR" altLang="en-US" sz="1400" dirty="0">
                  <a:solidFill>
                    <a:schemeClr val="bg1"/>
                  </a:solidFill>
                </a:rPr>
                <a:t>와의 </a:t>
              </a:r>
              <a:r>
                <a:rPr lang="ko-KR" altLang="en-US" sz="1400" dirty="0" err="1">
                  <a:solidFill>
                    <a:schemeClr val="bg1"/>
                  </a:solidFill>
                </a:rPr>
                <a:t>거리가가장</a:t>
              </a:r>
              <a:r>
                <a:rPr lang="ko-KR" altLang="en-US" sz="1400" dirty="0">
                  <a:solidFill>
                    <a:schemeClr val="bg1"/>
                  </a:solidFill>
                </a:rPr>
                <a:t> 가까운 상태이다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r>
                <a:rPr lang="ko-KR" altLang="en-US" sz="1400" dirty="0">
                  <a:solidFill>
                    <a:schemeClr val="bg1"/>
                  </a:solidFill>
                </a:rPr>
                <a:t>이 예시에서는 퍼즐요소</a:t>
              </a:r>
              <a:r>
                <a:rPr lang="en-US" altLang="ko-KR" sz="1400" dirty="0">
                  <a:solidFill>
                    <a:schemeClr val="bg1"/>
                  </a:solidFill>
                </a:rPr>
                <a:t>2</a:t>
              </a:r>
              <a:r>
                <a:rPr lang="ko-KR" altLang="en-US" sz="1400" dirty="0">
                  <a:solidFill>
                    <a:schemeClr val="bg1"/>
                  </a:solidFill>
                </a:rPr>
                <a:t>의 우선순위가 더 높은 상태이다</a:t>
              </a:r>
              <a:r>
                <a:rPr lang="en-US" altLang="ko-KR" sz="1400" dirty="0">
                  <a:solidFill>
                    <a:schemeClr val="bg1"/>
                  </a:solidFill>
                </a:rPr>
                <a:t>.</a:t>
              </a:r>
            </a:p>
            <a:p>
              <a:endParaRPr lang="en-US" altLang="ko-KR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20D57D4-9F67-4E2A-B442-9078105A94D1}"/>
              </a:ext>
            </a:extLst>
          </p:cNvPr>
          <p:cNvSpPr/>
          <p:nvPr/>
        </p:nvSpPr>
        <p:spPr>
          <a:xfrm>
            <a:off x="8363300" y="1314900"/>
            <a:ext cx="3129094" cy="320354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EBE0B53-E2E3-44BD-8712-C5C39194C224}"/>
              </a:ext>
            </a:extLst>
          </p:cNvPr>
          <p:cNvSpPr/>
          <p:nvPr/>
        </p:nvSpPr>
        <p:spPr>
          <a:xfrm>
            <a:off x="5145252" y="1314900"/>
            <a:ext cx="3129094" cy="322871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E7F952E0-AA08-49E3-83EB-001F09565891}"/>
              </a:ext>
            </a:extLst>
          </p:cNvPr>
          <p:cNvGrpSpPr/>
          <p:nvPr/>
        </p:nvGrpSpPr>
        <p:grpSpPr>
          <a:xfrm>
            <a:off x="5754324" y="2026071"/>
            <a:ext cx="1317605" cy="1728241"/>
            <a:chOff x="7857389" y="2881696"/>
            <a:chExt cx="1317605" cy="1669997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1A7D305-8C00-4558-9755-2ADDECAF1578}"/>
                </a:ext>
              </a:extLst>
            </p:cNvPr>
            <p:cNvSpPr/>
            <p:nvPr/>
          </p:nvSpPr>
          <p:spPr>
            <a:xfrm>
              <a:off x="7857389" y="3535586"/>
              <a:ext cx="1317605" cy="101610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CB94192-8719-4A00-B5D3-38EE417525EC}"/>
                </a:ext>
              </a:extLst>
            </p:cNvPr>
            <p:cNvSpPr/>
            <p:nvPr/>
          </p:nvSpPr>
          <p:spPr>
            <a:xfrm>
              <a:off x="8120713" y="2881696"/>
              <a:ext cx="790956" cy="164185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 err="1"/>
                <a:t>매쉬</a:t>
              </a:r>
              <a:endParaRPr lang="en-US" altLang="ko-KR" dirty="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C22B5CE2-1DF4-4DD0-B3EE-2DADED9965FB}"/>
              </a:ext>
            </a:extLst>
          </p:cNvPr>
          <p:cNvGrpSpPr/>
          <p:nvPr/>
        </p:nvGrpSpPr>
        <p:grpSpPr>
          <a:xfrm>
            <a:off x="7242200" y="2684602"/>
            <a:ext cx="379666" cy="1040588"/>
            <a:chOff x="4972943" y="2903141"/>
            <a:chExt cx="662730" cy="1816409"/>
          </a:xfrm>
        </p:grpSpPr>
        <p:pic>
          <p:nvPicPr>
            <p:cNvPr id="103" name="Picture 2" descr="Free Vector Human Silhouette | FreeVectors">
              <a:extLst>
                <a:ext uri="{FF2B5EF4-FFF2-40B4-BE49-F238E27FC236}">
                  <a16:creationId xmlns:a16="http://schemas.microsoft.com/office/drawing/2014/main" id="{59E13531-F75E-434B-84A9-C714BC5421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4972943" y="2903141"/>
              <a:ext cx="662730" cy="181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3296437F-68BA-4AE4-9606-FB605683532F}"/>
                </a:ext>
              </a:extLst>
            </p:cNvPr>
            <p:cNvSpPr/>
            <p:nvPr/>
          </p:nvSpPr>
          <p:spPr>
            <a:xfrm>
              <a:off x="5006498" y="2936696"/>
              <a:ext cx="562582" cy="1749297"/>
            </a:xfrm>
            <a:prstGeom prst="roundRect">
              <a:avLst>
                <a:gd name="adj" fmla="val 4499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361BD54-9262-4C07-A41A-B402638841E4}"/>
              </a:ext>
            </a:extLst>
          </p:cNvPr>
          <p:cNvGrpSpPr/>
          <p:nvPr/>
        </p:nvGrpSpPr>
        <p:grpSpPr>
          <a:xfrm>
            <a:off x="9218752" y="2026071"/>
            <a:ext cx="1317605" cy="1728242"/>
            <a:chOff x="7857389" y="2881696"/>
            <a:chExt cx="1317605" cy="1669998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945B7BB-0167-4726-BAAB-B7D4AA1CBCA8}"/>
                </a:ext>
              </a:extLst>
            </p:cNvPr>
            <p:cNvSpPr/>
            <p:nvPr/>
          </p:nvSpPr>
          <p:spPr>
            <a:xfrm>
              <a:off x="7857389" y="3518033"/>
              <a:ext cx="1317605" cy="103366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295AB6E-2426-4B8E-B68E-43A59451AA40}"/>
                </a:ext>
              </a:extLst>
            </p:cNvPr>
            <p:cNvSpPr/>
            <p:nvPr/>
          </p:nvSpPr>
          <p:spPr>
            <a:xfrm>
              <a:off x="8120713" y="2881696"/>
              <a:ext cx="790956" cy="1641857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 err="1"/>
                <a:t>매쉬</a:t>
              </a:r>
              <a:endParaRPr lang="en-US" altLang="ko-KR" dirty="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2025C62-E475-475D-A5F2-FEDC89D2A8E8}"/>
              </a:ext>
            </a:extLst>
          </p:cNvPr>
          <p:cNvGrpSpPr/>
          <p:nvPr/>
        </p:nvGrpSpPr>
        <p:grpSpPr>
          <a:xfrm>
            <a:off x="10420015" y="2665378"/>
            <a:ext cx="379666" cy="1040588"/>
            <a:chOff x="4972943" y="2903141"/>
            <a:chExt cx="662730" cy="1816409"/>
          </a:xfrm>
        </p:grpSpPr>
        <p:pic>
          <p:nvPicPr>
            <p:cNvPr id="109" name="Picture 2" descr="Free Vector Human Silhouette | FreeVectors">
              <a:extLst>
                <a:ext uri="{FF2B5EF4-FFF2-40B4-BE49-F238E27FC236}">
                  <a16:creationId xmlns:a16="http://schemas.microsoft.com/office/drawing/2014/main" id="{866466B8-998B-44BD-910F-ABBBE6BE2F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526" b="96474" l="9936" r="89744">
                          <a14:foregroundMark x1="49359" y1="7585" x2="50748" y2="8868"/>
                          <a14:foregroundMark x1="48718" y1="3632" x2="51709" y2="3953"/>
                          <a14:foregroundMark x1="47863" y1="89530" x2="46795" y2="93590"/>
                          <a14:foregroundMark x1="52991" y1="94231" x2="54060" y2="95833"/>
                          <a14:foregroundMark x1="47009" y1="96047" x2="46581" y2="96261"/>
                          <a14:foregroundMark x1="53205" y1="96474" x2="53953" y2="9647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732" r="30782"/>
            <a:stretch/>
          </p:blipFill>
          <p:spPr bwMode="auto">
            <a:xfrm>
              <a:off x="4972943" y="2903141"/>
              <a:ext cx="662730" cy="1816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B7CE076E-E11E-42AE-9CD7-423B20614E52}"/>
                </a:ext>
              </a:extLst>
            </p:cNvPr>
            <p:cNvSpPr/>
            <p:nvPr/>
          </p:nvSpPr>
          <p:spPr>
            <a:xfrm>
              <a:off x="5006498" y="2936696"/>
              <a:ext cx="562582" cy="1749297"/>
            </a:xfrm>
            <a:prstGeom prst="roundRect">
              <a:avLst>
                <a:gd name="adj" fmla="val 4499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9D0E432-4B6F-4876-8063-DA086C7038CB}"/>
              </a:ext>
            </a:extLst>
          </p:cNvPr>
          <p:cNvGrpSpPr/>
          <p:nvPr/>
        </p:nvGrpSpPr>
        <p:grpSpPr>
          <a:xfrm>
            <a:off x="9701108" y="1619259"/>
            <a:ext cx="352892" cy="352892"/>
            <a:chOff x="8237989" y="1961081"/>
            <a:chExt cx="874398" cy="874398"/>
          </a:xfrm>
        </p:grpSpPr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966372E-08AF-4B8C-BE21-2F787330446A}"/>
                </a:ext>
              </a:extLst>
            </p:cNvPr>
            <p:cNvSpPr/>
            <p:nvPr/>
          </p:nvSpPr>
          <p:spPr>
            <a:xfrm>
              <a:off x="8237989" y="1961081"/>
              <a:ext cx="874398" cy="874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" name="Picture 2" descr="Human hand gesture ok icon Royalty Free Vector Image">
              <a:extLst>
                <a:ext uri="{FF2B5EF4-FFF2-40B4-BE49-F238E27FC236}">
                  <a16:creationId xmlns:a16="http://schemas.microsoft.com/office/drawing/2014/main" id="{6033A0DE-B59C-4EDC-9C5F-DE9897C06D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24" t="11988" r="22919" b="15754"/>
            <a:stretch/>
          </p:blipFill>
          <p:spPr bwMode="auto">
            <a:xfrm>
              <a:off x="8481199" y="2126764"/>
              <a:ext cx="387978" cy="543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7B413B96-41E2-4FD7-8D18-7335033E9B47}"/>
              </a:ext>
            </a:extLst>
          </p:cNvPr>
          <p:cNvSpPr txBox="1"/>
          <p:nvPr/>
        </p:nvSpPr>
        <p:spPr>
          <a:xfrm>
            <a:off x="8363300" y="4653514"/>
            <a:ext cx="3129094" cy="523220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Character</a:t>
            </a:r>
            <a:r>
              <a:rPr lang="ko-KR" altLang="en-US" sz="1400" dirty="0">
                <a:solidFill>
                  <a:schemeClr val="bg1"/>
                </a:solidFill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</a:rPr>
              <a:t>콜리전과</a:t>
            </a:r>
            <a:r>
              <a:rPr lang="ko-KR" altLang="en-US" sz="1400" dirty="0">
                <a:solidFill>
                  <a:schemeClr val="bg1"/>
                </a:solidFill>
              </a:rPr>
              <a:t> 퍼즐요소의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콜리전</a:t>
            </a:r>
            <a:r>
              <a:rPr lang="en-US" altLang="ko-KR" sz="1400" dirty="0">
                <a:solidFill>
                  <a:schemeClr val="bg1"/>
                </a:solidFill>
              </a:rPr>
              <a:t>1 </a:t>
            </a:r>
            <a:r>
              <a:rPr lang="ko-KR" altLang="en-US" sz="1400" dirty="0">
                <a:solidFill>
                  <a:schemeClr val="bg1"/>
                </a:solidFill>
              </a:rPr>
              <a:t>이 겹쳐 있다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상태</a:t>
            </a:r>
            <a:r>
              <a:rPr lang="en-US" altLang="ko-KR" sz="1400" dirty="0">
                <a:solidFill>
                  <a:schemeClr val="bg1"/>
                </a:solidFill>
              </a:rPr>
              <a:t>2)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0EF0F81-8137-4312-A5C7-F771D18ACEFD}"/>
              </a:ext>
            </a:extLst>
          </p:cNvPr>
          <p:cNvSpPr/>
          <p:nvPr/>
        </p:nvSpPr>
        <p:spPr>
          <a:xfrm>
            <a:off x="5965848" y="1996947"/>
            <a:ext cx="894556" cy="17573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E1CEA74-CA0A-4391-84A5-4E0772011BAC}"/>
              </a:ext>
            </a:extLst>
          </p:cNvPr>
          <p:cNvSpPr/>
          <p:nvPr/>
        </p:nvSpPr>
        <p:spPr>
          <a:xfrm>
            <a:off x="9426893" y="1996947"/>
            <a:ext cx="894556" cy="17573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B66D61D-392E-43C9-B3F5-B92CC43B3FC3}"/>
              </a:ext>
            </a:extLst>
          </p:cNvPr>
          <p:cNvSpPr txBox="1"/>
          <p:nvPr/>
        </p:nvSpPr>
        <p:spPr>
          <a:xfrm>
            <a:off x="5145252" y="4653514"/>
            <a:ext cx="3129094" cy="523220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Character</a:t>
            </a:r>
            <a:r>
              <a:rPr lang="ko-KR" altLang="en-US" sz="1400" dirty="0">
                <a:solidFill>
                  <a:schemeClr val="bg1"/>
                </a:solidFill>
              </a:rPr>
              <a:t>의 </a:t>
            </a:r>
            <a:r>
              <a:rPr lang="ko-KR" altLang="en-US" sz="1400" dirty="0" err="1">
                <a:solidFill>
                  <a:schemeClr val="bg1"/>
                </a:solidFill>
              </a:rPr>
              <a:t>콜리전과</a:t>
            </a:r>
            <a:r>
              <a:rPr lang="ko-KR" altLang="en-US" sz="1400" dirty="0">
                <a:solidFill>
                  <a:schemeClr val="bg1"/>
                </a:solidFill>
              </a:rPr>
              <a:t> 퍼즐요소의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콜리전</a:t>
            </a:r>
            <a:r>
              <a:rPr lang="en-US" altLang="ko-KR" sz="1400" dirty="0">
                <a:solidFill>
                  <a:schemeClr val="bg1"/>
                </a:solidFill>
              </a:rPr>
              <a:t>1 </a:t>
            </a:r>
            <a:r>
              <a:rPr lang="ko-KR" altLang="en-US" sz="1400" dirty="0">
                <a:solidFill>
                  <a:schemeClr val="bg1"/>
                </a:solidFill>
              </a:rPr>
              <a:t>이 겹쳐 있지 않다</a:t>
            </a:r>
            <a:r>
              <a:rPr lang="en-US" altLang="ko-KR" sz="1400" dirty="0">
                <a:solidFill>
                  <a:schemeClr val="bg1"/>
                </a:solidFill>
              </a:rPr>
              <a:t>.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en-US" altLang="ko-KR" sz="1400" dirty="0">
                <a:solidFill>
                  <a:schemeClr val="bg1"/>
                </a:solidFill>
              </a:rPr>
              <a:t>(</a:t>
            </a:r>
            <a:r>
              <a:rPr lang="ko-KR" altLang="en-US" sz="1400" dirty="0">
                <a:solidFill>
                  <a:schemeClr val="bg1"/>
                </a:solidFill>
              </a:rPr>
              <a:t>상태</a:t>
            </a:r>
            <a:r>
              <a:rPr lang="en-US" altLang="ko-KR" sz="1400" dirty="0">
                <a:solidFill>
                  <a:schemeClr val="bg1"/>
                </a:solidFill>
              </a:rPr>
              <a:t>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3005217-D9B2-4441-A23D-A2CCA5895573}"/>
              </a:ext>
            </a:extLst>
          </p:cNvPr>
          <p:cNvSpPr txBox="1"/>
          <p:nvPr/>
        </p:nvSpPr>
        <p:spPr>
          <a:xfrm>
            <a:off x="5145252" y="5288786"/>
            <a:ext cx="6347142" cy="92333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‘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퍼즐 요소를 작동할 수 있는가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없는가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?’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</a:t>
            </a:r>
            <a:r>
              <a:rPr lang="ko-KR" altLang="en-US" dirty="0">
                <a:latin typeface="+mn-ea"/>
              </a:rPr>
              <a:t>에 대하여 </a:t>
            </a:r>
            <a:r>
              <a:rPr lang="ko-KR" altLang="en-US" dirty="0"/>
              <a:t>플레이어가 구분할 수 있는 시각적 효과를 주는 요소로서 </a:t>
            </a:r>
            <a:r>
              <a:rPr lang="en-US" altLang="ko-KR" dirty="0"/>
              <a:t>UI</a:t>
            </a:r>
            <a:r>
              <a:rPr lang="ko-KR" altLang="en-US" dirty="0"/>
              <a:t>가 출력되도록 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678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D166498-D4FD-44A3-B53B-EBA7C279905B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2B650B6-5B7E-40AD-A528-2FE4461FC9AB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EEBE6991-D96F-4749-B856-2A0CD54D48F1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83820147-F8DC-47E1-884C-07E3E7D31F82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9E4D7EE4-06FC-408C-86D4-7930F47199C1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D33EF526-054A-4D76-9183-5A9D0533CB84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BAC4732C-A407-4F9E-9D90-3620EFE54C91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2DE7F8F5-2488-4299-BFD6-6C8D5188293D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D14C830F-BC29-4DB2-BAA9-ECD454264B4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012EBDC5-4696-4150-8D37-AB99CF45E592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3ADD4E3E-E656-4C25-860D-BD42374792A6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E32FB24A-2A92-4142-8CEF-CB3865F95972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F20FBA1C-57ED-47E0-AE5C-E55E13AA9732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20DD534-DAD3-41AE-911F-B97648E1FDB2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84FCC18-9E42-46AF-80D2-F9E173FDE1E2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ED38DC5D-154F-45EB-877E-5C81586FFF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0B6ACF-5CD8-4943-86DE-636D7B3887A7}"/>
              </a:ext>
            </a:extLst>
          </p:cNvPr>
          <p:cNvSpPr/>
          <p:nvPr/>
        </p:nvSpPr>
        <p:spPr>
          <a:xfrm>
            <a:off x="2683476" y="153948"/>
            <a:ext cx="7184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퍼즐 인식 </a:t>
            </a:r>
            <a:r>
              <a:rPr lang="en-US" altLang="ko-K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</a:t>
            </a:r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낙하 설정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DB4655-A470-41DA-935B-7FAD827005B0}"/>
              </a:ext>
            </a:extLst>
          </p:cNvPr>
          <p:cNvGrpSpPr/>
          <p:nvPr/>
        </p:nvGrpSpPr>
        <p:grpSpPr>
          <a:xfrm>
            <a:off x="5145377" y="1537665"/>
            <a:ext cx="3335894" cy="1963959"/>
            <a:chOff x="195871" y="1368457"/>
            <a:chExt cx="4007013" cy="235907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FBE6D11-2481-4882-91B9-6A9FC75A9A37}"/>
                </a:ext>
              </a:extLst>
            </p:cNvPr>
            <p:cNvSpPr/>
            <p:nvPr/>
          </p:nvSpPr>
          <p:spPr>
            <a:xfrm>
              <a:off x="195871" y="1368457"/>
              <a:ext cx="4007013" cy="235907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62FB2BB-C263-4750-96D1-2BA8AA3BBFC2}"/>
                </a:ext>
              </a:extLst>
            </p:cNvPr>
            <p:cNvSpPr/>
            <p:nvPr/>
          </p:nvSpPr>
          <p:spPr>
            <a:xfrm>
              <a:off x="195872" y="2930635"/>
              <a:ext cx="2372070" cy="7914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4555ABB3-EAEC-4FFC-A1F9-D7C13D8F9800}"/>
                </a:ext>
              </a:extLst>
            </p:cNvPr>
            <p:cNvSpPr/>
            <p:nvPr/>
          </p:nvSpPr>
          <p:spPr>
            <a:xfrm>
              <a:off x="969963" y="1536175"/>
              <a:ext cx="1090569" cy="39127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F83D220-2A03-419E-88F7-9D4CE402FABB}"/>
                </a:ext>
              </a:extLst>
            </p:cNvPr>
            <p:cNvSpPr/>
            <p:nvPr/>
          </p:nvSpPr>
          <p:spPr>
            <a:xfrm>
              <a:off x="2243665" y="1782252"/>
              <a:ext cx="790956" cy="1131524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9710CB5-BFCC-45FB-883B-6FA16B76D5E8}"/>
                </a:ext>
              </a:extLst>
            </p:cNvPr>
            <p:cNvSpPr/>
            <p:nvPr/>
          </p:nvSpPr>
          <p:spPr>
            <a:xfrm rot="1068048">
              <a:off x="2428185" y="1851041"/>
              <a:ext cx="790956" cy="1131524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4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4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4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8D7E758-E064-4C71-B68D-CD837D078679}"/>
                </a:ext>
              </a:extLst>
            </p:cNvPr>
            <p:cNvSpPr/>
            <p:nvPr/>
          </p:nvSpPr>
          <p:spPr>
            <a:xfrm rot="2407303">
              <a:off x="2639144" y="1988850"/>
              <a:ext cx="790956" cy="1131524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6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6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6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A84E3A6-8AF3-4202-ABE5-4550A3E77949}"/>
                </a:ext>
              </a:extLst>
            </p:cNvPr>
            <p:cNvSpPr/>
            <p:nvPr/>
          </p:nvSpPr>
          <p:spPr>
            <a:xfrm rot="3422438">
              <a:off x="2889222" y="2364874"/>
              <a:ext cx="790956" cy="1131524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/>
                <a:t>퍼즐</a:t>
              </a:r>
              <a:endParaRPr lang="en-US" altLang="ko-KR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5D6638D-974D-4CC4-8591-BD94BCB4FDF7}"/>
              </a:ext>
            </a:extLst>
          </p:cNvPr>
          <p:cNvGrpSpPr/>
          <p:nvPr/>
        </p:nvGrpSpPr>
        <p:grpSpPr>
          <a:xfrm>
            <a:off x="8633733" y="1533161"/>
            <a:ext cx="3335894" cy="1963959"/>
            <a:chOff x="8633733" y="1533161"/>
            <a:chExt cx="3335894" cy="1963959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04325A4-6D74-4435-9E18-A392E07BAC48}"/>
                </a:ext>
              </a:extLst>
            </p:cNvPr>
            <p:cNvSpPr/>
            <p:nvPr/>
          </p:nvSpPr>
          <p:spPr>
            <a:xfrm>
              <a:off x="8633733" y="1533161"/>
              <a:ext cx="3335894" cy="19639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979C31F-8B55-4E6D-84AC-35BB20563774}"/>
                </a:ext>
              </a:extLst>
            </p:cNvPr>
            <p:cNvSpPr/>
            <p:nvPr/>
          </p:nvSpPr>
          <p:spPr>
            <a:xfrm>
              <a:off x="10316440" y="1877651"/>
              <a:ext cx="658482" cy="94201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2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2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7CCEE89-5780-4483-BEBF-6266D0846CA2}"/>
                </a:ext>
              </a:extLst>
            </p:cNvPr>
            <p:cNvSpPr/>
            <p:nvPr/>
          </p:nvSpPr>
          <p:spPr>
            <a:xfrm>
              <a:off x="10456931" y="1878564"/>
              <a:ext cx="658482" cy="94201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4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4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4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5CEBD59-06C4-457B-8BC8-9C4D61E4F99D}"/>
                </a:ext>
              </a:extLst>
            </p:cNvPr>
            <p:cNvSpPr/>
            <p:nvPr/>
          </p:nvSpPr>
          <p:spPr>
            <a:xfrm>
              <a:off x="8633734" y="2819661"/>
              <a:ext cx="1974781" cy="6726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1A1D2FFA-7295-4582-95DD-A26DF87F34DA}"/>
                </a:ext>
              </a:extLst>
            </p:cNvPr>
            <p:cNvSpPr/>
            <p:nvPr/>
          </p:nvSpPr>
          <p:spPr>
            <a:xfrm>
              <a:off x="9256065" y="1672789"/>
              <a:ext cx="907914" cy="32573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16579EF3-5FA9-4753-9030-71F55A793EBC}"/>
                </a:ext>
              </a:extLst>
            </p:cNvPr>
            <p:cNvSpPr/>
            <p:nvPr/>
          </p:nvSpPr>
          <p:spPr>
            <a:xfrm>
              <a:off x="10614816" y="1877651"/>
              <a:ext cx="658482" cy="94201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4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4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4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786593F-4476-4F18-910F-77A8EF387D17}"/>
                </a:ext>
              </a:extLst>
            </p:cNvPr>
            <p:cNvSpPr/>
            <p:nvPr/>
          </p:nvSpPr>
          <p:spPr>
            <a:xfrm>
              <a:off x="10620393" y="2266968"/>
              <a:ext cx="658482" cy="942010"/>
            </a:xfrm>
            <a:prstGeom prst="rect">
              <a:avLst/>
            </a:prstGeom>
            <a:gradFill>
              <a:gsLst>
                <a:gs pos="0">
                  <a:schemeClr val="accent2">
                    <a:satMod val="103000"/>
                    <a:lumMod val="102000"/>
                    <a:tint val="94000"/>
                    <a:alpha val="20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  <a:alpha val="6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  <a:alpha val="60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en-US" altLang="ko-KR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5ED0FB5-D353-4721-8392-7C04F0F97331}"/>
                </a:ext>
              </a:extLst>
            </p:cNvPr>
            <p:cNvSpPr/>
            <p:nvPr/>
          </p:nvSpPr>
          <p:spPr>
            <a:xfrm>
              <a:off x="10614816" y="2550298"/>
              <a:ext cx="658482" cy="94201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ko-KR" altLang="en-US" dirty="0"/>
                <a:t>퍼즐</a:t>
              </a:r>
              <a:endParaRPr lang="en-US" altLang="ko-KR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665E997-59EF-4344-8501-6CD6C9C55B92}"/>
              </a:ext>
            </a:extLst>
          </p:cNvPr>
          <p:cNvSpPr txBox="1"/>
          <p:nvPr/>
        </p:nvSpPr>
        <p:spPr>
          <a:xfrm>
            <a:off x="5111747" y="3600400"/>
            <a:ext cx="3369524" cy="307777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추구하지 않은 방향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DDC8C4-1AE8-4204-B5C2-4970C6401D54}"/>
              </a:ext>
            </a:extLst>
          </p:cNvPr>
          <p:cNvSpPr txBox="1"/>
          <p:nvPr/>
        </p:nvSpPr>
        <p:spPr>
          <a:xfrm>
            <a:off x="8633734" y="3590076"/>
            <a:ext cx="3335894" cy="307777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추구하는 방향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13DD95-B0C0-46D3-B104-BC55DBE199D6}"/>
              </a:ext>
            </a:extLst>
          </p:cNvPr>
          <p:cNvSpPr txBox="1"/>
          <p:nvPr/>
        </p:nvSpPr>
        <p:spPr>
          <a:xfrm>
            <a:off x="5111747" y="4023303"/>
            <a:ext cx="6857880" cy="203132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물리법칙을 적용하지 않게 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이로 인해 퍼즐요소가 낙하 중 뒤집히거나 옆으로 눕혀지지 않도록 한다</a:t>
            </a:r>
            <a:r>
              <a:rPr lang="en-US" altLang="ko-KR" dirty="0">
                <a:latin typeface="+mn-ea"/>
              </a:rPr>
              <a:t>. </a:t>
            </a: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그 대신에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‘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퍼즐의 콜리전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2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가 바닥과 충돌하고 있는가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 </a:t>
            </a:r>
            <a:r>
              <a:rPr lang="ko-KR" altLang="en-US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아닌가</a:t>
            </a:r>
            <a:r>
              <a:rPr lang="en-US" altLang="ko-KR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?’</a:t>
            </a:r>
            <a:r>
              <a:rPr lang="ko-KR" altLang="en-US" dirty="0">
                <a:latin typeface="+mn-ea"/>
              </a:rPr>
              <a:t>를 체크한다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b="1" dirty="0">
                <a:latin typeface="+mn-ea"/>
              </a:rPr>
              <a:t>충돌하지 않는 경우</a:t>
            </a:r>
            <a:r>
              <a:rPr lang="ko-KR" altLang="en-US" dirty="0">
                <a:latin typeface="+mn-ea"/>
              </a:rPr>
              <a:t>에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바닥에 충돌 할 때 까지 바닥으로 이동하게 함으로서 낙하를 구현한다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9AA376D-6D7D-4A0C-9284-9A535FA9F47F}"/>
              </a:ext>
            </a:extLst>
          </p:cNvPr>
          <p:cNvSpPr/>
          <p:nvPr/>
        </p:nvSpPr>
        <p:spPr>
          <a:xfrm>
            <a:off x="222372" y="1533161"/>
            <a:ext cx="4599034" cy="236469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AB03DE2-C242-4861-B7C7-8938DCD08B66}"/>
              </a:ext>
            </a:extLst>
          </p:cNvPr>
          <p:cNvGrpSpPr/>
          <p:nvPr/>
        </p:nvGrpSpPr>
        <p:grpSpPr>
          <a:xfrm>
            <a:off x="297541" y="1583030"/>
            <a:ext cx="2435360" cy="2228315"/>
            <a:chOff x="7843038" y="1350935"/>
            <a:chExt cx="2435360" cy="2228315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44AC5AA-0EC0-4066-93F3-2BA6CA701E5E}"/>
                </a:ext>
              </a:extLst>
            </p:cNvPr>
            <p:cNvSpPr/>
            <p:nvPr/>
          </p:nvSpPr>
          <p:spPr>
            <a:xfrm>
              <a:off x="7843038" y="1350935"/>
              <a:ext cx="2435360" cy="2228315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4B5D2EC1-E8C2-4F27-BBCA-8CAFA9CAB286}"/>
                </a:ext>
              </a:extLst>
            </p:cNvPr>
            <p:cNvGrpSpPr/>
            <p:nvPr/>
          </p:nvGrpSpPr>
          <p:grpSpPr>
            <a:xfrm>
              <a:off x="8298553" y="1709313"/>
              <a:ext cx="1524330" cy="1609200"/>
              <a:chOff x="8023298" y="2020253"/>
              <a:chExt cx="1524330" cy="1609200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78A5C209-E80B-452D-AC52-A4E86A1FF4C3}"/>
                  </a:ext>
                </a:extLst>
              </p:cNvPr>
              <p:cNvGrpSpPr/>
              <p:nvPr/>
            </p:nvGrpSpPr>
            <p:grpSpPr>
              <a:xfrm>
                <a:off x="8023298" y="2020253"/>
                <a:ext cx="1524330" cy="1524324"/>
                <a:chOff x="8865900" y="2575443"/>
                <a:chExt cx="2165624" cy="2165615"/>
              </a:xfrm>
            </p:grpSpPr>
            <p:sp>
              <p:nvSpPr>
                <p:cNvPr id="53" name="이등변 삼각형 52">
                  <a:extLst>
                    <a:ext uri="{FF2B5EF4-FFF2-40B4-BE49-F238E27FC236}">
                      <a16:creationId xmlns:a16="http://schemas.microsoft.com/office/drawing/2014/main" id="{ED6FF118-5FFD-4E56-8FD2-55A7998C950C}"/>
                    </a:ext>
                  </a:extLst>
                </p:cNvPr>
                <p:cNvSpPr/>
                <p:nvPr/>
              </p:nvSpPr>
              <p:spPr>
                <a:xfrm rot="10800000">
                  <a:off x="8865910" y="2575444"/>
                  <a:ext cx="2165614" cy="1083600"/>
                </a:xfrm>
                <a:prstGeom prst="triangle">
                  <a:avLst/>
                </a:prstGeom>
                <a:solidFill>
                  <a:schemeClr val="tx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4" name="이등변 삼각형 53">
                  <a:extLst>
                    <a:ext uri="{FF2B5EF4-FFF2-40B4-BE49-F238E27FC236}">
                      <a16:creationId xmlns:a16="http://schemas.microsoft.com/office/drawing/2014/main" id="{EA93C171-D52C-46B4-913B-50D46E65BE86}"/>
                    </a:ext>
                  </a:extLst>
                </p:cNvPr>
                <p:cNvSpPr/>
                <p:nvPr/>
              </p:nvSpPr>
              <p:spPr>
                <a:xfrm rot="5400000">
                  <a:off x="8324893" y="3116450"/>
                  <a:ext cx="2165614" cy="1083600"/>
                </a:xfrm>
                <a:prstGeom prst="triangle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이등변 삼각형 54">
                  <a:extLst>
                    <a:ext uri="{FF2B5EF4-FFF2-40B4-BE49-F238E27FC236}">
                      <a16:creationId xmlns:a16="http://schemas.microsoft.com/office/drawing/2014/main" id="{6343B8D8-8235-4CA7-9A42-EE691E282E2A}"/>
                    </a:ext>
                  </a:extLst>
                </p:cNvPr>
                <p:cNvSpPr/>
                <p:nvPr/>
              </p:nvSpPr>
              <p:spPr>
                <a:xfrm>
                  <a:off x="8865910" y="3657458"/>
                  <a:ext cx="2165614" cy="1083600"/>
                </a:xfrm>
                <a:prstGeom prst="triangle">
                  <a:avLst/>
                </a:prstGeom>
                <a:solidFill>
                  <a:schemeClr val="accent6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6" name="이등변 삼각형 55">
                  <a:extLst>
                    <a:ext uri="{FF2B5EF4-FFF2-40B4-BE49-F238E27FC236}">
                      <a16:creationId xmlns:a16="http://schemas.microsoft.com/office/drawing/2014/main" id="{8E908A22-B2E0-4B7A-9A2A-C48D7705BDF8}"/>
                    </a:ext>
                  </a:extLst>
                </p:cNvPr>
                <p:cNvSpPr/>
                <p:nvPr/>
              </p:nvSpPr>
              <p:spPr>
                <a:xfrm rot="16200000">
                  <a:off x="9406917" y="3116450"/>
                  <a:ext cx="2165614" cy="1083600"/>
                </a:xfrm>
                <a:prstGeom prst="triangle">
                  <a:avLst/>
                </a:prstGeom>
                <a:solidFill>
                  <a:schemeClr val="accent2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AA57A55C-9CF7-4010-838E-16D4F22F0199}"/>
                    </a:ext>
                  </a:extLst>
                </p:cNvPr>
                <p:cNvCxnSpPr/>
                <p:nvPr/>
              </p:nvCxnSpPr>
              <p:spPr>
                <a:xfrm flipH="1">
                  <a:off x="8865905" y="2575443"/>
                  <a:ext cx="2165615" cy="2165615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ECB2D4AC-E9CF-4472-9C40-F6EAE81FF7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65905" y="2575443"/>
                  <a:ext cx="2165615" cy="2165615"/>
                </a:xfrm>
                <a:prstGeom prst="line">
                  <a:avLst/>
                </a:prstGeom>
                <a:ln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DA328469-43CF-48A8-B154-292159DE75FB}"/>
                    </a:ext>
                  </a:extLst>
                </p:cNvPr>
                <p:cNvSpPr/>
                <p:nvPr/>
              </p:nvSpPr>
              <p:spPr>
                <a:xfrm>
                  <a:off x="8865900" y="2575443"/>
                  <a:ext cx="2165624" cy="2165615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899F570C-E329-44F5-977B-FD9E5396FE9A}"/>
                    </a:ext>
                  </a:extLst>
                </p:cNvPr>
                <p:cNvSpPr/>
                <p:nvPr/>
              </p:nvSpPr>
              <p:spPr>
                <a:xfrm>
                  <a:off x="9298702" y="3007382"/>
                  <a:ext cx="1300020" cy="1301736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ko-KR" altLang="en-US" sz="1400" dirty="0"/>
                    <a:t>퍼즐요소</a:t>
                  </a:r>
                  <a:endParaRPr lang="en-US" altLang="ko-KR" sz="1400" dirty="0"/>
                </a:p>
              </p:txBody>
            </p:sp>
          </p:grp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07383057-54CB-418C-959A-30783962B9F0}"/>
                  </a:ext>
                </a:extLst>
              </p:cNvPr>
              <p:cNvSpPr/>
              <p:nvPr/>
            </p:nvSpPr>
            <p:spPr>
              <a:xfrm>
                <a:off x="8585698" y="3237017"/>
                <a:ext cx="398418" cy="392436"/>
              </a:xfrm>
              <a:prstGeom prst="ellipse">
                <a:avLst/>
              </a:prstGeom>
              <a:solidFill>
                <a:schemeClr val="accent6">
                  <a:alpha val="50000"/>
                </a:schemeClr>
              </a:solidFill>
              <a:ln>
                <a:prstDash val="sysDash"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C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144C790-1D57-4A2E-B0E3-DCE74D03BEBE}"/>
              </a:ext>
            </a:extLst>
          </p:cNvPr>
          <p:cNvSpPr txBox="1"/>
          <p:nvPr/>
        </p:nvSpPr>
        <p:spPr>
          <a:xfrm>
            <a:off x="2818982" y="1635520"/>
            <a:ext cx="1923557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캐릭터가 퍼즐과 상호작용을 하는 중이다</a:t>
            </a:r>
            <a:endParaRPr lang="en-US" altLang="ko-KR" sz="12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3391C2-FA17-4D3A-A88B-59115046FD81}"/>
              </a:ext>
            </a:extLst>
          </p:cNvPr>
          <p:cNvSpPr txBox="1"/>
          <p:nvPr/>
        </p:nvSpPr>
        <p:spPr>
          <a:xfrm>
            <a:off x="222373" y="4025368"/>
            <a:ext cx="4599034" cy="224676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+mn-ea"/>
              </a:rPr>
              <a:t>이미 퍼즐과 상호작용 중인데 다른 퍼즐요소가 어떠한 요인으로 인해 더 가까워져서 우선순위를 빼앗기게 된다면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그것은 </a:t>
            </a:r>
            <a:r>
              <a:rPr lang="ko-KR" altLang="en-US" sz="1400" dirty="0"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캐릭터가 플레이어의 의도대로 조작되지 않은 것</a:t>
            </a:r>
            <a:r>
              <a:rPr lang="ko-KR" altLang="en-US" sz="1400" dirty="0">
                <a:latin typeface="+mn-ea"/>
              </a:rPr>
              <a:t>이다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그러므로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기존에 상호작용 중인 퍼즐의 우선순위는 항상 최고로 높아야 한다</a:t>
            </a:r>
            <a:r>
              <a:rPr lang="en-US" altLang="ko-KR" sz="1400" dirty="0"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이를 처리하기 위해 기존 퍼즐과 캐릭터 사이의 거리를 </a:t>
            </a:r>
            <a:r>
              <a:rPr lang="en-US" altLang="ko-KR" sz="1400" dirty="0">
                <a:latin typeface="+mn-ea"/>
              </a:rPr>
              <a:t>0</a:t>
            </a:r>
            <a:r>
              <a:rPr lang="ko-KR" altLang="en-US" sz="1400" dirty="0">
                <a:latin typeface="+mn-ea"/>
              </a:rPr>
              <a:t>으로 처리하게 한다</a:t>
            </a:r>
            <a:r>
              <a:rPr lang="en-US" altLang="ko-KR" sz="1400" dirty="0">
                <a:latin typeface="+mn-ea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D04BBF-317E-4791-8CC5-8C8F8A862910}"/>
              </a:ext>
            </a:extLst>
          </p:cNvPr>
          <p:cNvSpPr txBox="1"/>
          <p:nvPr/>
        </p:nvSpPr>
        <p:spPr>
          <a:xfrm>
            <a:off x="2804512" y="2304048"/>
            <a:ext cx="1923557" cy="64633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캐릭터와 다른 퍼즐과의 거리가 더 가까워지게 된다</a:t>
            </a:r>
            <a:r>
              <a:rPr lang="en-US" altLang="ko-KR" sz="1200" dirty="0">
                <a:latin typeface="+mn-ea"/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052000-205F-4A60-814E-7E1747C767CA}"/>
              </a:ext>
            </a:extLst>
          </p:cNvPr>
          <p:cNvSpPr txBox="1"/>
          <p:nvPr/>
        </p:nvSpPr>
        <p:spPr>
          <a:xfrm>
            <a:off x="2804511" y="3185945"/>
            <a:ext cx="1923557" cy="46166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우선순위를 어떻게 처리해야 할 것인가</a:t>
            </a:r>
            <a:r>
              <a:rPr lang="en-US" altLang="ko-KR" sz="1200" dirty="0">
                <a:latin typeface="+mn-ea"/>
              </a:rPr>
              <a:t>?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0FF4031-CB13-4AA5-BB10-88BA17FDDA6B}"/>
              </a:ext>
            </a:extLst>
          </p:cNvPr>
          <p:cNvSpPr/>
          <p:nvPr/>
        </p:nvSpPr>
        <p:spPr>
          <a:xfrm>
            <a:off x="3626857" y="2039184"/>
            <a:ext cx="307805" cy="3078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+</a:t>
            </a:r>
            <a:endParaRPr lang="ko-KR" altLang="en-US" b="1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39AA41C4-8E56-4F1B-9623-671A59F38410}"/>
              </a:ext>
            </a:extLst>
          </p:cNvPr>
          <p:cNvSpPr/>
          <p:nvPr/>
        </p:nvSpPr>
        <p:spPr>
          <a:xfrm>
            <a:off x="3692007" y="2950379"/>
            <a:ext cx="168373" cy="2816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82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D96F256-7403-43B4-AE29-E5C0743D2461}"/>
              </a:ext>
            </a:extLst>
          </p:cNvPr>
          <p:cNvGrpSpPr/>
          <p:nvPr/>
        </p:nvGrpSpPr>
        <p:grpSpPr>
          <a:xfrm>
            <a:off x="-7619" y="157041"/>
            <a:ext cx="12199619" cy="6709146"/>
            <a:chOff x="-7619" y="157041"/>
            <a:chExt cx="12199619" cy="670914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4420053-1774-4297-84C1-C184399204FA}"/>
                </a:ext>
              </a:extLst>
            </p:cNvPr>
            <p:cNvGrpSpPr/>
            <p:nvPr/>
          </p:nvGrpSpPr>
          <p:grpSpPr>
            <a:xfrm>
              <a:off x="-7619" y="157041"/>
              <a:ext cx="9657496" cy="1038459"/>
              <a:chOff x="-7619" y="157041"/>
              <a:chExt cx="9657496" cy="1038459"/>
            </a:xfrm>
          </p:grpSpPr>
          <p:sp>
            <p:nvSpPr>
              <p:cNvPr id="9" name="평행 사변형 8">
                <a:extLst>
                  <a:ext uri="{FF2B5EF4-FFF2-40B4-BE49-F238E27FC236}">
                    <a16:creationId xmlns:a16="http://schemas.microsoft.com/office/drawing/2014/main" id="{D4638210-C253-4245-A945-1FB9EA47B1BE}"/>
                  </a:ext>
                </a:extLst>
              </p:cNvPr>
              <p:cNvSpPr/>
              <p:nvPr/>
            </p:nvSpPr>
            <p:spPr>
              <a:xfrm>
                <a:off x="-7619" y="157041"/>
                <a:ext cx="2575560" cy="1038459"/>
              </a:xfrm>
              <a:prstGeom prst="parallelogram">
                <a:avLst>
                  <a:gd name="adj" fmla="val 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42EE797-D5FD-4BB5-AB52-A01F4B91579A}"/>
                  </a:ext>
                </a:extLst>
              </p:cNvPr>
              <p:cNvGrpSpPr/>
              <p:nvPr/>
            </p:nvGrpSpPr>
            <p:grpSpPr>
              <a:xfrm>
                <a:off x="297541" y="157041"/>
                <a:ext cx="1965240" cy="960654"/>
                <a:chOff x="1134812" y="568532"/>
                <a:chExt cx="1965240" cy="960654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4941EA03-B777-4B94-BADD-EA820CCFA368}"/>
                    </a:ext>
                  </a:extLst>
                </p:cNvPr>
                <p:cNvGrpSpPr/>
                <p:nvPr/>
              </p:nvGrpSpPr>
              <p:grpSpPr>
                <a:xfrm>
                  <a:off x="1134812" y="726280"/>
                  <a:ext cx="1965240" cy="802906"/>
                  <a:chOff x="1118774" y="763604"/>
                  <a:chExt cx="1965240" cy="802906"/>
                </a:xfrm>
              </p:grpSpPr>
              <p:sp>
                <p:nvSpPr>
                  <p:cNvPr id="16" name="평행 사변형 15">
                    <a:extLst>
                      <a:ext uri="{FF2B5EF4-FFF2-40B4-BE49-F238E27FC236}">
                        <a16:creationId xmlns:a16="http://schemas.microsoft.com/office/drawing/2014/main" id="{9DAA84D8-EE38-42FE-8B67-EFF1D3054DFC}"/>
                      </a:ext>
                    </a:extLst>
                  </p:cNvPr>
                  <p:cNvSpPr/>
                  <p:nvPr/>
                </p:nvSpPr>
                <p:spPr>
                  <a:xfrm>
                    <a:off x="1118776" y="816137"/>
                    <a:ext cx="1676424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" name="평행 사변형 16">
                    <a:extLst>
                      <a:ext uri="{FF2B5EF4-FFF2-40B4-BE49-F238E27FC236}">
                        <a16:creationId xmlns:a16="http://schemas.microsoft.com/office/drawing/2014/main" id="{481ED839-F83A-48D1-B33B-FC003DA82D02}"/>
                      </a:ext>
                    </a:extLst>
                  </p:cNvPr>
                  <p:cNvSpPr/>
                  <p:nvPr/>
                </p:nvSpPr>
                <p:spPr>
                  <a:xfrm>
                    <a:off x="1118774" y="928853"/>
                    <a:ext cx="1543075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8" name="평행 사변형 17">
                    <a:extLst>
                      <a:ext uri="{FF2B5EF4-FFF2-40B4-BE49-F238E27FC236}">
                        <a16:creationId xmlns:a16="http://schemas.microsoft.com/office/drawing/2014/main" id="{F108325B-EDE8-4AFC-9506-5072FF6F7CC1}"/>
                      </a:ext>
                    </a:extLst>
                  </p:cNvPr>
                  <p:cNvSpPr/>
                  <p:nvPr/>
                </p:nvSpPr>
                <p:spPr>
                  <a:xfrm>
                    <a:off x="1118775" y="1041569"/>
                    <a:ext cx="1414487" cy="45719"/>
                  </a:xfrm>
                  <a:prstGeom prst="parallelogram">
                    <a:avLst>
                      <a:gd name="adj" fmla="val 98213"/>
                    </a:avLst>
                  </a:prstGeom>
                  <a:solidFill>
                    <a:srgbClr val="B489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pic>
                <p:nvPicPr>
                  <p:cNvPr id="19" name="Picture 2" descr="Man Running Silhouette Vector at Vectorified.com | Collection of ...">
                    <a:extLst>
                      <a:ext uri="{FF2B5EF4-FFF2-40B4-BE49-F238E27FC236}">
                        <a16:creationId xmlns:a16="http://schemas.microsoft.com/office/drawing/2014/main" id="{9A419CEA-1DFE-4F64-9261-8ED7DB5E23D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duotone>
                      <a:schemeClr val="accent4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189" b="92075" l="7717" r="90000">
                                <a14:foregroundMark x1="67717" y1="8208" x2="66413" y2="14528"/>
                                <a14:foregroundMark x1="63152" y1="8679" x2="67174" y2="5283"/>
                                <a14:foregroundMark x1="86848" y1="21792" x2="89891" y2="20377"/>
                                <a14:foregroundMark x1="8913" y1="82358" x2="7826" y2="89528"/>
                                <a14:foregroundMark x1="7826" y1="89528" x2="8587" y2="90755"/>
                                <a14:foregroundMark x1="83478" y1="91038" x2="89891" y2="92075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387233" y="763604"/>
                    <a:ext cx="696781" cy="80290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EAEF3E3E-C65C-41A1-8A01-71AABEE3670B}"/>
                    </a:ext>
                  </a:extLst>
                </p:cNvPr>
                <p:cNvGrpSpPr/>
                <p:nvPr/>
              </p:nvGrpSpPr>
              <p:grpSpPr>
                <a:xfrm>
                  <a:off x="1134812" y="568532"/>
                  <a:ext cx="1510997" cy="960654"/>
                  <a:chOff x="0" y="0"/>
                  <a:chExt cx="1510997" cy="960654"/>
                </a:xfrm>
              </p:grpSpPr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C464F0B6-A07D-4C90-BEB8-7F92CB3F2286}"/>
                      </a:ext>
                    </a:extLst>
                  </p:cNvPr>
                  <p:cNvSpPr/>
                  <p:nvPr/>
                </p:nvSpPr>
                <p:spPr>
                  <a:xfrm>
                    <a:off x="37324" y="37324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bg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519F3B1A-7761-44D3-91A4-EB31246AC424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473673" cy="923330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altLang="ko-KR" sz="54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rPr>
                      <a:t>WA!</a:t>
                    </a:r>
                    <a:endParaRPr lang="en-US" altLang="ko-KR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</a:endParaRPr>
                  </a:p>
                </p:txBody>
              </p:sp>
            </p:grpSp>
          </p:grpSp>
          <p:sp>
            <p:nvSpPr>
              <p:cNvPr id="11" name="평행 사변형 10">
                <a:extLst>
                  <a:ext uri="{FF2B5EF4-FFF2-40B4-BE49-F238E27FC236}">
                    <a16:creationId xmlns:a16="http://schemas.microsoft.com/office/drawing/2014/main" id="{5C2A8E57-83B9-4CF8-9194-D8D1A56CA794}"/>
                  </a:ext>
                </a:extLst>
              </p:cNvPr>
              <p:cNvSpPr/>
              <p:nvPr/>
            </p:nvSpPr>
            <p:spPr>
              <a:xfrm>
                <a:off x="2113698" y="1080371"/>
                <a:ext cx="7536179" cy="115128"/>
              </a:xfrm>
              <a:prstGeom prst="parallelogram">
                <a:avLst>
                  <a:gd name="adj" fmla="val 30521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9882787-9226-4630-95A2-3ED6E0585B44}"/>
                </a:ext>
              </a:extLst>
            </p:cNvPr>
            <p:cNvGrpSpPr/>
            <p:nvPr/>
          </p:nvGrpSpPr>
          <p:grpSpPr>
            <a:xfrm>
              <a:off x="0" y="6345391"/>
              <a:ext cx="12192000" cy="520796"/>
              <a:chOff x="0" y="6345391"/>
              <a:chExt cx="12192000" cy="520796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705FD4F-C663-4B3C-B487-F71D60E6EA94}"/>
                  </a:ext>
                </a:extLst>
              </p:cNvPr>
              <p:cNvSpPr/>
              <p:nvPr/>
            </p:nvSpPr>
            <p:spPr>
              <a:xfrm>
                <a:off x="0" y="6663635"/>
                <a:ext cx="12192000" cy="2025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8" name="그림 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1191C89-E042-4E8B-8430-65601219F38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489" t="22276" b="26910"/>
              <a:stretch/>
            </p:blipFill>
            <p:spPr>
              <a:xfrm>
                <a:off x="11115413" y="6345391"/>
                <a:ext cx="1076587" cy="419520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4A97B5-6799-4C22-ADAE-1BC355528A60}"/>
              </a:ext>
            </a:extLst>
          </p:cNvPr>
          <p:cNvSpPr/>
          <p:nvPr/>
        </p:nvSpPr>
        <p:spPr>
          <a:xfrm>
            <a:off x="2683476" y="153948"/>
            <a:ext cx="5006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ko-KR" altLang="en-US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퍼즐 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목록</a:t>
            </a:r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링크</a:t>
            </a:r>
            <a:r>
              <a:rPr lang="en-US" altLang="ko-K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ko-KR" sz="5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06E45-EED4-4990-95DB-4E44FA60BA3A}"/>
              </a:ext>
            </a:extLst>
          </p:cNvPr>
          <p:cNvSpPr txBox="1"/>
          <p:nvPr/>
        </p:nvSpPr>
        <p:spPr>
          <a:xfrm>
            <a:off x="201335" y="1403368"/>
            <a:ext cx="10410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움직이는 블록</a:t>
            </a:r>
            <a:r>
              <a:rPr lang="ko-KR" altLang="en-US" dirty="0"/>
              <a:t> </a:t>
            </a:r>
            <a:r>
              <a:rPr lang="en-US" altLang="ko-KR" dirty="0">
                <a:hlinkClick r:id="rId5" action="ppaction://hlinkpres?slideindex=1&amp;slidetitle="/>
              </a:rPr>
              <a:t>MovableBlock(MB)</a:t>
            </a:r>
            <a:endParaRPr lang="en-US" altLang="ko-KR" dirty="0"/>
          </a:p>
          <a:p>
            <a:r>
              <a:rPr lang="ko-KR" altLang="en-US" dirty="0">
                <a:solidFill>
                  <a:schemeClr val="bg1"/>
                </a:solidFill>
              </a:rPr>
              <a:t>투사체 발사 </a:t>
            </a:r>
            <a:r>
              <a:rPr lang="en-US" altLang="ko-KR" dirty="0">
                <a:hlinkClick r:id="rId6" action="ppaction://hlinkpres?slideindex=1&amp;slidetitle="/>
              </a:rPr>
              <a:t>Shot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05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2325</TotalTime>
  <Words>490</Words>
  <Application>Microsoft Office PowerPoint</Application>
  <PresentationFormat>와이드스크린</PresentationFormat>
  <Paragraphs>105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216</cp:revision>
  <dcterms:created xsi:type="dcterms:W3CDTF">2020-05-01T15:46:23Z</dcterms:created>
  <dcterms:modified xsi:type="dcterms:W3CDTF">2020-07-12T13:15:00Z</dcterms:modified>
</cp:coreProperties>
</file>