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8" r:id="rId4"/>
    <p:sldId id="276" r:id="rId5"/>
    <p:sldId id="269" r:id="rId6"/>
    <p:sldId id="27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, 목차" id="{4ACD23CD-4248-4017-9D4D-9029E751029D}">
          <p14:sldIdLst>
            <p14:sldId id="256"/>
          </p14:sldIdLst>
        </p14:section>
        <p14:section name="개요" id="{B7C51A65-DEBE-46BB-8BCF-736DA6054757}">
          <p14:sldIdLst>
            <p14:sldId id="257"/>
          </p14:sldIdLst>
        </p14:section>
        <p14:section name="movableblock" id="{0D4E2B73-7B67-49E2-901A-2BAC78734B2E}">
          <p14:sldIdLst>
            <p14:sldId id="268"/>
            <p14:sldId id="276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" initials="T" lastIdx="1" clrIdx="0">
    <p:extLst>
      <p:ext uri="{19B8F6BF-5375-455C-9EA6-DF929625EA0E}">
        <p15:presenceInfo xmlns:p15="http://schemas.microsoft.com/office/powerpoint/2012/main" userId="T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0ED6A-B844-465D-85AC-D7F08B78A103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F571F-76D7-49FA-BAEC-6226CB9F2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20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820EA-21AF-48B8-AFD8-6E72DEBB9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9B76A6-C718-43B8-ACEE-3BAD151BE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C29B88-CB91-4358-B9C7-0916CD03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C50A6-5BA7-46E1-B9C3-3CBD4D8D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F0A31-8266-4AD4-B57E-A4D08C61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92C2E-5854-4537-AF48-73ECAF1F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7AC676-38E4-4A3C-93E2-E69635299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BA18B-1C7C-431F-A45E-3D80BB39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7C821-3A39-4DB0-802E-21218665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BBEC4E-95D1-43E0-800B-2ED62E9C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0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7C69A3-3DA8-43E6-8132-770ABF113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9C6ECD-255D-4D8A-90A1-D499E038E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55402-3818-4074-8339-7C6DBD614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1F9D9-C5A4-4C87-8C69-48B8B21D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C56C-6DDC-4CAD-9CFC-09CDAF4E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95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91D61-8D14-4F88-9283-9DCF8918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18727-F75F-4C01-AE9A-AB1654A60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74140-A822-40B8-9488-7B7FD507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4A382-8F42-4E38-B09D-60E526A3D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50465-2980-47A4-B350-ABE6DF9F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8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0900E-4475-4316-98FE-A2E1E328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A0927B-BCAA-40E7-8EC3-0A854F477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D157D-594C-4E60-873B-2EE13C3E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C8542-4749-4202-8500-19CA69F8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AC695-BBF8-4046-9296-CB65F1C3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1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54CF8-7175-4870-9C80-CC093A5E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DBEF5A-2ED7-4154-A434-BC17CED58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A71AA6-1E08-4871-A7D3-E21A0478B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3B83EC-D890-486B-8ABA-3A3AA1B2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4DC99F-66A0-49F1-AB48-D57E54B9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7F083-576C-4B13-B0A6-A75F0DB4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97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F6223-0E85-42FE-814D-3475C053A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58D643-9786-4F8B-9F2A-7BD73B9B3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C690A3-E8DA-4FD4-8A71-C87E8AA40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8A9668-19A3-4227-8595-2193B2FB4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249FCF-4F98-4A19-9DCF-3A3BCB1EF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637E36-B85F-4BD9-A43E-0425A444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EB2C52-B671-4EE6-BD8A-052B29B4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AAF786-6939-4C0D-B32B-E11673D3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22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24575-A0B4-44D1-AC1D-D66915EE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FFE5F5-D213-41E6-90E3-27A38326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94E0E4-CC9A-4292-8C1C-5AA2E069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BC4830-5DB3-4DB3-824C-5E4E5892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4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7CC5D7-5B73-4D9B-8C96-0CE8B837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35E84E-BCF9-4EE0-B462-EDCDA344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39A371-7DA2-40A4-9C27-89F0DF6B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73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D9AC6-4914-49B8-899B-B4926DE7E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AF2B61-80A9-481E-8476-419ABB713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322974-F55E-48C9-909F-B76EA1ABD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90ED6D-655C-4D81-A83B-DFED015E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0CF65-8041-437A-8DC6-13882AB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8186A7-570B-45B4-9650-F2BBB146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02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8E1DC-C816-4F05-9D13-BE06CE7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09777A-6874-491D-9BA4-2F9F2DD87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404522-9987-49A1-9D1B-118525243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D5BE49-6803-4CA4-AFE5-C574687F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8DE912-7088-402E-A734-EB36B0D5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C5B487-F9BF-40D1-84CB-9F1A2600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0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4E63CA-DCF0-4339-A7C5-BE78913E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314437-C9D3-4D47-B606-BAE1E4DB7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E0B31-EC5E-4CF1-8B8C-251378C5F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0B7EA-EEC1-42A9-A8A7-7334B6F98EB4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CDAF3-24A6-44B6-BA5D-F04899BB2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B249F-745D-4092-853B-6CEC1FF8C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4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&#52649;&#46028;%20&#52404;&#53356;.xlsx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microsoft.com/office/2007/relationships/hdphoto" Target="../media/hdphoto3.wdp"/><Relationship Id="rId7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B3B380-8893-4541-B37F-DCB01039E889}"/>
              </a:ext>
            </a:extLst>
          </p:cNvPr>
          <p:cNvSpPr txBox="1"/>
          <p:nvPr/>
        </p:nvSpPr>
        <p:spPr>
          <a:xfrm>
            <a:off x="4705737" y="4351129"/>
            <a:ext cx="2780523" cy="715089"/>
          </a:xfrm>
          <a:prstGeom prst="roundRect">
            <a:avLst/>
          </a:prstGeom>
          <a:solidFill>
            <a:schemeClr val="bg2">
              <a:lumMod val="25000"/>
            </a:schemeClr>
          </a:solidFill>
          <a:effectLst>
            <a:softEdge rad="317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시스템 기획서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Puzzle_MB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D8276A-00EE-42D8-878B-899F59C88919}"/>
              </a:ext>
            </a:extLst>
          </p:cNvPr>
          <p:cNvSpPr txBox="1"/>
          <p:nvPr/>
        </p:nvSpPr>
        <p:spPr>
          <a:xfrm>
            <a:off x="9411477" y="6488668"/>
            <a:ext cx="278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작성자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엄태성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110ADE27-650E-42C2-915F-65129B9B6F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9" t="22276" b="26910"/>
          <a:stretch/>
        </p:blipFill>
        <p:spPr>
          <a:xfrm>
            <a:off x="5090327" y="1723100"/>
            <a:ext cx="2011344" cy="783772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438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FA7A74-F089-4A6A-9485-31B058A9533B}"/>
              </a:ext>
            </a:extLst>
          </p:cNvPr>
          <p:cNvSpPr/>
          <p:nvPr/>
        </p:nvSpPr>
        <p:spPr>
          <a:xfrm>
            <a:off x="2683476" y="153948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문서 개요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2851F252-175E-4F5A-85EF-878947F8A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20155"/>
              </p:ext>
            </p:extLst>
          </p:nvPr>
        </p:nvGraphicFramePr>
        <p:xfrm>
          <a:off x="280149" y="1326666"/>
          <a:ext cx="90815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5953">
                  <a:extLst>
                    <a:ext uri="{9D8B030D-6E8A-4147-A177-3AD203B41FA5}">
                      <a16:colId xmlns:a16="http://schemas.microsoft.com/office/drawing/2014/main" val="2446481792"/>
                    </a:ext>
                  </a:extLst>
                </a:gridCol>
                <a:gridCol w="6735612">
                  <a:extLst>
                    <a:ext uri="{9D8B030D-6E8A-4147-A177-3AD203B41FA5}">
                      <a16:colId xmlns:a16="http://schemas.microsoft.com/office/drawing/2014/main" val="221963073"/>
                    </a:ext>
                  </a:extLst>
                </a:gridCol>
              </a:tblGrid>
              <a:tr h="201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게임이름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WA!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24824"/>
                  </a:ext>
                </a:extLst>
              </a:tr>
              <a:tr h="201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문서이름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WA!_</a:t>
                      </a:r>
                      <a:r>
                        <a:rPr lang="en-US" altLang="ko-KR" sz="1100" dirty="0" err="1"/>
                        <a:t>System_Puzzle_MB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11065"/>
                  </a:ext>
                </a:extLst>
              </a:tr>
              <a:tr h="201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엄태성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302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버전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1.01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254623"/>
                  </a:ext>
                </a:extLst>
              </a:tr>
              <a:tr h="201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최초 작성일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2020.06.14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643320"/>
                  </a:ext>
                </a:extLst>
              </a:tr>
              <a:tr h="201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최근 작성일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2020.07.12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13605"/>
                  </a:ext>
                </a:extLst>
              </a:tr>
            </a:tbl>
          </a:graphicData>
        </a:graphic>
      </p:graphicFrame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27F310D7-FD6C-44B4-8563-400B443C2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573063"/>
              </p:ext>
            </p:extLst>
          </p:nvPr>
        </p:nvGraphicFramePr>
        <p:xfrm>
          <a:off x="297541" y="3012312"/>
          <a:ext cx="9064172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1447">
                  <a:extLst>
                    <a:ext uri="{9D8B030D-6E8A-4147-A177-3AD203B41FA5}">
                      <a16:colId xmlns:a16="http://schemas.microsoft.com/office/drawing/2014/main" val="3440658153"/>
                    </a:ext>
                  </a:extLst>
                </a:gridCol>
                <a:gridCol w="1251447">
                  <a:extLst>
                    <a:ext uri="{9D8B030D-6E8A-4147-A177-3AD203B41FA5}">
                      <a16:colId xmlns:a16="http://schemas.microsoft.com/office/drawing/2014/main" val="1971658152"/>
                    </a:ext>
                  </a:extLst>
                </a:gridCol>
                <a:gridCol w="1251447">
                  <a:extLst>
                    <a:ext uri="{9D8B030D-6E8A-4147-A177-3AD203B41FA5}">
                      <a16:colId xmlns:a16="http://schemas.microsoft.com/office/drawing/2014/main" val="3807782798"/>
                    </a:ext>
                  </a:extLst>
                </a:gridCol>
                <a:gridCol w="5309831">
                  <a:extLst>
                    <a:ext uri="{9D8B030D-6E8A-4147-A177-3AD203B41FA5}">
                      <a16:colId xmlns:a16="http://schemas.microsoft.com/office/drawing/2014/main" val="432269924"/>
                    </a:ext>
                  </a:extLst>
                </a:gridCol>
              </a:tblGrid>
              <a:tr h="21255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수정 이력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464330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버전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수정날짜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수정자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수정사항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145873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1.00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2020.06.14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엄태성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차 완성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36044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1.01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2020.07.12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엄태성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문서분할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이름 변경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41163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065474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023778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469817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395842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425441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85913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:a16="http://schemas.microsoft.com/office/drawing/2014/main" id="{E118CF28-2199-4715-BCF4-3F090EBC715E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70CD69B-E832-4D05-9018-8FAAD9A3324E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12" name="평행 사변형 11">
                <a:extLst>
                  <a:ext uri="{FF2B5EF4-FFF2-40B4-BE49-F238E27FC236}">
                    <a16:creationId xmlns:a16="http://schemas.microsoft.com/office/drawing/2014/main" id="{10CF4EC3-6DDB-4151-85D9-7DCE63C4696F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9182CF2F-FF95-4E54-8E67-5AFA30D841B0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0FA08EF3-7FFE-4E95-A37A-768D44B2962E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7" name="평행 사변형 6">
                    <a:extLst>
                      <a:ext uri="{FF2B5EF4-FFF2-40B4-BE49-F238E27FC236}">
                        <a16:creationId xmlns:a16="http://schemas.microsoft.com/office/drawing/2014/main" id="{7679D829-7188-46D7-9513-509771EDA944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" name="평행 사변형 8">
                    <a:extLst>
                      <a:ext uri="{FF2B5EF4-FFF2-40B4-BE49-F238E27FC236}">
                        <a16:creationId xmlns:a16="http://schemas.microsoft.com/office/drawing/2014/main" id="{717791E3-7D6A-4ACF-A1D8-D9836BA4F389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" name="평행 사변형 9">
                    <a:extLst>
                      <a:ext uri="{FF2B5EF4-FFF2-40B4-BE49-F238E27FC236}">
                        <a16:creationId xmlns:a16="http://schemas.microsoft.com/office/drawing/2014/main" id="{F57A7821-6280-4E5E-843A-6A0F7724681E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026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BE766082-E445-4C76-8260-9B174EC8DAA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6F8B37D5-7DC9-4DCE-9923-A580159C05D3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972074E8-674D-411D-8089-23D85AD6EE24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BF503397-B465-4EC7-A6C5-06E324F557C9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id="{56FBD3C8-DAF0-48FA-8BAD-8ED2CB8A946C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95A5C86-CF34-4A0B-8F6F-AD52D8AD9EF8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2069D71-CF9E-488F-A759-EDECBD4C3767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4" name="그림 23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28C19497-C929-4D7A-AB92-82A575C46C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330404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931F9E2-969A-498F-ACAE-6A54AA7A2E85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551D5DB-82C7-4414-A34A-17AFA86ACBB5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A4E2DABC-15F9-4D93-8660-F46803803EA2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6B59998-3B94-469A-BECA-7179B5A62BC9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84A5B464-E53B-4BCE-BCB6-861E64405B4B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14" name="평행 사변형 13">
                    <a:extLst>
                      <a:ext uri="{FF2B5EF4-FFF2-40B4-BE49-F238E27FC236}">
                        <a16:creationId xmlns:a16="http://schemas.microsoft.com/office/drawing/2014/main" id="{F4308572-63EA-454D-AD1A-AD7DFEAC9487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평행 사변형 14">
                    <a:extLst>
                      <a:ext uri="{FF2B5EF4-FFF2-40B4-BE49-F238E27FC236}">
                        <a16:creationId xmlns:a16="http://schemas.microsoft.com/office/drawing/2014/main" id="{D465C99C-8737-4DEB-B265-A8012E91B303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C4140E56-21F1-4B43-B8E5-662412464955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7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0E21CC63-C37B-44D1-BE6D-2516F01582E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32A81B7B-57A6-4969-B1DF-854F50F6FCBA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12" name="직사각형 11">
                    <a:extLst>
                      <a:ext uri="{FF2B5EF4-FFF2-40B4-BE49-F238E27FC236}">
                        <a16:creationId xmlns:a16="http://schemas.microsoft.com/office/drawing/2014/main" id="{9E87EFE2-C46C-434D-9584-E336688D5A22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3" name="직사각형 12">
                    <a:extLst>
                      <a:ext uri="{FF2B5EF4-FFF2-40B4-BE49-F238E27FC236}">
                        <a16:creationId xmlns:a16="http://schemas.microsoft.com/office/drawing/2014/main" id="{C643DBC6-7951-40BF-92B3-9321DDF7D6F0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78E2B7B4-97B7-4A51-B586-B6348D585941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8A29118-DB9F-411D-9C63-95991C5F9A0A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3445121-5C5A-45CC-B35F-E7A3E3098890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" name="그림 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6AFE5D21-98AF-43CE-AD0A-1EAC765E70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E3D2E1-6596-48B0-9B76-FD6D1D89DB0E}"/>
              </a:ext>
            </a:extLst>
          </p:cNvPr>
          <p:cNvSpPr/>
          <p:nvPr/>
        </p:nvSpPr>
        <p:spPr>
          <a:xfrm>
            <a:off x="2683476" y="153948"/>
            <a:ext cx="76331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MovableBlock(MB) </a:t>
            </a:r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개요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BC80A6-6499-45B3-973D-EC7394E20828}"/>
              </a:ext>
            </a:extLst>
          </p:cNvPr>
          <p:cNvSpPr txBox="1"/>
          <p:nvPr/>
        </p:nvSpPr>
        <p:spPr>
          <a:xfrm>
            <a:off x="213651" y="1362589"/>
            <a:ext cx="10386265" cy="286232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기획 배경</a:t>
            </a:r>
            <a:endParaRPr lang="en-US" altLang="ko-KR" dirty="0"/>
          </a:p>
          <a:p>
            <a:r>
              <a:rPr lang="ko-KR" altLang="en-US" dirty="0"/>
              <a:t>해당 항목은 게임에 등장하는 </a:t>
            </a:r>
            <a:r>
              <a:rPr lang="ko-KR" altLang="en-US" dirty="0">
                <a:solidFill>
                  <a:schemeClr val="accent4"/>
                </a:solidFill>
              </a:rPr>
              <a:t>퍼즐 요소들 중 하나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플레이어 조작을 통해 밀거나 당길 수 있는 시스템을 가진 블록에 대해 작성하였다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블록은 위에 플레이어가 올라갈 수 있는 </a:t>
            </a:r>
            <a:r>
              <a:rPr lang="ko-KR" altLang="en-US" dirty="0">
                <a:solidFill>
                  <a:schemeClr val="accent4"/>
                </a:solidFill>
              </a:rPr>
              <a:t>발판 역할</a:t>
            </a:r>
            <a:r>
              <a:rPr lang="ko-KR" altLang="en-US" dirty="0"/>
              <a:t>이 될 수도 있고</a:t>
            </a:r>
            <a:r>
              <a:rPr lang="en-US" altLang="ko-KR" dirty="0"/>
              <a:t>, </a:t>
            </a:r>
            <a:r>
              <a:rPr lang="ko-KR" altLang="en-US" dirty="0"/>
              <a:t>위에 퍼즐이 올라가 있어서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chemeClr val="accent4"/>
                </a:solidFill>
              </a:rPr>
              <a:t>퍼즐요소를 옮기는 용도</a:t>
            </a:r>
            <a:r>
              <a:rPr lang="ko-KR" altLang="en-US" dirty="0"/>
              <a:t>가 될 수도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MovableBlock </a:t>
            </a:r>
            <a:r>
              <a:rPr lang="ko-KR" altLang="en-US" dirty="0"/>
              <a:t>을 제외한 많은 퍼즐들이 </a:t>
            </a:r>
            <a:r>
              <a:rPr lang="en-US" altLang="ko-KR" dirty="0"/>
              <a:t>MovableBlock </a:t>
            </a:r>
            <a:r>
              <a:rPr lang="ko-KR" altLang="en-US" dirty="0"/>
              <a:t>위에 올려져 있어서 이동을 할 수 있는 형태로 이루어 질 것이고</a:t>
            </a:r>
            <a:r>
              <a:rPr lang="en-US" altLang="ko-KR" dirty="0"/>
              <a:t>, </a:t>
            </a:r>
            <a:r>
              <a:rPr lang="ko-KR" altLang="en-US" dirty="0"/>
              <a:t>이를 통해 퍼즐 </a:t>
            </a:r>
            <a:r>
              <a:rPr lang="ko-KR" altLang="en-US" dirty="0">
                <a:solidFill>
                  <a:schemeClr val="accent4"/>
                </a:solidFill>
              </a:rPr>
              <a:t>레벨 디자인 단계에서 좀 더 자유도 높게</a:t>
            </a:r>
            <a:r>
              <a:rPr lang="ko-KR" altLang="en-US" dirty="0"/>
              <a:t> 퍼즐 레벨을 제작할 수 있을 것으로 기대된다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 descr="게임 게시판 - 추억 돋는 게임 &lt;푸쉬 푸쉬&gt;">
            <a:extLst>
              <a:ext uri="{FF2B5EF4-FFF2-40B4-BE49-F238E27FC236}">
                <a16:creationId xmlns:a16="http://schemas.microsoft.com/office/drawing/2014/main" id="{3B64A314-63B9-4A59-8715-3BDD25309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626" y="4282615"/>
            <a:ext cx="2348611" cy="194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7FA1503-F70B-4563-ABA5-DF31B992BB0B}"/>
              </a:ext>
            </a:extLst>
          </p:cNvPr>
          <p:cNvSpPr txBox="1"/>
          <p:nvPr/>
        </p:nvSpPr>
        <p:spPr>
          <a:xfrm>
            <a:off x="8245626" y="6323040"/>
            <a:ext cx="2348611" cy="27699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</a:t>
            </a:r>
            <a:r>
              <a:rPr lang="ko-KR" altLang="en-US" sz="1200" dirty="0"/>
              <a:t>게임 </a:t>
            </a:r>
            <a:r>
              <a:rPr lang="en-US" altLang="ko-KR" sz="1200" dirty="0"/>
              <a:t>PUSHPUSH&gt;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1C0C69-75D7-4D0E-815E-84B905B968A9}"/>
              </a:ext>
            </a:extLst>
          </p:cNvPr>
          <p:cNvSpPr txBox="1"/>
          <p:nvPr/>
        </p:nvSpPr>
        <p:spPr>
          <a:xfrm>
            <a:off x="213651" y="4282615"/>
            <a:ext cx="7870626" cy="2308324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시스템 요약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/>
              <a:t>MovableBlock</a:t>
            </a:r>
            <a:r>
              <a:rPr lang="ko-KR" altLang="en-US" sz="1400" dirty="0"/>
              <a:t> 에 인접한 캐릭터는 상호작용 키를 통해서 </a:t>
            </a:r>
            <a:r>
              <a:rPr lang="en-US" altLang="ko-KR" sz="1400" dirty="0"/>
              <a:t>MovableBlock</a:t>
            </a:r>
            <a:r>
              <a:rPr lang="ko-KR" altLang="en-US" sz="1400" dirty="0"/>
              <a:t>를 옮길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옮길 수 있는 방향은 캐릭터가 인접한 방향에 따라 달라지며</a:t>
            </a:r>
            <a:r>
              <a:rPr lang="en-US" altLang="ko-KR" sz="1400" dirty="0"/>
              <a:t>, </a:t>
            </a:r>
            <a:r>
              <a:rPr lang="ko-KR" altLang="en-US" sz="1400" dirty="0"/>
              <a:t>밀고 당기는 형태로 바라보는 방향을 기준으로 앞이나 뒤로만 이동할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/>
              <a:t>MovableBlock</a:t>
            </a:r>
            <a:r>
              <a:rPr lang="ko-KR" altLang="en-US" sz="1400" dirty="0"/>
              <a:t>의 이동방향에 충돌체가 있다면</a:t>
            </a:r>
            <a:r>
              <a:rPr lang="en-US" altLang="ko-KR" sz="1400" dirty="0"/>
              <a:t>, </a:t>
            </a:r>
            <a:r>
              <a:rPr lang="ko-KR" altLang="en-US" sz="1400" dirty="0"/>
              <a:t>그 방향으로는 더 이상 이동하지 않는다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/>
              <a:t>MovableBlock</a:t>
            </a:r>
            <a:r>
              <a:rPr lang="ko-KR" altLang="en-US" sz="1400" dirty="0"/>
              <a:t>의 위에 있는 오브젝트</a:t>
            </a:r>
            <a:r>
              <a:rPr lang="en-US" altLang="ko-KR" sz="1000" dirty="0"/>
              <a:t>(</a:t>
            </a:r>
            <a:r>
              <a:rPr lang="ko-KR" altLang="en-US" sz="1000" dirty="0"/>
              <a:t>다른 퍼즐요소</a:t>
            </a:r>
            <a:r>
              <a:rPr lang="en-US" altLang="ko-KR" sz="1000" dirty="0"/>
              <a:t>)</a:t>
            </a:r>
            <a:r>
              <a:rPr lang="ko-KR" altLang="en-US" sz="1400" dirty="0"/>
              <a:t>도 </a:t>
            </a:r>
            <a:r>
              <a:rPr lang="en-US" altLang="ko-KR" sz="1400" dirty="0"/>
              <a:t>MovableBlock</a:t>
            </a:r>
            <a:r>
              <a:rPr lang="ko-KR" altLang="en-US" sz="1400" dirty="0"/>
              <a:t>가 이동하면 같이 이동하게 된다</a:t>
            </a:r>
            <a:r>
              <a:rPr lang="en-US" altLang="ko-KR" sz="1400" dirty="0"/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4F28EC-CE64-4FF6-B466-8BE8683C18A1}"/>
              </a:ext>
            </a:extLst>
          </p:cNvPr>
          <p:cNvSpPr/>
          <p:nvPr/>
        </p:nvSpPr>
        <p:spPr>
          <a:xfrm>
            <a:off x="10197575" y="69121"/>
            <a:ext cx="1038245" cy="10396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4000" b="1" dirty="0"/>
              <a:t>MB</a:t>
            </a:r>
          </a:p>
        </p:txBody>
      </p:sp>
    </p:spTree>
    <p:extLst>
      <p:ext uri="{BB962C8B-B14F-4D97-AF65-F5344CB8AC3E}">
        <p14:creationId xmlns:p14="http://schemas.microsoft.com/office/powerpoint/2010/main" val="108640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D315A11-84F2-4621-B50E-2CF353A89949}"/>
              </a:ext>
            </a:extLst>
          </p:cNvPr>
          <p:cNvSpPr/>
          <p:nvPr/>
        </p:nvSpPr>
        <p:spPr>
          <a:xfrm>
            <a:off x="6811860" y="1738767"/>
            <a:ext cx="3632433" cy="331939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DBAB4BC-1747-4787-A81A-256129E38BA5}"/>
              </a:ext>
            </a:extLst>
          </p:cNvPr>
          <p:cNvSpPr/>
          <p:nvPr/>
        </p:nvSpPr>
        <p:spPr>
          <a:xfrm>
            <a:off x="7258768" y="3196029"/>
            <a:ext cx="1317605" cy="115375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E6A5392-ED85-48CE-A89F-8B58FA41B21D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A2E1043-022A-4DE1-A54E-44EF11A18359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BF426DE9-907C-44CF-AA20-07817312C7EE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EC67E29-9F3F-4762-913E-740AF69A7278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1C6B97B7-E842-4684-9D53-7F8BC0360E83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0E2E9AA3-FBD6-4996-AFBD-3D7537FA1190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평행 사변형 16">
                    <a:extLst>
                      <a:ext uri="{FF2B5EF4-FFF2-40B4-BE49-F238E27FC236}">
                        <a16:creationId xmlns:a16="http://schemas.microsoft.com/office/drawing/2014/main" id="{9AA1B36E-D07B-48AC-9247-9658AF4F79B8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평행 사변형 17">
                    <a:extLst>
                      <a:ext uri="{FF2B5EF4-FFF2-40B4-BE49-F238E27FC236}">
                        <a16:creationId xmlns:a16="http://schemas.microsoft.com/office/drawing/2014/main" id="{BB1CED43-E06F-493B-964D-4A0CF3F10387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9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FE62FD67-07E1-4CFA-AD5D-CAA50B39F2C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831EF386-8CB9-491E-B8DD-E669251532FE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264B444B-FCB4-4AA5-B106-40E5591FC3B4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C67CFCAE-EFBE-4E28-BBE2-DA1C96387893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1" name="평행 사변형 10">
                <a:extLst>
                  <a:ext uri="{FF2B5EF4-FFF2-40B4-BE49-F238E27FC236}">
                    <a16:creationId xmlns:a16="http://schemas.microsoft.com/office/drawing/2014/main" id="{7E1C464C-49DF-4F2E-812B-D6E693378391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7C12369-60DA-4787-B28D-F88C658DBA75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D8DAB00-DCF1-40BB-B3FD-136158E5852C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19BD3DC3-0D4F-4EB8-AAA1-20AFD046AE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72C0B6-A9DD-4F99-8862-5A0388E972E7}"/>
              </a:ext>
            </a:extLst>
          </p:cNvPr>
          <p:cNvSpPr/>
          <p:nvPr/>
        </p:nvSpPr>
        <p:spPr>
          <a:xfrm>
            <a:off x="2683476" y="153948"/>
            <a:ext cx="44807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MB</a:t>
            </a:r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객체 설정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637C56A-5C71-43A6-BA75-0746BDCF60D2}"/>
              </a:ext>
            </a:extLst>
          </p:cNvPr>
          <p:cNvSpPr/>
          <p:nvPr/>
        </p:nvSpPr>
        <p:spPr>
          <a:xfrm>
            <a:off x="7522092" y="2629616"/>
            <a:ext cx="790956" cy="164185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dirty="0" err="1"/>
              <a:t>매쉬</a:t>
            </a:r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D4F523-E011-4787-9F0D-88F558B83C25}"/>
              </a:ext>
            </a:extLst>
          </p:cNvPr>
          <p:cNvSpPr txBox="1"/>
          <p:nvPr/>
        </p:nvSpPr>
        <p:spPr>
          <a:xfrm>
            <a:off x="8871454" y="4047582"/>
            <a:ext cx="1192332" cy="4327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2. </a:t>
            </a:r>
            <a:r>
              <a:rPr lang="ko-KR" altLang="en-US" sz="1400" dirty="0"/>
              <a:t>콜리전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D407D-B72C-4F2E-B750-64820CC0FE6F}"/>
              </a:ext>
            </a:extLst>
          </p:cNvPr>
          <p:cNvSpPr txBox="1"/>
          <p:nvPr/>
        </p:nvSpPr>
        <p:spPr>
          <a:xfrm>
            <a:off x="8871454" y="3086821"/>
            <a:ext cx="1192332" cy="4327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1. </a:t>
            </a:r>
            <a:r>
              <a:rPr lang="ko-KR" altLang="en-US" sz="1400" dirty="0" err="1"/>
              <a:t>매쉬</a:t>
            </a:r>
            <a:endParaRPr lang="ko-KR" altLang="en-US" sz="14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91242D2-39D7-46B1-A6CA-C9EFB9F826BA}"/>
              </a:ext>
            </a:extLst>
          </p:cNvPr>
          <p:cNvSpPr/>
          <p:nvPr/>
        </p:nvSpPr>
        <p:spPr>
          <a:xfrm>
            <a:off x="8149518" y="3237330"/>
            <a:ext cx="131774" cy="1317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3A7A730-290E-4647-B0E4-953E8A2B3B49}"/>
              </a:ext>
            </a:extLst>
          </p:cNvPr>
          <p:cNvSpPr/>
          <p:nvPr/>
        </p:nvSpPr>
        <p:spPr>
          <a:xfrm>
            <a:off x="8516220" y="4198091"/>
            <a:ext cx="131774" cy="1317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2C391ED-D6A1-4480-B7C7-8C1D60F44AF4}"/>
              </a:ext>
            </a:extLst>
          </p:cNvPr>
          <p:cNvCxnSpPr>
            <a:stCxn id="27" idx="6"/>
            <a:endCxn id="24" idx="1"/>
          </p:cNvCxnSpPr>
          <p:nvPr/>
        </p:nvCxnSpPr>
        <p:spPr>
          <a:xfrm>
            <a:off x="8647994" y="4263978"/>
            <a:ext cx="2234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0A680C6-5321-4079-8F2C-4B485FA2439A}"/>
              </a:ext>
            </a:extLst>
          </p:cNvPr>
          <p:cNvCxnSpPr>
            <a:stCxn id="26" idx="6"/>
            <a:endCxn id="25" idx="1"/>
          </p:cNvCxnSpPr>
          <p:nvPr/>
        </p:nvCxnSpPr>
        <p:spPr>
          <a:xfrm>
            <a:off x="8281292" y="3303217"/>
            <a:ext cx="5901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8114CFC0-F33E-4DA6-B871-2E4B46F8E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265755"/>
              </p:ext>
            </p:extLst>
          </p:nvPr>
        </p:nvGraphicFramePr>
        <p:xfrm>
          <a:off x="334865" y="1738767"/>
          <a:ext cx="6246287" cy="312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0050">
                  <a:extLst>
                    <a:ext uri="{9D8B030D-6E8A-4147-A177-3AD203B41FA5}">
                      <a16:colId xmlns:a16="http://schemas.microsoft.com/office/drawing/2014/main" val="1127485073"/>
                    </a:ext>
                  </a:extLst>
                </a:gridCol>
                <a:gridCol w="4836237">
                  <a:extLst>
                    <a:ext uri="{9D8B030D-6E8A-4147-A177-3AD203B41FA5}">
                      <a16:colId xmlns:a16="http://schemas.microsoft.com/office/drawing/2014/main" val="2824750769"/>
                    </a:ext>
                  </a:extLst>
                </a:gridCol>
              </a:tblGrid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868615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매쉬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퍼즐요소의 모델 리소스를 가지고 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028104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hlinkClick r:id="rId5" action="ppaction://hlinkfile"/>
                        </a:rPr>
                        <a:t>콜리전</a:t>
                      </a:r>
                      <a:r>
                        <a:rPr lang="en-US" altLang="ko-KR" sz="1000" dirty="0">
                          <a:hlinkClick r:id="rId5" action="ppaction://hlinkfile"/>
                        </a:rPr>
                        <a:t>1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링크된 엑셀 참조</a:t>
                      </a:r>
                      <a:r>
                        <a:rPr lang="en-US" altLang="ko-KR" sz="800" dirty="0"/>
                        <a:t>)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박스 콜리전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/>
                        <a:t> </a:t>
                      </a:r>
                    </a:p>
                    <a:p>
                      <a:pPr latinLnBrk="1"/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‘</a:t>
                      </a:r>
                      <a:r>
                        <a:rPr lang="ko-KR" altLang="en-US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캐릭터가 퍼즐요소와 닿을 시에</a:t>
                      </a:r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 </a:t>
                      </a:r>
                      <a:r>
                        <a:rPr lang="ko-KR" altLang="en-US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인접한 상태인가</a:t>
                      </a:r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? </a:t>
                      </a:r>
                      <a:r>
                        <a:rPr lang="ko-KR" altLang="en-US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아닌가</a:t>
                      </a:r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?’</a:t>
                      </a:r>
                      <a:r>
                        <a:rPr lang="ko-KR" altLang="en-US" sz="1000" dirty="0"/>
                        <a:t>를 처리할 수 있도록 돕는 </a:t>
                      </a:r>
                      <a:r>
                        <a:rPr lang="ko-KR" altLang="en-US" sz="1000" dirty="0" err="1"/>
                        <a:t>콜리전이다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모델 리소스의 크기보다 좀더 넉넉하게 인식할 수 있도록 크기를 조정한다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389471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hlinkClick r:id="rId5" action="ppaction://hlinkfile"/>
                        </a:rPr>
                        <a:t>콜리전</a:t>
                      </a:r>
                      <a:r>
                        <a:rPr lang="en-US" altLang="ko-KR" sz="1000" dirty="0">
                          <a:hlinkClick r:id="rId5" action="ppaction://hlinkfile"/>
                        </a:rPr>
                        <a:t>2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링크된 엑셀 참조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박스 콜리전</a:t>
                      </a:r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‘</a:t>
                      </a:r>
                      <a:r>
                        <a:rPr lang="ko-KR" altLang="en-US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퍼즐 요소와 타 오브젝트</a:t>
                      </a:r>
                      <a:r>
                        <a:rPr lang="en-US" altLang="ko-KR" sz="8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벽</a:t>
                      </a:r>
                      <a:r>
                        <a:rPr lang="en-US" altLang="ko-KR" sz="8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, </a:t>
                      </a:r>
                      <a:r>
                        <a:rPr lang="ko-KR" altLang="en-US" sz="8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캐릭터 등</a:t>
                      </a:r>
                      <a:r>
                        <a:rPr lang="en-US" altLang="ko-KR" sz="8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)</a:t>
                      </a:r>
                      <a:r>
                        <a:rPr lang="ko-KR" altLang="en-US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와의 충돌</a:t>
                      </a:r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’</a:t>
                      </a:r>
                      <a:r>
                        <a:rPr lang="ko-KR" altLang="en-US" sz="1000" dirty="0"/>
                        <a:t>을 처리할 때 결정하는 </a:t>
                      </a:r>
                      <a:r>
                        <a:rPr lang="ko-KR" altLang="en-US" sz="1000" dirty="0" err="1"/>
                        <a:t>콜리전이다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 err="1"/>
                        <a:t>모젤</a:t>
                      </a:r>
                      <a:r>
                        <a:rPr lang="ko-KR" altLang="en-US" sz="1000" dirty="0"/>
                        <a:t> 리소스의 크기에 거의 딱 맞을 </a:t>
                      </a:r>
                      <a:r>
                        <a:rPr lang="ko-KR" altLang="en-US" sz="1000"/>
                        <a:t>크기로 크기를 </a:t>
                      </a:r>
                      <a:r>
                        <a:rPr lang="ko-KR" altLang="en-US" sz="1000" dirty="0"/>
                        <a:t>조정한다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521797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‘</a:t>
                      </a:r>
                      <a:r>
                        <a:rPr lang="ko-KR" altLang="en-US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퍼즐이 인식하는 범위내에 캐릭터가 있는가</a:t>
                      </a:r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?’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를 안내하는 역할이다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기본적으로 보이지 않는 상태이지만 캐릭터가 인접한 상태에선 보이는 상태로 변경된다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948459"/>
                  </a:ext>
                </a:extLst>
              </a:tr>
            </a:tbl>
          </a:graphicData>
        </a:graphic>
      </p:graphicFrame>
      <p:grpSp>
        <p:nvGrpSpPr>
          <p:cNvPr id="32" name="그룹 31">
            <a:extLst>
              <a:ext uri="{FF2B5EF4-FFF2-40B4-BE49-F238E27FC236}">
                <a16:creationId xmlns:a16="http://schemas.microsoft.com/office/drawing/2014/main" id="{08171B7E-06DD-4B0A-9E8F-761321989189}"/>
              </a:ext>
            </a:extLst>
          </p:cNvPr>
          <p:cNvGrpSpPr/>
          <p:nvPr/>
        </p:nvGrpSpPr>
        <p:grpSpPr>
          <a:xfrm>
            <a:off x="7741124" y="2196224"/>
            <a:ext cx="352892" cy="352892"/>
            <a:chOff x="8237989" y="1961081"/>
            <a:chExt cx="874398" cy="874398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ED9460A8-435C-4F70-BFB8-FCEE23E783CF}"/>
                </a:ext>
              </a:extLst>
            </p:cNvPr>
            <p:cNvSpPr/>
            <p:nvPr/>
          </p:nvSpPr>
          <p:spPr>
            <a:xfrm>
              <a:off x="8237989" y="1961081"/>
              <a:ext cx="874398" cy="874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Picture 2" descr="Human hand gesture ok icon Royalty Free Vector Image">
              <a:extLst>
                <a:ext uri="{FF2B5EF4-FFF2-40B4-BE49-F238E27FC236}">
                  <a16:creationId xmlns:a16="http://schemas.microsoft.com/office/drawing/2014/main" id="{FD6437F4-2209-4AD1-9C2E-7F292704EC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24" t="11988" r="22919" b="15754"/>
            <a:stretch/>
          </p:blipFill>
          <p:spPr bwMode="auto">
            <a:xfrm>
              <a:off x="8481199" y="2126764"/>
              <a:ext cx="387978" cy="543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0EAAA83D-B56F-4663-AC13-CF9D589DD7FA}"/>
              </a:ext>
            </a:extLst>
          </p:cNvPr>
          <p:cNvSpPr/>
          <p:nvPr/>
        </p:nvSpPr>
        <p:spPr>
          <a:xfrm>
            <a:off x="8028128" y="2306783"/>
            <a:ext cx="131774" cy="1317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3C175F-96C8-4531-83CE-DE619FEA7CB5}"/>
              </a:ext>
            </a:extLst>
          </p:cNvPr>
          <p:cNvSpPr txBox="1"/>
          <p:nvPr/>
        </p:nvSpPr>
        <p:spPr>
          <a:xfrm>
            <a:off x="8871454" y="2156274"/>
            <a:ext cx="1192332" cy="4327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4. UI</a:t>
            </a:r>
            <a:endParaRPr lang="ko-KR" altLang="en-US" sz="14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7C61B16-A4DA-4A5E-98CE-6957CAC94A7C}"/>
              </a:ext>
            </a:extLst>
          </p:cNvPr>
          <p:cNvCxnSpPr>
            <a:cxnSpLocks/>
            <a:stCxn id="35" idx="6"/>
            <a:endCxn id="36" idx="1"/>
          </p:cNvCxnSpPr>
          <p:nvPr/>
        </p:nvCxnSpPr>
        <p:spPr>
          <a:xfrm>
            <a:off x="8159902" y="2372670"/>
            <a:ext cx="711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BAF1C04-3AF3-440D-B1D0-47B3292C2640}"/>
              </a:ext>
            </a:extLst>
          </p:cNvPr>
          <p:cNvSpPr/>
          <p:nvPr/>
        </p:nvSpPr>
        <p:spPr>
          <a:xfrm>
            <a:off x="7442110" y="2562126"/>
            <a:ext cx="937690" cy="17800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536BBC-4E07-4E19-9DEE-A96C14D3588D}"/>
              </a:ext>
            </a:extLst>
          </p:cNvPr>
          <p:cNvSpPr txBox="1"/>
          <p:nvPr/>
        </p:nvSpPr>
        <p:spPr>
          <a:xfrm>
            <a:off x="8674881" y="3578829"/>
            <a:ext cx="1192332" cy="4327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3. </a:t>
            </a:r>
            <a:r>
              <a:rPr lang="ko-KR" altLang="en-US" sz="1400" dirty="0"/>
              <a:t>콜리전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3EE3C4C-4C7E-4BA8-B785-0985FECA0C3E}"/>
              </a:ext>
            </a:extLst>
          </p:cNvPr>
          <p:cNvSpPr/>
          <p:nvPr/>
        </p:nvSpPr>
        <p:spPr>
          <a:xfrm>
            <a:off x="8319647" y="3729338"/>
            <a:ext cx="131774" cy="1317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6ABE0AD-7C78-400D-A1FE-456CE88439F0}"/>
              </a:ext>
            </a:extLst>
          </p:cNvPr>
          <p:cNvCxnSpPr>
            <a:stCxn id="40" idx="6"/>
            <a:endCxn id="39" idx="1"/>
          </p:cNvCxnSpPr>
          <p:nvPr/>
        </p:nvCxnSpPr>
        <p:spPr>
          <a:xfrm>
            <a:off x="8451421" y="3795225"/>
            <a:ext cx="2234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99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>
            <a:extLst>
              <a:ext uri="{FF2B5EF4-FFF2-40B4-BE49-F238E27FC236}">
                <a16:creationId xmlns:a16="http://schemas.microsoft.com/office/drawing/2014/main" id="{E2F59FA6-8A30-43A7-8CD0-A51585C21DCF}"/>
              </a:ext>
            </a:extLst>
          </p:cNvPr>
          <p:cNvSpPr/>
          <p:nvPr/>
        </p:nvSpPr>
        <p:spPr>
          <a:xfrm>
            <a:off x="4207218" y="1315130"/>
            <a:ext cx="6420525" cy="270988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48C859E-3202-4A55-B51C-AAA4E0E95907}"/>
              </a:ext>
            </a:extLst>
          </p:cNvPr>
          <p:cNvSpPr/>
          <p:nvPr/>
        </p:nvSpPr>
        <p:spPr>
          <a:xfrm>
            <a:off x="81373" y="1315924"/>
            <a:ext cx="3777563" cy="270988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A22F4BD-8CB0-4DE3-BAEE-637AE004ACDA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278B3E8-CEFF-45F9-A25D-C27DA5ED8180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84D0B079-5AFD-4727-AA03-3EE3DF0B85DD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55D4AE3-C45B-4429-ACA1-0A3988AF8FF7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B24AD3D3-B5B6-407D-A81E-AC82F5DA8C91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1F51D478-E0DE-4EE3-AC04-BCEC55C19E31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평행 사변형 16">
                    <a:extLst>
                      <a:ext uri="{FF2B5EF4-FFF2-40B4-BE49-F238E27FC236}">
                        <a16:creationId xmlns:a16="http://schemas.microsoft.com/office/drawing/2014/main" id="{80222640-9B06-4111-9597-979F3A277BA6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평행 사변형 17">
                    <a:extLst>
                      <a:ext uri="{FF2B5EF4-FFF2-40B4-BE49-F238E27FC236}">
                        <a16:creationId xmlns:a16="http://schemas.microsoft.com/office/drawing/2014/main" id="{258A52A3-2A15-477A-90F3-FC020F47F7AA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9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207F0C7B-70AD-4CFC-B55E-5639EDA1075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9F2C653F-60D5-463B-A82B-93566883E428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2A32B97F-96E5-4E07-9EE6-5DA811EC6A2C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6B23B46B-6126-40E8-899F-A81302678115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1" name="평행 사변형 10">
                <a:extLst>
                  <a:ext uri="{FF2B5EF4-FFF2-40B4-BE49-F238E27FC236}">
                    <a16:creationId xmlns:a16="http://schemas.microsoft.com/office/drawing/2014/main" id="{71560C3E-1D32-4EBC-BD32-67EB62B2BD38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CA9ED17-D28D-483C-8495-5AC7C743A82D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3250C8B-8B84-48EC-8613-CCB47E1C2F24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DC1B1EFB-F5B3-4CB4-8E2A-34D17AFD44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252755-5FA7-4168-9633-277816AB2E64}"/>
              </a:ext>
            </a:extLst>
          </p:cNvPr>
          <p:cNvSpPr/>
          <p:nvPr/>
        </p:nvSpPr>
        <p:spPr>
          <a:xfrm>
            <a:off x="2683476" y="153948"/>
            <a:ext cx="61093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MB </a:t>
            </a:r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인식</a:t>
            </a:r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범위 설정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32651C0-5C83-49CA-819F-F88E9EE9F7E9}"/>
              </a:ext>
            </a:extLst>
          </p:cNvPr>
          <p:cNvGrpSpPr/>
          <p:nvPr/>
        </p:nvGrpSpPr>
        <p:grpSpPr>
          <a:xfrm>
            <a:off x="831578" y="1588059"/>
            <a:ext cx="2165624" cy="2165615"/>
            <a:chOff x="8865900" y="2575443"/>
            <a:chExt cx="2165624" cy="2165615"/>
          </a:xfrm>
        </p:grpSpPr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3537BDFA-ACBC-480A-9B69-97466006DCA1}"/>
                </a:ext>
              </a:extLst>
            </p:cNvPr>
            <p:cNvSpPr/>
            <p:nvPr/>
          </p:nvSpPr>
          <p:spPr>
            <a:xfrm rot="10800000">
              <a:off x="8865910" y="2575444"/>
              <a:ext cx="2165614" cy="1083600"/>
            </a:xfrm>
            <a:prstGeom prst="triangle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5A93056-4F6C-4392-877B-B185282864FF}"/>
                </a:ext>
              </a:extLst>
            </p:cNvPr>
            <p:cNvSpPr/>
            <p:nvPr/>
          </p:nvSpPr>
          <p:spPr>
            <a:xfrm rot="5400000">
              <a:off x="8324893" y="3116450"/>
              <a:ext cx="2165614" cy="1083600"/>
            </a:xfrm>
            <a:prstGeom prst="triangl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9220DEAE-1051-4038-A93A-F5BA8AFB8D1D}"/>
                </a:ext>
              </a:extLst>
            </p:cNvPr>
            <p:cNvSpPr/>
            <p:nvPr/>
          </p:nvSpPr>
          <p:spPr>
            <a:xfrm>
              <a:off x="8865910" y="3657458"/>
              <a:ext cx="2165614" cy="1083600"/>
            </a:xfrm>
            <a:prstGeom prst="triangle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C135713A-BDB7-4F56-B9FC-57CDAD711D89}"/>
                </a:ext>
              </a:extLst>
            </p:cNvPr>
            <p:cNvSpPr/>
            <p:nvPr/>
          </p:nvSpPr>
          <p:spPr>
            <a:xfrm rot="16200000">
              <a:off x="9406917" y="3116450"/>
              <a:ext cx="2165614" cy="1083600"/>
            </a:xfrm>
            <a:prstGeom prst="triangl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87D9E13-6CE7-4BB7-BDB8-EAE97925AC31}"/>
                </a:ext>
              </a:extLst>
            </p:cNvPr>
            <p:cNvCxnSpPr/>
            <p:nvPr/>
          </p:nvCxnSpPr>
          <p:spPr>
            <a:xfrm flipH="1">
              <a:off x="8865905" y="2575443"/>
              <a:ext cx="2165615" cy="21656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86E76B0-5780-4E33-A974-1D90654C8541}"/>
                </a:ext>
              </a:extLst>
            </p:cNvPr>
            <p:cNvCxnSpPr>
              <a:cxnSpLocks/>
            </p:cNvCxnSpPr>
            <p:nvPr/>
          </p:nvCxnSpPr>
          <p:spPr>
            <a:xfrm>
              <a:off x="8865905" y="2575443"/>
              <a:ext cx="2165615" cy="2165615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BE97C93-E52D-4FB8-90F8-B61764E150E3}"/>
                </a:ext>
              </a:extLst>
            </p:cNvPr>
            <p:cNvSpPr/>
            <p:nvPr/>
          </p:nvSpPr>
          <p:spPr>
            <a:xfrm>
              <a:off x="8865900" y="2575443"/>
              <a:ext cx="2165624" cy="21656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9E27643-3BDA-45B0-9B60-DD12C9B89616}"/>
                </a:ext>
              </a:extLst>
            </p:cNvPr>
            <p:cNvSpPr/>
            <p:nvPr/>
          </p:nvSpPr>
          <p:spPr>
            <a:xfrm>
              <a:off x="9298702" y="3007382"/>
              <a:ext cx="1300020" cy="130173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ko-KR" dirty="0"/>
                <a:t>MB</a:t>
              </a: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1E32ECEF-9BD5-44A0-A432-8AC9CA85E03B}"/>
                </a:ext>
              </a:extLst>
            </p:cNvPr>
            <p:cNvSpPr/>
            <p:nvPr/>
          </p:nvSpPr>
          <p:spPr>
            <a:xfrm>
              <a:off x="9801325" y="2654987"/>
              <a:ext cx="272852" cy="27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</a:t>
              </a:r>
              <a:endParaRPr lang="ko-KR" altLang="en-US" sz="14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054DE83D-8039-4C31-BA44-58E6EB474220}"/>
                </a:ext>
              </a:extLst>
            </p:cNvPr>
            <p:cNvSpPr/>
            <p:nvPr/>
          </p:nvSpPr>
          <p:spPr>
            <a:xfrm>
              <a:off x="10678694" y="3523805"/>
              <a:ext cx="272852" cy="27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3A46BC5-EA52-42AC-9749-488D160FB4AC}"/>
                </a:ext>
              </a:extLst>
            </p:cNvPr>
            <p:cNvSpPr/>
            <p:nvPr/>
          </p:nvSpPr>
          <p:spPr>
            <a:xfrm>
              <a:off x="9813076" y="4392352"/>
              <a:ext cx="272852" cy="27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3</a:t>
              </a:r>
              <a:endParaRPr lang="ko-KR" altLang="en-US" sz="1400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F53580E-F5AD-4A66-BEDE-ECC29D275F05}"/>
                </a:ext>
              </a:extLst>
            </p:cNvPr>
            <p:cNvSpPr/>
            <p:nvPr/>
          </p:nvSpPr>
          <p:spPr>
            <a:xfrm>
              <a:off x="8945880" y="3523805"/>
              <a:ext cx="272852" cy="27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4</a:t>
              </a:r>
              <a:endParaRPr lang="ko-KR" altLang="en-US" sz="1400" dirty="0"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DAB862C-46AA-4562-898E-9FFEC2711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456837"/>
              </p:ext>
            </p:extLst>
          </p:nvPr>
        </p:nvGraphicFramePr>
        <p:xfrm>
          <a:off x="81373" y="4159464"/>
          <a:ext cx="3777563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378">
                  <a:extLst>
                    <a:ext uri="{9D8B030D-6E8A-4147-A177-3AD203B41FA5}">
                      <a16:colId xmlns:a16="http://schemas.microsoft.com/office/drawing/2014/main" val="3095039726"/>
                    </a:ext>
                  </a:extLst>
                </a:gridCol>
                <a:gridCol w="1026102">
                  <a:extLst>
                    <a:ext uri="{9D8B030D-6E8A-4147-A177-3AD203B41FA5}">
                      <a16:colId xmlns:a16="http://schemas.microsoft.com/office/drawing/2014/main" val="3296869371"/>
                    </a:ext>
                  </a:extLst>
                </a:gridCol>
                <a:gridCol w="2223083">
                  <a:extLst>
                    <a:ext uri="{9D8B030D-6E8A-4147-A177-3AD203B41FA5}">
                      <a16:colId xmlns:a16="http://schemas.microsoft.com/office/drawing/2014/main" val="1078743606"/>
                    </a:ext>
                  </a:extLst>
                </a:gridCol>
              </a:tblGrid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State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캐릭터의 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855708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범위 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캐릭터의 위치가 퍼즐의 콜리전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 밖이다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078504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캐릭터의 위치가 위 그림의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번 범위에 </a:t>
                      </a:r>
                      <a:r>
                        <a:rPr lang="ko-KR" altLang="en-US" sz="1000" dirty="0" err="1"/>
                        <a:t>겹쳐있다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19245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캐릭터의 위치가 위 그림의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번 범위에 </a:t>
                      </a:r>
                      <a:r>
                        <a:rPr lang="ko-KR" altLang="en-US" sz="1000" dirty="0" err="1"/>
                        <a:t>겹쳐있다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86056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캐릭터의 위치가 위 그림의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번 범위에 </a:t>
                      </a:r>
                      <a:r>
                        <a:rPr lang="ko-KR" altLang="en-US" sz="1000" dirty="0" err="1"/>
                        <a:t>겹쳐있다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842760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캐릭터의 위치가 위 그림의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번 범위에 </a:t>
                      </a:r>
                      <a:r>
                        <a:rPr lang="ko-KR" altLang="en-US" sz="1000" dirty="0" err="1"/>
                        <a:t>겹쳐있다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339436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18A68056-284E-4044-80DF-C6964E656D9E}"/>
              </a:ext>
            </a:extLst>
          </p:cNvPr>
          <p:cNvGrpSpPr/>
          <p:nvPr/>
        </p:nvGrpSpPr>
        <p:grpSpPr>
          <a:xfrm>
            <a:off x="7741666" y="1363862"/>
            <a:ext cx="2435360" cy="2228315"/>
            <a:chOff x="4516903" y="1357146"/>
            <a:chExt cx="2435360" cy="222831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5E2DB6F-37B9-4D5E-9D82-4CEDEB25C892}"/>
                </a:ext>
              </a:extLst>
            </p:cNvPr>
            <p:cNvSpPr/>
            <p:nvPr/>
          </p:nvSpPr>
          <p:spPr>
            <a:xfrm>
              <a:off x="4516903" y="1357146"/>
              <a:ext cx="2435360" cy="2228315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51B54DD-E03A-4008-A76A-6A990DDC731B}"/>
                </a:ext>
              </a:extLst>
            </p:cNvPr>
            <p:cNvGrpSpPr/>
            <p:nvPr/>
          </p:nvGrpSpPr>
          <p:grpSpPr>
            <a:xfrm>
              <a:off x="4873011" y="1709141"/>
              <a:ext cx="1723145" cy="1524324"/>
              <a:chOff x="5274773" y="2007249"/>
              <a:chExt cx="1723145" cy="1524324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CE9DF870-F363-404C-BCB6-A94C499BB942}"/>
                  </a:ext>
                </a:extLst>
              </p:cNvPr>
              <p:cNvGrpSpPr/>
              <p:nvPr/>
            </p:nvGrpSpPr>
            <p:grpSpPr>
              <a:xfrm>
                <a:off x="5379809" y="2007249"/>
                <a:ext cx="1524330" cy="1524324"/>
                <a:chOff x="8865900" y="2575443"/>
                <a:chExt cx="2165624" cy="2165615"/>
              </a:xfrm>
            </p:grpSpPr>
            <p:sp>
              <p:nvSpPr>
                <p:cNvPr id="42" name="이등변 삼각형 41">
                  <a:extLst>
                    <a:ext uri="{FF2B5EF4-FFF2-40B4-BE49-F238E27FC236}">
                      <a16:creationId xmlns:a16="http://schemas.microsoft.com/office/drawing/2014/main" id="{61C06F72-B900-4D6F-ABB6-6D12006B9110}"/>
                    </a:ext>
                  </a:extLst>
                </p:cNvPr>
                <p:cNvSpPr/>
                <p:nvPr/>
              </p:nvSpPr>
              <p:spPr>
                <a:xfrm rot="10800000">
                  <a:off x="8865910" y="2575444"/>
                  <a:ext cx="2165614" cy="1083600"/>
                </a:xfrm>
                <a:prstGeom prst="triangle">
                  <a:avLst/>
                </a:pr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>
                  <a:extLst>
                    <a:ext uri="{FF2B5EF4-FFF2-40B4-BE49-F238E27FC236}">
                      <a16:creationId xmlns:a16="http://schemas.microsoft.com/office/drawing/2014/main" id="{FF34B674-C7E4-42ED-AF4F-165B49E092E1}"/>
                    </a:ext>
                  </a:extLst>
                </p:cNvPr>
                <p:cNvSpPr/>
                <p:nvPr/>
              </p:nvSpPr>
              <p:spPr>
                <a:xfrm rot="5400000">
                  <a:off x="8324893" y="3116450"/>
                  <a:ext cx="2165614" cy="1083600"/>
                </a:xfrm>
                <a:prstGeom prst="triangl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47">
                  <a:extLst>
                    <a:ext uri="{FF2B5EF4-FFF2-40B4-BE49-F238E27FC236}">
                      <a16:creationId xmlns:a16="http://schemas.microsoft.com/office/drawing/2014/main" id="{61F1A81D-3A7C-4A9B-B237-0795B3F5547B}"/>
                    </a:ext>
                  </a:extLst>
                </p:cNvPr>
                <p:cNvSpPr/>
                <p:nvPr/>
              </p:nvSpPr>
              <p:spPr>
                <a:xfrm>
                  <a:off x="8865910" y="3657458"/>
                  <a:ext cx="2165614" cy="1083600"/>
                </a:xfrm>
                <a:prstGeom prst="triangle">
                  <a:avLst/>
                </a:prstGeom>
                <a:solidFill>
                  <a:schemeClr val="accent6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이등변 삼각형 49">
                  <a:extLst>
                    <a:ext uri="{FF2B5EF4-FFF2-40B4-BE49-F238E27FC236}">
                      <a16:creationId xmlns:a16="http://schemas.microsoft.com/office/drawing/2014/main" id="{FD6AF887-7C5B-4785-A5F0-030BB0CD5E65}"/>
                    </a:ext>
                  </a:extLst>
                </p:cNvPr>
                <p:cNvSpPr/>
                <p:nvPr/>
              </p:nvSpPr>
              <p:spPr>
                <a:xfrm rot="16200000">
                  <a:off x="9406917" y="3116450"/>
                  <a:ext cx="2165614" cy="1083600"/>
                </a:xfrm>
                <a:prstGeom prst="triangle">
                  <a:avLst/>
                </a:prstGeom>
                <a:solidFill>
                  <a:schemeClr val="accent2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31F8C743-14C7-4F0C-9D7F-73BE68263006}"/>
                    </a:ext>
                  </a:extLst>
                </p:cNvPr>
                <p:cNvCxnSpPr/>
                <p:nvPr/>
              </p:nvCxnSpPr>
              <p:spPr>
                <a:xfrm flipH="1">
                  <a:off x="8865905" y="2575443"/>
                  <a:ext cx="2165615" cy="216561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71DD0603-B8D7-40CB-BA51-12A54757A2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65905" y="2575443"/>
                  <a:ext cx="2165615" cy="2165615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C612FC25-6FD2-4E87-B022-7BD326CEAA0F}"/>
                    </a:ext>
                  </a:extLst>
                </p:cNvPr>
                <p:cNvSpPr/>
                <p:nvPr/>
              </p:nvSpPr>
              <p:spPr>
                <a:xfrm>
                  <a:off x="8865900" y="2575443"/>
                  <a:ext cx="2165624" cy="2165615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4570A8B5-FA99-4248-BA98-D31AA926569F}"/>
                    </a:ext>
                  </a:extLst>
                </p:cNvPr>
                <p:cNvSpPr/>
                <p:nvPr/>
              </p:nvSpPr>
              <p:spPr>
                <a:xfrm>
                  <a:off x="9298702" y="3007382"/>
                  <a:ext cx="1300020" cy="1301736"/>
                </a:xfrm>
                <a:prstGeom prst="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en-US" altLang="ko-KR" sz="1400" dirty="0"/>
                    <a:t>MB</a:t>
                  </a:r>
                </a:p>
              </p:txBody>
            </p:sp>
          </p:grp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918DCD23-0015-4984-A6C8-8A60328209B3}"/>
                  </a:ext>
                </a:extLst>
              </p:cNvPr>
              <p:cNvSpPr/>
              <p:nvPr/>
            </p:nvSpPr>
            <p:spPr>
              <a:xfrm>
                <a:off x="5274773" y="2585639"/>
                <a:ext cx="398418" cy="392436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prstDash val="sys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A049CC57-59AD-4BDB-80FF-A662A2E6DA2B}"/>
                  </a:ext>
                </a:extLst>
              </p:cNvPr>
              <p:cNvSpPr/>
              <p:nvPr/>
            </p:nvSpPr>
            <p:spPr>
              <a:xfrm>
                <a:off x="6599500" y="2585639"/>
                <a:ext cx="398418" cy="392436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prstDash val="sys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2314027-D8D6-488E-9AFF-64F5D3198168}"/>
              </a:ext>
            </a:extLst>
          </p:cNvPr>
          <p:cNvGrpSpPr/>
          <p:nvPr/>
        </p:nvGrpSpPr>
        <p:grpSpPr>
          <a:xfrm>
            <a:off x="4664107" y="1363863"/>
            <a:ext cx="2435360" cy="2228315"/>
            <a:chOff x="7843038" y="1350935"/>
            <a:chExt cx="2435360" cy="2228315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B1D3811-784C-45A1-BCD8-D4CC47D901DC}"/>
                </a:ext>
              </a:extLst>
            </p:cNvPr>
            <p:cNvSpPr/>
            <p:nvPr/>
          </p:nvSpPr>
          <p:spPr>
            <a:xfrm>
              <a:off x="7843038" y="1350935"/>
              <a:ext cx="2435360" cy="2228315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C82297A-7C79-42B2-BF91-58057F0B7433}"/>
                </a:ext>
              </a:extLst>
            </p:cNvPr>
            <p:cNvGrpSpPr/>
            <p:nvPr/>
          </p:nvGrpSpPr>
          <p:grpSpPr>
            <a:xfrm>
              <a:off x="8298553" y="1611671"/>
              <a:ext cx="1524330" cy="1706842"/>
              <a:chOff x="8023298" y="1922611"/>
              <a:chExt cx="1524330" cy="1706842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15C2666E-C433-41A3-8D4D-4F51305EC88B}"/>
                  </a:ext>
                </a:extLst>
              </p:cNvPr>
              <p:cNvGrpSpPr/>
              <p:nvPr/>
            </p:nvGrpSpPr>
            <p:grpSpPr>
              <a:xfrm>
                <a:off x="8023298" y="2020253"/>
                <a:ext cx="1524330" cy="1524324"/>
                <a:chOff x="8865900" y="2575443"/>
                <a:chExt cx="2165624" cy="2165615"/>
              </a:xfrm>
            </p:grpSpPr>
            <p:sp>
              <p:nvSpPr>
                <p:cNvPr id="75" name="이등변 삼각형 74">
                  <a:extLst>
                    <a:ext uri="{FF2B5EF4-FFF2-40B4-BE49-F238E27FC236}">
                      <a16:creationId xmlns:a16="http://schemas.microsoft.com/office/drawing/2014/main" id="{2C62C379-0ABE-46FD-A595-E9B504A5EAAF}"/>
                    </a:ext>
                  </a:extLst>
                </p:cNvPr>
                <p:cNvSpPr/>
                <p:nvPr/>
              </p:nvSpPr>
              <p:spPr>
                <a:xfrm rot="10800000">
                  <a:off x="8865910" y="2575444"/>
                  <a:ext cx="2165614" cy="1083600"/>
                </a:xfrm>
                <a:prstGeom prst="triangle">
                  <a:avLst/>
                </a:pr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이등변 삼각형 75">
                  <a:extLst>
                    <a:ext uri="{FF2B5EF4-FFF2-40B4-BE49-F238E27FC236}">
                      <a16:creationId xmlns:a16="http://schemas.microsoft.com/office/drawing/2014/main" id="{0337C7C4-3B53-4B87-8F25-B1104E838FC4}"/>
                    </a:ext>
                  </a:extLst>
                </p:cNvPr>
                <p:cNvSpPr/>
                <p:nvPr/>
              </p:nvSpPr>
              <p:spPr>
                <a:xfrm rot="5400000">
                  <a:off x="8324893" y="3116450"/>
                  <a:ext cx="2165614" cy="1083600"/>
                </a:xfrm>
                <a:prstGeom prst="triangl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이등변 삼각형 76">
                  <a:extLst>
                    <a:ext uri="{FF2B5EF4-FFF2-40B4-BE49-F238E27FC236}">
                      <a16:creationId xmlns:a16="http://schemas.microsoft.com/office/drawing/2014/main" id="{3EEDFCD2-0AC2-4851-89D2-D764D914CCE3}"/>
                    </a:ext>
                  </a:extLst>
                </p:cNvPr>
                <p:cNvSpPr/>
                <p:nvPr/>
              </p:nvSpPr>
              <p:spPr>
                <a:xfrm>
                  <a:off x="8865910" y="3657458"/>
                  <a:ext cx="2165614" cy="1083600"/>
                </a:xfrm>
                <a:prstGeom prst="triangle">
                  <a:avLst/>
                </a:prstGeom>
                <a:solidFill>
                  <a:schemeClr val="accent6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이등변 삼각형 77">
                  <a:extLst>
                    <a:ext uri="{FF2B5EF4-FFF2-40B4-BE49-F238E27FC236}">
                      <a16:creationId xmlns:a16="http://schemas.microsoft.com/office/drawing/2014/main" id="{9756423A-2F5B-43DC-9136-31E0F7935DA3}"/>
                    </a:ext>
                  </a:extLst>
                </p:cNvPr>
                <p:cNvSpPr/>
                <p:nvPr/>
              </p:nvSpPr>
              <p:spPr>
                <a:xfrm rot="16200000">
                  <a:off x="9406917" y="3116450"/>
                  <a:ext cx="2165614" cy="1083600"/>
                </a:xfrm>
                <a:prstGeom prst="triangle">
                  <a:avLst/>
                </a:prstGeom>
                <a:solidFill>
                  <a:schemeClr val="accent2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79" name="직선 연결선 78">
                  <a:extLst>
                    <a:ext uri="{FF2B5EF4-FFF2-40B4-BE49-F238E27FC236}">
                      <a16:creationId xmlns:a16="http://schemas.microsoft.com/office/drawing/2014/main" id="{F31CE4DD-1CC2-4A08-A014-F3FBCE376EF0}"/>
                    </a:ext>
                  </a:extLst>
                </p:cNvPr>
                <p:cNvCxnSpPr/>
                <p:nvPr/>
              </p:nvCxnSpPr>
              <p:spPr>
                <a:xfrm flipH="1">
                  <a:off x="8865905" y="2575443"/>
                  <a:ext cx="2165615" cy="216561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연결선 79">
                  <a:extLst>
                    <a:ext uri="{FF2B5EF4-FFF2-40B4-BE49-F238E27FC236}">
                      <a16:creationId xmlns:a16="http://schemas.microsoft.com/office/drawing/2014/main" id="{5EB761AD-A8C2-44AA-8E03-75A6D77CB0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65905" y="2575443"/>
                  <a:ext cx="2165615" cy="2165615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D7AC34B4-A4D4-4673-B75F-82F01EA4EBF3}"/>
                    </a:ext>
                  </a:extLst>
                </p:cNvPr>
                <p:cNvSpPr/>
                <p:nvPr/>
              </p:nvSpPr>
              <p:spPr>
                <a:xfrm>
                  <a:off x="8865900" y="2575443"/>
                  <a:ext cx="2165624" cy="2165615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F62F0823-674F-4DA0-8D40-4F40277D97EE}"/>
                    </a:ext>
                  </a:extLst>
                </p:cNvPr>
                <p:cNvSpPr/>
                <p:nvPr/>
              </p:nvSpPr>
              <p:spPr>
                <a:xfrm>
                  <a:off x="9298702" y="3007382"/>
                  <a:ext cx="1300020" cy="1301736"/>
                </a:xfrm>
                <a:prstGeom prst="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en-US" altLang="ko-KR" sz="1400" dirty="0"/>
                    <a:t>MB</a:t>
                  </a:r>
                </a:p>
              </p:txBody>
            </p:sp>
          </p:grp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D2C50D70-4859-4F68-B8BC-7145E5F5DF72}"/>
                  </a:ext>
                </a:extLst>
              </p:cNvPr>
              <p:cNvSpPr/>
              <p:nvPr/>
            </p:nvSpPr>
            <p:spPr>
              <a:xfrm>
                <a:off x="8586810" y="1922611"/>
                <a:ext cx="398418" cy="392436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prstDash val="sys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25534D60-FEEE-4A31-8A1B-53BF167786BC}"/>
                  </a:ext>
                </a:extLst>
              </p:cNvPr>
              <p:cNvSpPr/>
              <p:nvPr/>
            </p:nvSpPr>
            <p:spPr>
              <a:xfrm>
                <a:off x="8585698" y="3237017"/>
                <a:ext cx="398418" cy="392436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prstDash val="sys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49890269-150D-46CC-B5A5-10AFC05DEFD7}"/>
              </a:ext>
            </a:extLst>
          </p:cNvPr>
          <p:cNvSpPr txBox="1"/>
          <p:nvPr/>
        </p:nvSpPr>
        <p:spPr>
          <a:xfrm>
            <a:off x="4663551" y="3649685"/>
            <a:ext cx="2435360" cy="307777"/>
          </a:xfrm>
          <a:prstGeom prst="rect">
            <a:avLst/>
          </a:prstGeom>
          <a:solidFill>
            <a:srgbClr val="0070C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State = 1 or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3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9C2DE5C-366F-43FA-B125-1D79054069F6}"/>
              </a:ext>
            </a:extLst>
          </p:cNvPr>
          <p:cNvSpPr txBox="1"/>
          <p:nvPr/>
        </p:nvSpPr>
        <p:spPr>
          <a:xfrm>
            <a:off x="7741666" y="3643862"/>
            <a:ext cx="2435360" cy="30777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State = 2 or 4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1DD255C-E40A-48D9-B724-2274CDE087FB}"/>
              </a:ext>
            </a:extLst>
          </p:cNvPr>
          <p:cNvSpPr txBox="1"/>
          <p:nvPr/>
        </p:nvSpPr>
        <p:spPr>
          <a:xfrm>
            <a:off x="4207218" y="4131864"/>
            <a:ext cx="3168367" cy="707886"/>
          </a:xfrm>
          <a:prstGeom prst="rect">
            <a:avLst/>
          </a:prstGeom>
          <a:solidFill>
            <a:srgbClr val="0070C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퍼즐 요소 </a:t>
            </a:r>
            <a:r>
              <a:rPr lang="en-US" altLang="ko-KR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&lt;</a:t>
            </a:r>
            <a:r>
              <a:rPr lang="ko-KR" altLang="en-US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상</a:t>
            </a:r>
            <a:r>
              <a:rPr lang="en-US" altLang="ko-KR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or</a:t>
            </a:r>
            <a:r>
              <a:rPr lang="ko-KR" altLang="en-US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하</a:t>
            </a:r>
            <a:r>
              <a:rPr lang="en-US" altLang="ko-KR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&gt;</a:t>
            </a:r>
            <a:r>
              <a:rPr lang="ko-KR" altLang="en-US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에 위치할 경우</a:t>
            </a:r>
            <a:endParaRPr lang="en-US" altLang="ko-KR" sz="14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좌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우측 방향키 입력을 받지 않게 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AD2CC35-3D7A-43CA-98A8-A795E80BB013}"/>
              </a:ext>
            </a:extLst>
          </p:cNvPr>
          <p:cNvSpPr txBox="1"/>
          <p:nvPr/>
        </p:nvSpPr>
        <p:spPr>
          <a:xfrm>
            <a:off x="7455015" y="4128901"/>
            <a:ext cx="3168367" cy="707886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퍼즐 요소 </a:t>
            </a:r>
            <a:r>
              <a:rPr lang="en-US" altLang="ko-KR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&lt;</a:t>
            </a:r>
            <a:r>
              <a:rPr lang="ko-KR" altLang="en-US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좌</a:t>
            </a:r>
            <a:r>
              <a:rPr lang="en-US" altLang="ko-KR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or</a:t>
            </a:r>
            <a:r>
              <a:rPr lang="ko-KR" altLang="en-US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우</a:t>
            </a:r>
            <a:r>
              <a:rPr lang="en-US" altLang="ko-KR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&gt;</a:t>
            </a:r>
            <a:r>
              <a:rPr lang="ko-KR" altLang="en-US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에 위치할 경우</a:t>
            </a:r>
            <a:endParaRPr lang="en-US" altLang="ko-KR" sz="14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상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하측 방향키 입력을 받지 않게 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052041E-BE70-4738-A686-4615DDF7B4BE}"/>
              </a:ext>
            </a:extLst>
          </p:cNvPr>
          <p:cNvSpPr txBox="1"/>
          <p:nvPr/>
        </p:nvSpPr>
        <p:spPr>
          <a:xfrm>
            <a:off x="4209398" y="4973792"/>
            <a:ext cx="6416164" cy="89255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캐릭터의 위치에 따라서 퍼즐의 </a:t>
            </a:r>
            <a:r>
              <a:rPr lang="en-US" altLang="ko-KR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State </a:t>
            </a:r>
            <a:r>
              <a:rPr lang="ko-KR" altLang="en-US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값이 변경된다</a:t>
            </a:r>
            <a:r>
              <a:rPr lang="en-US" altLang="ko-KR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</a:t>
            </a:r>
          </a:p>
          <a:p>
            <a:pPr algn="ctr"/>
            <a:endParaRPr lang="en-US" altLang="ko-KR" sz="1400" dirty="0"/>
          </a:p>
          <a:p>
            <a:r>
              <a:rPr lang="en-US" altLang="ko-KR" sz="1200" dirty="0"/>
              <a:t>State</a:t>
            </a:r>
            <a:r>
              <a:rPr lang="ko-KR" altLang="en-US" sz="1200" dirty="0"/>
              <a:t>값으로 상태를 구분한다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캐릭터의 위치에 따라서 변경되는 </a:t>
            </a:r>
            <a:r>
              <a:rPr lang="en-US" altLang="ko-KR" sz="1200" dirty="0"/>
              <a:t>State </a:t>
            </a:r>
            <a:r>
              <a:rPr lang="ko-KR" altLang="en-US" sz="1200" dirty="0"/>
              <a:t>값을 통해 이동방향 제한을 관리할 수 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8C96C38-A0F3-4496-A13A-44F1261EA7B3}"/>
              </a:ext>
            </a:extLst>
          </p:cNvPr>
          <p:cNvGrpSpPr/>
          <p:nvPr/>
        </p:nvGrpSpPr>
        <p:grpSpPr>
          <a:xfrm>
            <a:off x="10380597" y="1177080"/>
            <a:ext cx="1729973" cy="513824"/>
            <a:chOff x="4922520" y="6028330"/>
            <a:chExt cx="1703998" cy="513824"/>
          </a:xfrm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2EBD7D1C-437D-439A-87DC-D39ADFC816DE}"/>
                </a:ext>
              </a:extLst>
            </p:cNvPr>
            <p:cNvSpPr/>
            <p:nvPr/>
          </p:nvSpPr>
          <p:spPr>
            <a:xfrm>
              <a:off x="4922520" y="6028330"/>
              <a:ext cx="1567724" cy="513824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61B82C07-1869-49EC-982C-A24FEF64C5C4}"/>
                </a:ext>
              </a:extLst>
            </p:cNvPr>
            <p:cNvGrpSpPr/>
            <p:nvPr/>
          </p:nvGrpSpPr>
          <p:grpSpPr>
            <a:xfrm>
              <a:off x="4983342" y="6071279"/>
              <a:ext cx="1643176" cy="392436"/>
              <a:chOff x="9077574" y="1710187"/>
              <a:chExt cx="1643176" cy="392436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5325C141-7F59-425D-B267-BE648C3A46A6}"/>
                  </a:ext>
                </a:extLst>
              </p:cNvPr>
              <p:cNvSpPr/>
              <p:nvPr/>
            </p:nvSpPr>
            <p:spPr>
              <a:xfrm>
                <a:off x="9077574" y="1710187"/>
                <a:ext cx="392436" cy="39243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E8D06AC-2D95-4B1C-95F6-04C5BEF9F9DB}"/>
                  </a:ext>
                </a:extLst>
              </p:cNvPr>
              <p:cNvSpPr txBox="1"/>
              <p:nvPr/>
            </p:nvSpPr>
            <p:spPr>
              <a:xfrm>
                <a:off x="9433488" y="1713998"/>
                <a:ext cx="1287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=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캐릭터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559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4E93ACB1-614D-49B3-942D-21D4AD0012A2}"/>
              </a:ext>
            </a:extLst>
          </p:cNvPr>
          <p:cNvSpPr/>
          <p:nvPr/>
        </p:nvSpPr>
        <p:spPr>
          <a:xfrm>
            <a:off x="8081291" y="1569785"/>
            <a:ext cx="3931596" cy="31387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ECE7CD9-57E2-4898-8476-68FA0762D3EA}"/>
              </a:ext>
            </a:extLst>
          </p:cNvPr>
          <p:cNvGrpSpPr/>
          <p:nvPr/>
        </p:nvGrpSpPr>
        <p:grpSpPr>
          <a:xfrm>
            <a:off x="9452953" y="2119737"/>
            <a:ext cx="1058420" cy="1915327"/>
            <a:chOff x="9465115" y="2205852"/>
            <a:chExt cx="1058420" cy="1915327"/>
          </a:xfrm>
        </p:grpSpPr>
        <p:pic>
          <p:nvPicPr>
            <p:cNvPr id="97" name="Picture 2" descr="Free Vector Human Silhouette | FreeVectors">
              <a:extLst>
                <a:ext uri="{FF2B5EF4-FFF2-40B4-BE49-F238E27FC236}">
                  <a16:creationId xmlns:a16="http://schemas.microsoft.com/office/drawing/2014/main" id="{93CF612E-61E0-4EA8-9F32-6F887CFE79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526" b="96474" l="9936" r="89744">
                          <a14:foregroundMark x1="49359" y1="7585" x2="50748" y2="8868"/>
                          <a14:foregroundMark x1="48718" y1="3632" x2="51709" y2="3953"/>
                          <a14:foregroundMark x1="47863" y1="89530" x2="46795" y2="93590"/>
                          <a14:foregroundMark x1="52991" y1="94231" x2="54060" y2="95833"/>
                          <a14:foregroundMark x1="47009" y1="96047" x2="46581" y2="96261"/>
                          <a14:foregroundMark x1="53205" y1="96474" x2="53953" y2="964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32" r="30782"/>
            <a:stretch/>
          </p:blipFill>
          <p:spPr bwMode="auto">
            <a:xfrm>
              <a:off x="9465115" y="3080591"/>
              <a:ext cx="379666" cy="1040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641FFBB5-D882-4210-9930-03B8EEC4C41A}"/>
                </a:ext>
              </a:extLst>
            </p:cNvPr>
            <p:cNvSpPr/>
            <p:nvPr/>
          </p:nvSpPr>
          <p:spPr>
            <a:xfrm>
              <a:off x="9909825" y="2205852"/>
              <a:ext cx="507003" cy="568300"/>
            </a:xfrm>
            <a:prstGeom prst="rect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  <a:alpha val="20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  <a:alpha val="2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  <a:alpha val="20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1100" dirty="0"/>
                <a:t>다른 </a:t>
              </a:r>
              <a:r>
                <a:rPr lang="en-US" altLang="ko-KR" sz="1100" dirty="0"/>
                <a:t>OBJ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938D90E8-13E6-425D-B935-68A93BEA94C6}"/>
                </a:ext>
              </a:extLst>
            </p:cNvPr>
            <p:cNvSpPr/>
            <p:nvPr/>
          </p:nvSpPr>
          <p:spPr>
            <a:xfrm>
              <a:off x="9841619" y="2776321"/>
              <a:ext cx="681916" cy="1315237"/>
            </a:xfrm>
            <a:prstGeom prst="rect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  <a:alpha val="20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  <a:alpha val="2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  <a:alpha val="20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/>
                <a:t>퍼즐</a:t>
              </a:r>
              <a:endParaRPr lang="en-US" altLang="ko-KR" dirty="0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2831011-6753-4526-BAC0-0E5EF0E115CE}"/>
              </a:ext>
            </a:extLst>
          </p:cNvPr>
          <p:cNvSpPr/>
          <p:nvPr/>
        </p:nvSpPr>
        <p:spPr>
          <a:xfrm>
            <a:off x="3960579" y="1572729"/>
            <a:ext cx="3931596" cy="31387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F94DCE4-5EC3-4B54-B0E9-5C6649FC217E}"/>
              </a:ext>
            </a:extLst>
          </p:cNvPr>
          <p:cNvSpPr/>
          <p:nvPr/>
        </p:nvSpPr>
        <p:spPr>
          <a:xfrm>
            <a:off x="5616933" y="2580726"/>
            <a:ext cx="1300020" cy="1301736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2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2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20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dirty="0"/>
              <a:t>퍼즐요소</a:t>
            </a:r>
            <a:endParaRPr lang="en-US" altLang="ko-KR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84E08AC8-75FD-41FD-BF35-B2FE102D9415}"/>
              </a:ext>
            </a:extLst>
          </p:cNvPr>
          <p:cNvSpPr/>
          <p:nvPr/>
        </p:nvSpPr>
        <p:spPr>
          <a:xfrm>
            <a:off x="5195761" y="3035376"/>
            <a:ext cx="398418" cy="392436"/>
          </a:xfrm>
          <a:prstGeom prst="ellipse">
            <a:avLst/>
          </a:prstGeom>
          <a:solidFill>
            <a:schemeClr val="accent6">
              <a:alpha val="20000"/>
            </a:schemeClr>
          </a:solidFill>
          <a:ln>
            <a:solidFill>
              <a:schemeClr val="accent6">
                <a:shade val="50000"/>
                <a:alpha val="2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843A5BD-1125-468A-B288-40E0E8BF0402}"/>
              </a:ext>
            </a:extLst>
          </p:cNvPr>
          <p:cNvSpPr/>
          <p:nvPr/>
        </p:nvSpPr>
        <p:spPr>
          <a:xfrm>
            <a:off x="211436" y="2751051"/>
            <a:ext cx="2996567" cy="167414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21BF3C-6669-43D1-BC2A-E1866778B30C}"/>
              </a:ext>
            </a:extLst>
          </p:cNvPr>
          <p:cNvSpPr txBox="1"/>
          <p:nvPr/>
        </p:nvSpPr>
        <p:spPr>
          <a:xfrm flipH="1">
            <a:off x="326112" y="2843432"/>
            <a:ext cx="2756054" cy="276999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입력 중</a:t>
            </a:r>
            <a:endParaRPr lang="en-US" altLang="ko-KR" sz="12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434486C-1BE0-4572-8581-B583ADB0ABC0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194C399-C7C6-41BD-8EB0-63F0DFB26F08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240315E0-B815-48AB-87C6-711C9DEACE0F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2EA78EC9-3D56-4A42-9305-C58071EE66D0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F2824789-AC72-42D4-8A25-B587440E2D8D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E9CC4D43-791C-4A8C-B7BA-B5A349EFA6DD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평행 사변형 16">
                    <a:extLst>
                      <a:ext uri="{FF2B5EF4-FFF2-40B4-BE49-F238E27FC236}">
                        <a16:creationId xmlns:a16="http://schemas.microsoft.com/office/drawing/2014/main" id="{5200F849-400A-4AD5-A4D9-BA9F684E0643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평행 사변형 17">
                    <a:extLst>
                      <a:ext uri="{FF2B5EF4-FFF2-40B4-BE49-F238E27FC236}">
                        <a16:creationId xmlns:a16="http://schemas.microsoft.com/office/drawing/2014/main" id="{55CE1ECA-7BA1-4713-86E3-51E05F1E2565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9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1EA80EDB-19CB-4102-A2EB-E913907FB3E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0DAF8976-4368-4890-A791-401C767AC5F4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BBA8350B-9B91-4092-A3D1-9742EDBC9198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385CE1D7-EA40-40EA-8766-011F38EACC10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1" name="평행 사변형 10">
                <a:extLst>
                  <a:ext uri="{FF2B5EF4-FFF2-40B4-BE49-F238E27FC236}">
                    <a16:creationId xmlns:a16="http://schemas.microsoft.com/office/drawing/2014/main" id="{0F895BEE-EDEE-422D-AF55-14D2EEDF9139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9D1F44C-7AD2-47EE-B3A0-DB2E336EB102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6B5665B-A4F6-486E-A45A-493A65383418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DCD17631-468E-41CD-AE28-ED98D3FF7F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B902F4-03BC-4F8B-A0E3-9E1741F387B2}"/>
              </a:ext>
            </a:extLst>
          </p:cNvPr>
          <p:cNvSpPr/>
          <p:nvPr/>
        </p:nvSpPr>
        <p:spPr>
          <a:xfrm>
            <a:off x="2683476" y="153948"/>
            <a:ext cx="44807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MB </a:t>
            </a:r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이동 설정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71F141C-69D6-4C3D-A537-6367F59AC9B8}"/>
              </a:ext>
            </a:extLst>
          </p:cNvPr>
          <p:cNvSpPr/>
          <p:nvPr/>
        </p:nvSpPr>
        <p:spPr>
          <a:xfrm>
            <a:off x="211436" y="1293737"/>
            <a:ext cx="2996567" cy="113907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689BE8-3078-4AC9-8B9F-BBD037B89C18}"/>
              </a:ext>
            </a:extLst>
          </p:cNvPr>
          <p:cNvSpPr txBox="1"/>
          <p:nvPr/>
        </p:nvSpPr>
        <p:spPr>
          <a:xfrm flipH="1">
            <a:off x="318859" y="1426102"/>
            <a:ext cx="2756054" cy="276999"/>
          </a:xfrm>
          <a:prstGeom prst="rect">
            <a:avLst/>
          </a:prstGeom>
          <a:solidFill>
            <a:schemeClr val="accent6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입력 시작</a:t>
            </a:r>
            <a:endParaRPr lang="en-US" altLang="ko-KR" sz="12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FDA6182-15FF-413A-901C-D7DCE8AFF49A}"/>
              </a:ext>
            </a:extLst>
          </p:cNvPr>
          <p:cNvGrpSpPr/>
          <p:nvPr/>
        </p:nvGrpSpPr>
        <p:grpSpPr>
          <a:xfrm>
            <a:off x="318860" y="1381079"/>
            <a:ext cx="367052" cy="367053"/>
            <a:chOff x="2567613" y="2161738"/>
            <a:chExt cx="570451" cy="57045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5E890F8-4E5D-4FE2-9F00-DC50849F69CB}"/>
                </a:ext>
              </a:extLst>
            </p:cNvPr>
            <p:cNvSpPr/>
            <p:nvPr/>
          </p:nvSpPr>
          <p:spPr>
            <a:xfrm>
              <a:off x="2567613" y="2161738"/>
              <a:ext cx="570451" cy="5704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DAD42FA-5558-4F18-A92B-58B8AAD8DBC5}"/>
                </a:ext>
              </a:extLst>
            </p:cNvPr>
            <p:cNvSpPr/>
            <p:nvPr/>
          </p:nvSpPr>
          <p:spPr>
            <a:xfrm>
              <a:off x="2637472" y="2231592"/>
              <a:ext cx="430732" cy="43073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effectLst/>
                </a:rPr>
                <a:t>X</a:t>
              </a:r>
              <a:endParaRPr lang="ko-KR" altLang="en-US" sz="1400" dirty="0"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76F36A6-D0D0-4627-917F-2FDAD9ED5F1D}"/>
              </a:ext>
            </a:extLst>
          </p:cNvPr>
          <p:cNvSpPr txBox="1"/>
          <p:nvPr/>
        </p:nvSpPr>
        <p:spPr>
          <a:xfrm flipH="1">
            <a:off x="326116" y="1901844"/>
            <a:ext cx="2756050" cy="43088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캐릭터가 퍼즐의 인식 위치에 있다</a:t>
            </a:r>
            <a:r>
              <a:rPr lang="en-US" altLang="ko-KR" sz="1200" dirty="0"/>
              <a:t>. </a:t>
            </a:r>
          </a:p>
          <a:p>
            <a:r>
              <a:rPr lang="en-US" altLang="ko-KR" sz="10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(5</a:t>
            </a:r>
            <a:r>
              <a:rPr lang="ko-KR" altLang="en-US" sz="10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페이지 참조</a:t>
            </a:r>
            <a:r>
              <a:rPr lang="en-US" altLang="ko-KR" sz="10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 </a:t>
            </a:r>
            <a:endParaRPr lang="en-US" altLang="ko-KR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7E8D724-8319-4085-BDB9-ADBEE8240005}"/>
              </a:ext>
            </a:extLst>
          </p:cNvPr>
          <p:cNvSpPr/>
          <p:nvPr/>
        </p:nvSpPr>
        <p:spPr>
          <a:xfrm>
            <a:off x="1576540" y="1671241"/>
            <a:ext cx="276573" cy="2765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2321A026-2292-439C-B8CE-0C0F7D34A563}"/>
              </a:ext>
            </a:extLst>
          </p:cNvPr>
          <p:cNvSpPr/>
          <p:nvPr/>
        </p:nvSpPr>
        <p:spPr>
          <a:xfrm>
            <a:off x="1481495" y="2432807"/>
            <a:ext cx="445291" cy="31824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1342E6-5F68-4ECE-AA5D-016084CBCB39}"/>
              </a:ext>
            </a:extLst>
          </p:cNvPr>
          <p:cNvSpPr txBox="1"/>
          <p:nvPr/>
        </p:nvSpPr>
        <p:spPr>
          <a:xfrm flipH="1">
            <a:off x="326112" y="3230309"/>
            <a:ext cx="2756053" cy="43088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캐릭터의 위치에 따라 방향키 입력 제한 </a:t>
            </a:r>
            <a:r>
              <a:rPr lang="en-US" altLang="ko-KR" sz="10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(9</a:t>
            </a:r>
            <a:r>
              <a:rPr lang="ko-KR" altLang="en-US" sz="10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페이지 참조</a:t>
            </a:r>
            <a:r>
              <a:rPr lang="en-US" altLang="ko-KR" sz="10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altLang="ko-KR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4E9070C-84F9-40D7-89CD-4E5F23A43585}"/>
              </a:ext>
            </a:extLst>
          </p:cNvPr>
          <p:cNvSpPr/>
          <p:nvPr/>
        </p:nvSpPr>
        <p:spPr>
          <a:xfrm>
            <a:off x="326113" y="2798409"/>
            <a:ext cx="367052" cy="3670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DCB6582-CE50-4852-85FC-9C8DC2173FD6}"/>
              </a:ext>
            </a:extLst>
          </p:cNvPr>
          <p:cNvSpPr/>
          <p:nvPr/>
        </p:nvSpPr>
        <p:spPr>
          <a:xfrm>
            <a:off x="371063" y="2843356"/>
            <a:ext cx="277151" cy="2771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effectLst/>
              </a:rPr>
              <a:t>X</a:t>
            </a:r>
            <a:endParaRPr lang="ko-KR" altLang="en-US" sz="1400" dirty="0">
              <a:solidFill>
                <a:schemeClr val="tx1"/>
              </a:solidFill>
              <a:effectLst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BA6765-65B0-4752-9111-0CAA12459FE1}"/>
              </a:ext>
            </a:extLst>
          </p:cNvPr>
          <p:cNvSpPr txBox="1"/>
          <p:nvPr/>
        </p:nvSpPr>
        <p:spPr>
          <a:xfrm flipH="1">
            <a:off x="326112" y="3876230"/>
            <a:ext cx="2756054" cy="46166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MB</a:t>
            </a:r>
            <a:r>
              <a:rPr lang="ko-KR" altLang="en-US" sz="1200" dirty="0"/>
              <a:t>가 방향키 입력을 받아 </a:t>
            </a:r>
            <a:r>
              <a:rPr lang="en-US" altLang="ko-KR" sz="1200" dirty="0"/>
              <a:t>Character </a:t>
            </a:r>
            <a:r>
              <a:rPr lang="ko-KR" altLang="en-US" sz="1200" dirty="0"/>
              <a:t>와 동일한 속도로 움직인다</a:t>
            </a:r>
            <a:r>
              <a:rPr lang="en-US" altLang="ko-KR" sz="1200" dirty="0"/>
              <a:t>.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6D15D39-7CF5-4607-9967-B26C169C9B1D}"/>
              </a:ext>
            </a:extLst>
          </p:cNvPr>
          <p:cNvSpPr/>
          <p:nvPr/>
        </p:nvSpPr>
        <p:spPr>
          <a:xfrm>
            <a:off x="1569750" y="3626567"/>
            <a:ext cx="276573" cy="2765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7CDE4D70-D0EB-4D56-A4E4-8E15E0EBE3FE}"/>
              </a:ext>
            </a:extLst>
          </p:cNvPr>
          <p:cNvSpPr/>
          <p:nvPr/>
        </p:nvSpPr>
        <p:spPr>
          <a:xfrm>
            <a:off x="1476533" y="4432516"/>
            <a:ext cx="445291" cy="31824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5F51FDB-DD18-4ECA-869E-66A1D31994EF}"/>
              </a:ext>
            </a:extLst>
          </p:cNvPr>
          <p:cNvSpPr/>
          <p:nvPr/>
        </p:nvSpPr>
        <p:spPr>
          <a:xfrm>
            <a:off x="211436" y="4758083"/>
            <a:ext cx="2996567" cy="152832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3A8452-5C42-4980-A119-E25A006112AA}"/>
              </a:ext>
            </a:extLst>
          </p:cNvPr>
          <p:cNvSpPr txBox="1"/>
          <p:nvPr/>
        </p:nvSpPr>
        <p:spPr>
          <a:xfrm flipH="1">
            <a:off x="326112" y="4850992"/>
            <a:ext cx="2756054" cy="276999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입력 해제</a:t>
            </a:r>
            <a:endParaRPr lang="en-US" altLang="ko-KR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26D07B8-D6B0-41E6-AC76-3A6E16F3C994}"/>
              </a:ext>
            </a:extLst>
          </p:cNvPr>
          <p:cNvSpPr/>
          <p:nvPr/>
        </p:nvSpPr>
        <p:spPr>
          <a:xfrm>
            <a:off x="326113" y="4805969"/>
            <a:ext cx="367052" cy="3670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8FD4108-A3AE-4A02-9392-9B9B0326CD33}"/>
              </a:ext>
            </a:extLst>
          </p:cNvPr>
          <p:cNvSpPr/>
          <p:nvPr/>
        </p:nvSpPr>
        <p:spPr>
          <a:xfrm>
            <a:off x="371063" y="4850916"/>
            <a:ext cx="277151" cy="2771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effectLst/>
              </a:rPr>
              <a:t>X</a:t>
            </a:r>
            <a:endParaRPr lang="ko-KR" altLang="en-US" sz="1400" dirty="0">
              <a:solidFill>
                <a:schemeClr val="tx1"/>
              </a:solidFill>
              <a:effectLst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BBBB7B-7ACF-410E-AC4F-5AE0642B8B0B}"/>
              </a:ext>
            </a:extLst>
          </p:cNvPr>
          <p:cNvSpPr txBox="1"/>
          <p:nvPr/>
        </p:nvSpPr>
        <p:spPr>
          <a:xfrm flipH="1">
            <a:off x="321151" y="5245435"/>
            <a:ext cx="2756053" cy="27699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방향키 입력 제한 해제</a:t>
            </a:r>
            <a:endParaRPr lang="en-US" altLang="ko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636E3B-4257-4484-A50F-1DBC0E89D158}"/>
              </a:ext>
            </a:extLst>
          </p:cNvPr>
          <p:cNvSpPr txBox="1"/>
          <p:nvPr/>
        </p:nvSpPr>
        <p:spPr>
          <a:xfrm flipH="1">
            <a:off x="321150" y="5739766"/>
            <a:ext cx="2756054" cy="46166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MB</a:t>
            </a:r>
            <a:r>
              <a:rPr lang="ko-KR" altLang="en-US" sz="1200" dirty="0"/>
              <a:t>가 더 이상 방향키 입력을 받지 않게 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1B15451-49D8-4C6F-AA5B-07AD4F39871C}"/>
              </a:ext>
            </a:extLst>
          </p:cNvPr>
          <p:cNvSpPr/>
          <p:nvPr/>
        </p:nvSpPr>
        <p:spPr>
          <a:xfrm>
            <a:off x="1569750" y="5488412"/>
            <a:ext cx="276573" cy="2765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4AF9F56-F61F-455D-B759-561351F22EDF}"/>
              </a:ext>
            </a:extLst>
          </p:cNvPr>
          <p:cNvSpPr/>
          <p:nvPr/>
        </p:nvSpPr>
        <p:spPr>
          <a:xfrm>
            <a:off x="5726477" y="2578942"/>
            <a:ext cx="1300020" cy="130173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dirty="0"/>
              <a:t>MB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1FFB8F7-007B-48EC-AE58-38F2FBA8841C}"/>
              </a:ext>
            </a:extLst>
          </p:cNvPr>
          <p:cNvSpPr txBox="1"/>
          <p:nvPr/>
        </p:nvSpPr>
        <p:spPr>
          <a:xfrm>
            <a:off x="3959791" y="4806818"/>
            <a:ext cx="3931596" cy="138499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MB</a:t>
            </a:r>
            <a:r>
              <a:rPr lang="ko-KR" altLang="en-US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의 충돌에 대하여</a:t>
            </a:r>
            <a:endParaRPr lang="en-US" altLang="ko-KR" sz="12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1200" dirty="0"/>
          </a:p>
          <a:p>
            <a:r>
              <a:rPr lang="ko-KR" altLang="en-US" sz="1200" dirty="0"/>
              <a:t>이동방향에 </a:t>
            </a:r>
            <a:r>
              <a:rPr lang="ko-KR" altLang="en-US" sz="1200" dirty="0" err="1"/>
              <a:t>충돌체</a:t>
            </a:r>
            <a:r>
              <a:rPr lang="en-US" altLang="ko-KR" sz="1000" dirty="0"/>
              <a:t>(</a:t>
            </a:r>
            <a:r>
              <a:rPr lang="ko-KR" altLang="en-US" sz="1000" dirty="0"/>
              <a:t>벽이나 타 퍼즐요소 등</a:t>
            </a:r>
            <a:r>
              <a:rPr lang="en-US" altLang="ko-KR" sz="1000" dirty="0"/>
              <a:t>)</a:t>
            </a:r>
            <a:r>
              <a:rPr lang="ko-KR" altLang="en-US" sz="1200" dirty="0"/>
              <a:t>이 없을 경우에만 이동이 가능하게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캐릭터 또한 자연스럽게 퍼즐요소의 콜리전</a:t>
            </a:r>
            <a:r>
              <a:rPr lang="en-US" altLang="ko-KR" sz="1200" dirty="0"/>
              <a:t>2</a:t>
            </a:r>
            <a:r>
              <a:rPr lang="ko-KR" altLang="en-US" sz="1200" dirty="0"/>
              <a:t>와 충돌함으로써 해당 방향으로 움직일 수 없게 된다</a:t>
            </a:r>
            <a:r>
              <a:rPr lang="en-US" altLang="ko-KR" sz="1200" dirty="0"/>
              <a:t>.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D4113CA-A72A-4C3C-99A4-9CD63D2E737A}"/>
              </a:ext>
            </a:extLst>
          </p:cNvPr>
          <p:cNvGrpSpPr/>
          <p:nvPr/>
        </p:nvGrpSpPr>
        <p:grpSpPr>
          <a:xfrm>
            <a:off x="3672696" y="1569801"/>
            <a:ext cx="1729973" cy="513824"/>
            <a:chOff x="4922520" y="6028330"/>
            <a:chExt cx="1703998" cy="513824"/>
          </a:xfrm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3F9775CE-839F-4CAC-AAEF-BC80A1716430}"/>
                </a:ext>
              </a:extLst>
            </p:cNvPr>
            <p:cNvSpPr/>
            <p:nvPr/>
          </p:nvSpPr>
          <p:spPr>
            <a:xfrm>
              <a:off x="4922520" y="6028330"/>
              <a:ext cx="1567724" cy="513824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5ED89A57-F48C-490D-8788-7AC4EE411FDB}"/>
                </a:ext>
              </a:extLst>
            </p:cNvPr>
            <p:cNvGrpSpPr/>
            <p:nvPr/>
          </p:nvGrpSpPr>
          <p:grpSpPr>
            <a:xfrm>
              <a:off x="4983342" y="6071279"/>
              <a:ext cx="1643176" cy="392436"/>
              <a:chOff x="9077574" y="1710187"/>
              <a:chExt cx="1643176" cy="392436"/>
            </a:xfrm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7F7307AC-3A3F-4032-8F9A-2BC0901C9050}"/>
                  </a:ext>
                </a:extLst>
              </p:cNvPr>
              <p:cNvSpPr/>
              <p:nvPr/>
            </p:nvSpPr>
            <p:spPr>
              <a:xfrm>
                <a:off x="9077574" y="1710187"/>
                <a:ext cx="392436" cy="39243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F061133-EB4A-4196-A1AF-C3100FCFBA36}"/>
                  </a:ext>
                </a:extLst>
              </p:cNvPr>
              <p:cNvSpPr txBox="1"/>
              <p:nvPr/>
            </p:nvSpPr>
            <p:spPr>
              <a:xfrm>
                <a:off x="9433488" y="1713998"/>
                <a:ext cx="1287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=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캐릭터</a:t>
                </a:r>
              </a:p>
            </p:txBody>
          </p:sp>
        </p:grpSp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id="{1D5F5F53-B970-479E-8B82-A97A46B3CC52}"/>
              </a:ext>
            </a:extLst>
          </p:cNvPr>
          <p:cNvSpPr/>
          <p:nvPr/>
        </p:nvSpPr>
        <p:spPr>
          <a:xfrm>
            <a:off x="5305305" y="3033592"/>
            <a:ext cx="398418" cy="3924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5C77948-21F1-4566-93CD-24EAD5C9DF8B}"/>
              </a:ext>
            </a:extLst>
          </p:cNvPr>
          <p:cNvGrpSpPr/>
          <p:nvPr/>
        </p:nvGrpSpPr>
        <p:grpSpPr>
          <a:xfrm>
            <a:off x="5944888" y="3766633"/>
            <a:ext cx="983096" cy="830997"/>
            <a:chOff x="7005241" y="3446685"/>
            <a:chExt cx="983096" cy="830997"/>
          </a:xfrm>
        </p:grpSpPr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BD86C2FF-AEA5-45F9-9DCD-6353B18C28A4}"/>
                </a:ext>
              </a:extLst>
            </p:cNvPr>
            <p:cNvSpPr/>
            <p:nvPr/>
          </p:nvSpPr>
          <p:spPr>
            <a:xfrm>
              <a:off x="7005241" y="3711295"/>
              <a:ext cx="983096" cy="30177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곱하기 기호 70">
              <a:extLst>
                <a:ext uri="{FF2B5EF4-FFF2-40B4-BE49-F238E27FC236}">
                  <a16:creationId xmlns:a16="http://schemas.microsoft.com/office/drawing/2014/main" id="{D89FC852-E837-4A70-9CA4-4FFF9046C9AD}"/>
                </a:ext>
              </a:extLst>
            </p:cNvPr>
            <p:cNvSpPr/>
            <p:nvPr/>
          </p:nvSpPr>
          <p:spPr>
            <a:xfrm>
              <a:off x="7081291" y="3446685"/>
              <a:ext cx="830997" cy="830997"/>
            </a:xfrm>
            <a:prstGeom prst="mathMultiply">
              <a:avLst>
                <a:gd name="adj1" fmla="val 1342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A043E19C-3B00-4D34-BC72-91ACCE20186A}"/>
              </a:ext>
            </a:extLst>
          </p:cNvPr>
          <p:cNvGrpSpPr/>
          <p:nvPr/>
        </p:nvGrpSpPr>
        <p:grpSpPr>
          <a:xfrm rot="16200000">
            <a:off x="6548527" y="3023482"/>
            <a:ext cx="806204" cy="412655"/>
            <a:chOff x="3458239" y="2877085"/>
            <a:chExt cx="1357842" cy="695010"/>
          </a:xfrm>
          <a:solidFill>
            <a:srgbClr val="FF0000"/>
          </a:solidFill>
        </p:grpSpPr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830CAD44-9CBB-41B8-B5CC-D986FCB1D38D}"/>
                </a:ext>
              </a:extLst>
            </p:cNvPr>
            <p:cNvSpPr/>
            <p:nvPr/>
          </p:nvSpPr>
          <p:spPr>
            <a:xfrm>
              <a:off x="3949830" y="2877085"/>
              <a:ext cx="424098" cy="6105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CF60948A-1A0D-4312-9788-5E8A96429049}"/>
                </a:ext>
              </a:extLst>
            </p:cNvPr>
            <p:cNvSpPr/>
            <p:nvPr/>
          </p:nvSpPr>
          <p:spPr>
            <a:xfrm rot="1431346">
              <a:off x="4138941" y="2894376"/>
              <a:ext cx="424098" cy="6105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344B70B3-447E-4DD2-A53D-C166F6DB8CD2}"/>
                </a:ext>
              </a:extLst>
            </p:cNvPr>
            <p:cNvSpPr/>
            <p:nvPr/>
          </p:nvSpPr>
          <p:spPr>
            <a:xfrm rot="3600000">
              <a:off x="4298755" y="3046776"/>
              <a:ext cx="424098" cy="6105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68899F27-845C-4B5B-B99D-CB4D954376C6}"/>
                </a:ext>
              </a:extLst>
            </p:cNvPr>
            <p:cNvSpPr/>
            <p:nvPr/>
          </p:nvSpPr>
          <p:spPr>
            <a:xfrm rot="19800000">
              <a:off x="3692277" y="2961540"/>
              <a:ext cx="424098" cy="6105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3E05A82B-7F37-4CDD-9699-7F236E9A2321}"/>
                </a:ext>
              </a:extLst>
            </p:cNvPr>
            <p:cNvSpPr/>
            <p:nvPr/>
          </p:nvSpPr>
          <p:spPr>
            <a:xfrm rot="18000000">
              <a:off x="3551468" y="3046775"/>
              <a:ext cx="424098" cy="6105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32E796-CC76-4113-A268-53F3D6F8D2FB}"/>
              </a:ext>
            </a:extLst>
          </p:cNvPr>
          <p:cNvSpPr/>
          <p:nvPr/>
        </p:nvSpPr>
        <p:spPr>
          <a:xfrm>
            <a:off x="7041051" y="1670893"/>
            <a:ext cx="369116" cy="281301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벽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D2C693D-5145-46DA-80CA-64AE6F67053D}"/>
              </a:ext>
            </a:extLst>
          </p:cNvPr>
          <p:cNvSpPr txBox="1"/>
          <p:nvPr/>
        </p:nvSpPr>
        <p:spPr>
          <a:xfrm>
            <a:off x="8081291" y="4806818"/>
            <a:ext cx="3931596" cy="120032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MB</a:t>
            </a:r>
            <a:r>
              <a:rPr lang="ko-KR" altLang="en-US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의 위에 </a:t>
            </a:r>
            <a:r>
              <a:rPr lang="ko-KR" altLang="en-US" sz="1200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무언가가</a:t>
            </a:r>
            <a:r>
              <a:rPr lang="ko-KR" altLang="en-US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sz="1200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있을때</a:t>
            </a:r>
            <a:endParaRPr lang="en-US" altLang="ko-KR" sz="12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12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en-US" altLang="ko-KR" sz="1200" dirty="0">
                <a:latin typeface="+mn-ea"/>
              </a:rPr>
              <a:t>MB</a:t>
            </a:r>
            <a:r>
              <a:rPr lang="ko-KR" altLang="en-US" sz="1200" dirty="0">
                <a:latin typeface="+mn-ea"/>
              </a:rPr>
              <a:t>와 함께 동일 방향으로 이동하도록 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MB</a:t>
            </a:r>
            <a:r>
              <a:rPr lang="ko-KR" altLang="en-US" sz="1200" dirty="0">
                <a:latin typeface="+mn-ea"/>
              </a:rPr>
              <a:t>를 통해 다른 퍼즐요소를 이동시키는 것으로 레벨 디자인을 할 수 있게 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91" name="화살표: 오른쪽 90">
            <a:extLst>
              <a:ext uri="{FF2B5EF4-FFF2-40B4-BE49-F238E27FC236}">
                <a16:creationId xmlns:a16="http://schemas.microsoft.com/office/drawing/2014/main" id="{58ACC2D0-88A1-464E-AF02-3A1FFA299FED}"/>
              </a:ext>
            </a:extLst>
          </p:cNvPr>
          <p:cNvSpPr/>
          <p:nvPr/>
        </p:nvSpPr>
        <p:spPr>
          <a:xfrm>
            <a:off x="9423100" y="4149364"/>
            <a:ext cx="983096" cy="3017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8EC9B0A-3D52-4D32-B6BF-7482D613EA81}"/>
              </a:ext>
            </a:extLst>
          </p:cNvPr>
          <p:cNvGrpSpPr/>
          <p:nvPr/>
        </p:nvGrpSpPr>
        <p:grpSpPr>
          <a:xfrm>
            <a:off x="9296336" y="2119737"/>
            <a:ext cx="1058420" cy="1915327"/>
            <a:chOff x="9572649" y="2217570"/>
            <a:chExt cx="1058420" cy="1915327"/>
          </a:xfrm>
        </p:grpSpPr>
        <p:pic>
          <p:nvPicPr>
            <p:cNvPr id="88" name="Picture 2" descr="Free Vector Human Silhouette | FreeVectors">
              <a:extLst>
                <a:ext uri="{FF2B5EF4-FFF2-40B4-BE49-F238E27FC236}">
                  <a16:creationId xmlns:a16="http://schemas.microsoft.com/office/drawing/2014/main" id="{31CEE050-9665-4B0F-AA47-3EFBDAFDFA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526" b="96474" l="9936" r="89744">
                          <a14:foregroundMark x1="49359" y1="7585" x2="50748" y2="8868"/>
                          <a14:foregroundMark x1="48718" y1="3632" x2="51709" y2="3953"/>
                          <a14:foregroundMark x1="47863" y1="89530" x2="46795" y2="93590"/>
                          <a14:foregroundMark x1="52991" y1="94231" x2="54060" y2="95833"/>
                          <a14:foregroundMark x1="47009" y1="96047" x2="46581" y2="96261"/>
                          <a14:foregroundMark x1="53205" y1="96474" x2="53953" y2="964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32" r="30782"/>
            <a:stretch/>
          </p:blipFill>
          <p:spPr bwMode="auto">
            <a:xfrm>
              <a:off x="9572649" y="3092309"/>
              <a:ext cx="379666" cy="1040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9C2BD39-03C0-4380-8B8A-26958CD6C1B4}"/>
                </a:ext>
              </a:extLst>
            </p:cNvPr>
            <p:cNvSpPr/>
            <p:nvPr/>
          </p:nvSpPr>
          <p:spPr>
            <a:xfrm>
              <a:off x="10017359" y="2217570"/>
              <a:ext cx="507003" cy="568300"/>
            </a:xfrm>
            <a:prstGeom prst="rect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  <a:alpha val="20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  <a:alpha val="2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  <a:alpha val="20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1100" dirty="0"/>
                <a:t> </a:t>
              </a:r>
              <a:endParaRPr lang="en-US" altLang="ko-KR" sz="1100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374B564-3FAA-479C-9AF5-7EF5D52B39D9}"/>
                </a:ext>
              </a:extLst>
            </p:cNvPr>
            <p:cNvSpPr/>
            <p:nvPr/>
          </p:nvSpPr>
          <p:spPr>
            <a:xfrm>
              <a:off x="9949153" y="2788039"/>
              <a:ext cx="681916" cy="1315237"/>
            </a:xfrm>
            <a:prstGeom prst="rect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  <a:alpha val="20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  <a:alpha val="2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  <a:alpha val="20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/>
                <a:t>퍼즐</a:t>
              </a:r>
              <a:endParaRPr lang="en-US" altLang="ko-KR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DBEEE78E-102F-47F6-9F78-36B1B82C523A}"/>
              </a:ext>
            </a:extLst>
          </p:cNvPr>
          <p:cNvGrpSpPr/>
          <p:nvPr/>
        </p:nvGrpSpPr>
        <p:grpSpPr>
          <a:xfrm>
            <a:off x="9609570" y="2119737"/>
            <a:ext cx="1058420" cy="1915327"/>
            <a:chOff x="9572649" y="2217570"/>
            <a:chExt cx="1058420" cy="1915327"/>
          </a:xfrm>
        </p:grpSpPr>
        <p:pic>
          <p:nvPicPr>
            <p:cNvPr id="101" name="Picture 2" descr="Free Vector Human Silhouette | FreeVectors">
              <a:extLst>
                <a:ext uri="{FF2B5EF4-FFF2-40B4-BE49-F238E27FC236}">
                  <a16:creationId xmlns:a16="http://schemas.microsoft.com/office/drawing/2014/main" id="{232703B3-866D-4CFC-BC3A-B772E1B6D2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526" b="96474" l="9936" r="89744">
                          <a14:foregroundMark x1="49359" y1="7585" x2="50748" y2="8868"/>
                          <a14:foregroundMark x1="48718" y1="3632" x2="51709" y2="3953"/>
                          <a14:foregroundMark x1="47863" y1="89530" x2="46795" y2="93590"/>
                          <a14:foregroundMark x1="52991" y1="94231" x2="54060" y2="95833"/>
                          <a14:foregroundMark x1="47009" y1="96047" x2="46581" y2="96261"/>
                          <a14:foregroundMark x1="53205" y1="96474" x2="53953" y2="964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32" r="30782"/>
            <a:stretch/>
          </p:blipFill>
          <p:spPr bwMode="auto">
            <a:xfrm>
              <a:off x="9572649" y="3092309"/>
              <a:ext cx="379666" cy="1040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2E5B11B9-8015-4369-94D5-D837E2548C5E}"/>
                </a:ext>
              </a:extLst>
            </p:cNvPr>
            <p:cNvSpPr/>
            <p:nvPr/>
          </p:nvSpPr>
          <p:spPr>
            <a:xfrm>
              <a:off x="10017359" y="2217570"/>
              <a:ext cx="507003" cy="568300"/>
            </a:xfrm>
            <a:prstGeom prst="rect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  <a:alpha val="20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  <a:alpha val="2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  <a:alpha val="20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ko-KR" sz="1100" dirty="0"/>
                <a:t>BJ</a:t>
              </a: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CAE64572-33CB-4F79-87D4-6744144611F4}"/>
                </a:ext>
              </a:extLst>
            </p:cNvPr>
            <p:cNvSpPr/>
            <p:nvPr/>
          </p:nvSpPr>
          <p:spPr>
            <a:xfrm>
              <a:off x="9949153" y="2788039"/>
              <a:ext cx="681916" cy="1315237"/>
            </a:xfrm>
            <a:prstGeom prst="rect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  <a:alpha val="20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  <a:alpha val="2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  <a:alpha val="20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/>
                <a:t>퍼즐</a:t>
              </a:r>
              <a:endParaRPr lang="en-US" altLang="ko-KR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9CB21B8-C824-4595-B4F7-ADA6A69C1F2F}"/>
              </a:ext>
            </a:extLst>
          </p:cNvPr>
          <p:cNvGrpSpPr/>
          <p:nvPr/>
        </p:nvGrpSpPr>
        <p:grpSpPr>
          <a:xfrm>
            <a:off x="9766187" y="2119737"/>
            <a:ext cx="1058420" cy="1915327"/>
            <a:chOff x="9708064" y="2206566"/>
            <a:chExt cx="1058420" cy="1915327"/>
          </a:xfrm>
        </p:grpSpPr>
        <p:pic>
          <p:nvPicPr>
            <p:cNvPr id="94" name="Picture 2" descr="Free Vector Human Silhouette | FreeVectors">
              <a:extLst>
                <a:ext uri="{FF2B5EF4-FFF2-40B4-BE49-F238E27FC236}">
                  <a16:creationId xmlns:a16="http://schemas.microsoft.com/office/drawing/2014/main" id="{89010CA3-9B5E-4080-9BAA-14FBE421E1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526" b="96474" l="9936" r="89744">
                          <a14:foregroundMark x1="49359" y1="7585" x2="50748" y2="8868"/>
                          <a14:foregroundMark x1="48718" y1="3632" x2="51709" y2="3953"/>
                          <a14:foregroundMark x1="47863" y1="89530" x2="46795" y2="93590"/>
                          <a14:foregroundMark x1="52991" y1="94231" x2="54060" y2="95833"/>
                          <a14:foregroundMark x1="47009" y1="96047" x2="46581" y2="96261"/>
                          <a14:foregroundMark x1="53205" y1="96474" x2="53953" y2="964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32" r="30782"/>
            <a:stretch/>
          </p:blipFill>
          <p:spPr bwMode="auto">
            <a:xfrm>
              <a:off x="9708064" y="3081305"/>
              <a:ext cx="379666" cy="1040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DD5201A-B222-4103-B47C-BA97BCF8EAE8}"/>
                </a:ext>
              </a:extLst>
            </p:cNvPr>
            <p:cNvSpPr/>
            <p:nvPr/>
          </p:nvSpPr>
          <p:spPr>
            <a:xfrm>
              <a:off x="10152774" y="2206566"/>
              <a:ext cx="507003" cy="5683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1100" dirty="0"/>
                <a:t>다른 </a:t>
              </a:r>
              <a:r>
                <a:rPr lang="en-US" altLang="ko-KR" sz="1100" dirty="0"/>
                <a:t>OBJ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2041295-9945-457C-B165-778DA3FD64C1}"/>
                </a:ext>
              </a:extLst>
            </p:cNvPr>
            <p:cNvSpPr/>
            <p:nvPr/>
          </p:nvSpPr>
          <p:spPr>
            <a:xfrm>
              <a:off x="10084568" y="2777035"/>
              <a:ext cx="681916" cy="131523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dirty="0"/>
                <a:t>MB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325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2325</TotalTime>
  <Words>648</Words>
  <Application>Microsoft Office PowerPoint</Application>
  <PresentationFormat>와이드스크린</PresentationFormat>
  <Paragraphs>169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휴먼둥근헤드라인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219</cp:revision>
  <dcterms:created xsi:type="dcterms:W3CDTF">2020-05-01T15:46:23Z</dcterms:created>
  <dcterms:modified xsi:type="dcterms:W3CDTF">2020-07-15T06:20:53Z</dcterms:modified>
</cp:coreProperties>
</file>