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8" r:id="rId10"/>
    <p:sldId id="265" r:id="rId11"/>
    <p:sldId id="266" r:id="rId12"/>
    <p:sldId id="267" r:id="rId13"/>
  </p:sldIdLst>
  <p:sldSz cx="17610138" cy="990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49" autoAdjust="0"/>
    <p:restoredTop sz="94660"/>
  </p:normalViewPr>
  <p:slideViewPr>
    <p:cSldViewPr snapToGrid="0">
      <p:cViewPr varScale="1">
        <p:scale>
          <a:sx n="79" d="100"/>
          <a:sy n="79" d="100"/>
        </p:scale>
        <p:origin x="76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D05A9F1-745F-42AB-AB6E-E35A6846084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8EB855-DDC3-4BDE-9EC4-AD83C6F3B39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6C50E-113A-4B4A-8A5C-9EE1E9DBA064}" type="datetimeFigureOut">
              <a:rPr lang="ko-KR" altLang="en-US" smtClean="0"/>
              <a:t>2021-04-13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BB7ADB-4A65-42CB-8375-2AAFF44F22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31E4B1-2222-41DD-909C-E304CBA9CDB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372FA-1B0E-4265-8990-0789E85D83F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68818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C3B2E-CA71-40FC-A78E-FA212ABD0BB7}" type="datetimeFigureOut">
              <a:rPr lang="ko-KR" altLang="en-US" smtClean="0"/>
              <a:t>2021-04-13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6C371-76E4-4FFF-ADC5-B5CD44D9DB0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6077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1267" y="1621191"/>
            <a:ext cx="13207604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1267" y="5202944"/>
            <a:ext cx="13207604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2021-04-13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155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2021-04-13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6799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602255" y="527403"/>
            <a:ext cx="379718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0697" y="527403"/>
            <a:ext cx="11171431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2021-04-13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78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2021-04-13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656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1525" y="2469622"/>
            <a:ext cx="15188744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1525" y="6629225"/>
            <a:ext cx="15188744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2021-04-13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8989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0697" y="2637014"/>
            <a:ext cx="7484309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132" y="2637014"/>
            <a:ext cx="7484309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2021-04-13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1688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1" y="527404"/>
            <a:ext cx="15188744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2991" y="2428347"/>
            <a:ext cx="7449913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2991" y="3618442"/>
            <a:ext cx="744991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915133" y="2428347"/>
            <a:ext cx="7486602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915133" y="3618442"/>
            <a:ext cx="7486602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2021-04-13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011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2021-04-13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3658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2021-04-13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2233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6603" y="1426281"/>
            <a:ext cx="8915132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2021-04-13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178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6603" y="1426281"/>
            <a:ext cx="8915132" cy="7039681"/>
          </a:xfrm>
        </p:spPr>
        <p:txBody>
          <a:bodyPr anchor="t"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2021-04-13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660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0697" y="527404"/>
            <a:ext cx="15188744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0697" y="2637014"/>
            <a:ext cx="15188744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0697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AAD71-D53C-4447-AAA3-BC9075A67E69}" type="datetimeFigureOut">
              <a:rPr lang="ko-KR" altLang="en-US" smtClean="0"/>
              <a:t>2021-04-13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33358" y="9181395"/>
            <a:ext cx="5943422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437160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3087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320759" rtl="0" eaLnBrk="1" latinLnBrk="1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1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Box 218">
            <a:extLst>
              <a:ext uri="{FF2B5EF4-FFF2-40B4-BE49-F238E27FC236}">
                <a16:creationId xmlns:a16="http://schemas.microsoft.com/office/drawing/2014/main" id="{835F5EF9-4DE7-4F6D-9BAC-557D89365FCA}"/>
              </a:ext>
            </a:extLst>
          </p:cNvPr>
          <p:cNvSpPr txBox="1"/>
          <p:nvPr/>
        </p:nvSpPr>
        <p:spPr>
          <a:xfrm>
            <a:off x="0" y="1014163"/>
            <a:ext cx="17610138" cy="95410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199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기획서</a:t>
            </a:r>
            <a:endParaRPr lang="en-US" altLang="ko-KR" sz="3199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ko-KR" altLang="en-US" sz="2401" dirty="0">
                <a:solidFill>
                  <a:schemeClr val="accent4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퍼즐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2B4D1D-2B41-4427-801E-EC2E9157493A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</p:spTree>
    <p:extLst>
      <p:ext uri="{BB962C8B-B14F-4D97-AF65-F5344CB8AC3E}">
        <p14:creationId xmlns:p14="http://schemas.microsoft.com/office/powerpoint/2010/main" val="1763406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28DEF72-8E5B-4DBB-BD29-CCFC6A4344E8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76A9AC8-7631-4CAD-9F7A-7B9CD4ABDE61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Switch Target</a:t>
            </a:r>
            <a:endParaRPr lang="ko-KR" altLang="en-US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42C702-4684-4A3D-B7AF-DA382D942CE5}"/>
              </a:ext>
            </a:extLst>
          </p:cNvPr>
          <p:cNvSpPr txBox="1"/>
          <p:nvPr/>
        </p:nvSpPr>
        <p:spPr>
          <a:xfrm>
            <a:off x="101601" y="1445888"/>
            <a:ext cx="11261343" cy="4185761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Switch Target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은 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Bullet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 충돌하여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키고 끌 수 있는 스위치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Bullet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과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충돌시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Switch Target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의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On/Off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상태가 바뀐다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상태가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바뀌는 시간에 제한이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있냐에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따라 두가지 형태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로 구분된다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한번 </a:t>
            </a:r>
            <a:r>
              <a:rPr lang="ko-KR" altLang="en-US" b="1" dirty="0" err="1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바꿀때마다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On/Off 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가 영구적으로 바뀌는 형태</a:t>
            </a:r>
            <a:endParaRPr lang="en-US" altLang="ko-KR" b="1" dirty="0">
              <a:solidFill>
                <a:schemeClr val="bg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상태를 바꾸면 잠시의 딜레이 후에 초기값으로 되돌아오는 형태</a:t>
            </a: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r>
              <a:rPr lang="en-US" altLang="ko-KR" sz="14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(</a:t>
            </a:r>
            <a:r>
              <a:rPr lang="ko-KR" altLang="en-US" sz="14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②의 형태에서는 상태를 한번 바꾸면 시간 딜레이를 통해서만 초기 상태로 되돌릴 수 없다</a:t>
            </a:r>
            <a:r>
              <a:rPr lang="en-US" altLang="ko-KR" sz="14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.)</a:t>
            </a: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Bullet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과 충돌하여 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Switch Target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의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상태가 바뀌면 충돌한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Bullet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은 남은 충돌횟수와 관계없이 제거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Switch Target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하나 이상의 다른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스위치 상호작용 퍼즐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과 연결되어 작동에 영향을 줄 수 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(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동시에 여러 개의 퍼즐에 영향을 미치는 스위치도 있다</a:t>
            </a: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.)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DB287FE3-EDB5-4C9C-B072-9C1ACD43FA56}"/>
              </a:ext>
            </a:extLst>
          </p:cNvPr>
          <p:cNvGrpSpPr/>
          <p:nvPr/>
        </p:nvGrpSpPr>
        <p:grpSpPr>
          <a:xfrm>
            <a:off x="11642341" y="1596257"/>
            <a:ext cx="5859842" cy="3378599"/>
            <a:chOff x="11642341" y="1596257"/>
            <a:chExt cx="5859842" cy="3378599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CE63DFE-5984-400D-A32D-1F791DAE1661}"/>
                </a:ext>
              </a:extLst>
            </p:cNvPr>
            <p:cNvSpPr/>
            <p:nvPr/>
          </p:nvSpPr>
          <p:spPr>
            <a:xfrm>
              <a:off x="11642341" y="1596257"/>
              <a:ext cx="5859842" cy="3346078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3742E69-2C08-4F9F-81F9-7FACABAB3439}"/>
                </a:ext>
              </a:extLst>
            </p:cNvPr>
            <p:cNvSpPr txBox="1"/>
            <p:nvPr/>
          </p:nvSpPr>
          <p:spPr>
            <a:xfrm>
              <a:off x="11998577" y="4513191"/>
              <a:ext cx="7741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/>
                <a:t>off</a:t>
              </a:r>
              <a:endParaRPr lang="ko-KR" altLang="en-US" sz="2400" b="1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027957C-2F02-4561-AF6B-303FCAA23DBC}"/>
                </a:ext>
              </a:extLst>
            </p:cNvPr>
            <p:cNvSpPr txBox="1"/>
            <p:nvPr/>
          </p:nvSpPr>
          <p:spPr>
            <a:xfrm>
              <a:off x="16373787" y="4513191"/>
              <a:ext cx="7741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/>
                <a:t>on</a:t>
              </a:r>
              <a:endParaRPr lang="ko-KR" altLang="en-US" sz="2400" b="1" dirty="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453952A9-0D42-46BE-A6CA-A7F0950D56D3}"/>
                </a:ext>
              </a:extLst>
            </p:cNvPr>
            <p:cNvSpPr/>
            <p:nvPr/>
          </p:nvSpPr>
          <p:spPr>
            <a:xfrm>
              <a:off x="11887267" y="1699836"/>
              <a:ext cx="996812" cy="99681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Switch</a:t>
              </a:r>
            </a:p>
            <a:p>
              <a:pPr algn="ctr"/>
              <a:r>
                <a:rPr lang="en-US" altLang="ko-KR" dirty="0"/>
                <a:t>Puzzle</a:t>
              </a:r>
            </a:p>
            <a:p>
              <a:pPr algn="ctr"/>
              <a:r>
                <a:rPr lang="en-US" altLang="ko-KR" sz="1400" i="1" dirty="0"/>
                <a:t>(</a:t>
              </a:r>
              <a:r>
                <a:rPr lang="ko-KR" altLang="en-US" sz="1400" i="1" dirty="0"/>
                <a:t>비활성화</a:t>
              </a:r>
              <a:r>
                <a:rPr lang="en-US" altLang="ko-KR" sz="1400" i="1" dirty="0"/>
                <a:t>)</a:t>
              </a:r>
              <a:endParaRPr lang="ko-KR" altLang="en-US" i="1" dirty="0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63AC1FA5-81D9-4855-A8D2-DC5569129806}"/>
                </a:ext>
              </a:extLst>
            </p:cNvPr>
            <p:cNvSpPr/>
            <p:nvPr/>
          </p:nvSpPr>
          <p:spPr>
            <a:xfrm>
              <a:off x="16262477" y="1684792"/>
              <a:ext cx="996812" cy="99681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Switch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Puzzle</a:t>
              </a:r>
            </a:p>
            <a:p>
              <a:pPr algn="ctr"/>
              <a:r>
                <a:rPr lang="en-US" altLang="ko-KR" sz="1400" i="1" dirty="0">
                  <a:solidFill>
                    <a:schemeClr val="tx1"/>
                  </a:solidFill>
                </a:rPr>
                <a:t>(</a:t>
              </a:r>
              <a:r>
                <a:rPr lang="ko-KR" altLang="en-US" sz="1400" i="1" dirty="0">
                  <a:solidFill>
                    <a:schemeClr val="tx1"/>
                  </a:solidFill>
                </a:rPr>
                <a:t>활성화</a:t>
              </a:r>
              <a:r>
                <a:rPr lang="en-US" altLang="ko-KR" sz="1400" i="1" dirty="0">
                  <a:solidFill>
                    <a:schemeClr val="tx1"/>
                  </a:solidFill>
                </a:rPr>
                <a:t>)</a:t>
              </a:r>
              <a:endParaRPr lang="ko-KR" altLang="en-US" sz="1400" i="1" dirty="0">
                <a:solidFill>
                  <a:schemeClr val="tx1"/>
                </a:solidFill>
              </a:endParaRPr>
            </a:p>
          </p:txBody>
        </p:sp>
        <p:sp>
          <p:nvSpPr>
            <p:cNvPr id="58" name="화살표: 오른쪽 57">
              <a:extLst>
                <a:ext uri="{FF2B5EF4-FFF2-40B4-BE49-F238E27FC236}">
                  <a16:creationId xmlns:a16="http://schemas.microsoft.com/office/drawing/2014/main" id="{803C2DD5-99EA-47CB-8E11-C3779FE64471}"/>
                </a:ext>
              </a:extLst>
            </p:cNvPr>
            <p:cNvSpPr/>
            <p:nvPr/>
          </p:nvSpPr>
          <p:spPr>
            <a:xfrm>
              <a:off x="14016747" y="3866393"/>
              <a:ext cx="1376528" cy="646176"/>
            </a:xfrm>
            <a:prstGeom prst="rightArrow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6935D02D-A0C5-4339-B541-653CDA771198}"/>
                </a:ext>
              </a:extLst>
            </p:cNvPr>
            <p:cNvCxnSpPr>
              <a:cxnSpLocks/>
            </p:cNvCxnSpPr>
            <p:nvPr/>
          </p:nvCxnSpPr>
          <p:spPr>
            <a:xfrm>
              <a:off x="12385673" y="2765166"/>
              <a:ext cx="0" cy="664557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CC352807-7CB5-4148-95AA-0F593E302AE4}"/>
                </a:ext>
              </a:extLst>
            </p:cNvPr>
            <p:cNvCxnSpPr>
              <a:cxnSpLocks/>
            </p:cNvCxnSpPr>
            <p:nvPr/>
          </p:nvCxnSpPr>
          <p:spPr>
            <a:xfrm>
              <a:off x="16755208" y="2765166"/>
              <a:ext cx="0" cy="664558"/>
            </a:xfrm>
            <a:prstGeom prst="line">
              <a:avLst/>
            </a:prstGeom>
            <a:ln w="38100">
              <a:solidFill>
                <a:srgbClr val="92D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05FF4616-9058-44FD-A706-99F696C06B47}"/>
                </a:ext>
              </a:extLst>
            </p:cNvPr>
            <p:cNvGrpSpPr/>
            <p:nvPr/>
          </p:nvGrpSpPr>
          <p:grpSpPr>
            <a:xfrm>
              <a:off x="11922377" y="3615680"/>
              <a:ext cx="926592" cy="926592"/>
              <a:chOff x="4669536" y="6254496"/>
              <a:chExt cx="2657649" cy="2657649"/>
            </a:xfrm>
            <a:scene3d>
              <a:camera prst="perspectiveContrastingLeftFacing"/>
              <a:lightRig rig="threePt" dir="t"/>
            </a:scene3d>
          </p:grpSpPr>
          <p:sp>
            <p:nvSpPr>
              <p:cNvPr id="38" name="원형: 비어 있음 37">
                <a:extLst>
                  <a:ext uri="{FF2B5EF4-FFF2-40B4-BE49-F238E27FC236}">
                    <a16:creationId xmlns:a16="http://schemas.microsoft.com/office/drawing/2014/main" id="{2FE07D01-6527-4875-8723-C2E5A7149AD2}"/>
                  </a:ext>
                </a:extLst>
              </p:cNvPr>
              <p:cNvSpPr/>
              <p:nvPr/>
            </p:nvSpPr>
            <p:spPr>
              <a:xfrm>
                <a:off x="4669536" y="6254496"/>
                <a:ext cx="2657649" cy="2657649"/>
              </a:xfrm>
              <a:prstGeom prst="donut">
                <a:avLst>
                  <a:gd name="adj" fmla="val 1169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원형: 비어 있음 38">
                <a:extLst>
                  <a:ext uri="{FF2B5EF4-FFF2-40B4-BE49-F238E27FC236}">
                    <a16:creationId xmlns:a16="http://schemas.microsoft.com/office/drawing/2014/main" id="{4517BC28-8843-4E82-8DC1-30538A9668E0}"/>
                  </a:ext>
                </a:extLst>
              </p:cNvPr>
              <p:cNvSpPr/>
              <p:nvPr/>
            </p:nvSpPr>
            <p:spPr>
              <a:xfrm>
                <a:off x="5123584" y="6710560"/>
                <a:ext cx="1749552" cy="1749552"/>
              </a:xfrm>
              <a:prstGeom prst="donut">
                <a:avLst>
                  <a:gd name="adj" fmla="val 1169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원형: 비어 있음 39">
                <a:extLst>
                  <a:ext uri="{FF2B5EF4-FFF2-40B4-BE49-F238E27FC236}">
                    <a16:creationId xmlns:a16="http://schemas.microsoft.com/office/drawing/2014/main" id="{42F0B0D4-80C0-4B8C-813F-D562141A5C97}"/>
                  </a:ext>
                </a:extLst>
              </p:cNvPr>
              <p:cNvSpPr/>
              <p:nvPr/>
            </p:nvSpPr>
            <p:spPr>
              <a:xfrm>
                <a:off x="5527392" y="7112352"/>
                <a:ext cx="941936" cy="941936"/>
              </a:xfrm>
              <a:prstGeom prst="donut">
                <a:avLst>
                  <a:gd name="adj" fmla="val 1169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BB48BCC4-0DB9-43D1-B47B-B59BA2427F30}"/>
                  </a:ext>
                </a:extLst>
              </p:cNvPr>
              <p:cNvSpPr/>
              <p:nvPr/>
            </p:nvSpPr>
            <p:spPr>
              <a:xfrm>
                <a:off x="5772808" y="7357768"/>
                <a:ext cx="451104" cy="4511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CD2E49B6-CF56-4557-A981-2A15FE00B417}"/>
                </a:ext>
              </a:extLst>
            </p:cNvPr>
            <p:cNvGrpSpPr/>
            <p:nvPr/>
          </p:nvGrpSpPr>
          <p:grpSpPr>
            <a:xfrm>
              <a:off x="16291912" y="3645426"/>
              <a:ext cx="926592" cy="926592"/>
              <a:chOff x="4669536" y="6254496"/>
              <a:chExt cx="2657649" cy="2657649"/>
            </a:xfrm>
            <a:solidFill>
              <a:schemeClr val="bg1"/>
            </a:solidFill>
            <a:scene3d>
              <a:camera prst="perspectiveContrastingLeftFacing"/>
              <a:lightRig rig="threePt" dir="t"/>
            </a:scene3d>
          </p:grpSpPr>
          <p:sp>
            <p:nvSpPr>
              <p:cNvPr id="44" name="원형: 비어 있음 43">
                <a:extLst>
                  <a:ext uri="{FF2B5EF4-FFF2-40B4-BE49-F238E27FC236}">
                    <a16:creationId xmlns:a16="http://schemas.microsoft.com/office/drawing/2014/main" id="{753CC16C-C469-48F4-A262-956CADB9A744}"/>
                  </a:ext>
                </a:extLst>
              </p:cNvPr>
              <p:cNvSpPr/>
              <p:nvPr/>
            </p:nvSpPr>
            <p:spPr>
              <a:xfrm>
                <a:off x="4669536" y="6254496"/>
                <a:ext cx="2657649" cy="2657649"/>
              </a:xfrm>
              <a:prstGeom prst="donut">
                <a:avLst>
                  <a:gd name="adj" fmla="val 1169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원형: 비어 있음 44">
                <a:extLst>
                  <a:ext uri="{FF2B5EF4-FFF2-40B4-BE49-F238E27FC236}">
                    <a16:creationId xmlns:a16="http://schemas.microsoft.com/office/drawing/2014/main" id="{9F3AFD6A-C5D7-429D-9E46-4EB0606DDC8F}"/>
                  </a:ext>
                </a:extLst>
              </p:cNvPr>
              <p:cNvSpPr/>
              <p:nvPr/>
            </p:nvSpPr>
            <p:spPr>
              <a:xfrm>
                <a:off x="5123584" y="6710560"/>
                <a:ext cx="1749552" cy="1749552"/>
              </a:xfrm>
              <a:prstGeom prst="donut">
                <a:avLst>
                  <a:gd name="adj" fmla="val 1169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원형: 비어 있음 45">
                <a:extLst>
                  <a:ext uri="{FF2B5EF4-FFF2-40B4-BE49-F238E27FC236}">
                    <a16:creationId xmlns:a16="http://schemas.microsoft.com/office/drawing/2014/main" id="{29F7BE80-C20F-442C-8B29-B24BCA417B3E}"/>
                  </a:ext>
                </a:extLst>
              </p:cNvPr>
              <p:cNvSpPr/>
              <p:nvPr/>
            </p:nvSpPr>
            <p:spPr>
              <a:xfrm>
                <a:off x="5527392" y="7112352"/>
                <a:ext cx="941936" cy="941936"/>
              </a:xfrm>
              <a:prstGeom prst="donut">
                <a:avLst>
                  <a:gd name="adj" fmla="val 1169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29E9B985-5A34-47E0-8432-DC000B95DA14}"/>
                  </a:ext>
                </a:extLst>
              </p:cNvPr>
              <p:cNvSpPr/>
              <p:nvPr/>
            </p:nvSpPr>
            <p:spPr>
              <a:xfrm>
                <a:off x="5772808" y="7357768"/>
                <a:ext cx="451104" cy="45110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A858D8DB-EA15-465F-83FD-DD1703C4F96D}"/>
                </a:ext>
              </a:extLst>
            </p:cNvPr>
            <p:cNvGrpSpPr/>
            <p:nvPr/>
          </p:nvGrpSpPr>
          <p:grpSpPr>
            <a:xfrm>
              <a:off x="14016747" y="2904002"/>
              <a:ext cx="1353522" cy="926592"/>
              <a:chOff x="13915661" y="3073745"/>
              <a:chExt cx="1353522" cy="926592"/>
            </a:xfrm>
          </p:grpSpPr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229F6862-A73A-408F-9024-072931D32C1D}"/>
                  </a:ext>
                </a:extLst>
              </p:cNvPr>
              <p:cNvGrpSpPr/>
              <p:nvPr/>
            </p:nvGrpSpPr>
            <p:grpSpPr>
              <a:xfrm>
                <a:off x="14342591" y="3073745"/>
                <a:ext cx="926592" cy="926592"/>
                <a:chOff x="4669536" y="6254496"/>
                <a:chExt cx="2657649" cy="2657649"/>
              </a:xfrm>
              <a:scene3d>
                <a:camera prst="perspectiveContrastingLeftFacing"/>
                <a:lightRig rig="threePt" dir="t"/>
              </a:scene3d>
            </p:grpSpPr>
            <p:sp>
              <p:nvSpPr>
                <p:cNvPr id="65" name="원형: 비어 있음 64">
                  <a:extLst>
                    <a:ext uri="{FF2B5EF4-FFF2-40B4-BE49-F238E27FC236}">
                      <a16:creationId xmlns:a16="http://schemas.microsoft.com/office/drawing/2014/main" id="{5DC6B35E-52FE-4937-A77D-34546E781C51}"/>
                    </a:ext>
                  </a:extLst>
                </p:cNvPr>
                <p:cNvSpPr/>
                <p:nvPr/>
              </p:nvSpPr>
              <p:spPr>
                <a:xfrm>
                  <a:off x="4669536" y="6254496"/>
                  <a:ext cx="2657649" cy="2657649"/>
                </a:xfrm>
                <a:prstGeom prst="donut">
                  <a:avLst>
                    <a:gd name="adj" fmla="val 11693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원형: 비어 있음 65">
                  <a:extLst>
                    <a:ext uri="{FF2B5EF4-FFF2-40B4-BE49-F238E27FC236}">
                      <a16:creationId xmlns:a16="http://schemas.microsoft.com/office/drawing/2014/main" id="{82780BB5-0015-45D2-BBD3-83BB784EA132}"/>
                    </a:ext>
                  </a:extLst>
                </p:cNvPr>
                <p:cNvSpPr/>
                <p:nvPr/>
              </p:nvSpPr>
              <p:spPr>
                <a:xfrm>
                  <a:off x="5123584" y="6710560"/>
                  <a:ext cx="1749552" cy="1749552"/>
                </a:xfrm>
                <a:prstGeom prst="donut">
                  <a:avLst>
                    <a:gd name="adj" fmla="val 11693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원형: 비어 있음 66">
                  <a:extLst>
                    <a:ext uri="{FF2B5EF4-FFF2-40B4-BE49-F238E27FC236}">
                      <a16:creationId xmlns:a16="http://schemas.microsoft.com/office/drawing/2014/main" id="{E87FB313-CA6C-4519-B23C-E6BBE22F8E61}"/>
                    </a:ext>
                  </a:extLst>
                </p:cNvPr>
                <p:cNvSpPr/>
                <p:nvPr/>
              </p:nvSpPr>
              <p:spPr>
                <a:xfrm>
                  <a:off x="5527392" y="7112352"/>
                  <a:ext cx="941936" cy="941936"/>
                </a:xfrm>
                <a:prstGeom prst="donut">
                  <a:avLst>
                    <a:gd name="adj" fmla="val 11693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D8A81467-1CF3-4D1E-B5C4-7B29B0E2394F}"/>
                    </a:ext>
                  </a:extLst>
                </p:cNvPr>
                <p:cNvSpPr/>
                <p:nvPr/>
              </p:nvSpPr>
              <p:spPr>
                <a:xfrm>
                  <a:off x="5772808" y="7357768"/>
                  <a:ext cx="451104" cy="45110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63" name="Picture 6" descr="Free Icon | Bullet">
                <a:extLst>
                  <a:ext uri="{FF2B5EF4-FFF2-40B4-BE49-F238E27FC236}">
                    <a16:creationId xmlns:a16="http://schemas.microsoft.com/office/drawing/2014/main" id="{587A4FEA-AFEE-4D9A-89D5-DA7114F5E88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15661" y="3260240"/>
                <a:ext cx="527908" cy="5279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856572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7B5152-B8EB-4EC5-89CB-4EDFB73BB5EA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34CFFAF-8001-45F0-A737-587396A13A2E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Moving Platform</a:t>
            </a:r>
            <a:endParaRPr lang="ko-KR" altLang="en-US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4D90BF-2202-4676-B16F-3C75C646D5A1}"/>
              </a:ext>
            </a:extLst>
          </p:cNvPr>
          <p:cNvSpPr txBox="1"/>
          <p:nvPr/>
        </p:nvSpPr>
        <p:spPr>
          <a:xfrm>
            <a:off x="101601" y="1445888"/>
            <a:ext cx="11261343" cy="4247317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Moving Platform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은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플레이어나 퍼즐이 올라갈 수 있는 움직이는 발판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레벨에 배치된 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Moving Platform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은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각각 정해진 이동경로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와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속도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Moving Platform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은 항상 움직이는 것이 아니라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이동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/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정지 상태의 여부에 따라서 이동하거나 정지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해 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연결된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스위치가 있다면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On/Off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상태를 받아와 이동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/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정지 상태 여부를 결정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모든 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Moving Platform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스위치와 항상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연결되어있는건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아니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며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스위치가 없는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Moving Platform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은 항상 이동상태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Moving Platform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위에 위치한 물체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들은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Moving Platform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이 이동함에 따라서 같이 따라 이동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7D81432-EF08-439E-9189-7386FD857559}"/>
              </a:ext>
            </a:extLst>
          </p:cNvPr>
          <p:cNvGrpSpPr/>
          <p:nvPr/>
        </p:nvGrpSpPr>
        <p:grpSpPr>
          <a:xfrm>
            <a:off x="12118336" y="1906062"/>
            <a:ext cx="4369439" cy="3757633"/>
            <a:chOff x="12118336" y="1906062"/>
            <a:chExt cx="4369439" cy="3757633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939317F9-8B21-4132-82DD-AFD726444116}"/>
                </a:ext>
              </a:extLst>
            </p:cNvPr>
            <p:cNvGrpSpPr/>
            <p:nvPr/>
          </p:nvGrpSpPr>
          <p:grpSpPr>
            <a:xfrm>
              <a:off x="13683615" y="1906062"/>
              <a:ext cx="2804160" cy="3046938"/>
              <a:chOff x="12886944" y="2065147"/>
              <a:chExt cx="2804160" cy="3046938"/>
            </a:xfrm>
          </p:grpSpPr>
          <p:pic>
            <p:nvPicPr>
              <p:cNvPr id="1026" name="Picture 2" descr="Human Icon #35220 - Free Icons Library">
                <a:extLst>
                  <a:ext uri="{FF2B5EF4-FFF2-40B4-BE49-F238E27FC236}">
                    <a16:creationId xmlns:a16="http://schemas.microsoft.com/office/drawing/2014/main" id="{FC8BADE4-BB14-470D-AD33-8A5F574CE7C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2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994" b="98403" l="9585" r="89617">
                            <a14:foregroundMark x1="24601" y1="4313" x2="27476" y2="18530"/>
                            <a14:foregroundMark x1="50799" y1="9425" x2="50319" y2="15655"/>
                            <a14:foregroundMark x1="40575" y1="80671" x2="40735" y2="90735"/>
                            <a14:foregroundMark x1="40735" y1="90735" x2="42971" y2="93770"/>
                            <a14:foregroundMark x1="42173" y1="97764" x2="42173" y2="9840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991846" y="2065147"/>
                <a:ext cx="2699258" cy="26992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3482F157-F431-4A93-98F8-28F06D4A4976}"/>
                  </a:ext>
                </a:extLst>
              </p:cNvPr>
              <p:cNvSpPr/>
              <p:nvPr/>
            </p:nvSpPr>
            <p:spPr>
              <a:xfrm>
                <a:off x="12886944" y="4793915"/>
                <a:ext cx="2804160" cy="318170"/>
              </a:xfrm>
              <a:prstGeom prst="rect">
                <a:avLst/>
              </a:prstGeom>
              <a:solidFill>
                <a:schemeClr val="dk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FA2DAFB5-383F-4962-BEA3-ED8224784B08}"/>
                </a:ext>
              </a:extLst>
            </p:cNvPr>
            <p:cNvGrpSpPr/>
            <p:nvPr/>
          </p:nvGrpSpPr>
          <p:grpSpPr>
            <a:xfrm>
              <a:off x="13104495" y="1906062"/>
              <a:ext cx="2804160" cy="3046938"/>
              <a:chOff x="12886944" y="2065147"/>
              <a:chExt cx="2804160" cy="3046938"/>
            </a:xfrm>
          </p:grpSpPr>
          <p:pic>
            <p:nvPicPr>
              <p:cNvPr id="15" name="Picture 2" descr="Human Icon #35220 - Free Icons Library">
                <a:extLst>
                  <a:ext uri="{FF2B5EF4-FFF2-40B4-BE49-F238E27FC236}">
                    <a16:creationId xmlns:a16="http://schemas.microsoft.com/office/drawing/2014/main" id="{31FFC81A-3D5E-4D50-AFC5-50FDE00AD8A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994" b="98403" l="9585" r="89617">
                            <a14:foregroundMark x1="24601" y1="4313" x2="27476" y2="18530"/>
                            <a14:foregroundMark x1="50799" y1="9425" x2="50319" y2="15655"/>
                            <a14:foregroundMark x1="40575" y1="80671" x2="40735" y2="90735"/>
                            <a14:foregroundMark x1="40735" y1="90735" x2="42971" y2="93770"/>
                            <a14:foregroundMark x1="42173" y1="97764" x2="42173" y2="9840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991846" y="2065147"/>
                <a:ext cx="2699258" cy="26992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113B0053-6EF2-43CF-93DB-552B5AC41ADB}"/>
                  </a:ext>
                </a:extLst>
              </p:cNvPr>
              <p:cNvSpPr/>
              <p:nvPr/>
            </p:nvSpPr>
            <p:spPr>
              <a:xfrm>
                <a:off x="12886944" y="4793915"/>
                <a:ext cx="2804160" cy="31817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3" name="화살표: 왼쪽 12">
              <a:extLst>
                <a:ext uri="{FF2B5EF4-FFF2-40B4-BE49-F238E27FC236}">
                  <a16:creationId xmlns:a16="http://schemas.microsoft.com/office/drawing/2014/main" id="{0989B269-39D3-4F56-907C-AB395656E495}"/>
                </a:ext>
              </a:extLst>
            </p:cNvPr>
            <p:cNvSpPr/>
            <p:nvPr/>
          </p:nvSpPr>
          <p:spPr>
            <a:xfrm>
              <a:off x="12118336" y="4953000"/>
              <a:ext cx="2967359" cy="710695"/>
            </a:xfrm>
            <a:prstGeom prst="leftArrow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8270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366D434-5A07-4E1E-9DA9-0C56BF8239B1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328D2D3-F114-4D5B-B14D-D5B6D0DFED09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Door</a:t>
            </a:r>
            <a:endParaRPr lang="ko-KR" altLang="en-US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CEC43A-564E-428B-A33E-9803DBEE4FC9}"/>
              </a:ext>
            </a:extLst>
          </p:cNvPr>
          <p:cNvSpPr txBox="1"/>
          <p:nvPr/>
        </p:nvSpPr>
        <p:spPr>
          <a:xfrm>
            <a:off x="101601" y="1445888"/>
            <a:ext cx="11261343" cy="3139321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Door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열고 </a:t>
            </a:r>
            <a:r>
              <a:rPr lang="ko-KR" altLang="en-US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닫을수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있는 문이다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Door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닫힘 상태일 때는 벽과 동일하게 작동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Door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가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열림 상태일 때는 아무것도 없는 것과 같이 작동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연결된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스위치의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On/Off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상태에 따라 열림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/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닫힘 상태여부가 결정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열림 상태일 때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Door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의 위치에 무언가 존재한다면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Door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는 닫힘 상태로 변경이 불가능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하다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(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연결된 </a:t>
            </a: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Switch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의 </a:t>
            </a: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On/Off 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여부는 바뀌지만</a:t>
            </a: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, Door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에 위에 있는 물체가 </a:t>
            </a:r>
            <a:r>
              <a:rPr lang="ko-KR" altLang="en-US" b="1" dirty="0" err="1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사라질때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까지 문이 닫히지 않는다</a:t>
            </a: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.)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98CB6A8-C4C9-420C-A8E1-FB4DDF30226F}"/>
              </a:ext>
            </a:extLst>
          </p:cNvPr>
          <p:cNvSpPr/>
          <p:nvPr/>
        </p:nvSpPr>
        <p:spPr>
          <a:xfrm>
            <a:off x="12489418" y="2514600"/>
            <a:ext cx="1378982" cy="1854200"/>
          </a:xfrm>
          <a:prstGeom prst="rect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0896B16-0113-46B0-8D37-E10B0637D89B}"/>
              </a:ext>
            </a:extLst>
          </p:cNvPr>
          <p:cNvSpPr/>
          <p:nvPr/>
        </p:nvSpPr>
        <p:spPr>
          <a:xfrm>
            <a:off x="11785600" y="4368800"/>
            <a:ext cx="5308600" cy="2164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 descr="Human Icon #35220 - Free Icons Library">
            <a:extLst>
              <a:ext uri="{FF2B5EF4-FFF2-40B4-BE49-F238E27FC236}">
                <a16:creationId xmlns:a16="http://schemas.microsoft.com/office/drawing/2014/main" id="{31FFC81A-3D5E-4D50-AFC5-50FDE00AD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94" b="98403" l="9585" r="89617">
                        <a14:foregroundMark x1="24601" y1="4313" x2="27476" y2="18530"/>
                        <a14:foregroundMark x1="50799" y1="9425" x2="50319" y2="15655"/>
                        <a14:foregroundMark x1="40575" y1="80671" x2="40735" y2="90735"/>
                        <a14:foregroundMark x1="40735" y1="90735" x2="42971" y2="93770"/>
                        <a14:foregroundMark x1="42173" y1="97764" x2="42173" y2="984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3274" y="2735548"/>
            <a:ext cx="1633252" cy="1633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4664EDC-1886-49C8-8156-8AC22C13A8DD}"/>
              </a:ext>
            </a:extLst>
          </p:cNvPr>
          <p:cNvSpPr txBox="1"/>
          <p:nvPr/>
        </p:nvSpPr>
        <p:spPr>
          <a:xfrm>
            <a:off x="12556609" y="4568990"/>
            <a:ext cx="124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Close</a:t>
            </a:r>
            <a:endParaRPr lang="ko-KR" altLang="en-US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184A073-3F0C-4AA1-A97F-379ED2C2E7D8}"/>
              </a:ext>
            </a:extLst>
          </p:cNvPr>
          <p:cNvSpPr/>
          <p:nvPr/>
        </p:nvSpPr>
        <p:spPr>
          <a:xfrm>
            <a:off x="12489418" y="7844119"/>
            <a:ext cx="1378982" cy="1854200"/>
          </a:xfrm>
          <a:prstGeom prst="rect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6F5820F-6389-4B45-91B8-48E40C19049D}"/>
              </a:ext>
            </a:extLst>
          </p:cNvPr>
          <p:cNvSpPr/>
          <p:nvPr/>
        </p:nvSpPr>
        <p:spPr>
          <a:xfrm>
            <a:off x="11785600" y="7735915"/>
            <a:ext cx="5308600" cy="2164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2" descr="Human Icon #35220 - Free Icons Library">
            <a:extLst>
              <a:ext uri="{FF2B5EF4-FFF2-40B4-BE49-F238E27FC236}">
                <a16:creationId xmlns:a16="http://schemas.microsoft.com/office/drawing/2014/main" id="{65861E13-E231-46E3-A854-E98609B89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94" b="98403" l="9585" r="89617">
                        <a14:foregroundMark x1="24601" y1="4313" x2="27476" y2="18530"/>
                        <a14:foregroundMark x1="50799" y1="9425" x2="50319" y2="15655"/>
                        <a14:foregroundMark x1="40575" y1="80671" x2="40735" y2="90735"/>
                        <a14:foregroundMark x1="40735" y1="90735" x2="42971" y2="93770"/>
                        <a14:foregroundMark x1="42173" y1="97764" x2="42173" y2="984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3274" y="6102663"/>
            <a:ext cx="1633252" cy="1633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2046881-1AE3-4AE1-804D-BD850B7C7413}"/>
              </a:ext>
            </a:extLst>
          </p:cNvPr>
          <p:cNvSpPr txBox="1"/>
          <p:nvPr/>
        </p:nvSpPr>
        <p:spPr>
          <a:xfrm>
            <a:off x="12556609" y="7904362"/>
            <a:ext cx="124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open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96417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621E09A-072E-4221-9694-044F1CE109E0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목차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F2371C-0352-412D-8908-A2E16DD190D5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8E5295-D035-4EA6-93F8-3346CE828A56}"/>
              </a:ext>
            </a:extLst>
          </p:cNvPr>
          <p:cNvSpPr txBox="1"/>
          <p:nvPr/>
        </p:nvSpPr>
        <p:spPr>
          <a:xfrm>
            <a:off x="445276" y="1697447"/>
            <a:ext cx="5967448" cy="6129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>
                <a:solidFill>
                  <a:schemeClr val="bg1"/>
                </a:solidFill>
              </a:rPr>
              <a:t>개요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>
                <a:solidFill>
                  <a:schemeClr val="bg1"/>
                </a:solidFill>
              </a:rPr>
              <a:t>구분정리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</a:rPr>
              <a:t>Movable</a:t>
            </a:r>
            <a:r>
              <a:rPr lang="ko-KR" altLang="en-US" sz="2400" b="1" dirty="0">
                <a:solidFill>
                  <a:schemeClr val="bg1"/>
                </a:solidFill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</a:rPr>
              <a:t>Box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400" b="1" dirty="0" err="1">
                <a:solidFill>
                  <a:schemeClr val="bg1"/>
                </a:solidFill>
              </a:rPr>
              <a:t>Shooter&amp;Bullet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</a:rPr>
              <a:t>Switch Lever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</a:rPr>
              <a:t>Direction Changer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</a:rPr>
              <a:t>Breakable Box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</a:rPr>
              <a:t>Switch Target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</a:rPr>
              <a:t>Moving Platform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</a:rPr>
              <a:t> Door</a:t>
            </a:r>
            <a:endParaRPr lang="ko-KR" altLang="en-US" sz="2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967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2A65BC-C936-4045-9C12-A0B7F016B235}"/>
              </a:ext>
            </a:extLst>
          </p:cNvPr>
          <p:cNvSpPr txBox="1"/>
          <p:nvPr/>
        </p:nvSpPr>
        <p:spPr>
          <a:xfrm>
            <a:off x="101601" y="1445888"/>
            <a:ext cx="17406942" cy="3693319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 문서는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Wa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의 퍼즐 컨텐츠 기획문서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Wa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플레이어가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룸에 위치한 퍼즐들을 해결하여 다른 룸으로 이동하는 게임흐름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을 갖고있다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이에 따라서 게임에서 다양한 재미를 유발하기 위해서는 그에 맞게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다양한 퍼즐들이 필요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하고 이러한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퍼즐들이 어떠한 성질을 갖고 있는지에 대해 작성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할 필요가 있어 이 문서를 작성하였다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Wa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에서 퍼즐은 캐릭터가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퍼즐과 상호작용을 하고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연쇄적인 상호작용이 일어나 다양한 퍼즐들이 작동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하여 게임이 진행된다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하지만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이를 세분화하면 크게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3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가지 종류로 구분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할 수 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이는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퍼즐이 작동하는 원리에 따라서 결정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플레이어 캐릭터가 상호작용버튼을 통해 작동하는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플레이어 상호작용 퍼즐</a:t>
            </a:r>
            <a:endParaRPr lang="en-US" altLang="ko-KR" b="1" dirty="0">
              <a:solidFill>
                <a:schemeClr val="accent4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Shooter 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퍼즐이 발사한 투사체가 </a:t>
            </a:r>
            <a:r>
              <a:rPr lang="ko-KR" altLang="en-US" b="1" dirty="0" err="1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부딛혀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작동하는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투사체 상호작용 퍼즐</a:t>
            </a:r>
            <a:endParaRPr lang="en-US" altLang="ko-KR" b="1" dirty="0">
              <a:solidFill>
                <a:schemeClr val="accent4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Switch 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퍼즐의 </a:t>
            </a: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on/off 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상태에 영향을 받아 작동하는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스위치 상호작용 퍼즐</a:t>
            </a:r>
            <a:endParaRPr lang="en-US" altLang="ko-KR" b="1" dirty="0">
              <a:solidFill>
                <a:schemeClr val="accent4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12B7ECA-7CD7-467F-9EC4-27938A087C78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4929C92-915C-400A-8F9A-5E60E967B602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3656653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57D7E7D-D75E-49FF-9E33-C71DD0B90167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구분정리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CA1BCF9-EB9B-41B6-8BDA-80EA546D98CD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838C16-07BA-4A1C-8C4A-ABF60F470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447" y="1592262"/>
            <a:ext cx="13253244" cy="798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81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6525854-DCBC-4750-93E1-3489617FA93D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58F6398-36D1-462A-9227-91E1F1DC66B5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Movable Box</a:t>
            </a:r>
            <a:endParaRPr lang="ko-KR" altLang="en-US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51A0DBF-977D-4F36-9FD0-13F62135280F}"/>
              </a:ext>
            </a:extLst>
          </p:cNvPr>
          <p:cNvGrpSpPr/>
          <p:nvPr/>
        </p:nvGrpSpPr>
        <p:grpSpPr>
          <a:xfrm>
            <a:off x="12218130" y="2595419"/>
            <a:ext cx="4480670" cy="2446983"/>
            <a:chOff x="2426208" y="1750789"/>
            <a:chExt cx="2049693" cy="111937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00AAA56-3FDD-474F-B221-3749E80CB02B}"/>
                </a:ext>
              </a:extLst>
            </p:cNvPr>
            <p:cNvSpPr/>
            <p:nvPr/>
          </p:nvSpPr>
          <p:spPr>
            <a:xfrm>
              <a:off x="3438240" y="1797744"/>
              <a:ext cx="1037661" cy="103766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Picture 12" descr="푸시 아이콘 - 무료 다운로드, PNG 및 벡터">
              <a:extLst>
                <a:ext uri="{FF2B5EF4-FFF2-40B4-BE49-F238E27FC236}">
                  <a16:creationId xmlns:a16="http://schemas.microsoft.com/office/drawing/2014/main" id="{E42F9C1B-4B08-4EAB-BE2D-15AAF9C9A1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208" y="1750789"/>
              <a:ext cx="1119378" cy="11193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86360A6-02E7-4084-A8F0-455DB11C4DB6}"/>
              </a:ext>
            </a:extLst>
          </p:cNvPr>
          <p:cNvSpPr txBox="1"/>
          <p:nvPr/>
        </p:nvSpPr>
        <p:spPr>
          <a:xfrm>
            <a:off x="101601" y="1445888"/>
            <a:ext cx="11261343" cy="341632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Movable Box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플레이어 캐릭터가 밀고 당길 수 있는 박스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상호작용 키를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입력중에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Movable Box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와 캐릭터가 밀착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하여 밀고 당길 수 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상호작용 키를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해제하면 더 이상 밀착하지 않고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밀고 당길 수 없게 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Movable Box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플레이어가 박스를 바라보는 방향과 평행선상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으로만 움직일 수 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Movable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Box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위에 무언가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퍼즐이나 물체가 올라가 있으면 움직일 때 함께 이동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캐릭터는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박스를 밟고 위에 올라가 있을 수 있다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solidFill>
                <a:schemeClr val="accent4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A268316-678D-41BC-933A-BA73501B1A40}"/>
              </a:ext>
            </a:extLst>
          </p:cNvPr>
          <p:cNvGrpSpPr/>
          <p:nvPr/>
        </p:nvGrpSpPr>
        <p:grpSpPr>
          <a:xfrm>
            <a:off x="11543328" y="5373679"/>
            <a:ext cx="5830272" cy="2659137"/>
            <a:chOff x="11136928" y="5712781"/>
            <a:chExt cx="6228436" cy="2840736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A0FFB09A-63D5-445F-AE78-67C0A6CAF644}"/>
                </a:ext>
              </a:extLst>
            </p:cNvPr>
            <p:cNvGrpSpPr/>
            <p:nvPr/>
          </p:nvGrpSpPr>
          <p:grpSpPr>
            <a:xfrm>
              <a:off x="14524628" y="5712781"/>
              <a:ext cx="2840736" cy="2840736"/>
              <a:chOff x="11561972" y="5254752"/>
              <a:chExt cx="2840736" cy="2840736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503A082B-CEF2-4928-89CE-AD8B072DA792}"/>
                  </a:ext>
                </a:extLst>
              </p:cNvPr>
              <p:cNvSpPr/>
              <p:nvPr/>
            </p:nvSpPr>
            <p:spPr>
              <a:xfrm>
                <a:off x="11561972" y="5254752"/>
                <a:ext cx="2840736" cy="2840736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10454D8C-3BC4-4C49-8AF1-3B03C8070591}"/>
                  </a:ext>
                </a:extLst>
              </p:cNvPr>
              <p:cNvGrpSpPr/>
              <p:nvPr/>
            </p:nvGrpSpPr>
            <p:grpSpPr>
              <a:xfrm>
                <a:off x="12223737" y="5654562"/>
                <a:ext cx="1667081" cy="1956789"/>
                <a:chOff x="12294598" y="5694389"/>
                <a:chExt cx="1667081" cy="1956789"/>
              </a:xfrm>
            </p:grpSpPr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51AE95ED-671E-44D9-A6FA-43CEC79EA999}"/>
                    </a:ext>
                  </a:extLst>
                </p:cNvPr>
                <p:cNvSpPr/>
                <p:nvPr/>
              </p:nvSpPr>
              <p:spPr>
                <a:xfrm>
                  <a:off x="12294598" y="5718746"/>
                  <a:ext cx="1060704" cy="1060704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Box</a:t>
                  </a:r>
                  <a:endParaRPr lang="ko-KR" altLang="en-US" dirty="0"/>
                </a:p>
              </p:txBody>
            </p:sp>
            <p:sp>
              <p:nvSpPr>
                <p:cNvPr id="11" name="타원 10">
                  <a:extLst>
                    <a:ext uri="{FF2B5EF4-FFF2-40B4-BE49-F238E27FC236}">
                      <a16:creationId xmlns:a16="http://schemas.microsoft.com/office/drawing/2014/main" id="{F087F6A4-A625-4244-A345-1573ED6775C9}"/>
                    </a:ext>
                  </a:extLst>
                </p:cNvPr>
                <p:cNvSpPr/>
                <p:nvPr/>
              </p:nvSpPr>
              <p:spPr>
                <a:xfrm>
                  <a:off x="12389086" y="6779450"/>
                  <a:ext cx="871728" cy="871728"/>
                </a:xfrm>
                <a:prstGeom prst="ellipse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b="1" dirty="0"/>
                    <a:t>Player</a:t>
                  </a:r>
                  <a:endParaRPr lang="ko-KR" altLang="en-US" sz="1200" b="1" dirty="0"/>
                </a:p>
              </p:txBody>
            </p:sp>
            <p:sp>
              <p:nvSpPr>
                <p:cNvPr id="12" name="화살표: 왼쪽/오른쪽 11">
                  <a:extLst>
                    <a:ext uri="{FF2B5EF4-FFF2-40B4-BE49-F238E27FC236}">
                      <a16:creationId xmlns:a16="http://schemas.microsoft.com/office/drawing/2014/main" id="{2B33CBE7-8B64-411B-A866-85D0D768FA3C}"/>
                    </a:ext>
                  </a:extLst>
                </p:cNvPr>
                <p:cNvSpPr/>
                <p:nvPr/>
              </p:nvSpPr>
              <p:spPr>
                <a:xfrm rot="5400000">
                  <a:off x="12793423" y="6435925"/>
                  <a:ext cx="1909792" cy="426720"/>
                </a:xfrm>
                <a:prstGeom prst="leftRightArrow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F2147982-9966-4A29-A5DA-FF95B19463E2}"/>
                </a:ext>
              </a:extLst>
            </p:cNvPr>
            <p:cNvGrpSpPr/>
            <p:nvPr/>
          </p:nvGrpSpPr>
          <p:grpSpPr>
            <a:xfrm>
              <a:off x="11136928" y="5712781"/>
              <a:ext cx="2840736" cy="2840736"/>
              <a:chOff x="7281510" y="4953000"/>
              <a:chExt cx="2840736" cy="2840736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31A19BD-7EE9-4C60-AAFD-736B7E79019E}"/>
                  </a:ext>
                </a:extLst>
              </p:cNvPr>
              <p:cNvSpPr/>
              <p:nvPr/>
            </p:nvSpPr>
            <p:spPr>
              <a:xfrm>
                <a:off x="7281510" y="4953000"/>
                <a:ext cx="2840736" cy="2840736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CDAEC430-3094-4874-A605-9523A5D681CC}"/>
                  </a:ext>
                </a:extLst>
              </p:cNvPr>
              <p:cNvGrpSpPr/>
              <p:nvPr/>
            </p:nvGrpSpPr>
            <p:grpSpPr>
              <a:xfrm>
                <a:off x="7735662" y="5694160"/>
                <a:ext cx="1990750" cy="1551975"/>
                <a:chOff x="7339829" y="5466599"/>
                <a:chExt cx="1990750" cy="1551975"/>
              </a:xfrm>
            </p:grpSpPr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14E0AC4B-1467-4BE9-A24D-9A389F3E569C}"/>
                    </a:ext>
                  </a:extLst>
                </p:cNvPr>
                <p:cNvSpPr/>
                <p:nvPr/>
              </p:nvSpPr>
              <p:spPr>
                <a:xfrm>
                  <a:off x="8211557" y="5957870"/>
                  <a:ext cx="1060704" cy="1060704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Box</a:t>
                  </a:r>
                  <a:endParaRPr lang="ko-KR" altLang="en-US" dirty="0"/>
                </a:p>
              </p:txBody>
            </p:sp>
            <p:sp>
              <p:nvSpPr>
                <p:cNvPr id="14" name="타원 13">
                  <a:extLst>
                    <a:ext uri="{FF2B5EF4-FFF2-40B4-BE49-F238E27FC236}">
                      <a16:creationId xmlns:a16="http://schemas.microsoft.com/office/drawing/2014/main" id="{1576C084-41AA-4179-83DB-4773BE98ABFF}"/>
                    </a:ext>
                  </a:extLst>
                </p:cNvPr>
                <p:cNvSpPr/>
                <p:nvPr/>
              </p:nvSpPr>
              <p:spPr>
                <a:xfrm>
                  <a:off x="7339829" y="6033860"/>
                  <a:ext cx="871728" cy="871728"/>
                </a:xfrm>
                <a:prstGeom prst="ellipse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b="1" dirty="0"/>
                    <a:t>Player</a:t>
                  </a:r>
                  <a:endParaRPr lang="ko-KR" altLang="en-US" sz="1200" b="1" dirty="0"/>
                </a:p>
              </p:txBody>
            </p:sp>
            <p:sp>
              <p:nvSpPr>
                <p:cNvPr id="15" name="화살표: 왼쪽/오른쪽 14">
                  <a:extLst>
                    <a:ext uri="{FF2B5EF4-FFF2-40B4-BE49-F238E27FC236}">
                      <a16:creationId xmlns:a16="http://schemas.microsoft.com/office/drawing/2014/main" id="{B698D209-DD3A-4F60-B580-2706E7A9BD91}"/>
                    </a:ext>
                  </a:extLst>
                </p:cNvPr>
                <p:cNvSpPr/>
                <p:nvPr/>
              </p:nvSpPr>
              <p:spPr>
                <a:xfrm>
                  <a:off x="7399559" y="5466599"/>
                  <a:ext cx="1931020" cy="426720"/>
                </a:xfrm>
                <a:prstGeom prst="leftRightArrow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22" name="순서도: 판단 21">
              <a:extLst>
                <a:ext uri="{FF2B5EF4-FFF2-40B4-BE49-F238E27FC236}">
                  <a16:creationId xmlns:a16="http://schemas.microsoft.com/office/drawing/2014/main" id="{14558B67-0F5B-4DA8-8CB2-A2CDB4031C42}"/>
                </a:ext>
              </a:extLst>
            </p:cNvPr>
            <p:cNvSpPr/>
            <p:nvPr/>
          </p:nvSpPr>
          <p:spPr>
            <a:xfrm>
              <a:off x="13746419" y="6794982"/>
              <a:ext cx="1009455" cy="676335"/>
            </a:xfrm>
            <a:prstGeom prst="flowChartDecision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OR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5543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86D1A18-9808-4A1B-8D7A-39BDFF5CC017}"/>
              </a:ext>
            </a:extLst>
          </p:cNvPr>
          <p:cNvSpPr/>
          <p:nvPr/>
        </p:nvSpPr>
        <p:spPr>
          <a:xfrm>
            <a:off x="11891095" y="4811388"/>
            <a:ext cx="5380906" cy="14161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1A6E26E-DFB7-4D1E-8AA7-962964663867}"/>
              </a:ext>
            </a:extLst>
          </p:cNvPr>
          <p:cNvSpPr/>
          <p:nvPr/>
        </p:nvSpPr>
        <p:spPr>
          <a:xfrm>
            <a:off x="11891094" y="4811388"/>
            <a:ext cx="5380906" cy="2862322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F3DF368-D2F6-4527-B610-A37BAF9FF3A2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0837FD2-B9A6-4D78-A263-767AA699F5D6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Shooter&amp;Bullet</a:t>
            </a:r>
            <a:endParaRPr lang="ko-KR" altLang="en-US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2FC66E-691B-48CC-AF30-22D8B8C2B16A}"/>
              </a:ext>
            </a:extLst>
          </p:cNvPr>
          <p:cNvSpPr txBox="1"/>
          <p:nvPr/>
        </p:nvSpPr>
        <p:spPr>
          <a:xfrm>
            <a:off x="101601" y="1445888"/>
            <a:ext cx="11261343" cy="2862322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Shooter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플레이어 캐릭터가 투사체를 발사할 수 있는 발사대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상호작용 키를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입력중에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Shooter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와 캐릭터가 밀착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하여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방향을 회전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할 수 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상호작용 키를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해제하면 투사체를 발사하고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캐릭터와 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shooter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가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밀착하지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않게된다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Shooter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캐릭터와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밀착한 상태에서 키보드 방향키를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입력</a:t>
            </a:r>
            <a:r>
              <a:rPr lang="ko-KR" altLang="en-US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받아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8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방향으로만 회전할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수</a:t>
            </a:r>
            <a:r>
              <a:rPr lang="ko-KR" altLang="en-US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Shooter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가 발사한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투사체는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Bullet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이라고 명한다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6682EA7-FB06-4168-B410-94077CBFE63C}"/>
              </a:ext>
            </a:extLst>
          </p:cNvPr>
          <p:cNvGrpSpPr/>
          <p:nvPr/>
        </p:nvGrpSpPr>
        <p:grpSpPr>
          <a:xfrm>
            <a:off x="11977305" y="2103438"/>
            <a:ext cx="4875596" cy="2346325"/>
            <a:chOff x="11977305" y="2103438"/>
            <a:chExt cx="4875596" cy="2346325"/>
          </a:xfrm>
        </p:grpSpPr>
        <p:pic>
          <p:nvPicPr>
            <p:cNvPr id="1028" name="Picture 4" descr="Turret 무료 아이콘 의 Game Icons">
              <a:extLst>
                <a:ext uri="{FF2B5EF4-FFF2-40B4-BE49-F238E27FC236}">
                  <a16:creationId xmlns:a16="http://schemas.microsoft.com/office/drawing/2014/main" id="{ED708049-FBB6-45CD-AB0A-5C0182707C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778" b="89778" l="4000" r="92889">
                          <a14:foregroundMark x1="92889" y1="31111" x2="92000" y2="28444"/>
                          <a14:foregroundMark x1="35556" y1="58667" x2="37778" y2="58667"/>
                          <a14:foregroundMark x1="17778" y1="84444" x2="17778" y2="84444"/>
                          <a14:foregroundMark x1="4000" y1="86222" x2="4000" y2="862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0713" y="2306638"/>
              <a:ext cx="2143125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Free Icon | Bullet">
              <a:extLst>
                <a:ext uri="{FF2B5EF4-FFF2-40B4-BE49-F238E27FC236}">
                  <a16:creationId xmlns:a16="http://schemas.microsoft.com/office/drawing/2014/main" id="{625CDE5C-A3AF-46DF-8411-AF52F88A93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35683" y="2418303"/>
              <a:ext cx="1117218" cy="1117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Man Standing Up Vector SVG Icon (3) - SVG Repo">
              <a:extLst>
                <a:ext uri="{FF2B5EF4-FFF2-40B4-BE49-F238E27FC236}">
                  <a16:creationId xmlns:a16="http://schemas.microsoft.com/office/drawing/2014/main" id="{B82C0AF2-71FA-4DF7-925A-3358ED249A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4000" b="96889" l="9778" r="89778">
                          <a14:foregroundMark x1="44000" y1="10222" x2="44000" y2="10222"/>
                          <a14:foregroundMark x1="47556" y1="4444" x2="47556" y2="4444"/>
                          <a14:foregroundMark x1="46222" y1="93333" x2="46222" y2="93333"/>
                          <a14:foregroundMark x1="45778" y1="96889" x2="45778" y2="9688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77305" y="2103438"/>
              <a:ext cx="2143125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1115AAB-2830-4D87-ABBE-60579E89FE13}"/>
              </a:ext>
            </a:extLst>
          </p:cNvPr>
          <p:cNvSpPr txBox="1"/>
          <p:nvPr/>
        </p:nvSpPr>
        <p:spPr>
          <a:xfrm>
            <a:off x="101601" y="4811388"/>
            <a:ext cx="11261343" cy="2308324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Bullet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은 벽과 몇가지 퍼즐과 충돌하여 튕기며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특정 퍼즐을 제외한 물체에 충돌하면 사라진다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Bullet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은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중력에 영향을 받지 않고 직선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을 그리며 날아간다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 algn="r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Bullet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은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투사체 상호작용 퍼즐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과 </a:t>
            </a:r>
            <a:r>
              <a:rPr lang="ko-KR" altLang="en-US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부딛혀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퍼즐을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작동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시킬 수 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Bullet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은 </a:t>
            </a:r>
            <a:r>
              <a:rPr lang="ko-KR" altLang="en-US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캐릭터와도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충돌할 수 있고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1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의 피해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를 입히며 사라진다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pic>
        <p:nvPicPr>
          <p:cNvPr id="13" name="Picture 6" descr="Free Icon | Bullet">
            <a:extLst>
              <a:ext uri="{FF2B5EF4-FFF2-40B4-BE49-F238E27FC236}">
                <a16:creationId xmlns:a16="http://schemas.microsoft.com/office/drawing/2014/main" id="{5C2BBCE4-20B2-4D1B-AF1B-F32515EC8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13190986" y="5169002"/>
            <a:ext cx="1117218" cy="1117218"/>
          </a:xfrm>
          <a:prstGeom prst="rect">
            <a:avLst/>
          </a:prstGeom>
          <a:noFill/>
        </p:spPr>
      </p:pic>
      <p:sp>
        <p:nvSpPr>
          <p:cNvPr id="9" name="별: 꼭짓점 12개 8">
            <a:extLst>
              <a:ext uri="{FF2B5EF4-FFF2-40B4-BE49-F238E27FC236}">
                <a16:creationId xmlns:a16="http://schemas.microsoft.com/office/drawing/2014/main" id="{31F49E6A-C218-4B12-93DA-B68F38AA0787}"/>
              </a:ext>
            </a:extLst>
          </p:cNvPr>
          <p:cNvSpPr/>
          <p:nvPr/>
        </p:nvSpPr>
        <p:spPr>
          <a:xfrm>
            <a:off x="14026233" y="4480499"/>
            <a:ext cx="914241" cy="914241"/>
          </a:xfrm>
          <a:prstGeom prst="star12">
            <a:avLst>
              <a:gd name="adj" fmla="val 23609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508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CA1BCF9-EB9B-41B6-8BDA-80EA546D98CD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D0AC4DD-1B8E-4763-99EF-F61B6A3F6AA2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Switch Lever</a:t>
            </a:r>
            <a:endParaRPr lang="ko-KR" altLang="en-US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C9F1A1-A5B7-4571-ADBF-29B66B229C5F}"/>
              </a:ext>
            </a:extLst>
          </p:cNvPr>
          <p:cNvSpPr txBox="1"/>
          <p:nvPr/>
        </p:nvSpPr>
        <p:spPr>
          <a:xfrm>
            <a:off x="101601" y="1445888"/>
            <a:ext cx="11261343" cy="3354765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Switch Lever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플레이어 캐릭터가 키고 끌 수 있는 스위치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상호작용 키를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입력시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Switch Lever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의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On/Off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상태가 바뀐다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상태가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바뀌는 시간에 제한이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있냐에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따라 두가지 형태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로 구분된다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한번 </a:t>
            </a:r>
            <a:r>
              <a:rPr lang="ko-KR" altLang="en-US" b="1" dirty="0" err="1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바꿀때마다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On/Off 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가 영구적으로 바뀌는 형태</a:t>
            </a:r>
            <a:endParaRPr lang="en-US" altLang="ko-KR" b="1" dirty="0">
              <a:solidFill>
                <a:schemeClr val="bg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상태를 바꾸면 잠시의 딜레이 후에 초기값으로 되돌아오는 형태</a:t>
            </a: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r>
              <a:rPr lang="en-US" altLang="ko-KR" sz="14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(</a:t>
            </a:r>
            <a:r>
              <a:rPr lang="ko-KR" altLang="en-US" sz="14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②의 형태에서는 상태를 한번 바꾸면 시간 딜레이를 통해서만 초기 상태로 되돌릴 수 없다</a:t>
            </a:r>
            <a:r>
              <a:rPr lang="en-US" altLang="ko-KR" sz="14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.)</a:t>
            </a:r>
          </a:p>
          <a:p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Switch Lever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하나 이상의 다른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스위치 상호작용 퍼즐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과 연결되어 작동에 영향을 줄 수 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(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동시에 여러 개의 퍼즐에 영향을 미치는 스위치도 있다</a:t>
            </a: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.)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8FEEA55-3190-4D37-A031-3BBA60FB778D}"/>
              </a:ext>
            </a:extLst>
          </p:cNvPr>
          <p:cNvGrpSpPr/>
          <p:nvPr/>
        </p:nvGrpSpPr>
        <p:grpSpPr>
          <a:xfrm>
            <a:off x="11642341" y="1596257"/>
            <a:ext cx="5859842" cy="3378599"/>
            <a:chOff x="11642341" y="5205089"/>
            <a:chExt cx="5859842" cy="3378599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53B049A-7CCD-4738-A6FC-C8A67E8E4839}"/>
                </a:ext>
              </a:extLst>
            </p:cNvPr>
            <p:cNvSpPr/>
            <p:nvPr/>
          </p:nvSpPr>
          <p:spPr>
            <a:xfrm>
              <a:off x="11642341" y="5205089"/>
              <a:ext cx="5859842" cy="3346078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Picture 2" descr="Lever Icons - Download Free Vector Icons | Noun Project">
              <a:extLst>
                <a:ext uri="{FF2B5EF4-FFF2-40B4-BE49-F238E27FC236}">
                  <a16:creationId xmlns:a16="http://schemas.microsoft.com/office/drawing/2014/main" id="{E04D7543-F72A-4BCC-BD0F-67D0A5F0B5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60932" y="7038555"/>
              <a:ext cx="1392987" cy="13929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Lever Icons - Download Free Vector Icons | Noun Project">
              <a:extLst>
                <a:ext uri="{FF2B5EF4-FFF2-40B4-BE49-F238E27FC236}">
                  <a16:creationId xmlns:a16="http://schemas.microsoft.com/office/drawing/2014/main" id="{C172F542-4E3F-45E0-9100-2004639F26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6058484" y="7038555"/>
              <a:ext cx="1392987" cy="13929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DE7AC58-7D55-4EBB-8ED7-EF83C4810184}"/>
                </a:ext>
              </a:extLst>
            </p:cNvPr>
            <p:cNvSpPr txBox="1"/>
            <p:nvPr/>
          </p:nvSpPr>
          <p:spPr>
            <a:xfrm>
              <a:off x="11998577" y="8122023"/>
              <a:ext cx="7741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/>
                <a:t>off</a:t>
              </a:r>
              <a:endParaRPr lang="ko-KR" altLang="en-US" sz="2400" b="1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2ADD5D7-B655-4325-B7BC-3D89829A31CF}"/>
                </a:ext>
              </a:extLst>
            </p:cNvPr>
            <p:cNvSpPr txBox="1"/>
            <p:nvPr/>
          </p:nvSpPr>
          <p:spPr>
            <a:xfrm>
              <a:off x="16446751" y="8122023"/>
              <a:ext cx="7741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/>
                <a:t>on</a:t>
              </a:r>
              <a:endParaRPr lang="ko-KR" altLang="en-US" sz="2400" b="1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3F12E77-473D-46BA-9128-10BF584333C4}"/>
                </a:ext>
              </a:extLst>
            </p:cNvPr>
            <p:cNvSpPr/>
            <p:nvPr/>
          </p:nvSpPr>
          <p:spPr>
            <a:xfrm>
              <a:off x="11887267" y="5308668"/>
              <a:ext cx="996812" cy="99681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Switch</a:t>
              </a:r>
            </a:p>
            <a:p>
              <a:pPr algn="ctr"/>
              <a:r>
                <a:rPr lang="en-US" altLang="ko-KR" dirty="0"/>
                <a:t>Puzzle</a:t>
              </a:r>
            </a:p>
            <a:p>
              <a:pPr algn="ctr"/>
              <a:r>
                <a:rPr lang="en-US" altLang="ko-KR" sz="1400" i="1" dirty="0"/>
                <a:t>(</a:t>
              </a:r>
              <a:r>
                <a:rPr lang="ko-KR" altLang="en-US" sz="1400" i="1" dirty="0"/>
                <a:t>비활성화</a:t>
              </a:r>
              <a:r>
                <a:rPr lang="en-US" altLang="ko-KR" sz="1400" i="1" dirty="0"/>
                <a:t>)</a:t>
              </a:r>
              <a:endParaRPr lang="ko-KR" altLang="en-US" i="1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9BF3A6F-BE75-4174-9C39-6150B24B286C}"/>
                </a:ext>
              </a:extLst>
            </p:cNvPr>
            <p:cNvSpPr/>
            <p:nvPr/>
          </p:nvSpPr>
          <p:spPr>
            <a:xfrm>
              <a:off x="16262477" y="5293624"/>
              <a:ext cx="996812" cy="99681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Switch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Puzzle</a:t>
              </a:r>
            </a:p>
            <a:p>
              <a:pPr algn="ctr"/>
              <a:r>
                <a:rPr lang="en-US" altLang="ko-KR" sz="1400" i="1" dirty="0">
                  <a:solidFill>
                    <a:schemeClr val="tx1"/>
                  </a:solidFill>
                </a:rPr>
                <a:t>(</a:t>
              </a:r>
              <a:r>
                <a:rPr lang="ko-KR" altLang="en-US" sz="1400" i="1" dirty="0">
                  <a:solidFill>
                    <a:schemeClr val="tx1"/>
                  </a:solidFill>
                </a:rPr>
                <a:t>활성화</a:t>
              </a:r>
              <a:r>
                <a:rPr lang="en-US" altLang="ko-KR" sz="1400" i="1" dirty="0">
                  <a:solidFill>
                    <a:schemeClr val="tx1"/>
                  </a:solidFill>
                </a:rPr>
                <a:t>)</a:t>
              </a:r>
              <a:endParaRPr lang="ko-KR" altLang="en-US" sz="1400" i="1" dirty="0">
                <a:solidFill>
                  <a:schemeClr val="tx1"/>
                </a:solidFill>
              </a:endParaRPr>
            </a:p>
          </p:txBody>
        </p:sp>
        <p:sp>
          <p:nvSpPr>
            <p:cNvPr id="25" name="화살표: 오른쪽 24">
              <a:extLst>
                <a:ext uri="{FF2B5EF4-FFF2-40B4-BE49-F238E27FC236}">
                  <a16:creationId xmlns:a16="http://schemas.microsoft.com/office/drawing/2014/main" id="{D5EBEF2A-33A4-40B0-BB06-7CA95057C63A}"/>
                </a:ext>
              </a:extLst>
            </p:cNvPr>
            <p:cNvSpPr/>
            <p:nvPr/>
          </p:nvSpPr>
          <p:spPr>
            <a:xfrm>
              <a:off x="14016747" y="7475225"/>
              <a:ext cx="1376528" cy="646176"/>
            </a:xfrm>
            <a:prstGeom prst="rightArrow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8ADA583C-3012-43EA-BE30-259A0230AA1A}"/>
                </a:ext>
              </a:extLst>
            </p:cNvPr>
            <p:cNvCxnSpPr/>
            <p:nvPr/>
          </p:nvCxnSpPr>
          <p:spPr>
            <a:xfrm>
              <a:off x="12385673" y="6373998"/>
              <a:ext cx="0" cy="1240165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0E12BBC6-DF40-4329-8B77-17E3C8941FC3}"/>
                </a:ext>
              </a:extLst>
            </p:cNvPr>
            <p:cNvCxnSpPr/>
            <p:nvPr/>
          </p:nvCxnSpPr>
          <p:spPr>
            <a:xfrm>
              <a:off x="16754977" y="6373997"/>
              <a:ext cx="0" cy="1240165"/>
            </a:xfrm>
            <a:prstGeom prst="line">
              <a:avLst/>
            </a:prstGeom>
            <a:ln w="38100">
              <a:solidFill>
                <a:srgbClr val="92D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0814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CA1BCF9-EB9B-41B6-8BDA-80EA546D98CD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D0AC4DD-1B8E-4763-99EF-F61B6A3F6AA2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Direction Changer</a:t>
            </a:r>
            <a:endParaRPr lang="ko-KR" altLang="en-US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C9F1A1-A5B7-4571-ADBF-29B66B229C5F}"/>
              </a:ext>
            </a:extLst>
          </p:cNvPr>
          <p:cNvSpPr txBox="1"/>
          <p:nvPr/>
        </p:nvSpPr>
        <p:spPr>
          <a:xfrm>
            <a:off x="101601" y="1445888"/>
            <a:ext cx="11261343" cy="3139321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Direction Changer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Bullet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의 이동방향을 강제로 일정 방향으로 변경시키는 퍼즐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Direction Changer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Bullet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과 충돌 시 작동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하며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투사체의 방향을 바꾼다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Direction Changer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가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조정할수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있는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Bullet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의 방향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은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Shooter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의 발사방향과 마찬가지로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8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방향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이며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게임 플레이 안에서 플레이어가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조작을 통해 배치된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Direction Changer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의 방향을 바꾸는 것은 불가능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하다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Direction Changer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Bullet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과 충돌하여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방향을 바꾸면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잠시 방향을 바꾸는 기능이 비활성화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되고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플레이어에게는 보이지 않게 된다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(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일정시간 후의 딜레이 후에 다시 활성화되며 플레이어에게 보이게 된다</a:t>
            </a: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.)</a:t>
            </a: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87F1ADC-A3D4-482E-B70D-B4DA243CA496}"/>
              </a:ext>
            </a:extLst>
          </p:cNvPr>
          <p:cNvGrpSpPr/>
          <p:nvPr/>
        </p:nvGrpSpPr>
        <p:grpSpPr>
          <a:xfrm>
            <a:off x="11891094" y="1621536"/>
            <a:ext cx="5380906" cy="5174350"/>
            <a:chOff x="11891094" y="2511552"/>
            <a:chExt cx="5380906" cy="517435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F94EDAC-6756-4CB3-AB0E-ABA20950214F}"/>
                </a:ext>
              </a:extLst>
            </p:cNvPr>
            <p:cNvSpPr/>
            <p:nvPr/>
          </p:nvSpPr>
          <p:spPr>
            <a:xfrm>
              <a:off x="11891094" y="2511552"/>
              <a:ext cx="5380906" cy="517435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8" name="Picture 6" descr="Free Icon | Bullet">
              <a:extLst>
                <a:ext uri="{FF2B5EF4-FFF2-40B4-BE49-F238E27FC236}">
                  <a16:creationId xmlns:a16="http://schemas.microsoft.com/office/drawing/2014/main" id="{1DB437A2-9CF4-482E-B32D-CE90316218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00477" y="6184439"/>
              <a:ext cx="1117218" cy="1117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790F0A3-5328-4264-9258-BB66CFA781D7}"/>
                </a:ext>
              </a:extLst>
            </p:cNvPr>
            <p:cNvGrpSpPr/>
            <p:nvPr/>
          </p:nvGrpSpPr>
          <p:grpSpPr>
            <a:xfrm>
              <a:off x="15531066" y="6341210"/>
              <a:ext cx="803675" cy="803675"/>
              <a:chOff x="7533114" y="7271872"/>
              <a:chExt cx="803675" cy="803675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A808CC09-851C-408D-B4E0-568BA13AABE5}"/>
                  </a:ext>
                </a:extLst>
              </p:cNvPr>
              <p:cNvSpPr/>
              <p:nvPr/>
            </p:nvSpPr>
            <p:spPr>
              <a:xfrm>
                <a:off x="7533114" y="7271872"/>
                <a:ext cx="803675" cy="80367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0F4F6A8D-4E2F-4FB3-BA37-0E877ECD6838}"/>
                  </a:ext>
                </a:extLst>
              </p:cNvPr>
              <p:cNvGrpSpPr/>
              <p:nvPr/>
            </p:nvGrpSpPr>
            <p:grpSpPr>
              <a:xfrm>
                <a:off x="7732466" y="7368117"/>
                <a:ext cx="404970" cy="611185"/>
                <a:chOff x="15298326" y="5086535"/>
                <a:chExt cx="986837" cy="1489344"/>
              </a:xfrm>
              <a:solidFill>
                <a:srgbClr val="92D050"/>
              </a:solidFill>
            </p:grpSpPr>
            <p:sp>
              <p:nvSpPr>
                <p:cNvPr id="11" name="이등변 삼각형 10">
                  <a:extLst>
                    <a:ext uri="{FF2B5EF4-FFF2-40B4-BE49-F238E27FC236}">
                      <a16:creationId xmlns:a16="http://schemas.microsoft.com/office/drawing/2014/main" id="{BC1EC483-5040-478D-ADD9-12EAA6306770}"/>
                    </a:ext>
                  </a:extLst>
                </p:cNvPr>
                <p:cNvSpPr/>
                <p:nvPr/>
              </p:nvSpPr>
              <p:spPr>
                <a:xfrm>
                  <a:off x="15306784" y="5582983"/>
                  <a:ext cx="978379" cy="992896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" name="이등변 삼각형 1">
                  <a:extLst>
                    <a:ext uri="{FF2B5EF4-FFF2-40B4-BE49-F238E27FC236}">
                      <a16:creationId xmlns:a16="http://schemas.microsoft.com/office/drawing/2014/main" id="{C88B63F6-04FB-4CEF-A42E-418EE634624D}"/>
                    </a:ext>
                  </a:extLst>
                </p:cNvPr>
                <p:cNvSpPr/>
                <p:nvPr/>
              </p:nvSpPr>
              <p:spPr>
                <a:xfrm>
                  <a:off x="15298326" y="5086535"/>
                  <a:ext cx="978379" cy="992896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7F9D7D33-2029-495C-8203-EE84FA3AB6C5}"/>
                </a:ext>
              </a:extLst>
            </p:cNvPr>
            <p:cNvCxnSpPr>
              <a:cxnSpLocks/>
            </p:cNvCxnSpPr>
            <p:nvPr/>
          </p:nvCxnSpPr>
          <p:spPr>
            <a:xfrm>
              <a:off x="13917047" y="6743047"/>
              <a:ext cx="1409597" cy="0"/>
            </a:xfrm>
            <a:prstGeom prst="line">
              <a:avLst/>
            </a:prstGeom>
            <a:ln w="571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554D840D-8D67-44C1-81DA-611D44E12AEF}"/>
                </a:ext>
              </a:extLst>
            </p:cNvPr>
            <p:cNvCxnSpPr>
              <a:cxnSpLocks/>
            </p:cNvCxnSpPr>
            <p:nvPr/>
          </p:nvCxnSpPr>
          <p:spPr>
            <a:xfrm>
              <a:off x="15932904" y="4476935"/>
              <a:ext cx="0" cy="1659482"/>
            </a:xfrm>
            <a:prstGeom prst="line">
              <a:avLst/>
            </a:prstGeom>
            <a:ln w="571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Picture 6" descr="Free Icon | Bullet">
              <a:extLst>
                <a:ext uri="{FF2B5EF4-FFF2-40B4-BE49-F238E27FC236}">
                  <a16:creationId xmlns:a16="http://schemas.microsoft.com/office/drawing/2014/main" id="{2C12B76A-8DBA-487D-8CC2-FC340874B7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15372558" y="3263472"/>
              <a:ext cx="1117218" cy="1117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18183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2BA729-E4E5-4FD4-8D88-2B889F51A9E4}"/>
              </a:ext>
            </a:extLst>
          </p:cNvPr>
          <p:cNvSpPr/>
          <p:nvPr/>
        </p:nvSpPr>
        <p:spPr>
          <a:xfrm>
            <a:off x="11891094" y="4712208"/>
            <a:ext cx="5380906" cy="2031325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FF77EA4-8DF7-49FC-94B9-21EBB585F3EA}"/>
              </a:ext>
            </a:extLst>
          </p:cNvPr>
          <p:cNvSpPr/>
          <p:nvPr/>
        </p:nvSpPr>
        <p:spPr>
          <a:xfrm>
            <a:off x="14972889" y="5184960"/>
            <a:ext cx="1085819" cy="10858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dirty="0"/>
              <a:t>?</a:t>
            </a:r>
            <a:endParaRPr lang="ko-KR" altLang="en-US" sz="6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CA1BCF9-EB9B-41B6-8BDA-80EA546D98CD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D0AC4DD-1B8E-4763-99EF-F61B6A3F6AA2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Breakable Box</a:t>
            </a:r>
            <a:endParaRPr lang="ko-KR" altLang="en-US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C9F1A1-A5B7-4571-ADBF-29B66B229C5F}"/>
              </a:ext>
            </a:extLst>
          </p:cNvPr>
          <p:cNvSpPr txBox="1"/>
          <p:nvPr/>
        </p:nvSpPr>
        <p:spPr>
          <a:xfrm>
            <a:off x="101601" y="1445888"/>
            <a:ext cx="11261343" cy="2031325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Breakable Box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투사체를 이용하여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파괴할 수 있는 박스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Breakable Box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Bullet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과 충돌 시 작동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하며 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Breakable Box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와 충돌한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투사체는 파괴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Breakable Box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가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파괴되면 자기가 있던 위치에 다른 퍼즐을 생성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할 수도 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  <a:endParaRPr lang="en-US" altLang="ko-KR" b="1" dirty="0">
              <a:solidFill>
                <a:schemeClr val="accent4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(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배치된 </a:t>
            </a: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Breakable Box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마다 퍼즐의 생성 여부 및 종류는 고정이다</a:t>
            </a: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.)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94EDAC-6756-4CB3-AB0E-ABA20950214F}"/>
              </a:ext>
            </a:extLst>
          </p:cNvPr>
          <p:cNvSpPr/>
          <p:nvPr/>
        </p:nvSpPr>
        <p:spPr>
          <a:xfrm>
            <a:off x="11891094" y="1621536"/>
            <a:ext cx="5380906" cy="2031325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50" name="Picture 2" descr="추억의 고전게임] 공튀기기 게임하기 및 다운로드! : 네이버 블로그">
            <a:extLst>
              <a:ext uri="{FF2B5EF4-FFF2-40B4-BE49-F238E27FC236}">
                <a16:creationId xmlns:a16="http://schemas.microsoft.com/office/drawing/2014/main" id="{4B827691-80FD-4555-B737-4123ECDE7D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15" t="59765" r="14909" b="33204"/>
          <a:stretch/>
        </p:blipFill>
        <p:spPr bwMode="auto">
          <a:xfrm>
            <a:off x="14914244" y="2023888"/>
            <a:ext cx="1294781" cy="131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Free Icon | Bullet">
            <a:extLst>
              <a:ext uri="{FF2B5EF4-FFF2-40B4-BE49-F238E27FC236}">
                <a16:creationId xmlns:a16="http://schemas.microsoft.com/office/drawing/2014/main" id="{F7C03374-21C4-4ABB-9016-E5221EF1D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2951" y="2124885"/>
            <a:ext cx="1117218" cy="1117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별: 꼭짓점 7개 3">
            <a:extLst>
              <a:ext uri="{FF2B5EF4-FFF2-40B4-BE49-F238E27FC236}">
                <a16:creationId xmlns:a16="http://schemas.microsoft.com/office/drawing/2014/main" id="{80FD1E23-53CE-4D47-91F7-3A2CA923E809}"/>
              </a:ext>
            </a:extLst>
          </p:cNvPr>
          <p:cNvSpPr/>
          <p:nvPr/>
        </p:nvSpPr>
        <p:spPr>
          <a:xfrm rot="900000">
            <a:off x="14322339" y="2144452"/>
            <a:ext cx="1072896" cy="1072896"/>
          </a:xfrm>
          <a:prstGeom prst="star7">
            <a:avLst>
              <a:gd name="adj" fmla="val 18400"/>
              <a:gd name="hf" fmla="val 102572"/>
              <a:gd name="vf" fmla="val 10521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왼쪽 19">
            <a:extLst>
              <a:ext uri="{FF2B5EF4-FFF2-40B4-BE49-F238E27FC236}">
                <a16:creationId xmlns:a16="http://schemas.microsoft.com/office/drawing/2014/main" id="{D65D4139-688A-45F0-A79B-09DE68E5F597}"/>
              </a:ext>
            </a:extLst>
          </p:cNvPr>
          <p:cNvSpPr/>
          <p:nvPr/>
        </p:nvSpPr>
        <p:spPr>
          <a:xfrm rot="16200000">
            <a:off x="14082701" y="3994266"/>
            <a:ext cx="1134939" cy="493716"/>
          </a:xfrm>
          <a:prstGeom prst="left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2" descr="추억의 고전게임] 공튀기기 게임하기 및 다운로드! : 네이버 블로그">
            <a:extLst>
              <a:ext uri="{FF2B5EF4-FFF2-40B4-BE49-F238E27FC236}">
                <a16:creationId xmlns:a16="http://schemas.microsoft.com/office/drawing/2014/main" id="{FD570BB2-B097-4643-A363-58EA37494C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15" t="59765" r="17511" b="37002"/>
          <a:stretch/>
        </p:blipFill>
        <p:spPr bwMode="auto">
          <a:xfrm>
            <a:off x="14684599" y="4835358"/>
            <a:ext cx="643806" cy="606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추억의 고전게임] 공튀기기 게임하기 및 다운로드! : 네이버 블로그">
            <a:extLst>
              <a:ext uri="{FF2B5EF4-FFF2-40B4-BE49-F238E27FC236}">
                <a16:creationId xmlns:a16="http://schemas.microsoft.com/office/drawing/2014/main" id="{83F29A88-CECC-4B14-953F-64EBB58CC9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24" t="59765" r="14909" b="33204"/>
          <a:stretch/>
        </p:blipFill>
        <p:spPr bwMode="auto">
          <a:xfrm>
            <a:off x="15897736" y="4837782"/>
            <a:ext cx="692144" cy="131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추억의 고전게임] 공튀기기 게임하기 및 다운로드! : 네이버 블로그">
            <a:extLst>
              <a:ext uri="{FF2B5EF4-FFF2-40B4-BE49-F238E27FC236}">
                <a16:creationId xmlns:a16="http://schemas.microsoft.com/office/drawing/2014/main" id="{F9EA5D2C-1882-4A54-BD95-68D6159CE5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15" t="63088" r="17439" b="33204"/>
          <a:stretch/>
        </p:blipFill>
        <p:spPr bwMode="auto">
          <a:xfrm>
            <a:off x="14501185" y="5893832"/>
            <a:ext cx="661975" cy="695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780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2546</TotalTime>
  <Words>868</Words>
  <Application>Microsoft Office PowerPoint</Application>
  <PresentationFormat>사용자 지정</PresentationFormat>
  <Paragraphs>155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HY그래픽M</vt:lpstr>
      <vt:lpstr>맑은 고딕</vt:lpstr>
      <vt:lpstr>메이플스토리</vt:lpstr>
      <vt:lpstr>휴먼모음T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TS</dc:creator>
  <cp:lastModifiedBy>TS</cp:lastModifiedBy>
  <cp:revision>189</cp:revision>
  <dcterms:created xsi:type="dcterms:W3CDTF">2021-01-30T12:26:52Z</dcterms:created>
  <dcterms:modified xsi:type="dcterms:W3CDTF">2021-04-13T06:13:18Z</dcterms:modified>
</cp:coreProperties>
</file>