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74" r:id="rId4"/>
    <p:sldId id="277" r:id="rId5"/>
    <p:sldId id="275" r:id="rId6"/>
    <p:sldId id="27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, 목차" id="{4ACD23CD-4248-4017-9D4D-9029E751029D}">
          <p14:sldIdLst>
            <p14:sldId id="256"/>
          </p14:sldIdLst>
        </p14:section>
        <p14:section name="개요" id="{B7C51A65-DEBE-46BB-8BCF-736DA6054757}">
          <p14:sldIdLst>
            <p14:sldId id="257"/>
          </p14:sldIdLst>
        </p14:section>
        <p14:section name="shot" id="{95342DB9-ABF3-4FB3-B3B1-58EAB44CBB3C}">
          <p14:sldIdLst>
            <p14:sldId id="274"/>
            <p14:sldId id="277"/>
            <p14:sldId id="275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" initials="T" lastIdx="1" clrIdx="0">
    <p:extLst>
      <p:ext uri="{19B8F6BF-5375-455C-9EA6-DF929625EA0E}">
        <p15:presenceInfo xmlns:p15="http://schemas.microsoft.com/office/powerpoint/2012/main" userId="T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0ED6A-B844-465D-85AC-D7F08B78A103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F571F-76D7-49FA-BAEC-6226CB9F28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520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820EA-21AF-48B8-AFD8-6E72DEBB9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9B76A6-C718-43B8-ACEE-3BAD151BE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C29B88-CB91-4358-B9C7-0916CD03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7C50A6-5BA7-46E1-B9C3-3CBD4D8D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F0A31-8266-4AD4-B57E-A4D08C61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92C2E-5854-4537-AF48-73ECAF1F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7AC676-38E4-4A3C-93E2-E69635299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FBA18B-1C7C-431F-A45E-3D80BB39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97C821-3A39-4DB0-802E-21218665E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BBEC4E-95D1-43E0-800B-2ED62E9C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10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7C69A3-3DA8-43E6-8132-770ABF113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9C6ECD-255D-4D8A-90A1-D499E038E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E55402-3818-4074-8339-7C6DBD614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1F9D9-C5A4-4C87-8C69-48B8B21D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6C56C-6DDC-4CAD-9CFC-09CDAF4E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95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91D61-8D14-4F88-9283-9DCF8918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18727-F75F-4C01-AE9A-AB1654A60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74140-A822-40B8-9488-7B7FD5079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4A382-8F42-4E38-B09D-60E526A3D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50465-2980-47A4-B350-ABE6DF9F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48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0900E-4475-4316-98FE-A2E1E328F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A0927B-BCAA-40E7-8EC3-0A854F477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D157D-594C-4E60-873B-2EE13C3E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C8542-4749-4202-8500-19CA69F8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AC695-BBF8-4046-9296-CB65F1C3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1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54CF8-7175-4870-9C80-CC093A5E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DBEF5A-2ED7-4154-A434-BC17CED58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A71AA6-1E08-4871-A7D3-E21A0478B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3B83EC-D890-486B-8ABA-3A3AA1B2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4DC99F-66A0-49F1-AB48-D57E54B9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7F083-576C-4B13-B0A6-A75F0DB4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97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F6223-0E85-42FE-814D-3475C053A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58D643-9786-4F8B-9F2A-7BD73B9B3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C690A3-E8DA-4FD4-8A71-C87E8AA40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8A9668-19A3-4227-8595-2193B2FB4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249FCF-4F98-4A19-9DCF-3A3BCB1EF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637E36-B85F-4BD9-A43E-0425A444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EB2C52-B671-4EE6-BD8A-052B29B46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AAF786-6939-4C0D-B32B-E11673D3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22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24575-A0B4-44D1-AC1D-D66915EE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FFE5F5-D213-41E6-90E3-27A383264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94E0E4-CC9A-4292-8C1C-5AA2E069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BC4830-5DB3-4DB3-824C-5E4E5892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4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7CC5D7-5B73-4D9B-8C96-0CE8B837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35E84E-BCF9-4EE0-B462-EDCDA344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39A371-7DA2-40A4-9C27-89F0DF6B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73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D9AC6-4914-49B8-899B-B4926DE7E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AF2B61-80A9-481E-8476-419ABB713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322974-F55E-48C9-909F-B76EA1ABD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90ED6D-655C-4D81-A83B-DFED015E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30CF65-8041-437A-8DC6-13882AB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8186A7-570B-45B4-9650-F2BBB146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02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8E1DC-C816-4F05-9D13-BE06CE79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09777A-6874-491D-9BA4-2F9F2DD87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404522-9987-49A1-9D1B-118525243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D5BE49-6803-4CA4-AFE5-C574687FC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8DE912-7088-402E-A734-EB36B0D5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C5B487-F9BF-40D1-84CB-9F1A2600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0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4E63CA-DCF0-4339-A7C5-BE78913EE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314437-C9D3-4D47-B606-BAE1E4DB7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E0B31-EC5E-4CF1-8B8C-251378C5F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0B7EA-EEC1-42A9-A8A7-7334B6F98EB4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2CDAF3-24A6-44B6-BA5D-F04899BB2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B249F-745D-4092-853B-6CEC1FF8C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24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&#52649;&#46028;%20&#52404;&#53356;.xlsx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WA!_System_Puzzle_DC.pptx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8B3B380-8893-4541-B37F-DCB01039E889}"/>
              </a:ext>
            </a:extLst>
          </p:cNvPr>
          <p:cNvSpPr txBox="1"/>
          <p:nvPr/>
        </p:nvSpPr>
        <p:spPr>
          <a:xfrm>
            <a:off x="4705737" y="4351129"/>
            <a:ext cx="2780523" cy="715089"/>
          </a:xfrm>
          <a:prstGeom prst="roundRect">
            <a:avLst/>
          </a:prstGeom>
          <a:solidFill>
            <a:schemeClr val="bg2">
              <a:lumMod val="25000"/>
            </a:schemeClr>
          </a:solidFill>
          <a:effectLst>
            <a:softEdge rad="317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시스템 기획서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Puzzle_Shot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D8276A-00EE-42D8-878B-899F59C88919}"/>
              </a:ext>
            </a:extLst>
          </p:cNvPr>
          <p:cNvSpPr txBox="1"/>
          <p:nvPr/>
        </p:nvSpPr>
        <p:spPr>
          <a:xfrm>
            <a:off x="9411477" y="6488668"/>
            <a:ext cx="278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작성자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엄태성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110ADE27-650E-42C2-915F-65129B9B6F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9" t="22276" b="26910"/>
          <a:stretch/>
        </p:blipFill>
        <p:spPr>
          <a:xfrm>
            <a:off x="5090327" y="1723100"/>
            <a:ext cx="2011344" cy="783772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438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FA7A74-F089-4A6A-9485-31B058A9533B}"/>
              </a:ext>
            </a:extLst>
          </p:cNvPr>
          <p:cNvSpPr/>
          <p:nvPr/>
        </p:nvSpPr>
        <p:spPr>
          <a:xfrm>
            <a:off x="2683476" y="153948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문서 개요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2851F252-175E-4F5A-85EF-878947F8A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549138"/>
              </p:ext>
            </p:extLst>
          </p:nvPr>
        </p:nvGraphicFramePr>
        <p:xfrm>
          <a:off x="280149" y="1326666"/>
          <a:ext cx="90815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5953">
                  <a:extLst>
                    <a:ext uri="{9D8B030D-6E8A-4147-A177-3AD203B41FA5}">
                      <a16:colId xmlns:a16="http://schemas.microsoft.com/office/drawing/2014/main" val="2446481792"/>
                    </a:ext>
                  </a:extLst>
                </a:gridCol>
                <a:gridCol w="6735612">
                  <a:extLst>
                    <a:ext uri="{9D8B030D-6E8A-4147-A177-3AD203B41FA5}">
                      <a16:colId xmlns:a16="http://schemas.microsoft.com/office/drawing/2014/main" val="221963073"/>
                    </a:ext>
                  </a:extLst>
                </a:gridCol>
              </a:tblGrid>
              <a:tr h="201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게임이름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WA!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424824"/>
                  </a:ext>
                </a:extLst>
              </a:tr>
              <a:tr h="201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문서이름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WA!_</a:t>
                      </a:r>
                      <a:r>
                        <a:rPr lang="en-US" altLang="ko-KR" sz="1100" dirty="0" err="1"/>
                        <a:t>System_Puzzle_Shot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11065"/>
                  </a:ext>
                </a:extLst>
              </a:tr>
              <a:tr h="201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엄태성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302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버전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1.02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254623"/>
                  </a:ext>
                </a:extLst>
              </a:tr>
              <a:tr h="201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최초 작성일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2020.06.14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643320"/>
                  </a:ext>
                </a:extLst>
              </a:tr>
              <a:tr h="201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최근 작성일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2020.08.03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13605"/>
                  </a:ext>
                </a:extLst>
              </a:tr>
            </a:tbl>
          </a:graphicData>
        </a:graphic>
      </p:graphicFrame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27F310D7-FD6C-44B4-8563-400B443C2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697329"/>
              </p:ext>
            </p:extLst>
          </p:nvPr>
        </p:nvGraphicFramePr>
        <p:xfrm>
          <a:off x="297541" y="3012312"/>
          <a:ext cx="9064172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1447">
                  <a:extLst>
                    <a:ext uri="{9D8B030D-6E8A-4147-A177-3AD203B41FA5}">
                      <a16:colId xmlns:a16="http://schemas.microsoft.com/office/drawing/2014/main" val="3440658153"/>
                    </a:ext>
                  </a:extLst>
                </a:gridCol>
                <a:gridCol w="1251447">
                  <a:extLst>
                    <a:ext uri="{9D8B030D-6E8A-4147-A177-3AD203B41FA5}">
                      <a16:colId xmlns:a16="http://schemas.microsoft.com/office/drawing/2014/main" val="1971658152"/>
                    </a:ext>
                  </a:extLst>
                </a:gridCol>
                <a:gridCol w="1251447">
                  <a:extLst>
                    <a:ext uri="{9D8B030D-6E8A-4147-A177-3AD203B41FA5}">
                      <a16:colId xmlns:a16="http://schemas.microsoft.com/office/drawing/2014/main" val="3807782798"/>
                    </a:ext>
                  </a:extLst>
                </a:gridCol>
                <a:gridCol w="5309831">
                  <a:extLst>
                    <a:ext uri="{9D8B030D-6E8A-4147-A177-3AD203B41FA5}">
                      <a16:colId xmlns:a16="http://schemas.microsoft.com/office/drawing/2014/main" val="432269924"/>
                    </a:ext>
                  </a:extLst>
                </a:gridCol>
              </a:tblGrid>
              <a:tr h="21255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수정 이력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464330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버전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수정날짜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수정자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수정사항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145873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1.00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2020.06.14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엄태성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차 완성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36044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1.01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2020.07.12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엄태성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문서분할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이름 변경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41163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1.02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2020.08.03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엄태성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차 완성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065474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023778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469817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395842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425441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85913"/>
                  </a:ext>
                </a:extLst>
              </a:tr>
            </a:tbl>
          </a:graphicData>
        </a:graphic>
      </p:graphicFrame>
      <p:grpSp>
        <p:nvGrpSpPr>
          <p:cNvPr id="26" name="그룹 25">
            <a:extLst>
              <a:ext uri="{FF2B5EF4-FFF2-40B4-BE49-F238E27FC236}">
                <a16:creationId xmlns:a16="http://schemas.microsoft.com/office/drawing/2014/main" id="{E118CF28-2199-4715-BCF4-3F090EBC715E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70CD69B-E832-4D05-9018-8FAAD9A3324E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12" name="평행 사변형 11">
                <a:extLst>
                  <a:ext uri="{FF2B5EF4-FFF2-40B4-BE49-F238E27FC236}">
                    <a16:creationId xmlns:a16="http://schemas.microsoft.com/office/drawing/2014/main" id="{10CF4EC3-6DDB-4151-85D9-7DCE63C4696F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9182CF2F-FF95-4E54-8E67-5AFA30D841B0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0FA08EF3-7FFE-4E95-A37A-768D44B2962E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7" name="평행 사변형 6">
                    <a:extLst>
                      <a:ext uri="{FF2B5EF4-FFF2-40B4-BE49-F238E27FC236}">
                        <a16:creationId xmlns:a16="http://schemas.microsoft.com/office/drawing/2014/main" id="{7679D829-7188-46D7-9513-509771EDA944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" name="평행 사변형 8">
                    <a:extLst>
                      <a:ext uri="{FF2B5EF4-FFF2-40B4-BE49-F238E27FC236}">
                        <a16:creationId xmlns:a16="http://schemas.microsoft.com/office/drawing/2014/main" id="{717791E3-7D6A-4ACF-A1D8-D9836BA4F389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" name="평행 사변형 9">
                    <a:extLst>
                      <a:ext uri="{FF2B5EF4-FFF2-40B4-BE49-F238E27FC236}">
                        <a16:creationId xmlns:a16="http://schemas.microsoft.com/office/drawing/2014/main" id="{F57A7821-6280-4E5E-843A-6A0F7724681E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026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BE766082-E445-4C76-8260-9B174EC8DAA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6F8B37D5-7DC9-4DCE-9923-A580159C05D3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5" name="직사각형 4">
                    <a:extLst>
                      <a:ext uri="{FF2B5EF4-FFF2-40B4-BE49-F238E27FC236}">
                        <a16:creationId xmlns:a16="http://schemas.microsoft.com/office/drawing/2014/main" id="{972074E8-674D-411D-8089-23D85AD6EE24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4" name="직사각형 3">
                    <a:extLst>
                      <a:ext uri="{FF2B5EF4-FFF2-40B4-BE49-F238E27FC236}">
                        <a16:creationId xmlns:a16="http://schemas.microsoft.com/office/drawing/2014/main" id="{BF503397-B465-4EC7-A6C5-06E324F557C9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5" name="평행 사변형 14">
                <a:extLst>
                  <a:ext uri="{FF2B5EF4-FFF2-40B4-BE49-F238E27FC236}">
                    <a16:creationId xmlns:a16="http://schemas.microsoft.com/office/drawing/2014/main" id="{56FBD3C8-DAF0-48FA-8BAD-8ED2CB8A946C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95A5C86-CF34-4A0B-8F6F-AD52D8AD9EF8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2069D71-CF9E-488F-A759-EDECBD4C3767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4" name="그림 23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28C19497-C929-4D7A-AB92-82A575C46C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</p:spTree>
    <p:extLst>
      <p:ext uri="{BB962C8B-B14F-4D97-AF65-F5344CB8AC3E}">
        <p14:creationId xmlns:p14="http://schemas.microsoft.com/office/powerpoint/2010/main" val="330404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>
            <a:extLst>
              <a:ext uri="{FF2B5EF4-FFF2-40B4-BE49-F238E27FC236}">
                <a16:creationId xmlns:a16="http://schemas.microsoft.com/office/drawing/2014/main" id="{07DA6657-C551-4263-B006-3F33A2F12502}"/>
              </a:ext>
            </a:extLst>
          </p:cNvPr>
          <p:cNvSpPr/>
          <p:nvPr/>
        </p:nvSpPr>
        <p:spPr>
          <a:xfrm>
            <a:off x="9269251" y="5243184"/>
            <a:ext cx="330593" cy="3256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6353C5C-A4A8-4CD7-B4C7-08A28703A6DC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EE25E29-74A0-43BD-95D1-FC14900ED7A6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42DB8217-207A-4A4D-B935-F6740608A68F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B4F3A255-1B70-41B8-A5C2-B86D6B2E6D75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6FF5A0BB-AC77-4E7D-BABE-F245C027FF67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14" name="평행 사변형 13">
                    <a:extLst>
                      <a:ext uri="{FF2B5EF4-FFF2-40B4-BE49-F238E27FC236}">
                        <a16:creationId xmlns:a16="http://schemas.microsoft.com/office/drawing/2014/main" id="{960F8C18-E623-4BED-837A-A8644568FD2D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" name="평행 사변형 14">
                    <a:extLst>
                      <a:ext uri="{FF2B5EF4-FFF2-40B4-BE49-F238E27FC236}">
                        <a16:creationId xmlns:a16="http://schemas.microsoft.com/office/drawing/2014/main" id="{B5E33D11-6170-415C-AA0B-BF646BEBDD68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" name="평행 사변형 15">
                    <a:extLst>
                      <a:ext uri="{FF2B5EF4-FFF2-40B4-BE49-F238E27FC236}">
                        <a16:creationId xmlns:a16="http://schemas.microsoft.com/office/drawing/2014/main" id="{ECAD3F3B-531B-443D-91B5-B3258B0F90DB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7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BCF6643E-9E0C-4DFF-8201-310015BD4EC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8A045461-C0E9-4403-B096-C6126B56B125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12" name="직사각형 11">
                    <a:extLst>
                      <a:ext uri="{FF2B5EF4-FFF2-40B4-BE49-F238E27FC236}">
                        <a16:creationId xmlns:a16="http://schemas.microsoft.com/office/drawing/2014/main" id="{926AD1E5-5621-489C-A267-6A8B285A02C3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3" name="직사각형 12">
                    <a:extLst>
                      <a:ext uri="{FF2B5EF4-FFF2-40B4-BE49-F238E27FC236}">
                        <a16:creationId xmlns:a16="http://schemas.microsoft.com/office/drawing/2014/main" id="{C08487AE-029A-4A63-A9FC-BAF06B80652C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904031F0-68C2-4005-8989-1D7463C45B3B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83732EA-5C27-42D5-91CB-6969D71A7F5D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705E8DFB-52B6-4401-9B37-785B3DA15BE7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" name="그림 5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F1C0157C-F400-4558-A443-7321C5D1DD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3CC3FF-A5D0-4EAA-B2A3-08F5EE1BC15B}"/>
              </a:ext>
            </a:extLst>
          </p:cNvPr>
          <p:cNvSpPr/>
          <p:nvPr/>
        </p:nvSpPr>
        <p:spPr>
          <a:xfrm>
            <a:off x="2683476" y="153948"/>
            <a:ext cx="32447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Shot </a:t>
            </a:r>
            <a:r>
              <a:rPr lang="ko-KR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개요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FA7EEE-5DAF-440A-B470-76BB0218F41E}"/>
              </a:ext>
            </a:extLst>
          </p:cNvPr>
          <p:cNvSpPr txBox="1"/>
          <p:nvPr/>
        </p:nvSpPr>
        <p:spPr>
          <a:xfrm>
            <a:off x="213651" y="1362589"/>
            <a:ext cx="10386265" cy="286232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기획 배경</a:t>
            </a:r>
            <a:endParaRPr lang="en-US" altLang="ko-KR" dirty="0"/>
          </a:p>
          <a:p>
            <a:r>
              <a:rPr lang="ko-KR" altLang="en-US" dirty="0"/>
              <a:t>해당 항목은 게임에 등장하는 </a:t>
            </a:r>
            <a:r>
              <a:rPr lang="ko-KR" altLang="en-US" dirty="0">
                <a:solidFill>
                  <a:schemeClr val="accent4"/>
                </a:solidFill>
              </a:rPr>
              <a:t>퍼즐 요소들 중 하나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플레이어 조작을 통해 투사체를 발사할 수 있는 시스템을 가진 객체에 대해 작성하였다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퍼즐요소는 플레이어가 인접한 상태에서 </a:t>
            </a:r>
            <a:r>
              <a:rPr lang="ko-KR" altLang="en-US" dirty="0">
                <a:solidFill>
                  <a:schemeClr val="accent4"/>
                </a:solidFill>
              </a:rPr>
              <a:t>상호작용 입력을 받아 투사체를 발사</a:t>
            </a:r>
            <a:r>
              <a:rPr lang="ko-KR" altLang="en-US" dirty="0"/>
              <a:t>하는데</a:t>
            </a:r>
            <a:r>
              <a:rPr lang="en-US" altLang="ko-KR" dirty="0"/>
              <a:t>, </a:t>
            </a:r>
            <a:r>
              <a:rPr lang="ko-KR" altLang="en-US" dirty="0"/>
              <a:t>그 투사체 또한 </a:t>
            </a:r>
            <a:r>
              <a:rPr lang="ko-KR" altLang="en-US" dirty="0">
                <a:solidFill>
                  <a:schemeClr val="accent4"/>
                </a:solidFill>
              </a:rPr>
              <a:t>다른 퍼즐요소와 상호작용 할 수 있는 또 하나의 객체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Shot</a:t>
            </a:r>
            <a:r>
              <a:rPr lang="ko-KR" altLang="en-US" dirty="0"/>
              <a:t>은 다른 퍼즐 요소를 조작하는데 사용되는 </a:t>
            </a:r>
            <a:r>
              <a:rPr lang="ko-KR" altLang="en-US" dirty="0">
                <a:solidFill>
                  <a:schemeClr val="accent4"/>
                </a:solidFill>
              </a:rPr>
              <a:t>퍼즐 해결의 출발점</a:t>
            </a:r>
            <a:r>
              <a:rPr lang="ko-KR" altLang="en-US" dirty="0"/>
              <a:t>으로 많이 사용할 계획으로 기획하였으며</a:t>
            </a:r>
            <a:r>
              <a:rPr lang="en-US" altLang="ko-KR" dirty="0"/>
              <a:t>, </a:t>
            </a:r>
            <a:r>
              <a:rPr lang="ko-KR" altLang="en-US" dirty="0"/>
              <a:t>이를 통해</a:t>
            </a:r>
            <a:r>
              <a:rPr lang="en-US" altLang="ko-KR" dirty="0"/>
              <a:t> </a:t>
            </a:r>
            <a:r>
              <a:rPr lang="ko-KR" altLang="en-US" dirty="0"/>
              <a:t>미리 퍼즐을 설계하여 </a:t>
            </a:r>
            <a:r>
              <a:rPr lang="en-US" altLang="ko-KR" dirty="0"/>
              <a:t>Shot</a:t>
            </a:r>
            <a:r>
              <a:rPr lang="ko-KR" altLang="en-US" dirty="0"/>
              <a:t>의 투사체가 움직일 경로를 설정하는 등 다양한 형태의 </a:t>
            </a:r>
            <a:r>
              <a:rPr lang="ko-KR" altLang="en-US" dirty="0">
                <a:solidFill>
                  <a:schemeClr val="accent4"/>
                </a:solidFill>
              </a:rPr>
              <a:t>논리적인 퍼즐 디자인</a:t>
            </a:r>
            <a:r>
              <a:rPr lang="ko-KR" altLang="en-US" dirty="0"/>
              <a:t>이 가능할 것이다</a:t>
            </a:r>
            <a:r>
              <a:rPr lang="en-US" altLang="ko-KR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A2A912-3723-4658-A03A-518C527416C2}"/>
              </a:ext>
            </a:extLst>
          </p:cNvPr>
          <p:cNvSpPr txBox="1"/>
          <p:nvPr/>
        </p:nvSpPr>
        <p:spPr>
          <a:xfrm>
            <a:off x="213651" y="4282615"/>
            <a:ext cx="7870626" cy="2185214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시스템 요약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/>
              <a:t>Shot</a:t>
            </a:r>
            <a:r>
              <a:rPr lang="ko-KR" altLang="en-US" sz="1400" dirty="0"/>
              <a:t>에 인접한 캐릭터는 상호작용 키와 방향키를 </a:t>
            </a:r>
            <a:r>
              <a:rPr lang="ko-KR" altLang="en-US" sz="1400"/>
              <a:t>통해서 자신을 </a:t>
            </a:r>
            <a:r>
              <a:rPr lang="ko-KR" altLang="en-US" sz="1400" dirty="0"/>
              <a:t>발사할 수 있다</a:t>
            </a:r>
            <a:r>
              <a:rPr lang="en-US" altLang="ko-KR" sz="1400" dirty="0"/>
              <a:t>.</a:t>
            </a:r>
          </a:p>
          <a:p>
            <a:r>
              <a:rPr lang="en-US" altLang="ko-KR" sz="1000" dirty="0"/>
              <a:t>(</a:t>
            </a:r>
            <a:r>
              <a:rPr lang="ko-KR" altLang="en-US" sz="1000" dirty="0"/>
              <a:t>투사체가 </a:t>
            </a:r>
            <a:r>
              <a:rPr lang="ko-KR" altLang="en-US" sz="1000" dirty="0">
                <a:solidFill>
                  <a:schemeClr val="accent4"/>
                </a:solidFill>
              </a:rPr>
              <a:t>발사되는 시점은 상호작용 키 입력을 해제</a:t>
            </a:r>
            <a:r>
              <a:rPr lang="ko-KR" altLang="en-US" sz="1000" dirty="0"/>
              <a:t> 했을 때이다</a:t>
            </a:r>
            <a:r>
              <a:rPr lang="en-US" altLang="ko-KR" sz="1000" dirty="0"/>
              <a:t>.)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/>
              <a:t>Shot</a:t>
            </a:r>
            <a:r>
              <a:rPr lang="ko-KR" altLang="en-US" sz="1400" dirty="0"/>
              <a:t>은 다른 충돌체와 </a:t>
            </a:r>
            <a:r>
              <a:rPr lang="ko-KR" altLang="en-US" sz="1400" dirty="0" err="1"/>
              <a:t>부딛힐</a:t>
            </a:r>
            <a:r>
              <a:rPr lang="ko-KR" altLang="en-US" sz="1400" dirty="0"/>
              <a:t> 시 튕겨지며 일정 횟수 타 오브젝트와 </a:t>
            </a:r>
            <a:r>
              <a:rPr lang="ko-KR" altLang="en-US" sz="1400" dirty="0" err="1"/>
              <a:t>부딛히면</a:t>
            </a:r>
            <a:r>
              <a:rPr lang="ko-KR" altLang="en-US" sz="1400" dirty="0"/>
              <a:t> 제거된다</a:t>
            </a:r>
            <a:r>
              <a:rPr lang="en-US" altLang="ko-KR" sz="1400" dirty="0"/>
              <a:t>.</a:t>
            </a:r>
          </a:p>
          <a:p>
            <a:r>
              <a:rPr lang="en-US" altLang="ko-KR" sz="1000" dirty="0"/>
              <a:t>(</a:t>
            </a:r>
            <a:r>
              <a:rPr lang="ko-KR" altLang="en-US" sz="1000" dirty="0"/>
              <a:t>횟수는 </a:t>
            </a:r>
            <a:r>
              <a:rPr lang="ko-KR" altLang="en-US" sz="1000" dirty="0">
                <a:solidFill>
                  <a:schemeClr val="accent4"/>
                </a:solidFill>
              </a:rPr>
              <a:t>변수로 관리</a:t>
            </a:r>
            <a:r>
              <a:rPr lang="ko-KR" altLang="en-US" sz="1000" dirty="0"/>
              <a:t>하며 벽 뿐만 아니라 </a:t>
            </a:r>
            <a:r>
              <a:rPr lang="ko-KR" altLang="en-US" sz="1000" dirty="0">
                <a:solidFill>
                  <a:schemeClr val="accent4"/>
                </a:solidFill>
              </a:rPr>
              <a:t>다른 퍼즐 요소와 상호작용 하며 증가하거나 감소</a:t>
            </a:r>
            <a:r>
              <a:rPr lang="ko-KR" altLang="en-US" sz="1000" dirty="0"/>
              <a:t>할 수 도 </a:t>
            </a:r>
            <a:r>
              <a:rPr lang="ko-KR" altLang="en-US" sz="1000" dirty="0" err="1"/>
              <a:t>있을것이다</a:t>
            </a:r>
            <a:r>
              <a:rPr lang="ko-KR" altLang="en-US" sz="1000" dirty="0"/>
              <a:t> </a:t>
            </a:r>
            <a:r>
              <a:rPr lang="en-US" altLang="ko-KR" sz="1000" dirty="0"/>
              <a:t>.)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/>
              <a:t>Shot</a:t>
            </a:r>
            <a:r>
              <a:rPr lang="ko-KR" altLang="en-US" sz="1400" dirty="0"/>
              <a:t>이 레벨에서 제거될 경우</a:t>
            </a:r>
            <a:r>
              <a:rPr lang="en-US" altLang="ko-KR" sz="1400" dirty="0"/>
              <a:t>, </a:t>
            </a:r>
            <a:r>
              <a:rPr lang="ko-KR" altLang="en-US" sz="1400" dirty="0"/>
              <a:t>초기에 있던 위치로 돌아오게 된다</a:t>
            </a:r>
            <a:r>
              <a:rPr lang="en-US" altLang="ko-KR" sz="1400" dirty="0"/>
              <a:t>.</a:t>
            </a:r>
            <a:endParaRPr lang="en-US" altLang="ko-KR" sz="1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/>
              <a:t>Shot</a:t>
            </a:r>
            <a:r>
              <a:rPr lang="ko-KR" altLang="en-US" sz="1400" dirty="0"/>
              <a:t>은 발사후에 플레이어와 상호작용을 할 수 없는 상태가 된다</a:t>
            </a:r>
            <a:r>
              <a:rPr lang="en-US" altLang="ko-KR" sz="1400" dirty="0"/>
              <a:t>.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9918298-0DCB-43AC-BBA8-AAF38D9A1E7D}"/>
              </a:ext>
            </a:extLst>
          </p:cNvPr>
          <p:cNvSpPr/>
          <p:nvPr/>
        </p:nvSpPr>
        <p:spPr>
          <a:xfrm>
            <a:off x="9002218" y="5299193"/>
            <a:ext cx="398418" cy="3924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F10D9D8-651D-4BA1-99D4-B5F1529598E7}"/>
              </a:ext>
            </a:extLst>
          </p:cNvPr>
          <p:cNvSpPr/>
          <p:nvPr/>
        </p:nvSpPr>
        <p:spPr>
          <a:xfrm>
            <a:off x="8198052" y="4286621"/>
            <a:ext cx="2405168" cy="1053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E720241-109F-4B2B-BB2F-BCD846915279}"/>
              </a:ext>
            </a:extLst>
          </p:cNvPr>
          <p:cNvSpPr/>
          <p:nvPr/>
        </p:nvSpPr>
        <p:spPr>
          <a:xfrm rot="5400000">
            <a:off x="7124863" y="5354123"/>
            <a:ext cx="2245147" cy="1053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1775D8-2496-40FE-BE39-48B04D6A60D1}"/>
              </a:ext>
            </a:extLst>
          </p:cNvPr>
          <p:cNvSpPr/>
          <p:nvPr/>
        </p:nvSpPr>
        <p:spPr>
          <a:xfrm>
            <a:off x="8198052" y="6428716"/>
            <a:ext cx="2405168" cy="1053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B14465-DF82-4ADB-81A9-E67FA80C2E0F}"/>
              </a:ext>
            </a:extLst>
          </p:cNvPr>
          <p:cNvSpPr/>
          <p:nvPr/>
        </p:nvSpPr>
        <p:spPr>
          <a:xfrm rot="5400000">
            <a:off x="9424653" y="5354121"/>
            <a:ext cx="2245147" cy="1053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4DB68832-C0C8-4CF6-B90C-8BF25474C760}"/>
              </a:ext>
            </a:extLst>
          </p:cNvPr>
          <p:cNvSpPr/>
          <p:nvPr/>
        </p:nvSpPr>
        <p:spPr>
          <a:xfrm rot="5400000">
            <a:off x="9254547" y="4396032"/>
            <a:ext cx="360000" cy="360000"/>
          </a:xfrm>
          <a:prstGeom prst="triangle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B2D0FD37-E07B-4059-B892-24E555C88C9D}"/>
              </a:ext>
            </a:extLst>
          </p:cNvPr>
          <p:cNvSpPr/>
          <p:nvPr/>
        </p:nvSpPr>
        <p:spPr>
          <a:xfrm rot="10800000">
            <a:off x="10131233" y="4396032"/>
            <a:ext cx="360000" cy="360000"/>
          </a:xfrm>
          <a:prstGeom prst="triangle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83E1FA9-D1E3-4188-BB76-9CA6E6829799}"/>
              </a:ext>
            </a:extLst>
          </p:cNvPr>
          <p:cNvSpPr/>
          <p:nvPr/>
        </p:nvSpPr>
        <p:spPr>
          <a:xfrm rot="16200000">
            <a:off x="10121683" y="6056510"/>
            <a:ext cx="360000" cy="360000"/>
          </a:xfrm>
          <a:prstGeom prst="triangle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390271-8361-433C-8976-8307ECBE927D}"/>
              </a:ext>
            </a:extLst>
          </p:cNvPr>
          <p:cNvSpPr/>
          <p:nvPr/>
        </p:nvSpPr>
        <p:spPr>
          <a:xfrm>
            <a:off x="8218377" y="5849830"/>
            <a:ext cx="1567682" cy="955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D3CF87F-1803-46AC-AAED-15CA0834AB34}"/>
              </a:ext>
            </a:extLst>
          </p:cNvPr>
          <p:cNvSpPr/>
          <p:nvPr/>
        </p:nvSpPr>
        <p:spPr>
          <a:xfrm>
            <a:off x="8428815" y="6093897"/>
            <a:ext cx="285225" cy="2852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46DD84A-83A5-4C8F-BC38-8068F324EBDD}"/>
              </a:ext>
            </a:extLst>
          </p:cNvPr>
          <p:cNvCxnSpPr>
            <a:stCxn id="23" idx="0"/>
            <a:endCxn id="27" idx="5"/>
          </p:cNvCxnSpPr>
          <p:nvPr/>
        </p:nvCxnSpPr>
        <p:spPr>
          <a:xfrm flipH="1" flipV="1">
            <a:off x="9434547" y="4576032"/>
            <a:ext cx="1" cy="66715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4645F16-FB4F-496B-8CF7-3591AE021867}"/>
              </a:ext>
            </a:extLst>
          </p:cNvPr>
          <p:cNvCxnSpPr>
            <a:cxnSpLocks/>
            <a:stCxn id="28" idx="5"/>
            <a:endCxn id="27" idx="5"/>
          </p:cNvCxnSpPr>
          <p:nvPr/>
        </p:nvCxnSpPr>
        <p:spPr>
          <a:xfrm flipH="1">
            <a:off x="9434547" y="4576032"/>
            <a:ext cx="876686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8AB98F8-0C1E-4496-A641-378235CD6AD9}"/>
              </a:ext>
            </a:extLst>
          </p:cNvPr>
          <p:cNvCxnSpPr>
            <a:cxnSpLocks/>
            <a:stCxn id="29" idx="5"/>
            <a:endCxn id="28" idx="5"/>
          </p:cNvCxnSpPr>
          <p:nvPr/>
        </p:nvCxnSpPr>
        <p:spPr>
          <a:xfrm flipV="1">
            <a:off x="10301683" y="4576032"/>
            <a:ext cx="9550" cy="166047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5A49395-6F0D-49D3-BED8-15B3CBC758C6}"/>
              </a:ext>
            </a:extLst>
          </p:cNvPr>
          <p:cNvCxnSpPr>
            <a:cxnSpLocks/>
            <a:stCxn id="31" idx="3"/>
            <a:endCxn id="29" idx="5"/>
          </p:cNvCxnSpPr>
          <p:nvPr/>
        </p:nvCxnSpPr>
        <p:spPr>
          <a:xfrm>
            <a:off x="8714040" y="6236510"/>
            <a:ext cx="1587643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9237745-5D51-4235-B340-7F3C87054264}"/>
              </a:ext>
            </a:extLst>
          </p:cNvPr>
          <p:cNvGrpSpPr/>
          <p:nvPr/>
        </p:nvGrpSpPr>
        <p:grpSpPr>
          <a:xfrm>
            <a:off x="10764863" y="5761831"/>
            <a:ext cx="367052" cy="367053"/>
            <a:chOff x="2567613" y="2161738"/>
            <a:chExt cx="570451" cy="57045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4FD9F66-6725-45F9-9BCC-5D5F26E2EE8B}"/>
                </a:ext>
              </a:extLst>
            </p:cNvPr>
            <p:cNvSpPr/>
            <p:nvPr/>
          </p:nvSpPr>
          <p:spPr>
            <a:xfrm>
              <a:off x="2567613" y="2161738"/>
              <a:ext cx="570451" cy="57045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F7D84F9-F29E-40E1-A14F-370FB545DDC9}"/>
                </a:ext>
              </a:extLst>
            </p:cNvPr>
            <p:cNvSpPr/>
            <p:nvPr/>
          </p:nvSpPr>
          <p:spPr>
            <a:xfrm>
              <a:off x="2637472" y="2231592"/>
              <a:ext cx="430732" cy="43073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effectLst/>
                </a:rPr>
                <a:t>X</a:t>
              </a:r>
              <a:endParaRPr lang="ko-KR" altLang="en-US" sz="1400" dirty="0"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92BB99-1015-4468-9104-C200ACE5E768}"/>
              </a:ext>
            </a:extLst>
          </p:cNvPr>
          <p:cNvGrpSpPr/>
          <p:nvPr/>
        </p:nvGrpSpPr>
        <p:grpSpPr>
          <a:xfrm>
            <a:off x="11596117" y="5761831"/>
            <a:ext cx="367052" cy="367053"/>
            <a:chOff x="2567613" y="2161738"/>
            <a:chExt cx="570451" cy="57045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6F90DF6-A0F7-4B54-B980-5582A7AFB6DB}"/>
                </a:ext>
              </a:extLst>
            </p:cNvPr>
            <p:cNvSpPr/>
            <p:nvPr/>
          </p:nvSpPr>
          <p:spPr>
            <a:xfrm>
              <a:off x="2567613" y="2161738"/>
              <a:ext cx="570451" cy="57045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FFD9DC8-51FF-41E4-9F9A-5928F6DDF97B}"/>
                </a:ext>
              </a:extLst>
            </p:cNvPr>
            <p:cNvSpPr/>
            <p:nvPr/>
          </p:nvSpPr>
          <p:spPr>
            <a:xfrm>
              <a:off x="2637472" y="2231592"/>
              <a:ext cx="430732" cy="43073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effectLst/>
                </a:rPr>
                <a:t>↑</a:t>
              </a:r>
            </a:p>
          </p:txBody>
        </p:sp>
      </p:grpSp>
      <p:sp>
        <p:nvSpPr>
          <p:cNvPr id="52" name="십자형 51">
            <a:extLst>
              <a:ext uri="{FF2B5EF4-FFF2-40B4-BE49-F238E27FC236}">
                <a16:creationId xmlns:a16="http://schemas.microsoft.com/office/drawing/2014/main" id="{BA01FFC0-AC45-49F8-8B0E-4491A1624F0C}"/>
              </a:ext>
            </a:extLst>
          </p:cNvPr>
          <p:cNvSpPr/>
          <p:nvPr/>
        </p:nvSpPr>
        <p:spPr>
          <a:xfrm>
            <a:off x="11237999" y="5856544"/>
            <a:ext cx="253729" cy="253729"/>
          </a:xfrm>
          <a:prstGeom prst="plus">
            <a:avLst>
              <a:gd name="adj" fmla="val 41531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C55982-7438-4ED5-AA2D-555C2BA727BB}"/>
              </a:ext>
            </a:extLst>
          </p:cNvPr>
          <p:cNvSpPr txBox="1"/>
          <p:nvPr/>
        </p:nvSpPr>
        <p:spPr>
          <a:xfrm>
            <a:off x="10764862" y="5173890"/>
            <a:ext cx="1213487" cy="46166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투사체 발사</a:t>
            </a:r>
            <a:endParaRPr lang="en-US" altLang="ko-KR" sz="1200" dirty="0"/>
          </a:p>
          <a:p>
            <a:pPr algn="ctr"/>
            <a:r>
              <a:rPr lang="ko-KR" altLang="en-US" sz="1200" dirty="0"/>
              <a:t>예시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305C735A-7CF1-4746-8F82-41011EDBD343}"/>
              </a:ext>
            </a:extLst>
          </p:cNvPr>
          <p:cNvSpPr/>
          <p:nvPr/>
        </p:nvSpPr>
        <p:spPr>
          <a:xfrm>
            <a:off x="5881787" y="241022"/>
            <a:ext cx="708858" cy="6982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S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0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7322684-DA59-43C1-AA2A-C3051CBDBBE2}"/>
              </a:ext>
            </a:extLst>
          </p:cNvPr>
          <p:cNvSpPr/>
          <p:nvPr/>
        </p:nvSpPr>
        <p:spPr>
          <a:xfrm>
            <a:off x="7482980" y="1697725"/>
            <a:ext cx="3632433" cy="331939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CF2F9EA-DB85-40B8-80AB-690094447BFA}"/>
              </a:ext>
            </a:extLst>
          </p:cNvPr>
          <p:cNvSpPr/>
          <p:nvPr/>
        </p:nvSpPr>
        <p:spPr>
          <a:xfrm>
            <a:off x="8897403" y="2943570"/>
            <a:ext cx="818779" cy="818779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6EFE6DA-6B03-4B23-AAF8-E15B0E961844}"/>
              </a:ext>
            </a:extLst>
          </p:cNvPr>
          <p:cNvSpPr/>
          <p:nvPr/>
        </p:nvSpPr>
        <p:spPr>
          <a:xfrm>
            <a:off x="8764358" y="2822583"/>
            <a:ext cx="1069675" cy="10696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D3FC225-6D51-4024-B953-DCFE074E231F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3717DF3-939D-4D59-B7EA-4898886FB9E5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42573A86-523D-49B0-BCF7-3AD8D377A206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054E132-5DD8-4706-8404-D5F0E178CDBE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E5D9A6E4-BDC6-42AB-9FB2-261993EF1284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16" name="평행 사변형 15">
                    <a:extLst>
                      <a:ext uri="{FF2B5EF4-FFF2-40B4-BE49-F238E27FC236}">
                        <a16:creationId xmlns:a16="http://schemas.microsoft.com/office/drawing/2014/main" id="{B651314B-BF37-4521-9637-73D02008B7F6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평행 사변형 16">
                    <a:extLst>
                      <a:ext uri="{FF2B5EF4-FFF2-40B4-BE49-F238E27FC236}">
                        <a16:creationId xmlns:a16="http://schemas.microsoft.com/office/drawing/2014/main" id="{65B01231-82E7-49B1-AC22-F50B331ABE3D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평행 사변형 17">
                    <a:extLst>
                      <a:ext uri="{FF2B5EF4-FFF2-40B4-BE49-F238E27FC236}">
                        <a16:creationId xmlns:a16="http://schemas.microsoft.com/office/drawing/2014/main" id="{8E056802-014A-472F-A1FA-4855D9F5C9D4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9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EFAF10F2-3A77-40F1-8445-303CF1E6191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B7B89D3B-9FFD-4215-9DC2-5F7145C0697D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716AC41A-30DB-4DBE-8FBA-0302270681B7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4B19D1DB-9FB5-4E96-982E-21F93B87AEBC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1" name="평행 사변형 10">
                <a:extLst>
                  <a:ext uri="{FF2B5EF4-FFF2-40B4-BE49-F238E27FC236}">
                    <a16:creationId xmlns:a16="http://schemas.microsoft.com/office/drawing/2014/main" id="{F2FC1A2E-8B2C-4C96-8C24-36DAA87C06D0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2E6E8C1-89B2-43ED-8446-BBA1D7AC2729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8EB0ECA-08E9-417B-8C0D-89125F2B5600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그림 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B9F2355A-3345-4EC7-9DFF-99639F3F7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D390A9-2039-4988-BE60-BDB99FEEC594}"/>
              </a:ext>
            </a:extLst>
          </p:cNvPr>
          <p:cNvSpPr/>
          <p:nvPr/>
        </p:nvSpPr>
        <p:spPr>
          <a:xfrm>
            <a:off x="2683476" y="153948"/>
            <a:ext cx="48734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Shot</a:t>
            </a:r>
            <a:r>
              <a:rPr lang="ko-KR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객체 설정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801E11-79CC-419C-98D4-AB042F259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694200"/>
              </p:ext>
            </p:extLst>
          </p:nvPr>
        </p:nvGraphicFramePr>
        <p:xfrm>
          <a:off x="482264" y="1391176"/>
          <a:ext cx="6246287" cy="370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0050">
                  <a:extLst>
                    <a:ext uri="{9D8B030D-6E8A-4147-A177-3AD203B41FA5}">
                      <a16:colId xmlns:a16="http://schemas.microsoft.com/office/drawing/2014/main" val="3113832627"/>
                    </a:ext>
                  </a:extLst>
                </a:gridCol>
                <a:gridCol w="4836237">
                  <a:extLst>
                    <a:ext uri="{9D8B030D-6E8A-4147-A177-3AD203B41FA5}">
                      <a16:colId xmlns:a16="http://schemas.microsoft.com/office/drawing/2014/main" val="510132406"/>
                    </a:ext>
                  </a:extLst>
                </a:gridCol>
              </a:tblGrid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요소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25527"/>
                  </a:ext>
                </a:extLst>
              </a:tr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매쉬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퍼즐요소의 모델 리소스를 가지고 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984070"/>
                  </a:ext>
                </a:extLst>
              </a:tr>
              <a:tr h="255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hlinkClick r:id="rId5" action="ppaction://hlinkfile"/>
                        </a:rPr>
                        <a:t>콜리전</a:t>
                      </a:r>
                      <a:r>
                        <a:rPr lang="en-US" altLang="ko-KR" sz="1000" dirty="0">
                          <a:hlinkClick r:id="rId5" action="ppaction://hlinkfile"/>
                        </a:rPr>
                        <a:t>1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링크된 엑셀 참조</a:t>
                      </a:r>
                      <a:r>
                        <a:rPr lang="en-US" altLang="ko-KR" sz="800" dirty="0"/>
                        <a:t>)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박스 콜리전</a:t>
                      </a:r>
                      <a:endParaRPr lang="en-US" altLang="ko-KR" sz="1000" dirty="0"/>
                    </a:p>
                    <a:p>
                      <a:pPr latinLnBrk="1"/>
                      <a:endParaRPr lang="en-US" altLang="ko-KR" sz="700" dirty="0"/>
                    </a:p>
                    <a:p>
                      <a:pPr latinLnBrk="1"/>
                      <a:r>
                        <a:rPr lang="en-US" altLang="ko-KR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‘</a:t>
                      </a:r>
                      <a:r>
                        <a:rPr lang="ko-KR" altLang="en-US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캐릭터가 퍼즐요소와 닿을 시에</a:t>
                      </a:r>
                      <a:r>
                        <a:rPr lang="en-US" altLang="ko-KR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 </a:t>
                      </a:r>
                      <a:r>
                        <a:rPr lang="ko-KR" altLang="en-US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인접한 상태인가</a:t>
                      </a:r>
                      <a:r>
                        <a:rPr lang="en-US" altLang="ko-KR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? </a:t>
                      </a:r>
                      <a:r>
                        <a:rPr lang="ko-KR" altLang="en-US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아닌가</a:t>
                      </a:r>
                      <a:r>
                        <a:rPr lang="en-US" altLang="ko-KR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?’</a:t>
                      </a:r>
                      <a:r>
                        <a:rPr lang="ko-KR" altLang="en-US" sz="1000" dirty="0"/>
                        <a:t>를 처리할 수 있도록 돕는 </a:t>
                      </a:r>
                      <a:r>
                        <a:rPr lang="ko-KR" altLang="en-US" sz="1000" dirty="0" err="1"/>
                        <a:t>콜리전이다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모델 리소스의 크기보다 좀더 넉넉하게 인식할 수 있도록 크기를 조정한다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170610"/>
                  </a:ext>
                </a:extLst>
              </a:tr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hlinkClick r:id="rId5" action="ppaction://hlinkfile"/>
                        </a:rPr>
                        <a:t>콜리전</a:t>
                      </a:r>
                      <a:r>
                        <a:rPr lang="en-US" altLang="ko-KR" sz="1000" dirty="0">
                          <a:hlinkClick r:id="rId5" action="ppaction://hlinkfile"/>
                        </a:rPr>
                        <a:t>2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링크된 엑셀 참조</a:t>
                      </a:r>
                      <a:r>
                        <a:rPr lang="en-US" altLang="ko-KR" sz="800" dirty="0"/>
                        <a:t>)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구체 콜리전</a:t>
                      </a:r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‘Shot</a:t>
                      </a:r>
                      <a:r>
                        <a:rPr lang="ko-KR" altLang="en-US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이 발사된 후 이동중 판정</a:t>
                      </a:r>
                      <a:r>
                        <a:rPr lang="en-US" altLang="ko-KR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’ </a:t>
                      </a:r>
                      <a:r>
                        <a:rPr lang="ko-KR" altLang="en-US" sz="1000" dirty="0"/>
                        <a:t>에 해당하는 </a:t>
                      </a:r>
                      <a:r>
                        <a:rPr lang="ko-KR" altLang="en-US" sz="1000" dirty="0" err="1"/>
                        <a:t>콜리전이다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 err="1"/>
                        <a:t>코델</a:t>
                      </a:r>
                      <a:r>
                        <a:rPr lang="ko-KR" altLang="en-US" sz="1000" dirty="0"/>
                        <a:t> 리소스의 크기와 거의 알맞게 크기를 조정한다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59759"/>
                  </a:ext>
                </a:extLst>
              </a:tr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UI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‘</a:t>
                      </a:r>
                      <a:r>
                        <a:rPr lang="ko-KR" altLang="en-US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퍼즐이 인식하는 범위내에 캐릭터가 있는가</a:t>
                      </a:r>
                      <a:r>
                        <a:rPr lang="en-US" altLang="ko-KR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?’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를 안내하는 역할이다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기본적으로 보이지 않는 상태이지만 캐릭터가 인접한 상태에선 보이는 상태로 변경된다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446320"/>
                  </a:ext>
                </a:extLst>
              </a:tr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UI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‘</a:t>
                      </a:r>
                      <a:r>
                        <a:rPr lang="ko-KR" altLang="en-US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투사체의 발사 방향</a:t>
                      </a:r>
                      <a:r>
                        <a:rPr lang="en-US" altLang="ko-KR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’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을 지시하는 역할이다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기본적으로 보이지 않는 상태이지만 캐릭터가 인접한 상태에서 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키 입력 받는 중에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출력이된다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03477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id="{D4449C11-8DC1-40E4-BEEB-7F5EFA52CCAD}"/>
              </a:ext>
            </a:extLst>
          </p:cNvPr>
          <p:cNvSpPr/>
          <p:nvPr/>
        </p:nvSpPr>
        <p:spPr>
          <a:xfrm>
            <a:off x="8944767" y="3008314"/>
            <a:ext cx="708858" cy="6982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S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314237A-D47F-4ECF-BAF8-4D34C2C1C3E4}"/>
              </a:ext>
            </a:extLst>
          </p:cNvPr>
          <p:cNvSpPr/>
          <p:nvPr/>
        </p:nvSpPr>
        <p:spPr>
          <a:xfrm>
            <a:off x="9770664" y="3579509"/>
            <a:ext cx="131774" cy="1317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34FE6F-1DF0-43BD-99C9-D36B7E0B1342}"/>
              </a:ext>
            </a:extLst>
          </p:cNvPr>
          <p:cNvSpPr txBox="1"/>
          <p:nvPr/>
        </p:nvSpPr>
        <p:spPr>
          <a:xfrm>
            <a:off x="10613990" y="3429000"/>
            <a:ext cx="1192332" cy="4327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2. </a:t>
            </a:r>
            <a:r>
              <a:rPr lang="ko-KR" altLang="en-US" sz="1400" dirty="0"/>
              <a:t>콜리전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571FFCF-E554-4AD0-B837-1B47AA4D61E9}"/>
              </a:ext>
            </a:extLst>
          </p:cNvPr>
          <p:cNvCxnSpPr>
            <a:cxnSpLocks/>
            <a:stCxn id="29" idx="6"/>
            <a:endCxn id="30" idx="1"/>
          </p:cNvCxnSpPr>
          <p:nvPr/>
        </p:nvCxnSpPr>
        <p:spPr>
          <a:xfrm>
            <a:off x="9902438" y="3645396"/>
            <a:ext cx="7115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A7133F4B-D30A-49D8-A804-A3BA983C25E7}"/>
              </a:ext>
            </a:extLst>
          </p:cNvPr>
          <p:cNvSpPr/>
          <p:nvPr/>
        </p:nvSpPr>
        <p:spPr>
          <a:xfrm>
            <a:off x="9494311" y="3124051"/>
            <a:ext cx="131774" cy="1317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9BF4CF-655E-4F44-9C83-FA57957B4201}"/>
              </a:ext>
            </a:extLst>
          </p:cNvPr>
          <p:cNvSpPr txBox="1"/>
          <p:nvPr/>
        </p:nvSpPr>
        <p:spPr>
          <a:xfrm>
            <a:off x="10337637" y="2973542"/>
            <a:ext cx="1192332" cy="4327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1. </a:t>
            </a:r>
            <a:r>
              <a:rPr lang="ko-KR" altLang="en-US" sz="1400" dirty="0" err="1"/>
              <a:t>매쉬</a:t>
            </a:r>
            <a:endParaRPr lang="ko-KR" altLang="en-US" sz="14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7ED062F-D313-4A97-BF82-E8D663F2D756}"/>
              </a:ext>
            </a:extLst>
          </p:cNvPr>
          <p:cNvCxnSpPr>
            <a:cxnSpLocks/>
            <a:stCxn id="32" idx="6"/>
            <a:endCxn id="33" idx="1"/>
          </p:cNvCxnSpPr>
          <p:nvPr/>
        </p:nvCxnSpPr>
        <p:spPr>
          <a:xfrm>
            <a:off x="9626085" y="3189938"/>
            <a:ext cx="7115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F07A088-F7A2-4F98-82C8-C60A9832BA13}"/>
              </a:ext>
            </a:extLst>
          </p:cNvPr>
          <p:cNvGrpSpPr/>
          <p:nvPr/>
        </p:nvGrpSpPr>
        <p:grpSpPr>
          <a:xfrm>
            <a:off x="9122749" y="2646137"/>
            <a:ext cx="352892" cy="352892"/>
            <a:chOff x="8237989" y="1961081"/>
            <a:chExt cx="874398" cy="874398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A86D824-271F-4701-BFF3-86E8A7811F72}"/>
                </a:ext>
              </a:extLst>
            </p:cNvPr>
            <p:cNvSpPr/>
            <p:nvPr/>
          </p:nvSpPr>
          <p:spPr>
            <a:xfrm>
              <a:off x="8237989" y="1961081"/>
              <a:ext cx="874398" cy="874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Picture 2" descr="Human hand gesture ok icon Royalty Free Vector Image">
              <a:extLst>
                <a:ext uri="{FF2B5EF4-FFF2-40B4-BE49-F238E27FC236}">
                  <a16:creationId xmlns:a16="http://schemas.microsoft.com/office/drawing/2014/main" id="{787FF385-5B22-4D8B-AB5E-C469C8C49C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24" t="11988" r="22919" b="15754"/>
            <a:stretch/>
          </p:blipFill>
          <p:spPr bwMode="auto">
            <a:xfrm>
              <a:off x="8481199" y="2126764"/>
              <a:ext cx="387978" cy="543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화살표: 위쪽 37">
            <a:extLst>
              <a:ext uri="{FF2B5EF4-FFF2-40B4-BE49-F238E27FC236}">
                <a16:creationId xmlns:a16="http://schemas.microsoft.com/office/drawing/2014/main" id="{396874D0-D508-4E55-984B-B1D18247ADBE}"/>
              </a:ext>
            </a:extLst>
          </p:cNvPr>
          <p:cNvSpPr/>
          <p:nvPr/>
        </p:nvSpPr>
        <p:spPr>
          <a:xfrm rot="5400000">
            <a:off x="9201544" y="2895704"/>
            <a:ext cx="279175" cy="945784"/>
          </a:xfrm>
          <a:prstGeom prst="upArrow">
            <a:avLst/>
          </a:prstGeom>
          <a:solidFill>
            <a:srgbClr val="FF0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10BE2B4-18D7-4BF7-9DB0-9FEAD7A3FD11}"/>
              </a:ext>
            </a:extLst>
          </p:cNvPr>
          <p:cNvSpPr/>
          <p:nvPr/>
        </p:nvSpPr>
        <p:spPr>
          <a:xfrm>
            <a:off x="9262530" y="2603016"/>
            <a:ext cx="131774" cy="1317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F0CDA8-4459-4655-A550-48032B41DE33}"/>
              </a:ext>
            </a:extLst>
          </p:cNvPr>
          <p:cNvSpPr txBox="1"/>
          <p:nvPr/>
        </p:nvSpPr>
        <p:spPr>
          <a:xfrm>
            <a:off x="10105856" y="2452507"/>
            <a:ext cx="1192332" cy="4327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4. UI1</a:t>
            </a:r>
            <a:endParaRPr lang="ko-KR" altLang="en-US" sz="14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50E1C2-4180-425A-AA8B-8980507DB6D8}"/>
              </a:ext>
            </a:extLst>
          </p:cNvPr>
          <p:cNvCxnSpPr>
            <a:cxnSpLocks/>
            <a:stCxn id="39" idx="6"/>
            <a:endCxn id="40" idx="1"/>
          </p:cNvCxnSpPr>
          <p:nvPr/>
        </p:nvCxnSpPr>
        <p:spPr>
          <a:xfrm>
            <a:off x="9394304" y="2668903"/>
            <a:ext cx="7115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1A26E05A-9B23-4284-A74D-E415DC8A75AC}"/>
              </a:ext>
            </a:extLst>
          </p:cNvPr>
          <p:cNvSpPr/>
          <p:nvPr/>
        </p:nvSpPr>
        <p:spPr>
          <a:xfrm>
            <a:off x="8861242" y="3319604"/>
            <a:ext cx="131774" cy="1317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0DD536-D682-4EF9-A7F1-F026AE25A28A}"/>
              </a:ext>
            </a:extLst>
          </p:cNvPr>
          <p:cNvSpPr txBox="1"/>
          <p:nvPr/>
        </p:nvSpPr>
        <p:spPr>
          <a:xfrm>
            <a:off x="7129524" y="3174758"/>
            <a:ext cx="1192332" cy="4327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5. UI2</a:t>
            </a:r>
            <a:endParaRPr lang="ko-KR" altLang="en-US" sz="14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D6EEE75-4B3F-4EB0-AC4E-1E58BD08F229}"/>
              </a:ext>
            </a:extLst>
          </p:cNvPr>
          <p:cNvCxnSpPr>
            <a:cxnSpLocks/>
            <a:stCxn id="42" idx="2"/>
            <a:endCxn id="43" idx="3"/>
          </p:cNvCxnSpPr>
          <p:nvPr/>
        </p:nvCxnSpPr>
        <p:spPr>
          <a:xfrm flipH="1">
            <a:off x="8321856" y="3385491"/>
            <a:ext cx="539386" cy="56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06D969B-F19F-42B4-A832-DAA3119AA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785663"/>
              </p:ext>
            </p:extLst>
          </p:nvPr>
        </p:nvGraphicFramePr>
        <p:xfrm>
          <a:off x="482264" y="5423894"/>
          <a:ext cx="6246287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0050">
                  <a:extLst>
                    <a:ext uri="{9D8B030D-6E8A-4147-A177-3AD203B41FA5}">
                      <a16:colId xmlns:a16="http://schemas.microsoft.com/office/drawing/2014/main" val="4201968664"/>
                    </a:ext>
                  </a:extLst>
                </a:gridCol>
                <a:gridCol w="4836237">
                  <a:extLst>
                    <a:ext uri="{9D8B030D-6E8A-4147-A177-3AD203B41FA5}">
                      <a16:colId xmlns:a16="http://schemas.microsoft.com/office/drawing/2014/main" val="2375059206"/>
                    </a:ext>
                  </a:extLst>
                </a:gridCol>
              </a:tblGrid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변수명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174437"/>
                  </a:ext>
                </a:extLst>
              </a:tr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Shooting(bool)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현재 발사 전인가 아닌가를 구분하기 위한 변수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기본값은 </a:t>
                      </a:r>
                      <a:r>
                        <a:rPr lang="en-US" altLang="ko-KR" sz="1000" dirty="0"/>
                        <a:t>False)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31144"/>
                  </a:ext>
                </a:extLst>
              </a:tr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Crash_count</a:t>
                      </a:r>
                      <a:r>
                        <a:rPr lang="en-US" altLang="ko-KR" sz="1000" dirty="0"/>
                        <a:t>(int)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타 오브젝트와 충돌 할 수 있는 횟수를 나타내는 변수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배치된 객체마다 다르다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7241"/>
                  </a:ext>
                </a:extLst>
              </a:tr>
              <a:tr h="231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Stack(int)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가진 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특정 동작을 통해 점점 증가하는 변수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기본값은 </a:t>
                      </a:r>
                      <a:r>
                        <a:rPr lang="en-US" altLang="ko-KR" sz="1000" dirty="0"/>
                        <a:t>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996533"/>
                  </a:ext>
                </a:extLst>
              </a:tr>
            </a:tbl>
          </a:graphicData>
        </a:graphic>
      </p:graphicFrame>
      <p:sp>
        <p:nvSpPr>
          <p:cNvPr id="46" name="타원 45">
            <a:extLst>
              <a:ext uri="{FF2B5EF4-FFF2-40B4-BE49-F238E27FC236}">
                <a16:creationId xmlns:a16="http://schemas.microsoft.com/office/drawing/2014/main" id="{A1C88379-2544-42A2-AE71-84A243BC8EB3}"/>
              </a:ext>
            </a:extLst>
          </p:cNvPr>
          <p:cNvSpPr/>
          <p:nvPr/>
        </p:nvSpPr>
        <p:spPr>
          <a:xfrm>
            <a:off x="8982845" y="2921528"/>
            <a:ext cx="131774" cy="1317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025CBC-F18B-461F-AA41-3E1368425766}"/>
              </a:ext>
            </a:extLst>
          </p:cNvPr>
          <p:cNvSpPr txBox="1"/>
          <p:nvPr/>
        </p:nvSpPr>
        <p:spPr>
          <a:xfrm>
            <a:off x="7251127" y="2776682"/>
            <a:ext cx="1192332" cy="4327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3. </a:t>
            </a:r>
            <a:r>
              <a:rPr lang="ko-KR" altLang="en-US" sz="1400" dirty="0"/>
              <a:t>콜리전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3D7809C-D693-468C-883E-32F39362344D}"/>
              </a:ext>
            </a:extLst>
          </p:cNvPr>
          <p:cNvCxnSpPr>
            <a:cxnSpLocks/>
            <a:stCxn id="46" idx="2"/>
            <a:endCxn id="47" idx="3"/>
          </p:cNvCxnSpPr>
          <p:nvPr/>
        </p:nvCxnSpPr>
        <p:spPr>
          <a:xfrm flipH="1">
            <a:off x="8443459" y="2987415"/>
            <a:ext cx="539386" cy="56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25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8ED410A6-F6C8-4BD9-A8E0-6618253C37A7}"/>
              </a:ext>
            </a:extLst>
          </p:cNvPr>
          <p:cNvSpPr/>
          <p:nvPr/>
        </p:nvSpPr>
        <p:spPr>
          <a:xfrm>
            <a:off x="4036917" y="1315116"/>
            <a:ext cx="3777563" cy="270988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4AC780F-A58D-4D45-BD05-9079127244F0}"/>
              </a:ext>
            </a:extLst>
          </p:cNvPr>
          <p:cNvSpPr/>
          <p:nvPr/>
        </p:nvSpPr>
        <p:spPr>
          <a:xfrm>
            <a:off x="5437512" y="2111987"/>
            <a:ext cx="1117615" cy="111761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9F09EE-1F92-4076-9415-1802C98E28AF}"/>
              </a:ext>
            </a:extLst>
          </p:cNvPr>
          <p:cNvSpPr/>
          <p:nvPr/>
        </p:nvSpPr>
        <p:spPr>
          <a:xfrm>
            <a:off x="81373" y="1315924"/>
            <a:ext cx="3777563" cy="270988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524777F-8BE4-4229-B5C7-21230E9EA19C}"/>
              </a:ext>
            </a:extLst>
          </p:cNvPr>
          <p:cNvSpPr/>
          <p:nvPr/>
        </p:nvSpPr>
        <p:spPr>
          <a:xfrm>
            <a:off x="1433984" y="2137965"/>
            <a:ext cx="1069675" cy="10696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9836C06-CBD8-4D34-81A1-7F12B3EA78BF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838E68A-31DB-4F88-A5D7-AE72D30F8AA3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1A73A5F2-36D1-4793-8490-5A29CB61E5EA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20EDC233-4F09-4342-B705-2B35B65F0F9C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D3134C1E-6072-418C-9C11-712007DB71B2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16" name="평행 사변형 15">
                    <a:extLst>
                      <a:ext uri="{FF2B5EF4-FFF2-40B4-BE49-F238E27FC236}">
                        <a16:creationId xmlns:a16="http://schemas.microsoft.com/office/drawing/2014/main" id="{8C2A0863-60E3-43AB-908A-68F9D9BB5BBE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평행 사변형 16">
                    <a:extLst>
                      <a:ext uri="{FF2B5EF4-FFF2-40B4-BE49-F238E27FC236}">
                        <a16:creationId xmlns:a16="http://schemas.microsoft.com/office/drawing/2014/main" id="{3C61B28C-51A9-4124-954D-DE1BC7886D7C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평행 사변형 17">
                    <a:extLst>
                      <a:ext uri="{FF2B5EF4-FFF2-40B4-BE49-F238E27FC236}">
                        <a16:creationId xmlns:a16="http://schemas.microsoft.com/office/drawing/2014/main" id="{08C3FAE5-50EE-4B25-BF66-E649E6B60BFA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9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42A2FB8B-29CD-4062-BF74-E5B6B46EAD4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2EBCDE12-8305-4EBE-A1BB-20E07983EB3F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BD532269-24B5-42E9-8F84-F4D24CD77EE9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92993A42-73A8-4142-BF0D-A49931E66650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1" name="평행 사변형 10">
                <a:extLst>
                  <a:ext uri="{FF2B5EF4-FFF2-40B4-BE49-F238E27FC236}">
                    <a16:creationId xmlns:a16="http://schemas.microsoft.com/office/drawing/2014/main" id="{D9CD01DE-58F3-4513-908F-0F853143CD9D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1B3DF6D-1E51-4F18-A405-E5D1E9AFD5AE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0EBE979-A221-4652-98F3-5FC63F86B683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그림 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7E943882-04F7-4500-BFC2-CF16508397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2E77F13-DD4A-4DA9-A48A-9DFD9E9122CA}"/>
              </a:ext>
            </a:extLst>
          </p:cNvPr>
          <p:cNvSpPr/>
          <p:nvPr/>
        </p:nvSpPr>
        <p:spPr>
          <a:xfrm>
            <a:off x="2683476" y="153948"/>
            <a:ext cx="48734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Shot </a:t>
            </a:r>
            <a:r>
              <a:rPr lang="ko-KR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발사 설정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7D5A923-57D0-4427-BE68-4C0D67E5A074}"/>
              </a:ext>
            </a:extLst>
          </p:cNvPr>
          <p:cNvGrpSpPr/>
          <p:nvPr/>
        </p:nvGrpSpPr>
        <p:grpSpPr>
          <a:xfrm>
            <a:off x="964673" y="2088562"/>
            <a:ext cx="1359910" cy="1470893"/>
            <a:chOff x="964673" y="2088562"/>
            <a:chExt cx="1359910" cy="1470893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FE832E89-772A-4060-B08F-0ACC1E7817B1}"/>
                </a:ext>
              </a:extLst>
            </p:cNvPr>
            <p:cNvSpPr/>
            <p:nvPr/>
          </p:nvSpPr>
          <p:spPr>
            <a:xfrm>
              <a:off x="1615725" y="2325220"/>
              <a:ext cx="708858" cy="69821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>
                  <a:solidFill>
                    <a:schemeClr val="tx1"/>
                  </a:solidFill>
                </a:rPr>
                <a:t>S</a:t>
              </a:r>
              <a:endParaRPr lang="ko-KR" altLang="en-US" sz="4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F7D9D6E-BB02-4725-B36E-0829A68F3967}"/>
                </a:ext>
              </a:extLst>
            </p:cNvPr>
            <p:cNvSpPr/>
            <p:nvPr/>
          </p:nvSpPr>
          <p:spPr>
            <a:xfrm>
              <a:off x="964673" y="2728260"/>
              <a:ext cx="843865" cy="83119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>
                  <a:solidFill>
                    <a:schemeClr val="tx1"/>
                  </a:solidFill>
                </a:rPr>
                <a:t>C</a:t>
              </a:r>
              <a:endParaRPr lang="ko-KR" altLang="en-US" sz="4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C50D58C-F1A0-4DF6-8CF9-8B72C452C3F8}"/>
                </a:ext>
              </a:extLst>
            </p:cNvPr>
            <p:cNvGrpSpPr/>
            <p:nvPr/>
          </p:nvGrpSpPr>
          <p:grpSpPr>
            <a:xfrm>
              <a:off x="1793707" y="2088562"/>
              <a:ext cx="352892" cy="352892"/>
              <a:chOff x="8237989" y="1961081"/>
              <a:chExt cx="874398" cy="874398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954083B9-CAA8-4724-A5C7-3B8FB073355D}"/>
                  </a:ext>
                </a:extLst>
              </p:cNvPr>
              <p:cNvSpPr/>
              <p:nvPr/>
            </p:nvSpPr>
            <p:spPr>
              <a:xfrm>
                <a:off x="8237989" y="1961081"/>
                <a:ext cx="874398" cy="8743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6" name="Picture 2" descr="Human hand gesture ok icon Royalty Free Vector Image">
                <a:extLst>
                  <a:ext uri="{FF2B5EF4-FFF2-40B4-BE49-F238E27FC236}">
                    <a16:creationId xmlns:a16="http://schemas.microsoft.com/office/drawing/2014/main" id="{F5CCD2A9-9360-486D-A792-FA4893625B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324" t="11988" r="22919" b="15754"/>
              <a:stretch/>
            </p:blipFill>
            <p:spPr bwMode="auto">
              <a:xfrm>
                <a:off x="8481199" y="2126764"/>
                <a:ext cx="387978" cy="5430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3E72643-5153-4557-A07D-094D81EC3980}"/>
              </a:ext>
            </a:extLst>
          </p:cNvPr>
          <p:cNvSpPr/>
          <p:nvPr/>
        </p:nvSpPr>
        <p:spPr>
          <a:xfrm>
            <a:off x="7952350" y="1315116"/>
            <a:ext cx="2996567" cy="105947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5642AE-CBC7-4AA5-9C04-A8C00B56A323}"/>
              </a:ext>
            </a:extLst>
          </p:cNvPr>
          <p:cNvSpPr txBox="1"/>
          <p:nvPr/>
        </p:nvSpPr>
        <p:spPr>
          <a:xfrm flipH="1">
            <a:off x="8067026" y="1957890"/>
            <a:ext cx="2756054" cy="276999"/>
          </a:xfrm>
          <a:prstGeom prst="rect">
            <a:avLst/>
          </a:prstGeom>
          <a:solidFill>
            <a:schemeClr val="accent6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입력 시작</a:t>
            </a:r>
            <a:endParaRPr lang="en-US" altLang="ko-KR" sz="1200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46EC622-17D5-4F55-833F-CD8FABED5E5B}"/>
              </a:ext>
            </a:extLst>
          </p:cNvPr>
          <p:cNvGrpSpPr/>
          <p:nvPr/>
        </p:nvGrpSpPr>
        <p:grpSpPr>
          <a:xfrm>
            <a:off x="8067027" y="1912867"/>
            <a:ext cx="367052" cy="367053"/>
            <a:chOff x="2567613" y="2161738"/>
            <a:chExt cx="570451" cy="57045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9E2BE5C-D01E-4425-A0FD-B6046D1B16AA}"/>
                </a:ext>
              </a:extLst>
            </p:cNvPr>
            <p:cNvSpPr/>
            <p:nvPr/>
          </p:nvSpPr>
          <p:spPr>
            <a:xfrm>
              <a:off x="2567613" y="2161738"/>
              <a:ext cx="570451" cy="57045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39A7F18-A7CC-48A0-A5B6-C3549F7CCF57}"/>
                </a:ext>
              </a:extLst>
            </p:cNvPr>
            <p:cNvSpPr/>
            <p:nvPr/>
          </p:nvSpPr>
          <p:spPr>
            <a:xfrm>
              <a:off x="2637472" y="2231592"/>
              <a:ext cx="430732" cy="43073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effectLst/>
                </a:rPr>
                <a:t>X</a:t>
              </a:r>
              <a:endParaRPr lang="ko-KR" altLang="en-US" sz="1400" dirty="0"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3BDA832-A345-459E-8E05-C3C7DF71485D}"/>
              </a:ext>
            </a:extLst>
          </p:cNvPr>
          <p:cNvSpPr txBox="1"/>
          <p:nvPr/>
        </p:nvSpPr>
        <p:spPr>
          <a:xfrm flipH="1">
            <a:off x="8067030" y="1468444"/>
            <a:ext cx="2756050" cy="27699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퍼즐이 캐릭터를 인식하고 있다</a:t>
            </a:r>
            <a:r>
              <a:rPr lang="en-US" altLang="ko-KR" sz="1200" dirty="0"/>
              <a:t>. 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3A9C683-F0E4-4D8D-9CC1-C31DED5CCB32}"/>
              </a:ext>
            </a:extLst>
          </p:cNvPr>
          <p:cNvSpPr/>
          <p:nvPr/>
        </p:nvSpPr>
        <p:spPr>
          <a:xfrm>
            <a:off x="9317454" y="1705301"/>
            <a:ext cx="276573" cy="2765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CA51A28-E8D3-4A0B-BBA7-C5BAE1C4674B}"/>
              </a:ext>
            </a:extLst>
          </p:cNvPr>
          <p:cNvSpPr/>
          <p:nvPr/>
        </p:nvSpPr>
        <p:spPr>
          <a:xfrm>
            <a:off x="7952350" y="2695233"/>
            <a:ext cx="2996567" cy="154430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A99B5E-ADDD-4C20-BCD7-04EA480A65C2}"/>
              </a:ext>
            </a:extLst>
          </p:cNvPr>
          <p:cNvSpPr txBox="1"/>
          <p:nvPr/>
        </p:nvSpPr>
        <p:spPr>
          <a:xfrm flipH="1">
            <a:off x="8067026" y="2787614"/>
            <a:ext cx="2756054" cy="276999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입력 중</a:t>
            </a:r>
            <a:endParaRPr lang="en-US" altLang="ko-KR" sz="1200" dirty="0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B1842F14-3155-43B5-93FC-68E4FCF3A521}"/>
              </a:ext>
            </a:extLst>
          </p:cNvPr>
          <p:cNvSpPr/>
          <p:nvPr/>
        </p:nvSpPr>
        <p:spPr>
          <a:xfrm>
            <a:off x="9222409" y="2376989"/>
            <a:ext cx="445291" cy="31824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1EF150-66AE-4AE4-B2C3-BE8410AB144E}"/>
              </a:ext>
            </a:extLst>
          </p:cNvPr>
          <p:cNvSpPr txBox="1"/>
          <p:nvPr/>
        </p:nvSpPr>
        <p:spPr>
          <a:xfrm flipH="1">
            <a:off x="8067026" y="3194262"/>
            <a:ext cx="2756053" cy="26161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캐릭터의 이동 제한 </a:t>
            </a:r>
            <a:endParaRPr lang="en-US" altLang="ko-KR" sz="1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27BBC6D-8379-4F0C-932C-13F0B1496D54}"/>
              </a:ext>
            </a:extLst>
          </p:cNvPr>
          <p:cNvSpPr/>
          <p:nvPr/>
        </p:nvSpPr>
        <p:spPr>
          <a:xfrm>
            <a:off x="8067027" y="2742591"/>
            <a:ext cx="367052" cy="3670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BE79B92-EF64-4FD4-9BD1-FDC377E2BEB9}"/>
              </a:ext>
            </a:extLst>
          </p:cNvPr>
          <p:cNvSpPr/>
          <p:nvPr/>
        </p:nvSpPr>
        <p:spPr>
          <a:xfrm>
            <a:off x="8111977" y="2787538"/>
            <a:ext cx="277151" cy="2771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effectLst/>
              </a:rPr>
              <a:t>X</a:t>
            </a:r>
            <a:endParaRPr lang="ko-KR" altLang="en-US" sz="1400" dirty="0">
              <a:solidFill>
                <a:schemeClr val="tx1"/>
              </a:solidFill>
              <a:effectLst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22F2E7-D75C-4A50-8997-392A573E877C}"/>
              </a:ext>
            </a:extLst>
          </p:cNvPr>
          <p:cNvSpPr txBox="1"/>
          <p:nvPr/>
        </p:nvSpPr>
        <p:spPr>
          <a:xfrm flipH="1">
            <a:off x="8067026" y="3627465"/>
            <a:ext cx="2756054" cy="46166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방향키 입력을 통해서 투사체가 발사할 방향 설정</a:t>
            </a:r>
            <a:endParaRPr lang="en-US" altLang="ko-KR" sz="12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D2552EB-1515-436B-8894-4A7780B86E6D}"/>
              </a:ext>
            </a:extLst>
          </p:cNvPr>
          <p:cNvSpPr/>
          <p:nvPr/>
        </p:nvSpPr>
        <p:spPr>
          <a:xfrm>
            <a:off x="9310664" y="3394580"/>
            <a:ext cx="276573" cy="2765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5C7D40C6-04DD-4C51-9D56-3A18932CC7A1}"/>
              </a:ext>
            </a:extLst>
          </p:cNvPr>
          <p:cNvSpPr/>
          <p:nvPr/>
        </p:nvSpPr>
        <p:spPr>
          <a:xfrm>
            <a:off x="9217447" y="4253009"/>
            <a:ext cx="445291" cy="31824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76D237D-0BAB-4DB0-8C3C-D057E24B8DA9}"/>
              </a:ext>
            </a:extLst>
          </p:cNvPr>
          <p:cNvSpPr/>
          <p:nvPr/>
        </p:nvSpPr>
        <p:spPr>
          <a:xfrm>
            <a:off x="7952350" y="4578575"/>
            <a:ext cx="2996567" cy="200465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4C3CEF-175E-4461-ABC2-7B759979E0C8}"/>
              </a:ext>
            </a:extLst>
          </p:cNvPr>
          <p:cNvSpPr txBox="1"/>
          <p:nvPr/>
        </p:nvSpPr>
        <p:spPr>
          <a:xfrm flipH="1">
            <a:off x="8067026" y="4671485"/>
            <a:ext cx="2756054" cy="276999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입력 해제</a:t>
            </a:r>
            <a:endParaRPr lang="en-US" altLang="ko-KR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E96AFB5-30E2-4DA0-9BB1-BD8501EE2204}"/>
              </a:ext>
            </a:extLst>
          </p:cNvPr>
          <p:cNvSpPr/>
          <p:nvPr/>
        </p:nvSpPr>
        <p:spPr>
          <a:xfrm>
            <a:off x="8067027" y="4626462"/>
            <a:ext cx="367052" cy="3670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80353EA-605A-4113-A81D-E05582C7E2EA}"/>
              </a:ext>
            </a:extLst>
          </p:cNvPr>
          <p:cNvSpPr/>
          <p:nvPr/>
        </p:nvSpPr>
        <p:spPr>
          <a:xfrm>
            <a:off x="8111977" y="4671409"/>
            <a:ext cx="277151" cy="2771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effectLst/>
              </a:rPr>
              <a:t>X</a:t>
            </a:r>
            <a:endParaRPr lang="ko-KR" altLang="en-US" sz="1400" dirty="0">
              <a:solidFill>
                <a:schemeClr val="tx1"/>
              </a:solidFill>
              <a:effectLst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89C2276-9D6B-40E6-8BFB-425EC1FCC593}"/>
              </a:ext>
            </a:extLst>
          </p:cNvPr>
          <p:cNvSpPr txBox="1"/>
          <p:nvPr/>
        </p:nvSpPr>
        <p:spPr>
          <a:xfrm flipH="1">
            <a:off x="8062065" y="5127588"/>
            <a:ext cx="2756053" cy="27699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캐릭터 다시 이동 가능</a:t>
            </a:r>
            <a:endParaRPr lang="en-US" altLang="ko-KR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30A3C6E-2642-440D-9325-ED2A30A8320C}"/>
              </a:ext>
            </a:extLst>
          </p:cNvPr>
          <p:cNvSpPr txBox="1"/>
          <p:nvPr/>
        </p:nvSpPr>
        <p:spPr>
          <a:xfrm flipH="1">
            <a:off x="8062064" y="5583691"/>
            <a:ext cx="2756054" cy="27699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Shot</a:t>
            </a:r>
            <a:r>
              <a:rPr lang="ko-KR" altLang="en-US" sz="1200" dirty="0"/>
              <a:t>의 </a:t>
            </a:r>
            <a:r>
              <a:rPr lang="en-US" altLang="ko-KR" sz="1200" dirty="0"/>
              <a:t>Shooting</a:t>
            </a:r>
            <a:r>
              <a:rPr lang="ko-KR" altLang="en-US" sz="1200" dirty="0"/>
              <a:t>을 </a:t>
            </a:r>
            <a:r>
              <a:rPr lang="en-US" altLang="ko-KR" sz="1200" dirty="0"/>
              <a:t>True</a:t>
            </a:r>
            <a:r>
              <a:rPr lang="ko-KR" altLang="en-US" sz="1200" dirty="0"/>
              <a:t>로 한다</a:t>
            </a:r>
            <a:r>
              <a:rPr lang="en-US" altLang="ko-KR" sz="1200" dirty="0"/>
              <a:t>.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45510EF6-D10B-41D8-AB6B-0C497A23F48A}"/>
              </a:ext>
            </a:extLst>
          </p:cNvPr>
          <p:cNvSpPr/>
          <p:nvPr/>
        </p:nvSpPr>
        <p:spPr>
          <a:xfrm>
            <a:off x="9301804" y="5348868"/>
            <a:ext cx="276573" cy="2765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AEC545-9321-4241-ACEE-C83C7DEF5A61}"/>
              </a:ext>
            </a:extLst>
          </p:cNvPr>
          <p:cNvSpPr txBox="1"/>
          <p:nvPr/>
        </p:nvSpPr>
        <p:spPr>
          <a:xfrm flipH="1">
            <a:off x="8062064" y="6039795"/>
            <a:ext cx="2756054" cy="46166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X</a:t>
            </a:r>
            <a:r>
              <a:rPr lang="ko-KR" altLang="en-US" sz="1200" dirty="0"/>
              <a:t>입력 중에 정해진 방향으로 </a:t>
            </a:r>
            <a:r>
              <a:rPr lang="en-US" altLang="ko-KR" sz="1200" dirty="0"/>
              <a:t>Shot</a:t>
            </a:r>
            <a:r>
              <a:rPr lang="ko-KR" altLang="en-US" sz="1200" dirty="0"/>
              <a:t>이 발사</a:t>
            </a:r>
            <a:endParaRPr lang="en-US" altLang="ko-KR" sz="1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BC657BB-4112-4B02-B6EF-5A5F1460534B}"/>
              </a:ext>
            </a:extLst>
          </p:cNvPr>
          <p:cNvSpPr/>
          <p:nvPr/>
        </p:nvSpPr>
        <p:spPr>
          <a:xfrm>
            <a:off x="9310664" y="5827830"/>
            <a:ext cx="276573" cy="2765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3" name="화살표: 위쪽 2">
            <a:extLst>
              <a:ext uri="{FF2B5EF4-FFF2-40B4-BE49-F238E27FC236}">
                <a16:creationId xmlns:a16="http://schemas.microsoft.com/office/drawing/2014/main" id="{9F4BE5F5-2335-4A59-BB57-5E3871485772}"/>
              </a:ext>
            </a:extLst>
          </p:cNvPr>
          <p:cNvSpPr/>
          <p:nvPr/>
        </p:nvSpPr>
        <p:spPr>
          <a:xfrm rot="5400000">
            <a:off x="1866749" y="2222342"/>
            <a:ext cx="279175" cy="945784"/>
          </a:xfrm>
          <a:prstGeom prst="upArrow">
            <a:avLst/>
          </a:prstGeom>
          <a:solidFill>
            <a:srgbClr val="FF0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39C02D52-E3D1-4846-943C-AB7DAA3F9E38}"/>
              </a:ext>
            </a:extLst>
          </p:cNvPr>
          <p:cNvSpPr/>
          <p:nvPr/>
        </p:nvSpPr>
        <p:spPr>
          <a:xfrm>
            <a:off x="5638090" y="2325220"/>
            <a:ext cx="708858" cy="698214"/>
          </a:xfrm>
          <a:prstGeom prst="ellipse">
            <a:avLst/>
          </a:prstGeom>
          <a:solidFill>
            <a:schemeClr val="accent3">
              <a:alpha val="2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>
                    <a:alpha val="20000"/>
                  </a:schemeClr>
                </a:solidFill>
              </a:rPr>
              <a:t>S</a:t>
            </a:r>
            <a:endParaRPr lang="ko-KR" altLang="en-US" sz="4000" b="1" dirty="0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F2A4CA2-C866-4822-848B-DA0F3DF5D3E5}"/>
              </a:ext>
            </a:extLst>
          </p:cNvPr>
          <p:cNvSpPr/>
          <p:nvPr/>
        </p:nvSpPr>
        <p:spPr>
          <a:xfrm>
            <a:off x="4987038" y="2728260"/>
            <a:ext cx="843865" cy="8311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</a:rPr>
              <a:t>C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sp>
        <p:nvSpPr>
          <p:cNvPr id="70" name="이등변 삼각형 69">
            <a:extLst>
              <a:ext uri="{FF2B5EF4-FFF2-40B4-BE49-F238E27FC236}">
                <a16:creationId xmlns:a16="http://schemas.microsoft.com/office/drawing/2014/main" id="{39617DB0-8E38-4F9D-9CFF-6964E1BC04F2}"/>
              </a:ext>
            </a:extLst>
          </p:cNvPr>
          <p:cNvSpPr/>
          <p:nvPr/>
        </p:nvSpPr>
        <p:spPr>
          <a:xfrm rot="5400000">
            <a:off x="3322573" y="2177444"/>
            <a:ext cx="1441361" cy="912207"/>
          </a:xfrm>
          <a:prstGeom prst="triangle">
            <a:avLst/>
          </a:prstGeom>
          <a:gradFill flip="none" rotWithShape="1">
            <a:gsLst>
              <a:gs pos="100000">
                <a:schemeClr val="accent2">
                  <a:lumMod val="75000"/>
                </a:schemeClr>
              </a:gs>
              <a:gs pos="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458C7D-3086-4045-80E4-958B929C5900}"/>
              </a:ext>
            </a:extLst>
          </p:cNvPr>
          <p:cNvSpPr txBox="1"/>
          <p:nvPr/>
        </p:nvSpPr>
        <p:spPr>
          <a:xfrm>
            <a:off x="81372" y="4150106"/>
            <a:ext cx="3774901" cy="523220"/>
          </a:xfrm>
          <a:prstGeom prst="rect">
            <a:avLst/>
          </a:prstGeom>
          <a:solidFill>
            <a:srgbClr val="0070C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X</a:t>
            </a:r>
            <a:r>
              <a:rPr lang="ko-KR" altLang="en-US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입력중인 상태</a:t>
            </a:r>
            <a:endParaRPr lang="en-US" altLang="ko-KR" sz="14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화살표 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UI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가 나타나 발사 방향을 나타낸다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AC17834-7226-4715-BF09-468B2DB3ADAD}"/>
              </a:ext>
            </a:extLst>
          </p:cNvPr>
          <p:cNvSpPr txBox="1"/>
          <p:nvPr/>
        </p:nvSpPr>
        <p:spPr>
          <a:xfrm>
            <a:off x="4036917" y="4152806"/>
            <a:ext cx="3774901" cy="52322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X</a:t>
            </a:r>
            <a:r>
              <a:rPr lang="ko-KR" altLang="en-US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입력 </a:t>
            </a:r>
            <a:r>
              <a:rPr lang="ko-KR" altLang="en-US" sz="1400" dirty="0" err="1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해제시</a:t>
            </a:r>
            <a:endParaRPr lang="en-US" altLang="ko-KR" sz="14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지정된 방향으로 이동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92532E-C3A6-40A5-B1F3-64BAE82BEAA8}"/>
              </a:ext>
            </a:extLst>
          </p:cNvPr>
          <p:cNvSpPr txBox="1"/>
          <p:nvPr/>
        </p:nvSpPr>
        <p:spPr>
          <a:xfrm>
            <a:off x="82298" y="4829524"/>
            <a:ext cx="7703556" cy="138499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위는</a:t>
            </a:r>
            <a:r>
              <a:rPr lang="en-US" altLang="ko-KR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‘X</a:t>
            </a:r>
            <a:r>
              <a:rPr lang="ko-KR" altLang="en-US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입력중인 상태</a:t>
            </a:r>
            <a:r>
              <a:rPr lang="en-US" altLang="ko-KR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’</a:t>
            </a:r>
            <a:r>
              <a:rPr lang="ko-KR" altLang="en-US" sz="1400" dirty="0">
                <a:latin typeface="+mn-ea"/>
              </a:rPr>
              <a:t>와 </a:t>
            </a:r>
            <a:r>
              <a:rPr lang="en-US" altLang="ko-KR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‘X</a:t>
            </a:r>
            <a:r>
              <a:rPr lang="ko-KR" altLang="en-US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입력 </a:t>
            </a:r>
            <a:r>
              <a:rPr lang="ko-KR" altLang="en-US" sz="1400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해제시</a:t>
            </a:r>
            <a:r>
              <a:rPr lang="ko-KR" altLang="en-US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en-US" altLang="ko-KR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Shot</a:t>
            </a:r>
            <a:r>
              <a:rPr lang="ko-KR" altLang="en-US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이 발사하는 상황</a:t>
            </a:r>
            <a:r>
              <a:rPr lang="en-US" altLang="ko-KR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’</a:t>
            </a:r>
            <a:r>
              <a:rPr lang="ko-KR" altLang="en-US" sz="1400" dirty="0">
                <a:latin typeface="+mn-ea"/>
              </a:rPr>
              <a:t>을 나타낸 그림이다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X</a:t>
            </a:r>
            <a:r>
              <a:rPr lang="ko-KR" altLang="en-US" sz="1400" dirty="0">
                <a:latin typeface="+mn-ea"/>
              </a:rPr>
              <a:t>입력 중에는 화살표 </a:t>
            </a:r>
            <a:r>
              <a:rPr lang="en-US" altLang="ko-KR" sz="1400" dirty="0">
                <a:latin typeface="+mn-ea"/>
              </a:rPr>
              <a:t>UI</a:t>
            </a:r>
            <a:r>
              <a:rPr lang="ko-KR" altLang="en-US" sz="1400" dirty="0">
                <a:latin typeface="+mn-ea"/>
              </a:rPr>
              <a:t>가 나타나고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키보드 방향키 입력에 따라 화살표의 방향이 달라진다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X</a:t>
            </a:r>
            <a:r>
              <a:rPr lang="ko-KR" altLang="en-US" sz="1400" dirty="0">
                <a:latin typeface="+mn-ea"/>
              </a:rPr>
              <a:t>입력 해제시에는 투사체가 </a:t>
            </a:r>
            <a:r>
              <a:rPr lang="en-US" altLang="ko-KR" sz="1400" dirty="0">
                <a:latin typeface="+mn-ea"/>
              </a:rPr>
              <a:t>Shot</a:t>
            </a:r>
            <a:r>
              <a:rPr lang="ko-KR" altLang="en-US" sz="1400" dirty="0">
                <a:latin typeface="+mn-ea"/>
              </a:rPr>
              <a:t>의 좌표에서 생성되어 </a:t>
            </a:r>
            <a:r>
              <a:rPr lang="en-US" altLang="ko-KR" sz="1400" dirty="0">
                <a:latin typeface="+mn-ea"/>
              </a:rPr>
              <a:t>UI</a:t>
            </a:r>
            <a:r>
              <a:rPr lang="ko-KR" altLang="en-US" sz="1400" dirty="0">
                <a:latin typeface="+mn-ea"/>
              </a:rPr>
              <a:t>가 가리키던 방향으로 투사체가 발사하게 된다</a:t>
            </a:r>
            <a:r>
              <a:rPr lang="en-US" altLang="ko-KR" sz="1400" dirty="0">
                <a:latin typeface="+mn-ea"/>
              </a:rPr>
              <a:t>. 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B332254A-1E2D-4D8C-9BCB-FE63809C5B33}"/>
              </a:ext>
            </a:extLst>
          </p:cNvPr>
          <p:cNvSpPr/>
          <p:nvPr/>
        </p:nvSpPr>
        <p:spPr>
          <a:xfrm>
            <a:off x="6046847" y="2315252"/>
            <a:ext cx="708858" cy="698214"/>
          </a:xfrm>
          <a:prstGeom prst="ellipse">
            <a:avLst/>
          </a:prstGeom>
          <a:solidFill>
            <a:schemeClr val="accent3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>
                    <a:alpha val="50000"/>
                  </a:schemeClr>
                </a:solidFill>
              </a:rPr>
              <a:t>S</a:t>
            </a:r>
            <a:endParaRPr lang="ko-KR" altLang="en-US" sz="4000" b="1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2A025C47-8F4E-4845-91AA-E807EACF7BD4}"/>
              </a:ext>
            </a:extLst>
          </p:cNvPr>
          <p:cNvSpPr/>
          <p:nvPr/>
        </p:nvSpPr>
        <p:spPr>
          <a:xfrm>
            <a:off x="6616704" y="2315252"/>
            <a:ext cx="708858" cy="698214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S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92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0EF3888-ADEC-46D0-BE20-938BB91887D4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2DAB574-57A0-4B6D-9486-C2CB56B79B0B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8D68AD28-E33E-467D-8D45-45F849A866BF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5CC92D9B-0E87-471C-AE57-1E23166CA3DB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82A15412-78C1-4F52-BB94-4BDB5D997B95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16" name="평행 사변형 15">
                    <a:extLst>
                      <a:ext uri="{FF2B5EF4-FFF2-40B4-BE49-F238E27FC236}">
                        <a16:creationId xmlns:a16="http://schemas.microsoft.com/office/drawing/2014/main" id="{6A456D4C-54B3-4383-A1AE-9C007827D8EB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평행 사변형 16">
                    <a:extLst>
                      <a:ext uri="{FF2B5EF4-FFF2-40B4-BE49-F238E27FC236}">
                        <a16:creationId xmlns:a16="http://schemas.microsoft.com/office/drawing/2014/main" id="{664A75EE-71E9-49C4-BA86-5042B20CF9CB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평행 사변형 17">
                    <a:extLst>
                      <a:ext uri="{FF2B5EF4-FFF2-40B4-BE49-F238E27FC236}">
                        <a16:creationId xmlns:a16="http://schemas.microsoft.com/office/drawing/2014/main" id="{2C3563B3-2E69-4A60-AC5E-6A7656929F03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9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634FC973-D47C-4842-8F01-35CF0A45F3D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D66A475A-A95C-4484-8C76-D6C150C04009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53288845-D1D0-464C-9BDB-B908B70BD2BD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C07378D2-002C-4928-917F-14B25775D267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1" name="평행 사변형 10">
                <a:extLst>
                  <a:ext uri="{FF2B5EF4-FFF2-40B4-BE49-F238E27FC236}">
                    <a16:creationId xmlns:a16="http://schemas.microsoft.com/office/drawing/2014/main" id="{A1E78B24-8E9C-4618-BBD4-CDED34C0D878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0590E2A-17DB-44EB-96FC-99884B605181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E8BDBC0-AD59-4AC3-B4B6-3E0B33330C12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그림 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15CEEAA2-66BA-46EA-9539-73388BFA56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034746F-88AE-4379-95A1-14B1D3CB19F4}"/>
              </a:ext>
            </a:extLst>
          </p:cNvPr>
          <p:cNvSpPr/>
          <p:nvPr/>
        </p:nvSpPr>
        <p:spPr>
          <a:xfrm>
            <a:off x="2683476" y="153948"/>
            <a:ext cx="65021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Shot</a:t>
            </a:r>
            <a:r>
              <a:rPr lang="ko-KR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발사 후의 처리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3" name="그림 22" descr="시계이(가) 표시된 사진&#10;&#10;자동 생성된 설명">
            <a:extLst>
              <a:ext uri="{FF2B5EF4-FFF2-40B4-BE49-F238E27FC236}">
                <a16:creationId xmlns:a16="http://schemas.microsoft.com/office/drawing/2014/main" id="{3AAA5DA5-04E7-437B-A199-D6EFD1E982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03" y="1353248"/>
            <a:ext cx="7915275" cy="18859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C4D8CF5-69C9-4EDF-B4A5-D0DBFD5B4B9B}"/>
              </a:ext>
            </a:extLst>
          </p:cNvPr>
          <p:cNvSpPr txBox="1"/>
          <p:nvPr/>
        </p:nvSpPr>
        <p:spPr>
          <a:xfrm>
            <a:off x="169603" y="3396946"/>
            <a:ext cx="7915274" cy="307777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위 다이어그램은 </a:t>
            </a:r>
            <a:r>
              <a:rPr lang="en-US" altLang="ko-KR" sz="1400" dirty="0">
                <a:latin typeface="+mn-ea"/>
              </a:rPr>
              <a:t>Shot</a:t>
            </a:r>
            <a:r>
              <a:rPr lang="ko-KR" altLang="en-US" sz="1400" dirty="0">
                <a:latin typeface="+mn-ea"/>
              </a:rPr>
              <a:t>이 발사된 후 객체의 처리에 대해 작성한 것이다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515041-39C5-483D-BBDF-CC0924062E93}"/>
              </a:ext>
            </a:extLst>
          </p:cNvPr>
          <p:cNvSpPr txBox="1"/>
          <p:nvPr/>
        </p:nvSpPr>
        <p:spPr>
          <a:xfrm>
            <a:off x="169603" y="3837478"/>
            <a:ext cx="7915274" cy="198515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+mn-ea"/>
              </a:rPr>
              <a:t>Shot</a:t>
            </a:r>
            <a:r>
              <a:rPr lang="ko-KR" altLang="en-US" sz="1400" dirty="0">
                <a:latin typeface="+mn-ea"/>
              </a:rPr>
              <a:t>은 발사 후 </a:t>
            </a:r>
            <a:r>
              <a:rPr lang="ko-KR" altLang="en-US" sz="14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상호작용 가능한 오브젝트</a:t>
            </a:r>
            <a:r>
              <a:rPr lang="ko-KR" altLang="en-US" sz="1400" dirty="0">
                <a:latin typeface="+mn-ea"/>
              </a:rPr>
              <a:t>와 닿을 때까지 한 방향으로 움직인다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상호작용 가능한 오브젝트</a:t>
            </a:r>
            <a:r>
              <a:rPr lang="ko-KR" altLang="en-US" sz="1400" dirty="0">
                <a:latin typeface="+mn-ea"/>
              </a:rPr>
              <a:t>와 충돌 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충돌한 오브젝트에 따라 그에 맞는 처리를 해준다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자세한 내역은 각 오브젝트 기획서에서 작성</a:t>
            </a:r>
            <a:r>
              <a:rPr lang="en-US" altLang="ko-KR" sz="1100" dirty="0">
                <a:solidFill>
                  <a:schemeClr val="bg1"/>
                </a:solidFill>
                <a:latin typeface="+mn-ea"/>
              </a:rPr>
              <a:t> [</a:t>
            </a:r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처리 예시</a:t>
            </a:r>
            <a:r>
              <a:rPr lang="en-US" altLang="ko-KR" sz="1100" dirty="0">
                <a:solidFill>
                  <a:schemeClr val="bg1"/>
                </a:solidFill>
                <a:latin typeface="+mn-ea"/>
              </a:rPr>
              <a:t>: Shot</a:t>
            </a:r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의 이동방향을 바꾼다</a:t>
            </a:r>
            <a:r>
              <a:rPr lang="en-US" altLang="ko-KR" sz="11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변수</a:t>
            </a:r>
            <a:r>
              <a:rPr lang="en-US" altLang="ko-KR" sz="1100" dirty="0">
                <a:solidFill>
                  <a:schemeClr val="bg1"/>
                </a:solidFill>
                <a:latin typeface="+mn-ea"/>
              </a:rPr>
              <a:t>Stack</a:t>
            </a:r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을 증가 시킨다</a:t>
            </a:r>
            <a:r>
              <a:rPr lang="en-US" altLang="ko-KR" sz="1100" dirty="0">
                <a:solidFill>
                  <a:schemeClr val="bg1"/>
                </a:solidFill>
                <a:latin typeface="+mn-ea"/>
              </a:rPr>
              <a:t>.])</a:t>
            </a:r>
          </a:p>
          <a:p>
            <a:endParaRPr lang="en-US" altLang="ko-KR" sz="14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+mn-ea"/>
              </a:rPr>
              <a:t>오브젝트와 충돌했으므로 </a:t>
            </a:r>
            <a:r>
              <a:rPr lang="en-US" altLang="ko-KR" sz="1400" dirty="0" err="1">
                <a:latin typeface="+mn-ea"/>
              </a:rPr>
              <a:t>Crash_count</a:t>
            </a:r>
            <a:r>
              <a:rPr lang="ko-KR" altLang="en-US" sz="1400" dirty="0">
                <a:latin typeface="+mn-ea"/>
              </a:rPr>
              <a:t>를 </a:t>
            </a: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만큼 감소시키고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그 후 값이 </a:t>
            </a:r>
            <a:r>
              <a:rPr lang="en-US" altLang="ko-KR" sz="1400" dirty="0">
                <a:latin typeface="+mn-ea"/>
              </a:rPr>
              <a:t>0</a:t>
            </a:r>
            <a:r>
              <a:rPr lang="ko-KR" altLang="en-US" sz="1400" dirty="0">
                <a:latin typeface="+mn-ea"/>
              </a:rPr>
              <a:t>이하 </a:t>
            </a:r>
            <a:r>
              <a:rPr lang="ko-KR" altLang="en-US" sz="1400" dirty="0" err="1">
                <a:latin typeface="+mn-ea"/>
              </a:rPr>
              <a:t>일경우</a:t>
            </a:r>
            <a:r>
              <a:rPr lang="ko-KR" altLang="en-US" sz="1400" dirty="0">
                <a:latin typeface="+mn-ea"/>
              </a:rPr>
              <a:t> 레벨에서 자신의 초기위치에 </a:t>
            </a:r>
            <a:r>
              <a:rPr lang="en-US" altLang="ko-KR" sz="1400" dirty="0">
                <a:latin typeface="+mn-ea"/>
              </a:rPr>
              <a:t>Shot</a:t>
            </a:r>
            <a:r>
              <a:rPr lang="ko-KR" altLang="en-US" sz="1400" dirty="0">
                <a:latin typeface="+mn-ea"/>
              </a:rPr>
              <a:t>을 생성한다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+mn-ea"/>
              </a:rPr>
              <a:t>생성된 </a:t>
            </a:r>
            <a:r>
              <a:rPr lang="en-US" altLang="ko-KR" sz="1400" dirty="0">
                <a:latin typeface="+mn-ea"/>
              </a:rPr>
              <a:t>Shot</a:t>
            </a:r>
            <a:r>
              <a:rPr lang="ko-KR" altLang="en-US" sz="1400" dirty="0">
                <a:latin typeface="+mn-ea"/>
              </a:rPr>
              <a:t>은 자신의 </a:t>
            </a:r>
            <a:r>
              <a:rPr lang="ko-KR" altLang="en-US" sz="1400" dirty="0" err="1">
                <a:latin typeface="+mn-ea"/>
              </a:rPr>
              <a:t>초기변수값과</a:t>
            </a:r>
            <a:r>
              <a:rPr lang="ko-KR" altLang="en-US" sz="1400" dirty="0">
                <a:latin typeface="+mn-ea"/>
              </a:rPr>
              <a:t> 동일한 값을 가지고 있다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C56105-0564-4C06-8DC6-AF27FC10CDDC}"/>
              </a:ext>
            </a:extLst>
          </p:cNvPr>
          <p:cNvSpPr txBox="1"/>
          <p:nvPr/>
        </p:nvSpPr>
        <p:spPr>
          <a:xfrm>
            <a:off x="8247177" y="1353248"/>
            <a:ext cx="3721260" cy="307777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아래는 상호작용 가능한 오브젝트 목록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링크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2A9F98-3D2A-4F7F-BD0A-172E0B21A152}"/>
              </a:ext>
            </a:extLst>
          </p:cNvPr>
          <p:cNvSpPr txBox="1"/>
          <p:nvPr/>
        </p:nvSpPr>
        <p:spPr>
          <a:xfrm>
            <a:off x="8247177" y="1834557"/>
            <a:ext cx="3721260" cy="3970318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hlinkClick r:id="rId6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Puzzle_DC</a:t>
            </a:r>
            <a:endParaRPr lang="en-US" altLang="ko-KR" sz="1400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5289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2559</TotalTime>
  <Words>683</Words>
  <Application>Microsoft Office PowerPoint</Application>
  <PresentationFormat>와이드스크린</PresentationFormat>
  <Paragraphs>167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휴먼둥근헤드라인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TS</cp:lastModifiedBy>
  <cp:revision>245</cp:revision>
  <dcterms:created xsi:type="dcterms:W3CDTF">2020-05-01T15:46:23Z</dcterms:created>
  <dcterms:modified xsi:type="dcterms:W3CDTF">2020-08-10T10:52:06Z</dcterms:modified>
</cp:coreProperties>
</file>