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9" r:id="rId13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49" autoAdjust="0"/>
    <p:restoredTop sz="94660"/>
  </p:normalViewPr>
  <p:slideViewPr>
    <p:cSldViewPr snapToGrid="0">
      <p:cViewPr varScale="1">
        <p:scale>
          <a:sx n="79" d="100"/>
          <a:sy n="79" d="100"/>
        </p:scale>
        <p:origin x="7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D05A9F1-745F-42AB-AB6E-E35A684608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8EB855-DDC3-4BDE-9EC4-AD83C6F3B3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6C50E-113A-4B4A-8A5C-9EE1E9DBA064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BB7ADB-4A65-42CB-8375-2AAFF44F22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31E4B1-2222-41DD-909C-E304CBA9CD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372FA-1B0E-4265-8990-0789E85D83F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68818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C3B2E-CA71-40FC-A78E-FA212ABD0BB7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6C371-76E4-4FFF-ADC5-B5CD44D9DB0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6077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15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799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88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65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8989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1688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01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365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2233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17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6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AAD71-D53C-4447-AAA3-BC9075A67E69}" type="datetimeFigureOut">
              <a:rPr lang="ko-KR" altLang="en-US" smtClean="0"/>
              <a:t>2021-05-13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956-91A6-48B6-B47A-CF3C881BD3C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3087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320759" rtl="0" eaLnBrk="1" latinLnBrk="1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1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1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1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Box 218">
            <a:extLst>
              <a:ext uri="{FF2B5EF4-FFF2-40B4-BE49-F238E27FC236}">
                <a16:creationId xmlns:a16="http://schemas.microsoft.com/office/drawing/2014/main" id="{835F5EF9-4DE7-4F6D-9BAC-557D89365FCA}"/>
              </a:ext>
            </a:extLst>
          </p:cNvPr>
          <p:cNvSpPr txBox="1"/>
          <p:nvPr/>
        </p:nvSpPr>
        <p:spPr>
          <a:xfrm>
            <a:off x="0" y="1014163"/>
            <a:ext cx="17610138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3199" b="1" dirty="0">
                <a:solidFill>
                  <a:schemeClr val="bg1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기획서</a:t>
            </a:r>
            <a:endParaRPr lang="en-US" altLang="ko-KR" sz="3199" b="1" dirty="0">
              <a:solidFill>
                <a:schemeClr val="bg1"/>
              </a:solidFill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algn="ctr"/>
            <a:r>
              <a:rPr lang="ko-KR" altLang="en-US" sz="2401" dirty="0">
                <a:solidFill>
                  <a:schemeClr val="accent4"/>
                </a:solidFill>
                <a:latin typeface="휴먼모음T" panose="02030504000101010101" pitchFamily="18" charset="-127"/>
                <a:ea typeface="휴먼모음T" panose="02030504000101010101" pitchFamily="18" charset="-127"/>
              </a:rPr>
              <a:t>퍼즐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2B4D1D-2B41-4427-801E-EC2E9157493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</p:spTree>
    <p:extLst>
      <p:ext uri="{BB962C8B-B14F-4D97-AF65-F5344CB8AC3E}">
        <p14:creationId xmlns:p14="http://schemas.microsoft.com/office/powerpoint/2010/main" val="1763406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28DEF72-8E5B-4DBB-BD29-CCFC6A4344E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76A9AC8-7631-4CAD-9F7A-7B9CD4ABDE61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Target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2C702-4684-4A3D-B7AF-DA382D942CE5}"/>
              </a:ext>
            </a:extLst>
          </p:cNvPr>
          <p:cNvSpPr txBox="1"/>
          <p:nvPr/>
        </p:nvSpPr>
        <p:spPr>
          <a:xfrm>
            <a:off x="101601" y="1445888"/>
            <a:ext cx="11261343" cy="44627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충돌하여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두가지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상호작용 할 때마다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상태로 바꾸면 영구히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Off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 바뀌어 돌아올 수 없는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③의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바뀌면 충돌한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남은 충돌횟수와 관계없이 제거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Target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B287FE3-EDB5-4C9C-B072-9C1ACD43FA56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1596257"/>
            <a:chExt cx="5859842" cy="3378599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1CE63DFE-5984-400D-A32D-1F791DAE1661}"/>
                </a:ext>
              </a:extLst>
            </p:cNvPr>
            <p:cNvSpPr/>
            <p:nvPr/>
          </p:nvSpPr>
          <p:spPr>
            <a:xfrm>
              <a:off x="11642341" y="1596257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3742E69-2C08-4F9F-81F9-7FACABAB3439}"/>
                </a:ext>
              </a:extLst>
            </p:cNvPr>
            <p:cNvSpPr txBox="1"/>
            <p:nvPr/>
          </p:nvSpPr>
          <p:spPr>
            <a:xfrm>
              <a:off x="1199857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027957C-2F02-4561-AF6B-303FCAA23DBC}"/>
                </a:ext>
              </a:extLst>
            </p:cNvPr>
            <p:cNvSpPr txBox="1"/>
            <p:nvPr/>
          </p:nvSpPr>
          <p:spPr>
            <a:xfrm>
              <a:off x="16373787" y="4513191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53952A9-0D42-46BE-A6CA-A7F0950D56D3}"/>
                </a:ext>
              </a:extLst>
            </p:cNvPr>
            <p:cNvSpPr/>
            <p:nvPr/>
          </p:nvSpPr>
          <p:spPr>
            <a:xfrm>
              <a:off x="11887267" y="1699836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3AC1FA5-81D9-4855-A8D2-DC5569129806}"/>
                </a:ext>
              </a:extLst>
            </p:cNvPr>
            <p:cNvSpPr/>
            <p:nvPr/>
          </p:nvSpPr>
          <p:spPr>
            <a:xfrm>
              <a:off x="16262477" y="1684792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803C2DD5-99EA-47CB-8E11-C3779FE64471}"/>
                </a:ext>
              </a:extLst>
            </p:cNvPr>
            <p:cNvSpPr/>
            <p:nvPr/>
          </p:nvSpPr>
          <p:spPr>
            <a:xfrm>
              <a:off x="14016747" y="3866393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6935D02D-A0C5-4339-B541-653CDA771198}"/>
                </a:ext>
              </a:extLst>
            </p:cNvPr>
            <p:cNvCxnSpPr>
              <a:cxnSpLocks/>
            </p:cNvCxnSpPr>
            <p:nvPr/>
          </p:nvCxnSpPr>
          <p:spPr>
            <a:xfrm>
              <a:off x="12385673" y="2765166"/>
              <a:ext cx="0" cy="664557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CC352807-7CB5-4148-95AA-0F593E302AE4}"/>
                </a:ext>
              </a:extLst>
            </p:cNvPr>
            <p:cNvCxnSpPr>
              <a:cxnSpLocks/>
            </p:cNvCxnSpPr>
            <p:nvPr/>
          </p:nvCxnSpPr>
          <p:spPr>
            <a:xfrm>
              <a:off x="16755208" y="2765166"/>
              <a:ext cx="0" cy="664558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5FF4616-9058-44FD-A706-99F696C06B47}"/>
                </a:ext>
              </a:extLst>
            </p:cNvPr>
            <p:cNvGrpSpPr/>
            <p:nvPr/>
          </p:nvGrpSpPr>
          <p:grpSpPr>
            <a:xfrm>
              <a:off x="11922377" y="3615680"/>
              <a:ext cx="926592" cy="926592"/>
              <a:chOff x="4669536" y="6254496"/>
              <a:chExt cx="2657649" cy="2657649"/>
            </a:xfrm>
            <a:scene3d>
              <a:camera prst="perspectiveContrastingLeftFacing"/>
              <a:lightRig rig="threePt" dir="t"/>
            </a:scene3d>
          </p:grpSpPr>
          <p:sp>
            <p:nvSpPr>
              <p:cNvPr id="38" name="원형: 비어 있음 37">
                <a:extLst>
                  <a:ext uri="{FF2B5EF4-FFF2-40B4-BE49-F238E27FC236}">
                    <a16:creationId xmlns:a16="http://schemas.microsoft.com/office/drawing/2014/main" id="{2FE07D01-6527-4875-8723-C2E5A7149AD2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원형: 비어 있음 38">
                <a:extLst>
                  <a:ext uri="{FF2B5EF4-FFF2-40B4-BE49-F238E27FC236}">
                    <a16:creationId xmlns:a16="http://schemas.microsoft.com/office/drawing/2014/main" id="{4517BC28-8843-4E82-8DC1-30538A9668E0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원형: 비어 있음 39">
                <a:extLst>
                  <a:ext uri="{FF2B5EF4-FFF2-40B4-BE49-F238E27FC236}">
                    <a16:creationId xmlns:a16="http://schemas.microsoft.com/office/drawing/2014/main" id="{42F0B0D4-80C0-4B8C-813F-D562141A5C97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BB48BCC4-0DB9-43D1-B47B-B59BA2427F30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CD2E49B6-CF56-4557-A981-2A15FE00B417}"/>
                </a:ext>
              </a:extLst>
            </p:cNvPr>
            <p:cNvGrpSpPr/>
            <p:nvPr/>
          </p:nvGrpSpPr>
          <p:grpSpPr>
            <a:xfrm>
              <a:off x="16291912" y="3645426"/>
              <a:ext cx="926592" cy="926592"/>
              <a:chOff x="4669536" y="6254496"/>
              <a:chExt cx="2657649" cy="2657649"/>
            </a:xfrm>
            <a:solidFill>
              <a:schemeClr val="bg1"/>
            </a:solidFill>
            <a:scene3d>
              <a:camera prst="perspectiveContrastingLeftFacing"/>
              <a:lightRig rig="threePt" dir="t"/>
            </a:scene3d>
          </p:grpSpPr>
          <p:sp>
            <p:nvSpPr>
              <p:cNvPr id="44" name="원형: 비어 있음 43">
                <a:extLst>
                  <a:ext uri="{FF2B5EF4-FFF2-40B4-BE49-F238E27FC236}">
                    <a16:creationId xmlns:a16="http://schemas.microsoft.com/office/drawing/2014/main" id="{753CC16C-C469-48F4-A262-956CADB9A744}"/>
                  </a:ext>
                </a:extLst>
              </p:cNvPr>
              <p:cNvSpPr/>
              <p:nvPr/>
            </p:nvSpPr>
            <p:spPr>
              <a:xfrm>
                <a:off x="4669536" y="6254496"/>
                <a:ext cx="2657649" cy="2657649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원형: 비어 있음 44">
                <a:extLst>
                  <a:ext uri="{FF2B5EF4-FFF2-40B4-BE49-F238E27FC236}">
                    <a16:creationId xmlns:a16="http://schemas.microsoft.com/office/drawing/2014/main" id="{9F3AFD6A-C5D7-429D-9E46-4EB0606DDC8F}"/>
                  </a:ext>
                </a:extLst>
              </p:cNvPr>
              <p:cNvSpPr/>
              <p:nvPr/>
            </p:nvSpPr>
            <p:spPr>
              <a:xfrm>
                <a:off x="5123584" y="6710560"/>
                <a:ext cx="1749552" cy="1749552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원형: 비어 있음 45">
                <a:extLst>
                  <a:ext uri="{FF2B5EF4-FFF2-40B4-BE49-F238E27FC236}">
                    <a16:creationId xmlns:a16="http://schemas.microsoft.com/office/drawing/2014/main" id="{29F7BE80-C20F-442C-8B29-B24BCA417B3E}"/>
                  </a:ext>
                </a:extLst>
              </p:cNvPr>
              <p:cNvSpPr/>
              <p:nvPr/>
            </p:nvSpPr>
            <p:spPr>
              <a:xfrm>
                <a:off x="5527392" y="7112352"/>
                <a:ext cx="941936" cy="941936"/>
              </a:xfrm>
              <a:prstGeom prst="donut">
                <a:avLst>
                  <a:gd name="adj" fmla="val 11693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29E9B985-5A34-47E0-8432-DC000B95DA14}"/>
                  </a:ext>
                </a:extLst>
              </p:cNvPr>
              <p:cNvSpPr/>
              <p:nvPr/>
            </p:nvSpPr>
            <p:spPr>
              <a:xfrm>
                <a:off x="5772808" y="7357768"/>
                <a:ext cx="451104" cy="45110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A858D8DB-EA15-465F-83FD-DD1703C4F96D}"/>
                </a:ext>
              </a:extLst>
            </p:cNvPr>
            <p:cNvGrpSpPr/>
            <p:nvPr/>
          </p:nvGrpSpPr>
          <p:grpSpPr>
            <a:xfrm>
              <a:off x="14016747" y="2904002"/>
              <a:ext cx="1353522" cy="926592"/>
              <a:chOff x="13915661" y="3073745"/>
              <a:chExt cx="1353522" cy="926592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229F6862-A73A-408F-9024-072931D32C1D}"/>
                  </a:ext>
                </a:extLst>
              </p:cNvPr>
              <p:cNvGrpSpPr/>
              <p:nvPr/>
            </p:nvGrpSpPr>
            <p:grpSpPr>
              <a:xfrm>
                <a:off x="14342591" y="3073745"/>
                <a:ext cx="926592" cy="926592"/>
                <a:chOff x="4669536" y="6254496"/>
                <a:chExt cx="2657649" cy="2657649"/>
              </a:xfrm>
              <a:scene3d>
                <a:camera prst="perspectiveContrastingLeftFacing"/>
                <a:lightRig rig="threePt" dir="t"/>
              </a:scene3d>
            </p:grpSpPr>
            <p:sp>
              <p:nvSpPr>
                <p:cNvPr id="65" name="원형: 비어 있음 64">
                  <a:extLst>
                    <a:ext uri="{FF2B5EF4-FFF2-40B4-BE49-F238E27FC236}">
                      <a16:creationId xmlns:a16="http://schemas.microsoft.com/office/drawing/2014/main" id="{5DC6B35E-52FE-4937-A77D-34546E781C51}"/>
                    </a:ext>
                  </a:extLst>
                </p:cNvPr>
                <p:cNvSpPr/>
                <p:nvPr/>
              </p:nvSpPr>
              <p:spPr>
                <a:xfrm>
                  <a:off x="4669536" y="6254496"/>
                  <a:ext cx="2657649" cy="2657649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원형: 비어 있음 65">
                  <a:extLst>
                    <a:ext uri="{FF2B5EF4-FFF2-40B4-BE49-F238E27FC236}">
                      <a16:creationId xmlns:a16="http://schemas.microsoft.com/office/drawing/2014/main" id="{82780BB5-0015-45D2-BBD3-83BB784EA132}"/>
                    </a:ext>
                  </a:extLst>
                </p:cNvPr>
                <p:cNvSpPr/>
                <p:nvPr/>
              </p:nvSpPr>
              <p:spPr>
                <a:xfrm>
                  <a:off x="5123584" y="6710560"/>
                  <a:ext cx="1749552" cy="1749552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원형: 비어 있음 66">
                  <a:extLst>
                    <a:ext uri="{FF2B5EF4-FFF2-40B4-BE49-F238E27FC236}">
                      <a16:creationId xmlns:a16="http://schemas.microsoft.com/office/drawing/2014/main" id="{E87FB313-CA6C-4519-B23C-E6BBE22F8E61}"/>
                    </a:ext>
                  </a:extLst>
                </p:cNvPr>
                <p:cNvSpPr/>
                <p:nvPr/>
              </p:nvSpPr>
              <p:spPr>
                <a:xfrm>
                  <a:off x="5527392" y="7112352"/>
                  <a:ext cx="941936" cy="941936"/>
                </a:xfrm>
                <a:prstGeom prst="donut">
                  <a:avLst>
                    <a:gd name="adj" fmla="val 11693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D8A81467-1CF3-4D1E-B5C4-7B29B0E2394F}"/>
                    </a:ext>
                  </a:extLst>
                </p:cNvPr>
                <p:cNvSpPr/>
                <p:nvPr/>
              </p:nvSpPr>
              <p:spPr>
                <a:xfrm>
                  <a:off x="5772808" y="7357768"/>
                  <a:ext cx="451104" cy="45110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pic>
            <p:nvPicPr>
              <p:cNvPr id="63" name="Picture 6" descr="Free Icon | Bullet">
                <a:extLst>
                  <a:ext uri="{FF2B5EF4-FFF2-40B4-BE49-F238E27FC236}">
                    <a16:creationId xmlns:a16="http://schemas.microsoft.com/office/drawing/2014/main" id="{587A4FEA-AFEE-4D9A-89D5-DA7114F5E8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915661" y="3260240"/>
                <a:ext cx="527908" cy="5279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85657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7B5152-B8EB-4EC5-89CB-4EDFB73BB5E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4CFFAF-8001-45F0-A737-587396A13A2E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Moving Platform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D90BF-2202-4676-B16F-3C75C646D5A1}"/>
              </a:ext>
            </a:extLst>
          </p:cNvPr>
          <p:cNvSpPr txBox="1"/>
          <p:nvPr/>
        </p:nvSpPr>
        <p:spPr>
          <a:xfrm>
            <a:off x="101601" y="1445888"/>
            <a:ext cx="11261343" cy="4247317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플레이어나 퍼즐이 올라갈 수 있는 움직이는 발판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 정해진 이동경로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속도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항상 움직이는 것이 아니라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상태의 여부에 따라서 이동하거나 정지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연결된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있다면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받아와 이동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정지 상태 여부를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모든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스위치와 항상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연결되어있는건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아니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스위치가 없는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은 항상 이동상태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위에 위치한 물체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들은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Moving Platform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이 이동함에 따라서 같이 따라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7D81432-EF08-439E-9189-7386FD857559}"/>
              </a:ext>
            </a:extLst>
          </p:cNvPr>
          <p:cNvGrpSpPr/>
          <p:nvPr/>
        </p:nvGrpSpPr>
        <p:grpSpPr>
          <a:xfrm>
            <a:off x="12118336" y="1906062"/>
            <a:ext cx="4369439" cy="3757633"/>
            <a:chOff x="12118336" y="1906062"/>
            <a:chExt cx="4369439" cy="375763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939317F9-8B21-4132-82DD-AFD726444116}"/>
                </a:ext>
              </a:extLst>
            </p:cNvPr>
            <p:cNvGrpSpPr/>
            <p:nvPr/>
          </p:nvGrpSpPr>
          <p:grpSpPr>
            <a:xfrm>
              <a:off x="1368361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026" name="Picture 2" descr="Human Icon #35220 - Free Icons Library">
                <a:extLst>
                  <a:ext uri="{FF2B5EF4-FFF2-40B4-BE49-F238E27FC236}">
                    <a16:creationId xmlns:a16="http://schemas.microsoft.com/office/drawing/2014/main" id="{FC8BADE4-BB14-470D-AD33-8A5F574CE7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alphaModFix amt="20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3482F157-F431-4A93-98F8-28F06D4A4976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solidFill>
                <a:schemeClr val="dk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FA2DAFB5-383F-4962-BEA3-ED8224784B08}"/>
                </a:ext>
              </a:extLst>
            </p:cNvPr>
            <p:cNvGrpSpPr/>
            <p:nvPr/>
          </p:nvGrpSpPr>
          <p:grpSpPr>
            <a:xfrm>
              <a:off x="13104495" y="1906062"/>
              <a:ext cx="2804160" cy="3046938"/>
              <a:chOff x="12886944" y="2065147"/>
              <a:chExt cx="2804160" cy="3046938"/>
            </a:xfrm>
          </p:grpSpPr>
          <p:pic>
            <p:nvPicPr>
              <p:cNvPr id="15" name="Picture 2" descr="Human Icon #35220 - Free Icons Library">
                <a:extLst>
                  <a:ext uri="{FF2B5EF4-FFF2-40B4-BE49-F238E27FC236}">
                    <a16:creationId xmlns:a16="http://schemas.microsoft.com/office/drawing/2014/main" id="{31FFC81A-3D5E-4D50-AFC5-50FDE00AD8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3994" b="98403" l="9585" r="89617">
                            <a14:foregroundMark x1="24601" y1="4313" x2="27476" y2="18530"/>
                            <a14:foregroundMark x1="50799" y1="9425" x2="50319" y2="15655"/>
                            <a14:foregroundMark x1="40575" y1="80671" x2="40735" y2="90735"/>
                            <a14:foregroundMark x1="40735" y1="90735" x2="42971" y2="93770"/>
                            <a14:foregroundMark x1="42173" y1="97764" x2="42173" y2="98403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991846" y="2065147"/>
                <a:ext cx="2699258" cy="26992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113B0053-6EF2-43CF-93DB-552B5AC41ADB}"/>
                  </a:ext>
                </a:extLst>
              </p:cNvPr>
              <p:cNvSpPr/>
              <p:nvPr/>
            </p:nvSpPr>
            <p:spPr>
              <a:xfrm>
                <a:off x="12886944" y="4793915"/>
                <a:ext cx="2804160" cy="3181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sp>
          <p:nvSpPr>
            <p:cNvPr id="13" name="화살표: 왼쪽 12">
              <a:extLst>
                <a:ext uri="{FF2B5EF4-FFF2-40B4-BE49-F238E27FC236}">
                  <a16:creationId xmlns:a16="http://schemas.microsoft.com/office/drawing/2014/main" id="{0989B269-39D3-4F56-907C-AB395656E495}"/>
                </a:ext>
              </a:extLst>
            </p:cNvPr>
            <p:cNvSpPr/>
            <p:nvPr/>
          </p:nvSpPr>
          <p:spPr>
            <a:xfrm>
              <a:off x="12118336" y="4953000"/>
              <a:ext cx="2967359" cy="710695"/>
            </a:xfrm>
            <a:prstGeom prst="lef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270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A7B5152-B8EB-4EC5-89CB-4EDFB73BB5EA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34CFFAF-8001-45F0-A737-587396A13A2E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Point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D90BF-2202-4676-B16F-3C75C646D5A1}"/>
              </a:ext>
            </a:extLst>
          </p:cNvPr>
          <p:cNvSpPr txBox="1"/>
          <p:nvPr/>
        </p:nvSpPr>
        <p:spPr>
          <a:xfrm>
            <a:off x="101601" y="1445888"/>
            <a:ext cx="11261343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두개의 포인트 지점을 오가는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레벨에 배치된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각각 정해진 이동지점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퍼즐은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따라서 활성화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비활성화 상태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변경되는 것이 아니라 정해진 지점으로 이동하는 퍼즐이다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계속해서 두 지점을 움직이는 것이 아니라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항상 스위치에 영향을 받아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따라서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지점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/2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지점위치로 이동해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Point Box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위에 위치한 물체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들은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Point Box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이동함에 따라서 같이 따라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7" name="Picture 2" descr="Lever Icons - Download Free Vector Icons | Noun Project">
            <a:extLst>
              <a:ext uri="{FF2B5EF4-FFF2-40B4-BE49-F238E27FC236}">
                <a16:creationId xmlns:a16="http://schemas.microsoft.com/office/drawing/2014/main" id="{E04D7543-F72A-4BCC-BD0F-67D0A5F0B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113" y="7850225"/>
            <a:ext cx="1392987" cy="13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ever Icons - Download Free Vector Icons | Noun Project">
            <a:extLst>
              <a:ext uri="{FF2B5EF4-FFF2-40B4-BE49-F238E27FC236}">
                <a16:creationId xmlns:a16="http://schemas.microsoft.com/office/drawing/2014/main" id="{C172F542-4E3F-45E0-9100-2004639F2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5300393" y="7850225"/>
            <a:ext cx="1392987" cy="1392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21">
            <a:extLst>
              <a:ext uri="{FF2B5EF4-FFF2-40B4-BE49-F238E27FC236}">
                <a16:creationId xmlns:a16="http://schemas.microsoft.com/office/drawing/2014/main" id="{EDE7AC58-7D55-4EBB-8ED7-EF83C4810184}"/>
              </a:ext>
            </a:extLst>
          </p:cNvPr>
          <p:cNvSpPr txBox="1"/>
          <p:nvPr/>
        </p:nvSpPr>
        <p:spPr>
          <a:xfrm>
            <a:off x="916758" y="8933693"/>
            <a:ext cx="77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off</a:t>
            </a:r>
            <a:endParaRPr lang="ko-KR" altLang="en-US" sz="2400" b="1" dirty="0"/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42ADD5D7-B655-4325-B7BC-3D89829A31CF}"/>
              </a:ext>
            </a:extLst>
          </p:cNvPr>
          <p:cNvSpPr txBox="1"/>
          <p:nvPr/>
        </p:nvSpPr>
        <p:spPr>
          <a:xfrm>
            <a:off x="15688660" y="8933693"/>
            <a:ext cx="774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400" b="1" dirty="0"/>
              <a:t>on</a:t>
            </a:r>
            <a:endParaRPr lang="ko-KR" altLang="en-US" sz="24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BB9B7E-0036-423B-8060-BA5FEBB5585B}"/>
              </a:ext>
            </a:extLst>
          </p:cNvPr>
          <p:cNvSpPr/>
          <p:nvPr/>
        </p:nvSpPr>
        <p:spPr>
          <a:xfrm>
            <a:off x="2450592" y="5522976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67D451E-1193-4CC2-943A-10D53C9569AA}"/>
              </a:ext>
            </a:extLst>
          </p:cNvPr>
          <p:cNvSpPr/>
          <p:nvPr/>
        </p:nvSpPr>
        <p:spPr>
          <a:xfrm>
            <a:off x="6565900" y="5918200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B61A481A-E514-4399-9E64-2A42001D3F40}"/>
              </a:ext>
            </a:extLst>
          </p:cNvPr>
          <p:cNvSpPr/>
          <p:nvPr/>
        </p:nvSpPr>
        <p:spPr>
          <a:xfrm>
            <a:off x="3013632" y="8460112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AEA7ACF-D079-453E-BFEC-9BBC2F5753C4}"/>
              </a:ext>
            </a:extLst>
          </p:cNvPr>
          <p:cNvSpPr/>
          <p:nvPr/>
        </p:nvSpPr>
        <p:spPr>
          <a:xfrm>
            <a:off x="2778682" y="8225162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</a:t>
            </a:r>
          </a:p>
          <a:p>
            <a:pPr algn="ctr"/>
            <a:r>
              <a:rPr lang="en-US" altLang="ko-KR" dirty="0"/>
              <a:t>Box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FA9E8A-809E-4CB0-A240-EEEDED6B5F2A}"/>
              </a:ext>
            </a:extLst>
          </p:cNvPr>
          <p:cNvSpPr/>
          <p:nvPr/>
        </p:nvSpPr>
        <p:spPr>
          <a:xfrm>
            <a:off x="9850028" y="5522976"/>
            <a:ext cx="5071872" cy="3720236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75CA90A-1D9D-410E-B319-024E2C0A7BBD}"/>
              </a:ext>
            </a:extLst>
          </p:cNvPr>
          <p:cNvSpPr/>
          <p:nvPr/>
        </p:nvSpPr>
        <p:spPr>
          <a:xfrm>
            <a:off x="13965336" y="5918200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8FCA56AF-BADC-420C-BA92-1E63756FB637}"/>
              </a:ext>
            </a:extLst>
          </p:cNvPr>
          <p:cNvSpPr/>
          <p:nvPr/>
        </p:nvSpPr>
        <p:spPr>
          <a:xfrm>
            <a:off x="10413068" y="8460112"/>
            <a:ext cx="444500" cy="4445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297D6A3-5DA1-4110-A111-34C4D571E95A}"/>
              </a:ext>
            </a:extLst>
          </p:cNvPr>
          <p:cNvSpPr/>
          <p:nvPr/>
        </p:nvSpPr>
        <p:spPr>
          <a:xfrm>
            <a:off x="13730386" y="5683250"/>
            <a:ext cx="9144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Point</a:t>
            </a:r>
          </a:p>
          <a:p>
            <a:pPr algn="ctr"/>
            <a:r>
              <a:rPr lang="en-US" altLang="ko-KR" dirty="0"/>
              <a:t>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294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621E09A-072E-4221-9694-044F1CE109E0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4F2371C-0352-412D-8908-A2E16DD190D5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8E5295-D035-4EA6-93F8-3346CE828A56}"/>
              </a:ext>
            </a:extLst>
          </p:cNvPr>
          <p:cNvSpPr txBox="1"/>
          <p:nvPr/>
        </p:nvSpPr>
        <p:spPr>
          <a:xfrm>
            <a:off x="445276" y="1697447"/>
            <a:ext cx="5967448" cy="668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개요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b="1" dirty="0">
                <a:solidFill>
                  <a:schemeClr val="bg1"/>
                </a:solidFill>
              </a:rPr>
              <a:t>구분정리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Movable</a:t>
            </a:r>
            <a:r>
              <a:rPr lang="ko-KR" altLang="en-US" sz="2400" b="1" dirty="0">
                <a:solidFill>
                  <a:schemeClr val="bg1"/>
                </a:solidFill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</a:rPr>
              <a:t>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 err="1">
                <a:solidFill>
                  <a:schemeClr val="bg1"/>
                </a:solidFill>
              </a:rPr>
              <a:t>Shooter&amp;Bullet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Switch Lever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Direction Changer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Breakable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Switch Target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Moving Platform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 Point Box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sz="2400" b="1" dirty="0">
                <a:solidFill>
                  <a:schemeClr val="bg1"/>
                </a:solidFill>
              </a:rPr>
              <a:t> Door</a:t>
            </a:r>
            <a:endParaRPr lang="ko-KR" altLang="en-US" sz="2400" b="1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96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A65BC-C936-4045-9C12-A0B7F016B235}"/>
              </a:ext>
            </a:extLst>
          </p:cNvPr>
          <p:cNvSpPr txBox="1"/>
          <p:nvPr/>
        </p:nvSpPr>
        <p:spPr>
          <a:xfrm>
            <a:off x="101601" y="1445888"/>
            <a:ext cx="17406942" cy="3693319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 문서는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퍼즐 컨텐츠 기획문서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룸에 위치한 퍼즐들을 해결하여 다른 룸으로 이동하는 게임흐름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갖고있다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이에 따라서 게임에서 다양한 재미를 유발하기 위해서는 그에 맞게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다양한 퍼즐들이 필요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하고 이러한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퍼즐들이 어떠한 성질을 갖고 있는지에 대해 작성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필요가 있어 이 문서를 작성하였다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Wa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에서 퍼즐은 캐릭터가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퍼즐과 상호작용을 하고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연쇄적인 상호작용이 일어나 다양한 퍼즐들이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게임이 진행된다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하지만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이를 세분화하면 크게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3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가지 종류로 구분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작동하는 원리에 따라서 결정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상호작용버튼을 통해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 발사한 투사체가 </a:t>
            </a:r>
            <a:r>
              <a:rPr lang="ko-KR" altLang="en-US" b="1" dirty="0" err="1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퍼즐의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상태에 영향을 받아 작동하는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B7ECA-7CD7-467F-9EC4-27938A087C78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4929C92-915C-400A-8F9A-5E60E967B60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65665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57D7E7D-D75E-49FF-9E33-C71DD0B90167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구분정리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15DC7-BC96-4333-B3C1-2B72196B9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231" y="1510479"/>
            <a:ext cx="13661676" cy="82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8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525854-DCBC-4750-93E1-3489617FA93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58F6398-36D1-462A-9227-91E1F1DC66B5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Movable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51A0DBF-977D-4F36-9FD0-13F62135280F}"/>
              </a:ext>
            </a:extLst>
          </p:cNvPr>
          <p:cNvGrpSpPr/>
          <p:nvPr/>
        </p:nvGrpSpPr>
        <p:grpSpPr>
          <a:xfrm>
            <a:off x="12218130" y="2595419"/>
            <a:ext cx="4480670" cy="2446983"/>
            <a:chOff x="2426208" y="1750789"/>
            <a:chExt cx="2049693" cy="1119378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0AAA56-3FDD-474F-B221-3749E80CB02B}"/>
                </a:ext>
              </a:extLst>
            </p:cNvPr>
            <p:cNvSpPr/>
            <p:nvPr/>
          </p:nvSpPr>
          <p:spPr>
            <a:xfrm>
              <a:off x="3438240" y="1797744"/>
              <a:ext cx="1037661" cy="1037661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12" descr="푸시 아이콘 - 무료 다운로드, PNG 및 벡터">
              <a:extLst>
                <a:ext uri="{FF2B5EF4-FFF2-40B4-BE49-F238E27FC236}">
                  <a16:creationId xmlns:a16="http://schemas.microsoft.com/office/drawing/2014/main" id="{E42F9C1B-4B08-4EAB-BE2D-15AAF9C9A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208" y="1750789"/>
              <a:ext cx="1119378" cy="11193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86360A6-02E7-4084-A8F0-455DB11C4DB6}"/>
              </a:ext>
            </a:extLst>
          </p:cNvPr>
          <p:cNvSpPr txBox="1"/>
          <p:nvPr/>
        </p:nvSpPr>
        <p:spPr>
          <a:xfrm>
            <a:off x="101601" y="1445888"/>
            <a:ext cx="11261343" cy="341632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밀고 당길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밀고 당길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더 이상 밀착하지 않고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밀고 당길 수 없게 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플레이어가 박스를 바라보는 방향과 평행선상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으로만 움직일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Movable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위에 무언가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퍼즐이나 물체가 올라가 있으면 움직일 때 함께 이동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박스를 밟고 위에 올라가 있을 수 있다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A268316-678D-41BC-933A-BA73501B1A40}"/>
              </a:ext>
            </a:extLst>
          </p:cNvPr>
          <p:cNvGrpSpPr/>
          <p:nvPr/>
        </p:nvGrpSpPr>
        <p:grpSpPr>
          <a:xfrm>
            <a:off x="11543328" y="5373679"/>
            <a:ext cx="5830272" cy="2659137"/>
            <a:chOff x="11136928" y="5712781"/>
            <a:chExt cx="6228436" cy="284073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A0FFB09A-63D5-445F-AE78-67C0A6CAF644}"/>
                </a:ext>
              </a:extLst>
            </p:cNvPr>
            <p:cNvGrpSpPr/>
            <p:nvPr/>
          </p:nvGrpSpPr>
          <p:grpSpPr>
            <a:xfrm>
              <a:off x="14524628" y="5712781"/>
              <a:ext cx="2840736" cy="2840736"/>
              <a:chOff x="11561972" y="5254752"/>
              <a:chExt cx="2840736" cy="2840736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503A082B-CEF2-4928-89CE-AD8B072DA792}"/>
                  </a:ext>
                </a:extLst>
              </p:cNvPr>
              <p:cNvSpPr/>
              <p:nvPr/>
            </p:nvSpPr>
            <p:spPr>
              <a:xfrm>
                <a:off x="11561972" y="5254752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10454D8C-3BC4-4C49-8AF1-3B03C8070591}"/>
                  </a:ext>
                </a:extLst>
              </p:cNvPr>
              <p:cNvGrpSpPr/>
              <p:nvPr/>
            </p:nvGrpSpPr>
            <p:grpSpPr>
              <a:xfrm>
                <a:off x="12223737" y="5654562"/>
                <a:ext cx="1667081" cy="1956789"/>
                <a:chOff x="12294598" y="5694389"/>
                <a:chExt cx="1667081" cy="1956789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51AE95ED-671E-44D9-A6FA-43CEC79EA999}"/>
                    </a:ext>
                  </a:extLst>
                </p:cNvPr>
                <p:cNvSpPr/>
                <p:nvPr/>
              </p:nvSpPr>
              <p:spPr>
                <a:xfrm>
                  <a:off x="12294598" y="5718746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1" name="타원 10">
                  <a:extLst>
                    <a:ext uri="{FF2B5EF4-FFF2-40B4-BE49-F238E27FC236}">
                      <a16:creationId xmlns:a16="http://schemas.microsoft.com/office/drawing/2014/main" id="{F087F6A4-A625-4244-A345-1573ED6775C9}"/>
                    </a:ext>
                  </a:extLst>
                </p:cNvPr>
                <p:cNvSpPr/>
                <p:nvPr/>
              </p:nvSpPr>
              <p:spPr>
                <a:xfrm>
                  <a:off x="12389086" y="677945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2" name="화살표: 왼쪽/오른쪽 11">
                  <a:extLst>
                    <a:ext uri="{FF2B5EF4-FFF2-40B4-BE49-F238E27FC236}">
                      <a16:creationId xmlns:a16="http://schemas.microsoft.com/office/drawing/2014/main" id="{2B33CBE7-8B64-411B-A866-85D0D768FA3C}"/>
                    </a:ext>
                  </a:extLst>
                </p:cNvPr>
                <p:cNvSpPr/>
                <p:nvPr/>
              </p:nvSpPr>
              <p:spPr>
                <a:xfrm rot="5400000">
                  <a:off x="12793423" y="6435925"/>
                  <a:ext cx="1909792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147982-9966-4A29-A5DA-FF95B19463E2}"/>
                </a:ext>
              </a:extLst>
            </p:cNvPr>
            <p:cNvGrpSpPr/>
            <p:nvPr/>
          </p:nvGrpSpPr>
          <p:grpSpPr>
            <a:xfrm>
              <a:off x="11136928" y="5712781"/>
              <a:ext cx="2840736" cy="2840736"/>
              <a:chOff x="7281510" y="4953000"/>
              <a:chExt cx="2840736" cy="2840736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031A19BD-7EE9-4C60-AAFD-736B7E79019E}"/>
                  </a:ext>
                </a:extLst>
              </p:cNvPr>
              <p:cNvSpPr/>
              <p:nvPr/>
            </p:nvSpPr>
            <p:spPr>
              <a:xfrm>
                <a:off x="7281510" y="4953000"/>
                <a:ext cx="2840736" cy="2840736"/>
              </a:xfrm>
              <a:prstGeom prst="rect">
                <a:avLst/>
              </a:prstGeom>
              <a:solidFill>
                <a:schemeClr val="bg1">
                  <a:alpha val="2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CDAEC430-3094-4874-A605-9523A5D681CC}"/>
                  </a:ext>
                </a:extLst>
              </p:cNvPr>
              <p:cNvGrpSpPr/>
              <p:nvPr/>
            </p:nvGrpSpPr>
            <p:grpSpPr>
              <a:xfrm>
                <a:off x="7735662" y="5694160"/>
                <a:ext cx="1990750" cy="1551975"/>
                <a:chOff x="7339829" y="5466599"/>
                <a:chExt cx="1990750" cy="1551975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14E0AC4B-1467-4BE9-A24D-9A389F3E569C}"/>
                    </a:ext>
                  </a:extLst>
                </p:cNvPr>
                <p:cNvSpPr/>
                <p:nvPr/>
              </p:nvSpPr>
              <p:spPr>
                <a:xfrm>
                  <a:off x="8211557" y="5957870"/>
                  <a:ext cx="1060704" cy="1060704"/>
                </a:xfrm>
                <a:prstGeom prst="rect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Box</a:t>
                  </a:r>
                  <a:endParaRPr lang="ko-KR" altLang="en-US" dirty="0"/>
                </a:p>
              </p:txBody>
            </p:sp>
            <p:sp>
              <p:nvSpPr>
                <p:cNvPr id="14" name="타원 13">
                  <a:extLst>
                    <a:ext uri="{FF2B5EF4-FFF2-40B4-BE49-F238E27FC236}">
                      <a16:creationId xmlns:a16="http://schemas.microsoft.com/office/drawing/2014/main" id="{1576C084-41AA-4179-83DB-4773BE98ABFF}"/>
                    </a:ext>
                  </a:extLst>
                </p:cNvPr>
                <p:cNvSpPr/>
                <p:nvPr/>
              </p:nvSpPr>
              <p:spPr>
                <a:xfrm>
                  <a:off x="7339829" y="6033860"/>
                  <a:ext cx="871728" cy="871728"/>
                </a:xfrm>
                <a:prstGeom prst="ellipse">
                  <a:avLst/>
                </a:prstGeom>
                <a:solidFill>
                  <a:schemeClr val="bg2">
                    <a:lumMod val="1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b="1" dirty="0"/>
                    <a:t>Player</a:t>
                  </a:r>
                  <a:endParaRPr lang="ko-KR" altLang="en-US" sz="1200" b="1" dirty="0"/>
                </a:p>
              </p:txBody>
            </p:sp>
            <p:sp>
              <p:nvSpPr>
                <p:cNvPr id="15" name="화살표: 왼쪽/오른쪽 14">
                  <a:extLst>
                    <a:ext uri="{FF2B5EF4-FFF2-40B4-BE49-F238E27FC236}">
                      <a16:creationId xmlns:a16="http://schemas.microsoft.com/office/drawing/2014/main" id="{B698D209-DD3A-4F60-B580-2706E7A9BD91}"/>
                    </a:ext>
                  </a:extLst>
                </p:cNvPr>
                <p:cNvSpPr/>
                <p:nvPr/>
              </p:nvSpPr>
              <p:spPr>
                <a:xfrm>
                  <a:off x="7399559" y="5466599"/>
                  <a:ext cx="1931020" cy="426720"/>
                </a:xfrm>
                <a:prstGeom prst="leftRightArrow">
                  <a:avLst/>
                </a:prstGeom>
                <a:solidFill>
                  <a:srgbClr val="92D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sp>
          <p:nvSpPr>
            <p:cNvPr id="22" name="순서도: 판단 21">
              <a:extLst>
                <a:ext uri="{FF2B5EF4-FFF2-40B4-BE49-F238E27FC236}">
                  <a16:creationId xmlns:a16="http://schemas.microsoft.com/office/drawing/2014/main" id="{14558B67-0F5B-4DA8-8CB2-A2CDB4031C42}"/>
                </a:ext>
              </a:extLst>
            </p:cNvPr>
            <p:cNvSpPr/>
            <p:nvPr/>
          </p:nvSpPr>
          <p:spPr>
            <a:xfrm>
              <a:off x="13746419" y="6794982"/>
              <a:ext cx="1009455" cy="676335"/>
            </a:xfrm>
            <a:prstGeom prst="flowChartDecisi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OR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554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586D1A18-9808-4A1B-8D7A-39BDFF5CC017}"/>
              </a:ext>
            </a:extLst>
          </p:cNvPr>
          <p:cNvSpPr/>
          <p:nvPr/>
        </p:nvSpPr>
        <p:spPr>
          <a:xfrm>
            <a:off x="11891095" y="4811388"/>
            <a:ext cx="5380906" cy="141612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1A6E26E-DFB7-4D1E-8AA7-962964663867}"/>
              </a:ext>
            </a:extLst>
          </p:cNvPr>
          <p:cNvSpPr/>
          <p:nvPr/>
        </p:nvSpPr>
        <p:spPr>
          <a:xfrm>
            <a:off x="11891094" y="4811388"/>
            <a:ext cx="5380906" cy="286232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F3DF368-D2F6-4527-B610-A37BAF9FF3A2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0837FD2-B9A6-4D78-A263-767AA699F5D6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Shooter&amp;Bullet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2FC66E-691B-48CC-AF30-22D8B8C2B16A}"/>
              </a:ext>
            </a:extLst>
          </p:cNvPr>
          <p:cNvSpPr txBox="1"/>
          <p:nvPr/>
        </p:nvSpPr>
        <p:spPr>
          <a:xfrm>
            <a:off x="101601" y="1445888"/>
            <a:ext cx="11261343" cy="2862322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투사체를 발사할 수 있는 발사대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입력중에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와 캐릭터가 밀착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방향을 회전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해제하면 투사체를 발사하고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밀착하지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않게된다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캐릭터와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밀착한 상태에서 키보드 방향키를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받아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방향으로만 회전할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수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발사한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이라고 명한다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6682EA7-FB06-4168-B410-94077CBFE63C}"/>
              </a:ext>
            </a:extLst>
          </p:cNvPr>
          <p:cNvGrpSpPr/>
          <p:nvPr/>
        </p:nvGrpSpPr>
        <p:grpSpPr>
          <a:xfrm>
            <a:off x="11977305" y="2103438"/>
            <a:ext cx="4875596" cy="2346325"/>
            <a:chOff x="11977305" y="2103438"/>
            <a:chExt cx="4875596" cy="2346325"/>
          </a:xfrm>
        </p:grpSpPr>
        <p:pic>
          <p:nvPicPr>
            <p:cNvPr id="1028" name="Picture 4" descr="Turret 무료 아이콘 의 Game Icons">
              <a:extLst>
                <a:ext uri="{FF2B5EF4-FFF2-40B4-BE49-F238E27FC236}">
                  <a16:creationId xmlns:a16="http://schemas.microsoft.com/office/drawing/2014/main" id="{ED708049-FBB6-45CD-AB0A-5C0182707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778" b="89778" l="4000" r="92889">
                          <a14:foregroundMark x1="92889" y1="31111" x2="92000" y2="28444"/>
                          <a14:foregroundMark x1="35556" y1="58667" x2="37778" y2="58667"/>
                          <a14:foregroundMark x1="17778" y1="84444" x2="17778" y2="84444"/>
                          <a14:foregroundMark x1="4000" y1="86222" x2="4000" y2="86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20713" y="23066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Free Icon | Bullet">
              <a:extLst>
                <a:ext uri="{FF2B5EF4-FFF2-40B4-BE49-F238E27FC236}">
                  <a16:creationId xmlns:a16="http://schemas.microsoft.com/office/drawing/2014/main" id="{625CDE5C-A3AF-46DF-8411-AF52F88A9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35683" y="2418303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Man Standing Up Vector SVG Icon (3) - SVG Repo">
              <a:extLst>
                <a:ext uri="{FF2B5EF4-FFF2-40B4-BE49-F238E27FC236}">
                  <a16:creationId xmlns:a16="http://schemas.microsoft.com/office/drawing/2014/main" id="{B82C0AF2-71FA-4DF7-925A-3358ED249A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000" b="96889" l="9778" r="89778">
                          <a14:foregroundMark x1="44000" y1="10222" x2="44000" y2="10222"/>
                          <a14:foregroundMark x1="47556" y1="4444" x2="47556" y2="4444"/>
                          <a14:foregroundMark x1="46222" y1="93333" x2="46222" y2="93333"/>
                          <a14:foregroundMark x1="45778" y1="96889" x2="45778" y2="9688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77305" y="2103438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1115AAB-2830-4D87-ABBE-60579E89FE13}"/>
              </a:ext>
            </a:extLst>
          </p:cNvPr>
          <p:cNvSpPr txBox="1"/>
          <p:nvPr/>
        </p:nvSpPr>
        <p:spPr>
          <a:xfrm>
            <a:off x="101601" y="4811388"/>
            <a:ext cx="11261343" cy="2308324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벽과 몇가지 퍼즐과 충돌하여 튕기며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특정 퍼즐을 제외한 물체에 충돌하면 사라진다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중력에 영향을 받지 않고 직선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을 그리며 날아간다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 algn="r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부딛혀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퍼즐을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시킬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 </a:t>
            </a:r>
            <a:r>
              <a:rPr lang="ko-KR" altLang="en-US" b="1" dirty="0" err="1">
                <a:latin typeface="HY그래픽M" panose="02030600000101010101" pitchFamily="18" charset="-127"/>
                <a:ea typeface="HY그래픽M" panose="02030600000101010101" pitchFamily="18" charset="-127"/>
              </a:rPr>
              <a:t>캐릭터와도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충돌할 수 있고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1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피해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를 입히며 사라진다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pic>
        <p:nvPicPr>
          <p:cNvPr id="13" name="Picture 6" descr="Free Icon | Bullet">
            <a:extLst>
              <a:ext uri="{FF2B5EF4-FFF2-40B4-BE49-F238E27FC236}">
                <a16:creationId xmlns:a16="http://schemas.microsoft.com/office/drawing/2014/main" id="{5C2BBCE4-20B2-4D1B-AF1B-F32515EC8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00000">
            <a:off x="13190986" y="5169002"/>
            <a:ext cx="1117218" cy="1117218"/>
          </a:xfrm>
          <a:prstGeom prst="rect">
            <a:avLst/>
          </a:prstGeom>
          <a:noFill/>
        </p:spPr>
      </p:pic>
      <p:sp>
        <p:nvSpPr>
          <p:cNvPr id="9" name="별: 꼭짓점 12개 8">
            <a:extLst>
              <a:ext uri="{FF2B5EF4-FFF2-40B4-BE49-F238E27FC236}">
                <a16:creationId xmlns:a16="http://schemas.microsoft.com/office/drawing/2014/main" id="{31F49E6A-C218-4B12-93DA-B68F38AA0787}"/>
              </a:ext>
            </a:extLst>
          </p:cNvPr>
          <p:cNvSpPr/>
          <p:nvPr/>
        </p:nvSpPr>
        <p:spPr>
          <a:xfrm>
            <a:off x="14026233" y="4480499"/>
            <a:ext cx="914241" cy="914241"/>
          </a:xfrm>
          <a:prstGeom prst="star12">
            <a:avLst>
              <a:gd name="adj" fmla="val 23609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508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Switch Lever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631763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 캐릭터가 키고 끌 수 있는 스위치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상호작용 키를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입력시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상태가 바뀐다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상태가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바뀌는 시간에 제한이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있냐에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따라 세가지 형태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로 구분된다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상호작용 할 때마다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On/Off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가 영구적으로 바뀌는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한번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On 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상태로 바꾸면 영구히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Off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로 바뀌어 돌아올 수 없는 형태</a:t>
            </a:r>
            <a:endParaRPr lang="en-US" altLang="ko-KR" b="1" dirty="0">
              <a:solidFill>
                <a:schemeClr val="bg1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342900" indent="-342900">
              <a:buFont typeface="+mj-ea"/>
              <a:buAutoNum type="circleNumDbPlain"/>
            </a:pP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상태를 바꾸면 잠시의 딜레이 후에 초기값으로 되돌아오는 형태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③의 형태에서는 상태를 한번 바꾸면 시간 딜레이를 통해서만 초기 상태로 되돌릴 수 없다</a:t>
            </a:r>
            <a:r>
              <a:rPr lang="en-US" altLang="ko-KR" sz="14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Switch Lever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하나 이상의 다른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스위치 상호작용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과 연결되어 작동에 영향을 줄 수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동시에 여러 개의 퍼즐에 영향을 미치는 스위치도 있다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8FEEA55-3190-4D37-A031-3BBA60FB778D}"/>
              </a:ext>
            </a:extLst>
          </p:cNvPr>
          <p:cNvGrpSpPr/>
          <p:nvPr/>
        </p:nvGrpSpPr>
        <p:grpSpPr>
          <a:xfrm>
            <a:off x="11642341" y="1596257"/>
            <a:ext cx="5859842" cy="3378599"/>
            <a:chOff x="11642341" y="5205089"/>
            <a:chExt cx="5859842" cy="337859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53B049A-7CCD-4738-A6FC-C8A67E8E4839}"/>
                </a:ext>
              </a:extLst>
            </p:cNvPr>
            <p:cNvSpPr/>
            <p:nvPr/>
          </p:nvSpPr>
          <p:spPr>
            <a:xfrm>
              <a:off x="11642341" y="5205089"/>
              <a:ext cx="5859842" cy="3346078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E04D7543-F72A-4BCC-BD0F-67D0A5F0B5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0932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Lever Icons - Download Free Vector Icons | Noun Project">
              <a:extLst>
                <a:ext uri="{FF2B5EF4-FFF2-40B4-BE49-F238E27FC236}">
                  <a16:creationId xmlns:a16="http://schemas.microsoft.com/office/drawing/2014/main" id="{C172F542-4E3F-45E0-9100-2004639F26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6058484" y="7038555"/>
              <a:ext cx="1392987" cy="13929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DE7AC58-7D55-4EBB-8ED7-EF83C4810184}"/>
                </a:ext>
              </a:extLst>
            </p:cNvPr>
            <p:cNvSpPr txBox="1"/>
            <p:nvPr/>
          </p:nvSpPr>
          <p:spPr>
            <a:xfrm>
              <a:off x="11998577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off</a:t>
              </a:r>
              <a:endParaRPr lang="ko-KR" altLang="en-US" sz="2400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2ADD5D7-B655-4325-B7BC-3D89829A31CF}"/>
                </a:ext>
              </a:extLst>
            </p:cNvPr>
            <p:cNvSpPr txBox="1"/>
            <p:nvPr/>
          </p:nvSpPr>
          <p:spPr>
            <a:xfrm>
              <a:off x="16446751" y="8122023"/>
              <a:ext cx="7741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on</a:t>
              </a:r>
              <a:endParaRPr lang="ko-KR" altLang="en-US" sz="2400" b="1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F12E77-473D-46BA-9128-10BF584333C4}"/>
                </a:ext>
              </a:extLst>
            </p:cNvPr>
            <p:cNvSpPr/>
            <p:nvPr/>
          </p:nvSpPr>
          <p:spPr>
            <a:xfrm>
              <a:off x="11887267" y="5308668"/>
              <a:ext cx="996812" cy="9968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Switch</a:t>
              </a:r>
            </a:p>
            <a:p>
              <a:pPr algn="ctr"/>
              <a:r>
                <a:rPr lang="en-US" altLang="ko-KR" dirty="0"/>
                <a:t>Puzzle</a:t>
              </a:r>
            </a:p>
            <a:p>
              <a:pPr algn="ctr"/>
              <a:r>
                <a:rPr lang="en-US" altLang="ko-KR" sz="1400" i="1" dirty="0"/>
                <a:t>(</a:t>
              </a:r>
              <a:r>
                <a:rPr lang="ko-KR" altLang="en-US" sz="1400" i="1" dirty="0"/>
                <a:t>비활성화</a:t>
              </a:r>
              <a:r>
                <a:rPr lang="en-US" altLang="ko-KR" sz="1400" i="1" dirty="0"/>
                <a:t>)</a:t>
              </a:r>
              <a:endParaRPr lang="ko-KR" altLang="en-US" i="1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9BF3A6F-BE75-4174-9C39-6150B24B286C}"/>
                </a:ext>
              </a:extLst>
            </p:cNvPr>
            <p:cNvSpPr/>
            <p:nvPr/>
          </p:nvSpPr>
          <p:spPr>
            <a:xfrm>
              <a:off x="16262477" y="5293624"/>
              <a:ext cx="996812" cy="99681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Switch</a:t>
              </a: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Puzzle</a:t>
              </a:r>
            </a:p>
            <a:p>
              <a:pPr algn="ctr"/>
              <a:r>
                <a:rPr lang="en-US" altLang="ko-KR" sz="1400" i="1" dirty="0">
                  <a:solidFill>
                    <a:schemeClr val="tx1"/>
                  </a:solidFill>
                </a:rPr>
                <a:t>(</a:t>
              </a:r>
              <a:r>
                <a:rPr lang="ko-KR" altLang="en-US" sz="1400" i="1" dirty="0">
                  <a:solidFill>
                    <a:schemeClr val="tx1"/>
                  </a:solidFill>
                </a:rPr>
                <a:t>활성화</a:t>
              </a:r>
              <a:r>
                <a:rPr lang="en-US" altLang="ko-KR" sz="1400" i="1" dirty="0">
                  <a:solidFill>
                    <a:schemeClr val="tx1"/>
                  </a:solidFill>
                </a:rPr>
                <a:t>)</a:t>
              </a:r>
              <a:endParaRPr lang="ko-KR" altLang="en-US" sz="14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화살표: 오른쪽 24">
              <a:extLst>
                <a:ext uri="{FF2B5EF4-FFF2-40B4-BE49-F238E27FC236}">
                  <a16:creationId xmlns:a16="http://schemas.microsoft.com/office/drawing/2014/main" id="{D5EBEF2A-33A4-40B0-BB06-7CA95057C63A}"/>
                </a:ext>
              </a:extLst>
            </p:cNvPr>
            <p:cNvSpPr/>
            <p:nvPr/>
          </p:nvSpPr>
          <p:spPr>
            <a:xfrm>
              <a:off x="14016747" y="7475225"/>
              <a:ext cx="1376528" cy="6461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ADA583C-3012-43EA-BE30-259A0230AA1A}"/>
                </a:ext>
              </a:extLst>
            </p:cNvPr>
            <p:cNvCxnSpPr/>
            <p:nvPr/>
          </p:nvCxnSpPr>
          <p:spPr>
            <a:xfrm>
              <a:off x="12385673" y="6373998"/>
              <a:ext cx="0" cy="1240165"/>
            </a:xfrm>
            <a:prstGeom prst="line">
              <a:avLst/>
            </a:prstGeom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0E12BBC6-DF40-4329-8B77-17E3C8941FC3}"/>
                </a:ext>
              </a:extLst>
            </p:cNvPr>
            <p:cNvCxnSpPr/>
            <p:nvPr/>
          </p:nvCxnSpPr>
          <p:spPr>
            <a:xfrm>
              <a:off x="16754977" y="6373997"/>
              <a:ext cx="0" cy="1240165"/>
            </a:xfrm>
            <a:prstGeom prst="line">
              <a:avLst/>
            </a:prstGeom>
            <a:ln w="3810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081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Direction Changer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3139321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이동방향을 강제로 일정 방향으로 변경시키는 퍼즐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투사체의 방향을 바꾼다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 err="1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조정할수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있는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은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Shooter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의 발사방향과 마찬가지로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8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방향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이며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,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게임 플레이 안에서 플레이어가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조작을 통해 배치된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의 방향을 바꾸는 것은 불가능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Direction Changer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충돌하여 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방향을 바꾸면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잠시 방향을 바꾸는 기능이 비활성화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되고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플레이어에게는 보이지 않게 된다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일정시간 후의 딜레이 후에 다시 활성화되며 플레이어에게 보이게 된다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687F1ADC-A3D4-482E-B70D-B4DA243CA496}"/>
              </a:ext>
            </a:extLst>
          </p:cNvPr>
          <p:cNvGrpSpPr/>
          <p:nvPr/>
        </p:nvGrpSpPr>
        <p:grpSpPr>
          <a:xfrm>
            <a:off x="11891094" y="1621536"/>
            <a:ext cx="5380906" cy="5174350"/>
            <a:chOff x="11891094" y="2511552"/>
            <a:chExt cx="5380906" cy="5174350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FF94EDAC-6756-4CB3-AB0E-ABA20950214F}"/>
                </a:ext>
              </a:extLst>
            </p:cNvPr>
            <p:cNvSpPr/>
            <p:nvPr/>
          </p:nvSpPr>
          <p:spPr>
            <a:xfrm>
              <a:off x="11891094" y="2511552"/>
              <a:ext cx="5380906" cy="5174350"/>
            </a:xfrm>
            <a:prstGeom prst="rect">
              <a:avLst/>
            </a:prstGeom>
            <a:solidFill>
              <a:schemeClr val="bg1">
                <a:alpha val="2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Picture 6" descr="Free Icon | Bullet">
              <a:extLst>
                <a:ext uri="{FF2B5EF4-FFF2-40B4-BE49-F238E27FC236}">
                  <a16:creationId xmlns:a16="http://schemas.microsoft.com/office/drawing/2014/main" id="{1DB437A2-9CF4-482E-B32D-CE90316218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alphaModFix amt="3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00477" y="6184439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7790F0A3-5328-4264-9258-BB66CFA781D7}"/>
                </a:ext>
              </a:extLst>
            </p:cNvPr>
            <p:cNvGrpSpPr/>
            <p:nvPr/>
          </p:nvGrpSpPr>
          <p:grpSpPr>
            <a:xfrm>
              <a:off x="15531066" y="6341210"/>
              <a:ext cx="803675" cy="803675"/>
              <a:chOff x="7533114" y="7271872"/>
              <a:chExt cx="803675" cy="803675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808CC09-851C-408D-B4E0-568BA13AABE5}"/>
                  </a:ext>
                </a:extLst>
              </p:cNvPr>
              <p:cNvSpPr/>
              <p:nvPr/>
            </p:nvSpPr>
            <p:spPr>
              <a:xfrm>
                <a:off x="7533114" y="7271872"/>
                <a:ext cx="803675" cy="803675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" name="그룹 2">
                <a:extLst>
                  <a:ext uri="{FF2B5EF4-FFF2-40B4-BE49-F238E27FC236}">
                    <a16:creationId xmlns:a16="http://schemas.microsoft.com/office/drawing/2014/main" id="{0F4F6A8D-4E2F-4FB3-BA37-0E877ECD6838}"/>
                  </a:ext>
                </a:extLst>
              </p:cNvPr>
              <p:cNvGrpSpPr/>
              <p:nvPr/>
            </p:nvGrpSpPr>
            <p:grpSpPr>
              <a:xfrm>
                <a:off x="7732466" y="7368117"/>
                <a:ext cx="404970" cy="611185"/>
                <a:chOff x="15298326" y="5086535"/>
                <a:chExt cx="986837" cy="1489344"/>
              </a:xfrm>
              <a:solidFill>
                <a:srgbClr val="92D050"/>
              </a:solidFill>
            </p:grpSpPr>
            <p:sp>
              <p:nvSpPr>
                <p:cNvPr id="11" name="이등변 삼각형 10">
                  <a:extLst>
                    <a:ext uri="{FF2B5EF4-FFF2-40B4-BE49-F238E27FC236}">
                      <a16:creationId xmlns:a16="http://schemas.microsoft.com/office/drawing/2014/main" id="{BC1EC483-5040-478D-ADD9-12EAA6306770}"/>
                    </a:ext>
                  </a:extLst>
                </p:cNvPr>
                <p:cNvSpPr/>
                <p:nvPr/>
              </p:nvSpPr>
              <p:spPr>
                <a:xfrm>
                  <a:off x="15306784" y="5582983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" name="이등변 삼각형 1">
                  <a:extLst>
                    <a:ext uri="{FF2B5EF4-FFF2-40B4-BE49-F238E27FC236}">
                      <a16:creationId xmlns:a16="http://schemas.microsoft.com/office/drawing/2014/main" id="{C88B63F6-04FB-4CEF-A42E-418EE634624D}"/>
                    </a:ext>
                  </a:extLst>
                </p:cNvPr>
                <p:cNvSpPr/>
                <p:nvPr/>
              </p:nvSpPr>
              <p:spPr>
                <a:xfrm>
                  <a:off x="15298326" y="5086535"/>
                  <a:ext cx="978379" cy="992896"/>
                </a:xfrm>
                <a:prstGeom prst="triangl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7F9D7D33-2029-495C-8203-EE84FA3AB6C5}"/>
                </a:ext>
              </a:extLst>
            </p:cNvPr>
            <p:cNvCxnSpPr>
              <a:cxnSpLocks/>
            </p:cNvCxnSpPr>
            <p:nvPr/>
          </p:nvCxnSpPr>
          <p:spPr>
            <a:xfrm>
              <a:off x="13917047" y="6743047"/>
              <a:ext cx="1409597" cy="0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554D840D-8D67-44C1-81DA-611D44E12AEF}"/>
                </a:ext>
              </a:extLst>
            </p:cNvPr>
            <p:cNvCxnSpPr>
              <a:cxnSpLocks/>
            </p:cNvCxnSpPr>
            <p:nvPr/>
          </p:nvCxnSpPr>
          <p:spPr>
            <a:xfrm>
              <a:off x="15932904" y="4476935"/>
              <a:ext cx="0" cy="1659482"/>
            </a:xfrm>
            <a:prstGeom prst="line">
              <a:avLst/>
            </a:prstGeom>
            <a:ln w="571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Picture 6" descr="Free Icon | Bullet">
              <a:extLst>
                <a:ext uri="{FF2B5EF4-FFF2-40B4-BE49-F238E27FC236}">
                  <a16:creationId xmlns:a16="http://schemas.microsoft.com/office/drawing/2014/main" id="{2C12B76A-8DBA-487D-8CC2-FC340874B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6200000">
              <a:off x="15372558" y="3263472"/>
              <a:ext cx="1117218" cy="11172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8183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2BA729-E4E5-4FD4-8D88-2B889F51A9E4}"/>
              </a:ext>
            </a:extLst>
          </p:cNvPr>
          <p:cNvSpPr/>
          <p:nvPr/>
        </p:nvSpPr>
        <p:spPr>
          <a:xfrm>
            <a:off x="11891094" y="4712208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FF77EA4-8DF7-49FC-94B9-21EBB585F3EA}"/>
              </a:ext>
            </a:extLst>
          </p:cNvPr>
          <p:cNvSpPr/>
          <p:nvPr/>
        </p:nvSpPr>
        <p:spPr>
          <a:xfrm>
            <a:off x="14972889" y="5184960"/>
            <a:ext cx="1085819" cy="10858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600" dirty="0"/>
              <a:t>?</a:t>
            </a:r>
            <a:endParaRPr lang="ko-KR" altLang="en-US" sz="66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A1BCF9-EB9B-41B6-8BDA-80EA546D98CD}"/>
              </a:ext>
            </a:extLst>
          </p:cNvPr>
          <p:cNvSpPr/>
          <p:nvPr/>
        </p:nvSpPr>
        <p:spPr>
          <a:xfrm>
            <a:off x="8132804" y="33681"/>
            <a:ext cx="13445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1" dirty="0">
                <a:ln w="0">
                  <a:solidFill>
                    <a:schemeClr val="bg1"/>
                  </a:solidFill>
                </a:ln>
                <a:latin typeface="+mj-ea"/>
                <a:ea typeface="+mj-ea"/>
              </a:rPr>
              <a:t>WA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0AC4DD-1B8E-4763-99EF-F61B6A3F6AA2}"/>
              </a:ext>
            </a:extLst>
          </p:cNvPr>
          <p:cNvSpPr/>
          <p:nvPr/>
        </p:nvSpPr>
        <p:spPr>
          <a:xfrm>
            <a:off x="101601" y="993855"/>
            <a:ext cx="17406942" cy="3181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Breakable Box</a:t>
            </a:r>
            <a:endParaRPr lang="ko-KR" altLang="en-US" b="1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C9F1A1-A5B7-4571-ADBF-29B66B229C5F}"/>
              </a:ext>
            </a:extLst>
          </p:cNvPr>
          <p:cNvSpPr txBox="1"/>
          <p:nvPr/>
        </p:nvSpPr>
        <p:spPr>
          <a:xfrm>
            <a:off x="101601" y="1445888"/>
            <a:ext cx="11261343" cy="2031325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wrap="square" rtlCol="0">
            <a:spAutoFit/>
          </a:bodyPr>
          <a:lstStyle/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투사체를 이용하여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파괴할 수 있는 박스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이다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는 </a:t>
            </a:r>
            <a:r>
              <a:rPr lang="en-US" altLang="ko-KR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Bullet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과 충돌 시 작동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하며 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와 충돌한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투사체는 파괴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된다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marL="285705" indent="-285705">
              <a:buFontTx/>
              <a:buChar char="-"/>
            </a:pP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가 </a:t>
            </a:r>
            <a:r>
              <a:rPr lang="ko-KR" altLang="en-US" b="1" dirty="0">
                <a:solidFill>
                  <a:schemeClr val="accent4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파괴되면 자기가 있던 위치에 다른 퍼즐을 생성</a:t>
            </a:r>
            <a:r>
              <a:rPr lang="ko-KR" altLang="en-US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 할 수도 있다</a:t>
            </a:r>
            <a:r>
              <a:rPr lang="en-US" altLang="ko-KR" b="1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en-US" altLang="ko-KR" b="1" dirty="0">
              <a:solidFill>
                <a:schemeClr val="accent4"/>
              </a:solidFill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배치된 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Breakable Box</a:t>
            </a:r>
            <a:r>
              <a:rPr lang="ko-KR" altLang="en-US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마다 퍼즐의 생성 여부 및 종류는 고정이다</a:t>
            </a:r>
            <a:r>
              <a:rPr lang="en-US" altLang="ko-KR" b="1" dirty="0">
                <a:solidFill>
                  <a:schemeClr val="bg1"/>
                </a:solidFill>
                <a:latin typeface="HY그래픽M" panose="02030600000101010101" pitchFamily="18" charset="-127"/>
                <a:ea typeface="HY그래픽M" panose="02030600000101010101" pitchFamily="18" charset="-127"/>
              </a:rPr>
              <a:t>.)</a:t>
            </a:r>
          </a:p>
          <a:p>
            <a:pPr marL="285705" indent="-285705">
              <a:buFontTx/>
              <a:buChar char="-"/>
            </a:pPr>
            <a:endParaRPr lang="en-US" altLang="ko-KR" b="1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F94EDAC-6756-4CB3-AB0E-ABA20950214F}"/>
              </a:ext>
            </a:extLst>
          </p:cNvPr>
          <p:cNvSpPr/>
          <p:nvPr/>
        </p:nvSpPr>
        <p:spPr>
          <a:xfrm>
            <a:off x="11891094" y="1621536"/>
            <a:ext cx="5380906" cy="2031325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4B827691-80FD-4555-B737-4123ECDE7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4909" b="33204"/>
          <a:stretch/>
        </p:blipFill>
        <p:spPr bwMode="auto">
          <a:xfrm>
            <a:off x="14914244" y="2023888"/>
            <a:ext cx="1294781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ree Icon | Bullet">
            <a:extLst>
              <a:ext uri="{FF2B5EF4-FFF2-40B4-BE49-F238E27FC236}">
                <a16:creationId xmlns:a16="http://schemas.microsoft.com/office/drawing/2014/main" id="{F7C03374-21C4-4ABB-9016-E5221EF1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32951" y="2124885"/>
            <a:ext cx="1117218" cy="1117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별: 꼭짓점 7개 3">
            <a:extLst>
              <a:ext uri="{FF2B5EF4-FFF2-40B4-BE49-F238E27FC236}">
                <a16:creationId xmlns:a16="http://schemas.microsoft.com/office/drawing/2014/main" id="{80FD1E23-53CE-4D47-91F7-3A2CA923E809}"/>
              </a:ext>
            </a:extLst>
          </p:cNvPr>
          <p:cNvSpPr/>
          <p:nvPr/>
        </p:nvSpPr>
        <p:spPr>
          <a:xfrm rot="900000">
            <a:off x="14322339" y="2144452"/>
            <a:ext cx="1072896" cy="1072896"/>
          </a:xfrm>
          <a:prstGeom prst="star7">
            <a:avLst>
              <a:gd name="adj" fmla="val 18400"/>
              <a:gd name="hf" fmla="val 102572"/>
              <a:gd name="vf" fmla="val 10521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왼쪽 19">
            <a:extLst>
              <a:ext uri="{FF2B5EF4-FFF2-40B4-BE49-F238E27FC236}">
                <a16:creationId xmlns:a16="http://schemas.microsoft.com/office/drawing/2014/main" id="{D65D4139-688A-45F0-A79B-09DE68E5F597}"/>
              </a:ext>
            </a:extLst>
          </p:cNvPr>
          <p:cNvSpPr/>
          <p:nvPr/>
        </p:nvSpPr>
        <p:spPr>
          <a:xfrm rot="16200000">
            <a:off x="14082701" y="3994266"/>
            <a:ext cx="1134939" cy="493716"/>
          </a:xfrm>
          <a:prstGeom prst="left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D570BB2-B097-4643-A363-58EA37494C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59765" r="17511" b="37002"/>
          <a:stretch/>
        </p:blipFill>
        <p:spPr bwMode="auto">
          <a:xfrm>
            <a:off x="14684599" y="4835358"/>
            <a:ext cx="643806" cy="60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83F29A88-CECC-4B14-953F-64EBB58CC9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24" t="59765" r="14909" b="33204"/>
          <a:stretch/>
        </p:blipFill>
        <p:spPr bwMode="auto">
          <a:xfrm>
            <a:off x="15897736" y="4837782"/>
            <a:ext cx="692144" cy="131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추억의 고전게임] 공튀기기 게임하기 및 다운로드! : 네이버 블로그">
            <a:extLst>
              <a:ext uri="{FF2B5EF4-FFF2-40B4-BE49-F238E27FC236}">
                <a16:creationId xmlns:a16="http://schemas.microsoft.com/office/drawing/2014/main" id="{F9EA5D2C-1882-4A54-BD95-68D6159CE5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15" t="63088" r="17439" b="33204"/>
          <a:stretch/>
        </p:blipFill>
        <p:spPr bwMode="auto">
          <a:xfrm>
            <a:off x="14501185" y="5893832"/>
            <a:ext cx="661975" cy="695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78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2571</TotalTime>
  <Words>911</Words>
  <Application>Microsoft Office PowerPoint</Application>
  <PresentationFormat>사용자 지정</PresentationFormat>
  <Paragraphs>165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HY그래픽M</vt:lpstr>
      <vt:lpstr>맑은 고딕</vt:lpstr>
      <vt:lpstr>메이플스토리</vt:lpstr>
      <vt:lpstr>휴먼모음T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TS</dc:creator>
  <cp:lastModifiedBy>TS</cp:lastModifiedBy>
  <cp:revision>195</cp:revision>
  <dcterms:created xsi:type="dcterms:W3CDTF">2021-01-30T12:26:52Z</dcterms:created>
  <dcterms:modified xsi:type="dcterms:W3CDTF">2021-05-13T11:43:33Z</dcterms:modified>
</cp:coreProperties>
</file>