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59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ED6A-B844-465D-85AC-D7F08B78A103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F571F-76D7-49FA-BAEC-6226CB9F2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2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20EA-21AF-48B8-AFD8-6E72DEBB9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9B76A6-C718-43B8-ACEE-3BAD151B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29B88-CB91-4358-B9C7-0916CD03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C50A6-5BA7-46E1-B9C3-3CBD4D8D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F0A31-8266-4AD4-B57E-A4D08C61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92C2E-5854-4537-AF48-73ECAF1F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AC676-38E4-4A3C-93E2-E6963529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BA18B-1C7C-431F-A45E-3D80BB39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7C821-3A39-4DB0-802E-21218665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BEC4E-95D1-43E0-800B-2ED62E9C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0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7C69A3-3DA8-43E6-8132-770ABF113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C6ECD-255D-4D8A-90A1-D499E038E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55402-3818-4074-8339-7C6DBD61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1F9D9-C5A4-4C87-8C69-48B8B21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C56C-6DDC-4CAD-9CFC-09CDAF4E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5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91D61-8D14-4F88-9283-9DCF891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18727-F75F-4C01-AE9A-AB1654A6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74140-A822-40B8-9488-7B7FD507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4A382-8F42-4E38-B09D-60E526A3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0465-2980-47A4-B350-ABE6DF9F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0900E-4475-4316-98FE-A2E1E328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0927B-BCAA-40E7-8EC3-0A854F47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D157D-594C-4E60-873B-2EE13C3E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C8542-4749-4202-8500-19CA69F8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AC695-BBF8-4046-9296-CB65F1C3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1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4CF8-7175-4870-9C80-CC093A5E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BEF5A-2ED7-4154-A434-BC17CED58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71AA6-1E08-4871-A7D3-E21A0478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B83EC-D890-486B-8ABA-3A3AA1B2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DC99F-66A0-49F1-AB48-D57E54B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7F083-576C-4B13-B0A6-A75F0DB4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7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F6223-0E85-42FE-814D-3475C053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8D643-9786-4F8B-9F2A-7BD73B9B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690A3-E8DA-4FD4-8A71-C87E8AA4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A9668-19A3-4227-8595-2193B2FB4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249FCF-4F98-4A19-9DCF-3A3BCB1EF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637E36-B85F-4BD9-A43E-0425A44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EB2C52-B671-4EE6-BD8A-052B29B4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AAF786-6939-4C0D-B32B-E11673D3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2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24575-A0B4-44D1-AC1D-D66915EE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FE5F5-D213-41E6-90E3-27A3832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94E0E4-CC9A-4292-8C1C-5AA2E069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BC4830-5DB3-4DB3-824C-5E4E5892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CC5D7-5B73-4D9B-8C96-0CE8B837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5E84E-BCF9-4EE0-B462-EDCDA344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9A371-7DA2-40A4-9C27-89F0DF6B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3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9AC6-4914-49B8-899B-B4926DE7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F2B61-80A9-481E-8476-419ABB71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22974-F55E-48C9-909F-B76EA1ABD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0ED6D-655C-4D81-A83B-DFED015E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0CF65-8041-437A-8DC6-13882AB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186A7-570B-45B4-9650-F2BBB14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2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E1DC-C816-4F05-9D13-BE06CE7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09777A-6874-491D-9BA4-2F9F2DD8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04522-9987-49A1-9D1B-118525243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5BE49-6803-4CA4-AFE5-C574687F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DE912-7088-402E-A734-EB36B0D5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5B487-F9BF-40D1-84CB-9F1A2600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4E63CA-DCF0-4339-A7C5-BE78913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14437-C9D3-4D47-B606-BAE1E4DB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E0B31-EC5E-4CF1-8B8C-251378C5F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B7EA-EEC1-42A9-A8A7-7334B6F98EB4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CDAF3-24A6-44B6-BA5D-F04899BB2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B249F-745D-4092-853B-6CEC1FF8C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hyperlink" Target="&#52649;&#46028;%20&#52404;&#53356;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B3B380-8893-4541-B37F-DCB01039E889}"/>
              </a:ext>
            </a:extLst>
          </p:cNvPr>
          <p:cNvSpPr txBox="1"/>
          <p:nvPr/>
        </p:nvSpPr>
        <p:spPr>
          <a:xfrm>
            <a:off x="4705737" y="4351129"/>
            <a:ext cx="2780523" cy="715089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시스템 기획서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Chracter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8276A-00EE-42D8-878B-899F59C88919}"/>
              </a:ext>
            </a:extLst>
          </p:cNvPr>
          <p:cNvSpPr txBox="1"/>
          <p:nvPr/>
        </p:nvSpPr>
        <p:spPr>
          <a:xfrm>
            <a:off x="9411477" y="6488668"/>
            <a:ext cx="278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작성자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엄태성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110ADE27-650E-42C2-915F-65129B9B6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t="22276" b="26910"/>
          <a:stretch/>
        </p:blipFill>
        <p:spPr>
          <a:xfrm>
            <a:off x="5090327" y="1723100"/>
            <a:ext cx="2011344" cy="783772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38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020F2E0-5AAB-4E6E-92D8-216B8552F15A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DE5122F-51EC-4EBC-9124-FD43CDF57AF3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85D536E8-67AD-4BEE-874B-D32A15BDA531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E70DFC1-3B92-4279-BF43-A54779437218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62337153-1D16-410C-9135-07903713E258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266A80B0-AA98-4231-A530-7CA74CD637E1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306A3AAD-8A96-4EBE-BFA0-F1A1641410BC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7E856F73-F08C-4F05-89BC-D41F58DAF3A0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17872483-7451-4A79-9859-D514CE2E6DE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F32514D-F6DD-432F-8455-04022DA151B0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8012D99B-0660-41B3-98A6-FEDD1BA7617B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5E4C24BC-917D-453D-9082-685F697E1A5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F373B66A-18D2-4403-BEE7-09F87D9844F8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6A287EF-F0D0-4551-8FE7-B7D0BAB7EFB9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5C103EF-35BB-4CD1-964E-F16E91D39922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263AF83-861B-4E7C-A94D-23CEBD57AA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60F88F-7B26-499A-8416-B3A229E858C4}"/>
              </a:ext>
            </a:extLst>
          </p:cNvPr>
          <p:cNvSpPr/>
          <p:nvPr/>
        </p:nvSpPr>
        <p:spPr>
          <a:xfrm>
            <a:off x="2683476" y="153948"/>
            <a:ext cx="7840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캐릭터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점프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플로우 차트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ACAB30-0AE3-4E10-BE36-20CCED4D6F41}"/>
              </a:ext>
            </a:extLst>
          </p:cNvPr>
          <p:cNvSpPr/>
          <p:nvPr/>
        </p:nvSpPr>
        <p:spPr>
          <a:xfrm>
            <a:off x="1391359" y="2345600"/>
            <a:ext cx="582608" cy="59876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:a16="http://schemas.microsoft.com/office/drawing/2014/main" id="{CDE15C71-E378-47FE-B55D-65FFEEA3D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573" y="1534675"/>
            <a:ext cx="4434427" cy="46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A7A74-F089-4A6A-9485-31B058A9533B}"/>
              </a:ext>
            </a:extLst>
          </p:cNvPr>
          <p:cNvSpPr/>
          <p:nvPr/>
        </p:nvSpPr>
        <p:spPr>
          <a:xfrm>
            <a:off x="2683476" y="153948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문서 개요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851F252-175E-4F5A-85EF-878947F8A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83385"/>
              </p:ext>
            </p:extLst>
          </p:nvPr>
        </p:nvGraphicFramePr>
        <p:xfrm>
          <a:off x="280149" y="1326666"/>
          <a:ext cx="90815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5953">
                  <a:extLst>
                    <a:ext uri="{9D8B030D-6E8A-4147-A177-3AD203B41FA5}">
                      <a16:colId xmlns:a16="http://schemas.microsoft.com/office/drawing/2014/main" val="2446481792"/>
                    </a:ext>
                  </a:extLst>
                </a:gridCol>
                <a:gridCol w="6735612">
                  <a:extLst>
                    <a:ext uri="{9D8B030D-6E8A-4147-A177-3AD203B41FA5}">
                      <a16:colId xmlns:a16="http://schemas.microsoft.com/office/drawing/2014/main" val="221963073"/>
                    </a:ext>
                  </a:extLst>
                </a:gridCol>
              </a:tblGrid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게임이름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WA!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24824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문서이름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WA!_</a:t>
                      </a:r>
                      <a:r>
                        <a:rPr lang="en-US" altLang="ko-KR" sz="1100" dirty="0" err="1"/>
                        <a:t>System_Character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065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02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1.03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254623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최초 작성일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2020.05.16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643320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최근 작성일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2020.05.31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13605"/>
                  </a:ext>
                </a:extLst>
              </a:tr>
            </a:tbl>
          </a:graphicData>
        </a:graphic>
      </p:graphicFrame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F310D7-FD6C-44B4-8563-400B443C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57815"/>
              </p:ext>
            </p:extLst>
          </p:nvPr>
        </p:nvGraphicFramePr>
        <p:xfrm>
          <a:off x="297541" y="3012312"/>
          <a:ext cx="90641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1447">
                  <a:extLst>
                    <a:ext uri="{9D8B030D-6E8A-4147-A177-3AD203B41FA5}">
                      <a16:colId xmlns:a16="http://schemas.microsoft.com/office/drawing/2014/main" val="3440658153"/>
                    </a:ext>
                  </a:extLst>
                </a:gridCol>
                <a:gridCol w="1251447">
                  <a:extLst>
                    <a:ext uri="{9D8B030D-6E8A-4147-A177-3AD203B41FA5}">
                      <a16:colId xmlns:a16="http://schemas.microsoft.com/office/drawing/2014/main" val="1971658152"/>
                    </a:ext>
                  </a:extLst>
                </a:gridCol>
                <a:gridCol w="1251447">
                  <a:extLst>
                    <a:ext uri="{9D8B030D-6E8A-4147-A177-3AD203B41FA5}">
                      <a16:colId xmlns:a16="http://schemas.microsoft.com/office/drawing/2014/main" val="3807782798"/>
                    </a:ext>
                  </a:extLst>
                </a:gridCol>
                <a:gridCol w="5309831">
                  <a:extLst>
                    <a:ext uri="{9D8B030D-6E8A-4147-A177-3AD203B41FA5}">
                      <a16:colId xmlns:a16="http://schemas.microsoft.com/office/drawing/2014/main" val="432269924"/>
                    </a:ext>
                  </a:extLst>
                </a:gridCol>
              </a:tblGrid>
              <a:tr h="21255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수정 이력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64330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수정날짜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수정자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수정사항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145873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2020.05.28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 완성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36044"/>
                  </a:ext>
                </a:extLst>
              </a:tr>
              <a:tr h="206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2020.05.30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캐릭터 이동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점프 </a:t>
                      </a:r>
                      <a:r>
                        <a:rPr lang="ko-KR" altLang="en-US" sz="1100" dirty="0" err="1"/>
                        <a:t>플로우차트</a:t>
                      </a:r>
                      <a:r>
                        <a:rPr lang="ko-KR" altLang="en-US" sz="1100" dirty="0"/>
                        <a:t> 개선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변수설정 추가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47676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2020.05.31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충돌체크 엑셀 참조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04130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2020.06.02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 시스템 특징 작성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190012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25441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85913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E118CF28-2199-4715-BCF4-3F090EBC715E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70CD69B-E832-4D05-9018-8FAAD9A3324E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12" name="평행 사변형 11">
                <a:extLst>
                  <a:ext uri="{FF2B5EF4-FFF2-40B4-BE49-F238E27FC236}">
                    <a16:creationId xmlns:a16="http://schemas.microsoft.com/office/drawing/2014/main" id="{10CF4EC3-6DDB-4151-85D9-7DCE63C4696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182CF2F-FF95-4E54-8E67-5AFA30D841B0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0FA08EF3-7FFE-4E95-A37A-768D44B2962E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7" name="평행 사변형 6">
                    <a:extLst>
                      <a:ext uri="{FF2B5EF4-FFF2-40B4-BE49-F238E27FC236}">
                        <a16:creationId xmlns:a16="http://schemas.microsoft.com/office/drawing/2014/main" id="{7679D829-7188-46D7-9513-509771EDA944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평행 사변형 8">
                    <a:extLst>
                      <a:ext uri="{FF2B5EF4-FFF2-40B4-BE49-F238E27FC236}">
                        <a16:creationId xmlns:a16="http://schemas.microsoft.com/office/drawing/2014/main" id="{717791E3-7D6A-4ACF-A1D8-D9836BA4F389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평행 사변형 9">
                    <a:extLst>
                      <a:ext uri="{FF2B5EF4-FFF2-40B4-BE49-F238E27FC236}">
                        <a16:creationId xmlns:a16="http://schemas.microsoft.com/office/drawing/2014/main" id="{F57A7821-6280-4E5E-843A-6A0F7724681E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E766082-E445-4C76-8260-9B174EC8DA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6F8B37D5-7DC9-4DCE-9923-A580159C05D3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972074E8-674D-411D-8089-23D85AD6EE24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BF503397-B465-4EC7-A6C5-06E324F557C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56FBD3C8-DAF0-48FA-8BAD-8ED2CB8A946C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5A5C86-CF34-4A0B-8F6F-AD52D8AD9EF8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2069D71-CF9E-488F-A759-EDECBD4C3767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그림 2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28C19497-C929-4D7A-AB92-82A575C46C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330404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A2FDA6-F261-4C10-AC69-3D55BDF35820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C859689-2BF6-4890-8F04-F4711BC8A2F2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D6029DED-A8CC-4BD6-8D12-3569DFA20DDB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A3F09E3-EA23-48C6-AAAA-F175A704DEB6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CC6AA402-B05E-4617-9129-9012CE0D026F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30" name="평행 사변형 29">
                    <a:extLst>
                      <a:ext uri="{FF2B5EF4-FFF2-40B4-BE49-F238E27FC236}">
                        <a16:creationId xmlns:a16="http://schemas.microsoft.com/office/drawing/2014/main" id="{AAFF4FB2-ABE3-41CE-8360-AE001E08031A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평행 사변형 30">
                    <a:extLst>
                      <a:ext uri="{FF2B5EF4-FFF2-40B4-BE49-F238E27FC236}">
                        <a16:creationId xmlns:a16="http://schemas.microsoft.com/office/drawing/2014/main" id="{675C9441-3AEC-435E-A4D0-08F7FDD31976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평행 사변형 31">
                    <a:extLst>
                      <a:ext uri="{FF2B5EF4-FFF2-40B4-BE49-F238E27FC236}">
                        <a16:creationId xmlns:a16="http://schemas.microsoft.com/office/drawing/2014/main" id="{71B0EC12-8224-4FAC-8C93-CAAD15BDA642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3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AEF6988-DD33-4E51-83C6-B66A7946E15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0E7AF50A-DE95-4116-876B-8703F97D78C8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5313F982-E164-4DFD-AEAB-B189E8CE559C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A2CDE2B8-DC6A-4944-956A-B756A13F6E4F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4E4BCF07-13FD-4511-A7FD-1ED7A722A50E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B9EC615-3087-48AD-8C9E-F842CB23CF91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E594E0B-71FC-414D-96DB-44F48F186B2C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6A871EF-0B5D-4375-936E-94FA49619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BAB65C-A4CD-4479-B7E8-BA3EFAC63D7B}"/>
              </a:ext>
            </a:extLst>
          </p:cNvPr>
          <p:cNvSpPr/>
          <p:nvPr/>
        </p:nvSpPr>
        <p:spPr>
          <a:xfrm>
            <a:off x="2683476" y="153948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기획 개요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D3173-E7B0-4276-A4CE-4D90D373D2B8}"/>
              </a:ext>
            </a:extLst>
          </p:cNvPr>
          <p:cNvSpPr txBox="1"/>
          <p:nvPr/>
        </p:nvSpPr>
        <p:spPr>
          <a:xfrm>
            <a:off x="213651" y="1362589"/>
            <a:ext cx="10386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chemeClr val="bg1"/>
                </a:solidFill>
              </a:rPr>
              <a:t>기획 배경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WA!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ko-KR" altLang="en-US" dirty="0">
                <a:solidFill>
                  <a:schemeClr val="accent4"/>
                </a:solidFill>
              </a:rPr>
              <a:t>쿼터 뷰의 퍼즐 게임</a:t>
            </a:r>
            <a:r>
              <a:rPr lang="ko-KR" altLang="en-US" dirty="0">
                <a:solidFill>
                  <a:schemeClr val="bg1"/>
                </a:solidFill>
              </a:rPr>
              <a:t>으로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플레이어가 캐릭터를 조작하여 퍼즐을 풀고 다음 스테이지로 이동해 나가는 게임이다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플레이어가 </a:t>
            </a:r>
            <a:r>
              <a:rPr lang="ko-KR" altLang="en-US" dirty="0">
                <a:solidFill>
                  <a:schemeClr val="accent4"/>
                </a:solidFill>
              </a:rPr>
              <a:t>게임에 직접 조작하여 </a:t>
            </a:r>
            <a:r>
              <a:rPr lang="ko-KR" altLang="en-US" dirty="0">
                <a:solidFill>
                  <a:schemeClr val="bg1"/>
                </a:solidFill>
              </a:rPr>
              <a:t>플레이어와 게임 간의 직접적인</a:t>
            </a:r>
            <a:r>
              <a:rPr lang="ko-KR" altLang="en-US" dirty="0">
                <a:solidFill>
                  <a:schemeClr val="accent4"/>
                </a:solidFill>
              </a:rPr>
              <a:t> 상호작용</a:t>
            </a:r>
            <a:r>
              <a:rPr lang="ko-KR" altLang="en-US" dirty="0">
                <a:solidFill>
                  <a:schemeClr val="bg1"/>
                </a:solidFill>
              </a:rPr>
              <a:t>이 이루어진다는 느낌을 주기 위해서 </a:t>
            </a:r>
            <a:r>
              <a:rPr lang="ko-KR" altLang="en-US" dirty="0">
                <a:solidFill>
                  <a:schemeClr val="accent4"/>
                </a:solidFill>
              </a:rPr>
              <a:t>캐릭터 시스템을 기획</a:t>
            </a:r>
            <a:r>
              <a:rPr lang="ko-KR" altLang="en-US" dirty="0">
                <a:solidFill>
                  <a:schemeClr val="bg1"/>
                </a:solidFill>
              </a:rPr>
              <a:t>하였다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6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EEEFDE6-A2E8-4B99-A295-C49696BA303A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FE29FB2-A811-49E4-A3B4-05C8527E330E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E4660363-ED4F-4A3C-962E-AAC783FF40AB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0566038-44F5-42FB-AFE0-FBA99891F084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7189B7D2-D731-47D0-8B05-38C20D7FDEE3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79F1767D-81D2-4B49-A390-4CCCB54ECB34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2C4F4961-789C-4238-B96C-ABB803F8235C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CB49B42B-77CC-413E-AA33-08B33B74310A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F449BE51-621C-47C3-BA83-B471C6A410B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CACAFF03-536A-4F7B-AE42-A03EDBB08219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0A897110-C953-4F63-8B9F-2F9514F0A6D7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D65F6693-3508-40E8-9DC9-C529055C7E46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CD767F2F-4E07-457A-A05E-904B515D91E3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EA4FE77-82B8-4098-B469-7C58227E1495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B155B46-452A-42CB-BF31-344E4086EE67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542B86B8-4FE8-45BE-84D0-7A221CD136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3F357E-6B50-4F9B-B1D0-6EADDD068654}"/>
              </a:ext>
            </a:extLst>
          </p:cNvPr>
          <p:cNvSpPr/>
          <p:nvPr/>
        </p:nvSpPr>
        <p:spPr>
          <a:xfrm>
            <a:off x="2683476" y="153948"/>
            <a:ext cx="5519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시스템 특징 설명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16372-FC60-4A8F-B305-945644B1545E}"/>
              </a:ext>
            </a:extLst>
          </p:cNvPr>
          <p:cNvSpPr txBox="1"/>
          <p:nvPr/>
        </p:nvSpPr>
        <p:spPr>
          <a:xfrm>
            <a:off x="213651" y="1362589"/>
            <a:ext cx="10386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bg1"/>
                </a:solidFill>
              </a:rPr>
              <a:t>Character </a:t>
            </a:r>
            <a:r>
              <a:rPr lang="ko-KR" altLang="en-US" dirty="0">
                <a:solidFill>
                  <a:schemeClr val="bg1"/>
                </a:solidFill>
              </a:rPr>
              <a:t>시스템 설명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캐릭터는 </a:t>
            </a:r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방향으로 이동 가능하다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캐릭터는 점프를 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캐릭터는 </a:t>
            </a:r>
            <a:r>
              <a:rPr lang="en-US" altLang="ko-KR" dirty="0">
                <a:solidFill>
                  <a:schemeClr val="bg1"/>
                </a:solidFill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키를 통해 상호작용 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퍼즐요소마다 상호작용의 내용이 다르므로 이는 각각의 퍼즐요소 문서에 작성할 것</a:t>
            </a:r>
            <a:r>
              <a:rPr lang="en-US" altLang="ko-KR" sz="1200">
                <a:solidFill>
                  <a:schemeClr val="bg1"/>
                </a:solidFill>
              </a:rPr>
              <a:t>)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1593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61CACF2D-40CC-44F4-9CEE-73DFB5843AFD}"/>
              </a:ext>
            </a:extLst>
          </p:cNvPr>
          <p:cNvSpPr/>
          <p:nvPr/>
        </p:nvSpPr>
        <p:spPr>
          <a:xfrm>
            <a:off x="10843964" y="1706434"/>
            <a:ext cx="483079" cy="1431985"/>
          </a:xfrm>
          <a:custGeom>
            <a:avLst/>
            <a:gdLst>
              <a:gd name="connsiteX0" fmla="*/ 0 w 483079"/>
              <a:gd name="connsiteY0" fmla="*/ 0 h 1431985"/>
              <a:gd name="connsiteX1" fmla="*/ 483079 w 483079"/>
              <a:gd name="connsiteY1" fmla="*/ 741872 h 1431985"/>
              <a:gd name="connsiteX2" fmla="*/ 483079 w 483079"/>
              <a:gd name="connsiteY2" fmla="*/ 1431985 h 14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079" h="1431985">
                <a:moveTo>
                  <a:pt x="0" y="0"/>
                </a:moveTo>
                <a:lnTo>
                  <a:pt x="483079" y="741872"/>
                </a:lnTo>
                <a:lnTo>
                  <a:pt x="483079" y="1431985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Free Vector Human Silhouette | FreeVectors">
            <a:extLst>
              <a:ext uri="{FF2B5EF4-FFF2-40B4-BE49-F238E27FC236}">
                <a16:creationId xmlns:a16="http://schemas.microsoft.com/office/drawing/2014/main" id="{80544FC3-7B8D-47B8-BABD-144276DC6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26" b="96474" l="9936" r="89744">
                        <a14:foregroundMark x1="49359" y1="7585" x2="50748" y2="8868"/>
                        <a14:foregroundMark x1="48718" y1="3632" x2="51709" y2="3953"/>
                        <a14:foregroundMark x1="47863" y1="89530" x2="46795" y2="93590"/>
                        <a14:foregroundMark x1="52991" y1="94231" x2="54060" y2="95833"/>
                        <a14:foregroundMark x1="47009" y1="96047" x2="46581" y2="96261"/>
                        <a14:foregroundMark x1="53205" y1="96474" x2="53953" y2="96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32" r="30782"/>
          <a:stretch/>
        </p:blipFill>
        <p:spPr bwMode="auto">
          <a:xfrm>
            <a:off x="8169149" y="3703915"/>
            <a:ext cx="662730" cy="181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AC632-8107-49AB-812F-E9E464F4F0E1}"/>
              </a:ext>
            </a:extLst>
          </p:cNvPr>
          <p:cNvSpPr/>
          <p:nvPr/>
        </p:nvSpPr>
        <p:spPr>
          <a:xfrm>
            <a:off x="8202704" y="3737470"/>
            <a:ext cx="562582" cy="1749297"/>
          </a:xfrm>
          <a:prstGeom prst="roundRect">
            <a:avLst>
              <a:gd name="adj" fmla="val 449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EA9F6F9B-99A0-405A-8F06-02287E2AA2E9}"/>
              </a:ext>
            </a:extLst>
          </p:cNvPr>
          <p:cNvSpPr/>
          <p:nvPr/>
        </p:nvSpPr>
        <p:spPr>
          <a:xfrm>
            <a:off x="8500513" y="4090800"/>
            <a:ext cx="836762" cy="560717"/>
          </a:xfrm>
          <a:custGeom>
            <a:avLst/>
            <a:gdLst>
              <a:gd name="connsiteX0" fmla="*/ 0 w 836762"/>
              <a:gd name="connsiteY0" fmla="*/ 0 h 560717"/>
              <a:gd name="connsiteX1" fmla="*/ 439947 w 836762"/>
              <a:gd name="connsiteY1" fmla="*/ 560717 h 560717"/>
              <a:gd name="connsiteX2" fmla="*/ 836762 w 836762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762" h="560717">
                <a:moveTo>
                  <a:pt x="0" y="0"/>
                </a:moveTo>
                <a:lnTo>
                  <a:pt x="439947" y="560717"/>
                </a:lnTo>
                <a:lnTo>
                  <a:pt x="836762" y="56071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A2FDA6-F261-4C10-AC69-3D55BDF35820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C859689-2BF6-4890-8F04-F4711BC8A2F2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D6029DED-A8CC-4BD6-8D12-3569DFA20DDB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A3F09E3-EA23-48C6-AAAA-F175A704DEB6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CC6AA402-B05E-4617-9129-9012CE0D026F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30" name="평행 사변형 29">
                    <a:extLst>
                      <a:ext uri="{FF2B5EF4-FFF2-40B4-BE49-F238E27FC236}">
                        <a16:creationId xmlns:a16="http://schemas.microsoft.com/office/drawing/2014/main" id="{AAFF4FB2-ABE3-41CE-8360-AE001E08031A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평행 사변형 30">
                    <a:extLst>
                      <a:ext uri="{FF2B5EF4-FFF2-40B4-BE49-F238E27FC236}">
                        <a16:creationId xmlns:a16="http://schemas.microsoft.com/office/drawing/2014/main" id="{675C9441-3AEC-435E-A4D0-08F7FDD31976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평행 사변형 31">
                    <a:extLst>
                      <a:ext uri="{FF2B5EF4-FFF2-40B4-BE49-F238E27FC236}">
                        <a16:creationId xmlns:a16="http://schemas.microsoft.com/office/drawing/2014/main" id="{71B0EC12-8224-4FAC-8C93-CAAD15BDA642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3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AEF6988-DD33-4E51-83C6-B66A7946E15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0E7AF50A-DE95-4116-876B-8703F97D78C8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5313F982-E164-4DFD-AEAB-B189E8CE559C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A2CDE2B8-DC6A-4944-956A-B756A13F6E4F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4E4BCF07-13FD-4511-A7FD-1ED7A722A50E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B9EC615-3087-48AD-8C9E-F842CB23CF91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E594E0B-71FC-414D-96DB-44F48F186B2C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6A871EF-0B5D-4375-936E-94FA49619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BAB65C-A4CD-4479-B7E8-BA3EFAC63D7B}"/>
              </a:ext>
            </a:extLst>
          </p:cNvPr>
          <p:cNvSpPr/>
          <p:nvPr/>
        </p:nvSpPr>
        <p:spPr>
          <a:xfrm>
            <a:off x="2683476" y="153948"/>
            <a:ext cx="5519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캐릭터 객체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DF7B2F9-C00C-4366-9173-682FBEBFB761}"/>
              </a:ext>
            </a:extLst>
          </p:cNvPr>
          <p:cNvSpPr/>
          <p:nvPr/>
        </p:nvSpPr>
        <p:spPr>
          <a:xfrm>
            <a:off x="8418107" y="4022847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35B54216-FC33-44A1-8BF7-B3D4696723BD}"/>
              </a:ext>
            </a:extLst>
          </p:cNvPr>
          <p:cNvSpPr/>
          <p:nvPr/>
        </p:nvSpPr>
        <p:spPr>
          <a:xfrm flipV="1">
            <a:off x="8727363" y="3634185"/>
            <a:ext cx="506616" cy="170017"/>
          </a:xfrm>
          <a:custGeom>
            <a:avLst/>
            <a:gdLst>
              <a:gd name="connsiteX0" fmla="*/ 0 w 836762"/>
              <a:gd name="connsiteY0" fmla="*/ 0 h 560717"/>
              <a:gd name="connsiteX1" fmla="*/ 439947 w 836762"/>
              <a:gd name="connsiteY1" fmla="*/ 560717 h 560717"/>
              <a:gd name="connsiteX2" fmla="*/ 836762 w 836762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762" h="560717">
                <a:moveTo>
                  <a:pt x="0" y="0"/>
                </a:moveTo>
                <a:lnTo>
                  <a:pt x="439947" y="560717"/>
                </a:lnTo>
                <a:lnTo>
                  <a:pt x="836762" y="56071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E6106D8-F57D-4CAE-8E0F-15B5FCC91319}"/>
              </a:ext>
            </a:extLst>
          </p:cNvPr>
          <p:cNvSpPr/>
          <p:nvPr/>
        </p:nvSpPr>
        <p:spPr>
          <a:xfrm>
            <a:off x="8671397" y="3750898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936A3-BF28-4C32-8AC0-C84F0DC3C2EE}"/>
              </a:ext>
            </a:extLst>
          </p:cNvPr>
          <p:cNvSpPr txBox="1"/>
          <p:nvPr/>
        </p:nvSpPr>
        <p:spPr>
          <a:xfrm>
            <a:off x="9180269" y="4404716"/>
            <a:ext cx="1399261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매쉬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5523B4-339A-48BC-9DB3-652C56D4B3CF}"/>
              </a:ext>
            </a:extLst>
          </p:cNvPr>
          <p:cNvSpPr txBox="1"/>
          <p:nvPr/>
        </p:nvSpPr>
        <p:spPr>
          <a:xfrm>
            <a:off x="9225607" y="3417789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충돌체</a:t>
            </a:r>
            <a:endParaRPr lang="ko-KR" altLang="en-US" sz="1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334DB7-3420-4A87-A3B0-8F2662528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72289"/>
              </p:ext>
            </p:extLst>
          </p:nvPr>
        </p:nvGraphicFramePr>
        <p:xfrm>
          <a:off x="419372" y="2027381"/>
          <a:ext cx="6246287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050">
                  <a:extLst>
                    <a:ext uri="{9D8B030D-6E8A-4147-A177-3AD203B41FA5}">
                      <a16:colId xmlns:a16="http://schemas.microsoft.com/office/drawing/2014/main" val="1692628673"/>
                    </a:ext>
                  </a:extLst>
                </a:gridCol>
                <a:gridCol w="4836237">
                  <a:extLst>
                    <a:ext uri="{9D8B030D-6E8A-4147-A177-3AD203B41FA5}">
                      <a16:colId xmlns:a16="http://schemas.microsoft.com/office/drawing/2014/main" val="2351620207"/>
                    </a:ext>
                  </a:extLst>
                </a:gridCol>
              </a:tblGrid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286742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매쉬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 모델 리소스 필요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리소스가 없으므로 임의적으로 기본 </a:t>
                      </a:r>
                      <a:r>
                        <a:rPr lang="ko-KR" altLang="en-US" sz="1000" dirty="0" err="1"/>
                        <a:t>매쉬중</a:t>
                      </a:r>
                      <a:r>
                        <a:rPr lang="ko-KR" altLang="en-US" sz="1000" dirty="0"/>
                        <a:t> 하나로 대체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70784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hlinkClick r:id="rId7" action="ppaction://hlinkfile"/>
                        </a:rPr>
                        <a:t>충돌체</a:t>
                      </a:r>
                      <a:r>
                        <a:rPr lang="en-US" altLang="ko-KR" sz="1000" dirty="0"/>
                        <a:t>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/>
                        <a:t>링크 </a:t>
                      </a:r>
                      <a:r>
                        <a:rPr lang="ko-KR" altLang="en-US" sz="700" dirty="0"/>
                        <a:t>엑셀 참조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캡슐 </a:t>
                      </a:r>
                      <a:r>
                        <a:rPr lang="ko-KR" altLang="en-US" sz="1000" dirty="0" err="1"/>
                        <a:t>콜리전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캐릭터 모델 리소스의 크기에 </a:t>
                      </a:r>
                      <a:r>
                        <a:rPr lang="en-US" altLang="ko-KR" sz="1000" dirty="0"/>
                        <a:t>scale</a:t>
                      </a:r>
                      <a:r>
                        <a:rPr lang="ko-KR" altLang="en-US" sz="1000"/>
                        <a:t>을 맞춤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04360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카메라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캐릭터를 쿼터 뷰로 비춤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캐릭터의 이동에 따라 같이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캐릭터의 방향에 따라 </a:t>
                      </a:r>
                      <a:r>
                        <a:rPr lang="en-US" altLang="ko-KR" sz="1000" dirty="0"/>
                        <a:t>rotation</a:t>
                      </a:r>
                      <a:r>
                        <a:rPr lang="ko-KR" altLang="en-US" sz="1000" dirty="0"/>
                        <a:t> 이나 </a:t>
                      </a:r>
                      <a:r>
                        <a:rPr lang="en-US" altLang="ko-KR" sz="1000" dirty="0"/>
                        <a:t>location</a:t>
                      </a:r>
                      <a:r>
                        <a:rPr lang="ko-KR" altLang="en-US" sz="1000" dirty="0"/>
                        <a:t>이 변경되지는 않음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캐릭터와 정해진 거리를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 err="1"/>
                        <a:t>이격해서</a:t>
                      </a:r>
                      <a:r>
                        <a:rPr lang="ko-KR" altLang="en-US" sz="1000" dirty="0"/>
                        <a:t> 방향변경없이 바라본다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8564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1D4DEEF9-9AD1-4BE6-B950-F3193A444AAF}"/>
              </a:ext>
            </a:extLst>
          </p:cNvPr>
          <p:cNvGrpSpPr/>
          <p:nvPr/>
        </p:nvGrpSpPr>
        <p:grpSpPr>
          <a:xfrm rot="18900000" flipH="1">
            <a:off x="9321432" y="1503813"/>
            <a:ext cx="1829739" cy="874074"/>
            <a:chOff x="2683476" y="2071676"/>
            <a:chExt cx="1829739" cy="874074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13F1D3EF-6037-4F9C-A31C-7C2B05D867C3}"/>
                </a:ext>
              </a:extLst>
            </p:cNvPr>
            <p:cNvSpPr/>
            <p:nvPr/>
          </p:nvSpPr>
          <p:spPr>
            <a:xfrm rot="16200000">
              <a:off x="3699422" y="2131957"/>
              <a:ext cx="874074" cy="753512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5000">
                  <a:schemeClr val="bg1"/>
                </a:gs>
                <a:gs pos="78000">
                  <a:schemeClr val="accent3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F114CC-5F42-4FFD-BF1F-D9B1DF139148}"/>
                </a:ext>
              </a:extLst>
            </p:cNvPr>
            <p:cNvSpPr/>
            <p:nvPr/>
          </p:nvSpPr>
          <p:spPr>
            <a:xfrm>
              <a:off x="2683476" y="2230719"/>
              <a:ext cx="1140903" cy="59487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1E706BC-CDBD-4743-8B60-63A42D7F3B58}"/>
                </a:ext>
              </a:extLst>
            </p:cNvPr>
            <p:cNvSpPr/>
            <p:nvPr/>
          </p:nvSpPr>
          <p:spPr>
            <a:xfrm>
              <a:off x="3364382" y="2154519"/>
              <a:ext cx="268051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AB6B2EA2-400E-4317-AF34-285BEE24BEF1}"/>
                </a:ext>
              </a:extLst>
            </p:cNvPr>
            <p:cNvSpPr/>
            <p:nvPr/>
          </p:nvSpPr>
          <p:spPr>
            <a:xfrm rot="16200000">
              <a:off x="3626521" y="2292318"/>
              <a:ext cx="444616" cy="4327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DFF674-1784-4E46-A241-40EEDE22C227}"/>
                </a:ext>
              </a:extLst>
            </p:cNvPr>
            <p:cNvSpPr/>
            <p:nvPr/>
          </p:nvSpPr>
          <p:spPr>
            <a:xfrm>
              <a:off x="3364382" y="2328946"/>
              <a:ext cx="268051" cy="268051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03EF247A-AF39-4AD4-9163-20BCACD67437}"/>
              </a:ext>
            </a:extLst>
          </p:cNvPr>
          <p:cNvSpPr/>
          <p:nvPr/>
        </p:nvSpPr>
        <p:spPr>
          <a:xfrm>
            <a:off x="10781637" y="1638781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98CC81-7770-4C4D-946E-BC17E861DB4E}"/>
              </a:ext>
            </a:extLst>
          </p:cNvPr>
          <p:cNvSpPr txBox="1"/>
          <p:nvPr/>
        </p:nvSpPr>
        <p:spPr>
          <a:xfrm>
            <a:off x="10297246" y="2854995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카메라</a:t>
            </a:r>
          </a:p>
        </p:txBody>
      </p:sp>
    </p:spTree>
    <p:extLst>
      <p:ext uri="{BB962C8B-B14F-4D97-AF65-F5344CB8AC3E}">
        <p14:creationId xmlns:p14="http://schemas.microsoft.com/office/powerpoint/2010/main" val="148600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CB5EA7D-2FA1-40B5-AD9D-01158F481668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08E0BF1-F57B-44D0-88B0-3ECDAA8D8E81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43978A97-0610-47DB-8827-73956A1979B8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C7B9553-292B-450C-A255-9FEBEE0AD894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1967137B-9C6F-480D-8DE6-8E423B285269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7520B870-D814-4DB8-913E-290AE6D98DB0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88D8B9A2-22D9-49AB-A174-54A23CB300F2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D85397AB-85D0-4A38-ABD7-25EE851196CC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4EF9D648-19F8-4B1A-AF25-6E2D96E6F3C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F667DCE6-A929-44D5-A7E6-6A07DE10D9B5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A783CAB3-059E-4A52-828E-E4BEB67E8263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C3280214-372F-4103-9ADC-B8E0FC406ABA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798516DC-C3F7-4558-A84C-F45A48201C46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1BA66EC-06BD-4965-BC09-9A8FDB782A1D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3F6A842-3C60-4AFF-A971-7B938DD1B079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B983A4F-93CE-4E13-AA7B-21E0E2E3EC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6199DB-65FF-490D-879F-490E1A5063FA}"/>
              </a:ext>
            </a:extLst>
          </p:cNvPr>
          <p:cNvSpPr/>
          <p:nvPr/>
        </p:nvSpPr>
        <p:spPr>
          <a:xfrm>
            <a:off x="2683476" y="153948"/>
            <a:ext cx="5968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애니메이션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리소스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ECC17FA-4834-417D-B640-751C18D1E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96640"/>
              </p:ext>
            </p:extLst>
          </p:nvPr>
        </p:nvGraphicFramePr>
        <p:xfrm>
          <a:off x="555537" y="1842860"/>
          <a:ext cx="7103612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87">
                  <a:extLst>
                    <a:ext uri="{9D8B030D-6E8A-4147-A177-3AD203B41FA5}">
                      <a16:colId xmlns:a16="http://schemas.microsoft.com/office/drawing/2014/main" val="2089476600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907321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필요 애니메이션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173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ani_cha_stand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캐릭터가 아무 행동도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안할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시 재생되는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6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ani_cha_move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캐릭터 이동시에 재생되는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138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ani_cha_jump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(xxx)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캐릭터 점프시에 재생되는 애니메이션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ani_cha_jumpstart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ani_cha_jumploop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ani_cha_jumpend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1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22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197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01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A2FDA6-F261-4C10-AC69-3D55BDF35820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C859689-2BF6-4890-8F04-F4711BC8A2F2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D6029DED-A8CC-4BD6-8D12-3569DFA20DDB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A3F09E3-EA23-48C6-AAAA-F175A704DEB6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CC6AA402-B05E-4617-9129-9012CE0D026F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30" name="평행 사변형 29">
                    <a:extLst>
                      <a:ext uri="{FF2B5EF4-FFF2-40B4-BE49-F238E27FC236}">
                        <a16:creationId xmlns:a16="http://schemas.microsoft.com/office/drawing/2014/main" id="{AAFF4FB2-ABE3-41CE-8360-AE001E08031A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평행 사변형 30">
                    <a:extLst>
                      <a:ext uri="{FF2B5EF4-FFF2-40B4-BE49-F238E27FC236}">
                        <a16:creationId xmlns:a16="http://schemas.microsoft.com/office/drawing/2014/main" id="{675C9441-3AEC-435E-A4D0-08F7FDD31976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평행 사변형 31">
                    <a:extLst>
                      <a:ext uri="{FF2B5EF4-FFF2-40B4-BE49-F238E27FC236}">
                        <a16:creationId xmlns:a16="http://schemas.microsoft.com/office/drawing/2014/main" id="{71B0EC12-8224-4FAC-8C93-CAAD15BDA642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3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AEF6988-DD33-4E51-83C6-B66A7946E15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0E7AF50A-DE95-4116-876B-8703F97D78C8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5313F982-E164-4DFD-AEAB-B189E8CE559C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A2CDE2B8-DC6A-4944-956A-B756A13F6E4F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4E4BCF07-13FD-4511-A7FD-1ED7A722A50E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B9EC615-3087-48AD-8C9E-F842CB23CF91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E594E0B-71FC-414D-96DB-44F48F186B2C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6A871EF-0B5D-4375-936E-94FA49619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BAB65C-A4CD-4479-B7E8-BA3EFAC63D7B}"/>
              </a:ext>
            </a:extLst>
          </p:cNvPr>
          <p:cNvSpPr/>
          <p:nvPr/>
        </p:nvSpPr>
        <p:spPr>
          <a:xfrm>
            <a:off x="2683476" y="153948"/>
            <a:ext cx="5519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캐릭터 변수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5D7EBCC-F79C-47CF-9C09-A9407A5B2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18968"/>
              </p:ext>
            </p:extLst>
          </p:nvPr>
        </p:nvGraphicFramePr>
        <p:xfrm>
          <a:off x="622648" y="1626723"/>
          <a:ext cx="768245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167">
                  <a:extLst>
                    <a:ext uri="{9D8B030D-6E8A-4147-A177-3AD203B41FA5}">
                      <a16:colId xmlns:a16="http://schemas.microsoft.com/office/drawing/2014/main" val="2560107284"/>
                    </a:ext>
                  </a:extLst>
                </a:gridCol>
                <a:gridCol w="1883457">
                  <a:extLst>
                    <a:ext uri="{9D8B030D-6E8A-4147-A177-3AD203B41FA5}">
                      <a16:colId xmlns:a16="http://schemas.microsoft.com/office/drawing/2014/main" val="3144338118"/>
                    </a:ext>
                  </a:extLst>
                </a:gridCol>
                <a:gridCol w="4362830">
                  <a:extLst>
                    <a:ext uri="{9D8B030D-6E8A-4147-A177-3AD203B41FA5}">
                      <a16:colId xmlns:a16="http://schemas.microsoft.com/office/drawing/2014/main" val="3739425451"/>
                    </a:ext>
                  </a:extLst>
                </a:gridCol>
              </a:tblGrid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293097"/>
                  </a:ext>
                </a:extLst>
              </a:tr>
              <a:tr h="1930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float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move_speed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 이동속도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425588"/>
                  </a:ext>
                </a:extLst>
              </a:tr>
              <a:tr h="1930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jump_power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캐릭터의 점프력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565777"/>
                  </a:ext>
                </a:extLst>
              </a:tr>
              <a:tr h="1930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key_stack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소유 열쇠 개수 </a:t>
                      </a:r>
                      <a:r>
                        <a:rPr lang="en-US" altLang="ko-KR" sz="1000" dirty="0"/>
                        <a:t>(Default = 0)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14214"/>
                  </a:ext>
                </a:extLst>
              </a:tr>
              <a:tr h="1994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bool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jumping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캐릭터의 발 바로 밑에 충돌객체가 없는가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9935"/>
                  </a:ext>
                </a:extLst>
              </a:tr>
              <a:tr h="1930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wall_check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캐릭터가 바라보는 방향</a:t>
                      </a:r>
                      <a:r>
                        <a:rPr lang="en-US" altLang="ko-KR" sz="1000" dirty="0"/>
                        <a:t>(Rotation) </a:t>
                      </a:r>
                      <a:r>
                        <a:rPr lang="ko-KR" altLang="en-US" sz="1000" dirty="0"/>
                        <a:t>바로 앞에 충돌 오브젝트가 있는가</a:t>
                      </a:r>
                      <a:r>
                        <a:rPr lang="en-US" altLang="ko-KR" sz="10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680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56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E8698CB-40A7-48B2-84E8-76E535B0FF0B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F757F71-85AB-4F62-A74C-B89B3759A680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3ECD270F-55E3-4C1B-8A82-B0D9C7C689CC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6A4A72F0-8B08-4F7F-974A-DAFAA16F4E6C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F9A264E4-AA13-4BC9-BDCB-BF177CE8AAD7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87501A56-DF6D-49AB-9393-44CB12394BEC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77FCFEBC-2D23-4E0D-94A0-31E9C02511B2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018A1D46-38F8-4CC4-852B-1B2B49D47E75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4DB63EA5-E56D-4A94-90FB-A0A356E69C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82065557-B4A7-447A-B29B-34F35D2217FE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D3C93A3E-434E-43B3-B6F5-52F3248F9D3F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03653401-F004-4F8A-9474-A3C8EA96C3DA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E750FD92-4B8C-4689-9C89-E2F0A37DBEC9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A3D70D4-6DF2-4F7C-827F-44C75C2BF9FB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7C2CA75-B4EF-4EA1-9CCA-7A83BC622939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D408365-7758-450F-8735-CBBFF830F2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CEB4C6-7449-47E5-B342-BFFBA975AD7E}"/>
              </a:ext>
            </a:extLst>
          </p:cNvPr>
          <p:cNvSpPr/>
          <p:nvPr/>
        </p:nvSpPr>
        <p:spPr>
          <a:xfrm>
            <a:off x="2683476" y="153948"/>
            <a:ext cx="6773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캐릭터 </a:t>
            </a:r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 descr="개체, 시계이(가) 표시된 사진&#10;&#10;자동 생성된 설명">
            <a:extLst>
              <a:ext uri="{FF2B5EF4-FFF2-40B4-BE49-F238E27FC236}">
                <a16:creationId xmlns:a16="http://schemas.microsoft.com/office/drawing/2014/main" id="{7966B8D5-AC9A-4B0F-92BE-2A4F68642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0" y="1466784"/>
            <a:ext cx="1938696" cy="1304657"/>
          </a:xfrm>
          <a:prstGeom prst="rect">
            <a:avLst/>
          </a:prstGeom>
        </p:spPr>
      </p:pic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D639FEE7-82E2-4BA0-981C-0A1838323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74916"/>
              </p:ext>
            </p:extLst>
          </p:nvPr>
        </p:nvGraphicFramePr>
        <p:xfrm>
          <a:off x="3068124" y="1747989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897845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652228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714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210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374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↓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→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7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회전값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(0, 0, 0)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(0, 0, 270)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(0, 0, 180)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(0, 0, 90)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9842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0A50B27-AAA7-4FF6-9F96-E11F57B9A8D5}"/>
              </a:ext>
            </a:extLst>
          </p:cNvPr>
          <p:cNvSpPr txBox="1"/>
          <p:nvPr/>
        </p:nvSpPr>
        <p:spPr>
          <a:xfrm>
            <a:off x="395988" y="3095538"/>
            <a:ext cx="275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>
                <a:solidFill>
                  <a:schemeClr val="bg1"/>
                </a:solidFill>
              </a:rPr>
              <a:t>동시입력시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B07B039-E64B-45BF-B8C5-5AA0C2834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43959"/>
              </p:ext>
            </p:extLst>
          </p:nvPr>
        </p:nvGraphicFramePr>
        <p:xfrm>
          <a:off x="510790" y="3574780"/>
          <a:ext cx="6502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45374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96617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01798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728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↑←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↑→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↓←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↓→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10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(0, 0, 315)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(0, 0, 45)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(0, 0, 225)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(0, 0, 135)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317871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C491B36-F82A-4DB8-978D-1B9AC494E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30329"/>
              </p:ext>
            </p:extLst>
          </p:nvPr>
        </p:nvGraphicFramePr>
        <p:xfrm>
          <a:off x="515824" y="4353657"/>
          <a:ext cx="6502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45374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96617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01798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728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←↑→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↑→↓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←↓→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↑←↓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10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(0, 0, 0)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(0, 0, 90)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(0, 0, 180)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(0, 0, 270)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317871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17CD49A-9A94-4ED6-8529-BC171103C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36877"/>
              </p:ext>
            </p:extLst>
          </p:nvPr>
        </p:nvGraphicFramePr>
        <p:xfrm>
          <a:off x="510791" y="5140566"/>
          <a:ext cx="32511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2141065919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971091416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06589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↑↓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←→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↑↓←→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85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방향 변경을 하지 않는다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743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85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F3CA1F-C7CE-4F72-B437-B1E3C9D5A0B2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4D29E79-AF1A-4473-9A42-0FFDE8FB7CAC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EE15F360-4453-4802-A960-D91FF1C2B5E7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08103A4D-CA07-486B-AD19-60C010A42A76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44164D26-5A8D-41B8-9ED7-228D7B3F2297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0DF767A8-3A65-41FF-A27D-53795FBBA7AE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EF3EBCC1-D285-4804-896C-33A0BFE4CA8F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15A19884-E223-42CF-9F32-AC3F79A3DBF7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371E2490-38F4-4F28-886F-54400E081E8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8051E27A-4AFC-431B-A5F4-F8E696A2332D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DCA327F8-22D1-405A-84EA-CD900148AE87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DE203B8A-C39D-47B4-AB30-63222CDDDC92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2A6362CB-C82E-4B90-93B5-F06481C333EC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E737B26-5EE6-4CA0-B006-2CAF9EBC51BC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FDE8F8A-A81A-4CA7-9AD4-750F1BF6E390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7548B7D-3577-4056-941B-4AD8BDD965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77ED6F-9D4D-4846-801F-3004C8FDDFEF}"/>
              </a:ext>
            </a:extLst>
          </p:cNvPr>
          <p:cNvSpPr/>
          <p:nvPr/>
        </p:nvSpPr>
        <p:spPr>
          <a:xfrm>
            <a:off x="2683476" y="153948"/>
            <a:ext cx="7840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캐릭터 이동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플로우 차트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그림 20" descr="개체, 시계이(가) 표시된 사진&#10;&#10;자동 생성된 설명">
            <a:extLst>
              <a:ext uri="{FF2B5EF4-FFF2-40B4-BE49-F238E27FC236}">
                <a16:creationId xmlns:a16="http://schemas.microsoft.com/office/drawing/2014/main" id="{8F6E5B78-4D0A-44CB-B861-8EFF12219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7" y="2547105"/>
            <a:ext cx="1938696" cy="1304657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28698C1E-078F-4A17-8E26-D94371843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86" y="1587606"/>
            <a:ext cx="4802802" cy="468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7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477</Words>
  <Application>Microsoft Office PowerPoint</Application>
  <PresentationFormat>와이드스크린</PresentationFormat>
  <Paragraphs>147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91</cp:revision>
  <dcterms:created xsi:type="dcterms:W3CDTF">2020-05-01T15:46:23Z</dcterms:created>
  <dcterms:modified xsi:type="dcterms:W3CDTF">2020-06-06T06:22:42Z</dcterms:modified>
</cp:coreProperties>
</file>