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6" r:id="rId5"/>
    <p:sldId id="268" r:id="rId6"/>
    <p:sldId id="260" r:id="rId7"/>
    <p:sldId id="263" r:id="rId8"/>
    <p:sldId id="259" r:id="rId9"/>
    <p:sldId id="262" r:id="rId10"/>
    <p:sldId id="261" r:id="rId11"/>
    <p:sldId id="264" r:id="rId12"/>
    <p:sldId id="267" r:id="rId13"/>
    <p:sldId id="272" r:id="rId14"/>
    <p:sldId id="274" r:id="rId15"/>
    <p:sldId id="271" r:id="rId16"/>
    <p:sldId id="270" r:id="rId1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2021-04-12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2021-04-12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46" indent="0" algn="ctr">
              <a:buNone/>
              <a:defRPr sz="1499"/>
            </a:lvl2pPr>
            <a:lvl3pPr marL="685692" indent="0" algn="ctr">
              <a:buNone/>
              <a:defRPr sz="1351"/>
            </a:lvl3pPr>
            <a:lvl4pPr marL="1028539" indent="0" algn="ctr">
              <a:buNone/>
              <a:defRPr sz="1200"/>
            </a:lvl4pPr>
            <a:lvl5pPr marL="1371385" indent="0" algn="ctr">
              <a:buNone/>
              <a:defRPr sz="1200"/>
            </a:lvl5pPr>
            <a:lvl6pPr marL="1714231" indent="0" algn="ctr">
              <a:buNone/>
              <a:defRPr sz="1200"/>
            </a:lvl6pPr>
            <a:lvl7pPr marL="2057078" indent="0" algn="ctr">
              <a:buNone/>
              <a:defRPr sz="1200"/>
            </a:lvl7pPr>
            <a:lvl8pPr marL="2399924" indent="0" algn="ctr">
              <a:buNone/>
              <a:defRPr sz="1200"/>
            </a:lvl8pPr>
            <a:lvl9pPr marL="274277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75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4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7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7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92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58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69625"/>
            <a:ext cx="5915025" cy="4120620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629232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4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69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5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3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2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0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9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77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23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604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5" y="527406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5" y="2428351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6" indent="0">
              <a:buNone/>
              <a:defRPr sz="1499" b="1"/>
            </a:lvl2pPr>
            <a:lvl3pPr marL="685692" indent="0">
              <a:buNone/>
              <a:defRPr sz="1351" b="1"/>
            </a:lvl3pPr>
            <a:lvl4pPr marL="1028539" indent="0">
              <a:buNone/>
              <a:defRPr sz="1200" b="1"/>
            </a:lvl4pPr>
            <a:lvl5pPr marL="1371385" indent="0">
              <a:buNone/>
              <a:defRPr sz="1200" b="1"/>
            </a:lvl5pPr>
            <a:lvl6pPr marL="1714231" indent="0">
              <a:buNone/>
              <a:defRPr sz="1200" b="1"/>
            </a:lvl6pPr>
            <a:lvl7pPr marL="2057078" indent="0">
              <a:buNone/>
              <a:defRPr sz="1200" b="1"/>
            </a:lvl7pPr>
            <a:lvl8pPr marL="2399924" indent="0">
              <a:buNone/>
              <a:defRPr sz="1200" b="1"/>
            </a:lvl8pPr>
            <a:lvl9pPr marL="274277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5" y="3618444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6" y="2428351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46" indent="0">
              <a:buNone/>
              <a:defRPr sz="1499" b="1"/>
            </a:lvl2pPr>
            <a:lvl3pPr marL="685692" indent="0">
              <a:buNone/>
              <a:defRPr sz="1351" b="1"/>
            </a:lvl3pPr>
            <a:lvl4pPr marL="1028539" indent="0">
              <a:buNone/>
              <a:defRPr sz="1200" b="1"/>
            </a:lvl4pPr>
            <a:lvl5pPr marL="1371385" indent="0">
              <a:buNone/>
              <a:defRPr sz="1200" b="1"/>
            </a:lvl5pPr>
            <a:lvl6pPr marL="1714231" indent="0">
              <a:buNone/>
              <a:defRPr sz="1200" b="1"/>
            </a:lvl6pPr>
            <a:lvl7pPr marL="2057078" indent="0">
              <a:buNone/>
              <a:defRPr sz="1200" b="1"/>
            </a:lvl7pPr>
            <a:lvl8pPr marL="2399924" indent="0">
              <a:buNone/>
              <a:defRPr sz="1200" b="1"/>
            </a:lvl8pPr>
            <a:lvl9pPr marL="274277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6" y="3618444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8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12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1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7" y="1426290"/>
            <a:ext cx="3471863" cy="7039681"/>
          </a:xfr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4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46" indent="0">
              <a:buNone/>
              <a:defRPr sz="1050"/>
            </a:lvl2pPr>
            <a:lvl3pPr marL="685692" indent="0">
              <a:buNone/>
              <a:defRPr sz="900"/>
            </a:lvl3pPr>
            <a:lvl4pPr marL="1028539" indent="0">
              <a:buNone/>
              <a:defRPr sz="750"/>
            </a:lvl4pPr>
            <a:lvl5pPr marL="1371385" indent="0">
              <a:buNone/>
              <a:defRPr sz="750"/>
            </a:lvl5pPr>
            <a:lvl6pPr marL="1714231" indent="0">
              <a:buNone/>
              <a:defRPr sz="750"/>
            </a:lvl6pPr>
            <a:lvl7pPr marL="2057078" indent="0">
              <a:buNone/>
              <a:defRPr sz="750"/>
            </a:lvl7pPr>
            <a:lvl8pPr marL="2399924" indent="0">
              <a:buNone/>
              <a:defRPr sz="750"/>
            </a:lvl8pPr>
            <a:lvl9pPr marL="274277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20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7" y="1426290"/>
            <a:ext cx="3471863" cy="703968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846" indent="0">
              <a:buNone/>
              <a:defRPr sz="2100"/>
            </a:lvl2pPr>
            <a:lvl3pPr marL="685692" indent="0">
              <a:buNone/>
              <a:defRPr sz="1800"/>
            </a:lvl3pPr>
            <a:lvl4pPr marL="1028539" indent="0">
              <a:buNone/>
              <a:defRPr sz="1499"/>
            </a:lvl4pPr>
            <a:lvl5pPr marL="1371385" indent="0">
              <a:buNone/>
              <a:defRPr sz="1499"/>
            </a:lvl5pPr>
            <a:lvl6pPr marL="1714231" indent="0">
              <a:buNone/>
              <a:defRPr sz="1499"/>
            </a:lvl6pPr>
            <a:lvl7pPr marL="2057078" indent="0">
              <a:buNone/>
              <a:defRPr sz="1499"/>
            </a:lvl7pPr>
            <a:lvl8pPr marL="2399924" indent="0">
              <a:buNone/>
              <a:defRPr sz="1499"/>
            </a:lvl8pPr>
            <a:lvl9pPr marL="2742770" indent="0">
              <a:buNone/>
              <a:defRPr sz="1499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4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46" indent="0">
              <a:buNone/>
              <a:defRPr sz="1050"/>
            </a:lvl2pPr>
            <a:lvl3pPr marL="685692" indent="0">
              <a:buNone/>
              <a:defRPr sz="900"/>
            </a:lvl3pPr>
            <a:lvl4pPr marL="1028539" indent="0">
              <a:buNone/>
              <a:defRPr sz="750"/>
            </a:lvl4pPr>
            <a:lvl5pPr marL="1371385" indent="0">
              <a:buNone/>
              <a:defRPr sz="750"/>
            </a:lvl5pPr>
            <a:lvl6pPr marL="1714231" indent="0">
              <a:buNone/>
              <a:defRPr sz="750"/>
            </a:lvl6pPr>
            <a:lvl7pPr marL="2057078" indent="0">
              <a:buNone/>
              <a:defRPr sz="750"/>
            </a:lvl7pPr>
            <a:lvl8pPr marL="2399924" indent="0">
              <a:buNone/>
              <a:defRPr sz="750"/>
            </a:lvl8pPr>
            <a:lvl9pPr marL="274277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2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2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2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404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2021-04-12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7" y="9181404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404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62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692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22" indent="-171422" algn="l" defTabSz="685692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70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15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199963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809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655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02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348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194" indent="-171422" algn="l" defTabSz="685692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46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692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539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385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231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078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399924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770" algn="l" defTabSz="685692" rtl="0" eaLnBrk="1" latinLnBrk="1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1"/>
            <a:ext cx="6858000" cy="95410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시스템 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플레이어 캐릭터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BF03464-F780-42C4-BACE-4A602174B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454985"/>
              </p:ext>
            </p:extLst>
          </p:nvPr>
        </p:nvGraphicFramePr>
        <p:xfrm>
          <a:off x="531924" y="2246350"/>
          <a:ext cx="5794153" cy="498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56">
                  <a:extLst>
                    <a:ext uri="{9D8B030D-6E8A-4147-A177-3AD203B41FA5}">
                      <a16:colId xmlns:a16="http://schemas.microsoft.com/office/drawing/2014/main" val="973427720"/>
                    </a:ext>
                  </a:extLst>
                </a:gridCol>
                <a:gridCol w="1259376">
                  <a:extLst>
                    <a:ext uri="{9D8B030D-6E8A-4147-A177-3AD203B41FA5}">
                      <a16:colId xmlns:a16="http://schemas.microsoft.com/office/drawing/2014/main" val="332287424"/>
                    </a:ext>
                  </a:extLst>
                </a:gridCol>
                <a:gridCol w="3178421">
                  <a:extLst>
                    <a:ext uri="{9D8B030D-6E8A-4147-A177-3AD203B41FA5}">
                      <a16:colId xmlns:a16="http://schemas.microsoft.com/office/drawing/2014/main" val="2688166341"/>
                    </a:ext>
                  </a:extLst>
                </a:gridCol>
              </a:tblGrid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입력한 방향키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방향 설정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이동 여부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50250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22279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24057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80009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15207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↖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639759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하단 참조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829354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↗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266302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↙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754652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하단 참조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32210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↘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6359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390656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139783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81516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360690"/>
                  </a:ext>
                </a:extLst>
              </a:tr>
              <a:tr h="3115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↑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↓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→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하단 참조</a:t>
                      </a: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96895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AABF5C3C-58AD-462C-94AF-3A82A71F3F69}"/>
              </a:ext>
            </a:extLst>
          </p:cNvPr>
          <p:cNvSpPr txBox="1"/>
          <p:nvPr/>
        </p:nvSpPr>
        <p:spPr>
          <a:xfrm>
            <a:off x="280315" y="7407993"/>
            <a:ext cx="6297381" cy="132343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서로 반대되는 방향키 입력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대해서는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해당 방향키를 입력하지 않는 것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처럼 처리한다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중복입력을 통해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이동이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무효될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경우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에는 두 방향키 중 최근에 입력한 방향으로 캐릭터의 방향을 설정한다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이동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동시입력처리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87912D-A5ED-4BFD-8F49-442A10C41026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327831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D62913A-A6E6-435F-9AD6-155E9C768531}"/>
              </a:ext>
            </a:extLst>
          </p:cNvPr>
          <p:cNvSpPr txBox="1"/>
          <p:nvPr/>
        </p:nvSpPr>
        <p:spPr>
          <a:xfrm>
            <a:off x="280315" y="5142315"/>
            <a:ext cx="6297381" cy="353943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키보드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Z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입력 받아 점프한다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체공 중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 및 방향전환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자유롭다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점프하면서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점프 애니메이션은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점프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–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체공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–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착지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가지로 나뉜다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점프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&amp;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착지 할 때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점프 높이는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jump_power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변수에 영향을 받는다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점프 로직은 </a:t>
            </a:r>
            <a:r>
              <a:rPr lang="ko-KR" altLang="en-US" sz="1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점프</a:t>
            </a:r>
            <a:r>
              <a:rPr lang="en-US" altLang="ko-KR" sz="1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ko-KR" altLang="en-US" sz="1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로직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확인할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89BE89E-C7C5-4018-86AE-CDAB08506275}"/>
              </a:ext>
            </a:extLst>
          </p:cNvPr>
          <p:cNvGrpSpPr/>
          <p:nvPr/>
        </p:nvGrpSpPr>
        <p:grpSpPr>
          <a:xfrm>
            <a:off x="1250735" y="2351988"/>
            <a:ext cx="4375010" cy="2573535"/>
            <a:chOff x="280310" y="2217421"/>
            <a:chExt cx="4375010" cy="257353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A59745B-C0EE-4376-97D7-E6405A10B2BF}"/>
                </a:ext>
              </a:extLst>
            </p:cNvPr>
            <p:cNvSpPr/>
            <p:nvPr/>
          </p:nvSpPr>
          <p:spPr>
            <a:xfrm>
              <a:off x="3920769" y="2217421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99" dirty="0">
                  <a:solidFill>
                    <a:schemeClr val="tx1"/>
                  </a:solidFill>
                </a:rPr>
                <a:t>Z</a:t>
              </a:r>
              <a:endParaRPr lang="ko-KR" altLang="en-US" sz="2799" dirty="0">
                <a:solidFill>
                  <a:schemeClr val="tx1"/>
                </a:solidFill>
              </a:endParaRPr>
            </a:p>
          </p:txBody>
        </p:sp>
        <p:pic>
          <p:nvPicPr>
            <p:cNvPr id="3074" name="Picture 2" descr="400+ Free Jumping &amp; Jump Vectors - Pixabay">
              <a:extLst>
                <a:ext uri="{FF2B5EF4-FFF2-40B4-BE49-F238E27FC236}">
                  <a16:creationId xmlns:a16="http://schemas.microsoft.com/office/drawing/2014/main" id="{816B64CE-A41E-4EBA-926B-225C51D9C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310" y="2217421"/>
              <a:ext cx="4375010" cy="2573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21D22B-D16B-4EC9-BCD7-C68E5B66163C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99500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점프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로직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27EC763-EA86-48B6-AFC8-3761FED0B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963" y="2322831"/>
            <a:ext cx="3722073" cy="619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0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대쉬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pic>
        <p:nvPicPr>
          <p:cNvPr id="1026" name="Picture 2" descr="불 dash 아이콘">
            <a:extLst>
              <a:ext uri="{FF2B5EF4-FFF2-40B4-BE49-F238E27FC236}">
                <a16:creationId xmlns:a16="http://schemas.microsoft.com/office/drawing/2014/main" id="{DCD4BB47-AFE9-4EF9-846D-00BE3EE72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80117"/>
            <a:ext cx="1306345" cy="130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64D4B7-633F-4F08-A111-F397EEADE2BA}"/>
              </a:ext>
            </a:extLst>
          </p:cNvPr>
          <p:cNvSpPr txBox="1"/>
          <p:nvPr/>
        </p:nvSpPr>
        <p:spPr>
          <a:xfrm>
            <a:off x="280315" y="3135617"/>
            <a:ext cx="6297381" cy="575542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대쉬는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방향으로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dash_speed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영향을 받아 이동하는 것이다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기력이 있을 때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키보드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X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키를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받아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대쉬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할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대쉬는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X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키를 입력 중 지속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되며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 입력해제 시 끝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도중에는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방향전환이 되지 않는다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공중에서도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대쉬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할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대쉬하는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동안에는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중력에 영향을 받지 않는다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대쉬는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짧은 재사용 대기시간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갖고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이는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dash_cooldown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영향을 받는다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대쉬하면서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&amp;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대쉬는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지속시간이 있으며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시간은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dash_maxtime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영향을 받는다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공중에서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대쉬를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회 하면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착지 때까지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대쉬가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비활성화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41833E-05C1-4327-BABE-5880BD7B8BC4}"/>
              </a:ext>
            </a:extLst>
          </p:cNvPr>
          <p:cNvSpPr/>
          <p:nvPr/>
        </p:nvSpPr>
        <p:spPr>
          <a:xfrm>
            <a:off x="2503016" y="1919268"/>
            <a:ext cx="734551" cy="734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99" dirty="0">
                <a:solidFill>
                  <a:schemeClr val="tx1"/>
                </a:solidFill>
              </a:rPr>
              <a:t>X</a:t>
            </a:r>
            <a:endParaRPr lang="ko-KR" altLang="en-US" sz="279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715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상호작용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D8CFB6-C7F4-4E69-B1C9-AEE586B56459}"/>
              </a:ext>
            </a:extLst>
          </p:cNvPr>
          <p:cNvGrpSpPr/>
          <p:nvPr/>
        </p:nvGrpSpPr>
        <p:grpSpPr>
          <a:xfrm>
            <a:off x="2756733" y="3063801"/>
            <a:ext cx="2049693" cy="1119378"/>
            <a:chOff x="2426208" y="1750789"/>
            <a:chExt cx="2049693" cy="111937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16450CC-0064-4118-AAB2-998F2FE493DF}"/>
                </a:ext>
              </a:extLst>
            </p:cNvPr>
            <p:cNvSpPr/>
            <p:nvPr/>
          </p:nvSpPr>
          <p:spPr>
            <a:xfrm>
              <a:off x="3438240" y="1797744"/>
              <a:ext cx="1037661" cy="10376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6" name="Picture 12" descr="푸시 아이콘 - 무료 다운로드, PNG 및 벡터">
              <a:extLst>
                <a:ext uri="{FF2B5EF4-FFF2-40B4-BE49-F238E27FC236}">
                  <a16:creationId xmlns:a16="http://schemas.microsoft.com/office/drawing/2014/main" id="{5B564A38-39DD-4202-9D17-9B9CC2046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208" y="1750789"/>
              <a:ext cx="1119378" cy="1119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A934E8-65FD-4F6A-B4AB-0EDEE0140C7F}"/>
              </a:ext>
            </a:extLst>
          </p:cNvPr>
          <p:cNvSpPr/>
          <p:nvPr/>
        </p:nvSpPr>
        <p:spPr>
          <a:xfrm>
            <a:off x="2022182" y="3248196"/>
            <a:ext cx="734551" cy="734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99" dirty="0">
                <a:solidFill>
                  <a:schemeClr val="tx1"/>
                </a:solidFill>
              </a:rPr>
              <a:t>C</a:t>
            </a:r>
            <a:endParaRPr lang="ko-KR" altLang="en-US" sz="2799" dirty="0">
              <a:solidFill>
                <a:schemeClr val="tx1"/>
              </a:solidFill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C064D4B7-633F-4F08-A111-F397EEADE2BA}"/>
              </a:ext>
            </a:extLst>
          </p:cNvPr>
          <p:cNvSpPr txBox="1"/>
          <p:nvPr/>
        </p:nvSpPr>
        <p:spPr>
          <a:xfrm>
            <a:off x="280310" y="4328428"/>
            <a:ext cx="6297381" cy="32624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키보드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C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입력 받아 상호작용한다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주변에 상호작용이 가능한 퍼즐요소가 있을 경우에만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상호작용이 가능하다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상호작용 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&amp;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상호작용은 퍼즐요소에 따라 다르며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가능한 퍼즐과 아닌 퍼즐이 구분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되어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퍼즐요소마다 작동하는 시스템이 다르다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각각의 퍼즐요소에 대한 자세한 설명은 해당 문서를 </a:t>
            </a:r>
            <a:r>
              <a:rPr lang="ko-KR" altLang="en-US" sz="1400" b="1" dirty="0" err="1">
                <a:solidFill>
                  <a:schemeClr val="bg1">
                    <a:lumMod val="8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참조하시오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292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피격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58EE4-CC48-44E7-A31E-729EDD597F44}"/>
              </a:ext>
            </a:extLst>
          </p:cNvPr>
          <p:cNvSpPr txBox="1"/>
          <p:nvPr/>
        </p:nvSpPr>
        <p:spPr>
          <a:xfrm>
            <a:off x="280315" y="4696005"/>
            <a:ext cx="6297381" cy="452431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적 혹은 지형지물에 의해 피해를 입을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피해를 입을 때 캐릭터는 피격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피해를 입을 때 캐릭터는 피격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피해를 입을 때 캐릭터는 체력을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소모한다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체력은 </a:t>
            </a:r>
            <a:r>
              <a:rPr lang="en-US" altLang="ko-KR" sz="16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life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변수값이다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피해를 입은 후 잠시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무적시간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가진다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무적시간은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invincible_time</a:t>
            </a:r>
            <a:r>
              <a:rPr lang="en-US" altLang="ko-KR" sz="16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변수값에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영향을 받는다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피해를 입으면 무적시간동안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모든 행동이 불가능하고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넉백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넉백의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방향은 캐릭터가 보는 방향의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반대 방향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으로 행해진다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pic>
        <p:nvPicPr>
          <p:cNvPr id="1026" name="Picture 2" descr="Dispute, fight, fighting, hit icon - Download on Iconfinder">
            <a:extLst>
              <a:ext uri="{FF2B5EF4-FFF2-40B4-BE49-F238E27FC236}">
                <a16:creationId xmlns:a16="http://schemas.microsoft.com/office/drawing/2014/main" id="{23F25CF8-34FA-4A12-9FE1-CC38DA9CC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660" y="1903406"/>
            <a:ext cx="2429160" cy="242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3FAB392-A1F2-4B01-9ED8-CD70A723BB4E}"/>
              </a:ext>
            </a:extLst>
          </p:cNvPr>
          <p:cNvGrpSpPr/>
          <p:nvPr/>
        </p:nvGrpSpPr>
        <p:grpSpPr>
          <a:xfrm>
            <a:off x="325125" y="1703265"/>
            <a:ext cx="6226230" cy="2749976"/>
            <a:chOff x="447872" y="1483011"/>
            <a:chExt cx="5597701" cy="2086330"/>
          </a:xfrm>
        </p:grpSpPr>
        <p:sp>
          <p:nvSpPr>
            <p:cNvPr id="11" name="화살표: 왼쪽 10">
              <a:extLst>
                <a:ext uri="{FF2B5EF4-FFF2-40B4-BE49-F238E27FC236}">
                  <a16:creationId xmlns:a16="http://schemas.microsoft.com/office/drawing/2014/main" id="{467AA791-5A19-41AA-B7FB-0C279EEFEA14}"/>
                </a:ext>
              </a:extLst>
            </p:cNvPr>
            <p:cNvSpPr/>
            <p:nvPr/>
          </p:nvSpPr>
          <p:spPr>
            <a:xfrm>
              <a:off x="447872" y="1483011"/>
              <a:ext cx="1706880" cy="455116"/>
            </a:xfrm>
            <a:prstGeom prst="lef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캐릭터 방향</a:t>
              </a:r>
            </a:p>
          </p:txBody>
        </p:sp>
        <p:sp>
          <p:nvSpPr>
            <p:cNvPr id="12" name="화살표: 왼쪽 11">
              <a:extLst>
                <a:ext uri="{FF2B5EF4-FFF2-40B4-BE49-F238E27FC236}">
                  <a16:creationId xmlns:a16="http://schemas.microsoft.com/office/drawing/2014/main" id="{A64DA1CB-2D09-461F-9C93-734D377117A0}"/>
                </a:ext>
              </a:extLst>
            </p:cNvPr>
            <p:cNvSpPr/>
            <p:nvPr/>
          </p:nvSpPr>
          <p:spPr>
            <a:xfrm flipH="1">
              <a:off x="4338693" y="3114225"/>
              <a:ext cx="1706880" cy="455116"/>
            </a:xfrm>
            <a:prstGeom prst="lef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/>
                <a:t>넉백의방향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8126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8ACD09A-7386-4C29-9F45-6CE4B45403B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8327ED5-DF33-4946-BC4E-07774C3552C8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831C118-97F2-4994-8350-618B0EEA361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사망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endPara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0F6C05-7A97-4BD4-AB8D-99F1425F89D4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pic>
        <p:nvPicPr>
          <p:cNvPr id="1026" name="Picture 2" descr="Death Funeral Grave Gravestone Graveyard Rip Svg Png Icon Free Download  (#556297) - OnlineWebFonts.COM">
            <a:extLst>
              <a:ext uri="{FF2B5EF4-FFF2-40B4-BE49-F238E27FC236}">
                <a16:creationId xmlns:a16="http://schemas.microsoft.com/office/drawing/2014/main" id="{CAEE796B-B7BD-4C7B-8EDD-AA56E6214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60" y="2132928"/>
            <a:ext cx="2697480" cy="293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258EE4-CC48-44E7-A31E-729EDD597F44}"/>
              </a:ext>
            </a:extLst>
          </p:cNvPr>
          <p:cNvSpPr txBox="1"/>
          <p:nvPr/>
        </p:nvSpPr>
        <p:spPr>
          <a:xfrm>
            <a:off x="280315" y="5447115"/>
            <a:ext cx="6297381" cy="276998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체력이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0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이하가 되면 사망한다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최대 체력은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max_life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변수값이다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사망하면서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 사망에는 연출목적상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필요 없다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캐릭터가 사망하여 제거되면 해결 중이던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 리셋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되고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해당 룸의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리스폰지역에서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리스폰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 시스템의 세부사항에 대해선 룸 시스템 기획서에서 작성할 예정이다</a:t>
            </a:r>
            <a:r>
              <a:rPr lang="en-US" altLang="ko-KR" sz="1400" i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  <a:endParaRPr lang="en-US" altLang="ko-KR" sz="1600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558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BED4FF-1D54-4CFD-8ED4-3331C278F3EA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1DFE29-EF6C-430F-8803-74CC939C1D6D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E8A782D-0629-4886-B638-327FEFD4B6A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D2F14F3-73A8-406B-983F-EC035BB840B0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621E09A-072E-4221-9694-044F1CE109E0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목차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662BBC-0B72-42CF-966F-294B2007B8AE}"/>
              </a:ext>
            </a:extLst>
          </p:cNvPr>
          <p:cNvSpPr txBox="1"/>
          <p:nvPr/>
        </p:nvSpPr>
        <p:spPr>
          <a:xfrm>
            <a:off x="445276" y="1697447"/>
            <a:ext cx="5967448" cy="612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개요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규격 및 설정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필요 리소스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카메라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이동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점프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 err="1">
                <a:solidFill>
                  <a:schemeClr val="bg1"/>
                </a:solidFill>
              </a:rPr>
              <a:t>대쉬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상호작용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피격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사망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8F1C-618E-453B-B0D8-4FC03B7C54E4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F68A75-4CAD-4048-86E3-091D26B4CFC4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E5D4C72-F8F7-4CBE-99AA-BD38877EF19D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F35DCF-0658-4607-90B3-A44EA8F81ECF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280315" y="2095834"/>
            <a:ext cx="6297381" cy="353943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플레이어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캐릭터의 시스템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기획문서이다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플레이어가 게임 내에 인물로서 퍼즐을 해결해 나가는 방식을 지향하고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퍼즐은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논리적인 퍼즐해결능력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뿐 아니라 캐릭터를 정밀하게 조종하는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피지컬 적인 요소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까지 플레이어에게 요구하는 게임이다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따라서 플레이어에게는 조종할 캐릭터가 필요하고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그 캐릭터의 시스템을 확립하기 위하여 이 문서를 작성하게 되었다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플레이어 캐릭터는 플레이어의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키보드 입력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통해 </a:t>
            </a:r>
            <a:r>
              <a:rPr lang="ko-KR" altLang="en-US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</a:t>
            </a:r>
            <a:r>
              <a:rPr lang="en-US" altLang="ko-KR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점프</a:t>
            </a:r>
            <a:r>
              <a:rPr lang="en-US" altLang="ko-KR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상호작용</a:t>
            </a:r>
            <a:r>
              <a:rPr lang="en-US" altLang="ko-KR" sz="1600" b="1" dirty="0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 err="1">
                <a:ln w="3175">
                  <a:noFill/>
                </a:ln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대쉬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4</a:t>
            </a:r>
            <a:r>
              <a:rPr lang="ko-KR" altLang="en-US" sz="1600" b="1">
                <a:latin typeface="HY그래픽M" panose="02030600000101010101" pitchFamily="18" charset="-127"/>
                <a:ea typeface="HY그래픽M" panose="02030600000101010101" pitchFamily="18" charset="-127"/>
              </a:rPr>
              <a:t>가지의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동작을 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카메라는 플레이어 캐릭터를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쿼터 뷰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비춰준다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D0212C-878B-44C3-B57B-D72A38BE651A}"/>
              </a:ext>
            </a:extLst>
          </p:cNvPr>
          <p:cNvSpPr txBox="1"/>
          <p:nvPr/>
        </p:nvSpPr>
        <p:spPr>
          <a:xfrm>
            <a:off x="280315" y="6109913"/>
            <a:ext cx="6297381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유사 캐릭터 시스템</a:t>
            </a:r>
            <a:endParaRPr lang="en-US" altLang="ko-KR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26" name="Picture 2" descr="메이플스토리2 - Google 검색 | 배경, 마인크래프트, 모바일">
            <a:extLst>
              <a:ext uri="{FF2B5EF4-FFF2-40B4-BE49-F238E27FC236}">
                <a16:creationId xmlns:a16="http://schemas.microsoft.com/office/drawing/2014/main" id="{2A258F1E-2963-412E-966F-57BE2A0FD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14" y="6646364"/>
            <a:ext cx="365760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B7A466B-74C0-4C9B-8985-995FD932C455}"/>
              </a:ext>
            </a:extLst>
          </p:cNvPr>
          <p:cNvSpPr txBox="1"/>
          <p:nvPr/>
        </p:nvSpPr>
        <p:spPr>
          <a:xfrm>
            <a:off x="280312" y="8856822"/>
            <a:ext cx="3657601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메이플스토리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AFB42-AC98-4E39-BD93-6C86CFA68952}"/>
              </a:ext>
            </a:extLst>
          </p:cNvPr>
          <p:cNvSpPr txBox="1"/>
          <p:nvPr/>
        </p:nvSpPr>
        <p:spPr>
          <a:xfrm>
            <a:off x="4083669" y="6665166"/>
            <a:ext cx="2494025" cy="246221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키보드 입력을 통해 캐릭터가 이동하고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점프하며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오브젝트와 상호작용 가능하다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i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카메라는 캐릭터를 </a:t>
            </a:r>
            <a:r>
              <a:rPr lang="ko-KR" alt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쿼터뷰로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비춰주며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캐릭터가 이동함에 따라 같이 이동한다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i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조작을 통한 카메라 줌인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줌아웃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기능은 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</a:t>
            </a:r>
            <a:r>
              <a:rPr lang="ko-KR" alt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에선 없을 예정이다</a:t>
            </a:r>
            <a:r>
              <a:rPr lang="en-US" altLang="ko-KR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A7B7EF-E893-40BE-A467-4217D73608C5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8F1C-618E-453B-B0D8-4FC03B7C54E4}"/>
              </a:ext>
            </a:extLst>
          </p:cNvPr>
          <p:cNvSpPr/>
          <p:nvPr/>
        </p:nvSpPr>
        <p:spPr>
          <a:xfrm>
            <a:off x="0" y="1125000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F68A75-4CAD-4048-86E3-091D26B4CFC4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E5D4C72-F8F7-4CBE-99AA-BD38877EF19D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F35DCF-0658-4607-90B3-A44EA8F81ECF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규격 및 설정</a:t>
              </a:r>
            </a:p>
          </p:txBody>
        </p:sp>
      </p:grp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7D578612-EB12-4151-A6EC-0358E1EE3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919495"/>
              </p:ext>
            </p:extLst>
          </p:nvPr>
        </p:nvGraphicFramePr>
        <p:xfrm>
          <a:off x="376791" y="6109348"/>
          <a:ext cx="6176062" cy="2263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0214">
                  <a:extLst>
                    <a:ext uri="{9D8B030D-6E8A-4147-A177-3AD203B41FA5}">
                      <a16:colId xmlns:a16="http://schemas.microsoft.com/office/drawing/2014/main" val="817514289"/>
                    </a:ext>
                  </a:extLst>
                </a:gridCol>
                <a:gridCol w="4605848">
                  <a:extLst>
                    <a:ext uri="{9D8B030D-6E8A-4147-A177-3AD203B41FA5}">
                      <a16:colId xmlns:a16="http://schemas.microsoft.com/office/drawing/2014/main" val="549595148"/>
                    </a:ext>
                  </a:extLst>
                </a:gridCol>
              </a:tblGrid>
              <a:tr h="24617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ysClr val="windowText" lastClr="000000"/>
                          </a:solidFill>
                        </a:rPr>
                        <a:t>변수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456850"/>
                  </a:ext>
                </a:extLst>
              </a:tr>
              <a:tr h="246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/>
                        <a:t>변수명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변수에 대한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06995"/>
                  </a:ext>
                </a:extLst>
              </a:tr>
              <a:tr h="24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move_speed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10018"/>
                  </a:ext>
                </a:extLst>
              </a:tr>
              <a:tr h="24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jump_power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점프력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14073"/>
                  </a:ext>
                </a:extLst>
              </a:tr>
              <a:tr h="24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max_life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캐릭터의 최대 생명력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28581"/>
                  </a:ext>
                </a:extLst>
              </a:tr>
              <a:tr h="24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dash_speed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i="0" dirty="0">
                          <a:solidFill>
                            <a:schemeClr val="tx1"/>
                          </a:solidFill>
                        </a:rPr>
                        <a:t>캐릭터의 대시속도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541393"/>
                  </a:ext>
                </a:extLst>
              </a:tr>
              <a:tr h="24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dash_maxtime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i="0" dirty="0">
                          <a:solidFill>
                            <a:schemeClr val="tx1"/>
                          </a:solidFill>
                        </a:rPr>
                        <a:t>대시의 최대 지속시간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000201"/>
                  </a:ext>
                </a:extLst>
              </a:tr>
              <a:tr h="24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sng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dash_cooldown</a:t>
                      </a:r>
                      <a:endParaRPr lang="ko-KR" altLang="en-US" sz="1050" u="sng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i="0" dirty="0">
                          <a:solidFill>
                            <a:schemeClr val="tx1"/>
                          </a:solidFill>
                        </a:rPr>
                        <a:t>캐릭터 대시의 재사용 대기시간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456360"/>
                  </a:ext>
                </a:extLst>
              </a:tr>
              <a:tr h="2461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u="none" kern="12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Invincible</a:t>
                      </a:r>
                      <a:r>
                        <a:rPr lang="en-US" altLang="ko-KR" sz="1050" u="non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_time</a:t>
                      </a:r>
                      <a:endParaRPr lang="ko-KR" altLang="en-US" sz="1050" u="none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69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i="0" dirty="0">
                          <a:solidFill>
                            <a:sysClr val="windowText" lastClr="000000"/>
                          </a:solidFill>
                        </a:rPr>
                        <a:t>캐릭터가 피격된 후  무적지속시간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361235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855E7-3EE9-4660-ABEE-0C9A0A0A2E13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5FAEB1-CFBC-4C0A-8DC2-DD0445C64527}"/>
              </a:ext>
            </a:extLst>
          </p:cNvPr>
          <p:cNvGrpSpPr/>
          <p:nvPr/>
        </p:nvGrpSpPr>
        <p:grpSpPr>
          <a:xfrm>
            <a:off x="323624" y="1556799"/>
            <a:ext cx="1624792" cy="4456046"/>
            <a:chOff x="677013" y="1877569"/>
            <a:chExt cx="1624792" cy="445604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A71D4B4-12FF-4F4B-99CD-06003EF4F528}"/>
                </a:ext>
              </a:extLst>
            </p:cNvPr>
            <p:cNvGrpSpPr/>
            <p:nvPr/>
          </p:nvGrpSpPr>
          <p:grpSpPr>
            <a:xfrm>
              <a:off x="730180" y="1877569"/>
              <a:ext cx="1571625" cy="4456046"/>
              <a:chOff x="85725" y="186882"/>
              <a:chExt cx="1571625" cy="4456046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C2A7D8A-35CA-4C89-BD3C-C2D535BB5D6B}"/>
                  </a:ext>
                </a:extLst>
              </p:cNvPr>
              <p:cNvSpPr/>
              <p:nvPr/>
            </p:nvSpPr>
            <p:spPr>
              <a:xfrm>
                <a:off x="85725" y="186882"/>
                <a:ext cx="1571625" cy="445604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5FF6EE55-6D9B-4578-9E69-D6A302F00286}"/>
                  </a:ext>
                </a:extLst>
              </p:cNvPr>
              <p:cNvGrpSpPr/>
              <p:nvPr/>
            </p:nvGrpSpPr>
            <p:grpSpPr>
              <a:xfrm>
                <a:off x="278762" y="2166162"/>
                <a:ext cx="1185550" cy="2192299"/>
                <a:chOff x="239308" y="2147926"/>
                <a:chExt cx="1185550" cy="2192299"/>
              </a:xfrm>
            </p:grpSpPr>
            <p:pic>
              <p:nvPicPr>
                <p:cNvPr id="23" name="그림 22" descr="텍스트이(가) 표시된 사진&#10;&#10;자동 생성된 설명">
                  <a:extLst>
                    <a:ext uri="{FF2B5EF4-FFF2-40B4-BE49-F238E27FC236}">
                      <a16:creationId xmlns:a16="http://schemas.microsoft.com/office/drawing/2014/main" id="{340FA2F0-4859-4548-88B4-9B1E4373DF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3175" b="90794" l="3067" r="20269">
                              <a14:foregroundMark x1="5011" y1="39048" x2="7853" y2="25397"/>
                              <a14:foregroundMark x1="11818" y1="21270" x2="15482" y2="25873"/>
                              <a14:foregroundMark x1="10696" y1="28413" x2="6956" y2="38095"/>
                              <a14:foregroundMark x1="14286" y1="31270" x2="17203" y2="35238"/>
                              <a14:foregroundMark x1="6956" y1="17619" x2="15557" y2="16032"/>
                              <a14:foregroundMark x1="15557" y1="16032" x2="15557" y2="16032"/>
                              <a14:foregroundMark x1="11668" y1="13651" x2="11294" y2="13492"/>
                              <a14:foregroundMark x1="14061" y1="34762" x2="16230" y2="38095"/>
                              <a14:foregroundMark x1="10471" y1="35079" x2="9274" y2="37619"/>
                              <a14:foregroundMark x1="11743" y1="46032" x2="11668" y2="59841"/>
                              <a14:foregroundMark x1="10655" y1="73492" x2="10471" y2="76349"/>
                              <a14:foregroundMark x1="10747" y1="72063" x2="10655" y2="73492"/>
                              <a14:foregroundMark x1="10889" y1="69841" x2="10747" y2="72063"/>
                              <a14:foregroundMark x1="11144" y1="65873" x2="10889" y2="69841"/>
                              <a14:foregroundMark x1="13463" y1="65397" x2="13463" y2="74762"/>
                              <a14:foregroundMark x1="10396" y1="80635" x2="10396" y2="88095"/>
                              <a14:foregroundMark x1="10471" y1="90794" x2="10471" y2="90794"/>
                              <a14:foregroundMark x1="14061" y1="52698" x2="15408" y2="54444"/>
                              <a14:foregroundMark x1="16679" y1="59683" x2="16679" y2="59683"/>
                              <a14:foregroundMark x1="18399" y1="62540" x2="18399" y2="62540"/>
                              <a14:foregroundMark x1="19521" y1="63492" x2="19521" y2="63492"/>
                              <a14:foregroundMark x1="19147" y1="65397" x2="19147" y2="65397"/>
                              <a14:foregroundMark x1="20344" y1="64127" x2="20344" y2="64127"/>
                              <a14:foregroundMark x1="8527" y1="57619" x2="8527" y2="57619"/>
                              <a14:foregroundMark x1="9424" y1="53651" x2="7629" y2="56984"/>
                              <a14:foregroundMark x1="5236" y1="62381" x2="5385" y2="62381"/>
                              <a14:foregroundMark x1="3067" y1="64444" x2="3067" y2="64444"/>
                              <a14:foregroundMark x1="7255" y1="45714" x2="7779" y2="46032"/>
                              <a14:foregroundMark x1="4413" y1="46825" x2="4413" y2="46825"/>
                              <a14:foregroundMark x1="19222" y1="47143" x2="19222" y2="47143"/>
                              <a14:foregroundMark x1="16679" y1="48095" x2="16679" y2="48095"/>
                              <a14:backgroundMark x1="12117" y1="87778" x2="12117" y2="90000"/>
                              <a14:backgroundMark x1="12117" y1="84762" x2="12117" y2="85079"/>
                              <a14:backgroundMark x1="11818" y1="69841" x2="11818" y2="69841"/>
                              <a14:backgroundMark x1="11818" y1="76508" x2="11818" y2="76508"/>
                              <a14:backgroundMark x1="11892" y1="73492" x2="11892" y2="73492"/>
                              <a14:backgroundMark x1="11967" y1="72063" x2="11967" y2="7206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42" t="10517" r="77718" b="6915"/>
                <a:stretch/>
              </p:blipFill>
              <p:spPr>
                <a:xfrm>
                  <a:off x="239308" y="2147926"/>
                  <a:ext cx="1185550" cy="2192299"/>
                </a:xfrm>
                <a:prstGeom prst="rect">
                  <a:avLst/>
                </a:prstGeom>
              </p:spPr>
            </p:pic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7F86C33D-13C3-48CF-9A74-8D3F92F6F9F1}"/>
                    </a:ext>
                  </a:extLst>
                </p:cNvPr>
                <p:cNvSpPr/>
                <p:nvPr/>
              </p:nvSpPr>
              <p:spPr>
                <a:xfrm>
                  <a:off x="365717" y="2147926"/>
                  <a:ext cx="951783" cy="2192299"/>
                </a:xfrm>
                <a:prstGeom prst="roundRect">
                  <a:avLst>
                    <a:gd name="adj" fmla="val 50000"/>
                  </a:avLst>
                </a:prstGeom>
                <a:noFill/>
                <a:ln w="381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33" name="Picture 4" descr="Movie Camera Icon Graphic by Hoeda80 · Creative Fabrica">
              <a:extLst>
                <a:ext uri="{FF2B5EF4-FFF2-40B4-BE49-F238E27FC236}">
                  <a16:creationId xmlns:a16="http://schemas.microsoft.com/office/drawing/2014/main" id="{7279AF68-418A-4A29-97E5-04D8E21030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33" t="22712" r="28441" b="21202"/>
            <a:stretch/>
          </p:blipFill>
          <p:spPr bwMode="auto">
            <a:xfrm rot="4500000">
              <a:off x="563069" y="2032354"/>
              <a:ext cx="1216955" cy="989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475A921-ECF9-42E5-B4C7-DF8F09BE8E0C}"/>
              </a:ext>
            </a:extLst>
          </p:cNvPr>
          <p:cNvSpPr txBox="1"/>
          <p:nvPr/>
        </p:nvSpPr>
        <p:spPr>
          <a:xfrm>
            <a:off x="2098937" y="1556799"/>
            <a:ext cx="4453917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캐릭터를 구성하는 요소</a:t>
            </a:r>
            <a:endParaRPr lang="en-US" altLang="ko-K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B2DB48-3AFA-42D4-B85E-21F569B84937}"/>
              </a:ext>
            </a:extLst>
          </p:cNvPr>
          <p:cNvSpPr txBox="1"/>
          <p:nvPr/>
        </p:nvSpPr>
        <p:spPr>
          <a:xfrm>
            <a:off x="2098936" y="2042527"/>
            <a:ext cx="4453917" cy="3970318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‐"/>
            </a:pPr>
            <a:r>
              <a:rPr lang="ko-KR" altLang="en-US" dirty="0"/>
              <a:t>캐릭터 </a:t>
            </a:r>
            <a:r>
              <a:rPr lang="ko-KR" altLang="en-US" dirty="0" err="1"/>
              <a:t>매쉬</a:t>
            </a:r>
            <a:r>
              <a:rPr lang="en-US" altLang="ko-KR" dirty="0"/>
              <a:t>(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ko-KR" altLang="en-US" dirty="0"/>
              <a:t>캐릭터 </a:t>
            </a:r>
            <a:r>
              <a:rPr lang="ko-KR" altLang="en-US" dirty="0" err="1"/>
              <a:t>충돌체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r>
              <a:rPr lang="ko-KR" altLang="en-US" dirty="0"/>
              <a:t>메인 카메라</a:t>
            </a: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  <a:p>
            <a:pPr marL="285750" indent="-285750">
              <a:buFont typeface="Calibri" panose="020F0502020204030204" pitchFamily="34" charset="0"/>
              <a:buChar char="‐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657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5C8F1C-618E-453B-B0D8-4FC03B7C54E4}"/>
              </a:ext>
            </a:extLst>
          </p:cNvPr>
          <p:cNvSpPr/>
          <p:nvPr/>
        </p:nvSpPr>
        <p:spPr>
          <a:xfrm>
            <a:off x="0" y="1125000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F68A75-4CAD-4048-86E3-091D26B4CFC4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E5D4C72-F8F7-4CBE-99AA-BD38877EF19D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FF35DCF-0658-4607-90B3-A44EA8F81ECF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필요 리소스</a:t>
              </a: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D855E7-3EE9-4660-ABEE-0C9A0A0A2E13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0DEEFA6-303C-44E4-8CEC-90FE38C05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854978"/>
              </p:ext>
            </p:extLst>
          </p:nvPr>
        </p:nvGraphicFramePr>
        <p:xfrm>
          <a:off x="323624" y="1697737"/>
          <a:ext cx="6229232" cy="740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9334">
                  <a:extLst>
                    <a:ext uri="{9D8B030D-6E8A-4147-A177-3AD203B41FA5}">
                      <a16:colId xmlns:a16="http://schemas.microsoft.com/office/drawing/2014/main" val="4139260121"/>
                    </a:ext>
                  </a:extLst>
                </a:gridCol>
                <a:gridCol w="1799298">
                  <a:extLst>
                    <a:ext uri="{9D8B030D-6E8A-4147-A177-3AD203B41FA5}">
                      <a16:colId xmlns:a16="http://schemas.microsoft.com/office/drawing/2014/main" val="4001200917"/>
                    </a:ext>
                  </a:extLst>
                </a:gridCol>
                <a:gridCol w="2980600">
                  <a:extLst>
                    <a:ext uri="{9D8B030D-6E8A-4147-A177-3AD203B41FA5}">
                      <a16:colId xmlns:a16="http://schemas.microsoft.com/office/drawing/2014/main" val="3438722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587109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애니메이션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Ani_cha_run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달리기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8098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Ani_cha_stand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대기중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6669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Ani_cha_jump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점프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2120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Ani_cha_flight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체공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9529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Ani_cha_land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착지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908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Ani_cha_hit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피격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0995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Ani_cha_dash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대쉬</a:t>
                      </a:r>
                      <a:r>
                        <a:rPr lang="ko-KR" altLang="en-US" sz="1200" dirty="0"/>
                        <a:t> 애니메이션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97577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사운드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snd_cha_run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달리기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3369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snd_cha_jump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점프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268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snd_cha_land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착지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4279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snd_cha_hit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피격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9745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/>
                        <a:t>snd_cha_dash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대쉬</a:t>
                      </a:r>
                      <a:r>
                        <a:rPr lang="ko-KR" altLang="en-US" sz="1200" dirty="0"/>
                        <a:t> 사운드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882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65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782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348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940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989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79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383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42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86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103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745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918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372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58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23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4987A6E-3E96-4BE0-BD48-CB9FFAD40DD3}"/>
              </a:ext>
            </a:extLst>
          </p:cNvPr>
          <p:cNvGrpSpPr/>
          <p:nvPr/>
        </p:nvGrpSpPr>
        <p:grpSpPr>
          <a:xfrm>
            <a:off x="220083" y="4547814"/>
            <a:ext cx="6417836" cy="4729524"/>
            <a:chOff x="280309" y="4382712"/>
            <a:chExt cx="6417836" cy="472952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D92EDA-79D8-4B19-9ADB-534E58DC93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655" t="6947" r="15789" b="18814"/>
            <a:stretch/>
          </p:blipFill>
          <p:spPr>
            <a:xfrm>
              <a:off x="280309" y="4830506"/>
              <a:ext cx="6417836" cy="3798484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767BC9-682E-45D8-A286-7FCB54953E8E}"/>
                </a:ext>
              </a:extLst>
            </p:cNvPr>
            <p:cNvSpPr txBox="1"/>
            <p:nvPr/>
          </p:nvSpPr>
          <p:spPr>
            <a:xfrm>
              <a:off x="280309" y="4382712"/>
              <a:ext cx="6417836" cy="36933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05" indent="-285705">
                <a:buFontTx/>
                <a:buChar char="-"/>
              </a:pP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카메라 예시</a:t>
              </a:r>
              <a:endPara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30671A2-2751-4236-928D-25E0970FEEF7}"/>
                </a:ext>
              </a:extLst>
            </p:cNvPr>
            <p:cNvSpPr txBox="1"/>
            <p:nvPr/>
          </p:nvSpPr>
          <p:spPr>
            <a:xfrm>
              <a:off x="280309" y="8742904"/>
              <a:ext cx="6417836" cy="36933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리그오브레전드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(3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인칭 </a:t>
              </a:r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쿼터뷰로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캐릭터와 </a:t>
              </a:r>
              <a:r>
                <a:rPr lang="ko-KR" altLang="en-US" b="1" dirty="0" err="1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맵을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 비춘 형태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D6D3E18-F8C7-4437-A370-A5C7EA8B22B5}"/>
              </a:ext>
            </a:extLst>
          </p:cNvPr>
          <p:cNvSpPr txBox="1"/>
          <p:nvPr/>
        </p:nvSpPr>
        <p:spPr>
          <a:xfrm>
            <a:off x="280314" y="2095838"/>
            <a:ext cx="6297381" cy="206210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플레이어가 한눈에 퍼즐의 배치와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맵의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구조를 파악할 수 있도록 보다 넓은 시야를 제공하기 위해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인칭 시점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사용한다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에서는 캐릭터가 상하좌우 움직이는 게임이며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고저차를 이용한 퍼즐을 해결하기위해 퍼즐요소가 있을 것을 고려하여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쿼터뷰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방식을 채택한다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81BAD5-5816-4FCF-8474-BB3D63A0295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8110464-CEF5-4BD1-BE78-BECC49E498AB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635ADE-9FB9-4161-B441-501D5774BE0B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카메라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72557A-8282-4C7B-8EFE-735F2A789930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6194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F81BAD5-5816-4FCF-8474-BB3D63A02951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38110464-CEF5-4BD1-BE78-BECC49E498AB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5635ADE-9FB9-4161-B441-501D5774BE0B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카메라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시스템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BDCCCAF-BBC8-445A-8A21-43A96299AB20}"/>
              </a:ext>
            </a:extLst>
          </p:cNvPr>
          <p:cNvSpPr txBox="1"/>
          <p:nvPr/>
        </p:nvSpPr>
        <p:spPr>
          <a:xfrm>
            <a:off x="255481" y="6957902"/>
            <a:ext cx="6297381" cy="227754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캐릭터가 이동하면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카메라는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따라서 이동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카메라와 캐릭터 사이의  </a:t>
            </a:r>
            <a:r>
              <a:rPr lang="en-US" altLang="ko-KR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X,Y,Z </a:t>
            </a:r>
            <a:r>
              <a:rPr lang="ko-KR" altLang="en-US" sz="1400" b="1" i="1" dirty="0" err="1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좌표값</a:t>
            </a:r>
            <a:r>
              <a:rPr lang="ko-KR" altLang="en-US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차이는 항상 일정하게 유지된다</a:t>
            </a:r>
            <a:r>
              <a:rPr lang="en-US" altLang="ko-KR" sz="1400" b="1" i="1" dirty="0">
                <a:solidFill>
                  <a:schemeClr val="bg2">
                    <a:lumMod val="9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캐릭터가 방향을 회전해도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카메라의 방향은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회전하지 않는다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카메라가 캐릭터에게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항상 연결된 상태는 아니며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 진행목적상 혹은 연출목적상 카메라가 다른 </a:t>
            </a:r>
            <a:r>
              <a:rPr lang="ko-KR" altLang="en-US" sz="1600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액터를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따라 이동하거나 특정 위치를 따라갈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7C9B9B6-3E4C-4443-9899-E2F7D0412B86}"/>
              </a:ext>
            </a:extLst>
          </p:cNvPr>
          <p:cNvGrpSpPr/>
          <p:nvPr/>
        </p:nvGrpSpPr>
        <p:grpSpPr>
          <a:xfrm>
            <a:off x="154031" y="2686283"/>
            <a:ext cx="3149600" cy="4078668"/>
            <a:chOff x="154031" y="1685015"/>
            <a:chExt cx="3149600" cy="407866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151091C-173D-48CD-9570-82D8E9D2E8A5}"/>
                </a:ext>
              </a:extLst>
            </p:cNvPr>
            <p:cNvSpPr/>
            <p:nvPr/>
          </p:nvSpPr>
          <p:spPr>
            <a:xfrm>
              <a:off x="154031" y="1685015"/>
              <a:ext cx="3149600" cy="4078667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828DCFA-68D1-4C1A-9C3A-478ABDCDEFE3}"/>
                </a:ext>
              </a:extLst>
            </p:cNvPr>
            <p:cNvGrpSpPr/>
            <p:nvPr/>
          </p:nvGrpSpPr>
          <p:grpSpPr>
            <a:xfrm>
              <a:off x="732008" y="2268893"/>
              <a:ext cx="2036202" cy="2795754"/>
              <a:chOff x="240004" y="1561484"/>
              <a:chExt cx="2036202" cy="2795754"/>
            </a:xfrm>
          </p:grpSpPr>
          <p:sp>
            <p:nvSpPr>
              <p:cNvPr id="4" name="화살표: 오른쪽 3">
                <a:extLst>
                  <a:ext uri="{FF2B5EF4-FFF2-40B4-BE49-F238E27FC236}">
                    <a16:creationId xmlns:a16="http://schemas.microsoft.com/office/drawing/2014/main" id="{B7682BCA-43A3-44FB-8526-39F145966E0F}"/>
                  </a:ext>
                </a:extLst>
              </p:cNvPr>
              <p:cNvSpPr/>
              <p:nvPr/>
            </p:nvSpPr>
            <p:spPr>
              <a:xfrm>
                <a:off x="1642571" y="3532978"/>
                <a:ext cx="633635" cy="455116"/>
              </a:xfrm>
              <a:prstGeom prst="rightArrow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화살표: 오른쪽 28">
                <a:extLst>
                  <a:ext uri="{FF2B5EF4-FFF2-40B4-BE49-F238E27FC236}">
                    <a16:creationId xmlns:a16="http://schemas.microsoft.com/office/drawing/2014/main" id="{644D9B2D-C752-4576-A9E3-220C900A6CE1}"/>
                  </a:ext>
                </a:extLst>
              </p:cNvPr>
              <p:cNvSpPr/>
              <p:nvPr/>
            </p:nvSpPr>
            <p:spPr>
              <a:xfrm>
                <a:off x="1547174" y="1993646"/>
                <a:ext cx="633635" cy="455116"/>
              </a:xfrm>
              <a:prstGeom prst="rightArrow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2045E74-7229-4063-9045-FC51CFEC40F6}"/>
                  </a:ext>
                </a:extLst>
              </p:cNvPr>
              <p:cNvGrpSpPr/>
              <p:nvPr/>
            </p:nvGrpSpPr>
            <p:grpSpPr>
              <a:xfrm>
                <a:off x="568866" y="3041726"/>
                <a:ext cx="1295125" cy="1315512"/>
                <a:chOff x="442842" y="3047660"/>
                <a:chExt cx="1295125" cy="1315512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C26A2B64-FFE0-4896-AEC5-54BFF6B866BB}"/>
                    </a:ext>
                  </a:extLst>
                </p:cNvPr>
                <p:cNvSpPr/>
                <p:nvPr/>
              </p:nvSpPr>
              <p:spPr>
                <a:xfrm>
                  <a:off x="735236" y="3157900"/>
                  <a:ext cx="811938" cy="120527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0B87875C-D8C7-4496-AE85-25178C9EE5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842" y="3047660"/>
                  <a:ext cx="1295125" cy="1295125"/>
                </a:xfrm>
                <a:prstGeom prst="rect">
                  <a:avLst/>
                </a:prstGeom>
              </p:spPr>
            </p:pic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59C62EAC-4F29-4E99-A48B-36CA27E8F8E9}"/>
                  </a:ext>
                </a:extLst>
              </p:cNvPr>
              <p:cNvGrpSpPr/>
              <p:nvPr/>
            </p:nvGrpSpPr>
            <p:grpSpPr>
              <a:xfrm>
                <a:off x="240004" y="1561484"/>
                <a:ext cx="1370405" cy="1336043"/>
                <a:chOff x="176768" y="1562376"/>
                <a:chExt cx="1370405" cy="1336043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88099720-4125-47E5-9BEA-FAD06E4F6C6B}"/>
                    </a:ext>
                  </a:extLst>
                </p:cNvPr>
                <p:cNvSpPr/>
                <p:nvPr/>
              </p:nvSpPr>
              <p:spPr>
                <a:xfrm>
                  <a:off x="176768" y="1562376"/>
                  <a:ext cx="1370405" cy="133604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052" name="Picture 4" descr="Movie Camera Icon Graphic by Hoeda80 · Creative Fabrica">
                  <a:extLst>
                    <a:ext uri="{FF2B5EF4-FFF2-40B4-BE49-F238E27FC236}">
                      <a16:creationId xmlns:a16="http://schemas.microsoft.com/office/drawing/2014/main" id="{6BD3935F-573F-4FA5-95B6-2D72EF6F77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633" t="22712" r="28441" b="21202"/>
                <a:stretch/>
              </p:blipFill>
              <p:spPr bwMode="auto">
                <a:xfrm rot="4500000">
                  <a:off x="253493" y="1735864"/>
                  <a:ext cx="1216955" cy="9890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74601EB-0A1F-4AA0-AF5F-EE56013BE9E3}"/>
              </a:ext>
            </a:extLst>
          </p:cNvPr>
          <p:cNvGrpSpPr/>
          <p:nvPr/>
        </p:nvGrpSpPr>
        <p:grpSpPr>
          <a:xfrm>
            <a:off x="3554369" y="2686283"/>
            <a:ext cx="3149600" cy="4078668"/>
            <a:chOff x="3554369" y="1685015"/>
            <a:chExt cx="3149600" cy="4078667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DB36B02-68E1-41E0-9D9F-2AC2B445823D}"/>
                </a:ext>
              </a:extLst>
            </p:cNvPr>
            <p:cNvSpPr/>
            <p:nvPr/>
          </p:nvSpPr>
          <p:spPr>
            <a:xfrm>
              <a:off x="3554369" y="1685015"/>
              <a:ext cx="3149600" cy="4078667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으로 구부러짐 15">
              <a:extLst>
                <a:ext uri="{FF2B5EF4-FFF2-40B4-BE49-F238E27FC236}">
                  <a16:creationId xmlns:a16="http://schemas.microsoft.com/office/drawing/2014/main" id="{D212A397-B934-4B80-94E5-3A7C61E18B78}"/>
                </a:ext>
              </a:extLst>
            </p:cNvPr>
            <p:cNvSpPr/>
            <p:nvPr/>
          </p:nvSpPr>
          <p:spPr>
            <a:xfrm>
              <a:off x="4348119" y="4793567"/>
              <a:ext cx="1562100" cy="552508"/>
            </a:xfrm>
            <a:prstGeom prst="curvedRightArrow">
              <a:avLst>
                <a:gd name="adj1" fmla="val 20323"/>
                <a:gd name="adj2" fmla="val 50000"/>
                <a:gd name="adj3" fmla="val 7327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2BEFB94-B2FA-46D6-A2CB-C475371F0E03}"/>
                </a:ext>
              </a:extLst>
            </p:cNvPr>
            <p:cNvGrpSpPr/>
            <p:nvPr/>
          </p:nvGrpSpPr>
          <p:grpSpPr>
            <a:xfrm>
              <a:off x="4132346" y="2268893"/>
              <a:ext cx="1623987" cy="2795754"/>
              <a:chOff x="240004" y="1561484"/>
              <a:chExt cx="1623987" cy="2795754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04F96F7F-D3BF-4F22-971F-FA73760E5066}"/>
                  </a:ext>
                </a:extLst>
              </p:cNvPr>
              <p:cNvGrpSpPr/>
              <p:nvPr/>
            </p:nvGrpSpPr>
            <p:grpSpPr>
              <a:xfrm>
                <a:off x="568866" y="3041726"/>
                <a:ext cx="1295125" cy="1315512"/>
                <a:chOff x="442842" y="3047660"/>
                <a:chExt cx="1295125" cy="1315512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E38642D4-76BE-4687-AED5-A2A45E17509A}"/>
                    </a:ext>
                  </a:extLst>
                </p:cNvPr>
                <p:cNvSpPr/>
                <p:nvPr/>
              </p:nvSpPr>
              <p:spPr>
                <a:xfrm>
                  <a:off x="735236" y="3157900"/>
                  <a:ext cx="811938" cy="120527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E3B8A1B7-6D92-4498-A482-B6F4AFE9B4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842" y="3047660"/>
                  <a:ext cx="1295125" cy="1295125"/>
                </a:xfrm>
                <a:prstGeom prst="rect">
                  <a:avLst/>
                </a:prstGeom>
              </p:spPr>
            </p:pic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A9FC7E63-6D04-44B6-BB84-A2A4505B3F95}"/>
                  </a:ext>
                </a:extLst>
              </p:cNvPr>
              <p:cNvGrpSpPr/>
              <p:nvPr/>
            </p:nvGrpSpPr>
            <p:grpSpPr>
              <a:xfrm>
                <a:off x="240004" y="1561484"/>
                <a:ext cx="1370405" cy="1336043"/>
                <a:chOff x="176768" y="1562376"/>
                <a:chExt cx="1370405" cy="1336043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6BCEFC5B-6071-45D4-88D4-8BEC4C7EE94C}"/>
                    </a:ext>
                  </a:extLst>
                </p:cNvPr>
                <p:cNvSpPr/>
                <p:nvPr/>
              </p:nvSpPr>
              <p:spPr>
                <a:xfrm>
                  <a:off x="176768" y="1562376"/>
                  <a:ext cx="1370405" cy="1336043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8" name="Picture 4" descr="Movie Camera Icon Graphic by Hoeda80 · Creative Fabrica">
                  <a:extLst>
                    <a:ext uri="{FF2B5EF4-FFF2-40B4-BE49-F238E27FC236}">
                      <a16:creationId xmlns:a16="http://schemas.microsoft.com/office/drawing/2014/main" id="{11E6B6FC-44DE-4746-A144-0ABEC6701D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633" t="22712" r="28441" b="21202"/>
                <a:stretch/>
              </p:blipFill>
              <p:spPr bwMode="auto">
                <a:xfrm rot="4500000">
                  <a:off x="253493" y="1735864"/>
                  <a:ext cx="1216955" cy="9890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62" name="화살표: 오른쪽으로 구부러짐 61">
              <a:extLst>
                <a:ext uri="{FF2B5EF4-FFF2-40B4-BE49-F238E27FC236}">
                  <a16:creationId xmlns:a16="http://schemas.microsoft.com/office/drawing/2014/main" id="{C90459DB-96C1-408E-8344-0965B47504FD}"/>
                </a:ext>
              </a:extLst>
            </p:cNvPr>
            <p:cNvSpPr/>
            <p:nvPr/>
          </p:nvSpPr>
          <p:spPr>
            <a:xfrm>
              <a:off x="3972552" y="2004657"/>
              <a:ext cx="1562100" cy="552508"/>
            </a:xfrm>
            <a:prstGeom prst="curvedRightArrow">
              <a:avLst>
                <a:gd name="adj1" fmla="val 20323"/>
                <a:gd name="adj2" fmla="val 50000"/>
                <a:gd name="adj3" fmla="val 7327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곱하기 기호 16">
              <a:extLst>
                <a:ext uri="{FF2B5EF4-FFF2-40B4-BE49-F238E27FC236}">
                  <a16:creationId xmlns:a16="http://schemas.microsoft.com/office/drawing/2014/main" id="{E223BFE7-63F9-4A2D-B1CD-2A182F72752E}"/>
                </a:ext>
              </a:extLst>
            </p:cNvPr>
            <p:cNvSpPr/>
            <p:nvPr/>
          </p:nvSpPr>
          <p:spPr>
            <a:xfrm>
              <a:off x="4546139" y="1776543"/>
              <a:ext cx="542817" cy="6264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6D56EF-766C-42D8-AD05-0F89A2126FDE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278117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4D2B44-0430-4348-9DD7-52A4D4569948}"/>
              </a:ext>
            </a:extLst>
          </p:cNvPr>
          <p:cNvGrpSpPr/>
          <p:nvPr/>
        </p:nvGrpSpPr>
        <p:grpSpPr>
          <a:xfrm>
            <a:off x="3708645" y="2346349"/>
            <a:ext cx="2632133" cy="2632133"/>
            <a:chOff x="3708643" y="1639210"/>
            <a:chExt cx="2632133" cy="263213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8FCEA9E-4CE9-4353-A081-61C818BB6406}"/>
                </a:ext>
              </a:extLst>
            </p:cNvPr>
            <p:cNvGrpSpPr/>
            <p:nvPr/>
          </p:nvGrpSpPr>
          <p:grpSpPr>
            <a:xfrm>
              <a:off x="3708643" y="1639210"/>
              <a:ext cx="2632133" cy="2632133"/>
              <a:chOff x="2651051" y="6806753"/>
              <a:chExt cx="2632133" cy="2632133"/>
            </a:xfrm>
          </p:grpSpPr>
          <p:sp>
            <p:nvSpPr>
              <p:cNvPr id="52" name="화살표: 왼쪽/오른쪽/위쪽/아래쪽 51">
                <a:extLst>
                  <a:ext uri="{FF2B5EF4-FFF2-40B4-BE49-F238E27FC236}">
                    <a16:creationId xmlns:a16="http://schemas.microsoft.com/office/drawing/2014/main" id="{340415E4-B35F-4DEB-A8BB-F0B7F9AB077D}"/>
                  </a:ext>
                </a:extLst>
              </p:cNvPr>
              <p:cNvSpPr/>
              <p:nvPr/>
            </p:nvSpPr>
            <p:spPr>
              <a:xfrm rot="18900000">
                <a:off x="2651051" y="6806753"/>
                <a:ext cx="2632133" cy="2632133"/>
              </a:xfrm>
              <a:prstGeom prst="quadArrow">
                <a:avLst>
                  <a:gd name="adj1" fmla="val 3251"/>
                  <a:gd name="adj2" fmla="val 4913"/>
                  <a:gd name="adj3" fmla="val 11036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D19E6EE-5A3D-4F47-95DA-13D88897CC7D}"/>
                  </a:ext>
                </a:extLst>
              </p:cNvPr>
              <p:cNvGrpSpPr/>
              <p:nvPr/>
            </p:nvGrpSpPr>
            <p:grpSpPr>
              <a:xfrm>
                <a:off x="2930608" y="7086310"/>
                <a:ext cx="2073019" cy="2073019"/>
                <a:chOff x="2930608" y="7086310"/>
                <a:chExt cx="2073019" cy="2073019"/>
              </a:xfrm>
            </p:grpSpPr>
            <p:sp>
              <p:nvSpPr>
                <p:cNvPr id="53" name="화살표: 왼쪽/오른쪽/위쪽/아래쪽 52">
                  <a:extLst>
                    <a:ext uri="{FF2B5EF4-FFF2-40B4-BE49-F238E27FC236}">
                      <a16:creationId xmlns:a16="http://schemas.microsoft.com/office/drawing/2014/main" id="{8FACEABC-60D4-46B1-AFA7-D460474C29E0}"/>
                    </a:ext>
                  </a:extLst>
                </p:cNvPr>
                <p:cNvSpPr/>
                <p:nvPr/>
              </p:nvSpPr>
              <p:spPr>
                <a:xfrm>
                  <a:off x="2930608" y="7086310"/>
                  <a:ext cx="2073019" cy="2073019"/>
                </a:xfrm>
                <a:prstGeom prst="quadArrow">
                  <a:avLst>
                    <a:gd name="adj1" fmla="val 4561"/>
                    <a:gd name="adj2" fmla="val 7533"/>
                    <a:gd name="adj3" fmla="val 12019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69D7111-42F1-4D3F-AF0A-1974E0EC4191}"/>
                    </a:ext>
                  </a:extLst>
                </p:cNvPr>
                <p:cNvSpPr/>
                <p:nvPr/>
              </p:nvSpPr>
              <p:spPr>
                <a:xfrm>
                  <a:off x="3561148" y="7520183"/>
                  <a:ext cx="811938" cy="120527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A7F69D5-198D-4403-AF5C-03C28CA92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341" y="2253895"/>
              <a:ext cx="1295125" cy="1295125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AC1EC50-FF9C-4151-9CA8-DDB1E9E5AA01}"/>
              </a:ext>
            </a:extLst>
          </p:cNvPr>
          <p:cNvGrpSpPr/>
          <p:nvPr/>
        </p:nvGrpSpPr>
        <p:grpSpPr>
          <a:xfrm>
            <a:off x="862967" y="2886462"/>
            <a:ext cx="2324089" cy="1523357"/>
            <a:chOff x="862962" y="2179322"/>
            <a:chExt cx="2324089" cy="152335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784BB06-5365-492A-99E3-C1FB110FAD20}"/>
                </a:ext>
              </a:extLst>
            </p:cNvPr>
            <p:cNvSpPr/>
            <p:nvPr/>
          </p:nvSpPr>
          <p:spPr>
            <a:xfrm>
              <a:off x="1657731" y="2179322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↑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7BC271D-1458-48C2-9E86-7D2163E6CC6A}"/>
                </a:ext>
              </a:extLst>
            </p:cNvPr>
            <p:cNvSpPr/>
            <p:nvPr/>
          </p:nvSpPr>
          <p:spPr>
            <a:xfrm>
              <a:off x="862962" y="2968129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←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E523D1F-5C92-4D4D-B406-84C143604EFA}"/>
                </a:ext>
              </a:extLst>
            </p:cNvPr>
            <p:cNvSpPr/>
            <p:nvPr/>
          </p:nvSpPr>
          <p:spPr>
            <a:xfrm>
              <a:off x="1657731" y="2968129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↓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67C75D0-169D-4AA5-BB5C-4F5111950E83}"/>
                </a:ext>
              </a:extLst>
            </p:cNvPr>
            <p:cNvSpPr/>
            <p:nvPr/>
          </p:nvSpPr>
          <p:spPr>
            <a:xfrm>
              <a:off x="2452500" y="2968129"/>
              <a:ext cx="734551" cy="734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799" dirty="0">
                  <a:solidFill>
                    <a:schemeClr val="tx1"/>
                  </a:solidFill>
                </a:rPr>
                <a:t>→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BE264B7-EBA5-41C7-9A05-48CD70ED985C}"/>
              </a:ext>
            </a:extLst>
          </p:cNvPr>
          <p:cNvSpPr txBox="1"/>
          <p:nvPr/>
        </p:nvSpPr>
        <p:spPr>
          <a:xfrm>
            <a:off x="280315" y="5058493"/>
            <a:ext cx="6297381" cy="427809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키보드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화살표방향키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입력 받아 이동한다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방향키 입력에 따라서 </a:t>
            </a:r>
            <a:r>
              <a:rPr lang="en-US" altLang="ko-KR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8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이동을 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캐릭터는 이동하면서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애니메이션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이동하면서 </a:t>
            </a:r>
            <a:r>
              <a:rPr lang="ko-KR" altLang="en-US" sz="1600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사운드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재생한다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캐릭터의 이동속도는 </a:t>
            </a:r>
            <a:r>
              <a:rPr lang="en-US" altLang="ko-KR" sz="1600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move_speed</a:t>
            </a:r>
            <a:r>
              <a:rPr lang="en-US" altLang="ko-KR" sz="1600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변수의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영향을 받는다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방해물이 이동방향에 있는 경우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이동을 멈춘다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캐릭터의 이동 로직은 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이동</a:t>
            </a:r>
            <a:r>
              <a:rPr lang="en-US" altLang="ko-K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로직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확인할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i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방향키 동시입력에 따른 처리는 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이동</a:t>
            </a:r>
            <a:r>
              <a:rPr lang="en-US" altLang="ko-KR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ko-KR" alt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동시입력처리</a:t>
            </a:r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확인할 수 있다</a:t>
            </a:r>
            <a:r>
              <a:rPr lang="en-US" altLang="ko-KR" sz="16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sz="1600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81954A8-21F2-401D-8C02-6C5CAF32A98B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B87D710-858C-4151-AFC0-8F704E40DFB3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53080EE-022D-4551-813C-E07C90DA8E64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이동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개요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E41072-211A-482D-BDCE-090BEC6F2F16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328106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8EFC51-8FFE-4ADF-89E4-7E6457F42BE2}"/>
              </a:ext>
            </a:extLst>
          </p:cNvPr>
          <p:cNvSpPr/>
          <p:nvPr/>
        </p:nvSpPr>
        <p:spPr>
          <a:xfrm>
            <a:off x="5" y="1125001"/>
            <a:ext cx="6876481" cy="878100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65E5D68-1FE7-4E6E-9586-00C6D63E7D3D}"/>
              </a:ext>
            </a:extLst>
          </p:cNvPr>
          <p:cNvGrpSpPr/>
          <p:nvPr/>
        </p:nvGrpSpPr>
        <p:grpSpPr>
          <a:xfrm>
            <a:off x="0" y="1046534"/>
            <a:ext cx="6876480" cy="455116"/>
            <a:chOff x="121920" y="1124997"/>
            <a:chExt cx="6614160" cy="45511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3808F574-78A4-46AC-B4D0-5DB329821805}"/>
                </a:ext>
              </a:extLst>
            </p:cNvPr>
            <p:cNvSpPr/>
            <p:nvPr/>
          </p:nvSpPr>
          <p:spPr>
            <a:xfrm>
              <a:off x="121920" y="1124997"/>
              <a:ext cx="6614160" cy="45511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4A908C0-F98A-47B6-9017-C234B13E63D6}"/>
                </a:ext>
              </a:extLst>
            </p:cNvPr>
            <p:cNvSpPr/>
            <p:nvPr/>
          </p:nvSpPr>
          <p:spPr>
            <a:xfrm>
              <a:off x="433199" y="1195522"/>
              <a:ext cx="5991603" cy="31817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이동 </a:t>
              </a:r>
              <a:r>
                <a:rPr lang="en-US" altLang="ko-KR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- </a:t>
              </a:r>
              <a:r>
                <a:rPr lang="ko-KR" altLang="en-US" b="1" dirty="0"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로직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BDF080-B661-4C76-B889-007AD4543013}"/>
              </a:ext>
            </a:extLst>
          </p:cNvPr>
          <p:cNvSpPr/>
          <p:nvPr/>
        </p:nvSpPr>
        <p:spPr>
          <a:xfrm>
            <a:off x="2756733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0"/>
                <a:solidFill>
                  <a:schemeClr val="tx1"/>
                </a:solidFill>
                <a:latin typeface="+mj-ea"/>
                <a:ea typeface="+mj-ea"/>
              </a:rPr>
              <a:t>WA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5BA2DE-2437-4E7D-BD17-FA6325150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62" y="1827025"/>
            <a:ext cx="5150076" cy="7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1662</TotalTime>
  <Words>1021</Words>
  <Application>Microsoft Office PowerPoint</Application>
  <PresentationFormat>A4 용지(210x297mm)</PresentationFormat>
  <Paragraphs>272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HY그래픽M</vt:lpstr>
      <vt:lpstr>나눔고딕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124</cp:revision>
  <dcterms:created xsi:type="dcterms:W3CDTF">2021-01-30T12:26:52Z</dcterms:created>
  <dcterms:modified xsi:type="dcterms:W3CDTF">2021-04-12T12:43:08Z</dcterms:modified>
</cp:coreProperties>
</file>