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6" r:id="rId5"/>
    <p:sldId id="268" r:id="rId6"/>
    <p:sldId id="260" r:id="rId7"/>
    <p:sldId id="263" r:id="rId8"/>
    <p:sldId id="259" r:id="rId9"/>
    <p:sldId id="262" r:id="rId10"/>
    <p:sldId id="261" r:id="rId11"/>
    <p:sldId id="264" r:id="rId12"/>
    <p:sldId id="267" r:id="rId13"/>
    <p:sldId id="269" r:id="rId14"/>
    <p:sldId id="270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>
        <p:scale>
          <a:sx n="66" d="100"/>
          <a:sy n="66" d="100"/>
        </p:scale>
        <p:origin x="36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2021-03-19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F03464-F780-42C4-BACE-4A602174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54985"/>
              </p:ext>
            </p:extLst>
          </p:nvPr>
        </p:nvGraphicFramePr>
        <p:xfrm>
          <a:off x="531924" y="2246350"/>
          <a:ext cx="5794153" cy="4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56">
                  <a:extLst>
                    <a:ext uri="{9D8B030D-6E8A-4147-A177-3AD203B41FA5}">
                      <a16:colId xmlns:a16="http://schemas.microsoft.com/office/drawing/2014/main" val="973427720"/>
                    </a:ext>
                  </a:extLst>
                </a:gridCol>
                <a:gridCol w="1259376">
                  <a:extLst>
                    <a:ext uri="{9D8B030D-6E8A-4147-A177-3AD203B41FA5}">
                      <a16:colId xmlns:a16="http://schemas.microsoft.com/office/drawing/2014/main" val="332287424"/>
                    </a:ext>
                  </a:extLst>
                </a:gridCol>
                <a:gridCol w="3178421">
                  <a:extLst>
                    <a:ext uri="{9D8B030D-6E8A-4147-A177-3AD203B41FA5}">
                      <a16:colId xmlns:a16="http://schemas.microsoft.com/office/drawing/2014/main" val="2688166341"/>
                    </a:ext>
                  </a:extLst>
                </a:gridCol>
              </a:tblGrid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입력한 방향키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방향 설정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여부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5025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227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2405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000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1520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39759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29354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6630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5465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21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635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9065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3978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8151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069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9689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ABF5C3C-58AD-462C-94AF-3A82A71F3F69}"/>
              </a:ext>
            </a:extLst>
          </p:cNvPr>
          <p:cNvSpPr txBox="1"/>
          <p:nvPr/>
        </p:nvSpPr>
        <p:spPr>
          <a:xfrm>
            <a:off x="280315" y="7407993"/>
            <a:ext cx="6297381" cy="132343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서로 반대되는 방향키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대해서는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방향키를 입력하지 않는 것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처럼 처리한다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중복입력을 통해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이동이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무효될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경우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에는 두 방향키 중 최근에 입력한 방향으로 캐릭터의 방향을 설정한다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동시입력처리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912D-A5ED-4BFD-8F49-442A10C4102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7831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62913A-A6E6-435F-9AD6-155E9C768531}"/>
              </a:ext>
            </a:extLst>
          </p:cNvPr>
          <p:cNvSpPr txBox="1"/>
          <p:nvPr/>
        </p:nvSpPr>
        <p:spPr>
          <a:xfrm>
            <a:off x="280315" y="5142315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Z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점프한다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체공 중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 및 방향전환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자유롭다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점프하면서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점프 애니메이션은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체공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착지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가지로 나뉜다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점프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착지 할 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점프 높이는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jump_power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점프 로직은 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점프</a:t>
            </a:r>
            <a:r>
              <a:rPr lang="en-US" altLang="ko-KR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9BE89E-C7C5-4018-86AE-CDAB08506275}"/>
              </a:ext>
            </a:extLst>
          </p:cNvPr>
          <p:cNvGrpSpPr/>
          <p:nvPr/>
        </p:nvGrpSpPr>
        <p:grpSpPr>
          <a:xfrm>
            <a:off x="1250735" y="2351988"/>
            <a:ext cx="4375010" cy="2573535"/>
            <a:chOff x="280310" y="2217421"/>
            <a:chExt cx="4375010" cy="25735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59745B-C0EE-4376-97D7-E6405A10B2BF}"/>
                </a:ext>
              </a:extLst>
            </p:cNvPr>
            <p:cNvSpPr/>
            <p:nvPr/>
          </p:nvSpPr>
          <p:spPr>
            <a:xfrm>
              <a:off x="3920769" y="2217421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99" dirty="0">
                  <a:solidFill>
                    <a:schemeClr val="tx1"/>
                  </a:solidFill>
                </a:rPr>
                <a:t>Z</a:t>
              </a:r>
              <a:endParaRPr lang="ko-KR" altLang="en-US" sz="2799" dirty="0">
                <a:solidFill>
                  <a:schemeClr val="tx1"/>
                </a:solidFill>
              </a:endParaRPr>
            </a:p>
          </p:txBody>
        </p:sp>
        <p:pic>
          <p:nvPicPr>
            <p:cNvPr id="3074" name="Picture 2" descr="400+ Free Jumping &amp; Jump Vectors - Pixabay">
              <a:extLst>
                <a:ext uri="{FF2B5EF4-FFF2-40B4-BE49-F238E27FC236}">
                  <a16:creationId xmlns:a16="http://schemas.microsoft.com/office/drawing/2014/main" id="{816B64CE-A41E-4EBA-926B-225C51D9C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10" y="2217421"/>
              <a:ext cx="4375010" cy="2573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1D22B-D16B-4EC9-BCD7-C68E5B66163C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99500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7EC763-EA86-48B6-AFC8-3761FED0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94" y="2712976"/>
            <a:ext cx="3082092" cy="51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–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애니메이션 패턴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5FB514-4567-4115-9A7B-BAA8A4685FF5}"/>
              </a:ext>
            </a:extLst>
          </p:cNvPr>
          <p:cNvGrpSpPr/>
          <p:nvPr/>
        </p:nvGrpSpPr>
        <p:grpSpPr>
          <a:xfrm>
            <a:off x="0" y="2712485"/>
            <a:ext cx="6858000" cy="5090630"/>
            <a:chOff x="0" y="1741114"/>
            <a:chExt cx="6858000" cy="50906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22109C-93C6-4BFF-9BBB-CDA8B30BC83F}"/>
                </a:ext>
              </a:extLst>
            </p:cNvPr>
            <p:cNvSpPr txBox="1"/>
            <p:nvPr/>
          </p:nvSpPr>
          <p:spPr>
            <a:xfrm>
              <a:off x="220083" y="174111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CASE 1 (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체공 애니메이션 반복재생 중 착지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3CEE65-23F0-430D-B348-72A10E80CBFE}"/>
                </a:ext>
              </a:extLst>
            </p:cNvPr>
            <p:cNvSpPr txBox="1"/>
            <p:nvPr/>
          </p:nvSpPr>
          <p:spPr>
            <a:xfrm>
              <a:off x="220082" y="527997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절벽에서 낙하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(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점프를 하지 않고 절벽에서 낙하하는 경우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B872C8F-CDEA-4732-816B-B7F0B3EF1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612"/>
            <a:stretch/>
          </p:blipFill>
          <p:spPr>
            <a:xfrm>
              <a:off x="0" y="2349910"/>
              <a:ext cx="6858000" cy="89936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973BA9-92EC-4C12-8BFB-F1BB13B09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42" b="35742"/>
            <a:stretch/>
          </p:blipFill>
          <p:spPr>
            <a:xfrm>
              <a:off x="0" y="4097532"/>
              <a:ext cx="6858000" cy="9429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51E2DE5-A671-4B5C-8559-CDF04BBAB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284"/>
            <a:stretch/>
          </p:blipFill>
          <p:spPr>
            <a:xfrm>
              <a:off x="0" y="5888768"/>
              <a:ext cx="6858000" cy="9429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75CFE8-D5A4-4B96-9578-0B55088EE316}"/>
                </a:ext>
              </a:extLst>
            </p:cNvPr>
            <p:cNvSpPr txBox="1"/>
            <p:nvPr/>
          </p:nvSpPr>
          <p:spPr>
            <a:xfrm>
              <a:off x="220082" y="3488736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CASE 2 (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애니메이션 끝나기 전 착지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01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사망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9155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ED4FF-1D54-4CFD-8ED4-3331C278F3E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DFE29-EF6C-430F-8803-74CC939C1D6D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8A782D-0629-4886-B638-327FEFD4B6A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2F14F3-73A8-406B-983F-EC035BB840B0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21E09A-072E-4221-9694-044F1CE109E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95834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게임 내에 인물로서 퍼즐을 해결해 나가는 방식을 지향하고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퍼즐은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논리적인 퍼즐해결능력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뿐 아니라 캐릭터를 정밀하게 조종하는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피지컬 적인 요소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까지 플레이어에게 요구하는 게임이다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따라서 플레이어에게는 조종할 캐릭터가 필요하고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 캐릭터의 시스템을 확립하기 위하여 이 문서를 작성하게 되었다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캐릭터는 플레이어의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키보드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통해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가지의 동작을 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카메라는 플레이어 캐릭터를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 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비춰준다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6109913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 캐릭터 시스템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메이플스토리2 - Google 검색 | 배경, 마인크래프트, 모바일">
            <a:extLst>
              <a:ext uri="{FF2B5EF4-FFF2-40B4-BE49-F238E27FC236}">
                <a16:creationId xmlns:a16="http://schemas.microsoft.com/office/drawing/2014/main" id="{2A258F1E-2963-412E-966F-57BE2A0F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" y="6646364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7A466B-74C0-4C9B-8985-995FD932C455}"/>
              </a:ext>
            </a:extLst>
          </p:cNvPr>
          <p:cNvSpPr txBox="1"/>
          <p:nvPr/>
        </p:nvSpPr>
        <p:spPr>
          <a:xfrm>
            <a:off x="280312" y="8856822"/>
            <a:ext cx="365760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메이플스토리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AFB42-AC98-4E39-BD93-6C86CFA68952}"/>
              </a:ext>
            </a:extLst>
          </p:cNvPr>
          <p:cNvSpPr txBox="1"/>
          <p:nvPr/>
        </p:nvSpPr>
        <p:spPr>
          <a:xfrm>
            <a:off x="4083669" y="6665166"/>
            <a:ext cx="2494025" cy="24622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입력을 통해 캐릭터가 이동하고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점프하며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오브젝트와 상호작용 가능하다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카메라는 캐릭터를 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쿼터뷰로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비춰주며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캐릭터가 이동함에 따라 같이 이동한다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조작을 통한 카메라 줌인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줌아웃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기능은 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에선 없을 예정이다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7B7EF-E893-40BE-A467-4217D73608C5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E39776-68B6-49F5-9304-8C32ABF49E54}"/>
              </a:ext>
            </a:extLst>
          </p:cNvPr>
          <p:cNvSpPr/>
          <p:nvPr/>
        </p:nvSpPr>
        <p:spPr>
          <a:xfrm>
            <a:off x="372298" y="6500805"/>
            <a:ext cx="1571625" cy="27432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규격 및 설정</a:t>
              </a:r>
            </a:p>
          </p:txBody>
        </p:sp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D578612-EB12-4151-A6EC-0358E1EE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77311"/>
              </p:ext>
            </p:extLst>
          </p:nvPr>
        </p:nvGraphicFramePr>
        <p:xfrm>
          <a:off x="2098938" y="6500805"/>
          <a:ext cx="4453918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373">
                  <a:extLst>
                    <a:ext uri="{9D8B030D-6E8A-4147-A177-3AD203B41FA5}">
                      <a16:colId xmlns:a16="http://schemas.microsoft.com/office/drawing/2014/main" val="817514289"/>
                    </a:ext>
                  </a:extLst>
                </a:gridCol>
                <a:gridCol w="3321545">
                  <a:extLst>
                    <a:ext uri="{9D8B030D-6E8A-4147-A177-3AD203B41FA5}">
                      <a16:colId xmlns:a16="http://schemas.microsoft.com/office/drawing/2014/main" val="5495951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변수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56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변수명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변수에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move_speed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jump_power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점프력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14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key_stack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캐릭터가 가진 열쇠의 개수</a:t>
                      </a:r>
                      <a:endParaRPr lang="en-US" altLang="ko-KR" sz="1050" dirty="0"/>
                    </a:p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(default</a:t>
                      </a:r>
                      <a:r>
                        <a:rPr lang="ko-KR" altLang="en-US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값은 </a:t>
                      </a: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0)</a:t>
                      </a:r>
                      <a:endParaRPr lang="ko-KR" altLang="en-US" sz="1050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max_life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최대 생명력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2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life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현재 생명력</a:t>
                      </a:r>
                      <a:endParaRPr lang="en-US" altLang="ko-KR" sz="1050" dirty="0"/>
                    </a:p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(default</a:t>
                      </a:r>
                      <a:r>
                        <a:rPr lang="ko-KR" altLang="en-US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값은 </a:t>
                      </a:r>
                      <a:r>
                        <a:rPr lang="en-US" altLang="ko-KR" sz="105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max_life</a:t>
                      </a: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050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8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max_mana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최대 특수자원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2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mana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현재 특수자원</a:t>
                      </a:r>
                      <a:endParaRPr lang="en-US" altLang="ko-KR" sz="1050" dirty="0"/>
                    </a:p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(default</a:t>
                      </a:r>
                      <a:r>
                        <a:rPr lang="ko-KR" altLang="en-US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값은 </a:t>
                      </a:r>
                      <a:r>
                        <a:rPr lang="en-US" altLang="ko-KR" sz="105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max_mana</a:t>
                      </a: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050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1471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358B12-6E53-4AC9-B571-7366172A4C62}"/>
              </a:ext>
            </a:extLst>
          </p:cNvPr>
          <p:cNvSpPr/>
          <p:nvPr/>
        </p:nvSpPr>
        <p:spPr>
          <a:xfrm>
            <a:off x="548569" y="7685270"/>
            <a:ext cx="1219081" cy="37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엔진에서</a:t>
            </a:r>
            <a:endParaRPr lang="en-US" altLang="ko-KR" sz="1000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수정 가능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5FAEB1-CFBC-4C0A-8DC2-DD0445C64527}"/>
              </a:ext>
            </a:extLst>
          </p:cNvPr>
          <p:cNvGrpSpPr/>
          <p:nvPr/>
        </p:nvGrpSpPr>
        <p:grpSpPr>
          <a:xfrm>
            <a:off x="323624" y="1922559"/>
            <a:ext cx="1624792" cy="4456046"/>
            <a:chOff x="677013" y="1877569"/>
            <a:chExt cx="1624792" cy="445604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71D4B4-12FF-4F4B-99CD-06003EF4F528}"/>
                </a:ext>
              </a:extLst>
            </p:cNvPr>
            <p:cNvGrpSpPr/>
            <p:nvPr/>
          </p:nvGrpSpPr>
          <p:grpSpPr>
            <a:xfrm>
              <a:off x="730180" y="1877569"/>
              <a:ext cx="1571625" cy="4456046"/>
              <a:chOff x="85725" y="186882"/>
              <a:chExt cx="1571625" cy="445604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C2A7D8A-35CA-4C89-BD3C-C2D535BB5D6B}"/>
                  </a:ext>
                </a:extLst>
              </p:cNvPr>
              <p:cNvSpPr/>
              <p:nvPr/>
            </p:nvSpPr>
            <p:spPr>
              <a:xfrm>
                <a:off x="85725" y="186882"/>
                <a:ext cx="1571625" cy="4456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FF6EE55-6D9B-4578-9E69-D6A302F00286}"/>
                  </a:ext>
                </a:extLst>
              </p:cNvPr>
              <p:cNvGrpSpPr/>
              <p:nvPr/>
            </p:nvGrpSpPr>
            <p:grpSpPr>
              <a:xfrm>
                <a:off x="278762" y="2166162"/>
                <a:ext cx="1185550" cy="2192299"/>
                <a:chOff x="239308" y="2147926"/>
                <a:chExt cx="1185550" cy="2192299"/>
              </a:xfrm>
            </p:grpSpPr>
            <p:pic>
              <p:nvPicPr>
                <p:cNvPr id="23" name="그림 22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340FA2F0-4859-4548-88B4-9B1E4373DF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3175" b="90794" l="3067" r="20269">
                              <a14:foregroundMark x1="5011" y1="39048" x2="7853" y2="25397"/>
                              <a14:foregroundMark x1="11818" y1="21270" x2="15482" y2="25873"/>
                              <a14:foregroundMark x1="10696" y1="28413" x2="6956" y2="38095"/>
                              <a14:foregroundMark x1="14286" y1="31270" x2="17203" y2="35238"/>
                              <a14:foregroundMark x1="6956" y1="17619" x2="15557" y2="16032"/>
                              <a14:foregroundMark x1="15557" y1="16032" x2="15557" y2="16032"/>
                              <a14:foregroundMark x1="11668" y1="13651" x2="11294" y2="13492"/>
                              <a14:foregroundMark x1="14061" y1="34762" x2="16230" y2="38095"/>
                              <a14:foregroundMark x1="10471" y1="35079" x2="9274" y2="37619"/>
                              <a14:foregroundMark x1="11743" y1="46032" x2="11668" y2="59841"/>
                              <a14:foregroundMark x1="10655" y1="73492" x2="10471" y2="76349"/>
                              <a14:foregroundMark x1="10747" y1="72063" x2="10655" y2="73492"/>
                              <a14:foregroundMark x1="10889" y1="69841" x2="10747" y2="72063"/>
                              <a14:foregroundMark x1="11144" y1="65873" x2="10889" y2="69841"/>
                              <a14:foregroundMark x1="13463" y1="65397" x2="13463" y2="74762"/>
                              <a14:foregroundMark x1="10396" y1="80635" x2="10396" y2="88095"/>
                              <a14:foregroundMark x1="10471" y1="90794" x2="10471" y2="90794"/>
                              <a14:foregroundMark x1="14061" y1="52698" x2="15408" y2="54444"/>
                              <a14:foregroundMark x1="16679" y1="59683" x2="16679" y2="59683"/>
                              <a14:foregroundMark x1="18399" y1="62540" x2="18399" y2="62540"/>
                              <a14:foregroundMark x1="19521" y1="63492" x2="19521" y2="63492"/>
                              <a14:foregroundMark x1="19147" y1="65397" x2="19147" y2="65397"/>
                              <a14:foregroundMark x1="20344" y1="64127" x2="20344" y2="64127"/>
                              <a14:foregroundMark x1="8527" y1="57619" x2="8527" y2="57619"/>
                              <a14:foregroundMark x1="9424" y1="53651" x2="7629" y2="56984"/>
                              <a14:foregroundMark x1="5236" y1="62381" x2="5385" y2="62381"/>
                              <a14:foregroundMark x1="3067" y1="64444" x2="3067" y2="64444"/>
                              <a14:foregroundMark x1="7255" y1="45714" x2="7779" y2="46032"/>
                              <a14:foregroundMark x1="4413" y1="46825" x2="4413" y2="46825"/>
                              <a14:foregroundMark x1="19222" y1="47143" x2="19222" y2="47143"/>
                              <a14:foregroundMark x1="16679" y1="48095" x2="16679" y2="48095"/>
                              <a14:backgroundMark x1="12117" y1="87778" x2="12117" y2="90000"/>
                              <a14:backgroundMark x1="12117" y1="84762" x2="12117" y2="85079"/>
                              <a14:backgroundMark x1="11818" y1="69841" x2="11818" y2="69841"/>
                              <a14:backgroundMark x1="11818" y1="76508" x2="11818" y2="76508"/>
                              <a14:backgroundMark x1="11892" y1="73492" x2="11892" y2="73492"/>
                              <a14:backgroundMark x1="11967" y1="72063" x2="11967" y2="720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2" t="10517" r="77718" b="6915"/>
                <a:stretch/>
              </p:blipFill>
              <p:spPr>
                <a:xfrm>
                  <a:off x="239308" y="2147926"/>
                  <a:ext cx="1185550" cy="2192299"/>
                </a:xfrm>
                <a:prstGeom prst="rect">
                  <a:avLst/>
                </a:prstGeom>
              </p:spPr>
            </p:pic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F86C33D-13C3-48CF-9A74-8D3F92F6F9F1}"/>
                    </a:ext>
                  </a:extLst>
                </p:cNvPr>
                <p:cNvSpPr/>
                <p:nvPr/>
              </p:nvSpPr>
              <p:spPr>
                <a:xfrm>
                  <a:off x="365717" y="2147926"/>
                  <a:ext cx="951783" cy="2192299"/>
                </a:xfrm>
                <a:prstGeom prst="roundRect">
                  <a:avLst>
                    <a:gd name="adj" fmla="val 50000"/>
                  </a:avLst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3" name="Picture 4" descr="Movie Camera Icon Graphic by Hoeda80 · Creative Fabrica">
              <a:extLst>
                <a:ext uri="{FF2B5EF4-FFF2-40B4-BE49-F238E27FC236}">
                  <a16:creationId xmlns:a16="http://schemas.microsoft.com/office/drawing/2014/main" id="{7279AF68-418A-4A29-97E5-04D8E21030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3" t="22712" r="28441" b="21202"/>
            <a:stretch/>
          </p:blipFill>
          <p:spPr bwMode="auto">
            <a:xfrm rot="4500000">
              <a:off x="563069" y="2032354"/>
              <a:ext cx="1216955" cy="98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75A921-ECF9-42E5-B4C7-DF8F09BE8E0C}"/>
              </a:ext>
            </a:extLst>
          </p:cNvPr>
          <p:cNvSpPr txBox="1"/>
          <p:nvPr/>
        </p:nvSpPr>
        <p:spPr>
          <a:xfrm>
            <a:off x="2098937" y="1922559"/>
            <a:ext cx="445391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캐릭터를 구성하는 요소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2DB48-3AFA-42D4-B85E-21F569B84937}"/>
              </a:ext>
            </a:extLst>
          </p:cNvPr>
          <p:cNvSpPr txBox="1"/>
          <p:nvPr/>
        </p:nvSpPr>
        <p:spPr>
          <a:xfrm>
            <a:off x="2098936" y="2408287"/>
            <a:ext cx="4453917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매쉬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충돌체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메인 카메라</a:t>
            </a: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65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필요 리소스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92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987A6E-3E96-4BE0-BD48-CB9FFAD40DD3}"/>
              </a:ext>
            </a:extLst>
          </p:cNvPr>
          <p:cNvGrpSpPr/>
          <p:nvPr/>
        </p:nvGrpSpPr>
        <p:grpSpPr>
          <a:xfrm>
            <a:off x="220083" y="4547814"/>
            <a:ext cx="6417836" cy="4729524"/>
            <a:chOff x="280309" y="4382712"/>
            <a:chExt cx="6417836" cy="47295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D92EDA-79D8-4B19-9ADB-534E58DC9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55" t="6947" r="15789" b="18814"/>
            <a:stretch/>
          </p:blipFill>
          <p:spPr>
            <a:xfrm>
              <a:off x="280309" y="4830506"/>
              <a:ext cx="6417836" cy="379848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767BC9-682E-45D8-A286-7FCB54953E8E}"/>
                </a:ext>
              </a:extLst>
            </p:cNvPr>
            <p:cNvSpPr txBox="1"/>
            <p:nvPr/>
          </p:nvSpPr>
          <p:spPr>
            <a:xfrm>
              <a:off x="280309" y="438271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예시</a:t>
              </a:r>
              <a:endPara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0671A2-2751-4236-928D-25E0970FEEF7}"/>
                </a:ext>
              </a:extLst>
            </p:cNvPr>
            <p:cNvSpPr txBox="1"/>
            <p:nvPr/>
          </p:nvSpPr>
          <p:spPr>
            <a:xfrm>
              <a:off x="280309" y="874290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리그오브레전드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(3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인칭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쿼터뷰로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캐릭터와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맵을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비춘 형태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D6D3E18-F8C7-4437-A370-A5C7EA8B22B5}"/>
              </a:ext>
            </a:extLst>
          </p:cNvPr>
          <p:cNvSpPr txBox="1"/>
          <p:nvPr/>
        </p:nvSpPr>
        <p:spPr>
          <a:xfrm>
            <a:off x="280314" y="2095838"/>
            <a:ext cx="6297381" cy="206210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플레이어가 한눈에 퍼즐의 배치와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구조를 파악할 수 있도록 보다 넓은 시야를 제공하기 위해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인칭 시점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사용한다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캐릭터가 상하좌우 움직이는 게임이며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고저차를 이용한 퍼즐을 해결하기위해 퍼즐요소가 있을 것을 고려하여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방식을 채택한다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2557A-8282-4C7B-8EFE-735F2A789930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시스템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DCCCAF-BBC8-445A-8A21-43A96299AB20}"/>
              </a:ext>
            </a:extLst>
          </p:cNvPr>
          <p:cNvSpPr txBox="1"/>
          <p:nvPr/>
        </p:nvSpPr>
        <p:spPr>
          <a:xfrm>
            <a:off x="255481" y="6957902"/>
            <a:ext cx="6297381" cy="129266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이동하면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따라서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카메라와 캐릭터 사이의  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X,Y,Z </a:t>
            </a:r>
            <a:r>
              <a:rPr lang="ko-KR" altLang="en-US" sz="1400" b="1" i="1" dirty="0" err="1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좌표값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차이는 항상 일정하게 유지된다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방향을 회전해도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카메라의 방향은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회전하지 않는다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C9B9B6-3E4C-4443-9899-E2F7D0412B86}"/>
              </a:ext>
            </a:extLst>
          </p:cNvPr>
          <p:cNvGrpSpPr/>
          <p:nvPr/>
        </p:nvGrpSpPr>
        <p:grpSpPr>
          <a:xfrm>
            <a:off x="154031" y="2686283"/>
            <a:ext cx="3149600" cy="4078668"/>
            <a:chOff x="154031" y="1685015"/>
            <a:chExt cx="3149600" cy="407866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51091C-173D-48CD-9570-82D8E9D2E8A5}"/>
                </a:ext>
              </a:extLst>
            </p:cNvPr>
            <p:cNvSpPr/>
            <p:nvPr/>
          </p:nvSpPr>
          <p:spPr>
            <a:xfrm>
              <a:off x="154031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28DCFA-68D1-4C1A-9C3A-478ABDCDEFE3}"/>
                </a:ext>
              </a:extLst>
            </p:cNvPr>
            <p:cNvGrpSpPr/>
            <p:nvPr/>
          </p:nvGrpSpPr>
          <p:grpSpPr>
            <a:xfrm>
              <a:off x="732008" y="2268893"/>
              <a:ext cx="2036202" cy="2795754"/>
              <a:chOff x="240004" y="1561484"/>
              <a:chExt cx="2036202" cy="2795754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B7682BCA-43A3-44FB-8526-39F145966E0F}"/>
                  </a:ext>
                </a:extLst>
              </p:cNvPr>
              <p:cNvSpPr/>
              <p:nvPr/>
            </p:nvSpPr>
            <p:spPr>
              <a:xfrm>
                <a:off x="1642571" y="3532978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644D9B2D-C752-4576-A9E3-220C900A6CE1}"/>
                  </a:ext>
                </a:extLst>
              </p:cNvPr>
              <p:cNvSpPr/>
              <p:nvPr/>
            </p:nvSpPr>
            <p:spPr>
              <a:xfrm>
                <a:off x="1547174" y="1993646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2045E74-7229-4063-9045-FC51CFEC40F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26A2B64-FFE0-4896-AEC5-54BFF6B866BB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0B87875C-D8C7-4496-AE85-25178C9EE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9C62EAC-4F29-4E99-A48B-36CA27E8F8E9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88099720-4125-47E5-9BEA-FAD06E4F6C6B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52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6BD3935F-573F-4FA5-95B6-2D72EF6F7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4601EB-0A1F-4AA0-AF5F-EE56013BE9E3}"/>
              </a:ext>
            </a:extLst>
          </p:cNvPr>
          <p:cNvGrpSpPr/>
          <p:nvPr/>
        </p:nvGrpSpPr>
        <p:grpSpPr>
          <a:xfrm>
            <a:off x="3554369" y="2686283"/>
            <a:ext cx="3149600" cy="4078668"/>
            <a:chOff x="3554369" y="1685015"/>
            <a:chExt cx="3149600" cy="4078667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DB36B02-68E1-41E0-9D9F-2AC2B445823D}"/>
                </a:ext>
              </a:extLst>
            </p:cNvPr>
            <p:cNvSpPr/>
            <p:nvPr/>
          </p:nvSpPr>
          <p:spPr>
            <a:xfrm>
              <a:off x="3554369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으로 구부러짐 15">
              <a:extLst>
                <a:ext uri="{FF2B5EF4-FFF2-40B4-BE49-F238E27FC236}">
                  <a16:creationId xmlns:a16="http://schemas.microsoft.com/office/drawing/2014/main" id="{D212A397-B934-4B80-94E5-3A7C61E18B78}"/>
                </a:ext>
              </a:extLst>
            </p:cNvPr>
            <p:cNvSpPr/>
            <p:nvPr/>
          </p:nvSpPr>
          <p:spPr>
            <a:xfrm>
              <a:off x="4348119" y="479356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BEFB94-B2FA-46D6-A2CB-C475371F0E03}"/>
                </a:ext>
              </a:extLst>
            </p:cNvPr>
            <p:cNvGrpSpPr/>
            <p:nvPr/>
          </p:nvGrpSpPr>
          <p:grpSpPr>
            <a:xfrm>
              <a:off x="4132346" y="2268893"/>
              <a:ext cx="1623987" cy="2795754"/>
              <a:chOff x="240004" y="1561484"/>
              <a:chExt cx="1623987" cy="2795754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4F96F7F-D3BF-4F22-971F-FA73760E506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38642D4-76BE-4687-AED5-A2A45E17509A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E3B8A1B7-6D92-4498-A482-B6F4AFE9B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A9FC7E63-6D04-44B6-BB84-A2A4505B3F95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BCEFC5B-6071-45D4-88D4-8BEC4C7EE94C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11E6B6FC-44DE-4746-A144-0ABEC6701D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2" name="화살표: 오른쪽으로 구부러짐 61">
              <a:extLst>
                <a:ext uri="{FF2B5EF4-FFF2-40B4-BE49-F238E27FC236}">
                  <a16:creationId xmlns:a16="http://schemas.microsoft.com/office/drawing/2014/main" id="{C90459DB-96C1-408E-8344-0965B47504FD}"/>
                </a:ext>
              </a:extLst>
            </p:cNvPr>
            <p:cNvSpPr/>
            <p:nvPr/>
          </p:nvSpPr>
          <p:spPr>
            <a:xfrm>
              <a:off x="3972552" y="200465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E223BFE7-63F9-4A2D-B1CD-2A182F72752E}"/>
                </a:ext>
              </a:extLst>
            </p:cNvPr>
            <p:cNvSpPr/>
            <p:nvPr/>
          </p:nvSpPr>
          <p:spPr>
            <a:xfrm>
              <a:off x="4546139" y="1776543"/>
              <a:ext cx="542817" cy="6264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D2B44-0430-4348-9DD7-52A4D4569948}"/>
              </a:ext>
            </a:extLst>
          </p:cNvPr>
          <p:cNvGrpSpPr/>
          <p:nvPr/>
        </p:nvGrpSpPr>
        <p:grpSpPr>
          <a:xfrm>
            <a:off x="3708645" y="2346349"/>
            <a:ext cx="2632133" cy="2632133"/>
            <a:chOff x="3708643" y="1639210"/>
            <a:chExt cx="2632133" cy="26321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8FCEA9E-4CE9-4353-A081-61C818BB6406}"/>
                </a:ext>
              </a:extLst>
            </p:cNvPr>
            <p:cNvGrpSpPr/>
            <p:nvPr/>
          </p:nvGrpSpPr>
          <p:grpSpPr>
            <a:xfrm>
              <a:off x="3708643" y="1639210"/>
              <a:ext cx="2632133" cy="2632133"/>
              <a:chOff x="2651051" y="6806753"/>
              <a:chExt cx="2632133" cy="2632133"/>
            </a:xfrm>
          </p:grpSpPr>
          <p:sp>
            <p:nvSpPr>
              <p:cNvPr id="52" name="화살표: 왼쪽/오른쪽/위쪽/아래쪽 51">
                <a:extLst>
                  <a:ext uri="{FF2B5EF4-FFF2-40B4-BE49-F238E27FC236}">
                    <a16:creationId xmlns:a16="http://schemas.microsoft.com/office/drawing/2014/main" id="{340415E4-B35F-4DEB-A8BB-F0B7F9AB077D}"/>
                  </a:ext>
                </a:extLst>
              </p:cNvPr>
              <p:cNvSpPr/>
              <p:nvPr/>
            </p:nvSpPr>
            <p:spPr>
              <a:xfrm rot="18900000">
                <a:off x="2651051" y="6806753"/>
                <a:ext cx="2632133" cy="2632133"/>
              </a:xfrm>
              <a:prstGeom prst="quadArrow">
                <a:avLst>
                  <a:gd name="adj1" fmla="val 3251"/>
                  <a:gd name="adj2" fmla="val 4913"/>
                  <a:gd name="adj3" fmla="val 1103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19E6EE-5A3D-4F47-95DA-13D88897CC7D}"/>
                  </a:ext>
                </a:extLst>
              </p:cNvPr>
              <p:cNvGrpSpPr/>
              <p:nvPr/>
            </p:nvGrpSpPr>
            <p:grpSpPr>
              <a:xfrm>
                <a:off x="2930608" y="7086310"/>
                <a:ext cx="2073019" cy="2073019"/>
                <a:chOff x="2930608" y="7086310"/>
                <a:chExt cx="2073019" cy="2073019"/>
              </a:xfrm>
            </p:grpSpPr>
            <p:sp>
              <p:nvSpPr>
                <p:cNvPr id="53" name="화살표: 왼쪽/오른쪽/위쪽/아래쪽 52">
                  <a:extLst>
                    <a:ext uri="{FF2B5EF4-FFF2-40B4-BE49-F238E27FC236}">
                      <a16:creationId xmlns:a16="http://schemas.microsoft.com/office/drawing/2014/main" id="{8FACEABC-60D4-46B1-AFA7-D460474C29E0}"/>
                    </a:ext>
                  </a:extLst>
                </p:cNvPr>
                <p:cNvSpPr/>
                <p:nvPr/>
              </p:nvSpPr>
              <p:spPr>
                <a:xfrm>
                  <a:off x="2930608" y="7086310"/>
                  <a:ext cx="2073019" cy="2073019"/>
                </a:xfrm>
                <a:prstGeom prst="quadArrow">
                  <a:avLst>
                    <a:gd name="adj1" fmla="val 4561"/>
                    <a:gd name="adj2" fmla="val 7533"/>
                    <a:gd name="adj3" fmla="val 1201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69D7111-42F1-4D3F-AF0A-1974E0EC4191}"/>
                    </a:ext>
                  </a:extLst>
                </p:cNvPr>
                <p:cNvSpPr/>
                <p:nvPr/>
              </p:nvSpPr>
              <p:spPr>
                <a:xfrm>
                  <a:off x="3561148" y="7520183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7F69D5-198D-4403-AF5C-03C28CA9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1" y="2253895"/>
              <a:ext cx="1295125" cy="12951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C1EC50-FF9C-4151-9CA8-DDB1E9E5AA01}"/>
              </a:ext>
            </a:extLst>
          </p:cNvPr>
          <p:cNvGrpSpPr/>
          <p:nvPr/>
        </p:nvGrpSpPr>
        <p:grpSpPr>
          <a:xfrm>
            <a:off x="862967" y="2886462"/>
            <a:ext cx="2324089" cy="1523357"/>
            <a:chOff x="862962" y="2179322"/>
            <a:chExt cx="2324089" cy="152335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84BB06-5365-492A-99E3-C1FB110FAD20}"/>
                </a:ext>
              </a:extLst>
            </p:cNvPr>
            <p:cNvSpPr/>
            <p:nvPr/>
          </p:nvSpPr>
          <p:spPr>
            <a:xfrm>
              <a:off x="1657731" y="2179322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BC271D-1458-48C2-9E86-7D2163E6CC6A}"/>
                </a:ext>
              </a:extLst>
            </p:cNvPr>
            <p:cNvSpPr/>
            <p:nvPr/>
          </p:nvSpPr>
          <p:spPr>
            <a:xfrm>
              <a:off x="862962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523D1F-5C92-4D4D-B406-84C143604EFA}"/>
                </a:ext>
              </a:extLst>
            </p:cNvPr>
            <p:cNvSpPr/>
            <p:nvPr/>
          </p:nvSpPr>
          <p:spPr>
            <a:xfrm>
              <a:off x="1657731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7C75D0-169D-4AA5-BB5C-4F5111950E83}"/>
                </a:ext>
              </a:extLst>
            </p:cNvPr>
            <p:cNvSpPr/>
            <p:nvPr/>
          </p:nvSpPr>
          <p:spPr>
            <a:xfrm>
              <a:off x="2452500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→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BE264B7-EBA5-41C7-9A05-48CD70ED985C}"/>
              </a:ext>
            </a:extLst>
          </p:cNvPr>
          <p:cNvSpPr txBox="1"/>
          <p:nvPr/>
        </p:nvSpPr>
        <p:spPr>
          <a:xfrm>
            <a:off x="280315" y="5058493"/>
            <a:ext cx="6297381" cy="42780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화살표방향키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이동한다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입력에 따라서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이동을 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이동속도는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move_speed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변수의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방해물이 이동방향에 있는 경우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이동을 멈춘다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이동 로직은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동시입력에 따른 처리는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동시입력처리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1954A8-21F2-401D-8C02-6C5CAF32A98B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87D710-858C-4151-AFC0-8F704E40DFB3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53080EE-022D-4551-813C-E07C90DA8E64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E41072-211A-482D-BDCE-090BEC6F2F1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8106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5E5D68-1FE7-4E6E-9586-00C6D63E7D3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08F574-78A4-46AC-B4D0-5DB329821805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A908C0-F98A-47B6-9017-C234B13E63D6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DF080-B661-4C76-B889-007AD45430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5BA2DE-2437-4E7D-BD17-FA632515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2" y="1827025"/>
            <a:ext cx="5150076" cy="7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628</Words>
  <Application>Microsoft Office PowerPoint</Application>
  <PresentationFormat>A4 용지(210x297mm)</PresentationFormat>
  <Paragraphs>174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HY그래픽M</vt:lpstr>
      <vt:lpstr>나눔고딕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75</cp:revision>
  <dcterms:created xsi:type="dcterms:W3CDTF">2021-01-30T12:26:52Z</dcterms:created>
  <dcterms:modified xsi:type="dcterms:W3CDTF">2021-03-19T10:28:17Z</dcterms:modified>
</cp:coreProperties>
</file>