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35552-8F73-41B8-ABE2-310A9D0AC924}" v="5" dt="2023-09-02T23:18:2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ha BOUSSEMAHA" userId="d3757a171cf8daaf" providerId="LiveId" clId="{29B35552-8F73-41B8-ABE2-310A9D0AC924}"/>
    <pc:docChg chg="custSel modSld">
      <pc:chgData name="Naziha BOUSSEMAHA" userId="d3757a171cf8daaf" providerId="LiveId" clId="{29B35552-8F73-41B8-ABE2-310A9D0AC924}" dt="2023-09-02T23:57:19.437" v="1200" actId="12"/>
      <pc:docMkLst>
        <pc:docMk/>
      </pc:docMkLst>
      <pc:sldChg chg="modSp mod">
        <pc:chgData name="Naziha BOUSSEMAHA" userId="d3757a171cf8daaf" providerId="LiveId" clId="{29B35552-8F73-41B8-ABE2-310A9D0AC924}" dt="2023-08-05T11:06:07.478" v="405" actId="20577"/>
        <pc:sldMkLst>
          <pc:docMk/>
          <pc:sldMk cId="0" sldId="257"/>
        </pc:sldMkLst>
        <pc:spChg chg="mod">
          <ac:chgData name="Naziha BOUSSEMAHA" userId="d3757a171cf8daaf" providerId="LiveId" clId="{29B35552-8F73-41B8-ABE2-310A9D0AC924}" dt="2023-08-05T11:06:07.478" v="405" actId="20577"/>
          <ac:spMkLst>
            <pc:docMk/>
            <pc:sldMk cId="0" sldId="257"/>
            <ac:spMk id="131" creationId="{00000000-0000-0000-0000-000000000000}"/>
          </ac:spMkLst>
        </pc:spChg>
      </pc:sldChg>
      <pc:sldChg chg="addSp delSp modSp mod">
        <pc:chgData name="Naziha BOUSSEMAHA" userId="d3757a171cf8daaf" providerId="LiveId" clId="{29B35552-8F73-41B8-ABE2-310A9D0AC924}" dt="2023-09-02T22:00:12.107" v="475" actId="20577"/>
        <pc:sldMkLst>
          <pc:docMk/>
          <pc:sldMk cId="0" sldId="259"/>
        </pc:sldMkLst>
        <pc:spChg chg="add del mod">
          <ac:chgData name="Naziha BOUSSEMAHA" userId="d3757a171cf8daaf" providerId="LiveId" clId="{29B35552-8F73-41B8-ABE2-310A9D0AC924}" dt="2023-09-02T21:56:46.544" v="411" actId="478"/>
          <ac:spMkLst>
            <pc:docMk/>
            <pc:sldMk cId="0" sldId="259"/>
            <ac:spMk id="3" creationId="{395591D0-77AC-6CBC-A2CD-DFB921DB3D6C}"/>
          </ac:spMkLst>
        </pc:spChg>
        <pc:spChg chg="add mod">
          <ac:chgData name="Naziha BOUSSEMAHA" userId="d3757a171cf8daaf" providerId="LiveId" clId="{29B35552-8F73-41B8-ABE2-310A9D0AC924}" dt="2023-09-02T21:58:36.763" v="430" actId="1076"/>
          <ac:spMkLst>
            <pc:docMk/>
            <pc:sldMk cId="0" sldId="259"/>
            <ac:spMk id="4" creationId="{1DD22942-A435-F045-B2BA-4C9E9781E081}"/>
          </ac:spMkLst>
        </pc:spChg>
        <pc:spChg chg="mod">
          <ac:chgData name="Naziha BOUSSEMAHA" userId="d3757a171cf8daaf" providerId="LiveId" clId="{29B35552-8F73-41B8-ABE2-310A9D0AC924}" dt="2023-09-02T22:00:12.107" v="475" actId="20577"/>
          <ac:spMkLst>
            <pc:docMk/>
            <pc:sldMk cId="0" sldId="259"/>
            <ac:spMk id="146" creationId="{00000000-0000-0000-0000-000000000000}"/>
          </ac:spMkLst>
        </pc:spChg>
        <pc:spChg chg="mod">
          <ac:chgData name="Naziha BOUSSEMAHA" userId="d3757a171cf8daaf" providerId="LiveId" clId="{29B35552-8F73-41B8-ABE2-310A9D0AC924}" dt="2023-09-02T21:58:18.306" v="426" actId="1076"/>
          <ac:spMkLst>
            <pc:docMk/>
            <pc:sldMk cId="0" sldId="259"/>
            <ac:spMk id="147" creationId="{00000000-0000-0000-0000-000000000000}"/>
          </ac:spMkLst>
        </pc:spChg>
      </pc:sldChg>
      <pc:sldChg chg="addSp modSp mod">
        <pc:chgData name="Naziha BOUSSEMAHA" userId="d3757a171cf8daaf" providerId="LiveId" clId="{29B35552-8F73-41B8-ABE2-310A9D0AC924}" dt="2023-09-02T22:19:38.655" v="897" actId="1076"/>
        <pc:sldMkLst>
          <pc:docMk/>
          <pc:sldMk cId="0" sldId="260"/>
        </pc:sldMkLst>
        <pc:spChg chg="add mod">
          <ac:chgData name="Naziha BOUSSEMAHA" userId="d3757a171cf8daaf" providerId="LiveId" clId="{29B35552-8F73-41B8-ABE2-310A9D0AC924}" dt="2023-09-02T22:09:28.822" v="859" actId="1076"/>
          <ac:spMkLst>
            <pc:docMk/>
            <pc:sldMk cId="0" sldId="260"/>
            <ac:spMk id="2" creationId="{46AB7E29-ED37-B8D2-0718-ABF359561FF7}"/>
          </ac:spMkLst>
        </pc:spChg>
        <pc:spChg chg="add mod">
          <ac:chgData name="Naziha BOUSSEMAHA" userId="d3757a171cf8daaf" providerId="LiveId" clId="{29B35552-8F73-41B8-ABE2-310A9D0AC924}" dt="2023-09-02T22:08:08.659" v="850" actId="14100"/>
          <ac:spMkLst>
            <pc:docMk/>
            <pc:sldMk cId="0" sldId="260"/>
            <ac:spMk id="3" creationId="{583F49C5-363A-550A-8369-3A5F33FD25EE}"/>
          </ac:spMkLst>
        </pc:spChg>
        <pc:spChg chg="add mod">
          <ac:chgData name="Naziha BOUSSEMAHA" userId="d3757a171cf8daaf" providerId="LiveId" clId="{29B35552-8F73-41B8-ABE2-310A9D0AC924}" dt="2023-09-02T22:19:38.655" v="897" actId="1076"/>
          <ac:spMkLst>
            <pc:docMk/>
            <pc:sldMk cId="0" sldId="260"/>
            <ac:spMk id="7" creationId="{9E10BDE6-7804-910E-D603-F9D4440275BA}"/>
          </ac:spMkLst>
        </pc:spChg>
        <pc:spChg chg="mod">
          <ac:chgData name="Naziha BOUSSEMAHA" userId="d3757a171cf8daaf" providerId="LiveId" clId="{29B35552-8F73-41B8-ABE2-310A9D0AC924}" dt="2023-09-02T22:08:38.875" v="855" actId="14100"/>
          <ac:spMkLst>
            <pc:docMk/>
            <pc:sldMk cId="0" sldId="260"/>
            <ac:spMk id="153" creationId="{00000000-0000-0000-0000-000000000000}"/>
          </ac:spMkLst>
        </pc:spChg>
        <pc:spChg chg="mod">
          <ac:chgData name="Naziha BOUSSEMAHA" userId="d3757a171cf8daaf" providerId="LiveId" clId="{29B35552-8F73-41B8-ABE2-310A9D0AC924}" dt="2023-09-02T22:18:42.266" v="889" actId="14100"/>
          <ac:spMkLst>
            <pc:docMk/>
            <pc:sldMk cId="0" sldId="260"/>
            <ac:spMk id="154" creationId="{00000000-0000-0000-0000-000000000000}"/>
          </ac:spMkLst>
        </pc:spChg>
        <pc:cxnChg chg="add mod">
          <ac:chgData name="Naziha BOUSSEMAHA" userId="d3757a171cf8daaf" providerId="LiveId" clId="{29B35552-8F73-41B8-ABE2-310A9D0AC924}" dt="2023-09-02T22:08:56.797" v="857" actId="14100"/>
          <ac:cxnSpMkLst>
            <pc:docMk/>
            <pc:sldMk cId="0" sldId="260"/>
            <ac:cxnSpMk id="5" creationId="{F248B04B-B5F0-D655-B378-1025C885F366}"/>
          </ac:cxnSpMkLst>
        </pc:cxnChg>
      </pc:sldChg>
      <pc:sldChg chg="addSp delSp modSp mod">
        <pc:chgData name="Naziha BOUSSEMAHA" userId="d3757a171cf8daaf" providerId="LiveId" clId="{29B35552-8F73-41B8-ABE2-310A9D0AC924}" dt="2023-09-02T22:20:39.768" v="906" actId="11529"/>
        <pc:sldMkLst>
          <pc:docMk/>
          <pc:sldMk cId="0" sldId="261"/>
        </pc:sldMkLst>
        <pc:spChg chg="add mod">
          <ac:chgData name="Naziha BOUSSEMAHA" userId="d3757a171cf8daaf" providerId="LiveId" clId="{29B35552-8F73-41B8-ABE2-310A9D0AC924}" dt="2023-09-02T22:11:27.861" v="887" actId="2711"/>
          <ac:spMkLst>
            <pc:docMk/>
            <pc:sldMk cId="0" sldId="261"/>
            <ac:spMk id="2" creationId="{F8A274F5-0DEF-36B4-6A18-8E1486C7912F}"/>
          </ac:spMkLst>
        </pc:spChg>
        <pc:spChg chg="add mod">
          <ac:chgData name="Naziha BOUSSEMAHA" userId="d3757a171cf8daaf" providerId="LiveId" clId="{29B35552-8F73-41B8-ABE2-310A9D0AC924}" dt="2023-09-02T22:20:27.597" v="905" actId="14100"/>
          <ac:spMkLst>
            <pc:docMk/>
            <pc:sldMk cId="0" sldId="261"/>
            <ac:spMk id="3" creationId="{5F73C88E-A970-4874-1A1A-AF67C2B9EC0A}"/>
          </ac:spMkLst>
        </pc:spChg>
        <pc:spChg chg="del">
          <ac:chgData name="Naziha BOUSSEMAHA" userId="d3757a171cf8daaf" providerId="LiveId" clId="{29B35552-8F73-41B8-ABE2-310A9D0AC924}" dt="2023-09-02T22:10:43.540" v="861"/>
          <ac:spMkLst>
            <pc:docMk/>
            <pc:sldMk cId="0" sldId="261"/>
            <ac:spMk id="160" creationId="{00000000-0000-0000-0000-000000000000}"/>
          </ac:spMkLst>
        </pc:spChg>
        <pc:spChg chg="mod">
          <ac:chgData name="Naziha BOUSSEMAHA" userId="d3757a171cf8daaf" providerId="LiveId" clId="{29B35552-8F73-41B8-ABE2-310A9D0AC924}" dt="2023-09-02T22:20:09.374" v="900" actId="1076"/>
          <ac:spMkLst>
            <pc:docMk/>
            <pc:sldMk cId="0" sldId="261"/>
            <ac:spMk id="161" creationId="{00000000-0000-0000-0000-000000000000}"/>
          </ac:spMkLst>
        </pc:spChg>
        <pc:cxnChg chg="add">
          <ac:chgData name="Naziha BOUSSEMAHA" userId="d3757a171cf8daaf" providerId="LiveId" clId="{29B35552-8F73-41B8-ABE2-310A9D0AC924}" dt="2023-09-02T22:20:39.768" v="906" actId="11529"/>
          <ac:cxnSpMkLst>
            <pc:docMk/>
            <pc:sldMk cId="0" sldId="261"/>
            <ac:cxnSpMk id="5" creationId="{0FC7ECB5-27DB-7C51-4603-79D855F11B72}"/>
          </ac:cxnSpMkLst>
        </pc:cxnChg>
      </pc:sldChg>
      <pc:sldChg chg="addSp modSp mod">
        <pc:chgData name="Naziha BOUSSEMAHA" userId="d3757a171cf8daaf" providerId="LiveId" clId="{29B35552-8F73-41B8-ABE2-310A9D0AC924}" dt="2023-09-02T23:57:19.437" v="1200" actId="12"/>
        <pc:sldMkLst>
          <pc:docMk/>
          <pc:sldMk cId="0" sldId="262"/>
        </pc:sldMkLst>
        <pc:spChg chg="mod">
          <ac:chgData name="Naziha BOUSSEMAHA" userId="d3757a171cf8daaf" providerId="LiveId" clId="{29B35552-8F73-41B8-ABE2-310A9D0AC924}" dt="2023-09-02T23:57:19.437" v="1200" actId="12"/>
          <ac:spMkLst>
            <pc:docMk/>
            <pc:sldMk cId="0" sldId="262"/>
            <ac:spMk id="167" creationId="{00000000-0000-0000-0000-000000000000}"/>
          </ac:spMkLst>
        </pc:spChg>
        <pc:spChg chg="mod">
          <ac:chgData name="Naziha BOUSSEMAHA" userId="d3757a171cf8daaf" providerId="LiveId" clId="{29B35552-8F73-41B8-ABE2-310A9D0AC924}" dt="2023-09-02T22:23:12.306" v="918" actId="1076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Naziha BOUSSEMAHA" userId="d3757a171cf8daaf" providerId="LiveId" clId="{29B35552-8F73-41B8-ABE2-310A9D0AC924}" dt="2023-09-02T23:19:23.153" v="931" actId="1076"/>
          <ac:spMkLst>
            <pc:docMk/>
            <pc:sldMk cId="0" sldId="262"/>
            <ac:spMk id="169" creationId="{00000000-0000-0000-0000-000000000000}"/>
          </ac:spMkLst>
        </pc:spChg>
        <pc:picChg chg="add mod">
          <ac:chgData name="Naziha BOUSSEMAHA" userId="d3757a171cf8daaf" providerId="LiveId" clId="{29B35552-8F73-41B8-ABE2-310A9D0AC924}" dt="2023-09-02T23:18:53.798" v="927" actId="14100"/>
          <ac:picMkLst>
            <pc:docMk/>
            <pc:sldMk cId="0" sldId="262"/>
            <ac:picMk id="3" creationId="{5BE178E7-1B2A-9957-F546-F2DB97F451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Julien Laole</a:t>
            </a:r>
            <a:endParaRPr sz="2800"/>
          </a:p>
          <a:p>
            <a:pPr marL="0" lvl="0" indent="0" algn="ctr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FAO</a:t>
            </a:r>
            <a:endParaRPr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Étude sur l’alimentation dans le monde</a:t>
            </a:r>
            <a:endParaRPr/>
          </a:p>
        </p:txBody>
      </p:sp>
      <p:pic>
        <p:nvPicPr>
          <p:cNvPr id="124" name="Google Shape;124;p1" descr="Tout savoir sur les bienfaits d'une alimentation bio pour bébé | Autour de  bébé | Conse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497385"/>
            <a:ext cx="6553200" cy="336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>
            <a:off x="5638800" y="3497385"/>
            <a:ext cx="2293257" cy="1367463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Changer l’image 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7835901" y="2840469"/>
            <a:ext cx="3432024" cy="2582431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sp>
        <p:nvSpPr>
          <p:cNvPr id="196" name="Google Shape;196;g2233f607d43_0_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7" name="Google Shape;197;g2233f607d43_0_0"/>
          <p:cNvSpPr/>
          <p:nvPr/>
        </p:nvSpPr>
        <p:spPr>
          <a:xfrm>
            <a:off x="7835901" y="2840469"/>
            <a:ext cx="3432000" cy="258240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7827809" y="2824285"/>
            <a:ext cx="3432024" cy="2582431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7835901" y="2840469"/>
            <a:ext cx="3432024" cy="2582431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7835901" y="2840469"/>
            <a:ext cx="3432024" cy="3742364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Donner la part de personnes en état de sous- nutrition pour ce pays</a:t>
            </a:r>
            <a:endParaRPr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Regarder les </a:t>
            </a: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xportations et la production de Manioc</a:t>
            </a:r>
            <a:endParaRPr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c’est logique ? </a:t>
            </a:r>
            <a:endParaRPr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 est la disponibilité par habitant pour la Thaïlande 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11) Analyses complémentaires</a:t>
            </a:r>
            <a:endParaRPr sz="3200"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7835901" y="2840469"/>
            <a:ext cx="3432024" cy="3742364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 vais </a:t>
            </a: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peut-être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trouver des choses supplémentaires pendant l’analyse.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</a:t>
            </a:r>
            <a:endParaRPr sz="320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En tant que Data Analyst, nous avons pour mission de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 mener différentes analyses d’une étude sur la sous-nutrition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dans le monde.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32" name="Google Shape;132;p2"/>
          <p:cNvSpPr/>
          <p:nvPr/>
        </p:nvSpPr>
        <p:spPr>
          <a:xfrm>
            <a:off x="7899401" y="2501803"/>
            <a:ext cx="3432024" cy="2582431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Rappel de ce que nous devons faire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823925" y="2222275"/>
            <a:ext cx="3691200" cy="378300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j’ai fait mon analyse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Attention, il faut s’adapter à l’interlocuteur (pas trop de technique)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que l’interlocuteur comprend  bien les choses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Penser à commenter les slides pendant la présentation mais à ne pas les lire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4878750" y="3605500"/>
            <a:ext cx="2653800" cy="271620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Est-ce que le RGPD s’applique dans notre projet ?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 total d'êtres humains en sous-nutrition : 535 700 000 individus, soit 7.1% de la population mondiale (7,44 milliards d’individus)</a:t>
            </a:r>
            <a:endParaRPr dirty="0"/>
          </a:p>
        </p:txBody>
      </p:sp>
      <p:sp>
        <p:nvSpPr>
          <p:cNvPr id="147" name="Google Shape;147;p4"/>
          <p:cNvSpPr/>
          <p:nvPr/>
        </p:nvSpPr>
        <p:spPr>
          <a:xfrm>
            <a:off x="465328" y="4846319"/>
            <a:ext cx="4289552" cy="1079163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veut montrer le nombre de personnes et le % de personnes en état de sous</a:t>
            </a: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nutrition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=&gt; Expliciter le chiffre</a:t>
            </a:r>
            <a:endParaRPr sz="1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D22942-A435-F045-B2BA-4C9E9781E081}"/>
              </a:ext>
            </a:extLst>
          </p:cNvPr>
          <p:cNvSpPr txBox="1"/>
          <p:nvPr/>
        </p:nvSpPr>
        <p:spPr>
          <a:xfrm rot="10800000" flipV="1">
            <a:off x="603504" y="2310545"/>
            <a:ext cx="11301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#Calcul et affichage du nombre de personnes en état de sous nutrition (année 2017) et son %</a:t>
            </a:r>
            <a:endParaRPr lang="fr-F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nombre_total_humains_sous_nutrition_2017 </a:t>
            </a:r>
            <a:r>
              <a:rPr lang="fr-F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ratio_population_en_sous_nutrition_df</a:t>
            </a:r>
            <a:r>
              <a:rPr lang="fr-F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sous_nutrition</a:t>
            </a:r>
            <a:r>
              <a:rPr lang="fr-FR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r-F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"Nombre</a:t>
            </a:r>
            <a:r>
              <a:rPr lang="fr-FR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total d'êtres humains en sous-nutrition : </a:t>
            </a:r>
            <a:r>
              <a:rPr lang="fr-F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nombre_total_humains_sous_nutrition_2017</a:t>
            </a:r>
            <a:r>
              <a:rPr lang="fr-F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, soit </a:t>
            </a:r>
            <a:r>
              <a:rPr lang="fr-F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ratio_sous_nutrition_mondiale</a:t>
            </a:r>
            <a:r>
              <a:rPr lang="fr-F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% de la population mondiale !"</a:t>
            </a:r>
            <a:r>
              <a:rPr lang="fr-F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7035800" y="2431795"/>
            <a:ext cx="4965700" cy="35453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2017, on aurait pu nourrir approximativement : 8367593851.0 d'êtres humains ! Selon les estimations de l'ONU, la population mondiale en 2017 était d'environs : 7,44 milliards d'individus.</a:t>
            </a:r>
            <a:endParaRPr dirty="0"/>
          </a:p>
        </p:txBody>
      </p:sp>
      <p:sp>
        <p:nvSpPr>
          <p:cNvPr id="154" name="Google Shape;154;p5"/>
          <p:cNvSpPr/>
          <p:nvPr/>
        </p:nvSpPr>
        <p:spPr>
          <a:xfrm>
            <a:off x="451104" y="5263896"/>
            <a:ext cx="4971796" cy="1234948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Chiffre à calculer avec la disponibilité alimentaire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Combien de Kcal par personne et par jour ? 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Justification du chiffre</a:t>
            </a:r>
            <a:endParaRPr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AB7E29-ED37-B8D2-0718-ABF359561FF7}"/>
              </a:ext>
            </a:extLst>
          </p:cNvPr>
          <p:cNvSpPr txBox="1"/>
          <p:nvPr/>
        </p:nvSpPr>
        <p:spPr>
          <a:xfrm>
            <a:off x="386080" y="3518916"/>
            <a:ext cx="630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  <a:latin typeface="+mj-lt"/>
              </a:rPr>
              <a:t>DISPONIBILITE ALIMENTAIRE TOTALE : 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+mj-lt"/>
              </a:rPr>
              <a:t>20 918 984 627 331 milliers de tonnes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chemeClr val="bg1"/>
                </a:solidFill>
                <a:effectLst/>
                <a:latin typeface="+mj-lt"/>
              </a:rPr>
              <a:t>Une personne adulte a besoin en moyenne d’environs 2500 Kcal par jour en nutriments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3F49C5-363A-550A-8369-3A5F33FD25EE}"/>
              </a:ext>
            </a:extLst>
          </p:cNvPr>
          <p:cNvSpPr/>
          <p:nvPr/>
        </p:nvSpPr>
        <p:spPr>
          <a:xfrm>
            <a:off x="8549640" y="932688"/>
            <a:ext cx="3200400" cy="1984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La sous-nutrition pourrait très bien ne pas exister !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248B04B-B5F0-D655-B378-1025C885F366}"/>
              </a:ext>
            </a:extLst>
          </p:cNvPr>
          <p:cNvCxnSpPr>
            <a:cxnSpLocks/>
          </p:cNvCxnSpPr>
          <p:nvPr/>
        </p:nvCxnSpPr>
        <p:spPr>
          <a:xfrm>
            <a:off x="6870700" y="3149600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9E10BDE6-7804-910E-D603-F9D4440275BA}"/>
              </a:ext>
            </a:extLst>
          </p:cNvPr>
          <p:cNvSpPr/>
          <p:nvPr/>
        </p:nvSpPr>
        <p:spPr>
          <a:xfrm>
            <a:off x="4356100" y="1130300"/>
            <a:ext cx="4000500" cy="2260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 ration alimentaire moyenne nécessaire est de 2 500 kcal/personne/jour.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152401" y="5588000"/>
            <a:ext cx="3432024" cy="106680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sz="1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Même calcul que précédemment mais avec uniquement les végétaux</a:t>
            </a:r>
            <a:endParaRPr sz="120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8A274F5-0DEF-36B4-6A18-8E1486C79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9150" y="2922747"/>
            <a:ext cx="5403850" cy="223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+mj-lt"/>
              </a:rPr>
              <a:t>DISPONIBILITE ALIMENTAIRE DES VEGETAUX : </a:t>
            </a:r>
            <a:r>
              <a:rPr lang="fr-FR" b="0" i="0" dirty="0">
                <a:solidFill>
                  <a:srgbClr val="F8F8F2"/>
                </a:solidFill>
                <a:effectLst/>
                <a:latin typeface="+mj-lt"/>
              </a:rPr>
              <a:t>17260764211501 </a:t>
            </a:r>
            <a:r>
              <a:rPr lang="fr-FR" b="0" i="0" dirty="0">
                <a:solidFill>
                  <a:schemeClr val="bg1"/>
                </a:solidFill>
                <a:effectLst/>
                <a:latin typeface="+mj-lt"/>
              </a:rPr>
              <a:t>milliers de tonnes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chemeClr val="bg1"/>
                </a:solidFill>
                <a:effectLst/>
                <a:latin typeface="+mj-lt"/>
              </a:rPr>
              <a:t>Une personne adulte a besoin en moyenne d’environs 2500 Kcal par jour en nutriments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73C88E-A970-4874-1A1A-AF67C2B9EC0A}"/>
              </a:ext>
            </a:extLst>
          </p:cNvPr>
          <p:cNvSpPr txBox="1"/>
          <p:nvPr/>
        </p:nvSpPr>
        <p:spPr>
          <a:xfrm>
            <a:off x="6972300" y="3213100"/>
            <a:ext cx="4495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0" i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2017, on aurait pu nourrir 6904305684.6 individus : soit 6,9 milliards d'individus !! Selon les estimations de l'ONU, la population mondiale en 2017 était d'environs : 7,44 milliards d'individus.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FC7ECB5-27DB-7C51-4603-79D855F11B72}"/>
              </a:ext>
            </a:extLst>
          </p:cNvPr>
          <p:cNvCxnSpPr/>
          <p:nvPr/>
        </p:nvCxnSpPr>
        <p:spPr>
          <a:xfrm>
            <a:off x="6388100" y="2489200"/>
            <a:ext cx="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7962900" y="2006600"/>
            <a:ext cx="4140200" cy="48513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Les 2 PARTS IMORTANTES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fr-FR" dirty="0"/>
              <a:t>Nourriture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fr-FR" dirty="0"/>
              <a:t>Aliments pour animaux</a:t>
            </a:r>
            <a:endParaRPr dirty="0"/>
          </a:p>
        </p:txBody>
      </p:sp>
      <p:sp>
        <p:nvSpPr>
          <p:cNvPr id="168" name="Google Shape;168;p7"/>
          <p:cNvSpPr/>
          <p:nvPr/>
        </p:nvSpPr>
        <p:spPr>
          <a:xfrm>
            <a:off x="8760000" y="0"/>
            <a:ext cx="3432000" cy="1057544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Donner la part de l’alimentation humaine, animale et perdue (est</a:t>
            </a:r>
            <a:r>
              <a:rPr lang="fr-FR" sz="1100" dirty="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fr-FR" sz="11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 qu’on peut aussi calculer les autres ?) 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=&gt; Graphique ?</a:t>
            </a:r>
            <a:endParaRPr sz="1100" dirty="0"/>
          </a:p>
        </p:txBody>
      </p:sp>
      <p:sp>
        <p:nvSpPr>
          <p:cNvPr id="169" name="Google Shape;169;p7"/>
          <p:cNvSpPr/>
          <p:nvPr/>
        </p:nvSpPr>
        <p:spPr>
          <a:xfrm>
            <a:off x="5308599" y="0"/>
            <a:ext cx="3390901" cy="142240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u="sng" dirty="0">
                <a:latin typeface="Century Gothic"/>
                <a:ea typeface="Century Gothic"/>
                <a:cs typeface="Century Gothic"/>
                <a:sym typeface="Century Gothic"/>
              </a:rPr>
              <a:t>Equation </a:t>
            </a:r>
            <a:endParaRPr sz="1000" b="1" u="sng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latin typeface="Century Gothic"/>
                <a:ea typeface="Century Gothic"/>
                <a:cs typeface="Century Gothic"/>
                <a:sym typeface="Century Gothic"/>
              </a:rPr>
              <a:t>Production + Importations - Exportations + Variation de stock</a:t>
            </a:r>
            <a:endParaRPr sz="1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sz="1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latin typeface="Century Gothic"/>
                <a:ea typeface="Century Gothic"/>
                <a:cs typeface="Century Gothic"/>
                <a:sym typeface="Century Gothic"/>
              </a:rPr>
              <a:t>Disponibilité intérieure</a:t>
            </a:r>
            <a:endParaRPr sz="1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 sz="1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latin typeface="Century Gothic"/>
                <a:ea typeface="Century Gothic"/>
                <a:cs typeface="Century Gothic"/>
                <a:sym typeface="Century Gothic"/>
              </a:rPr>
              <a:t>Semences + Pertes + Nourriture + Aliments pour animaux + Traitement + Autres utilisations</a:t>
            </a:r>
            <a:endParaRPr sz="1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5BE178E7-1B2A-9957-F546-F2DB97F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3300"/>
            <a:ext cx="7810500" cy="4584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7158575" y="1833025"/>
            <a:ext cx="4596600" cy="491460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Noms des céréales que j’ai récupérés sur le site de la FAO 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Blé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Riz (Eq Blanchi)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Maïs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Seigle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Avoine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Sorgho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Céréales, 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qu’il ne faut donner que le total ou le détail par céréales et pour les humains et les animaux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 ne sais pas encore, à voir.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7835901" y="2840469"/>
            <a:ext cx="3432024" cy="2582431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À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voir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791</Words>
  <Application>Microsoft Office PowerPoint</Application>
  <PresentationFormat>Grand écran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Century Gothic</vt:lpstr>
      <vt:lpstr>Calibri</vt:lpstr>
      <vt:lpstr>Arial</vt:lpstr>
      <vt:lpstr>Noto Sans Symbols</vt:lpstr>
      <vt:lpstr>Wingdings</vt:lpstr>
      <vt:lpstr>Consolas</vt:lpstr>
      <vt:lpstr>Entre guillemets</vt:lpstr>
      <vt:lpstr>Étude sur l’alimentation dans le monde</vt:lpstr>
      <vt:lpstr>Contexte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11) Analyses complémentaires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Naziha BOUSSEMAHA</cp:lastModifiedBy>
  <cp:revision>1</cp:revision>
  <dcterms:created xsi:type="dcterms:W3CDTF">2023-03-17T20:58:30Z</dcterms:created>
  <dcterms:modified xsi:type="dcterms:W3CDTF">2023-09-02T23:57:21Z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