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80" r:id="rId3"/>
    <p:sldId id="481" r:id="rId4"/>
    <p:sldId id="482" r:id="rId6"/>
    <p:sldId id="483" r:id="rId7"/>
    <p:sldId id="484" r:id="rId8"/>
    <p:sldId id="530" r:id="rId9"/>
    <p:sldId id="486" r:id="rId10"/>
    <p:sldId id="487" r:id="rId11"/>
    <p:sldId id="488" r:id="rId12"/>
    <p:sldId id="489" r:id="rId13"/>
    <p:sldId id="531" r:id="rId14"/>
    <p:sldId id="532" r:id="rId15"/>
    <p:sldId id="533" r:id="rId16"/>
    <p:sldId id="534"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493" r:id="rId36"/>
    <p:sldId id="494" r:id="rId37"/>
    <p:sldId id="495" r:id="rId38"/>
    <p:sldId id="496" r:id="rId39"/>
    <p:sldId id="553" r:id="rId40"/>
    <p:sldId id="554" r:id="rId41"/>
    <p:sldId id="555" r:id="rId42"/>
    <p:sldId id="556" r:id="rId43"/>
    <p:sldId id="557" r:id="rId44"/>
    <p:sldId id="558" r:id="rId45"/>
    <p:sldId id="559" r:id="rId46"/>
    <p:sldId id="560" r:id="rId47"/>
    <p:sldId id="561" r:id="rId48"/>
    <p:sldId id="562" r:id="rId49"/>
    <p:sldId id="563" r:id="rId50"/>
    <p:sldId id="564" r:id="rId51"/>
    <p:sldId id="565" r:id="rId52"/>
    <p:sldId id="566" r:id="rId53"/>
    <p:sldId id="567" r:id="rId54"/>
    <p:sldId id="568" r:id="rId55"/>
    <p:sldId id="569" r:id="rId56"/>
    <p:sldId id="570" r:id="rId57"/>
    <p:sldId id="571"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09" autoAdjust="0"/>
    <p:restoredTop sz="94609" autoAdjust="0"/>
  </p:normalViewPr>
  <p:slideViewPr>
    <p:cSldViewPr snapToGrid="0">
      <p:cViewPr varScale="1">
        <p:scale>
          <a:sx n="70" d="100"/>
          <a:sy n="70" d="100"/>
        </p:scale>
        <p:origin x="48" y="72"/>
      </p:cViewPr>
      <p:guideLst>
        <p:guide orient="horz" pos="2160"/>
        <p:guide pos="2880"/>
      </p:guideLst>
    </p:cSldViewPr>
  </p:slideViewPr>
  <p:outlineViewPr>
    <p:cViewPr>
      <p:scale>
        <a:sx n="33" d="100"/>
        <a:sy n="33" d="100"/>
      </p:scale>
      <p:origin x="0" y="-40602"/>
    </p:cViewPr>
  </p:outlineViewPr>
  <p:notesTextViewPr>
    <p:cViewPr>
      <p:scale>
        <a:sx n="100" d="100"/>
        <a:sy n="100" d="100"/>
      </p:scale>
      <p:origin x="0" y="0"/>
    </p:cViewPr>
  </p:notesTextViewPr>
  <p:sorterViewPr>
    <p:cViewPr>
      <p:scale>
        <a:sx n="66" d="100"/>
        <a:sy n="66" d="100"/>
      </p:scale>
      <p:origin x="0" y="161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12B292B-3A70-4B17-8E06-5A4F7B6794EA}"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A2BB7505-E728-4FA9-A189-CE0E3D2FFEE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74D2BF6-7721-4DA8-B2B7-9387B1C4DB31}" type="slidenum">
              <a:rPr lang="en-US" altLang="zh-CN"/>
            </a:fld>
            <a:endParaRPr lang="en-US" altLang="zh-CN"/>
          </a:p>
        </p:txBody>
      </p:sp>
      <p:sp>
        <p:nvSpPr>
          <p:cNvPr id="8397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25F90F-3403-437D-8CA2-1F460037ECFA}" type="slidenum">
              <a:rPr lang="en-US" altLang="zh-CN"/>
            </a:fld>
            <a:endParaRPr lang="en-US" altLang="zh-CN"/>
          </a:p>
        </p:txBody>
      </p:sp>
      <p:sp>
        <p:nvSpPr>
          <p:cNvPr id="962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10CCD8C-FC57-4A1E-A4B7-1C93B204210C}" type="slidenum">
              <a:rPr lang="en-US" altLang="zh-CN"/>
            </a:fld>
            <a:endParaRPr lang="en-US" altLang="zh-CN"/>
          </a:p>
        </p:txBody>
      </p:sp>
      <p:sp>
        <p:nvSpPr>
          <p:cNvPr id="9728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DDDCDC-AEBE-44FD-BB08-BCC9FEC15A9D}" type="slidenum">
              <a:rPr lang="en-US" altLang="zh-CN"/>
            </a:fld>
            <a:endParaRPr lang="en-US" altLang="zh-CN"/>
          </a:p>
        </p:txBody>
      </p:sp>
      <p:sp>
        <p:nvSpPr>
          <p:cNvPr id="849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3597E2-5FF9-433E-B0C6-521D3F638E47}" type="slidenum">
              <a:rPr lang="en-US" altLang="zh-CN"/>
            </a:fld>
            <a:endParaRPr lang="en-US" altLang="zh-CN"/>
          </a:p>
        </p:txBody>
      </p:sp>
      <p:sp>
        <p:nvSpPr>
          <p:cNvPr id="860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960751D-DBCD-4443-B6F8-C0809465E120}" type="slidenum">
              <a:rPr lang="en-US" altLang="zh-CN"/>
            </a:fld>
            <a:endParaRPr lang="en-US" altLang="zh-CN"/>
          </a:p>
        </p:txBody>
      </p:sp>
      <p:sp>
        <p:nvSpPr>
          <p:cNvPr id="880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AF4DCCB-A5B0-4402-B0D0-7995CD716A65}" type="slidenum">
              <a:rPr lang="en-US" altLang="zh-CN"/>
            </a:fld>
            <a:endParaRPr lang="en-US" altLang="zh-CN"/>
          </a:p>
        </p:txBody>
      </p:sp>
      <p:sp>
        <p:nvSpPr>
          <p:cNvPr id="890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66DC2D9-215A-4316-8850-CEE016240825}" type="slidenum">
              <a:rPr lang="en-US" altLang="zh-CN"/>
            </a:fld>
            <a:endParaRPr lang="en-US" altLang="zh-CN"/>
          </a:p>
        </p:txBody>
      </p:sp>
      <p:sp>
        <p:nvSpPr>
          <p:cNvPr id="901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D32772-7ABE-491D-9B70-78C314428A6C}" type="slidenum">
              <a:rPr lang="en-US" altLang="zh-CN"/>
            </a:fld>
            <a:endParaRPr lang="en-US" altLang="zh-CN"/>
          </a:p>
        </p:txBody>
      </p:sp>
      <p:sp>
        <p:nvSpPr>
          <p:cNvPr id="911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755571F-8903-4CBB-9672-1DFA1B20C320}" type="slidenum">
              <a:rPr lang="en-US" altLang="zh-CN"/>
            </a:fld>
            <a:endParaRPr lang="en-US" altLang="zh-CN"/>
          </a:p>
        </p:txBody>
      </p:sp>
      <p:sp>
        <p:nvSpPr>
          <p:cNvPr id="942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98B1C7C-EFE2-410B-B56B-36B050BBF9E3}" type="slidenum">
              <a:rPr lang="en-US" altLang="zh-CN"/>
            </a:fld>
            <a:endParaRPr lang="en-US" altLang="zh-CN"/>
          </a:p>
        </p:txBody>
      </p:sp>
      <p:sp>
        <p:nvSpPr>
          <p:cNvPr id="9523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D313069-29D6-4652-8E60-4F0A1C400D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A4001D0-3D21-4B63-BBC4-E612938F47C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E8ED2A6-ED38-4D00-92BA-4CA2640769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B72A9CA-BE8D-4564-90FE-6DC8443561B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01C38D4-DD7B-481F-A3BC-B3DA926611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4C3433F-08D7-4AFD-A5F4-BA9CD2A7099B}"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pPr>
              <a:defRPr/>
            </a:pPr>
            <a:endParaRPr lang="en-US" altLang="zh-CN" dirty="0"/>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dirty="0"/>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A321E363-AB87-43C3-A3BB-99B49027AA9F}" type="slidenum">
              <a:rPr lang="en-US" altLang="zh-CN"/>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58A4687-0475-4AC3-86B0-C91E967592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2EA619-2BE3-4327-AB9B-0E4E8DF6A29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55576" y="2348880"/>
            <a:ext cx="7772400" cy="1362075"/>
          </a:xfrm>
        </p:spPr>
        <p:txBody>
          <a:bodyPr anchor="t"/>
          <a:lstStyle>
            <a:lvl1pPr algn="ctr">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576" y="3717032"/>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EE84042-57D8-4B05-9B95-EB752529E0A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CFCF6D7-EB63-4EA8-9843-E187E2809706}"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D79C1EC-A969-4A7D-B4F2-A57E56F0F89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4D6FCD2-686E-42EF-A490-5FC6C7ED7DD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9B0CAF7-D62F-47F0-A952-14DBA3204FE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A482D9C-21CE-4AB9-A596-2738925A6529}"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C10043F-5BC2-4E0D-9F76-BE85E13FC8C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3C5FF321-8FDC-460B-836A-C598805C9CC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1AB4848-0F21-422B-B74E-81DC8E10C03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4072FB4-289D-4CC9-ADB7-5CD423C7784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3ADC8C3C-CB92-4AA6-AF84-9DF8ECCE9BC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64FB0AB-6ED1-4EC6-B364-92EFAC14F2F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D4953B4E-2923-45D6-BE44-2380BC871B2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A9F7DA-7ADB-4F34-8996-C4F591AB940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91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891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66006B5-32FA-444A-853A-5DD02FF8E34C}"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487A3143-E305-44F2-897A-E09650C576E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21.bin"/><Relationship Id="rId2" Type="http://schemas.openxmlformats.org/officeDocument/2006/relationships/image" Target="../media/image19.wmf"/><Relationship Id="rId1"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24.bin"/><Relationship Id="rId4" Type="http://schemas.openxmlformats.org/officeDocument/2006/relationships/image" Target="../media/image34.wmf"/><Relationship Id="rId3" Type="http://schemas.openxmlformats.org/officeDocument/2006/relationships/oleObject" Target="../embeddings/oleObject23.bin"/><Relationship Id="rId2" Type="http://schemas.openxmlformats.org/officeDocument/2006/relationships/image" Target="../media/image33.wmf"/><Relationship Id="rId1"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33.bin"/><Relationship Id="rId4" Type="http://schemas.openxmlformats.org/officeDocument/2006/relationships/image" Target="../media/image43.wmf"/><Relationship Id="rId3" Type="http://schemas.openxmlformats.org/officeDocument/2006/relationships/oleObject" Target="../embeddings/oleObject32.bin"/><Relationship Id="rId2" Type="http://schemas.openxmlformats.org/officeDocument/2006/relationships/image" Target="../media/image42.wmf"/><Relationship Id="rId1"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6.wmf"/><Relationship Id="rId3" Type="http://schemas.openxmlformats.org/officeDocument/2006/relationships/oleObject" Target="../embeddings/oleObject35.bin"/><Relationship Id="rId2" Type="http://schemas.openxmlformats.org/officeDocument/2006/relationships/image" Target="../media/image45.wmf"/><Relationship Id="rId1"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37.bin"/><Relationship Id="rId2" Type="http://schemas.openxmlformats.org/officeDocument/2006/relationships/image" Target="../media/image47.wmf"/><Relationship Id="rId1" Type="http://schemas.openxmlformats.org/officeDocument/2006/relationships/oleObject" Target="../embeddings/oleObject36.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41.bin"/><Relationship Id="rId4" Type="http://schemas.openxmlformats.org/officeDocument/2006/relationships/image" Target="../media/image51.wmf"/><Relationship Id="rId3" Type="http://schemas.openxmlformats.org/officeDocument/2006/relationships/oleObject" Target="../embeddings/oleObject40.bin"/><Relationship Id="rId2" Type="http://schemas.openxmlformats.org/officeDocument/2006/relationships/image" Target="../media/image50.wmf"/><Relationship Id="rId1"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10.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tags" Target="../tags/tag13.xml"/><Relationship Id="rId2" Type="http://schemas.openxmlformats.org/officeDocument/2006/relationships/image" Target="../media/image55.png"/><Relationship Id="rId1" Type="http://schemas.openxmlformats.org/officeDocument/2006/relationships/tags" Target="../tags/tag1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42.bin"/></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59.jpeg"/><Relationship Id="rId2" Type="http://schemas.openxmlformats.org/officeDocument/2006/relationships/image" Target="../media/image58.wmf"/><Relationship Id="rId1" Type="http://schemas.openxmlformats.org/officeDocument/2006/relationships/oleObject" Target="../embeddings/oleObject43.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60.wmf"/><Relationship Id="rId1"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61.wmf"/><Relationship Id="rId1"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62.wmf"/><Relationship Id="rId1"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64.wmf"/><Relationship Id="rId3" Type="http://schemas.openxmlformats.org/officeDocument/2006/relationships/oleObject" Target="../embeddings/oleObject48.bin"/><Relationship Id="rId2" Type="http://schemas.openxmlformats.org/officeDocument/2006/relationships/image" Target="../media/image63.wmf"/><Relationship Id="rId1" Type="http://schemas.openxmlformats.org/officeDocument/2006/relationships/oleObject" Target="../embeddings/oleObject4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68.wmf"/><Relationship Id="rId7" Type="http://schemas.openxmlformats.org/officeDocument/2006/relationships/oleObject" Target="../embeddings/oleObject52.bin"/><Relationship Id="rId6" Type="http://schemas.openxmlformats.org/officeDocument/2006/relationships/image" Target="../media/image67.wmf"/><Relationship Id="rId5" Type="http://schemas.openxmlformats.org/officeDocument/2006/relationships/oleObject" Target="../embeddings/oleObject51.bin"/><Relationship Id="rId4" Type="http://schemas.openxmlformats.org/officeDocument/2006/relationships/image" Target="../media/image66.wmf"/><Relationship Id="rId3" Type="http://schemas.openxmlformats.org/officeDocument/2006/relationships/oleObject" Target="../embeddings/oleObject50.bin"/><Relationship Id="rId2" Type="http://schemas.openxmlformats.org/officeDocument/2006/relationships/image" Target="../media/image65.wmf"/><Relationship Id="rId16" Type="http://schemas.openxmlformats.org/officeDocument/2006/relationships/vmlDrawing" Target="../drawings/vmlDrawing25.vml"/><Relationship Id="rId15" Type="http://schemas.openxmlformats.org/officeDocument/2006/relationships/slideLayout" Target="../slideLayouts/slideLayout2.xml"/><Relationship Id="rId14" Type="http://schemas.openxmlformats.org/officeDocument/2006/relationships/image" Target="../media/image71.wmf"/><Relationship Id="rId13" Type="http://schemas.openxmlformats.org/officeDocument/2006/relationships/oleObject" Target="../embeddings/oleObject55.bin"/><Relationship Id="rId12" Type="http://schemas.openxmlformats.org/officeDocument/2006/relationships/image" Target="../media/image70.wmf"/><Relationship Id="rId11" Type="http://schemas.openxmlformats.org/officeDocument/2006/relationships/oleObject" Target="../embeddings/oleObject54.bin"/><Relationship Id="rId10" Type="http://schemas.openxmlformats.org/officeDocument/2006/relationships/image" Target="../media/image69.wmf"/><Relationship Id="rId1" Type="http://schemas.openxmlformats.org/officeDocument/2006/relationships/oleObject" Target="../embeddings/oleObject49.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6.wmf"/><Relationship Id="rId7" Type="http://schemas.openxmlformats.org/officeDocument/2006/relationships/oleObject" Target="../embeddings/oleObject59.bin"/><Relationship Id="rId6" Type="http://schemas.openxmlformats.org/officeDocument/2006/relationships/image" Target="../media/image75.wmf"/><Relationship Id="rId5" Type="http://schemas.openxmlformats.org/officeDocument/2006/relationships/oleObject" Target="../embeddings/oleObject58.bin"/><Relationship Id="rId4" Type="http://schemas.openxmlformats.org/officeDocument/2006/relationships/image" Target="../media/image74.wmf"/><Relationship Id="rId3" Type="http://schemas.openxmlformats.org/officeDocument/2006/relationships/oleObject" Target="../embeddings/oleObject57.bin"/><Relationship Id="rId2" Type="http://schemas.openxmlformats.org/officeDocument/2006/relationships/image" Target="../media/image73.wmf"/><Relationship Id="rId10" Type="http://schemas.openxmlformats.org/officeDocument/2006/relationships/vmlDrawing" Target="../drawings/vmlDrawing26.vml"/><Relationship Id="rId1" Type="http://schemas.openxmlformats.org/officeDocument/2006/relationships/oleObject" Target="../embeddings/oleObject56.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80.wmf"/><Relationship Id="rId7" Type="http://schemas.openxmlformats.org/officeDocument/2006/relationships/oleObject" Target="../embeddings/oleObject63.bin"/><Relationship Id="rId6" Type="http://schemas.openxmlformats.org/officeDocument/2006/relationships/image" Target="../media/image79.wmf"/><Relationship Id="rId5" Type="http://schemas.openxmlformats.org/officeDocument/2006/relationships/oleObject" Target="../embeddings/oleObject62.bin"/><Relationship Id="rId4" Type="http://schemas.openxmlformats.org/officeDocument/2006/relationships/image" Target="../media/image78.wmf"/><Relationship Id="rId3" Type="http://schemas.openxmlformats.org/officeDocument/2006/relationships/oleObject" Target="../embeddings/oleObject61.bin"/><Relationship Id="rId2" Type="http://schemas.openxmlformats.org/officeDocument/2006/relationships/image" Target="../media/image77.wmf"/><Relationship Id="rId12" Type="http://schemas.openxmlformats.org/officeDocument/2006/relationships/vmlDrawing" Target="../drawings/vmlDrawing27.vml"/><Relationship Id="rId11" Type="http://schemas.openxmlformats.org/officeDocument/2006/relationships/slideLayout" Target="../slideLayouts/slideLayout2.xml"/><Relationship Id="rId10" Type="http://schemas.openxmlformats.org/officeDocument/2006/relationships/image" Target="../media/image81.wmf"/><Relationship Id="rId1" Type="http://schemas.openxmlformats.org/officeDocument/2006/relationships/oleObject" Target="../embeddings/oleObject60.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83.wmf"/><Relationship Id="rId3" Type="http://schemas.openxmlformats.org/officeDocument/2006/relationships/oleObject" Target="../embeddings/oleObject66.bin"/><Relationship Id="rId2" Type="http://schemas.openxmlformats.org/officeDocument/2006/relationships/image" Target="../media/image82.wmf"/><Relationship Id="rId1" Type="http://schemas.openxmlformats.org/officeDocument/2006/relationships/oleObject" Target="../embeddings/oleObject65.bin"/></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85.wmf"/><Relationship Id="rId3" Type="http://schemas.openxmlformats.org/officeDocument/2006/relationships/oleObject" Target="../embeddings/oleObject68.bin"/><Relationship Id="rId2" Type="http://schemas.openxmlformats.org/officeDocument/2006/relationships/image" Target="../media/image84.wmf"/><Relationship Id="rId1"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89.wmf"/><Relationship Id="rId7" Type="http://schemas.openxmlformats.org/officeDocument/2006/relationships/oleObject" Target="../embeddings/oleObject72.bin"/><Relationship Id="rId6" Type="http://schemas.openxmlformats.org/officeDocument/2006/relationships/image" Target="../media/image88.wmf"/><Relationship Id="rId5" Type="http://schemas.openxmlformats.org/officeDocument/2006/relationships/oleObject" Target="../embeddings/oleObject71.bin"/><Relationship Id="rId4" Type="http://schemas.openxmlformats.org/officeDocument/2006/relationships/image" Target="../media/image87.wmf"/><Relationship Id="rId3" Type="http://schemas.openxmlformats.org/officeDocument/2006/relationships/oleObject" Target="../embeddings/oleObject70.bin"/><Relationship Id="rId2" Type="http://schemas.openxmlformats.org/officeDocument/2006/relationships/image" Target="../media/image86.wmf"/><Relationship Id="rId12" Type="http://schemas.openxmlformats.org/officeDocument/2006/relationships/vmlDrawing" Target="../drawings/vmlDrawing30.vml"/><Relationship Id="rId11" Type="http://schemas.openxmlformats.org/officeDocument/2006/relationships/slideLayout" Target="../slideLayouts/slideLayout2.xml"/><Relationship Id="rId10" Type="http://schemas.openxmlformats.org/officeDocument/2006/relationships/image" Target="../media/image90.wmf"/><Relationship Id="rId1" Type="http://schemas.openxmlformats.org/officeDocument/2006/relationships/oleObject" Target="../embeddings/oleObject69.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94.wmf"/><Relationship Id="rId7" Type="http://schemas.openxmlformats.org/officeDocument/2006/relationships/oleObject" Target="../embeddings/oleObject77.bin"/><Relationship Id="rId6" Type="http://schemas.openxmlformats.org/officeDocument/2006/relationships/image" Target="../media/image93.wmf"/><Relationship Id="rId5" Type="http://schemas.openxmlformats.org/officeDocument/2006/relationships/oleObject" Target="../embeddings/oleObject76.bin"/><Relationship Id="rId4" Type="http://schemas.openxmlformats.org/officeDocument/2006/relationships/image" Target="../media/image92.wmf"/><Relationship Id="rId3" Type="http://schemas.openxmlformats.org/officeDocument/2006/relationships/oleObject" Target="../embeddings/oleObject75.bin"/><Relationship Id="rId2" Type="http://schemas.openxmlformats.org/officeDocument/2006/relationships/image" Target="../media/image91.wmf"/><Relationship Id="rId12" Type="http://schemas.openxmlformats.org/officeDocument/2006/relationships/vmlDrawing" Target="../drawings/vmlDrawing31.vml"/><Relationship Id="rId11" Type="http://schemas.openxmlformats.org/officeDocument/2006/relationships/slideLayout" Target="../slideLayouts/slideLayout2.xml"/><Relationship Id="rId10" Type="http://schemas.openxmlformats.org/officeDocument/2006/relationships/image" Target="../media/image95.wmf"/><Relationship Id="rId1" Type="http://schemas.openxmlformats.org/officeDocument/2006/relationships/oleObject" Target="../embeddings/oleObject74.bin"/></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2.xml"/><Relationship Id="rId6" Type="http://schemas.openxmlformats.org/officeDocument/2006/relationships/image" Target="../media/image98.wmf"/><Relationship Id="rId5" Type="http://schemas.openxmlformats.org/officeDocument/2006/relationships/oleObject" Target="../embeddings/oleObject81.bin"/><Relationship Id="rId4" Type="http://schemas.openxmlformats.org/officeDocument/2006/relationships/image" Target="../media/image97.wmf"/><Relationship Id="rId3" Type="http://schemas.openxmlformats.org/officeDocument/2006/relationships/oleObject" Target="../embeddings/oleObject80.bin"/><Relationship Id="rId2" Type="http://schemas.openxmlformats.org/officeDocument/2006/relationships/image" Target="../media/image96.wmf"/><Relationship Id="rId1" Type="http://schemas.openxmlformats.org/officeDocument/2006/relationships/oleObject" Target="../embeddings/oleObject79.bin"/></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2.xml"/><Relationship Id="rId6" Type="http://schemas.openxmlformats.org/officeDocument/2006/relationships/image" Target="../media/image101.wmf"/><Relationship Id="rId5" Type="http://schemas.openxmlformats.org/officeDocument/2006/relationships/oleObject" Target="../embeddings/oleObject84.bin"/><Relationship Id="rId4" Type="http://schemas.openxmlformats.org/officeDocument/2006/relationships/image" Target="../media/image100.wmf"/><Relationship Id="rId3" Type="http://schemas.openxmlformats.org/officeDocument/2006/relationships/oleObject" Target="../embeddings/oleObject83.bin"/><Relationship Id="rId2" Type="http://schemas.openxmlformats.org/officeDocument/2006/relationships/image" Target="../media/image99.wmf"/><Relationship Id="rId1" Type="http://schemas.openxmlformats.org/officeDocument/2006/relationships/oleObject" Target="../embeddings/oleObject82.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wmf"/><Relationship Id="rId7" Type="http://schemas.openxmlformats.org/officeDocument/2006/relationships/oleObject" Target="../embeddings/oleObject6.bin"/><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4.wmf"/><Relationship Id="rId7" Type="http://schemas.openxmlformats.org/officeDocument/2006/relationships/oleObject" Target="../embeddings/oleObject10.bin"/><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 Id="rId3" Type="http://schemas.openxmlformats.org/officeDocument/2006/relationships/oleObject" Target="../embeddings/oleObject8.bin"/><Relationship Id="rId2" Type="http://schemas.openxmlformats.org/officeDocument/2006/relationships/image" Target="../media/image11.wmf"/><Relationship Id="rId13" Type="http://schemas.openxmlformats.org/officeDocument/2006/relationships/notesSlide" Target="../notesSlides/notesSlide4.xml"/><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5.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wmf"/><Relationship Id="rId7" Type="http://schemas.openxmlformats.org/officeDocument/2006/relationships/oleObject" Target="../embeddings/oleObject15.bin"/><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 Id="rId3" Type="http://schemas.openxmlformats.org/officeDocument/2006/relationships/oleObject" Target="../embeddings/oleObject13.bin"/><Relationship Id="rId2" Type="http://schemas.openxmlformats.org/officeDocument/2006/relationships/image" Target="../media/image16.wmf"/><Relationship Id="rId11" Type="http://schemas.openxmlformats.org/officeDocument/2006/relationships/notesSlide" Target="../notesSlides/notesSlide5.xml"/><Relationship Id="rId10" Type="http://schemas.openxmlformats.org/officeDocument/2006/relationships/vmlDrawing" Target="../drawings/vmlDrawing4.vml"/><Relationship Id="rId1"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wmf"/><Relationship Id="rId7" Type="http://schemas.openxmlformats.org/officeDocument/2006/relationships/oleObject" Target="../embeddings/oleObject19.bin"/><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 Id="rId3" Type="http://schemas.openxmlformats.org/officeDocument/2006/relationships/oleObject" Target="../embeddings/oleObject17.bin"/><Relationship Id="rId2" Type="http://schemas.openxmlformats.org/officeDocument/2006/relationships/image" Target="../media/image20.wmf"/><Relationship Id="rId11" Type="http://schemas.openxmlformats.org/officeDocument/2006/relationships/notesSlide" Target="../notesSlides/notesSlide6.xml"/><Relationship Id="rId10" Type="http://schemas.openxmlformats.org/officeDocument/2006/relationships/vmlDrawing" Target="../drawings/vmlDrawing5.vml"/><Relationship Id="rId1"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924175"/>
            <a:ext cx="7772400" cy="1362075"/>
          </a:xfrm>
        </p:spPr>
        <p:txBody>
          <a:bodyPr>
            <a:normAutofit/>
          </a:bodyPr>
          <a:lstStyle/>
          <a:p>
            <a:r>
              <a:rPr lang="zh-CN" altLang="en-US" sz="6000" b="0" cap="none" dirty="0" smtClean="0">
                <a:latin typeface="等线 Light" panose="02010600030101010101" pitchFamily="2" charset="-122"/>
                <a:ea typeface="等线 Light" panose="02010600030101010101" pitchFamily="2" charset="-122"/>
              </a:rPr>
              <a:t>三维数学基础</a:t>
            </a:r>
            <a:endParaRPr lang="zh-CN" altLang="en-US" sz="6000" b="0" cap="none" dirty="0" smtClean="0">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叉积与点积的区别</a:t>
            </a:r>
            <a:endParaRPr lang="zh-CN" altLang="en-US" smtClean="0">
              <a:latin typeface="等线 Light" panose="02010600030101010101" pitchFamily="2" charset="-122"/>
              <a:ea typeface="等线 Light" panose="02010600030101010101" pitchFamily="2" charset="-122"/>
            </a:endParaRPr>
          </a:p>
        </p:txBody>
      </p:sp>
      <p:sp>
        <p:nvSpPr>
          <p:cNvPr id="50179" name="Rectangle 3"/>
          <p:cNvSpPr>
            <a:spLocks noGrp="1" noChangeArrowheads="1"/>
          </p:cNvSpPr>
          <p:nvPr>
            <p:ph type="body" idx="1"/>
          </p:nvPr>
        </p:nvSpPr>
        <p:spPr>
          <a:xfrm>
            <a:off x="566738" y="1752600"/>
            <a:ext cx="8272462" cy="4267200"/>
          </a:xfrm>
        </p:spPr>
        <p:txBody>
          <a:bodyPr/>
          <a:lstStyle/>
          <a:p>
            <a:r>
              <a:rPr lang="zh-CN" altLang="en-US" smtClean="0">
                <a:latin typeface="等线 Light" panose="02010600030101010101" pitchFamily="2" charset="-122"/>
                <a:ea typeface="等线 Light" panose="02010600030101010101" pitchFamily="2" charset="-122"/>
              </a:rPr>
              <a:t>两个向量的点积是一个数</a:t>
            </a:r>
            <a:endParaRPr lang="zh-CN" altLang="en-US" smtClean="0">
              <a:latin typeface="等线 Light" panose="02010600030101010101" pitchFamily="2" charset="-122"/>
              <a:ea typeface="等线 Light" panose="02010600030101010101" pitchFamily="2" charset="-122"/>
            </a:endParaRPr>
          </a:p>
          <a:p>
            <a:endParaRPr lang="zh-CN" altLang="en-US" smtClean="0">
              <a:latin typeface="等线 Light" panose="02010600030101010101" pitchFamily="2" charset="-122"/>
              <a:ea typeface="等线 Light" panose="02010600030101010101" pitchFamily="2" charset="-122"/>
            </a:endParaRPr>
          </a:p>
          <a:p>
            <a:r>
              <a:rPr lang="zh-CN" altLang="en-US" smtClean="0">
                <a:latin typeface="等线 Light" panose="02010600030101010101" pitchFamily="2" charset="-122"/>
                <a:ea typeface="等线 Light" panose="02010600030101010101" pitchFamily="2" charset="-122"/>
              </a:rPr>
              <a:t>两个向量的叉积仍然是一个向量</a:t>
            </a:r>
            <a:endParaRPr lang="zh-CN" altLang="en-US" smtClean="0">
              <a:latin typeface="等线 Light" panose="02010600030101010101" pitchFamily="2" charset="-122"/>
              <a:ea typeface="等线 Light" panose="02010600030101010101" pitchFamily="2" charset="-122"/>
            </a:endParaRPr>
          </a:p>
        </p:txBody>
      </p:sp>
      <p:graphicFrame>
        <p:nvGraphicFramePr>
          <p:cNvPr id="4" name="Object 2"/>
          <p:cNvGraphicFramePr>
            <a:graphicFrameLocks noChangeAspect="1"/>
          </p:cNvGraphicFramePr>
          <p:nvPr/>
        </p:nvGraphicFramePr>
        <p:xfrm>
          <a:off x="3219450" y="2286901"/>
          <a:ext cx="3957637" cy="484187"/>
        </p:xfrm>
        <a:graphic>
          <a:graphicData uri="http://schemas.openxmlformats.org/presentationml/2006/ole">
            <mc:AlternateContent xmlns:mc="http://schemas.openxmlformats.org/markup-compatibility/2006">
              <mc:Choice xmlns:v="urn:schemas-microsoft-com:vml" Requires="v">
                <p:oleObj spid="_x0000_s142352" name="Equation" r:id="rId1" imgW="1764665" imgH="215900" progId="Equation.3">
                  <p:embed/>
                </p:oleObj>
              </mc:Choice>
              <mc:Fallback>
                <p:oleObj name="Equation" r:id="rId1" imgW="1764665" imgH="215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2286901"/>
                        <a:ext cx="3957637" cy="484187"/>
                      </a:xfrm>
                      <a:prstGeom prst="rect">
                        <a:avLst/>
                      </a:prstGeom>
                    </p:spPr>
                  </p:pic>
                </p:oleObj>
              </mc:Fallback>
            </mc:AlternateContent>
          </a:graphicData>
        </a:graphic>
      </p:graphicFrame>
      <p:graphicFrame>
        <p:nvGraphicFramePr>
          <p:cNvPr id="5" name="Object 2"/>
          <p:cNvGraphicFramePr>
            <a:graphicFrameLocks noChangeAspect="1"/>
          </p:cNvGraphicFramePr>
          <p:nvPr/>
        </p:nvGraphicFramePr>
        <p:xfrm>
          <a:off x="2003559" y="3668124"/>
          <a:ext cx="6132899" cy="573370"/>
        </p:xfrm>
        <a:graphic>
          <a:graphicData uri="http://schemas.openxmlformats.org/presentationml/2006/ole">
            <mc:AlternateContent xmlns:mc="http://schemas.openxmlformats.org/markup-compatibility/2006">
              <mc:Choice xmlns:v="urn:schemas-microsoft-com:vml" Requires="v">
                <p:oleObj spid="_x0000_s142353" name="Equation" r:id="rId3" imgW="2717800" imgH="254000" progId="Equation.3">
                  <p:embed/>
                </p:oleObj>
              </mc:Choice>
              <mc:Fallback>
                <p:oleObj name="Equation" r:id="rId3" imgW="27178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559" y="3668124"/>
                        <a:ext cx="6132899" cy="57337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矩阵</a:t>
            </a:r>
            <a:endParaRPr lang="zh-CN" altLang="en-US">
              <a:latin typeface="等线 Light" panose="02010600030101010101" pitchFamily="2" charset="-122"/>
              <a:ea typeface="等线 Light" panose="02010600030101010101" pitchFamily="2" charset="-122"/>
            </a:endParaRPr>
          </a:p>
        </p:txBody>
      </p:sp>
      <p:sp>
        <p:nvSpPr>
          <p:cNvPr id="594947"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矩阵是</a:t>
            </a:r>
            <a:r>
              <a:rPr lang="en-US" altLang="zh-CN">
                <a:latin typeface="等线 Light" panose="02010600030101010101" pitchFamily="2" charset="-122"/>
                <a:ea typeface="等线 Light" panose="02010600030101010101" pitchFamily="2" charset="-122"/>
              </a:rPr>
              <a:t>n</a:t>
            </a:r>
            <a:r>
              <a:rPr lang="zh-CN" altLang="en-US">
                <a:latin typeface="等线 Light" panose="02010600030101010101" pitchFamily="2" charset="-122"/>
                <a:ea typeface="等线 Light" panose="02010600030101010101" pitchFamily="2" charset="-122"/>
              </a:rPr>
              <a:t>个向量的并列表示</a:t>
            </a:r>
            <a:endParaRPr lang="zh-CN" altLang="en-US">
              <a:latin typeface="等线 Light" panose="02010600030101010101" pitchFamily="2" charset="-122"/>
              <a:ea typeface="等线 Light" panose="02010600030101010101" pitchFamily="2" charset="-122"/>
            </a:endParaRPr>
          </a:p>
          <a:p>
            <a:pPr>
              <a:buFont typeface="Wingdings" panose="05000000000000000000" pitchFamily="2" charset="2"/>
              <a:buNone/>
            </a:pPr>
            <a:endParaRPr lang="zh-CN" altLang="en-US">
              <a:latin typeface="等线 Light" panose="02010600030101010101" pitchFamily="2" charset="-122"/>
              <a:ea typeface="等线 Light" panose="02010600030101010101" pitchFamily="2" charset="-122"/>
            </a:endParaRPr>
          </a:p>
        </p:txBody>
      </p:sp>
      <p:pic>
        <p:nvPicPr>
          <p:cNvPr id="594950"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6238" y="2781300"/>
            <a:ext cx="248602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矩阵的加法</a:t>
            </a:r>
            <a:endParaRPr lang="zh-CN" altLang="en-US">
              <a:latin typeface="等线 Light" panose="02010600030101010101" pitchFamily="2" charset="-122"/>
              <a:ea typeface="等线 Light" panose="02010600030101010101" pitchFamily="2" charset="-122"/>
            </a:endParaRPr>
          </a:p>
        </p:txBody>
      </p:sp>
      <p:sp>
        <p:nvSpPr>
          <p:cNvPr id="595971"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将矩阵对应的元素直接相加</a:t>
            </a:r>
            <a:endParaRPr lang="zh-CN" altLang="en-US">
              <a:latin typeface="等线 Light" panose="02010600030101010101" pitchFamily="2" charset="-122"/>
              <a:ea typeface="等线 Light" panose="02010600030101010101" pitchFamily="2" charset="-122"/>
            </a:endParaRPr>
          </a:p>
          <a:p>
            <a:pPr>
              <a:buFont typeface="Wingdings" panose="05000000000000000000" pitchFamily="2" charset="2"/>
              <a:buNone/>
            </a:pPr>
            <a:endParaRPr lang="zh-CN" altLang="en-US">
              <a:latin typeface="等线 Light" panose="02010600030101010101" pitchFamily="2" charset="-122"/>
              <a:ea typeface="等线 Light" panose="02010600030101010101" pitchFamily="2" charset="-122"/>
            </a:endParaRPr>
          </a:p>
        </p:txBody>
      </p:sp>
      <p:pic>
        <p:nvPicPr>
          <p:cNvPr id="595974"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500" y="3141663"/>
            <a:ext cx="77073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矩阵减法</a:t>
            </a:r>
            <a:endParaRPr lang="zh-CN" altLang="en-US">
              <a:latin typeface="等线 Light" panose="02010600030101010101" pitchFamily="2" charset="-122"/>
              <a:ea typeface="等线 Light" panose="02010600030101010101" pitchFamily="2" charset="-122"/>
            </a:endParaRPr>
          </a:p>
        </p:txBody>
      </p:sp>
      <p:sp>
        <p:nvSpPr>
          <p:cNvPr id="596995"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将矩阵对应的元素直接相减</a:t>
            </a:r>
            <a:endParaRPr lang="zh-CN" altLang="en-US">
              <a:latin typeface="等线 Light" panose="02010600030101010101" pitchFamily="2" charset="-122"/>
              <a:ea typeface="等线 Light" panose="02010600030101010101" pitchFamily="2" charset="-122"/>
            </a:endParaRPr>
          </a:p>
        </p:txBody>
      </p:sp>
      <p:pic>
        <p:nvPicPr>
          <p:cNvPr id="596998"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213" y="3141663"/>
            <a:ext cx="7704137"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矩阵乘法</a:t>
            </a:r>
            <a:endParaRPr lang="zh-CN" altLang="en-US">
              <a:latin typeface="等线 Light" panose="02010600030101010101" pitchFamily="2" charset="-122"/>
              <a:ea typeface="等线 Light" panose="02010600030101010101" pitchFamily="2" charset="-122"/>
            </a:endParaRPr>
          </a:p>
        </p:txBody>
      </p:sp>
      <p:sp>
        <p:nvSpPr>
          <p:cNvPr id="599043"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两个矩阵的乘法可以分解为第一个矩阵与第二个矩阵中的每一列向量的乘法</a:t>
            </a:r>
            <a:endParaRPr lang="zh-CN" altLang="en-US">
              <a:latin typeface="等线 Light" panose="02010600030101010101" pitchFamily="2" charset="-122"/>
              <a:ea typeface="等线 Light" panose="02010600030101010101" pitchFamily="2" charset="-122"/>
            </a:endParaRPr>
          </a:p>
          <a:p>
            <a:pPr>
              <a:buFont typeface="Wingdings" panose="05000000000000000000" pitchFamily="2" charset="2"/>
              <a:buNone/>
            </a:pPr>
            <a:endParaRPr lang="zh-CN" altLang="en-US">
              <a:latin typeface="等线 Light" panose="02010600030101010101" pitchFamily="2" charset="-122"/>
              <a:ea typeface="等线 Light" panose="02010600030101010101" pitchFamily="2" charset="-122"/>
            </a:endParaRPr>
          </a:p>
        </p:txBody>
      </p:sp>
      <p:pic>
        <p:nvPicPr>
          <p:cNvPr id="599046" name="Picture 6" descr="txp_fig"/>
          <p:cNvPicPr>
            <a:picLocks noChangeAspect="1" noChangeArrowheads="1"/>
          </p:cNvPicPr>
          <p:nvPr>
            <p:custDataLst>
              <p:tags r:id="rId1"/>
            </p:custDataLst>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388" y="3213100"/>
            <a:ext cx="87852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矩阵乘法</a:t>
            </a:r>
            <a:endParaRPr lang="zh-CN" altLang="en-US">
              <a:latin typeface="等线 Light" panose="02010600030101010101" pitchFamily="2" charset="-122"/>
              <a:ea typeface="等线 Light" panose="02010600030101010101" pitchFamily="2" charset="-122"/>
            </a:endParaRPr>
          </a:p>
        </p:txBody>
      </p:sp>
      <p:sp>
        <p:nvSpPr>
          <p:cNvPr id="600067"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如果</a:t>
            </a:r>
            <a:r>
              <a:rPr lang="en-US" altLang="zh-CN">
                <a:latin typeface="等线 Light" panose="02010600030101010101" pitchFamily="2" charset="-122"/>
                <a:ea typeface="等线 Light" panose="02010600030101010101" pitchFamily="2" charset="-122"/>
              </a:rPr>
              <a:t>A</a:t>
            </a:r>
            <a:r>
              <a:rPr lang="zh-CN" altLang="en-US">
                <a:latin typeface="等线 Light" panose="02010600030101010101" pitchFamily="2" charset="-122"/>
                <a:ea typeface="等线 Light" panose="02010600030101010101" pitchFamily="2" charset="-122"/>
              </a:rPr>
              <a:t>和</a:t>
            </a:r>
            <a:r>
              <a:rPr lang="en-US" altLang="zh-CN">
                <a:latin typeface="等线 Light" panose="02010600030101010101" pitchFamily="2" charset="-122"/>
                <a:ea typeface="等线 Light" panose="02010600030101010101" pitchFamily="2" charset="-122"/>
              </a:rPr>
              <a:t>B</a:t>
            </a:r>
            <a:r>
              <a:rPr lang="zh-CN" altLang="en-US">
                <a:latin typeface="等线 Light" panose="02010600030101010101" pitchFamily="2" charset="-122"/>
                <a:ea typeface="等线 Light" panose="02010600030101010101" pitchFamily="2" charset="-122"/>
              </a:rPr>
              <a:t>分别为</a:t>
            </a:r>
            <a:r>
              <a:rPr lang="en-US" altLang="zh-CN">
                <a:latin typeface="等线 Light" panose="02010600030101010101" pitchFamily="2" charset="-122"/>
                <a:ea typeface="等线 Light" panose="02010600030101010101" pitchFamily="2" charset="-122"/>
              </a:rPr>
              <a:t>mxp</a:t>
            </a:r>
            <a:r>
              <a:rPr lang="zh-CN" altLang="en-US">
                <a:latin typeface="等线 Light" panose="02010600030101010101" pitchFamily="2" charset="-122"/>
                <a:ea typeface="等线 Light" panose="02010600030101010101" pitchFamily="2" charset="-122"/>
              </a:rPr>
              <a:t>以及</a:t>
            </a:r>
            <a:r>
              <a:rPr lang="en-US" altLang="zh-CN">
                <a:latin typeface="等线 Light" panose="02010600030101010101" pitchFamily="2" charset="-122"/>
                <a:ea typeface="等线 Light" panose="02010600030101010101" pitchFamily="2" charset="-122"/>
              </a:rPr>
              <a:t>pxn</a:t>
            </a:r>
            <a:r>
              <a:rPr lang="zh-CN" altLang="en-US">
                <a:latin typeface="等线 Light" panose="02010600030101010101" pitchFamily="2" charset="-122"/>
                <a:ea typeface="等线 Light" panose="02010600030101010101" pitchFamily="2" charset="-122"/>
              </a:rPr>
              <a:t>大小的矩阵，则</a:t>
            </a:r>
            <a:r>
              <a:rPr lang="en-US" altLang="zh-CN">
                <a:latin typeface="等线 Light" panose="02010600030101010101" pitchFamily="2" charset="-122"/>
                <a:ea typeface="等线 Light" panose="02010600030101010101" pitchFamily="2" charset="-122"/>
              </a:rPr>
              <a:t>AxB</a:t>
            </a:r>
            <a:r>
              <a:rPr lang="zh-CN" altLang="en-US">
                <a:latin typeface="等线 Light" panose="02010600030101010101" pitchFamily="2" charset="-122"/>
                <a:ea typeface="等线 Light" panose="02010600030101010101" pitchFamily="2" charset="-122"/>
              </a:rPr>
              <a:t>为</a:t>
            </a:r>
            <a:r>
              <a:rPr lang="en-US" altLang="zh-CN">
                <a:latin typeface="等线 Light" panose="02010600030101010101" pitchFamily="2" charset="-122"/>
                <a:ea typeface="等线 Light" panose="02010600030101010101" pitchFamily="2" charset="-122"/>
              </a:rPr>
              <a:t>mxn</a:t>
            </a:r>
            <a:r>
              <a:rPr lang="zh-CN" altLang="en-US">
                <a:latin typeface="等线 Light" panose="02010600030101010101" pitchFamily="2" charset="-122"/>
                <a:ea typeface="等线 Light" panose="02010600030101010101" pitchFamily="2" charset="-122"/>
              </a:rPr>
              <a:t>矩阵</a:t>
            </a:r>
            <a:endParaRPr lang="zh-CN" altLang="en-US">
              <a:latin typeface="等线 Light" panose="02010600030101010101" pitchFamily="2" charset="-122"/>
              <a:ea typeface="等线 Light" panose="02010600030101010101" pitchFamily="2" charset="-122"/>
            </a:endParaRPr>
          </a:p>
          <a:p>
            <a:r>
              <a:rPr lang="zh-CN" altLang="en-US">
                <a:latin typeface="等线 Light" panose="02010600030101010101" pitchFamily="2" charset="-122"/>
                <a:ea typeface="等线 Light" panose="02010600030101010101" pitchFamily="2" charset="-122"/>
              </a:rPr>
              <a:t>一般的，矩阵乘法不满足交换率，即</a:t>
            </a:r>
            <a:r>
              <a:rPr lang="en-US" altLang="zh-CN">
                <a:latin typeface="等线 Light" panose="02010600030101010101" pitchFamily="2" charset="-122"/>
                <a:ea typeface="等线 Light" panose="02010600030101010101" pitchFamily="2" charset="-122"/>
              </a:rPr>
              <a:t>AxB </a:t>
            </a:r>
            <a:r>
              <a:rPr lang="en-US" altLang="zh-CN">
                <a:latin typeface="等线 Light" panose="02010600030101010101" pitchFamily="2" charset="-122"/>
                <a:ea typeface="等线 Light" panose="02010600030101010101" pitchFamily="2" charset="-122"/>
                <a:sym typeface="Symbol" panose="05050102010706020507" pitchFamily="18" charset="2"/>
              </a:rPr>
              <a:t></a:t>
            </a:r>
            <a:r>
              <a:rPr lang="en-US" altLang="zh-CN">
                <a:latin typeface="等线 Light" panose="02010600030101010101" pitchFamily="2" charset="-122"/>
                <a:ea typeface="等线 Light" panose="02010600030101010101" pitchFamily="2" charset="-122"/>
              </a:rPr>
              <a:t> BxA</a:t>
            </a:r>
            <a:endParaRPr lang="en-US" altLang="zh-CN">
              <a:latin typeface="等线 Light" panose="02010600030101010101" pitchFamily="2" charset="-122"/>
              <a:ea typeface="等线 Light" panose="02010600030101010101" pitchFamily="2" charset="-122"/>
            </a:endParaRPr>
          </a:p>
          <a:p>
            <a:r>
              <a:rPr lang="zh-CN" altLang="en-US">
                <a:latin typeface="等线 Light" panose="02010600030101010101" pitchFamily="2" charset="-122"/>
                <a:ea typeface="等线 Light" panose="02010600030101010101" pitchFamily="2" charset="-122"/>
              </a:rPr>
              <a:t>如果</a:t>
            </a:r>
            <a:r>
              <a:rPr lang="en-US" altLang="zh-CN">
                <a:latin typeface="等线 Light" panose="02010600030101010101" pitchFamily="2" charset="-122"/>
                <a:ea typeface="等线 Light" panose="02010600030101010101" pitchFamily="2" charset="-122"/>
              </a:rPr>
              <a:t>I</a:t>
            </a:r>
            <a:r>
              <a:rPr lang="zh-CN" altLang="en-US">
                <a:latin typeface="等线 Light" panose="02010600030101010101" pitchFamily="2" charset="-122"/>
                <a:ea typeface="等线 Light" panose="02010600030101010101" pitchFamily="2" charset="-122"/>
              </a:rPr>
              <a:t>是单位阵，则</a:t>
            </a:r>
            <a:r>
              <a:rPr lang="en-US" altLang="zh-CN">
                <a:latin typeface="等线 Light" panose="02010600030101010101" pitchFamily="2" charset="-122"/>
                <a:ea typeface="等线 Light" panose="02010600030101010101" pitchFamily="2" charset="-122"/>
              </a:rPr>
              <a:t>AxI = IxA = A</a:t>
            </a:r>
            <a:endParaRPr lang="en-US" altLang="zh-CN">
              <a:latin typeface="等线 Light" panose="02010600030101010101" pitchFamily="2" charset="-122"/>
              <a:ea typeface="等线 Light" panose="02010600030101010101" pitchFamily="2" charset="-122"/>
            </a:endParaRPr>
          </a:p>
          <a:p>
            <a:pPr>
              <a:buFont typeface="Wingdings" panose="05000000000000000000" pitchFamily="2" charset="2"/>
              <a:buNone/>
            </a:pPr>
            <a:r>
              <a:rPr lang="en-US" altLang="zh-CN">
                <a:latin typeface="等线 Light" panose="02010600030101010101" pitchFamily="2" charset="-122"/>
                <a:ea typeface="等线 Light" panose="02010600030101010101" pitchFamily="2" charset="-122"/>
              </a:rPr>
              <a:t>	I</a:t>
            </a:r>
            <a:r>
              <a:rPr lang="zh-CN" altLang="en-US">
                <a:latin typeface="等线 Light" panose="02010600030101010101" pitchFamily="2" charset="-122"/>
                <a:ea typeface="等线 Light" panose="02010600030101010101" pitchFamily="2" charset="-122"/>
              </a:rPr>
              <a:t>具有如下形式：</a:t>
            </a:r>
            <a:endParaRPr lang="zh-CN" altLang="en-US">
              <a:latin typeface="等线 Light" panose="02010600030101010101" pitchFamily="2" charset="-122"/>
              <a:ea typeface="等线 Light" panose="02010600030101010101" pitchFamily="2" charset="-122"/>
            </a:endParaRPr>
          </a:p>
        </p:txBody>
      </p:sp>
      <p:pic>
        <p:nvPicPr>
          <p:cNvPr id="600070" name="Picture 6" descr="txp_fig"/>
          <p:cNvPicPr>
            <a:picLocks noChangeAspect="1" noChangeArrowheads="1"/>
          </p:cNvPicPr>
          <p:nvPr>
            <p:custDataLst>
              <p:tags r:id="rId1"/>
            </p:custDataLst>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6100" y="4437063"/>
            <a:ext cx="24479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矩阵与向量的乘法</a:t>
            </a:r>
            <a:endParaRPr lang="zh-CN" altLang="en-US">
              <a:latin typeface="等线 Light" panose="02010600030101010101" pitchFamily="2" charset="-122"/>
              <a:ea typeface="等线 Light" panose="02010600030101010101" pitchFamily="2" charset="-122"/>
            </a:endParaRPr>
          </a:p>
        </p:txBody>
      </p:sp>
      <p:sp>
        <p:nvSpPr>
          <p:cNvPr id="598019" name="Rectangle 3"/>
          <p:cNvSpPr>
            <a:spLocks noGrp="1" noChangeArrowheads="1"/>
          </p:cNvSpPr>
          <p:nvPr>
            <p:ph type="body" idx="1"/>
          </p:nvPr>
        </p:nvSpPr>
        <p:spPr/>
        <p:txBody>
          <a:bodyPr/>
          <a:lstStyle/>
          <a:p>
            <a:r>
              <a:rPr lang="zh-CN" altLang="en-US" dirty="0">
                <a:latin typeface="等线 Light" panose="02010600030101010101" pitchFamily="2" charset="-122"/>
                <a:ea typeface="等线 Light" panose="02010600030101010101" pitchFamily="2" charset="-122"/>
              </a:rPr>
              <a:t>矩阵与向量相乘</a:t>
            </a:r>
            <a:endParaRPr lang="zh-CN" altLang="en-US" dirty="0">
              <a:latin typeface="等线 Light" panose="02010600030101010101" pitchFamily="2" charset="-122"/>
              <a:ea typeface="等线 Light" panose="02010600030101010101" pitchFamily="2" charset="-122"/>
            </a:endParaRPr>
          </a:p>
          <a:p>
            <a:endParaRPr lang="zh-CN" altLang="en-US" dirty="0">
              <a:latin typeface="等线 Light" panose="02010600030101010101" pitchFamily="2" charset="-122"/>
              <a:ea typeface="等线 Light" panose="02010600030101010101" pitchFamily="2" charset="-122"/>
            </a:endParaRPr>
          </a:p>
          <a:p>
            <a:endParaRPr lang="zh-CN" altLang="en-US" dirty="0">
              <a:latin typeface="等线 Light" panose="02010600030101010101" pitchFamily="2" charset="-122"/>
              <a:ea typeface="等线 Light" panose="02010600030101010101" pitchFamily="2" charset="-122"/>
            </a:endParaRPr>
          </a:p>
          <a:p>
            <a:endParaRPr lang="zh-CN" altLang="en-US" dirty="0">
              <a:latin typeface="等线 Light" panose="02010600030101010101" pitchFamily="2" charset="-122"/>
              <a:ea typeface="等线 Light" panose="02010600030101010101" pitchFamily="2" charset="-122"/>
            </a:endParaRPr>
          </a:p>
          <a:p>
            <a:endParaRPr lang="zh-CN" altLang="en-US" dirty="0">
              <a:latin typeface="等线 Light" panose="02010600030101010101" pitchFamily="2" charset="-122"/>
              <a:ea typeface="等线 Light" panose="02010600030101010101" pitchFamily="2" charset="-122"/>
            </a:endParaRPr>
          </a:p>
          <a:p>
            <a:pPr>
              <a:buFont typeface="Wingdings" panose="05000000000000000000" pitchFamily="2" charset="2"/>
              <a:buNone/>
            </a:pPr>
            <a:r>
              <a:rPr lang="zh-CN" altLang="en-US" dirty="0">
                <a:latin typeface="等线 Light" panose="02010600030101010101" pitchFamily="2" charset="-122"/>
                <a:ea typeface="等线 Light" panose="02010600030101010101" pitchFamily="2" charset="-122"/>
              </a:rPr>
              <a:t>注意：矩阵的列数必须与向量的行数相等</a:t>
            </a:r>
            <a:endParaRPr lang="zh-CN" altLang="en-US" dirty="0">
              <a:latin typeface="等线 Light" panose="02010600030101010101" pitchFamily="2" charset="-122"/>
              <a:ea typeface="等线 Light" panose="02010600030101010101" pitchFamily="2" charset="-122"/>
            </a:endParaRPr>
          </a:p>
        </p:txBody>
      </p:sp>
      <p:pic>
        <p:nvPicPr>
          <p:cNvPr id="598022"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038" y="2638425"/>
            <a:ext cx="79946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旋转</a:t>
            </a:r>
            <a:endParaRPr lang="zh-CN" altLang="en-US">
              <a:latin typeface="等线 Light" panose="02010600030101010101" pitchFamily="2" charset="-122"/>
              <a:ea typeface="等线 Light" panose="02010600030101010101" pitchFamily="2" charset="-122"/>
            </a:endParaRPr>
          </a:p>
        </p:txBody>
      </p:sp>
      <p:sp>
        <p:nvSpPr>
          <p:cNvPr id="623619"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矩阵</a:t>
            </a:r>
            <a:r>
              <a:rPr lang="en-US" altLang="zh-CN">
                <a:latin typeface="等线 Light" panose="02010600030101010101" pitchFamily="2" charset="-122"/>
                <a:ea typeface="等线 Light" panose="02010600030101010101" pitchFamily="2" charset="-122"/>
              </a:rPr>
              <a:t>R</a:t>
            </a:r>
            <a:r>
              <a:rPr lang="zh-CN" altLang="en-US">
                <a:latin typeface="等线 Light" panose="02010600030101010101" pitchFamily="2" charset="-122"/>
                <a:ea typeface="等线 Light" panose="02010600030101010101" pitchFamily="2" charset="-122"/>
              </a:rPr>
              <a:t>是旋转矩阵，如果</a:t>
            </a:r>
            <a:r>
              <a:rPr lang="en-US" altLang="zh-CN">
                <a:latin typeface="等线 Light" panose="02010600030101010101" pitchFamily="2" charset="-122"/>
                <a:ea typeface="等线 Light" panose="02010600030101010101" pitchFamily="2" charset="-122"/>
              </a:rPr>
              <a:t>R</a:t>
            </a:r>
            <a:r>
              <a:rPr lang="zh-CN" altLang="en-US">
                <a:latin typeface="等线 Light" panose="02010600030101010101" pitchFamily="2" charset="-122"/>
                <a:ea typeface="等线 Light" panose="02010600030101010101" pitchFamily="2" charset="-122"/>
              </a:rPr>
              <a:t>的转置等于</a:t>
            </a:r>
            <a:r>
              <a:rPr lang="en-US" altLang="zh-CN">
                <a:latin typeface="等线 Light" panose="02010600030101010101" pitchFamily="2" charset="-122"/>
                <a:ea typeface="等线 Light" panose="02010600030101010101" pitchFamily="2" charset="-122"/>
              </a:rPr>
              <a:t>R</a:t>
            </a:r>
            <a:r>
              <a:rPr lang="zh-CN" altLang="en-US">
                <a:latin typeface="等线 Light" panose="02010600030101010101" pitchFamily="2" charset="-122"/>
                <a:ea typeface="等线 Light" panose="02010600030101010101" pitchFamily="2" charset="-122"/>
              </a:rPr>
              <a:t>的逆，即</a:t>
            </a:r>
            <a:r>
              <a:rPr lang="en-US" altLang="zh-CN">
                <a:latin typeface="等线 Light" panose="02010600030101010101" pitchFamily="2" charset="-122"/>
                <a:ea typeface="等线 Light" panose="02010600030101010101" pitchFamily="2" charset="-122"/>
              </a:rPr>
              <a:t>R</a:t>
            </a:r>
            <a:r>
              <a:rPr lang="en-US" altLang="zh-CN" baseline="30000">
                <a:latin typeface="等线 Light" panose="02010600030101010101" pitchFamily="2" charset="-122"/>
                <a:ea typeface="等线 Light" panose="02010600030101010101" pitchFamily="2" charset="-122"/>
              </a:rPr>
              <a:t>T</a:t>
            </a:r>
            <a:r>
              <a:rPr lang="en-US" altLang="zh-CN">
                <a:latin typeface="等线 Light" panose="02010600030101010101" pitchFamily="2" charset="-122"/>
                <a:ea typeface="等线 Light" panose="02010600030101010101" pitchFamily="2" charset="-122"/>
              </a:rPr>
              <a:t>R=RR</a:t>
            </a:r>
            <a:r>
              <a:rPr lang="en-US" altLang="zh-CN" baseline="30000">
                <a:latin typeface="等线 Light" panose="02010600030101010101" pitchFamily="2" charset="-122"/>
                <a:ea typeface="等线 Light" panose="02010600030101010101" pitchFamily="2" charset="-122"/>
              </a:rPr>
              <a:t>T</a:t>
            </a:r>
            <a:r>
              <a:rPr lang="en-US" altLang="zh-CN">
                <a:latin typeface="等线 Light" panose="02010600030101010101" pitchFamily="2" charset="-122"/>
                <a:ea typeface="等线 Light" panose="02010600030101010101" pitchFamily="2" charset="-122"/>
              </a:rPr>
              <a:t>=I</a:t>
            </a:r>
            <a:endParaRPr lang="en-US" altLang="zh-CN">
              <a:latin typeface="等线 Light" panose="02010600030101010101" pitchFamily="2" charset="-122"/>
              <a:ea typeface="等线 Light" panose="02010600030101010101" pitchFamily="2" charset="-122"/>
            </a:endParaRPr>
          </a:p>
          <a:p>
            <a:r>
              <a:rPr lang="zh-CN" altLang="en-US">
                <a:latin typeface="等线 Light" panose="02010600030101010101" pitchFamily="2" charset="-122"/>
                <a:ea typeface="等线 Light" panose="02010600030101010101" pitchFamily="2" charset="-122"/>
              </a:rPr>
              <a:t>每个矩阵</a:t>
            </a:r>
            <a:r>
              <a:rPr lang="en-US" altLang="zh-CN">
                <a:latin typeface="等线 Light" panose="02010600030101010101" pitchFamily="2" charset="-122"/>
                <a:ea typeface="等线 Light" panose="02010600030101010101" pitchFamily="2" charset="-122"/>
              </a:rPr>
              <a:t>R</a:t>
            </a:r>
            <a:r>
              <a:rPr lang="zh-CN" altLang="en-US">
                <a:latin typeface="等线 Light" panose="02010600030101010101" pitchFamily="2" charset="-122"/>
                <a:ea typeface="等线 Light" panose="02010600030101010101" pitchFamily="2" charset="-122"/>
              </a:rPr>
              <a:t>对应一单位长度的旋转轴</a:t>
            </a:r>
            <a:r>
              <a:rPr lang="en-US" altLang="zh-CN">
                <a:latin typeface="等线 Light" panose="02010600030101010101" pitchFamily="2" charset="-122"/>
                <a:ea typeface="等线 Light" panose="02010600030101010101" pitchFamily="2" charset="-122"/>
              </a:rPr>
              <a:t>U</a:t>
            </a:r>
            <a:r>
              <a:rPr lang="zh-CN" altLang="en-US">
                <a:latin typeface="等线 Light" panose="02010600030101010101" pitchFamily="2" charset="-122"/>
                <a:ea typeface="等线 Light" panose="02010600030101010101" pitchFamily="2" charset="-122"/>
              </a:rPr>
              <a:t>和旋转角度</a:t>
            </a:r>
            <a:r>
              <a:rPr lang="zh-CN" altLang="en-US">
                <a:latin typeface="等线 Light" panose="02010600030101010101" pitchFamily="2" charset="-122"/>
                <a:ea typeface="等线 Light" panose="02010600030101010101" pitchFamily="2" charset="-122"/>
                <a:sym typeface="Symbol" panose="05050102010706020507" pitchFamily="18" charset="2"/>
              </a:rPr>
              <a:t></a:t>
            </a:r>
            <a:r>
              <a:rPr lang="zh-CN" altLang="en-US">
                <a:latin typeface="等线 Light" panose="02010600030101010101" pitchFamily="2" charset="-122"/>
                <a:ea typeface="等线 Light" panose="02010600030101010101" pitchFamily="2" charset="-122"/>
              </a:rPr>
              <a:t>。该对应并不是唯一的，例如</a:t>
            </a:r>
            <a:r>
              <a:rPr lang="en-US" altLang="zh-CN">
                <a:latin typeface="等线 Light" panose="02010600030101010101" pitchFamily="2" charset="-122"/>
                <a:ea typeface="等线 Light" panose="02010600030101010101" pitchFamily="2" charset="-122"/>
              </a:rPr>
              <a:t>-U</a:t>
            </a:r>
            <a:r>
              <a:rPr lang="zh-CN" altLang="en-US">
                <a:latin typeface="等线 Light" panose="02010600030101010101" pitchFamily="2" charset="-122"/>
                <a:ea typeface="等线 Light" panose="02010600030101010101" pitchFamily="2" charset="-122"/>
              </a:rPr>
              <a:t>也是对应</a:t>
            </a:r>
            <a:r>
              <a:rPr lang="en-US" altLang="zh-CN">
                <a:latin typeface="等线 Light" panose="02010600030101010101" pitchFamily="2" charset="-122"/>
                <a:ea typeface="等线 Light" panose="02010600030101010101" pitchFamily="2" charset="-122"/>
              </a:rPr>
              <a:t>R</a:t>
            </a:r>
            <a:r>
              <a:rPr lang="zh-CN" altLang="en-US">
                <a:latin typeface="等线 Light" panose="02010600030101010101" pitchFamily="2" charset="-122"/>
                <a:ea typeface="等线 Light" panose="02010600030101010101" pitchFamily="2" charset="-122"/>
              </a:rPr>
              <a:t>的旋转轴</a:t>
            </a:r>
            <a:endParaRPr lang="zh-CN" altLang="en-US">
              <a:latin typeface="等线 Light" panose="02010600030101010101" pitchFamily="2" charset="-122"/>
              <a:ea typeface="等线 Light"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绕</a:t>
            </a:r>
            <a:r>
              <a:rPr lang="en-US" altLang="zh-CN">
                <a:latin typeface="等线 Light" panose="02010600030101010101" pitchFamily="2" charset="-122"/>
                <a:ea typeface="等线 Light" panose="02010600030101010101" pitchFamily="2" charset="-122"/>
              </a:rPr>
              <a:t>x</a:t>
            </a:r>
            <a:r>
              <a:rPr lang="zh-CN" altLang="en-US">
                <a:latin typeface="等线 Light" panose="02010600030101010101" pitchFamily="2" charset="-122"/>
                <a:ea typeface="等线 Light" panose="02010600030101010101" pitchFamily="2" charset="-122"/>
              </a:rPr>
              <a:t>轴旋转</a:t>
            </a:r>
            <a:endParaRPr lang="zh-CN" altLang="en-US">
              <a:latin typeface="等线 Light" panose="02010600030101010101" pitchFamily="2" charset="-122"/>
              <a:ea typeface="等线 Light" panose="02010600030101010101" pitchFamily="2" charset="-122"/>
            </a:endParaRPr>
          </a:p>
        </p:txBody>
      </p:sp>
      <p:sp>
        <p:nvSpPr>
          <p:cNvPr id="602115"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当点绕</a:t>
            </a:r>
            <a:r>
              <a:rPr lang="en-US" altLang="zh-CN">
                <a:latin typeface="等线 Light" panose="02010600030101010101" pitchFamily="2" charset="-122"/>
                <a:ea typeface="等线 Light" panose="02010600030101010101" pitchFamily="2" charset="-122"/>
              </a:rPr>
              <a:t>x</a:t>
            </a:r>
            <a:r>
              <a:rPr lang="zh-CN" altLang="en-US">
                <a:latin typeface="等线 Light" panose="02010600030101010101" pitchFamily="2" charset="-122"/>
                <a:ea typeface="等线 Light" panose="02010600030101010101" pitchFamily="2" charset="-122"/>
              </a:rPr>
              <a:t>轴以逆时针方向（从</a:t>
            </a:r>
            <a:r>
              <a:rPr lang="en-US" altLang="zh-CN">
                <a:latin typeface="等线 Light" panose="02010600030101010101" pitchFamily="2" charset="-122"/>
                <a:ea typeface="等线 Light" panose="02010600030101010101" pitchFamily="2" charset="-122"/>
              </a:rPr>
              <a:t>x</a:t>
            </a:r>
            <a:r>
              <a:rPr lang="zh-CN" altLang="en-US">
                <a:latin typeface="等线 Light" panose="02010600030101010101" pitchFamily="2" charset="-122"/>
                <a:ea typeface="等线 Light" panose="02010600030101010101" pitchFamily="2" charset="-122"/>
              </a:rPr>
              <a:t>轴正方向向原点看）旋转</a:t>
            </a:r>
            <a:r>
              <a:rPr lang="zh-CN" altLang="en-US">
                <a:latin typeface="等线 Light" panose="02010600030101010101" pitchFamily="2" charset="-122"/>
                <a:ea typeface="等线 Light" panose="02010600030101010101" pitchFamily="2" charset="-122"/>
                <a:sym typeface="Symbol" panose="05050102010706020507" pitchFamily="18" charset="2"/>
              </a:rPr>
              <a:t></a:t>
            </a:r>
            <a:r>
              <a:rPr lang="zh-CN" altLang="en-US">
                <a:latin typeface="等线 Light" panose="02010600030101010101" pitchFamily="2" charset="-122"/>
                <a:ea typeface="等线 Light" panose="02010600030101010101" pitchFamily="2" charset="-122"/>
              </a:rPr>
              <a:t>角时，旋转矩阵为：</a:t>
            </a:r>
            <a:endParaRPr lang="zh-CN" altLang="en-US">
              <a:latin typeface="等线 Light" panose="02010600030101010101" pitchFamily="2" charset="-122"/>
              <a:ea typeface="等线 Light" panose="02010600030101010101" pitchFamily="2" charset="-122"/>
            </a:endParaRPr>
          </a:p>
        </p:txBody>
      </p:sp>
      <p:pic>
        <p:nvPicPr>
          <p:cNvPr id="602118"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276600"/>
            <a:ext cx="3671888"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2119" name="Line 7"/>
          <p:cNvSpPr>
            <a:spLocks noChangeShapeType="1"/>
          </p:cNvSpPr>
          <p:nvPr/>
        </p:nvSpPr>
        <p:spPr bwMode="auto">
          <a:xfrm>
            <a:off x="6553200" y="4648200"/>
            <a:ext cx="1828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等线 Light" panose="02010600030101010101" pitchFamily="2" charset="-122"/>
              <a:ea typeface="等线 Light" panose="02010600030101010101" pitchFamily="2" charset="-122"/>
            </a:endParaRPr>
          </a:p>
        </p:txBody>
      </p:sp>
      <p:sp>
        <p:nvSpPr>
          <p:cNvPr id="602120" name="Line 8"/>
          <p:cNvSpPr>
            <a:spLocks noChangeShapeType="1"/>
          </p:cNvSpPr>
          <p:nvPr/>
        </p:nvSpPr>
        <p:spPr bwMode="auto">
          <a:xfrm flipV="1">
            <a:off x="6553200" y="3048000"/>
            <a:ext cx="0" cy="1600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等线 Light" panose="02010600030101010101" pitchFamily="2" charset="-122"/>
              <a:ea typeface="等线 Light" panose="02010600030101010101" pitchFamily="2" charset="-122"/>
            </a:endParaRPr>
          </a:p>
        </p:txBody>
      </p:sp>
      <p:sp>
        <p:nvSpPr>
          <p:cNvPr id="602121" name="Line 9"/>
          <p:cNvSpPr>
            <a:spLocks noChangeShapeType="1"/>
          </p:cNvSpPr>
          <p:nvPr/>
        </p:nvSpPr>
        <p:spPr bwMode="auto">
          <a:xfrm flipH="1">
            <a:off x="5486400" y="4648200"/>
            <a:ext cx="106680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等线 Light" panose="02010600030101010101" pitchFamily="2" charset="-122"/>
              <a:ea typeface="等线 Light" panose="02010600030101010101" pitchFamily="2" charset="-122"/>
            </a:endParaRPr>
          </a:p>
        </p:txBody>
      </p:sp>
      <p:sp>
        <p:nvSpPr>
          <p:cNvPr id="602122" name="Text Box 10"/>
          <p:cNvSpPr txBox="1">
            <a:spLocks noChangeArrowheads="1"/>
          </p:cNvSpPr>
          <p:nvPr/>
        </p:nvSpPr>
        <p:spPr bwMode="auto">
          <a:xfrm>
            <a:off x="8229600" y="4876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等线 Light" panose="02010600030101010101" pitchFamily="2" charset="-122"/>
                <a:ea typeface="等线 Light" panose="02010600030101010101" pitchFamily="2" charset="-122"/>
              </a:rPr>
              <a:t>x</a:t>
            </a:r>
            <a:endParaRPr lang="en-US" altLang="en-US">
              <a:latin typeface="等线 Light" panose="02010600030101010101" pitchFamily="2" charset="-122"/>
              <a:ea typeface="等线 Light" panose="02010600030101010101" pitchFamily="2" charset="-122"/>
            </a:endParaRPr>
          </a:p>
        </p:txBody>
      </p:sp>
      <p:sp>
        <p:nvSpPr>
          <p:cNvPr id="602123" name="Text Box 11"/>
          <p:cNvSpPr txBox="1">
            <a:spLocks noChangeArrowheads="1"/>
          </p:cNvSpPr>
          <p:nvPr/>
        </p:nvSpPr>
        <p:spPr bwMode="auto">
          <a:xfrm>
            <a:off x="66294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等线 Light" panose="02010600030101010101" pitchFamily="2" charset="-122"/>
                <a:ea typeface="等线 Light" panose="02010600030101010101" pitchFamily="2" charset="-122"/>
              </a:rPr>
              <a:t>y</a:t>
            </a:r>
            <a:endParaRPr lang="en-US" altLang="en-US">
              <a:latin typeface="等线 Light" panose="02010600030101010101" pitchFamily="2" charset="-122"/>
              <a:ea typeface="等线 Light" panose="02010600030101010101" pitchFamily="2" charset="-122"/>
            </a:endParaRPr>
          </a:p>
        </p:txBody>
      </p:sp>
      <p:sp>
        <p:nvSpPr>
          <p:cNvPr id="602124" name="Text Box 12"/>
          <p:cNvSpPr txBox="1">
            <a:spLocks noChangeArrowheads="1"/>
          </p:cNvSpPr>
          <p:nvPr/>
        </p:nvSpPr>
        <p:spPr bwMode="auto">
          <a:xfrm>
            <a:off x="5638800" y="541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等线 Light" panose="02010600030101010101" pitchFamily="2" charset="-122"/>
                <a:ea typeface="等线 Light" panose="02010600030101010101" pitchFamily="2" charset="-122"/>
              </a:rPr>
              <a:t>z</a:t>
            </a:r>
            <a:endParaRPr lang="en-US" altLang="en-US">
              <a:latin typeface="等线 Light" panose="02010600030101010101" pitchFamily="2" charset="-122"/>
              <a:ea typeface="等线 Light" panose="02010600030101010101" pitchFamily="2" charset="-122"/>
            </a:endParaRPr>
          </a:p>
        </p:txBody>
      </p:sp>
      <p:sp>
        <p:nvSpPr>
          <p:cNvPr id="602125" name="Freeform 13"/>
          <p:cNvSpPr/>
          <p:nvPr/>
        </p:nvSpPr>
        <p:spPr bwMode="auto">
          <a:xfrm>
            <a:off x="6858000" y="4343400"/>
            <a:ext cx="495300" cy="673100"/>
          </a:xfrm>
          <a:custGeom>
            <a:avLst/>
            <a:gdLst>
              <a:gd name="T0" fmla="*/ 216 w 312"/>
              <a:gd name="T1" fmla="*/ 0 h 424"/>
              <a:gd name="T2" fmla="*/ 24 w 312"/>
              <a:gd name="T3" fmla="*/ 144 h 424"/>
              <a:gd name="T4" fmla="*/ 72 w 312"/>
              <a:gd name="T5" fmla="*/ 384 h 424"/>
              <a:gd name="T6" fmla="*/ 312 w 312"/>
              <a:gd name="T7" fmla="*/ 384 h 424"/>
            </a:gdLst>
            <a:ahLst/>
            <a:cxnLst>
              <a:cxn ang="0">
                <a:pos x="T0" y="T1"/>
              </a:cxn>
              <a:cxn ang="0">
                <a:pos x="T2" y="T3"/>
              </a:cxn>
              <a:cxn ang="0">
                <a:pos x="T4" y="T5"/>
              </a:cxn>
              <a:cxn ang="0">
                <a:pos x="T6" y="T7"/>
              </a:cxn>
            </a:cxnLst>
            <a:rect l="0" t="0" r="r" b="b"/>
            <a:pathLst>
              <a:path w="312" h="424">
                <a:moveTo>
                  <a:pt x="216" y="0"/>
                </a:moveTo>
                <a:cubicBezTo>
                  <a:pt x="132" y="40"/>
                  <a:pt x="48" y="80"/>
                  <a:pt x="24" y="144"/>
                </a:cubicBezTo>
                <a:cubicBezTo>
                  <a:pt x="0" y="208"/>
                  <a:pt x="24" y="344"/>
                  <a:pt x="72" y="384"/>
                </a:cubicBezTo>
                <a:cubicBezTo>
                  <a:pt x="120" y="424"/>
                  <a:pt x="216" y="404"/>
                  <a:pt x="312" y="38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等线 Light" panose="02010600030101010101" pitchFamily="2" charset="-122"/>
              <a:ea typeface="等线 Light"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绕</a:t>
            </a:r>
            <a:r>
              <a:rPr lang="en-US" altLang="zh-CN">
                <a:latin typeface="等线 Light" panose="02010600030101010101" pitchFamily="2" charset="-122"/>
                <a:ea typeface="等线 Light" panose="02010600030101010101" pitchFamily="2" charset="-122"/>
              </a:rPr>
              <a:t>y</a:t>
            </a:r>
            <a:r>
              <a:rPr lang="zh-CN" altLang="en-US">
                <a:latin typeface="等线 Light" panose="02010600030101010101" pitchFamily="2" charset="-122"/>
                <a:ea typeface="等线 Light" panose="02010600030101010101" pitchFamily="2" charset="-122"/>
              </a:rPr>
              <a:t>轴旋转</a:t>
            </a:r>
            <a:endParaRPr lang="zh-CN" altLang="en-US">
              <a:latin typeface="等线 Light" panose="02010600030101010101" pitchFamily="2" charset="-122"/>
              <a:ea typeface="等线 Light" panose="02010600030101010101" pitchFamily="2" charset="-122"/>
            </a:endParaRPr>
          </a:p>
        </p:txBody>
      </p:sp>
      <p:sp>
        <p:nvSpPr>
          <p:cNvPr id="603139"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当点绕</a:t>
            </a:r>
            <a:r>
              <a:rPr lang="en-US" altLang="zh-CN">
                <a:latin typeface="等线 Light" panose="02010600030101010101" pitchFamily="2" charset="-122"/>
                <a:ea typeface="等线 Light" panose="02010600030101010101" pitchFamily="2" charset="-122"/>
              </a:rPr>
              <a:t>y</a:t>
            </a:r>
            <a:r>
              <a:rPr lang="zh-CN" altLang="en-US">
                <a:latin typeface="等线 Light" panose="02010600030101010101" pitchFamily="2" charset="-122"/>
                <a:ea typeface="等线 Light" panose="02010600030101010101" pitchFamily="2" charset="-122"/>
              </a:rPr>
              <a:t>轴以逆时针方向旋转</a:t>
            </a:r>
            <a:r>
              <a:rPr lang="zh-CN" altLang="en-US">
                <a:latin typeface="等线 Light" panose="02010600030101010101" pitchFamily="2" charset="-122"/>
                <a:ea typeface="等线 Light" panose="02010600030101010101" pitchFamily="2" charset="-122"/>
                <a:sym typeface="Symbol" panose="05050102010706020507" pitchFamily="18" charset="2"/>
              </a:rPr>
              <a:t></a:t>
            </a:r>
            <a:r>
              <a:rPr lang="zh-CN" altLang="en-US">
                <a:latin typeface="等线 Light" panose="02010600030101010101" pitchFamily="2" charset="-122"/>
                <a:ea typeface="等线 Light" panose="02010600030101010101" pitchFamily="2" charset="-122"/>
              </a:rPr>
              <a:t>角时，旋转矩阵为：</a:t>
            </a:r>
            <a:endParaRPr lang="en-US" altLang="en-US">
              <a:latin typeface="等线 Light" panose="02010600030101010101" pitchFamily="2" charset="-122"/>
              <a:ea typeface="等线 Light" panose="02010600030101010101" pitchFamily="2" charset="-122"/>
            </a:endParaRPr>
          </a:p>
        </p:txBody>
      </p:sp>
      <p:pic>
        <p:nvPicPr>
          <p:cNvPr id="603142"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3200400"/>
            <a:ext cx="37449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向量几何基础</a:t>
            </a:r>
            <a:endParaRPr lang="zh-CN" altLang="en-US" smtClean="0">
              <a:latin typeface="等线 Light" panose="02010600030101010101" pitchFamily="2" charset="-122"/>
              <a:ea typeface="等线 Light" panose="02010600030101010101" pitchFamily="2" charset="-122"/>
            </a:endParaRPr>
          </a:p>
        </p:txBody>
      </p:sp>
      <p:sp>
        <p:nvSpPr>
          <p:cNvPr id="47107" name="Rectangle 3"/>
          <p:cNvSpPr>
            <a:spLocks noGrp="1" noChangeArrowheads="1"/>
          </p:cNvSpPr>
          <p:nvPr>
            <p:ph type="body" idx="1"/>
          </p:nvPr>
        </p:nvSpPr>
        <p:spPr/>
        <p:txBody>
          <a:bodyPr/>
          <a:lstStyle/>
          <a:p>
            <a:r>
              <a:rPr lang="zh-CN" altLang="en-US" dirty="0" smtClean="0">
                <a:latin typeface="等线 Light" panose="02010600030101010101" pitchFamily="2" charset="-122"/>
                <a:ea typeface="等线 Light" panose="02010600030101010101" pitchFamily="2" charset="-122"/>
              </a:rPr>
              <a:t>所有点和向量都相对于某个坐标系统定义</a:t>
            </a:r>
            <a:endParaRPr lang="en-US" altLang="zh-CN" dirty="0">
              <a:latin typeface="等线 Light" panose="02010600030101010101" pitchFamily="2" charset="-122"/>
              <a:ea typeface="等线 Light" panose="02010600030101010101" pitchFamily="2" charset="-122"/>
            </a:endParaRPr>
          </a:p>
          <a:p>
            <a:pPr lvl="1"/>
            <a:r>
              <a:rPr kumimoji="1" lang="zh-CN" altLang="en-US" dirty="0" smtClean="0">
                <a:latin typeface="等线 Light" panose="02010600030101010101" pitchFamily="2" charset="-122"/>
                <a:ea typeface="等线 Light" panose="02010600030101010101" pitchFamily="2" charset="-122"/>
              </a:rPr>
              <a:t>向量</a:t>
            </a:r>
            <a:r>
              <a:rPr kumimoji="1" lang="en-US" altLang="zh-CN" dirty="0" smtClean="0">
                <a:latin typeface="等线 Light" panose="02010600030101010101" pitchFamily="2" charset="-122"/>
                <a:ea typeface="等线 Light" panose="02010600030101010101" pitchFamily="2" charset="-122"/>
              </a:rPr>
              <a:t>:</a:t>
            </a:r>
            <a:r>
              <a:rPr kumimoji="1" lang="zh-CN" altLang="en-US" dirty="0" smtClean="0">
                <a:latin typeface="等线 Light" panose="02010600030101010101" pitchFamily="2" charset="-122"/>
                <a:ea typeface="等线 Light" panose="02010600030101010101" pitchFamily="2" charset="-122"/>
              </a:rPr>
              <a:t>带长度的有向线段，无物理位置</a:t>
            </a:r>
            <a:endParaRPr kumimoji="1" lang="en-US" altLang="zh-CN" dirty="0">
              <a:latin typeface="等线 Light" panose="02010600030101010101" pitchFamily="2" charset="-122"/>
              <a:ea typeface="等线 Light" panose="02010600030101010101" pitchFamily="2" charset="-122"/>
            </a:endParaRPr>
          </a:p>
          <a:p>
            <a:pPr lvl="1"/>
            <a:r>
              <a:rPr kumimoji="1" lang="zh-CN" altLang="en-US" dirty="0" smtClean="0">
                <a:latin typeface="等线 Light" panose="02010600030101010101" pitchFamily="2" charset="-122"/>
                <a:ea typeface="等线 Light" panose="02010600030101010101" pitchFamily="2" charset="-122"/>
              </a:rPr>
              <a:t>点：二维或者三维位置，表示了几何点在三维坐标系统中的位置。</a:t>
            </a:r>
            <a:endParaRPr kumimoji="1" lang="zh-CN" altLang="en-US" dirty="0" smtClean="0">
              <a:latin typeface="等线 Light" panose="02010600030101010101" pitchFamily="2" charset="-122"/>
              <a:ea typeface="等线 Light" panose="02010600030101010101" pitchFamily="2" charset="-122"/>
            </a:endParaRPr>
          </a:p>
          <a:p>
            <a:pPr eaLnBrk="0" hangingPunct="0">
              <a:lnSpc>
                <a:spcPct val="70000"/>
              </a:lnSpc>
              <a:spcBef>
                <a:spcPct val="50000"/>
              </a:spcBef>
              <a:buClr>
                <a:schemeClr val="accent1"/>
              </a:buClr>
              <a:buFontTx/>
              <a:buChar char="–"/>
            </a:pPr>
            <a:endParaRPr kumimoji="1" lang="zh-CN" altLang="en-US" dirty="0" smtClean="0">
              <a:latin typeface="等线 Light" panose="02010600030101010101" pitchFamily="2" charset="-122"/>
              <a:ea typeface="等线 Light" panose="02010600030101010101" pitchFamily="2" charset="-122"/>
            </a:endParaRPr>
          </a:p>
          <a:p>
            <a:endParaRPr lang="zh-CN" altLang="en-US" dirty="0" smtClean="0">
              <a:latin typeface="等线 Light" panose="02010600030101010101" pitchFamily="2" charset="-122"/>
              <a:ea typeface="等线 Light" panose="02010600030101010101" pitchFamily="2" charset="-122"/>
            </a:endParaRPr>
          </a:p>
        </p:txBody>
      </p:sp>
      <p:sp>
        <p:nvSpPr>
          <p:cNvPr id="47108" name="Line 4"/>
          <p:cNvSpPr>
            <a:spLocks noChangeShapeType="1"/>
          </p:cNvSpPr>
          <p:nvPr/>
        </p:nvSpPr>
        <p:spPr bwMode="auto">
          <a:xfrm flipV="1">
            <a:off x="7040563" y="3592513"/>
            <a:ext cx="0" cy="1254125"/>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47109" name="Line 5"/>
          <p:cNvSpPr>
            <a:spLocks noChangeShapeType="1"/>
          </p:cNvSpPr>
          <p:nvPr/>
        </p:nvSpPr>
        <p:spPr bwMode="auto">
          <a:xfrm>
            <a:off x="7040563" y="4859338"/>
            <a:ext cx="1476375" cy="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47110" name="Line 6"/>
          <p:cNvSpPr>
            <a:spLocks noChangeShapeType="1"/>
          </p:cNvSpPr>
          <p:nvPr/>
        </p:nvSpPr>
        <p:spPr bwMode="auto">
          <a:xfrm flipH="1">
            <a:off x="6518275" y="4873625"/>
            <a:ext cx="509588" cy="45720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47112" name="Line 8"/>
          <p:cNvSpPr>
            <a:spLocks noChangeShapeType="1"/>
          </p:cNvSpPr>
          <p:nvPr/>
        </p:nvSpPr>
        <p:spPr bwMode="auto">
          <a:xfrm flipV="1">
            <a:off x="7407275" y="3957638"/>
            <a:ext cx="430213" cy="5095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47113" name="Text Box 9"/>
          <p:cNvSpPr txBox="1">
            <a:spLocks noChangeArrowheads="1"/>
          </p:cNvSpPr>
          <p:nvPr/>
        </p:nvSpPr>
        <p:spPr bwMode="auto">
          <a:xfrm>
            <a:off x="7410536" y="4013200"/>
            <a:ext cx="27764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1200">
                <a:solidFill>
                  <a:srgbClr val="000000"/>
                </a:solidFill>
                <a:latin typeface="等线 Light" panose="02010600030101010101" pitchFamily="2" charset="-122"/>
                <a:ea typeface="等线 Light" panose="02010600030101010101" pitchFamily="2" charset="-122"/>
              </a:rPr>
              <a:t>V</a:t>
            </a:r>
            <a:endParaRPr lang="en-US" altLang="zh-CN" sz="1200">
              <a:solidFill>
                <a:srgbClr val="000000"/>
              </a:solidFill>
              <a:latin typeface="等线 Light" panose="02010600030101010101" pitchFamily="2" charset="-122"/>
              <a:ea typeface="等线 Light" panose="02010600030101010101" pitchFamily="2" charset="-122"/>
            </a:endParaRPr>
          </a:p>
        </p:txBody>
      </p:sp>
      <p:sp>
        <p:nvSpPr>
          <p:cNvPr id="47114" name="Oval 10"/>
          <p:cNvSpPr>
            <a:spLocks noChangeArrowheads="1"/>
          </p:cNvSpPr>
          <p:nvPr/>
        </p:nvSpPr>
        <p:spPr bwMode="auto">
          <a:xfrm>
            <a:off x="7747000" y="4369475"/>
            <a:ext cx="259766" cy="519351"/>
          </a:xfrm>
          <a:prstGeom prst="ellipse">
            <a:avLst/>
          </a:prstGeom>
          <a:solidFill>
            <a:srgbClr val="000000"/>
          </a:solidFill>
          <a:ln w="6350">
            <a:solidFill>
              <a:schemeClr val="tx1"/>
            </a:solidFill>
            <a:round/>
          </a:ln>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latin typeface="等线 Light" panose="02010600030101010101" pitchFamily="2" charset="-122"/>
              <a:ea typeface="等线 Light" panose="02010600030101010101" pitchFamily="2" charset="-122"/>
            </a:endParaRPr>
          </a:p>
        </p:txBody>
      </p:sp>
      <p:sp>
        <p:nvSpPr>
          <p:cNvPr id="47115" name="Text Box 11"/>
          <p:cNvSpPr txBox="1">
            <a:spLocks noChangeArrowheads="1"/>
          </p:cNvSpPr>
          <p:nvPr/>
        </p:nvSpPr>
        <p:spPr bwMode="auto">
          <a:xfrm>
            <a:off x="7794625" y="4429125"/>
            <a:ext cx="2841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1400">
                <a:solidFill>
                  <a:srgbClr val="000000"/>
                </a:solidFill>
                <a:latin typeface="等线 Light" panose="02010600030101010101" pitchFamily="2" charset="-122"/>
                <a:ea typeface="等线 Light" panose="02010600030101010101" pitchFamily="2" charset="-122"/>
              </a:rPr>
              <a:t>P</a:t>
            </a:r>
            <a:endParaRPr lang="en-US" altLang="zh-CN" sz="1400">
              <a:solidFill>
                <a:srgbClr val="000000"/>
              </a:solidFill>
              <a:latin typeface="等线 Light" panose="02010600030101010101" pitchFamily="2" charset="-122"/>
              <a:ea typeface="等线 Light" panose="02010600030101010101" pitchFamily="2" charset="-122"/>
            </a:endParaRPr>
          </a:p>
        </p:txBody>
      </p:sp>
      <p:sp>
        <p:nvSpPr>
          <p:cNvPr id="47116" name="Text Box 12"/>
          <p:cNvSpPr txBox="1">
            <a:spLocks noChangeArrowheads="1"/>
          </p:cNvSpPr>
          <p:nvPr/>
        </p:nvSpPr>
        <p:spPr bwMode="auto">
          <a:xfrm>
            <a:off x="6603393" y="5241925"/>
            <a:ext cx="2568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1000">
                <a:solidFill>
                  <a:srgbClr val="000000"/>
                </a:solidFill>
                <a:latin typeface="等线 Light" panose="02010600030101010101" pitchFamily="2" charset="-122"/>
                <a:ea typeface="等线 Light" panose="02010600030101010101" pitchFamily="2" charset="-122"/>
              </a:rPr>
              <a:t>X</a:t>
            </a:r>
            <a:endParaRPr lang="en-US" altLang="zh-CN" sz="1000">
              <a:solidFill>
                <a:srgbClr val="000000"/>
              </a:solidFill>
              <a:latin typeface="等线 Light" panose="02010600030101010101" pitchFamily="2" charset="-122"/>
              <a:ea typeface="等线 Light" panose="02010600030101010101" pitchFamily="2" charset="-122"/>
            </a:endParaRPr>
          </a:p>
        </p:txBody>
      </p:sp>
      <p:sp>
        <p:nvSpPr>
          <p:cNvPr id="47117" name="Text Box 13"/>
          <p:cNvSpPr txBox="1">
            <a:spLocks noChangeArrowheads="1"/>
          </p:cNvSpPr>
          <p:nvPr/>
        </p:nvSpPr>
        <p:spPr bwMode="auto">
          <a:xfrm>
            <a:off x="8494121" y="4741863"/>
            <a:ext cx="2535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1000">
                <a:solidFill>
                  <a:srgbClr val="000000"/>
                </a:solidFill>
                <a:latin typeface="等线 Light" panose="02010600030101010101" pitchFamily="2" charset="-122"/>
                <a:ea typeface="等线 Light" panose="02010600030101010101" pitchFamily="2" charset="-122"/>
              </a:rPr>
              <a:t>Y</a:t>
            </a:r>
            <a:endParaRPr lang="en-US" altLang="zh-CN" sz="1000">
              <a:solidFill>
                <a:srgbClr val="000000"/>
              </a:solidFill>
              <a:latin typeface="等线 Light" panose="02010600030101010101" pitchFamily="2" charset="-122"/>
              <a:ea typeface="等线 Light" panose="02010600030101010101" pitchFamily="2" charset="-122"/>
            </a:endParaRPr>
          </a:p>
        </p:txBody>
      </p:sp>
      <p:sp>
        <p:nvSpPr>
          <p:cNvPr id="47118" name="Text Box 14"/>
          <p:cNvSpPr txBox="1">
            <a:spLocks noChangeArrowheads="1"/>
          </p:cNvSpPr>
          <p:nvPr/>
        </p:nvSpPr>
        <p:spPr bwMode="auto">
          <a:xfrm>
            <a:off x="7023100" y="3487738"/>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1000">
                <a:solidFill>
                  <a:srgbClr val="000000"/>
                </a:solidFill>
                <a:latin typeface="等线 Light" panose="02010600030101010101" pitchFamily="2" charset="-122"/>
                <a:ea typeface="等线 Light" panose="02010600030101010101" pitchFamily="2" charset="-122"/>
              </a:rPr>
              <a:t>Z</a:t>
            </a:r>
            <a:endParaRPr lang="en-US" altLang="zh-CN" sz="1000">
              <a:solidFill>
                <a:srgbClr val="000000"/>
              </a:solidFill>
              <a:latin typeface="等线 Light" panose="02010600030101010101" pitchFamily="2" charset="-122"/>
              <a:ea typeface="等线 Light" panose="02010600030101010101" pitchFamily="2" charset="-122"/>
            </a:endParaRPr>
          </a:p>
        </p:txBody>
      </p:sp>
      <p:sp>
        <p:nvSpPr>
          <p:cNvPr id="47119" name="Text Box 15"/>
          <p:cNvSpPr txBox="1">
            <a:spLocks noChangeArrowheads="1"/>
          </p:cNvSpPr>
          <p:nvPr/>
        </p:nvSpPr>
        <p:spPr bwMode="auto">
          <a:xfrm>
            <a:off x="7667711" y="3421063"/>
            <a:ext cx="27764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1200">
                <a:solidFill>
                  <a:srgbClr val="000000"/>
                </a:solidFill>
                <a:latin typeface="等线 Light" panose="02010600030101010101" pitchFamily="2" charset="-122"/>
                <a:ea typeface="等线 Light" panose="02010600030101010101" pitchFamily="2" charset="-122"/>
              </a:rPr>
              <a:t>V</a:t>
            </a:r>
            <a:endParaRPr lang="en-US" altLang="zh-CN" sz="1200">
              <a:solidFill>
                <a:srgbClr val="000000"/>
              </a:solidFill>
              <a:latin typeface="等线 Light" panose="02010600030101010101" pitchFamily="2" charset="-122"/>
              <a:ea typeface="等线 Light" panose="02010600030101010101" pitchFamily="2" charset="-122"/>
            </a:endParaRPr>
          </a:p>
        </p:txBody>
      </p:sp>
      <p:sp>
        <p:nvSpPr>
          <p:cNvPr id="47120" name="Line 16"/>
          <p:cNvSpPr>
            <a:spLocks noChangeShapeType="1"/>
          </p:cNvSpPr>
          <p:nvPr/>
        </p:nvSpPr>
        <p:spPr bwMode="auto">
          <a:xfrm flipV="1">
            <a:off x="7626350" y="3365500"/>
            <a:ext cx="430213" cy="509588"/>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绕</a:t>
            </a:r>
            <a:r>
              <a:rPr lang="en-US" altLang="zh-CN">
                <a:latin typeface="等线 Light" panose="02010600030101010101" pitchFamily="2" charset="-122"/>
                <a:ea typeface="等线 Light" panose="02010600030101010101" pitchFamily="2" charset="-122"/>
              </a:rPr>
              <a:t>z</a:t>
            </a:r>
            <a:r>
              <a:rPr lang="zh-CN" altLang="en-US">
                <a:latin typeface="等线 Light" panose="02010600030101010101" pitchFamily="2" charset="-122"/>
                <a:ea typeface="等线 Light" panose="02010600030101010101" pitchFamily="2" charset="-122"/>
              </a:rPr>
              <a:t>轴旋转</a:t>
            </a:r>
            <a:endParaRPr lang="zh-CN" altLang="en-US">
              <a:latin typeface="等线 Light" panose="02010600030101010101" pitchFamily="2" charset="-122"/>
              <a:ea typeface="等线 Light" panose="02010600030101010101" pitchFamily="2" charset="-122"/>
            </a:endParaRPr>
          </a:p>
        </p:txBody>
      </p:sp>
      <p:sp>
        <p:nvSpPr>
          <p:cNvPr id="604163" name="Rectangle 3"/>
          <p:cNvSpPr>
            <a:spLocks noGrp="1" noChangeArrowheads="1"/>
          </p:cNvSpPr>
          <p:nvPr>
            <p:ph type="body" idx="1"/>
          </p:nvPr>
        </p:nvSpPr>
        <p:spPr/>
        <p:txBody>
          <a:bodyPr/>
          <a:lstStyle/>
          <a:p>
            <a:r>
              <a:rPr lang="zh-CN" altLang="en-US">
                <a:latin typeface="等线 Light" panose="02010600030101010101" pitchFamily="2" charset="-122"/>
                <a:ea typeface="等线 Light" panose="02010600030101010101" pitchFamily="2" charset="-122"/>
              </a:rPr>
              <a:t>当点绕</a:t>
            </a:r>
            <a:r>
              <a:rPr lang="en-US" altLang="zh-CN">
                <a:latin typeface="等线 Light" panose="02010600030101010101" pitchFamily="2" charset="-122"/>
                <a:ea typeface="等线 Light" panose="02010600030101010101" pitchFamily="2" charset="-122"/>
              </a:rPr>
              <a:t>z</a:t>
            </a:r>
            <a:r>
              <a:rPr lang="zh-CN" altLang="en-US">
                <a:latin typeface="等线 Light" panose="02010600030101010101" pitchFamily="2" charset="-122"/>
                <a:ea typeface="等线 Light" panose="02010600030101010101" pitchFamily="2" charset="-122"/>
              </a:rPr>
              <a:t>轴以逆时针方向旋转</a:t>
            </a:r>
            <a:r>
              <a:rPr lang="zh-CN" altLang="en-US">
                <a:latin typeface="等线 Light" panose="02010600030101010101" pitchFamily="2" charset="-122"/>
                <a:ea typeface="等线 Light" panose="02010600030101010101" pitchFamily="2" charset="-122"/>
                <a:sym typeface="Symbol" panose="05050102010706020507" pitchFamily="18" charset="2"/>
              </a:rPr>
              <a:t></a:t>
            </a:r>
            <a:r>
              <a:rPr lang="zh-CN" altLang="en-US">
                <a:latin typeface="等线 Light" panose="02010600030101010101" pitchFamily="2" charset="-122"/>
                <a:ea typeface="等线 Light" panose="02010600030101010101" pitchFamily="2" charset="-122"/>
              </a:rPr>
              <a:t>角时，旋转矩阵为：</a:t>
            </a:r>
            <a:endParaRPr lang="en-US" altLang="en-US">
              <a:latin typeface="等线 Light" panose="02010600030101010101" pitchFamily="2" charset="-122"/>
              <a:ea typeface="等线 Light" panose="02010600030101010101" pitchFamily="2" charset="-122"/>
            </a:endParaRPr>
          </a:p>
        </p:txBody>
      </p:sp>
      <p:pic>
        <p:nvPicPr>
          <p:cNvPr id="604166"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313" y="3213100"/>
            <a:ext cx="3671887"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zh-CN" altLang="en-US" sz="3400">
                <a:latin typeface="等线 Light" panose="02010600030101010101" pitchFamily="2" charset="-122"/>
                <a:ea typeface="等线 Light" panose="02010600030101010101" pitchFamily="2" charset="-122"/>
              </a:rPr>
              <a:t>旋转</a:t>
            </a:r>
            <a:endParaRPr lang="zh-CN" altLang="en-US" sz="3400">
              <a:latin typeface="等线 Light" panose="02010600030101010101" pitchFamily="2" charset="-122"/>
              <a:ea typeface="等线 Light" panose="02010600030101010101" pitchFamily="2" charset="-122"/>
            </a:endParaRPr>
          </a:p>
        </p:txBody>
      </p:sp>
      <p:sp>
        <p:nvSpPr>
          <p:cNvPr id="536579" name="Rectangle 3"/>
          <p:cNvSpPr>
            <a:spLocks noGrp="1" noChangeArrowheads="1"/>
          </p:cNvSpPr>
          <p:nvPr>
            <p:ph type="body" idx="1"/>
          </p:nvPr>
        </p:nvSpPr>
        <p:spPr>
          <a:xfrm>
            <a:off x="1030288" y="1751013"/>
            <a:ext cx="7772400" cy="5106987"/>
          </a:xfrm>
        </p:spPr>
        <p:txBody>
          <a:bodyPr/>
          <a:lstStyle/>
          <a:p>
            <a:pPr>
              <a:lnSpc>
                <a:spcPct val="110000"/>
              </a:lnSpc>
              <a:buFont typeface="Wingdings" panose="05000000000000000000" pitchFamily="2" charset="2"/>
              <a:buNone/>
            </a:pPr>
            <a:r>
              <a:rPr lang="en-US" altLang="zh-CN" sz="2100">
                <a:latin typeface="等线 Light" panose="02010600030101010101" pitchFamily="2" charset="-122"/>
                <a:ea typeface="等线 Light" panose="02010600030101010101" pitchFamily="2" charset="-122"/>
              </a:rPr>
              <a:t> </a:t>
            </a:r>
            <a:r>
              <a:rPr lang="zh-CN" altLang="en-US" sz="2100">
                <a:latin typeface="等线 Light" panose="02010600030101010101" pitchFamily="2" charset="-122"/>
                <a:ea typeface="等线 Light" panose="02010600030101010101" pitchFamily="2" charset="-122"/>
              </a:rPr>
              <a:t>令  </a:t>
            </a:r>
            <a:r>
              <a:rPr lang="en-US" altLang="zh-CN" sz="2100" i="1">
                <a:latin typeface="等线 Light" panose="02010600030101010101" pitchFamily="2" charset="-122"/>
                <a:ea typeface="等线 Light" panose="02010600030101010101" pitchFamily="2" charset="-122"/>
              </a:rPr>
              <a:t>c=cos(q) </a:t>
            </a:r>
            <a:r>
              <a:rPr lang="en-US" altLang="zh-CN" sz="2100">
                <a:latin typeface="等线 Light" panose="02010600030101010101" pitchFamily="2" charset="-122"/>
                <a:ea typeface="等线 Light" panose="02010600030101010101" pitchFamily="2" charset="-122"/>
              </a:rPr>
              <a:t>  </a:t>
            </a:r>
            <a:r>
              <a:rPr lang="zh-CN" altLang="en-US" sz="2100">
                <a:latin typeface="等线 Light" panose="02010600030101010101" pitchFamily="2" charset="-122"/>
                <a:ea typeface="等线 Light" panose="02010600030101010101" pitchFamily="2" charset="-122"/>
              </a:rPr>
              <a:t>且 </a:t>
            </a:r>
            <a:r>
              <a:rPr lang="en-US" altLang="zh-CN" sz="2100" i="1">
                <a:latin typeface="等线 Light" panose="02010600030101010101" pitchFamily="2" charset="-122"/>
                <a:ea typeface="等线 Light" panose="02010600030101010101" pitchFamily="2" charset="-122"/>
              </a:rPr>
              <a:t>s=sin(q)</a:t>
            </a:r>
            <a:endParaRPr lang="en-US" altLang="zh-CN" sz="2100" i="1">
              <a:latin typeface="等线 Light" panose="02010600030101010101" pitchFamily="2" charset="-122"/>
              <a:ea typeface="等线 Light" panose="02010600030101010101" pitchFamily="2" charset="-122"/>
            </a:endParaRPr>
          </a:p>
          <a:p>
            <a:pPr>
              <a:lnSpc>
                <a:spcPct val="110000"/>
              </a:lnSpc>
              <a:buFont typeface="Wingdings" panose="05000000000000000000" pitchFamily="2" charset="2"/>
              <a:buNone/>
            </a:pPr>
            <a:endParaRPr lang="en-US" altLang="zh-CN" sz="2100" i="1">
              <a:latin typeface="等线 Light" panose="02010600030101010101" pitchFamily="2" charset="-122"/>
              <a:ea typeface="等线 Light" panose="02010600030101010101" pitchFamily="2" charset="-122"/>
            </a:endParaRPr>
          </a:p>
          <a:p>
            <a:pPr lvl="1">
              <a:lnSpc>
                <a:spcPct val="110000"/>
              </a:lnSpc>
            </a:pPr>
            <a:r>
              <a:rPr lang="zh-CN" altLang="en-US" sz="2000">
                <a:latin typeface="等线 Light" panose="02010600030101010101" pitchFamily="2" charset="-122"/>
                <a:ea typeface="等线 Light" panose="02010600030101010101" pitchFamily="2" charset="-122"/>
              </a:rPr>
              <a:t>沿</a:t>
            </a:r>
            <a:r>
              <a:rPr lang="en-US" altLang="zh-CN" sz="2000">
                <a:latin typeface="等线 Light" panose="02010600030101010101" pitchFamily="2" charset="-122"/>
                <a:ea typeface="等线 Light" panose="02010600030101010101" pitchFamily="2" charset="-122"/>
              </a:rPr>
              <a:t>X-</a:t>
            </a:r>
            <a:r>
              <a:rPr lang="zh-CN" altLang="en-US" sz="2000">
                <a:latin typeface="等线 Light" panose="02010600030101010101" pitchFamily="2" charset="-122"/>
                <a:ea typeface="等线 Light" panose="02010600030101010101" pitchFamily="2" charset="-122"/>
              </a:rPr>
              <a:t>轴</a:t>
            </a:r>
            <a:r>
              <a:rPr lang="en-US" altLang="zh-CN" sz="2000">
                <a:latin typeface="等线 Light" panose="02010600030101010101" pitchFamily="2" charset="-122"/>
                <a:ea typeface="等线 Light" panose="02010600030101010101" pitchFamily="2" charset="-122"/>
              </a:rPr>
              <a:t>s:</a:t>
            </a:r>
            <a:endParaRPr lang="en-US" altLang="zh-CN" sz="2000">
              <a:latin typeface="等线 Light" panose="02010600030101010101" pitchFamily="2" charset="-122"/>
              <a:ea typeface="等线 Light" panose="02010600030101010101" pitchFamily="2" charset="-122"/>
            </a:endParaRPr>
          </a:p>
          <a:p>
            <a:pPr lvl="1">
              <a:lnSpc>
                <a:spcPct val="110000"/>
              </a:lnSpc>
              <a:buFont typeface="Wingdings" panose="05000000000000000000" pitchFamily="2" charset="2"/>
              <a:buNone/>
            </a:pPr>
            <a:endParaRPr lang="en-US" altLang="zh-CN" sz="2000">
              <a:latin typeface="等线 Light" panose="02010600030101010101" pitchFamily="2" charset="-122"/>
              <a:ea typeface="等线 Light" panose="02010600030101010101" pitchFamily="2" charset="-122"/>
            </a:endParaRPr>
          </a:p>
          <a:p>
            <a:pPr lvl="1">
              <a:lnSpc>
                <a:spcPct val="110000"/>
              </a:lnSpc>
              <a:buFont typeface="Wingdings" panose="05000000000000000000" pitchFamily="2" charset="2"/>
              <a:buNone/>
            </a:pPr>
            <a:endParaRPr lang="en-US" altLang="zh-CN" sz="2000">
              <a:latin typeface="等线 Light" panose="02010600030101010101" pitchFamily="2" charset="-122"/>
              <a:ea typeface="等线 Light" panose="02010600030101010101" pitchFamily="2" charset="-122"/>
            </a:endParaRPr>
          </a:p>
          <a:p>
            <a:pPr lvl="1">
              <a:lnSpc>
                <a:spcPct val="110000"/>
              </a:lnSpc>
            </a:pPr>
            <a:r>
              <a:rPr lang="zh-CN" altLang="en-US" sz="2000">
                <a:latin typeface="等线 Light" panose="02010600030101010101" pitchFamily="2" charset="-122"/>
                <a:ea typeface="等线 Light" panose="02010600030101010101" pitchFamily="2" charset="-122"/>
              </a:rPr>
              <a:t>沿</a:t>
            </a:r>
            <a:r>
              <a:rPr lang="en-US" altLang="zh-CN" sz="2000">
                <a:latin typeface="等线 Light" panose="02010600030101010101" pitchFamily="2" charset="-122"/>
                <a:ea typeface="等线 Light" panose="02010600030101010101" pitchFamily="2" charset="-122"/>
              </a:rPr>
              <a:t>Y-</a:t>
            </a:r>
            <a:r>
              <a:rPr lang="zh-CN" altLang="en-US" sz="2000">
                <a:latin typeface="等线 Light" panose="02010600030101010101" pitchFamily="2" charset="-122"/>
                <a:ea typeface="等线 Light" panose="02010600030101010101" pitchFamily="2" charset="-122"/>
              </a:rPr>
              <a:t>轴</a:t>
            </a:r>
            <a:r>
              <a:rPr lang="en-US" altLang="zh-CN" sz="2000">
                <a:latin typeface="等线 Light" panose="02010600030101010101" pitchFamily="2" charset="-122"/>
                <a:ea typeface="等线 Light" panose="02010600030101010101" pitchFamily="2" charset="-122"/>
              </a:rPr>
              <a:t>s:</a:t>
            </a:r>
            <a:endParaRPr lang="en-US" altLang="zh-CN" sz="2000">
              <a:latin typeface="等线 Light" panose="02010600030101010101" pitchFamily="2" charset="-122"/>
              <a:ea typeface="等线 Light" panose="02010600030101010101" pitchFamily="2" charset="-122"/>
            </a:endParaRPr>
          </a:p>
          <a:p>
            <a:pPr lvl="1">
              <a:lnSpc>
                <a:spcPct val="110000"/>
              </a:lnSpc>
              <a:buFont typeface="Wingdings" panose="05000000000000000000" pitchFamily="2" charset="2"/>
              <a:buNone/>
            </a:pPr>
            <a:endParaRPr lang="en-US" altLang="zh-CN" sz="2000">
              <a:latin typeface="等线 Light" panose="02010600030101010101" pitchFamily="2" charset="-122"/>
              <a:ea typeface="等线 Light" panose="02010600030101010101" pitchFamily="2" charset="-122"/>
            </a:endParaRPr>
          </a:p>
          <a:p>
            <a:pPr lvl="1">
              <a:lnSpc>
                <a:spcPct val="110000"/>
              </a:lnSpc>
              <a:buFont typeface="Wingdings" panose="05000000000000000000" pitchFamily="2" charset="2"/>
              <a:buNone/>
            </a:pPr>
            <a:endParaRPr lang="en-US" altLang="zh-CN" sz="2000">
              <a:latin typeface="等线 Light" panose="02010600030101010101" pitchFamily="2" charset="-122"/>
              <a:ea typeface="等线 Light" panose="02010600030101010101" pitchFamily="2" charset="-122"/>
            </a:endParaRPr>
          </a:p>
          <a:p>
            <a:pPr lvl="1">
              <a:lnSpc>
                <a:spcPct val="110000"/>
              </a:lnSpc>
            </a:pPr>
            <a:r>
              <a:rPr lang="zh-CN" altLang="en-US" sz="2000">
                <a:latin typeface="等线 Light" panose="02010600030101010101" pitchFamily="2" charset="-122"/>
                <a:ea typeface="等线 Light" panose="02010600030101010101" pitchFamily="2" charset="-122"/>
              </a:rPr>
              <a:t>沿 </a:t>
            </a:r>
            <a:r>
              <a:rPr lang="en-US" altLang="zh-CN" sz="2000">
                <a:latin typeface="等线 Light" panose="02010600030101010101" pitchFamily="2" charset="-122"/>
                <a:ea typeface="等线 Light" panose="02010600030101010101" pitchFamily="2" charset="-122"/>
              </a:rPr>
              <a:t>Z-</a:t>
            </a:r>
            <a:r>
              <a:rPr lang="zh-CN" altLang="en-US" sz="2000">
                <a:latin typeface="等线 Light" panose="02010600030101010101" pitchFamily="2" charset="-122"/>
                <a:ea typeface="等线 Light" panose="02010600030101010101" pitchFamily="2" charset="-122"/>
              </a:rPr>
              <a:t>轴</a:t>
            </a:r>
            <a:r>
              <a:rPr lang="en-US" altLang="zh-CN" sz="2000">
                <a:latin typeface="等线 Light" panose="02010600030101010101" pitchFamily="2" charset="-122"/>
                <a:ea typeface="等线 Light" panose="02010600030101010101" pitchFamily="2" charset="-122"/>
              </a:rPr>
              <a:t>:</a:t>
            </a:r>
            <a:endParaRPr lang="en-US" altLang="zh-CN" sz="2000">
              <a:latin typeface="等线 Light" panose="02010600030101010101" pitchFamily="2" charset="-122"/>
              <a:ea typeface="等线 Light" panose="02010600030101010101" pitchFamily="2" charset="-122"/>
            </a:endParaRPr>
          </a:p>
        </p:txBody>
      </p:sp>
      <p:graphicFrame>
        <p:nvGraphicFramePr>
          <p:cNvPr id="536580" name="Object 4"/>
          <p:cNvGraphicFramePr>
            <a:graphicFrameLocks noChangeAspect="1"/>
          </p:cNvGraphicFramePr>
          <p:nvPr/>
        </p:nvGraphicFramePr>
        <p:xfrm>
          <a:off x="4891088" y="2162175"/>
          <a:ext cx="2109787" cy="1287463"/>
        </p:xfrm>
        <a:graphic>
          <a:graphicData uri="http://schemas.openxmlformats.org/presentationml/2006/ole">
            <mc:AlternateContent xmlns:mc="http://schemas.openxmlformats.org/markup-compatibility/2006">
              <mc:Choice xmlns:v="urn:schemas-microsoft-com:vml" Requires="v">
                <p:oleObj spid="_x0000_s171028" name="Equation" r:id="rId1" imgW="1460500" imgH="914400" progId="Equation.3">
                  <p:embed/>
                </p:oleObj>
              </mc:Choice>
              <mc:Fallback>
                <p:oleObj name="Equation" r:id="rId1" imgW="1460500" imgH="914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088" y="2162175"/>
                        <a:ext cx="2109787"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6581" name="Object 5"/>
          <p:cNvGraphicFramePr>
            <a:graphicFrameLocks noChangeAspect="1"/>
          </p:cNvGraphicFramePr>
          <p:nvPr/>
        </p:nvGraphicFramePr>
        <p:xfrm>
          <a:off x="4832350" y="3562350"/>
          <a:ext cx="2278063" cy="1296988"/>
        </p:xfrm>
        <a:graphic>
          <a:graphicData uri="http://schemas.openxmlformats.org/presentationml/2006/ole">
            <mc:AlternateContent xmlns:mc="http://schemas.openxmlformats.org/markup-compatibility/2006">
              <mc:Choice xmlns:v="urn:schemas-microsoft-com:vml" Requires="v">
                <p:oleObj spid="_x0000_s171029" name="Equation" r:id="rId3" imgW="1562100" imgH="914400" progId="Equation.3">
                  <p:embed/>
                </p:oleObj>
              </mc:Choice>
              <mc:Fallback>
                <p:oleObj name="Equation" r:id="rId3" imgW="15621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350" y="3562350"/>
                        <a:ext cx="2278063"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6582" name="Object 6"/>
          <p:cNvGraphicFramePr>
            <a:graphicFrameLocks noChangeAspect="1"/>
          </p:cNvGraphicFramePr>
          <p:nvPr/>
        </p:nvGraphicFramePr>
        <p:xfrm>
          <a:off x="4872038" y="5027613"/>
          <a:ext cx="2270125" cy="1301750"/>
        </p:xfrm>
        <a:graphic>
          <a:graphicData uri="http://schemas.openxmlformats.org/presentationml/2006/ole">
            <mc:AlternateContent xmlns:mc="http://schemas.openxmlformats.org/markup-compatibility/2006">
              <mc:Choice xmlns:v="urn:schemas-microsoft-com:vml" Requires="v">
                <p:oleObj spid="_x0000_s171030" name="Equation" r:id="rId5" imgW="1549400" imgH="914400" progId="Equation.3">
                  <p:embed/>
                </p:oleObj>
              </mc:Choice>
              <mc:Fallback>
                <p:oleObj name="Equation" r:id="rId5" imgW="154940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8" y="5027613"/>
                        <a:ext cx="227012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等线 Light" panose="02010600030101010101" pitchFamily="2" charset="-122"/>
                <a:ea typeface="等线 Light" panose="02010600030101010101" pitchFamily="2" charset="-122"/>
              </a:rPr>
              <a:t> </a:t>
            </a:r>
            <a:r>
              <a:rPr lang="zh-CN" altLang="en-US" dirty="0">
                <a:latin typeface="等线 Light" panose="02010600030101010101" pitchFamily="2" charset="-122"/>
                <a:ea typeface="等线 Light" panose="02010600030101010101" pitchFamily="2" charset="-122"/>
              </a:rPr>
              <a:t>由局部坐标系统确定旋转轴角度</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若局部坐标系统的三个正交向量分别是</a:t>
            </a:r>
            <a:r>
              <a:rPr lang="en-US" b="1" i="1" dirty="0">
                <a:latin typeface="等线 Light" panose="02010600030101010101" pitchFamily="2" charset="-122"/>
                <a:ea typeface="等线 Light" panose="02010600030101010101" pitchFamily="2" charset="-122"/>
              </a:rPr>
              <a:t>x</a:t>
            </a:r>
            <a:r>
              <a:rPr lang="zh-CN" altLang="en-US" dirty="0">
                <a:latin typeface="等线 Light" panose="02010600030101010101" pitchFamily="2" charset="-122"/>
                <a:ea typeface="等线 Light" panose="02010600030101010101" pitchFamily="2" charset="-122"/>
              </a:rPr>
              <a:t>、</a:t>
            </a:r>
            <a:r>
              <a:rPr lang="en-US" b="1" i="1" dirty="0">
                <a:latin typeface="等线 Light" panose="02010600030101010101" pitchFamily="2" charset="-122"/>
                <a:ea typeface="等线 Light" panose="02010600030101010101" pitchFamily="2" charset="-122"/>
              </a:rPr>
              <a:t>y</a:t>
            </a:r>
            <a:r>
              <a:rPr lang="zh-CN" altLang="en-US" dirty="0">
                <a:latin typeface="等线 Light" panose="02010600030101010101" pitchFamily="2" charset="-122"/>
                <a:ea typeface="等线 Light" panose="02010600030101010101" pitchFamily="2" charset="-122"/>
              </a:rPr>
              <a:t>、</a:t>
            </a:r>
            <a:r>
              <a:rPr lang="en-US" b="1" dirty="0">
                <a:latin typeface="等线 Light" panose="02010600030101010101" pitchFamily="2" charset="-122"/>
                <a:ea typeface="等线 Light" panose="02010600030101010101" pitchFamily="2" charset="-122"/>
              </a:rPr>
              <a:t>z</a:t>
            </a:r>
            <a:r>
              <a:rPr lang="zh-CN" altLang="en-US" i="1"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则从向量</a:t>
            </a:r>
            <a:r>
              <a:rPr lang="en-US" dirty="0">
                <a:latin typeface="等线 Light" panose="02010600030101010101" pitchFamily="2" charset="-122"/>
                <a:ea typeface="等线 Light" panose="02010600030101010101" pitchFamily="2" charset="-122"/>
              </a:rPr>
              <a:t>(1, 0, 0)</a:t>
            </a: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(0, 1, 0)</a:t>
            </a: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(0, 0, 1)</a:t>
            </a:r>
            <a:r>
              <a:rPr lang="zh-CN" altLang="en-US" dirty="0">
                <a:latin typeface="等线 Light" panose="02010600030101010101" pitchFamily="2" charset="-122"/>
                <a:ea typeface="等线 Light" panose="02010600030101010101" pitchFamily="2" charset="-122"/>
              </a:rPr>
              <a:t>到它的变换矩阵是：</a:t>
            </a: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2676938" y="3071724"/>
            <a:ext cx="41720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5" name="对象 4"/>
          <p:cNvGraphicFramePr>
            <a:graphicFrameLocks noChangeAspect="1"/>
          </p:cNvGraphicFramePr>
          <p:nvPr/>
        </p:nvGraphicFramePr>
        <p:xfrm>
          <a:off x="2676938" y="3233531"/>
          <a:ext cx="2955235" cy="2259886"/>
        </p:xfrm>
        <a:graphic>
          <a:graphicData uri="http://schemas.openxmlformats.org/presentationml/2006/ole">
            <mc:AlternateContent xmlns:mc="http://schemas.openxmlformats.org/markup-compatibility/2006">
              <mc:Choice xmlns:v="urn:schemas-microsoft-com:vml" Requires="v">
                <p:oleObj spid="_x0000_s172040" name="" r:id="rId1" imgW="812165" imgH="622300" progId="Equation.DSMT4">
                  <p:embed/>
                </p:oleObj>
              </mc:Choice>
              <mc:Fallback>
                <p:oleObj name="" r:id="rId1" imgW="812165" imgH="6223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938" y="3233531"/>
                        <a:ext cx="2955235" cy="2259886"/>
                      </a:xfrm>
                      <a:prstGeom prst="rect">
                        <a:avLst/>
                      </a:prstGeom>
                      <a:no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等线 Light" panose="02010600030101010101" pitchFamily="2" charset="-122"/>
                <a:ea typeface="等线 Light" panose="02010600030101010101" pitchFamily="2" charset="-122"/>
              </a:rPr>
              <a:t> </a:t>
            </a:r>
            <a:r>
              <a:rPr lang="zh-CN" altLang="en-US" dirty="0">
                <a:latin typeface="等线 Light" panose="02010600030101010101" pitchFamily="2" charset="-122"/>
                <a:ea typeface="等线 Light" panose="02010600030101010101" pitchFamily="2" charset="-122"/>
              </a:rPr>
              <a:t>绕任意单位向量的旋转矩阵</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绕</a:t>
            </a:r>
            <a:r>
              <a:rPr lang="zh-CN" altLang="en-US" dirty="0" smtClean="0">
                <a:latin typeface="等线 Light" panose="02010600030101010101" pitchFamily="2" charset="-122"/>
                <a:ea typeface="等线 Light" panose="02010600030101010101" pitchFamily="2" charset="-122"/>
              </a:rPr>
              <a:t>单位向量</a:t>
            </a:r>
            <a:r>
              <a:rPr lang="en-US" altLang="zh-CN" i="1" dirty="0" smtClean="0">
                <a:latin typeface="等线 Light" panose="02010600030101010101" pitchFamily="2" charset="-122"/>
                <a:ea typeface="等线 Light" panose="02010600030101010101" pitchFamily="2" charset="-122"/>
              </a:rPr>
              <a:t>n</a:t>
            </a:r>
            <a:r>
              <a:rPr lang="zh-CN" altLang="en-US" dirty="0" smtClean="0">
                <a:latin typeface="等线 Light" panose="02010600030101010101" pitchFamily="2" charset="-122"/>
                <a:ea typeface="等线 Light" panose="02010600030101010101" pitchFamily="2" charset="-122"/>
              </a:rPr>
              <a:t>旋转</a:t>
            </a:r>
            <a:r>
              <a:rPr lang="en-US" altLang="zh-CN" i="1" dirty="0" smtClean="0">
                <a:latin typeface="等线 Light" panose="02010600030101010101" pitchFamily="2" charset="-122"/>
                <a:ea typeface="等线 Light" panose="02010600030101010101" pitchFamily="2" charset="-122"/>
              </a:rPr>
              <a:t>Ɵ</a:t>
            </a:r>
            <a:r>
              <a:rPr lang="zh-CN" altLang="en-US" dirty="0">
                <a:latin typeface="等线 Light" panose="02010600030101010101" pitchFamily="2" charset="-122"/>
                <a:ea typeface="等线 Light" panose="02010600030101010101" pitchFamily="2" charset="-122"/>
              </a:rPr>
              <a:t>角的矩阵可表示</a:t>
            </a:r>
            <a:r>
              <a:rPr lang="zh-CN" altLang="en-US" dirty="0" smtClean="0">
                <a:latin typeface="等线 Light" panose="02010600030101010101" pitchFamily="2" charset="-122"/>
                <a:ea typeface="等线 Light" panose="02010600030101010101" pitchFamily="2" charset="-122"/>
              </a:rPr>
              <a:t>为：</a:t>
            </a:r>
            <a:endParaRPr lang="en-US" dirty="0">
              <a:latin typeface="等线 Light" panose="02010600030101010101" pitchFamily="2" charset="-122"/>
              <a:ea typeface="等线 Light" panose="02010600030101010101" pitchFamily="2" charset="-122"/>
            </a:endParaRPr>
          </a:p>
        </p:txBody>
      </p:sp>
      <p:sp>
        <p:nvSpPr>
          <p:cNvPr id="6" name="Rectangle 4"/>
          <p:cNvSpPr>
            <a:spLocks noChangeArrowheads="1"/>
          </p:cNvSpPr>
          <p:nvPr/>
        </p:nvSpPr>
        <p:spPr bwMode="auto">
          <a:xfrm>
            <a:off x="0" y="2541637"/>
            <a:ext cx="12983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7" name="对象 6"/>
          <p:cNvGraphicFramePr>
            <a:graphicFrameLocks noChangeAspect="1"/>
          </p:cNvGraphicFramePr>
          <p:nvPr/>
        </p:nvGraphicFramePr>
        <p:xfrm>
          <a:off x="0" y="3093531"/>
          <a:ext cx="9076045" cy="1139686"/>
        </p:xfrm>
        <a:graphic>
          <a:graphicData uri="http://schemas.openxmlformats.org/presentationml/2006/ole">
            <mc:AlternateContent xmlns:mc="http://schemas.openxmlformats.org/markup-compatibility/2006">
              <mc:Choice xmlns:v="urn:schemas-microsoft-com:vml" Requires="v">
                <p:oleObj spid="_x0000_s174090" name="" r:id="rId1" imgW="5156200" imgH="660400" progId="Equation.DSMT4">
                  <p:embed/>
                </p:oleObj>
              </mc:Choice>
              <mc:Fallback>
                <p:oleObj name="" r:id="rId1" imgW="5156200" imgH="660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93531"/>
                        <a:ext cx="9076045" cy="1139686"/>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沿坐标轴的缩放矩阵</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smtClean="0">
                <a:latin typeface="等线 Light" panose="02010600030101010101" pitchFamily="2" charset="-122"/>
                <a:ea typeface="等线 Light" panose="02010600030101010101" pitchFamily="2" charset="-122"/>
              </a:rPr>
              <a:t>在</a:t>
            </a:r>
            <a:r>
              <a:rPr lang="en-US" altLang="zh-CN" i="1" dirty="0" smtClean="0">
                <a:latin typeface="等线 Light" panose="02010600030101010101" pitchFamily="2" charset="-122"/>
                <a:ea typeface="等线 Light" panose="02010600030101010101" pitchFamily="2" charset="-122"/>
              </a:rPr>
              <a:t>x</a:t>
            </a:r>
            <a:r>
              <a:rPr lang="zh-CN" altLang="en-US" i="1" dirty="0" smtClean="0">
                <a:latin typeface="等线 Light" panose="02010600030101010101" pitchFamily="2" charset="-122"/>
                <a:ea typeface="等线 Light" panose="02010600030101010101" pitchFamily="2" charset="-122"/>
              </a:rPr>
              <a:t>、</a:t>
            </a:r>
            <a:r>
              <a:rPr lang="en-US" altLang="zh-CN" i="1" dirty="0" smtClean="0">
                <a:latin typeface="等线 Light" panose="02010600030101010101" pitchFamily="2" charset="-122"/>
                <a:ea typeface="等线 Light" panose="02010600030101010101" pitchFamily="2" charset="-122"/>
              </a:rPr>
              <a:t>y</a:t>
            </a:r>
            <a:r>
              <a:rPr lang="zh-CN" altLang="en-US" i="1" dirty="0" smtClean="0">
                <a:latin typeface="等线 Light" panose="02010600030101010101" pitchFamily="2" charset="-122"/>
                <a:ea typeface="等线 Light" panose="02010600030101010101" pitchFamily="2" charset="-122"/>
              </a:rPr>
              <a:t>、</a:t>
            </a:r>
            <a:r>
              <a:rPr lang="en-US" altLang="zh-CN" i="1" dirty="0" smtClean="0">
                <a:latin typeface="等线 Light" panose="02010600030101010101" pitchFamily="2" charset="-122"/>
                <a:ea typeface="等线 Light" panose="02010600030101010101" pitchFamily="2" charset="-122"/>
              </a:rPr>
              <a:t>z</a:t>
            </a:r>
            <a:r>
              <a:rPr lang="zh-CN" altLang="en-US" dirty="0">
                <a:latin typeface="等线 Light" panose="02010600030101010101" pitchFamily="2" charset="-122"/>
                <a:ea typeface="等线 Light" panose="02010600030101010101" pitchFamily="2" charset="-122"/>
              </a:rPr>
              <a:t>方向</a:t>
            </a:r>
            <a:r>
              <a:rPr lang="zh-CN" altLang="en-US" dirty="0" smtClean="0">
                <a:latin typeface="等线 Light" panose="02010600030101010101" pitchFamily="2" charset="-122"/>
                <a:ea typeface="等线 Light" panose="02010600030101010101" pitchFamily="2" charset="-122"/>
              </a:rPr>
              <a:t>缩放</a:t>
            </a:r>
            <a:r>
              <a:rPr lang="en-US" altLang="zh-CN" i="1" dirty="0" err="1" smtClean="0">
                <a:latin typeface="等线 Light" panose="02010600030101010101" pitchFamily="2" charset="-122"/>
                <a:ea typeface="等线 Light" panose="02010600030101010101" pitchFamily="2" charset="-122"/>
              </a:rPr>
              <a:t>Sx</a:t>
            </a:r>
            <a:r>
              <a:rPr lang="zh-CN" altLang="en-US" i="1" dirty="0" smtClean="0">
                <a:latin typeface="等线 Light" panose="02010600030101010101" pitchFamily="2" charset="-122"/>
                <a:ea typeface="等线 Light" panose="02010600030101010101" pitchFamily="2" charset="-122"/>
              </a:rPr>
              <a:t>、</a:t>
            </a:r>
            <a:r>
              <a:rPr lang="en-US" altLang="zh-CN" i="1" dirty="0" err="1" smtClean="0">
                <a:latin typeface="等线 Light" panose="02010600030101010101" pitchFamily="2" charset="-122"/>
                <a:ea typeface="等线 Light" panose="02010600030101010101" pitchFamily="2" charset="-122"/>
              </a:rPr>
              <a:t>Sy</a:t>
            </a:r>
            <a:r>
              <a:rPr lang="zh-CN" altLang="en-US" i="1" dirty="0" smtClean="0">
                <a:latin typeface="等线 Light" panose="02010600030101010101" pitchFamily="2" charset="-122"/>
                <a:ea typeface="等线 Light" panose="02010600030101010101" pitchFamily="2" charset="-122"/>
              </a:rPr>
              <a:t>、</a:t>
            </a:r>
            <a:r>
              <a:rPr lang="en-US" altLang="zh-CN" i="1" dirty="0" err="1" smtClean="0">
                <a:latin typeface="等线 Light" panose="02010600030101010101" pitchFamily="2" charset="-122"/>
                <a:ea typeface="等线 Light" panose="02010600030101010101" pitchFamily="2" charset="-122"/>
              </a:rPr>
              <a:t>Sz</a:t>
            </a:r>
            <a:r>
              <a:rPr lang="zh-CN" altLang="en-US" dirty="0" smtClean="0">
                <a:latin typeface="等线 Light" panose="02010600030101010101" pitchFamily="2" charset="-122"/>
                <a:ea typeface="等线 Light" panose="02010600030101010101" pitchFamily="2" charset="-122"/>
              </a:rPr>
              <a:t>的</a:t>
            </a:r>
            <a:r>
              <a:rPr lang="zh-CN" altLang="en-US" dirty="0">
                <a:latin typeface="等线 Light" panose="02010600030101010101" pitchFamily="2" charset="-122"/>
                <a:ea typeface="等线 Light" panose="02010600030101010101" pitchFamily="2" charset="-122"/>
              </a:rPr>
              <a:t>矩阵为</a:t>
            </a:r>
            <a:endParaRPr lang="en-US" dirty="0">
              <a:latin typeface="等线 Light" panose="02010600030101010101" pitchFamily="2" charset="-122"/>
              <a:ea typeface="等线 Light" panose="02010600030101010101" pitchFamily="2" charset="-122"/>
            </a:endParaRPr>
          </a:p>
        </p:txBody>
      </p:sp>
      <p:sp>
        <p:nvSpPr>
          <p:cNvPr id="11" name="Rectangle 9"/>
          <p:cNvSpPr>
            <a:spLocks noChangeArrowheads="1"/>
          </p:cNvSpPr>
          <p:nvPr/>
        </p:nvSpPr>
        <p:spPr bwMode="auto">
          <a:xfrm>
            <a:off x="1510748" y="2690190"/>
            <a:ext cx="352381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graphicFrame>
        <p:nvGraphicFramePr>
          <p:cNvPr id="12" name="对象 11"/>
          <p:cNvGraphicFramePr>
            <a:graphicFrameLocks noChangeAspect="1"/>
          </p:cNvGraphicFramePr>
          <p:nvPr/>
        </p:nvGraphicFramePr>
        <p:xfrm>
          <a:off x="1510747" y="2690190"/>
          <a:ext cx="6357987" cy="2623931"/>
        </p:xfrm>
        <a:graphic>
          <a:graphicData uri="http://schemas.openxmlformats.org/presentationml/2006/ole">
            <mc:AlternateContent xmlns:mc="http://schemas.openxmlformats.org/markup-compatibility/2006">
              <mc:Choice xmlns:v="urn:schemas-microsoft-com:vml" Requires="v">
                <p:oleObj spid="_x0000_s175119" name="" r:id="rId1" imgW="1511300" imgH="622300" progId="Equation.DSMT4">
                  <p:embed/>
                </p:oleObj>
              </mc:Choice>
              <mc:Fallback>
                <p:oleObj name="" r:id="rId1" imgW="1511300" imgH="6223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747" y="2690190"/>
                        <a:ext cx="6357987" cy="2623931"/>
                      </a:xfrm>
                      <a:prstGeom prst="rect">
                        <a:avLst/>
                      </a:prstGeom>
                      <a:no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沿任意方向的缩放矩阵</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沿</a:t>
            </a:r>
            <a:r>
              <a:rPr lang="zh-CN" altLang="en-US" dirty="0" smtClean="0">
                <a:latin typeface="等线 Light" panose="02010600030101010101" pitchFamily="2" charset="-122"/>
                <a:ea typeface="等线 Light" panose="02010600030101010101" pitchFamily="2" charset="-122"/>
              </a:rPr>
              <a:t>单位向量</a:t>
            </a:r>
            <a:r>
              <a:rPr lang="en-US" altLang="zh-CN" i="1" dirty="0" smtClean="0">
                <a:latin typeface="等线 Light" panose="02010600030101010101" pitchFamily="2" charset="-122"/>
                <a:ea typeface="等线 Light" panose="02010600030101010101" pitchFamily="2" charset="-122"/>
              </a:rPr>
              <a:t>n</a:t>
            </a:r>
            <a:r>
              <a:rPr lang="zh-CN" altLang="en-US" dirty="0" smtClean="0">
                <a:latin typeface="等线 Light" panose="02010600030101010101" pitchFamily="2" charset="-122"/>
                <a:ea typeface="等线 Light" panose="02010600030101010101" pitchFamily="2" charset="-122"/>
              </a:rPr>
              <a:t>缩放</a:t>
            </a:r>
            <a:r>
              <a:rPr lang="en-US" i="1" dirty="0" smtClean="0">
                <a:latin typeface="等线 Light" panose="02010600030101010101" pitchFamily="2" charset="-122"/>
                <a:ea typeface="等线 Light" panose="02010600030101010101" pitchFamily="2" charset="-122"/>
              </a:rPr>
              <a:t>k</a:t>
            </a:r>
            <a:r>
              <a:rPr lang="zh-CN" altLang="en-US" dirty="0">
                <a:latin typeface="等线 Light" panose="02010600030101010101" pitchFamily="2" charset="-122"/>
                <a:ea typeface="等线 Light" panose="02010600030101010101" pitchFamily="2" charset="-122"/>
              </a:rPr>
              <a:t>的矩阵为</a:t>
            </a:r>
            <a:endParaRPr lang="en-US"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166256" y="3323515"/>
            <a:ext cx="122037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5" name="对象 4"/>
          <p:cNvGraphicFramePr>
            <a:graphicFrameLocks noChangeAspect="1"/>
          </p:cNvGraphicFramePr>
          <p:nvPr/>
        </p:nvGraphicFramePr>
        <p:xfrm>
          <a:off x="166255" y="3485322"/>
          <a:ext cx="8977745" cy="1828800"/>
        </p:xfrm>
        <a:graphic>
          <a:graphicData uri="http://schemas.openxmlformats.org/presentationml/2006/ole">
            <mc:AlternateContent xmlns:mc="http://schemas.openxmlformats.org/markup-compatibility/2006">
              <mc:Choice xmlns:v="urn:schemas-microsoft-com:vml" Requires="v">
                <p:oleObj spid="_x0000_s176136" name="" r:id="rId1" imgW="3200400" imgH="660400" progId="Equation.DSMT4">
                  <p:embed/>
                </p:oleObj>
              </mc:Choice>
              <mc:Fallback>
                <p:oleObj name="" r:id="rId1" imgW="3200400" imgH="6604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5" y="3485322"/>
                        <a:ext cx="8977745" cy="1828800"/>
                      </a:xfrm>
                      <a:prstGeom prst="rect">
                        <a:avLst/>
                      </a:prstGeom>
                      <a:noFill/>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平行投影到任意平面的变换矩阵</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sz="2800" dirty="0">
                <a:latin typeface="等线 Light" panose="02010600030101010101" pitchFamily="2" charset="-122"/>
                <a:ea typeface="等线 Light" panose="02010600030101010101" pitchFamily="2" charset="-122"/>
              </a:rPr>
              <a:t>投影本质上是一种减低空间维数的操作。最简单的投影是沿某个轴（如</a:t>
            </a:r>
            <a:r>
              <a:rPr lang="en-US" sz="2800" i="1" dirty="0">
                <a:latin typeface="等线 Light" panose="02010600030101010101" pitchFamily="2" charset="-122"/>
                <a:ea typeface="等线 Light" panose="02010600030101010101" pitchFamily="2" charset="-122"/>
              </a:rPr>
              <a:t>z</a:t>
            </a:r>
            <a:r>
              <a:rPr lang="zh-CN" altLang="en-US" sz="2800" dirty="0">
                <a:latin typeface="等线 Light" panose="02010600030101010101" pitchFamily="2" charset="-122"/>
                <a:ea typeface="等线 Light" panose="02010600030101010101" pitchFamily="2" charset="-122"/>
              </a:rPr>
              <a:t>轴）乘以缩放因子</a:t>
            </a:r>
            <a:r>
              <a:rPr lang="en-US" sz="2800" dirty="0">
                <a:latin typeface="等线 Light" panose="02010600030101010101" pitchFamily="2" charset="-122"/>
                <a:ea typeface="等线 Light" panose="02010600030101010101" pitchFamily="2" charset="-122"/>
              </a:rPr>
              <a:t>0</a:t>
            </a:r>
            <a:r>
              <a:rPr lang="zh-CN" altLang="en-US" sz="2800" dirty="0">
                <a:latin typeface="等线 Light" panose="02010600030101010101" pitchFamily="2" charset="-122"/>
                <a:ea typeface="等线 Light" panose="02010600030101010101" pitchFamily="2" charset="-122"/>
              </a:rPr>
              <a:t>，这样所有空间点被压平到与这个轴垂直的平面上。它的投影线都是平行的，因此称为平行投影（正交投影）。平行投影到与向量</a:t>
            </a:r>
            <a:r>
              <a:rPr lang="en-US" sz="2800" b="1" i="1" dirty="0">
                <a:latin typeface="等线 Light" panose="02010600030101010101" pitchFamily="2" charset="-122"/>
                <a:ea typeface="等线 Light" panose="02010600030101010101" pitchFamily="2" charset="-122"/>
              </a:rPr>
              <a:t>n</a:t>
            </a:r>
            <a:r>
              <a:rPr lang="zh-CN" altLang="en-US" sz="2800" dirty="0">
                <a:latin typeface="等线 Light" panose="02010600030101010101" pitchFamily="2" charset="-122"/>
                <a:ea typeface="等线 Light" panose="02010600030101010101" pitchFamily="2" charset="-122"/>
              </a:rPr>
              <a:t>垂直的平面的变换矩阵是：</a:t>
            </a:r>
            <a:endParaRPr lang="en-US" sz="28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6" name="Rectangle 4"/>
          <p:cNvSpPr>
            <a:spLocks noChangeArrowheads="1"/>
          </p:cNvSpPr>
          <p:nvPr/>
        </p:nvSpPr>
        <p:spPr bwMode="auto">
          <a:xfrm>
            <a:off x="1338468" y="3857260"/>
            <a:ext cx="300110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7" name="对象 6"/>
          <p:cNvGraphicFramePr>
            <a:graphicFrameLocks noChangeAspect="1"/>
          </p:cNvGraphicFramePr>
          <p:nvPr/>
        </p:nvGraphicFramePr>
        <p:xfrm>
          <a:off x="1338469" y="4019067"/>
          <a:ext cx="5976490" cy="2107096"/>
        </p:xfrm>
        <a:graphic>
          <a:graphicData uri="http://schemas.openxmlformats.org/presentationml/2006/ole">
            <mc:AlternateContent xmlns:mc="http://schemas.openxmlformats.org/markup-compatibility/2006">
              <mc:Choice xmlns:v="urn:schemas-microsoft-com:vml" Requires="v">
                <p:oleObj spid="_x0000_s177162" name="" r:id="rId1" imgW="1854200" imgH="660400" progId="Equation.DSMT4">
                  <p:embed/>
                </p:oleObj>
              </mc:Choice>
              <mc:Fallback>
                <p:oleObj name="" r:id="rId1" imgW="1854200" imgH="660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469" y="4019067"/>
                        <a:ext cx="5976490" cy="2107096"/>
                      </a:xfrm>
                      <a:prstGeom prst="rect">
                        <a:avLst/>
                      </a:prstGeom>
                      <a:no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镜面变换</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又称为反射变换。绕一个过原点、与向量</a:t>
            </a:r>
            <a:r>
              <a:rPr lang="en-US" b="1" i="1" dirty="0">
                <a:latin typeface="等线 Light" panose="02010600030101010101" pitchFamily="2" charset="-122"/>
                <a:ea typeface="等线 Light" panose="02010600030101010101" pitchFamily="2" charset="-122"/>
              </a:rPr>
              <a:t>n</a:t>
            </a:r>
            <a:r>
              <a:rPr lang="zh-CN" altLang="en-US" dirty="0">
                <a:latin typeface="等线 Light" panose="02010600030101010101" pitchFamily="2" charset="-122"/>
                <a:ea typeface="等线 Light" panose="02010600030101010101" pitchFamily="2" charset="-122"/>
              </a:rPr>
              <a:t>垂直的平面的镜面变换的公式是</a:t>
            </a: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556591" y="2899445"/>
            <a:ext cx="365484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5" name="对象 4"/>
          <p:cNvGraphicFramePr>
            <a:graphicFrameLocks noChangeAspect="1"/>
          </p:cNvGraphicFramePr>
          <p:nvPr/>
        </p:nvGraphicFramePr>
        <p:xfrm>
          <a:off x="556591" y="3061252"/>
          <a:ext cx="7901373" cy="2557670"/>
        </p:xfrm>
        <a:graphic>
          <a:graphicData uri="http://schemas.openxmlformats.org/presentationml/2006/ole">
            <mc:AlternateContent xmlns:mc="http://schemas.openxmlformats.org/markup-compatibility/2006">
              <mc:Choice xmlns:v="urn:schemas-microsoft-com:vml" Requires="v">
                <p:oleObj spid="_x0000_s178184" name="" r:id="rId1" imgW="2057400" imgH="660400" progId="Equation.DSMT4">
                  <p:embed/>
                </p:oleObj>
              </mc:Choice>
              <mc:Fallback>
                <p:oleObj name="" r:id="rId1" imgW="2057400" imgH="6604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3061252"/>
                        <a:ext cx="7901373" cy="2557670"/>
                      </a:xfrm>
                      <a:prstGeom prst="rect">
                        <a:avLst/>
                      </a:prstGeom>
                      <a:no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剪切变换</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sz="2800" dirty="0">
                <a:latin typeface="等线 Light" panose="02010600030101010101" pitchFamily="2" charset="-122"/>
                <a:ea typeface="等线 Light" panose="02010600030101010101" pitchFamily="2" charset="-122"/>
              </a:rPr>
              <a:t>一类非均匀地将空间扭曲变形的变换，它改变两个向量之间的夹角，但保持曲面变换前后的面积和体积不变。最常用的剪切变换是将某个坐标轴的值乘以一个比例后加到另外两个坐标轴上去，其中</a:t>
            </a:r>
            <a:r>
              <a:rPr lang="en-US" sz="2800" i="1" dirty="0">
                <a:latin typeface="等线 Light" panose="02010600030101010101" pitchFamily="2" charset="-122"/>
                <a:ea typeface="等线 Light" panose="02010600030101010101" pitchFamily="2" charset="-122"/>
              </a:rPr>
              <a:t>s</a:t>
            </a:r>
            <a:r>
              <a:rPr lang="zh-CN" altLang="en-US" sz="2800" dirty="0">
                <a:latin typeface="等线 Light" panose="02010600030101010101" pitchFamily="2" charset="-122"/>
                <a:ea typeface="等线 Light" panose="02010600030101010101" pitchFamily="2" charset="-122"/>
              </a:rPr>
              <a:t>和</a:t>
            </a:r>
            <a:r>
              <a:rPr lang="en-US" sz="2800" i="1" dirty="0">
                <a:latin typeface="等线 Light" panose="02010600030101010101" pitchFamily="2" charset="-122"/>
                <a:ea typeface="等线 Light" panose="02010600030101010101" pitchFamily="2" charset="-122"/>
              </a:rPr>
              <a:t>t</a:t>
            </a:r>
            <a:r>
              <a:rPr lang="zh-CN" altLang="en-US" sz="2800" dirty="0">
                <a:latin typeface="等线 Light" panose="02010600030101010101" pitchFamily="2" charset="-122"/>
                <a:ea typeface="等线 Light" panose="02010600030101010101" pitchFamily="2" charset="-122"/>
              </a:rPr>
              <a:t>是缩放因子：</a:t>
            </a:r>
            <a:endParaRPr lang="en-US" sz="2800" dirty="0">
              <a:latin typeface="等线 Light" panose="02010600030101010101" pitchFamily="2" charset="-122"/>
              <a:ea typeface="等线 Light" panose="02010600030101010101" pitchFamily="2" charset="-122"/>
            </a:endParaRPr>
          </a:p>
        </p:txBody>
      </p:sp>
      <p:sp>
        <p:nvSpPr>
          <p:cNvPr id="8" name="Rectangle 6"/>
          <p:cNvSpPr>
            <a:spLocks noChangeArrowheads="1"/>
          </p:cNvSpPr>
          <p:nvPr/>
        </p:nvSpPr>
        <p:spPr bwMode="auto">
          <a:xfrm>
            <a:off x="304800" y="759875"/>
            <a:ext cx="314986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9" name="对象 8"/>
          <p:cNvGraphicFramePr>
            <a:graphicFrameLocks noChangeAspect="1"/>
          </p:cNvGraphicFramePr>
          <p:nvPr/>
        </p:nvGraphicFramePr>
        <p:xfrm>
          <a:off x="145773" y="3889341"/>
          <a:ext cx="2723322" cy="1706178"/>
        </p:xfrm>
        <a:graphic>
          <a:graphicData uri="http://schemas.openxmlformats.org/presentationml/2006/ole">
            <mc:AlternateContent xmlns:mc="http://schemas.openxmlformats.org/markup-compatibility/2006">
              <mc:Choice xmlns:v="urn:schemas-microsoft-com:vml" Requires="v">
                <p:oleObj spid="_x0000_s179226" name="" r:id="rId1" imgW="977265" imgH="622300" progId="Equation.DSMT4">
                  <p:embed/>
                </p:oleObj>
              </mc:Choice>
              <mc:Fallback>
                <p:oleObj name="" r:id="rId1" imgW="977265" imgH="6223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73" y="3889341"/>
                        <a:ext cx="2723322" cy="1706178"/>
                      </a:xfrm>
                      <a:prstGeom prst="rect">
                        <a:avLst/>
                      </a:prstGeom>
                      <a:noFill/>
                    </p:spPr>
                  </p:pic>
                </p:oleObj>
              </mc:Fallback>
            </mc:AlternateContent>
          </a:graphicData>
        </a:graphic>
      </p:graphicFrame>
      <p:sp>
        <p:nvSpPr>
          <p:cNvPr id="10" name="Rectangle 8"/>
          <p:cNvSpPr>
            <a:spLocks noChangeArrowheads="1"/>
          </p:cNvSpPr>
          <p:nvPr/>
        </p:nvSpPr>
        <p:spPr bwMode="auto">
          <a:xfrm>
            <a:off x="457200" y="912275"/>
            <a:ext cx="314986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11" name="对象 10"/>
          <p:cNvGraphicFramePr>
            <a:graphicFrameLocks noChangeAspect="1"/>
          </p:cNvGraphicFramePr>
          <p:nvPr/>
        </p:nvGraphicFramePr>
        <p:xfrm>
          <a:off x="3054625" y="3940845"/>
          <a:ext cx="2723322" cy="1706178"/>
        </p:xfrm>
        <a:graphic>
          <a:graphicData uri="http://schemas.openxmlformats.org/presentationml/2006/ole">
            <mc:AlternateContent xmlns:mc="http://schemas.openxmlformats.org/markup-compatibility/2006">
              <mc:Choice xmlns:v="urn:schemas-microsoft-com:vml" Requires="v">
                <p:oleObj spid="_x0000_s179227" name="" r:id="rId3" imgW="977265" imgH="622300" progId="Equation.DSMT4">
                  <p:embed/>
                </p:oleObj>
              </mc:Choice>
              <mc:Fallback>
                <p:oleObj name="" r:id="rId3" imgW="977265" imgH="622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25" y="3940845"/>
                        <a:ext cx="2723322" cy="1706178"/>
                      </a:xfrm>
                      <a:prstGeom prst="rect">
                        <a:avLst/>
                      </a:prstGeom>
                      <a:noFill/>
                    </p:spPr>
                  </p:pic>
                </p:oleObj>
              </mc:Fallback>
            </mc:AlternateContent>
          </a:graphicData>
        </a:graphic>
      </p:graphicFrame>
      <p:sp>
        <p:nvSpPr>
          <p:cNvPr id="12" name="Rectangle 10"/>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latin typeface="等线 Light" panose="02010600030101010101" pitchFamily="2" charset="-122"/>
              <a:ea typeface="等线 Light" panose="02010600030101010101" pitchFamily="2" charset="-122"/>
            </a:endParaRPr>
          </a:p>
        </p:txBody>
      </p:sp>
      <p:graphicFrame>
        <p:nvGraphicFramePr>
          <p:cNvPr id="13" name="对象 12"/>
          <p:cNvGraphicFramePr>
            <a:graphicFrameLocks noChangeAspect="1"/>
          </p:cNvGraphicFramePr>
          <p:nvPr/>
        </p:nvGraphicFramePr>
        <p:xfrm>
          <a:off x="6045685" y="3940845"/>
          <a:ext cx="2641115" cy="1654674"/>
        </p:xfrm>
        <a:graphic>
          <a:graphicData uri="http://schemas.openxmlformats.org/presentationml/2006/ole">
            <mc:AlternateContent xmlns:mc="http://schemas.openxmlformats.org/markup-compatibility/2006">
              <mc:Choice xmlns:v="urn:schemas-microsoft-com:vml" Requires="v">
                <p:oleObj spid="_x0000_s179228" name="" r:id="rId5" imgW="977265" imgH="622300" progId="Equation.DSMT4">
                  <p:embed/>
                </p:oleObj>
              </mc:Choice>
              <mc:Fallback>
                <p:oleObj name="" r:id="rId5" imgW="977265" imgH="622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5685" y="3940845"/>
                        <a:ext cx="2641115" cy="1654674"/>
                      </a:xfrm>
                      <a:prstGeom prst="rect">
                        <a:avLst/>
                      </a:prstGeom>
                      <a:no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几何变换的矩阵嵌套表示</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sz="2800" dirty="0">
                <a:latin typeface="等线 Light" panose="02010600030101010101" pitchFamily="2" charset="-122"/>
                <a:ea typeface="等线 Light" panose="02010600030101010101" pitchFamily="2" charset="-122"/>
              </a:rPr>
              <a:t>多重几何变换可以用矩阵嵌套表示。从造型软件中生成的三维模型被保存在局部坐标系中，为了将不同的模型变换到同一个世界坐标系下，首先需要一个从局部坐标到世界坐标系的变换。当相机位置和相机参数确定后，再将模型从世界坐标系变换到相机空间。最后从三维的相机空间变换到屏幕空间。这个过程涉及的变换可总结为：</a:t>
            </a:r>
            <a:endParaRPr lang="en-US" sz="28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3008244" y="5204376"/>
          <a:ext cx="3128050" cy="516808"/>
        </p:xfrm>
        <a:graphic>
          <a:graphicData uri="http://schemas.openxmlformats.org/presentationml/2006/ole">
            <mc:AlternateContent xmlns:mc="http://schemas.openxmlformats.org/markup-compatibility/2006">
              <mc:Choice xmlns:v="urn:schemas-microsoft-com:vml" Requires="v">
                <p:oleObj spid="_x0000_s180241" name="" r:id="rId1" imgW="1371600" imgH="228600" progId="Equation.DSMT4">
                  <p:embed/>
                </p:oleObj>
              </mc:Choice>
              <mc:Fallback>
                <p:oleObj name="" r:id="rId1" imgW="1371600" imgH="2286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244" y="5204376"/>
                        <a:ext cx="3128050" cy="516808"/>
                      </a:xfrm>
                      <a:prstGeom prst="rect">
                        <a:avLst/>
                      </a:prstGeom>
                      <a:noFill/>
                    </p:spPr>
                  </p:pic>
                </p:oleObj>
              </mc:Fallback>
            </mc:AlternateContent>
          </a:graphicData>
        </a:graphic>
      </p:graphicFrame>
      <p:sp>
        <p:nvSpPr>
          <p:cNvPr id="6" name="Rectangle 4"/>
          <p:cNvSpPr>
            <a:spLocks noChangeArrowheads="1"/>
          </p:cNvSpPr>
          <p:nvPr/>
        </p:nvSpPr>
        <p:spPr bwMode="auto">
          <a:xfrm>
            <a:off x="0" y="7818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0" y="5903746"/>
          <a:ext cx="9144000" cy="404979"/>
        </p:xfrm>
        <a:graphic>
          <a:graphicData uri="http://schemas.openxmlformats.org/presentationml/2006/ole">
            <mc:AlternateContent xmlns:mc="http://schemas.openxmlformats.org/markup-compatibility/2006">
              <mc:Choice xmlns:v="urn:schemas-microsoft-com:vml" Requires="v">
                <p:oleObj spid="_x0000_s180242" name="" r:id="rId3" imgW="5105400" imgH="228600" progId="Equation.DSMT4">
                  <p:embed/>
                </p:oleObj>
              </mc:Choice>
              <mc:Fallback>
                <p:oleObj name="" r:id="rId3" imgW="51054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03746"/>
                        <a:ext cx="9144000" cy="404979"/>
                      </a:xfrm>
                      <a:prstGeom prst="rect">
                        <a:avLst/>
                      </a:prstGeom>
                      <a:no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右手坐标系</a:t>
            </a:r>
            <a:endParaRPr lang="zh-CN" altLang="en-US" smtClean="0">
              <a:latin typeface="等线 Light" panose="02010600030101010101" pitchFamily="2" charset="-122"/>
              <a:ea typeface="等线 Light" panose="02010600030101010101" pitchFamily="2" charset="-122"/>
            </a:endParaRPr>
          </a:p>
        </p:txBody>
      </p:sp>
      <p:pic>
        <p:nvPicPr>
          <p:cNvPr id="4813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1773238"/>
            <a:ext cx="33337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24"/>
          <p:cNvSpPr>
            <a:spLocks noChangeArrowheads="1"/>
          </p:cNvSpPr>
          <p:nvPr/>
        </p:nvSpPr>
        <p:spPr bwMode="auto">
          <a:xfrm>
            <a:off x="468313" y="4508500"/>
            <a:ext cx="82073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800100" indent="-3429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buFont typeface="Arial" panose="020B0604020202020204" pitchFamily="34" charset="0"/>
              <a:buChar char="•"/>
            </a:pPr>
            <a:r>
              <a:rPr lang="zh-CN" altLang="en-US" sz="2000">
                <a:solidFill>
                  <a:srgbClr val="000000"/>
                </a:solidFill>
                <a:latin typeface="等线 Light" panose="02010600030101010101" pitchFamily="2" charset="-122"/>
                <a:ea typeface="等线 Light" panose="02010600030101010101" pitchFamily="2" charset="-122"/>
              </a:rPr>
              <a:t>右手坐标系：</a:t>
            </a:r>
            <a:endParaRPr lang="en-US" altLang="zh-CN" sz="2000">
              <a:solidFill>
                <a:srgbClr val="000000"/>
              </a:solidFill>
              <a:latin typeface="等线 Light" panose="02010600030101010101" pitchFamily="2" charset="-122"/>
              <a:ea typeface="等线 Light" panose="02010600030101010101" pitchFamily="2" charset="-122"/>
            </a:endParaRPr>
          </a:p>
          <a:p>
            <a:pPr lvl="1">
              <a:spcBef>
                <a:spcPct val="20000"/>
              </a:spcBef>
              <a:buFont typeface="Arial" panose="020B0604020202020204" pitchFamily="34" charset="0"/>
              <a:buChar char="•"/>
            </a:pPr>
            <a:r>
              <a:rPr lang="zh-CN" altLang="en-US" sz="2000">
                <a:solidFill>
                  <a:srgbClr val="000000"/>
                </a:solidFill>
                <a:latin typeface="等线 Light" panose="02010600030101010101" pitchFamily="2" charset="-122"/>
                <a:ea typeface="等线 Light" panose="02010600030101010101" pitchFamily="2" charset="-122"/>
              </a:rPr>
              <a:t>当右手四指沿</a:t>
            </a:r>
            <a:r>
              <a:rPr lang="en-US" altLang="zh-CN" sz="2000">
                <a:solidFill>
                  <a:srgbClr val="000000"/>
                </a:solidFill>
                <a:latin typeface="等线 Light" panose="02010600030101010101" pitchFamily="2" charset="-122"/>
                <a:ea typeface="等线 Light" panose="02010600030101010101" pitchFamily="2" charset="-122"/>
              </a:rPr>
              <a:t>x</a:t>
            </a:r>
            <a:r>
              <a:rPr lang="zh-CN" altLang="en-US" sz="2000">
                <a:solidFill>
                  <a:srgbClr val="000000"/>
                </a:solidFill>
                <a:latin typeface="等线 Light" panose="02010600030101010101" pitchFamily="2" charset="-122"/>
                <a:ea typeface="等线 Light" panose="02010600030101010101" pitchFamily="2" charset="-122"/>
              </a:rPr>
              <a:t>轴至</a:t>
            </a:r>
            <a:r>
              <a:rPr lang="en-US" altLang="zh-CN" sz="2000">
                <a:solidFill>
                  <a:srgbClr val="000000"/>
                </a:solidFill>
                <a:latin typeface="等线 Light" panose="02010600030101010101" pitchFamily="2" charset="-122"/>
                <a:ea typeface="等线 Light" panose="02010600030101010101" pitchFamily="2" charset="-122"/>
              </a:rPr>
              <a:t>y</a:t>
            </a:r>
            <a:r>
              <a:rPr lang="zh-CN" altLang="en-US" sz="2000">
                <a:solidFill>
                  <a:srgbClr val="000000"/>
                </a:solidFill>
                <a:latin typeface="等线 Light" panose="02010600030101010101" pitchFamily="2" charset="-122"/>
                <a:ea typeface="等线 Light" panose="02010600030101010101" pitchFamily="2" charset="-122"/>
              </a:rPr>
              <a:t>轴方向握紧，拇指所指的方向即为</a:t>
            </a:r>
            <a:r>
              <a:rPr lang="en-US" altLang="zh-CN" sz="2000">
                <a:solidFill>
                  <a:srgbClr val="000000"/>
                </a:solidFill>
                <a:latin typeface="等线 Light" panose="02010600030101010101" pitchFamily="2" charset="-122"/>
                <a:ea typeface="等线 Light" panose="02010600030101010101" pitchFamily="2" charset="-122"/>
              </a:rPr>
              <a:t>+z</a:t>
            </a:r>
            <a:r>
              <a:rPr lang="zh-CN" altLang="en-US" sz="2000">
                <a:solidFill>
                  <a:srgbClr val="000000"/>
                </a:solidFill>
                <a:latin typeface="等线 Light" panose="02010600030101010101" pitchFamily="2" charset="-122"/>
                <a:ea typeface="等线 Light" panose="02010600030101010101" pitchFamily="2" charset="-122"/>
              </a:rPr>
              <a:t>方向（缺省坐标系）</a:t>
            </a:r>
            <a:endParaRPr lang="en-US" altLang="zh-CN" sz="2000">
              <a:solidFill>
                <a:srgbClr val="000000"/>
              </a:solidFill>
              <a:latin typeface="等线 Light" panose="02010600030101010101" pitchFamily="2" charset="-122"/>
              <a:ea typeface="等线 Light" panose="02010600030101010101" pitchFamily="2" charset="-122"/>
            </a:endParaRPr>
          </a:p>
          <a:p>
            <a:pPr lvl="1">
              <a:spcBef>
                <a:spcPct val="20000"/>
              </a:spcBef>
              <a:buFont typeface="Arial" panose="020B0604020202020204" pitchFamily="34" charset="0"/>
              <a:buChar char="•"/>
            </a:pPr>
            <a:r>
              <a:rPr lang="zh-CN" altLang="en-US" sz="2000">
                <a:solidFill>
                  <a:srgbClr val="000000"/>
                </a:solidFill>
                <a:latin typeface="等线 Light" panose="02010600030101010101" pitchFamily="2" charset="-122"/>
                <a:ea typeface="等线 Light" panose="02010600030101010101" pitchFamily="2" charset="-122"/>
              </a:rPr>
              <a:t>大拇指（</a:t>
            </a:r>
            <a:r>
              <a:rPr lang="en-US" altLang="zh-CN" sz="2000">
                <a:solidFill>
                  <a:srgbClr val="000000"/>
                </a:solidFill>
                <a:latin typeface="等线 Light" panose="02010600030101010101" pitchFamily="2" charset="-122"/>
                <a:ea typeface="等线 Light" panose="02010600030101010101" pitchFamily="2" charset="-122"/>
              </a:rPr>
              <a:t>X+</a:t>
            </a:r>
            <a:r>
              <a:rPr lang="zh-CN" altLang="en-US" sz="2000">
                <a:solidFill>
                  <a:srgbClr val="000000"/>
                </a:solidFill>
                <a:latin typeface="等线 Light" panose="02010600030101010101" pitchFamily="2" charset="-122"/>
                <a:ea typeface="等线 Light" panose="02010600030101010101" pitchFamily="2" charset="-122"/>
              </a:rPr>
              <a:t>），食指（</a:t>
            </a:r>
            <a:r>
              <a:rPr lang="en-US" altLang="zh-CN" sz="2000">
                <a:solidFill>
                  <a:srgbClr val="000000"/>
                </a:solidFill>
                <a:latin typeface="等线 Light" panose="02010600030101010101" pitchFamily="2" charset="-122"/>
                <a:ea typeface="等线 Light" panose="02010600030101010101" pitchFamily="2" charset="-122"/>
              </a:rPr>
              <a:t>Y+</a:t>
            </a:r>
            <a:r>
              <a:rPr lang="zh-CN" altLang="en-US" sz="2000">
                <a:solidFill>
                  <a:srgbClr val="000000"/>
                </a:solidFill>
                <a:latin typeface="等线 Light" panose="02010600030101010101" pitchFamily="2" charset="-122"/>
                <a:ea typeface="等线 Light" panose="02010600030101010101" pitchFamily="2" charset="-122"/>
              </a:rPr>
              <a:t>），中指（</a:t>
            </a:r>
            <a:r>
              <a:rPr lang="en-US" altLang="zh-CN" sz="2000">
                <a:solidFill>
                  <a:srgbClr val="000000"/>
                </a:solidFill>
                <a:latin typeface="等线 Light" panose="02010600030101010101" pitchFamily="2" charset="-122"/>
                <a:ea typeface="等线 Light" panose="02010600030101010101" pitchFamily="2" charset="-122"/>
              </a:rPr>
              <a:t>Z+)</a:t>
            </a:r>
            <a:endParaRPr lang="en-US" altLang="zh-CN" sz="2000">
              <a:solidFill>
                <a:srgbClr val="000000"/>
              </a:solidFill>
              <a:latin typeface="等线 Light" panose="02010600030101010101" pitchFamily="2" charset="-122"/>
              <a:ea typeface="等线 Light" panose="02010600030101010101" pitchFamily="2" charset="-122"/>
            </a:endParaRPr>
          </a:p>
          <a:p>
            <a:pPr>
              <a:spcBef>
                <a:spcPct val="20000"/>
              </a:spcBef>
              <a:buFont typeface="Arial" panose="020B0604020202020204" pitchFamily="34" charset="0"/>
              <a:buChar char="•"/>
            </a:pPr>
            <a:r>
              <a:rPr lang="zh-CN" altLang="en-US" sz="2000">
                <a:solidFill>
                  <a:srgbClr val="000000"/>
                </a:solidFill>
                <a:latin typeface="等线 Light" panose="02010600030101010101" pitchFamily="2" charset="-122"/>
                <a:ea typeface="等线 Light" panose="02010600030101010101" pitchFamily="2" charset="-122"/>
              </a:rPr>
              <a:t>按照惯例，物体通常被定义在右手坐标系</a:t>
            </a:r>
            <a:endParaRPr lang="zh-CN" altLang="en-US" sz="2000">
              <a:solidFill>
                <a:srgbClr val="000000"/>
              </a:solidFill>
              <a:latin typeface="等线 Light" panose="02010600030101010101" pitchFamily="2" charset="-122"/>
              <a:ea typeface="等线 Light" panose="02010600030101010101" pitchFamily="2" charset="-122"/>
            </a:endParaRPr>
          </a:p>
        </p:txBody>
      </p:sp>
      <p:pic>
        <p:nvPicPr>
          <p:cNvPr id="481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44675"/>
            <a:ext cx="27368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90330"/>
            <a:ext cx="8229600" cy="5635833"/>
          </a:xfrm>
        </p:spPr>
        <p:txBody>
          <a:bodyPr/>
          <a:lstStyle/>
          <a:p>
            <a:r>
              <a:rPr lang="zh-CN" altLang="en-US" sz="2400" dirty="0">
                <a:latin typeface="等线 Light" panose="02010600030101010101" pitchFamily="2" charset="-122"/>
                <a:ea typeface="等线 Light" panose="02010600030101010101" pitchFamily="2" charset="-122"/>
              </a:rPr>
              <a:t>可逆矩阵</a:t>
            </a:r>
            <a:r>
              <a:rPr lang="en-US" altLang="zh-CN"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一个矩阵是可逆的，当且仅当存在一个逆矩阵，使得这两个矩阵的乘积是单位矩阵。并不是所有的矩阵都可逆的，判断矩阵是否可逆的依据是它的行列式是否为零</a:t>
            </a:r>
            <a:r>
              <a:rPr lang="zh-CN" altLang="en-US" sz="2400" dirty="0" smtClean="0">
                <a:latin typeface="等线 Light" panose="02010600030101010101" pitchFamily="2" charset="-122"/>
                <a:ea typeface="等线 Light" panose="02010600030101010101" pitchFamily="2" charset="-122"/>
              </a:rPr>
              <a:t>。</a:t>
            </a:r>
            <a:endParaRPr lang="en-US" altLang="zh-CN" sz="2400" dirty="0" smtClean="0">
              <a:latin typeface="等线 Light" panose="02010600030101010101" pitchFamily="2" charset="-122"/>
              <a:ea typeface="等线 Light" panose="02010600030101010101" pitchFamily="2" charset="-122"/>
            </a:endParaRPr>
          </a:p>
          <a:p>
            <a:r>
              <a:rPr lang="zh-CN" altLang="en-US" sz="2400" dirty="0">
                <a:latin typeface="等线 Light" panose="02010600030101010101" pitchFamily="2" charset="-122"/>
                <a:ea typeface="等线 Light" panose="02010600030101010101" pitchFamily="2" charset="-122"/>
              </a:rPr>
              <a:t>保角变换</a:t>
            </a:r>
            <a:r>
              <a:rPr lang="en-US" altLang="zh-CN"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其特征是两个向量的夹角在应用变换后不改变。旋转、平移和均匀缩放是保角变换。所有的保角变换对应的矩阵是可逆矩阵</a:t>
            </a:r>
            <a:r>
              <a:rPr lang="zh-CN" altLang="en-US" sz="2400" dirty="0" smtClean="0">
                <a:latin typeface="等线 Light" panose="02010600030101010101" pitchFamily="2" charset="-122"/>
                <a:ea typeface="等线 Light" panose="02010600030101010101" pitchFamily="2" charset="-122"/>
              </a:rPr>
              <a:t>。</a:t>
            </a:r>
            <a:endParaRPr lang="en-US" altLang="zh-CN" sz="2400" dirty="0" smtClean="0">
              <a:latin typeface="等线 Light" panose="02010600030101010101" pitchFamily="2" charset="-122"/>
              <a:ea typeface="等线 Light" panose="02010600030101010101" pitchFamily="2" charset="-122"/>
            </a:endParaRPr>
          </a:p>
          <a:p>
            <a:r>
              <a:rPr lang="zh-CN" altLang="en-US" sz="2400" dirty="0">
                <a:latin typeface="等线 Light" panose="02010600030101010101" pitchFamily="2" charset="-122"/>
                <a:ea typeface="等线 Light" panose="02010600030101010101" pitchFamily="2" charset="-122"/>
              </a:rPr>
              <a:t>正交变换</a:t>
            </a:r>
            <a:r>
              <a:rPr lang="en-US" altLang="zh-CN"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其充要条件是行列式为</a:t>
            </a:r>
            <a:r>
              <a:rPr lang="en-US" sz="2400" dirty="0">
                <a:latin typeface="等线 Light" panose="02010600030101010101" pitchFamily="2" charset="-122"/>
                <a:ea typeface="等线 Light" panose="02010600030101010101" pitchFamily="2" charset="-122"/>
              </a:rPr>
              <a:t>1</a:t>
            </a:r>
            <a:r>
              <a:rPr lang="zh-CN" altLang="en-US" sz="2400" dirty="0">
                <a:latin typeface="等线 Light" panose="02010600030101010101" pitchFamily="2" charset="-122"/>
                <a:ea typeface="等线 Light" panose="02010600030101010101" pitchFamily="2" charset="-122"/>
              </a:rPr>
              <a:t>。正交变换保持长度、角度、面积和体积不变。平移、旋转和反射变换是正交变换。正交变换是反射和可逆变换</a:t>
            </a:r>
            <a:r>
              <a:rPr lang="zh-CN" altLang="en-US" sz="2400" dirty="0" smtClean="0">
                <a:latin typeface="等线 Light" panose="02010600030101010101" pitchFamily="2" charset="-122"/>
                <a:ea typeface="等线 Light" panose="02010600030101010101" pitchFamily="2" charset="-122"/>
              </a:rPr>
              <a:t>。</a:t>
            </a:r>
            <a:endParaRPr lang="en-US" altLang="zh-CN" sz="2400" dirty="0" smtClean="0">
              <a:latin typeface="等线 Light" panose="02010600030101010101" pitchFamily="2" charset="-122"/>
              <a:ea typeface="等线 Light" panose="02010600030101010101" pitchFamily="2" charset="-122"/>
            </a:endParaRPr>
          </a:p>
          <a:p>
            <a:r>
              <a:rPr lang="zh-CN" altLang="en-US" sz="2400" dirty="0">
                <a:latin typeface="等线 Light" panose="02010600030101010101" pitchFamily="2" charset="-122"/>
                <a:ea typeface="等线 Light" panose="02010600030101010101" pitchFamily="2" charset="-122"/>
              </a:rPr>
              <a:t>刚体变换（</a:t>
            </a:r>
            <a:r>
              <a:rPr lang="en-US" sz="2400" dirty="0">
                <a:latin typeface="等线 Light" panose="02010600030101010101" pitchFamily="2" charset="-122"/>
                <a:ea typeface="等线 Light" panose="02010600030101010101" pitchFamily="2" charset="-122"/>
              </a:rPr>
              <a:t>Rigid Transformation</a:t>
            </a:r>
            <a:r>
              <a:rPr lang="zh-CN" altLang="en-US" sz="2400" dirty="0">
                <a:latin typeface="等线 Light" panose="02010600030101010101" pitchFamily="2" charset="-122"/>
                <a:ea typeface="等线 Light" panose="02010600030101010101" pitchFamily="2" charset="-122"/>
              </a:rPr>
              <a:t>）</a:t>
            </a:r>
            <a:r>
              <a:rPr lang="en-US" altLang="zh-CN"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即改变物体的位置、朝向，但不改变物体的形状。因此，刚体变换保持角度、长度、面积和体积不变。刚体变换由平移和旋转变换组成，它也是正交、保角、可逆和反射变换。</a:t>
            </a:r>
            <a:endParaRPr lang="en-US" sz="2400" dirty="0">
              <a:latin typeface="等线 Light" panose="02010600030101010101" pitchFamily="2" charset="-122"/>
              <a:ea typeface="等线 Light" panose="02010600030101010101" pitchFamily="2" charset="-122"/>
            </a:endParaRPr>
          </a:p>
          <a:p>
            <a:endParaRPr lang="en-US" sz="2400" dirty="0">
              <a:latin typeface="等线 Light" panose="02010600030101010101" pitchFamily="2" charset="-122"/>
              <a:ea typeface="等线 Light"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矩阵的行列式</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矩阵行列式有着很多有用的性质和几何解释。一个</a:t>
            </a:r>
            <a:r>
              <a:rPr lang="en-US" dirty="0">
                <a:latin typeface="等线 Light" panose="02010600030101010101" pitchFamily="2" charset="-122"/>
                <a:ea typeface="等线 Light" panose="02010600030101010101" pitchFamily="2" charset="-122"/>
              </a:rPr>
              <a:t>4×4</a:t>
            </a:r>
            <a:r>
              <a:rPr lang="zh-CN" altLang="en-US" dirty="0">
                <a:latin typeface="等线 Light" panose="02010600030101010101" pitchFamily="2" charset="-122"/>
                <a:ea typeface="等线 Light" panose="02010600030101010101" pitchFamily="2" charset="-122"/>
              </a:rPr>
              <a:t>矩阵的行列式的计算方法如下：</a:t>
            </a:r>
            <a:endParaRPr lang="en-US" dirty="0">
              <a:latin typeface="等线 Light" panose="02010600030101010101" pitchFamily="2" charset="-122"/>
              <a:ea typeface="等线 Light" panose="02010600030101010101" pitchFamily="2" charset="-122"/>
            </a:endParaRPr>
          </a:p>
          <a:p>
            <a:pPr marL="0" indent="0">
              <a:buNone/>
            </a:pPr>
            <a:endParaRPr lang="en-US"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endParaRPr lang="en-US"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endParaRPr lang="en-US"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268120" y="2601715"/>
          <a:ext cx="8410752" cy="1191375"/>
        </p:xfrm>
        <a:graphic>
          <a:graphicData uri="http://schemas.openxmlformats.org/presentationml/2006/ole">
            <mc:AlternateContent xmlns:mc="http://schemas.openxmlformats.org/markup-compatibility/2006">
              <mc:Choice xmlns:v="urn:schemas-microsoft-com:vml" Requires="v">
                <p:oleObj spid="_x0000_s182287" name="" r:id="rId1" imgW="5892800" imgH="825500" progId="Equation.DSMT4">
                  <p:embed/>
                </p:oleObj>
              </mc:Choice>
              <mc:Fallback>
                <p:oleObj name="" r:id="rId1" imgW="5892800" imgH="8255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0" y="2601715"/>
                        <a:ext cx="8410752" cy="1191375"/>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2095618" y="3793090"/>
          <a:ext cx="6583254" cy="1316651"/>
        </p:xfrm>
        <a:graphic>
          <a:graphicData uri="http://schemas.openxmlformats.org/presentationml/2006/ole">
            <mc:AlternateContent xmlns:mc="http://schemas.openxmlformats.org/markup-compatibility/2006">
              <mc:Choice xmlns:v="urn:schemas-microsoft-com:vml" Requires="v">
                <p:oleObj spid="_x0000_s182288" name="" r:id="rId3" imgW="4102100" imgH="812800" progId="Equation.DSMT4">
                  <p:embed/>
                </p:oleObj>
              </mc:Choice>
              <mc:Fallback>
                <p:oleObj name="" r:id="rId3" imgW="4102100" imgH="812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618" y="3793090"/>
                        <a:ext cx="6583254" cy="1316651"/>
                      </a:xfrm>
                      <a:prstGeom prst="rect">
                        <a:avLst/>
                      </a:prstGeom>
                      <a:noFill/>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矩阵的逆</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矩阵的逆可以通过它的伴随矩阵</a:t>
            </a:r>
            <a:r>
              <a:rPr lang="en-US" b="1" i="1" dirty="0">
                <a:latin typeface="等线 Light" panose="02010600030101010101" pitchFamily="2" charset="-122"/>
                <a:ea typeface="等线 Light" panose="02010600030101010101" pitchFamily="2" charset="-122"/>
              </a:rPr>
              <a:t>M</a:t>
            </a:r>
            <a:r>
              <a:rPr lang="en-US" baseline="30000"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除以矩阵的行列式求得</a:t>
            </a: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3154015" y="3246782"/>
          <a:ext cx="2535331" cy="1643270"/>
        </p:xfrm>
        <a:graphic>
          <a:graphicData uri="http://schemas.openxmlformats.org/presentationml/2006/ole">
            <mc:AlternateContent xmlns:mc="http://schemas.openxmlformats.org/markup-compatibility/2006">
              <mc:Choice xmlns:v="urn:schemas-microsoft-com:vml" Requires="v">
                <p:oleObj spid="_x0000_s183304" name="" r:id="rId1" imgW="635000" imgH="419100" progId="Equation.DSMT4">
                  <p:embed/>
                </p:oleObj>
              </mc:Choice>
              <mc:Fallback>
                <p:oleObj name="" r:id="rId1" imgW="635000" imgH="4191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015" y="3246782"/>
                        <a:ext cx="2535331" cy="1643270"/>
                      </a:xfrm>
                      <a:prstGeom prst="rect">
                        <a:avLst/>
                      </a:prstGeom>
                      <a:noFill/>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齐次坐标</a:t>
            </a:r>
            <a:endParaRPr lang="zh-CN" altLang="en-US" smtClean="0">
              <a:latin typeface="等线 Light" panose="02010600030101010101" pitchFamily="2" charset="-122"/>
              <a:ea typeface="等线 Light" panose="02010600030101010101" pitchFamily="2" charset="-122"/>
            </a:endParaRPr>
          </a:p>
        </p:txBody>
      </p:sp>
      <p:sp>
        <p:nvSpPr>
          <p:cNvPr id="9222" name="Rectangle 3"/>
          <p:cNvSpPr>
            <a:spLocks noGrp="1" noChangeArrowheads="1"/>
          </p:cNvSpPr>
          <p:nvPr>
            <p:ph type="body" idx="1"/>
          </p:nvPr>
        </p:nvSpPr>
        <p:spPr/>
        <p:txBody>
          <a:bodyPr/>
          <a:lstStyle/>
          <a:p>
            <a:r>
              <a:rPr lang="zh-CN" altLang="en-US" smtClean="0">
                <a:latin typeface="等线 Light" panose="02010600030101010101" pitchFamily="2" charset="-122"/>
                <a:ea typeface="等线 Light" panose="02010600030101010101" pitchFamily="2" charset="-122"/>
              </a:rPr>
              <a:t>一个统一的点与向量表示方法</a:t>
            </a:r>
            <a:endParaRPr lang="zh-CN" altLang="en-US" smtClean="0">
              <a:latin typeface="等线 Light" panose="02010600030101010101" pitchFamily="2" charset="-122"/>
              <a:ea typeface="等线 Light" panose="02010600030101010101" pitchFamily="2" charset="-122"/>
            </a:endParaRPr>
          </a:p>
          <a:p>
            <a:pPr lvl="1"/>
            <a:r>
              <a:rPr lang="zh-CN" altLang="en-US" smtClean="0">
                <a:latin typeface="等线 Light" panose="02010600030101010101" pitchFamily="2" charset="-122"/>
                <a:ea typeface="等线 Light" panose="02010600030101010101" pitchFamily="2" charset="-122"/>
              </a:rPr>
              <a:t>向量</a:t>
            </a:r>
            <a:r>
              <a:rPr lang="en-US" altLang="zh-CN" smtClean="0">
                <a:latin typeface="等线 Light" panose="02010600030101010101" pitchFamily="2" charset="-122"/>
                <a:ea typeface="等线 Light" panose="02010600030101010101" pitchFamily="2" charset="-122"/>
              </a:rPr>
              <a:t>:</a:t>
            </a:r>
            <a:endParaRPr lang="en-US" altLang="zh-CN" smtClean="0">
              <a:latin typeface="等线 Light" panose="02010600030101010101" pitchFamily="2" charset="-122"/>
              <a:ea typeface="等线 Light" panose="02010600030101010101" pitchFamily="2" charset="-122"/>
            </a:endParaRPr>
          </a:p>
          <a:p>
            <a:pPr lvl="1"/>
            <a:endParaRPr lang="en-US" altLang="zh-CN" smtClean="0">
              <a:latin typeface="等线 Light" panose="02010600030101010101" pitchFamily="2" charset="-122"/>
              <a:ea typeface="等线 Light" panose="02010600030101010101" pitchFamily="2" charset="-122"/>
            </a:endParaRPr>
          </a:p>
          <a:p>
            <a:pPr lvl="1"/>
            <a:endParaRPr lang="en-US" altLang="zh-CN" smtClean="0">
              <a:latin typeface="等线 Light" panose="02010600030101010101" pitchFamily="2" charset="-122"/>
              <a:ea typeface="等线 Light" panose="02010600030101010101" pitchFamily="2" charset="-122"/>
            </a:endParaRPr>
          </a:p>
          <a:p>
            <a:pPr lvl="1"/>
            <a:r>
              <a:rPr lang="zh-CN" altLang="en-US" smtClean="0">
                <a:latin typeface="等线 Light" panose="02010600030101010101" pitchFamily="2" charset="-122"/>
                <a:ea typeface="等线 Light" panose="02010600030101010101" pitchFamily="2" charset="-122"/>
              </a:rPr>
              <a:t>点</a:t>
            </a:r>
            <a:r>
              <a:rPr lang="en-US" altLang="zh-CN" smtClean="0">
                <a:latin typeface="等线 Light" panose="02010600030101010101" pitchFamily="2" charset="-122"/>
                <a:ea typeface="等线 Light" panose="02010600030101010101" pitchFamily="2" charset="-122"/>
              </a:rPr>
              <a:t>:</a:t>
            </a:r>
            <a:endParaRPr lang="en-US" altLang="zh-CN" smtClean="0">
              <a:latin typeface="等线 Light" panose="02010600030101010101" pitchFamily="2" charset="-122"/>
              <a:ea typeface="等线 Light" panose="02010600030101010101" pitchFamily="2" charset="-122"/>
            </a:endParaRPr>
          </a:p>
          <a:p>
            <a:pPr lvl="1"/>
            <a:endParaRPr lang="en-US" altLang="zh-CN" smtClean="0">
              <a:latin typeface="等线 Light" panose="02010600030101010101" pitchFamily="2" charset="-122"/>
              <a:ea typeface="等线 Light" panose="02010600030101010101" pitchFamily="2" charset="-122"/>
            </a:endParaRPr>
          </a:p>
          <a:p>
            <a:pPr lvl="1"/>
            <a:endParaRPr lang="en-US" altLang="zh-CN" smtClean="0">
              <a:latin typeface="等线 Light" panose="02010600030101010101" pitchFamily="2" charset="-122"/>
              <a:ea typeface="等线 Light" panose="02010600030101010101" pitchFamily="2" charset="-122"/>
            </a:endParaRPr>
          </a:p>
          <a:p>
            <a:r>
              <a:rPr lang="zh-CN" altLang="en-US" smtClean="0">
                <a:latin typeface="等线 Light" panose="02010600030101010101" pitchFamily="2" charset="-122"/>
                <a:ea typeface="等线 Light" panose="02010600030101010101" pitchFamily="2" charset="-122"/>
              </a:rPr>
              <a:t>统一的形式</a:t>
            </a:r>
            <a:r>
              <a:rPr lang="en-US" altLang="zh-CN"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p:txBody>
      </p:sp>
      <p:graphicFrame>
        <p:nvGraphicFramePr>
          <p:cNvPr id="9218" name="Object 2"/>
          <p:cNvGraphicFramePr>
            <a:graphicFrameLocks noChangeAspect="1"/>
          </p:cNvGraphicFramePr>
          <p:nvPr/>
        </p:nvGraphicFramePr>
        <p:xfrm>
          <a:off x="2350036" y="3635376"/>
          <a:ext cx="5870575" cy="987425"/>
        </p:xfrm>
        <a:graphic>
          <a:graphicData uri="http://schemas.openxmlformats.org/presentationml/2006/ole">
            <mc:AlternateContent xmlns:mc="http://schemas.openxmlformats.org/markup-compatibility/2006">
              <mc:Choice xmlns:v="urn:schemas-microsoft-com:vml" Requires="v">
                <p:oleObj spid="_x0000_s146455" name="Equation" r:id="rId1" imgW="2565400" imgH="431800" progId="Equation.3">
                  <p:embed/>
                </p:oleObj>
              </mc:Choice>
              <mc:Fallback>
                <p:oleObj name="Equation" r:id="rId1" imgW="2565400" imgH="4318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036" y="3635376"/>
                        <a:ext cx="58705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2555874" y="2550942"/>
          <a:ext cx="5216525" cy="984250"/>
        </p:xfrm>
        <a:graphic>
          <a:graphicData uri="http://schemas.openxmlformats.org/presentationml/2006/ole">
            <mc:AlternateContent xmlns:mc="http://schemas.openxmlformats.org/markup-compatibility/2006">
              <mc:Choice xmlns:v="urn:schemas-microsoft-com:vml" Requires="v">
                <p:oleObj spid="_x0000_s146456" name="Equation" r:id="rId3" imgW="2286000" imgH="431800" progId="Equation.3">
                  <p:embed/>
                </p:oleObj>
              </mc:Choice>
              <mc:Fallback>
                <p:oleObj name="Equation" r:id="rId3" imgW="22860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4" y="2550942"/>
                        <a:ext cx="52165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4"/>
          <p:cNvGraphicFramePr>
            <a:graphicFrameLocks noChangeAspect="1"/>
          </p:cNvGraphicFramePr>
          <p:nvPr/>
        </p:nvGraphicFramePr>
        <p:xfrm>
          <a:off x="3430587" y="4890629"/>
          <a:ext cx="1733550" cy="1503362"/>
        </p:xfrm>
        <a:graphic>
          <a:graphicData uri="http://schemas.openxmlformats.org/presentationml/2006/ole">
            <mc:AlternateContent xmlns:mc="http://schemas.openxmlformats.org/markup-compatibility/2006">
              <mc:Choice xmlns:v="urn:schemas-microsoft-com:vml" Requires="v">
                <p:oleObj spid="_x0000_s146457" name="Equation" r:id="rId5" imgW="1054100" imgH="914400" progId="Equation.3">
                  <p:embed/>
                </p:oleObj>
              </mc:Choice>
              <mc:Fallback>
                <p:oleObj name="Equation" r:id="rId5" imgW="105410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0587" y="4890629"/>
                        <a:ext cx="1733550" cy="150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齐次坐标</a:t>
            </a:r>
            <a:endParaRPr lang="zh-CN" altLang="en-US" smtClean="0">
              <a:latin typeface="等线 Light" panose="02010600030101010101" pitchFamily="2" charset="-122"/>
              <a:ea typeface="等线 Light" panose="02010600030101010101" pitchFamily="2" charset="-122"/>
            </a:endParaRPr>
          </a:p>
        </p:txBody>
      </p:sp>
      <p:sp>
        <p:nvSpPr>
          <p:cNvPr id="51203" name="Rectangle 3"/>
          <p:cNvSpPr>
            <a:spLocks noGrp="1" noChangeArrowheads="1"/>
          </p:cNvSpPr>
          <p:nvPr>
            <p:ph type="body" idx="1"/>
          </p:nvPr>
        </p:nvSpPr>
        <p:spPr/>
        <p:txBody>
          <a:bodyPr/>
          <a:lstStyle/>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右边的四元组称为齐次坐标</a:t>
            </a:r>
            <a:endParaRPr lang="zh-CN" altLang="en-US"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p:txBody>
      </p:sp>
      <p:pic>
        <p:nvPicPr>
          <p:cNvPr id="51204" name="Picture 6" descr="txp_fig"/>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28725" y="2205038"/>
            <a:ext cx="629602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7"/>
          <p:cNvSpPr txBox="1">
            <a:spLocks noChangeArrowheads="1"/>
          </p:cNvSpPr>
          <p:nvPr/>
        </p:nvSpPr>
        <p:spPr bwMode="auto">
          <a:xfrm>
            <a:off x="5527675" y="1943100"/>
            <a:ext cx="1708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000"/>
              <a:t>齐次坐标</a:t>
            </a:r>
            <a:endParaRPr lang="zh-CN" altLang="en-US" sz="3000"/>
          </a:p>
        </p:txBody>
      </p:sp>
      <p:sp>
        <p:nvSpPr>
          <p:cNvPr id="51206" name="Text Box 8"/>
          <p:cNvSpPr txBox="1">
            <a:spLocks noChangeArrowheads="1"/>
          </p:cNvSpPr>
          <p:nvPr/>
        </p:nvSpPr>
        <p:spPr bwMode="auto">
          <a:xfrm>
            <a:off x="1187450" y="1943100"/>
            <a:ext cx="208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000"/>
              <a:t>非齐次坐标</a:t>
            </a:r>
            <a:endParaRPr lang="zh-CN" altLang="en-US" sz="3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点的空间坐标与齐次坐标</a:t>
            </a:r>
            <a:endParaRPr lang="zh-CN" altLang="en-US" smtClean="0">
              <a:latin typeface="等线 Light" panose="02010600030101010101" pitchFamily="2" charset="-122"/>
              <a:ea typeface="等线 Light" panose="02010600030101010101" pitchFamily="2" charset="-122"/>
            </a:endParaRPr>
          </a:p>
        </p:txBody>
      </p:sp>
      <p:sp>
        <p:nvSpPr>
          <p:cNvPr id="52227" name="Rectangle 3"/>
          <p:cNvSpPr>
            <a:spLocks noGrp="1" noChangeArrowheads="1"/>
          </p:cNvSpPr>
          <p:nvPr>
            <p:ph type="body" idx="1"/>
          </p:nvPr>
        </p:nvSpPr>
        <p:spPr/>
        <p:txBody>
          <a:bodyPr/>
          <a:lstStyle/>
          <a:p>
            <a:r>
              <a:rPr lang="zh-CN" altLang="en-US" smtClean="0">
                <a:latin typeface="等线 Light" panose="02010600030101010101" pitchFamily="2" charset="-122"/>
                <a:ea typeface="等线 Light" panose="02010600030101010101" pitchFamily="2" charset="-122"/>
              </a:rPr>
              <a:t>三维空间上的点</a:t>
            </a:r>
            <a:r>
              <a:rPr lang="en-US" altLang="zh-CN" smtClean="0">
                <a:latin typeface="等线 Light" panose="02010600030101010101" pitchFamily="2" charset="-122"/>
                <a:ea typeface="等线 Light" panose="02010600030101010101" pitchFamily="2" charset="-122"/>
              </a:rPr>
              <a:t>(x,y,z)</a:t>
            </a:r>
            <a:r>
              <a:rPr lang="en-US" altLang="zh-CN" baseline="30000" smtClean="0">
                <a:latin typeface="等线 Light" panose="02010600030101010101" pitchFamily="2" charset="-122"/>
                <a:ea typeface="等线 Light" panose="02010600030101010101" pitchFamily="2" charset="-122"/>
              </a:rPr>
              <a:t>T</a:t>
            </a:r>
            <a:r>
              <a:rPr lang="zh-CN" altLang="en-US" smtClean="0">
                <a:latin typeface="等线 Light" panose="02010600030101010101" pitchFamily="2" charset="-122"/>
                <a:ea typeface="等线 Light" panose="02010600030101010101" pitchFamily="2" charset="-122"/>
              </a:rPr>
              <a:t>可以表示为四维空间中的一个齐次点</a:t>
            </a:r>
            <a:r>
              <a:rPr lang="en-US" altLang="zh-CN" smtClean="0">
                <a:latin typeface="等线 Light" panose="02010600030101010101" pitchFamily="2" charset="-122"/>
                <a:ea typeface="等线 Light" panose="02010600030101010101" pitchFamily="2" charset="-122"/>
              </a:rPr>
              <a:t>(x,y,z,w)</a:t>
            </a:r>
            <a:r>
              <a:rPr lang="en-US" altLang="zh-CN" baseline="30000" smtClean="0">
                <a:latin typeface="等线 Light" panose="02010600030101010101" pitchFamily="2" charset="-122"/>
                <a:ea typeface="等线 Light" panose="02010600030101010101" pitchFamily="2" charset="-122"/>
              </a:rPr>
              <a:t>T</a:t>
            </a:r>
            <a:r>
              <a:rPr lang="zh-CN" altLang="en-US" smtClean="0">
                <a:latin typeface="等线 Light" panose="02010600030101010101" pitchFamily="2" charset="-122"/>
                <a:ea typeface="等线 Light" panose="02010600030101010101" pitchFamily="2" charset="-122"/>
              </a:rPr>
              <a:t>，其中</a:t>
            </a:r>
            <a:r>
              <a:rPr lang="en-US" altLang="zh-CN" smtClean="0">
                <a:latin typeface="等线 Light" panose="02010600030101010101" pitchFamily="2" charset="-122"/>
                <a:ea typeface="等线 Light" panose="02010600030101010101" pitchFamily="2" charset="-122"/>
              </a:rPr>
              <a:t>w=1</a:t>
            </a:r>
            <a:endParaRPr lang="en-US" altLang="zh-CN" smtClean="0">
              <a:latin typeface="等线 Light" panose="02010600030101010101" pitchFamily="2" charset="-122"/>
              <a:ea typeface="等线 Light" panose="02010600030101010101" pitchFamily="2" charset="-122"/>
            </a:endParaRPr>
          </a:p>
          <a:p>
            <a:r>
              <a:rPr lang="zh-CN" altLang="en-US" smtClean="0">
                <a:latin typeface="等线 Light" panose="02010600030101010101" pitchFamily="2" charset="-122"/>
                <a:ea typeface="等线 Light" panose="02010600030101010101" pitchFamily="2" charset="-122"/>
              </a:rPr>
              <a:t>用齐次坐标表示空间中的点，能够方便进行各种运算。同样的，可将矩阵写作齐次形式，即将原来的</a:t>
            </a:r>
            <a:r>
              <a:rPr lang="en-US" altLang="zh-CN" smtClean="0">
                <a:latin typeface="等线 Light" panose="02010600030101010101" pitchFamily="2" charset="-122"/>
                <a:ea typeface="等线 Light" panose="02010600030101010101" pitchFamily="2" charset="-122"/>
              </a:rPr>
              <a:t>3x3</a:t>
            </a:r>
            <a:r>
              <a:rPr lang="zh-CN" altLang="en-US" smtClean="0">
                <a:latin typeface="等线 Light" panose="02010600030101010101" pitchFamily="2" charset="-122"/>
                <a:ea typeface="等线 Light" panose="02010600030101010101" pitchFamily="2" charset="-122"/>
              </a:rPr>
              <a:t>大小的矩阵扩充为</a:t>
            </a:r>
            <a:r>
              <a:rPr lang="en-US" altLang="zh-CN" smtClean="0">
                <a:latin typeface="等线 Light" panose="02010600030101010101" pitchFamily="2" charset="-122"/>
                <a:ea typeface="等线 Light" panose="02010600030101010101" pitchFamily="2" charset="-122"/>
              </a:rPr>
              <a:t>4x4</a:t>
            </a:r>
            <a:r>
              <a:rPr lang="zh-CN" altLang="en-US" smtClean="0">
                <a:latin typeface="等线 Light" panose="02010600030101010101" pitchFamily="2" charset="-122"/>
                <a:ea typeface="等线 Light" panose="02010600030101010101" pitchFamily="2" charset="-122"/>
              </a:rPr>
              <a:t>大小的矩阵。例如，</a:t>
            </a:r>
            <a:r>
              <a:rPr lang="en-US" altLang="zh-CN" smtClean="0">
                <a:latin typeface="等线 Light" panose="02010600030101010101" pitchFamily="2" charset="-122"/>
                <a:ea typeface="等线 Light" panose="02010600030101010101" pitchFamily="2" charset="-122"/>
              </a:rPr>
              <a:t>I</a:t>
            </a:r>
            <a:r>
              <a:rPr lang="zh-CN" altLang="en-US" smtClean="0">
                <a:latin typeface="等线 Light" panose="02010600030101010101" pitchFamily="2" charset="-122"/>
                <a:ea typeface="等线 Light" panose="02010600030101010101" pitchFamily="2" charset="-122"/>
              </a:rPr>
              <a:t>的齐次形式为：</a:t>
            </a:r>
            <a:endParaRPr lang="zh-CN" altLang="en-US" smtClean="0">
              <a:latin typeface="等线 Light" panose="02010600030101010101" pitchFamily="2" charset="-122"/>
              <a:ea typeface="等线 Light" panose="02010600030101010101" pitchFamily="2" charset="-122"/>
            </a:endParaRPr>
          </a:p>
        </p:txBody>
      </p:sp>
      <p:pic>
        <p:nvPicPr>
          <p:cNvPr id="52228" name="Picture 6" descr="txp_fig"/>
          <p:cNvPicPr>
            <a:picLocks noChangeAspect="1" noChangeArrowheads="1"/>
          </p:cNvPicPr>
          <p:nvPr>
            <p:custDataLst>
              <p:tags r:id="rId1"/>
            </p:custDataLst>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4648200"/>
            <a:ext cx="1884363"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空间坐标系到齐次坐标系的转换</a:t>
            </a:r>
            <a:endParaRPr lang="zh-CN" altLang="en-US" smtClean="0">
              <a:latin typeface="等线 Light" panose="02010600030101010101" pitchFamily="2" charset="-122"/>
              <a:ea typeface="等线 Light" panose="02010600030101010101" pitchFamily="2" charset="-122"/>
            </a:endParaRPr>
          </a:p>
        </p:txBody>
      </p:sp>
      <p:sp>
        <p:nvSpPr>
          <p:cNvPr id="53251" name="Rectangle 3"/>
          <p:cNvSpPr>
            <a:spLocks noGrp="1" noChangeArrowheads="1"/>
          </p:cNvSpPr>
          <p:nvPr>
            <p:ph type="body" idx="1"/>
          </p:nvPr>
        </p:nvSpPr>
        <p:spPr/>
        <p:txBody>
          <a:bodyPr/>
          <a:lstStyle/>
          <a:p>
            <a:r>
              <a:rPr lang="zh-CN" altLang="en-US" dirty="0" smtClean="0">
                <a:latin typeface="等线 Light" panose="02010600030101010101" pitchFamily="2" charset="-122"/>
                <a:ea typeface="等线 Light" panose="02010600030101010101" pitchFamily="2" charset="-122"/>
              </a:rPr>
              <a:t>点的齐次坐标表示</a:t>
            </a:r>
            <a:endParaRPr lang="zh-CN" altLang="en-US" dirty="0" smtClean="0">
              <a:latin typeface="等线 Light" panose="02010600030101010101" pitchFamily="2" charset="-122"/>
              <a:ea typeface="等线 Light" panose="02010600030101010101" pitchFamily="2" charset="-122"/>
            </a:endParaRPr>
          </a:p>
          <a:p>
            <a:endParaRPr lang="zh-CN" altLang="en-US" dirty="0" smtClean="0">
              <a:latin typeface="等线 Light" panose="02010600030101010101" pitchFamily="2" charset="-122"/>
              <a:ea typeface="等线 Light" panose="02010600030101010101" pitchFamily="2" charset="-122"/>
            </a:endParaRPr>
          </a:p>
          <a:p>
            <a:endParaRPr lang="zh-CN" altLang="en-US"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齐次向量与空间坐标的转化</a:t>
            </a:r>
            <a:endParaRPr lang="zh-CN" altLang="en-US" dirty="0" smtClean="0">
              <a:latin typeface="等线 Light" panose="02010600030101010101" pitchFamily="2" charset="-122"/>
              <a:ea typeface="等线 Light" panose="02010600030101010101" pitchFamily="2" charset="-122"/>
            </a:endParaRPr>
          </a:p>
        </p:txBody>
      </p:sp>
      <p:pic>
        <p:nvPicPr>
          <p:cNvPr id="53252" name="Picture 6" descr="txp_fig"/>
          <p:cNvPicPr>
            <a:picLocks noChangeAspect="1" noChangeArrowheads="1"/>
          </p:cNvPicPr>
          <p:nvPr>
            <p:custDataLst>
              <p:tags r:id="rId1"/>
            </p:custDataLst>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0563" y="1773238"/>
            <a:ext cx="2157412"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txp_fig"/>
          <p:cNvPicPr>
            <a:picLocks noChangeAspect="1" noChangeArrowheads="1"/>
          </p:cNvPicPr>
          <p:nvPr>
            <p:custDataLst>
              <p:tags r:id="rId3"/>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0563" y="3870325"/>
            <a:ext cx="4319587"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齐次矩阵</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sz="2400" dirty="0">
                <a:latin typeface="等线 Light" panose="02010600030101010101" pitchFamily="2" charset="-122"/>
                <a:ea typeface="等线 Light" panose="02010600030101010101" pitchFamily="2" charset="-122"/>
              </a:rPr>
              <a:t>设三维空间坐标</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，引入第</a:t>
            </a:r>
            <a:r>
              <a:rPr lang="en-US" sz="2400" dirty="0">
                <a:latin typeface="等线 Light" panose="02010600030101010101" pitchFamily="2" charset="-122"/>
                <a:ea typeface="等线 Light" panose="02010600030101010101" pitchFamily="2" charset="-122"/>
              </a:rPr>
              <a:t>4</a:t>
            </a:r>
            <a:r>
              <a:rPr lang="zh-CN" altLang="en-US" sz="2400" dirty="0">
                <a:latin typeface="等线 Light" panose="02010600030101010101" pitchFamily="2" charset="-122"/>
                <a:ea typeface="等线 Light" panose="02010600030101010101" pitchFamily="2" charset="-122"/>
              </a:rPr>
              <a:t>个分量</a:t>
            </a:r>
            <a:r>
              <a:rPr lang="en-US" sz="2400" i="1" dirty="0">
                <a:latin typeface="等线 Light" panose="02010600030101010101" pitchFamily="2" charset="-122"/>
                <a:ea typeface="等线 Light" panose="02010600030101010101" pitchFamily="2" charset="-122"/>
              </a:rPr>
              <a:t>w</a:t>
            </a:r>
            <a:r>
              <a:rPr lang="zh-CN" altLang="en-US" sz="2400" dirty="0">
                <a:latin typeface="等线 Light" panose="02010600030101010101" pitchFamily="2" charset="-122"/>
                <a:ea typeface="等线 Light" panose="02010600030101010101" pitchFamily="2" charset="-122"/>
              </a:rPr>
              <a:t>，构成齐次坐标</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w</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。若</a:t>
            </a:r>
            <a:r>
              <a:rPr lang="en-US" sz="2400" i="1" dirty="0">
                <a:latin typeface="等线 Light" panose="02010600030101010101" pitchFamily="2" charset="-122"/>
                <a:ea typeface="等线 Light" panose="02010600030101010101" pitchFamily="2" charset="-122"/>
              </a:rPr>
              <a:t>w</a:t>
            </a:r>
            <a:r>
              <a:rPr lang="zh-CN" altLang="en-US" sz="2400" dirty="0">
                <a:latin typeface="等线 Light" panose="02010600030101010101" pitchFamily="2" charset="-122"/>
                <a:ea typeface="等线 Light" panose="02010600030101010101" pitchFamily="2" charset="-122"/>
              </a:rPr>
              <a:t>任意变化，则</a:t>
            </a:r>
            <a:r>
              <a:rPr lang="en-US" sz="2400" i="1" dirty="0">
                <a:latin typeface="等线 Light" panose="02010600030101010101" pitchFamily="2" charset="-122"/>
                <a:ea typeface="等线 Light" panose="02010600030101010101" pitchFamily="2" charset="-122"/>
              </a:rPr>
              <a:t>x</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w</a:t>
            </a:r>
            <a:r>
              <a:rPr lang="zh-CN" alt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w</a:t>
            </a:r>
            <a:r>
              <a:rPr lang="zh-CN" alt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w</a:t>
            </a:r>
            <a:r>
              <a:rPr lang="zh-CN" altLang="en-US" sz="2400" dirty="0">
                <a:latin typeface="等线 Light" panose="02010600030101010101" pitchFamily="2" charset="-122"/>
                <a:ea typeface="等线 Light" panose="02010600030101010101" pitchFamily="2" charset="-122"/>
              </a:rPr>
              <a:t>形成了一个过原点且与</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连线射向无穷远处的直线。因此，三维空间中任意一点都有齐次坐标空间中的无限个点与之对应。</a:t>
            </a:r>
            <a:r>
              <a:rPr lang="en-US" sz="2400" dirty="0">
                <a:latin typeface="等线 Light" panose="02010600030101010101" pitchFamily="2" charset="-122"/>
                <a:ea typeface="等线 Light" panose="02010600030101010101" pitchFamily="2" charset="-122"/>
              </a:rPr>
              <a:t>3×3</a:t>
            </a:r>
            <a:r>
              <a:rPr lang="zh-CN" altLang="en-US" sz="2400" dirty="0">
                <a:latin typeface="等线 Light" panose="02010600030101010101" pitchFamily="2" charset="-122"/>
                <a:ea typeface="等线 Light" panose="02010600030101010101" pitchFamily="2" charset="-122"/>
              </a:rPr>
              <a:t>线性变换矩阵并不能表示平移变换，而</a:t>
            </a:r>
            <a:r>
              <a:rPr lang="en-US" sz="2400" dirty="0">
                <a:latin typeface="等线 Light" panose="02010600030101010101" pitchFamily="2" charset="-122"/>
                <a:ea typeface="等线 Light" panose="02010600030101010101" pitchFamily="2" charset="-122"/>
              </a:rPr>
              <a:t>4×4</a:t>
            </a:r>
            <a:r>
              <a:rPr lang="zh-CN" altLang="en-US" sz="2400" dirty="0">
                <a:latin typeface="等线 Light" panose="02010600030101010101" pitchFamily="2" charset="-122"/>
                <a:ea typeface="等线 Light" panose="02010600030101010101" pitchFamily="2" charset="-122"/>
              </a:rPr>
              <a:t>矩阵恰恰统一了线性变换与平移变换。设旋转变换为</a:t>
            </a:r>
            <a:r>
              <a:rPr lang="en-US" sz="2400" b="1" i="1" dirty="0">
                <a:latin typeface="等线 Light" panose="02010600030101010101" pitchFamily="2" charset="-122"/>
                <a:ea typeface="等线 Light" panose="02010600030101010101" pitchFamily="2" charset="-122"/>
              </a:rPr>
              <a:t>R</a:t>
            </a:r>
            <a:r>
              <a:rPr lang="zh-CN" altLang="en-US" sz="2400" dirty="0">
                <a:latin typeface="等线 Light" panose="02010600030101010101" pitchFamily="2" charset="-122"/>
                <a:ea typeface="等线 Light" panose="02010600030101010101" pitchFamily="2" charset="-122"/>
              </a:rPr>
              <a:t>，平移变换为</a:t>
            </a:r>
            <a:r>
              <a:rPr lang="en-US" sz="2400" b="1" i="1" dirty="0">
                <a:latin typeface="等线 Light" panose="02010600030101010101" pitchFamily="2" charset="-122"/>
                <a:ea typeface="等线 Light" panose="02010600030101010101" pitchFamily="2" charset="-122"/>
              </a:rPr>
              <a:t>T</a:t>
            </a:r>
            <a:r>
              <a:rPr lang="zh-CN" altLang="en-US" sz="2400" dirty="0">
                <a:latin typeface="等线 Light" panose="02010600030101010101" pitchFamily="2" charset="-122"/>
                <a:ea typeface="等线 Light" panose="02010600030101010101" pitchFamily="2" charset="-122"/>
              </a:rPr>
              <a:t>，则两者的结合是：</a:t>
            </a:r>
            <a:endParaRPr lang="en-US" sz="24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457199" y="4518990"/>
            <a:ext cx="204233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457200" y="4518991"/>
          <a:ext cx="8369638" cy="1789734"/>
        </p:xfrm>
        <a:graphic>
          <a:graphicData uri="http://schemas.openxmlformats.org/presentationml/2006/ole">
            <mc:AlternateContent xmlns:mc="http://schemas.openxmlformats.org/markup-compatibility/2006">
              <mc:Choice xmlns:v="urn:schemas-microsoft-com:vml" Requires="v">
                <p:oleObj spid="_x0000_s184328" name="" r:id="rId1" imgW="3784600" imgH="812800" progId="Equation.DSMT4">
                  <p:embed/>
                </p:oleObj>
              </mc:Choice>
              <mc:Fallback>
                <p:oleObj name="" r:id="rId1" imgW="3784600" imgH="8128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18991"/>
                        <a:ext cx="8369638" cy="1789734"/>
                      </a:xfrm>
                      <a:prstGeom prst="rect">
                        <a:avLst/>
                      </a:prstGeom>
                      <a:no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绕任意一点旋转的矩阵</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sz="2400" dirty="0">
                <a:latin typeface="等线 Light" panose="02010600030101010101" pitchFamily="2" charset="-122"/>
                <a:ea typeface="等线 Light" panose="02010600030101010101" pitchFamily="2" charset="-122"/>
              </a:rPr>
              <a:t>即两个平移矩阵和一个旋转矩阵的</a:t>
            </a:r>
            <a:r>
              <a:rPr lang="zh-CN" altLang="en-US" sz="2400" dirty="0" smtClean="0">
                <a:latin typeface="等线 Light" panose="02010600030101010101" pitchFamily="2" charset="-122"/>
                <a:ea typeface="等线 Light" panose="02010600030101010101" pitchFamily="2" charset="-122"/>
              </a:rPr>
              <a:t>复合</a:t>
            </a:r>
            <a:r>
              <a:rPr lang="en-US" altLang="zh-CN" sz="2400" i="1" dirty="0" smtClean="0">
                <a:latin typeface="等线 Light" panose="02010600030101010101" pitchFamily="2" charset="-122"/>
                <a:ea typeface="等线 Light" panose="02010600030101010101" pitchFamily="2" charset="-122"/>
              </a:rPr>
              <a:t>TRT</a:t>
            </a:r>
            <a:r>
              <a:rPr lang="en-US" altLang="zh-CN" sz="2400" i="1" baseline="30000" dirty="0" smtClean="0">
                <a:latin typeface="等线 Light" panose="02010600030101010101" pitchFamily="2" charset="-122"/>
                <a:ea typeface="等线 Light" panose="02010600030101010101" pitchFamily="2" charset="-122"/>
              </a:rPr>
              <a:t>-1</a:t>
            </a:r>
            <a:r>
              <a:rPr lang="zh-CN" altLang="en-US" sz="2400" dirty="0" smtClean="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以二维为例（如图</a:t>
            </a:r>
            <a:r>
              <a:rPr lang="en-US" sz="2400" dirty="0">
                <a:latin typeface="等线 Light" panose="02010600030101010101" pitchFamily="2" charset="-122"/>
                <a:ea typeface="等线 Light" panose="02010600030101010101" pitchFamily="2" charset="-122"/>
              </a:rPr>
              <a:t>2-3</a:t>
            </a:r>
            <a:r>
              <a:rPr lang="zh-CN" altLang="en-US" sz="2400" dirty="0">
                <a:latin typeface="等线 Light" panose="02010600030101010101" pitchFamily="2" charset="-122"/>
                <a:ea typeface="等线 Light" panose="02010600030101010101" pitchFamily="2" charset="-122"/>
              </a:rPr>
              <a:t>所示），令三角形绕它的中心旋转</a:t>
            </a:r>
            <a:r>
              <a:rPr lang="en-US" sz="2400" dirty="0">
                <a:latin typeface="等线 Light" panose="02010600030101010101" pitchFamily="2" charset="-122"/>
                <a:ea typeface="等线 Light" panose="02010600030101010101" pitchFamily="2" charset="-122"/>
              </a:rPr>
              <a:t>90°</a:t>
            </a:r>
            <a:r>
              <a:rPr lang="zh-CN" altLang="en-US" sz="2400" dirty="0">
                <a:latin typeface="等线 Light" panose="02010600030101010101" pitchFamily="2" charset="-122"/>
                <a:ea typeface="等线 Light" panose="02010600030101010101" pitchFamily="2" charset="-122"/>
              </a:rPr>
              <a:t>可分为三步。首先，平移坐标系使得中心与原点重合。然后，绕原点旋转</a:t>
            </a:r>
            <a:r>
              <a:rPr lang="en-US" sz="2400" dirty="0">
                <a:latin typeface="等线 Light" panose="02010600030101010101" pitchFamily="2" charset="-122"/>
                <a:ea typeface="等线 Light" panose="02010600030101010101" pitchFamily="2" charset="-122"/>
              </a:rPr>
              <a:t>90°</a:t>
            </a:r>
            <a:r>
              <a:rPr lang="zh-CN" altLang="en-US" sz="2400" dirty="0">
                <a:latin typeface="等线 Light" panose="02010600030101010101" pitchFamily="2" charset="-122"/>
                <a:ea typeface="等线 Light" panose="02010600030101010101" pitchFamily="2" charset="-122"/>
              </a:rPr>
              <a:t>。最后，将三角形中心点平移回中心处。这三步的矩阵分别是</a:t>
            </a:r>
            <a:r>
              <a:rPr lang="zh-CN" altLang="en-US" sz="2400" dirty="0" smtClean="0">
                <a:latin typeface="等线 Light" panose="02010600030101010101" pitchFamily="2" charset="-122"/>
                <a:ea typeface="等线 Light" panose="02010600030101010101" pitchFamily="2" charset="-122"/>
              </a:rPr>
              <a:t>：</a:t>
            </a:r>
            <a:r>
              <a:rPr lang="en-US" altLang="zh-CN" sz="2400" i="1" dirty="0" smtClean="0">
                <a:latin typeface="等线 Light" panose="02010600030101010101" pitchFamily="2" charset="-122"/>
                <a:ea typeface="等线 Light" panose="02010600030101010101" pitchFamily="2" charset="-122"/>
              </a:rPr>
              <a:t>T</a:t>
            </a:r>
            <a:r>
              <a:rPr lang="en-US" altLang="zh-CN" sz="2400" i="1" baseline="30000" dirty="0" smtClean="0">
                <a:latin typeface="等线 Light" panose="02010600030101010101" pitchFamily="2" charset="-122"/>
                <a:ea typeface="等线 Light" panose="02010600030101010101" pitchFamily="2" charset="-122"/>
              </a:rPr>
              <a:t>-1</a:t>
            </a:r>
            <a:r>
              <a:rPr lang="en-US" altLang="zh-CN" sz="2400" i="1" dirty="0" smtClean="0">
                <a:latin typeface="等线 Light" panose="02010600030101010101" pitchFamily="2" charset="-122"/>
                <a:ea typeface="等线 Light" panose="02010600030101010101" pitchFamily="2" charset="-122"/>
              </a:rPr>
              <a:t> </a:t>
            </a:r>
            <a:r>
              <a:rPr lang="zh-CN" altLang="en-US" sz="2400" i="1" dirty="0" smtClean="0">
                <a:latin typeface="等线 Light" panose="02010600030101010101" pitchFamily="2" charset="-122"/>
                <a:ea typeface="等线 Light" panose="02010600030101010101" pitchFamily="2" charset="-122"/>
              </a:rPr>
              <a:t>、</a:t>
            </a:r>
            <a:r>
              <a:rPr lang="en-US" altLang="zh-CN" sz="2400" i="1" dirty="0" smtClean="0">
                <a:latin typeface="等线 Light" panose="02010600030101010101" pitchFamily="2" charset="-122"/>
                <a:ea typeface="等线 Light" panose="02010600030101010101" pitchFamily="2" charset="-122"/>
              </a:rPr>
              <a:t>R</a:t>
            </a:r>
            <a:r>
              <a:rPr lang="zh-CN" altLang="en-US" sz="2400" dirty="0" smtClean="0">
                <a:latin typeface="等线 Light" panose="02010600030101010101" pitchFamily="2" charset="-122"/>
                <a:ea typeface="等线 Light" panose="02010600030101010101" pitchFamily="2" charset="-122"/>
              </a:rPr>
              <a:t>和</a:t>
            </a:r>
            <a:r>
              <a:rPr lang="en-US" altLang="zh-CN" sz="2400" i="1" dirty="0" smtClean="0">
                <a:latin typeface="等线 Light" panose="02010600030101010101" pitchFamily="2" charset="-122"/>
                <a:ea typeface="等线 Light" panose="02010600030101010101" pitchFamily="2" charset="-122"/>
              </a:rPr>
              <a:t>T</a:t>
            </a:r>
            <a:r>
              <a:rPr lang="zh-CN" altLang="en-US" sz="2400" dirty="0" smtClean="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整个过程可以用矩阵表示为</a:t>
            </a:r>
            <a:endParaRPr lang="en-US" sz="2400" dirty="0">
              <a:latin typeface="等线 Light" panose="02010600030101010101" pitchFamily="2" charset="-122"/>
              <a:ea typeface="等线 Light" panose="02010600030101010101" pitchFamily="2" charset="-122"/>
            </a:endParaRPr>
          </a:p>
        </p:txBody>
      </p:sp>
      <p:sp>
        <p:nvSpPr>
          <p:cNvPr id="2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25" name="对象 24"/>
          <p:cNvGraphicFramePr>
            <a:graphicFrameLocks noChangeAspect="1"/>
          </p:cNvGraphicFramePr>
          <p:nvPr/>
        </p:nvGraphicFramePr>
        <p:xfrm>
          <a:off x="1509912" y="3729659"/>
          <a:ext cx="5824673" cy="1310551"/>
        </p:xfrm>
        <a:graphic>
          <a:graphicData uri="http://schemas.openxmlformats.org/presentationml/2006/ole">
            <mc:AlternateContent xmlns:mc="http://schemas.openxmlformats.org/markup-compatibility/2006">
              <mc:Choice xmlns:v="urn:schemas-microsoft-com:vml" Requires="v">
                <p:oleObj spid="_x0000_s185373" name="" r:id="rId1" imgW="2870200" imgH="647700" progId="Equation.DSMT4">
                  <p:embed/>
                </p:oleObj>
              </mc:Choice>
              <mc:Fallback>
                <p:oleObj name="" r:id="rId1" imgW="2870200" imgH="647700" progId="Equation.DSMT4">
                  <p:embed/>
                  <p:pic>
                    <p:nvPicPr>
                      <p:cNvPr id="0" name="Objec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912" y="3729659"/>
                        <a:ext cx="5824673" cy="1310551"/>
                      </a:xfrm>
                      <a:prstGeom prst="rect">
                        <a:avLst/>
                      </a:prstGeom>
                      <a:noFill/>
                    </p:spPr>
                  </p:pic>
                </p:oleObj>
              </mc:Fallback>
            </mc:AlternateContent>
          </a:graphicData>
        </a:graphic>
      </p:graphicFrame>
      <p:pic>
        <p:nvPicPr>
          <p:cNvPr id="26" name="Picture 72" descr="4X0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517" y="5222772"/>
            <a:ext cx="6183465" cy="131124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p:txBody>
          <a:bodyPr/>
          <a:lstStyle/>
          <a:p>
            <a:r>
              <a:rPr lang="zh-CN" altLang="en-US" dirty="0" smtClean="0">
                <a:latin typeface="等线 Light" panose="02010600030101010101" pitchFamily="2" charset="-122"/>
                <a:ea typeface="等线 Light" panose="02010600030101010101" pitchFamily="2" charset="-122"/>
              </a:rPr>
              <a:t>四元数（</a:t>
            </a:r>
            <a:r>
              <a:rPr lang="en-US" altLang="zh-CN" dirty="0" smtClean="0">
                <a:latin typeface="等线 Light" panose="02010600030101010101" pitchFamily="2" charset="-122"/>
                <a:ea typeface="等线 Light" panose="02010600030101010101" pitchFamily="2" charset="-122"/>
              </a:rPr>
              <a:t>Quaternion</a:t>
            </a:r>
            <a:r>
              <a:rPr lang="zh-CN" altLang="en-US" dirty="0" smtClean="0">
                <a:latin typeface="等线 Light" panose="02010600030101010101" pitchFamily="2" charset="-122"/>
                <a:ea typeface="等线 Light" panose="02010600030101010101" pitchFamily="2" charset="-122"/>
              </a:rPr>
              <a:t>）</a:t>
            </a:r>
            <a:endParaRPr lang="zh-CN" altLang="en-US" dirty="0" smtClean="0">
              <a:latin typeface="等线 Light" panose="02010600030101010101" pitchFamily="2" charset="-122"/>
              <a:ea typeface="等线 Light" panose="02010600030101010101" pitchFamily="2" charset="-122"/>
            </a:endParaRPr>
          </a:p>
        </p:txBody>
      </p:sp>
      <p:graphicFrame>
        <p:nvGraphicFramePr>
          <p:cNvPr id="26626" name="Object 2"/>
          <p:cNvGraphicFramePr>
            <a:graphicFrameLocks noChangeAspect="1"/>
          </p:cNvGraphicFramePr>
          <p:nvPr/>
        </p:nvGraphicFramePr>
        <p:xfrm>
          <a:off x="900113" y="1484313"/>
          <a:ext cx="7539037" cy="4832350"/>
        </p:xfrm>
        <a:graphic>
          <a:graphicData uri="http://schemas.openxmlformats.org/presentationml/2006/ole">
            <mc:AlternateContent xmlns:mc="http://schemas.openxmlformats.org/markup-compatibility/2006">
              <mc:Choice xmlns:v="urn:schemas-microsoft-com:vml" Requires="v">
                <p:oleObj spid="_x0000_s186375" name="公式" r:id="rId1" imgW="2971800" imgH="1905000" progId="Equation.3">
                  <p:embed/>
                </p:oleObj>
              </mc:Choice>
              <mc:Fallback>
                <p:oleObj name="公式" r:id="rId1" imgW="2971800" imgH="1905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313"/>
                        <a:ext cx="7539037" cy="483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左手坐标系</a:t>
            </a:r>
            <a:endParaRPr lang="zh-CN" altLang="en-US" smtClean="0">
              <a:latin typeface="等线 Light" panose="02010600030101010101" pitchFamily="2" charset="-122"/>
              <a:ea typeface="等线 Light" panose="02010600030101010101" pitchFamily="2" charset="-122"/>
            </a:endParaRPr>
          </a:p>
        </p:txBody>
      </p:sp>
      <p:sp>
        <p:nvSpPr>
          <p:cNvPr id="49155" name="文本占位符 2"/>
          <p:cNvSpPr>
            <a:spLocks noGrp="1"/>
          </p:cNvSpPr>
          <p:nvPr>
            <p:ph type="body" sz="half" idx="1"/>
          </p:nvPr>
        </p:nvSpPr>
        <p:spPr/>
        <p:txBody>
          <a:bodyPr/>
          <a:lstStyle/>
          <a:p>
            <a:endParaRPr lang="zh-CN" altLang="en-US" smtClean="0">
              <a:latin typeface="等线 Light" panose="02010600030101010101" pitchFamily="2" charset="-122"/>
              <a:ea typeface="等线 Light" panose="02010600030101010101" pitchFamily="2" charset="-122"/>
            </a:endParaRPr>
          </a:p>
        </p:txBody>
      </p:sp>
      <p:sp>
        <p:nvSpPr>
          <p:cNvPr id="49156" name="内容占位符 3"/>
          <p:cNvSpPr>
            <a:spLocks noGrp="1"/>
          </p:cNvSpPr>
          <p:nvPr>
            <p:ph sz="half" idx="2"/>
          </p:nvPr>
        </p:nvSpPr>
        <p:spPr/>
        <p:txBody>
          <a:bodyPr/>
          <a:lstStyle/>
          <a:p>
            <a:endParaRPr lang="zh-CN" altLang="en-US" smtClean="0">
              <a:latin typeface="等线 Light" panose="02010600030101010101" pitchFamily="2" charset="-122"/>
              <a:ea typeface="等线 Light" panose="02010600030101010101" pitchFamily="2" charset="-122"/>
            </a:endParaRPr>
          </a:p>
        </p:txBody>
      </p:sp>
      <p:pic>
        <p:nvPicPr>
          <p:cNvPr id="4915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3438" y="1700213"/>
            <a:ext cx="39909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3529012" cy="382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四元数（</a:t>
            </a:r>
            <a:r>
              <a:rPr lang="en-US" altLang="zh-CN" dirty="0" smtClean="0">
                <a:latin typeface="等线 Light" panose="02010600030101010101" pitchFamily="2" charset="-122"/>
                <a:ea typeface="等线 Light" panose="02010600030101010101" pitchFamily="2" charset="-122"/>
              </a:rPr>
              <a:t>Quaternion</a:t>
            </a:r>
            <a:r>
              <a:rPr lang="zh-CN" altLang="en-US" dirty="0" smtClean="0">
                <a:latin typeface="等线 Light" panose="02010600030101010101" pitchFamily="2" charset="-122"/>
                <a:ea typeface="等线 Light" panose="02010600030101010101" pitchFamily="2" charset="-122"/>
              </a:rPr>
              <a:t>）</a:t>
            </a:r>
            <a:endParaRPr lang="zh-CN" altLang="en-US" dirty="0" smtClean="0">
              <a:latin typeface="等线 Light" panose="02010600030101010101" pitchFamily="2" charset="-122"/>
              <a:ea typeface="等线 Light" panose="02010600030101010101" pitchFamily="2" charset="-122"/>
            </a:endParaRPr>
          </a:p>
        </p:txBody>
      </p:sp>
      <p:sp>
        <p:nvSpPr>
          <p:cNvPr id="27652" name="内容占位符 2"/>
          <p:cNvSpPr>
            <a:spLocks noGrp="1"/>
          </p:cNvSpPr>
          <p:nvPr>
            <p:ph idx="1"/>
          </p:nvPr>
        </p:nvSpPr>
        <p:spPr/>
        <p:txBody>
          <a:bodyPr/>
          <a:lstStyle/>
          <a:p>
            <a:r>
              <a:rPr lang="zh-CN" altLang="en-US" smtClean="0">
                <a:latin typeface="等线 Light" panose="02010600030101010101" pitchFamily="2" charset="-122"/>
                <a:ea typeface="等线 Light" panose="02010600030101010101" pitchFamily="2" charset="-122"/>
              </a:rPr>
              <a:t>单位四元数表示旋转</a:t>
            </a:r>
            <a:endParaRPr lang="en-US" altLang="zh-CN" smtClean="0">
              <a:latin typeface="等线 Light" panose="02010600030101010101" pitchFamily="2" charset="-122"/>
              <a:ea typeface="等线 Light" panose="02010600030101010101" pitchFamily="2" charset="-122"/>
            </a:endParaRPr>
          </a:p>
          <a:p>
            <a:r>
              <a:rPr lang="zh-CN" altLang="en-US" smtClean="0">
                <a:latin typeface="等线 Light" panose="02010600030101010101" pitchFamily="2" charset="-122"/>
                <a:ea typeface="等线 Light" panose="02010600030101010101" pitchFamily="2" charset="-122"/>
              </a:rPr>
              <a:t>可以认为是旋转轴加角度来表示旋转的一种变形</a:t>
            </a:r>
            <a:endParaRPr lang="en-US" altLang="zh-CN" smtClean="0">
              <a:latin typeface="等线 Light" panose="02010600030101010101" pitchFamily="2" charset="-122"/>
              <a:ea typeface="等线 Light" panose="02010600030101010101" pitchFamily="2" charset="-122"/>
            </a:endParaRPr>
          </a:p>
          <a:p>
            <a:endParaRPr lang="en-US" altLang="zh-CN" smtClean="0">
              <a:latin typeface="等线 Light" panose="02010600030101010101" pitchFamily="2" charset="-122"/>
              <a:ea typeface="等线 Light" panose="02010600030101010101" pitchFamily="2" charset="-122"/>
            </a:endParaRPr>
          </a:p>
          <a:p>
            <a:r>
              <a:rPr lang="zh-CN" altLang="en-US" smtClean="0">
                <a:latin typeface="等线 Light" panose="02010600030101010101" pitchFamily="2" charset="-122"/>
                <a:ea typeface="等线 Light" panose="02010600030101010101" pitchFamily="2" charset="-122"/>
              </a:rPr>
              <a:t>设向量</a:t>
            </a:r>
            <a:r>
              <a:rPr lang="en-US" altLang="zh-CN" b="1" smtClean="0">
                <a:latin typeface="等线 Light" panose="02010600030101010101" pitchFamily="2" charset="-122"/>
                <a:ea typeface="等线 Light" panose="02010600030101010101" pitchFamily="2" charset="-122"/>
              </a:rPr>
              <a:t>r</a:t>
            </a:r>
            <a:r>
              <a:rPr lang="en-US" altLang="zh-CN" smtClean="0">
                <a:latin typeface="等线 Light" panose="02010600030101010101" pitchFamily="2" charset="-122"/>
                <a:ea typeface="等线 Light" panose="02010600030101010101" pitchFamily="2" charset="-122"/>
              </a:rPr>
              <a:t>, </a:t>
            </a:r>
            <a:r>
              <a:rPr lang="zh-CN" altLang="en-US" smtClean="0">
                <a:latin typeface="等线 Light" panose="02010600030101010101" pitchFamily="2" charset="-122"/>
                <a:ea typeface="等线 Light" panose="02010600030101010101" pitchFamily="2" charset="-122"/>
              </a:rPr>
              <a:t>表示四元数</a:t>
            </a:r>
            <a:r>
              <a:rPr lang="en-US" altLang="zh-CN" i="1" smtClean="0">
                <a:latin typeface="等线 Light" panose="02010600030101010101" pitchFamily="2" charset="-122"/>
                <a:ea typeface="等线 Light" panose="02010600030101010101" pitchFamily="2" charset="-122"/>
                <a:cs typeface="Times New Roman" panose="02020603050405020304" pitchFamily="18" charset="0"/>
              </a:rPr>
              <a:t>p</a:t>
            </a:r>
            <a:r>
              <a:rPr lang="en-US" altLang="zh-CN" smtClean="0">
                <a:latin typeface="等线 Light" panose="02010600030101010101" pitchFamily="2" charset="-122"/>
                <a:ea typeface="等线 Light" panose="02010600030101010101" pitchFamily="2" charset="-122"/>
              </a:rPr>
              <a:t>=(</a:t>
            </a:r>
            <a:r>
              <a:rPr lang="en-US" altLang="zh-CN" i="1" smtClean="0">
                <a:latin typeface="等线 Light" panose="02010600030101010101" pitchFamily="2" charset="-122"/>
                <a:ea typeface="等线 Light" panose="02010600030101010101" pitchFamily="2" charset="-122"/>
                <a:cs typeface="Times New Roman" panose="02020603050405020304" pitchFamily="18" charset="0"/>
              </a:rPr>
              <a:t>0</a:t>
            </a:r>
            <a:r>
              <a:rPr lang="en-US" altLang="zh-CN" smtClean="0">
                <a:latin typeface="等线 Light" panose="02010600030101010101" pitchFamily="2" charset="-122"/>
                <a:ea typeface="等线 Light" panose="02010600030101010101" pitchFamily="2" charset="-122"/>
              </a:rPr>
              <a:t>,</a:t>
            </a:r>
            <a:r>
              <a:rPr lang="en-US" altLang="zh-CN" b="1" smtClean="0">
                <a:latin typeface="等线 Light" panose="02010600030101010101" pitchFamily="2" charset="-122"/>
                <a:ea typeface="等线 Light" panose="02010600030101010101" pitchFamily="2" charset="-122"/>
              </a:rPr>
              <a:t>r</a:t>
            </a:r>
            <a:r>
              <a:rPr lang="en-US" altLang="zh-CN" smtClean="0">
                <a:latin typeface="等线 Light" panose="02010600030101010101" pitchFamily="2" charset="-122"/>
                <a:ea typeface="等线 Light" panose="02010600030101010101" pitchFamily="2" charset="-122"/>
              </a:rPr>
              <a:t>)</a:t>
            </a:r>
            <a:r>
              <a:rPr lang="zh-CN" altLang="en-US" smtClean="0">
                <a:latin typeface="等线 Light" panose="02010600030101010101" pitchFamily="2" charset="-122"/>
                <a:ea typeface="等线 Light" panose="02010600030101010101" pitchFamily="2" charset="-122"/>
              </a:rPr>
              <a:t>，那么</a:t>
            </a:r>
            <a:r>
              <a:rPr lang="en-US" altLang="zh-CN" b="1" smtClean="0">
                <a:latin typeface="等线 Light" panose="02010600030101010101" pitchFamily="2" charset="-122"/>
                <a:ea typeface="等线 Light" panose="02010600030101010101" pitchFamily="2" charset="-122"/>
              </a:rPr>
              <a:t>r</a:t>
            </a:r>
            <a:r>
              <a:rPr lang="zh-CN" altLang="en-US" smtClean="0">
                <a:latin typeface="等线 Light" panose="02010600030101010101" pitchFamily="2" charset="-122"/>
                <a:ea typeface="等线 Light" panose="02010600030101010101" pitchFamily="2" charset="-122"/>
              </a:rPr>
              <a:t>以</a:t>
            </a:r>
            <a:r>
              <a:rPr lang="en-US" altLang="zh-CN" b="1" smtClean="0">
                <a:latin typeface="等线 Light" panose="02010600030101010101" pitchFamily="2" charset="-122"/>
                <a:ea typeface="等线 Light" panose="02010600030101010101" pitchFamily="2" charset="-122"/>
              </a:rPr>
              <a:t>v</a:t>
            </a:r>
            <a:r>
              <a:rPr lang="zh-CN" altLang="en-US" smtClean="0">
                <a:latin typeface="等线 Light" panose="02010600030101010101" pitchFamily="2" charset="-122"/>
                <a:ea typeface="等线 Light" panose="02010600030101010101" pitchFamily="2" charset="-122"/>
              </a:rPr>
              <a:t>轴旋转</a:t>
            </a:r>
            <a:r>
              <a:rPr lang="en-US" altLang="zh-CN" smtClean="0">
                <a:solidFill>
                  <a:srgbClr val="FF0000"/>
                </a:solidFill>
                <a:latin typeface="等线 Light" panose="02010600030101010101" pitchFamily="2" charset="-122"/>
                <a:ea typeface="等线 Light" panose="02010600030101010101" pitchFamily="2" charset="-122"/>
              </a:rPr>
              <a:t>2</a:t>
            </a:r>
            <a:r>
              <a:rPr lang="el-GR" altLang="zh-CN" i="1" smtClean="0">
                <a:solidFill>
                  <a:srgbClr val="FF0000"/>
                </a:solidFill>
                <a:latin typeface="等线 Light" panose="02010600030101010101" pitchFamily="2" charset="-122"/>
                <a:ea typeface="等线 Light" panose="02010600030101010101" pitchFamily="2" charset="-122"/>
                <a:cs typeface="Times New Roman" panose="02020603050405020304" pitchFamily="18" charset="0"/>
              </a:rPr>
              <a:t>ϴ</a:t>
            </a:r>
            <a:r>
              <a:rPr lang="zh-CN" altLang="en-US" smtClean="0">
                <a:latin typeface="等线 Light" panose="02010600030101010101" pitchFamily="2" charset="-122"/>
                <a:ea typeface="等线 Light" panose="02010600030101010101" pitchFamily="2" charset="-122"/>
              </a:rPr>
              <a:t>角度，可表示为</a:t>
            </a:r>
            <a:r>
              <a:rPr lang="en-US" altLang="zh-CN" i="1" smtClean="0">
                <a:latin typeface="等线 Light" panose="02010600030101010101" pitchFamily="2" charset="-122"/>
                <a:ea typeface="等线 Light" panose="02010600030101010101" pitchFamily="2" charset="-122"/>
                <a:cs typeface="Times New Roman" panose="02020603050405020304" pitchFamily="18" charset="0"/>
              </a:rPr>
              <a:t>qpq</a:t>
            </a:r>
            <a:r>
              <a:rPr lang="en-US" altLang="zh-CN" baseline="30000" smtClean="0">
                <a:latin typeface="等线 Light" panose="02010600030101010101" pitchFamily="2" charset="-122"/>
                <a:ea typeface="等线 Light" panose="02010600030101010101" pitchFamily="2" charset="-122"/>
              </a:rPr>
              <a:t>-1</a:t>
            </a:r>
            <a:endParaRPr lang="en-US" altLang="zh-CN" smtClean="0">
              <a:latin typeface="等线 Light" panose="02010600030101010101" pitchFamily="2" charset="-122"/>
              <a:ea typeface="等线 Light" panose="02010600030101010101" pitchFamily="2" charset="-122"/>
            </a:endParaRPr>
          </a:p>
          <a:p>
            <a:endParaRPr lang="en-US" altLang="zh-CN" smtClean="0">
              <a:latin typeface="等线 Light" panose="02010600030101010101" pitchFamily="2" charset="-122"/>
              <a:ea typeface="等线 Light" panose="02010600030101010101" pitchFamily="2" charset="-122"/>
            </a:endParaRPr>
          </a:p>
          <a:p>
            <a:endParaRPr lang="en-US" altLang="zh-CN" smtClean="0">
              <a:latin typeface="等线 Light" panose="02010600030101010101" pitchFamily="2" charset="-122"/>
              <a:ea typeface="等线 Light" panose="02010600030101010101" pitchFamily="2" charset="-122"/>
            </a:endParaRPr>
          </a:p>
          <a:p>
            <a:pPr>
              <a:buFont typeface="Arial" panose="020B0604020202020204" pitchFamily="34" charset="0"/>
              <a:buNone/>
            </a:pPr>
            <a:endParaRPr lang="en-US" altLang="zh-CN" smtClean="0">
              <a:latin typeface="等线 Light" panose="02010600030101010101" pitchFamily="2" charset="-122"/>
              <a:ea typeface="等线 Light" panose="02010600030101010101" pitchFamily="2" charset="-122"/>
            </a:endParaRPr>
          </a:p>
          <a:p>
            <a:pPr>
              <a:buFont typeface="Arial" panose="020B0604020202020204" pitchFamily="34" charset="0"/>
              <a:buNone/>
            </a:pPr>
            <a:endParaRPr lang="zh-CN" altLang="en-US" smtClean="0">
              <a:latin typeface="等线 Light" panose="02010600030101010101" pitchFamily="2" charset="-122"/>
              <a:ea typeface="等线 Light" panose="02010600030101010101" pitchFamily="2" charset="-122"/>
            </a:endParaRPr>
          </a:p>
        </p:txBody>
      </p:sp>
      <p:graphicFrame>
        <p:nvGraphicFramePr>
          <p:cNvPr id="27650" name="Object 2"/>
          <p:cNvGraphicFramePr>
            <a:graphicFrameLocks noChangeAspect="1"/>
          </p:cNvGraphicFramePr>
          <p:nvPr/>
        </p:nvGraphicFramePr>
        <p:xfrm>
          <a:off x="1258888" y="3284538"/>
          <a:ext cx="6007100" cy="503237"/>
        </p:xfrm>
        <a:graphic>
          <a:graphicData uri="http://schemas.openxmlformats.org/presentationml/2006/ole">
            <mc:AlternateContent xmlns:mc="http://schemas.openxmlformats.org/markup-compatibility/2006">
              <mc:Choice xmlns:v="urn:schemas-microsoft-com:vml" Requires="v">
                <p:oleObj spid="_x0000_s187399" name="公式" r:id="rId1" imgW="2565400" imgH="215900" progId="Equation.3">
                  <p:embed/>
                </p:oleObj>
              </mc:Choice>
              <mc:Fallback>
                <p:oleObj name="公式" r:id="rId1" imgW="2565400" imgH="215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284538"/>
                        <a:ext cx="60071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四元数（</a:t>
            </a:r>
            <a:r>
              <a:rPr lang="en-US" altLang="zh-CN" dirty="0" smtClean="0">
                <a:latin typeface="等线 Light" panose="02010600030101010101" pitchFamily="2" charset="-122"/>
                <a:ea typeface="等线 Light" panose="02010600030101010101" pitchFamily="2" charset="-122"/>
              </a:rPr>
              <a:t>Quaternion</a:t>
            </a:r>
            <a:r>
              <a:rPr lang="zh-CN" altLang="en-US" dirty="0" smtClean="0">
                <a:latin typeface="等线 Light" panose="02010600030101010101" pitchFamily="2" charset="-122"/>
                <a:ea typeface="等线 Light" panose="02010600030101010101" pitchFamily="2" charset="-122"/>
              </a:rPr>
              <a:t>）</a:t>
            </a:r>
            <a:endParaRPr lang="zh-CN" altLang="en-US" dirty="0" smtClean="0">
              <a:latin typeface="等线 Light" panose="02010600030101010101" pitchFamily="2" charset="-122"/>
              <a:ea typeface="等线 Light" panose="02010600030101010101" pitchFamily="2" charset="-122"/>
            </a:endParaRPr>
          </a:p>
        </p:txBody>
      </p:sp>
      <p:sp>
        <p:nvSpPr>
          <p:cNvPr id="28676" name="内容占位符 2"/>
          <p:cNvSpPr>
            <a:spLocks noGrp="1"/>
          </p:cNvSpPr>
          <p:nvPr>
            <p:ph idx="1"/>
          </p:nvPr>
        </p:nvSpPr>
        <p:spPr/>
        <p:txBody>
          <a:bodyPr/>
          <a:lstStyle/>
          <a:p>
            <a:r>
              <a:rPr lang="zh-CN" altLang="en-US" smtClean="0">
                <a:latin typeface="等线 Light" panose="02010600030101010101" pitchFamily="2" charset="-122"/>
                <a:ea typeface="等线 Light" panose="02010600030101010101" pitchFamily="2" charset="-122"/>
              </a:rPr>
              <a:t>单位四元数插值将是直接的</a:t>
            </a:r>
            <a:r>
              <a:rPr lang="en-US" altLang="zh-CN" smtClean="0">
                <a:latin typeface="等线 Light" panose="02010600030101010101" pitchFamily="2" charset="-122"/>
                <a:ea typeface="等线 Light" panose="02010600030101010101" pitchFamily="2" charset="-122"/>
              </a:rPr>
              <a:t>: </a:t>
            </a:r>
            <a:r>
              <a:rPr lang="en-US" altLang="zh-CN" i="1" smtClean="0">
                <a:latin typeface="等线 Light" panose="02010600030101010101" pitchFamily="2" charset="-122"/>
                <a:ea typeface="等线 Light" panose="02010600030101010101" pitchFamily="2" charset="-122"/>
                <a:cs typeface="Times New Roman" panose="02020603050405020304" pitchFamily="18" charset="0"/>
              </a:rPr>
              <a:t>t</a:t>
            </a:r>
            <a:r>
              <a:rPr lang="en-US" altLang="zh-CN" smtClean="0">
                <a:latin typeface="等线 Light" panose="02010600030101010101" pitchFamily="2" charset="-122"/>
                <a:ea typeface="等线 Light" panose="02010600030101010101" pitchFamily="2" charset="-122"/>
                <a:cs typeface="Times New Roman" panose="02020603050405020304" pitchFamily="18" charset="0"/>
              </a:rPr>
              <a:t>*</a:t>
            </a:r>
            <a:r>
              <a:rPr lang="en-US" altLang="zh-CN" i="1" smtClean="0">
                <a:latin typeface="等线 Light" panose="02010600030101010101" pitchFamily="2" charset="-122"/>
                <a:ea typeface="等线 Light" panose="02010600030101010101" pitchFamily="2" charset="-122"/>
                <a:cs typeface="Times New Roman" panose="02020603050405020304" pitchFamily="18" charset="0"/>
              </a:rPr>
              <a:t>q</a:t>
            </a:r>
            <a:r>
              <a:rPr lang="en-US" altLang="zh-CN" baseline="-25000" smtClean="0">
                <a:latin typeface="等线 Light" panose="02010600030101010101" pitchFamily="2" charset="-122"/>
                <a:ea typeface="等线 Light" panose="02010600030101010101" pitchFamily="2" charset="-122"/>
                <a:cs typeface="Times New Roman" panose="02020603050405020304" pitchFamily="18" charset="0"/>
              </a:rPr>
              <a:t>1</a:t>
            </a:r>
            <a:r>
              <a:rPr lang="en-US" altLang="zh-CN" smtClean="0">
                <a:latin typeface="等线 Light" panose="02010600030101010101" pitchFamily="2" charset="-122"/>
                <a:ea typeface="等线 Light" panose="02010600030101010101" pitchFamily="2" charset="-122"/>
                <a:cs typeface="Times New Roman" panose="02020603050405020304" pitchFamily="18" charset="0"/>
              </a:rPr>
              <a:t>+(1-</a:t>
            </a:r>
            <a:r>
              <a:rPr lang="en-US" altLang="zh-CN" i="1" smtClean="0">
                <a:latin typeface="等线 Light" panose="02010600030101010101" pitchFamily="2" charset="-122"/>
                <a:ea typeface="等线 Light" panose="02010600030101010101" pitchFamily="2" charset="-122"/>
                <a:cs typeface="Times New Roman" panose="02020603050405020304" pitchFamily="18" charset="0"/>
              </a:rPr>
              <a:t>t</a:t>
            </a:r>
            <a:r>
              <a:rPr lang="en-US" altLang="zh-CN" smtClean="0">
                <a:latin typeface="等线 Light" panose="02010600030101010101" pitchFamily="2" charset="-122"/>
                <a:ea typeface="等线 Light" panose="02010600030101010101" pitchFamily="2" charset="-122"/>
                <a:cs typeface="Times New Roman" panose="02020603050405020304" pitchFamily="18" charset="0"/>
              </a:rPr>
              <a:t>)*</a:t>
            </a:r>
            <a:r>
              <a:rPr lang="en-US" altLang="zh-CN" i="1" smtClean="0">
                <a:latin typeface="等线 Light" panose="02010600030101010101" pitchFamily="2" charset="-122"/>
                <a:ea typeface="等线 Light" panose="02010600030101010101" pitchFamily="2" charset="-122"/>
                <a:cs typeface="Times New Roman" panose="02020603050405020304" pitchFamily="18" charset="0"/>
              </a:rPr>
              <a:t>q</a:t>
            </a:r>
            <a:r>
              <a:rPr lang="en-US" altLang="zh-CN" baseline="-25000" smtClean="0">
                <a:latin typeface="等线 Light" panose="02010600030101010101" pitchFamily="2" charset="-122"/>
                <a:ea typeface="等线 Light" panose="02010600030101010101" pitchFamily="2" charset="-122"/>
                <a:cs typeface="Times New Roman" panose="02020603050405020304" pitchFamily="18" charset="0"/>
              </a:rPr>
              <a:t>2</a:t>
            </a:r>
            <a:endParaRPr lang="en-US" altLang="zh-CN" baseline="-25000" smtClean="0">
              <a:latin typeface="等线 Light" panose="02010600030101010101" pitchFamily="2" charset="-122"/>
              <a:ea typeface="等线 Light" panose="02010600030101010101" pitchFamily="2" charset="-122"/>
              <a:cs typeface="Times New Roman" panose="02020603050405020304" pitchFamily="18" charset="0"/>
            </a:endParaRPr>
          </a:p>
          <a:p>
            <a:pPr>
              <a:buFont typeface="Arial" panose="020B0604020202020204" pitchFamily="34" charset="0"/>
              <a:buNone/>
            </a:pPr>
            <a:r>
              <a:rPr lang="zh-CN" altLang="en-US" smtClean="0">
                <a:latin typeface="等线 Light" panose="02010600030101010101" pitchFamily="2" charset="-122"/>
                <a:ea typeface="等线 Light" panose="02010600030101010101" pitchFamily="2" charset="-122"/>
                <a:cs typeface="Times New Roman" panose="02020603050405020304" pitchFamily="18" charset="0"/>
              </a:rPr>
              <a:t>（当然这不是最好的）</a:t>
            </a:r>
            <a:endParaRPr lang="en-US" altLang="zh-CN" smtClean="0">
              <a:latin typeface="等线 Light" panose="02010600030101010101" pitchFamily="2" charset="-122"/>
              <a:ea typeface="等线 Light" panose="02010600030101010101" pitchFamily="2" charset="-122"/>
              <a:cs typeface="Times New Roman" panose="02020603050405020304" pitchFamily="18" charset="0"/>
            </a:endParaRPr>
          </a:p>
          <a:p>
            <a:r>
              <a:rPr lang="zh-CN" altLang="en-US" smtClean="0">
                <a:latin typeface="等线 Light" panose="02010600030101010101" pitchFamily="2" charset="-122"/>
                <a:ea typeface="等线 Light" panose="02010600030101010101" pitchFamily="2" charset="-122"/>
                <a:cs typeface="Times New Roman" panose="02020603050405020304" pitchFamily="18" charset="0"/>
              </a:rPr>
              <a:t>每个关键帧上都会用一个独立的四元数来表示，插值就在四元数空间来进行；最后，转换成旋转矩阵</a:t>
            </a:r>
            <a:endParaRPr lang="en-US" altLang="zh-CN" smtClean="0">
              <a:latin typeface="等线 Light" panose="02010600030101010101" pitchFamily="2" charset="-122"/>
              <a:ea typeface="等线 Light" panose="02010600030101010101" pitchFamily="2" charset="-122"/>
              <a:cs typeface="Times New Roman" panose="02020603050405020304" pitchFamily="18" charset="0"/>
            </a:endParaRPr>
          </a:p>
          <a:p>
            <a:endParaRPr lang="en-US" altLang="zh-CN" smtClean="0">
              <a:latin typeface="等线 Light" panose="02010600030101010101" pitchFamily="2" charset="-122"/>
              <a:ea typeface="等线 Light" panose="02010600030101010101" pitchFamily="2" charset="-122"/>
              <a:cs typeface="Times New Roman" panose="02020603050405020304" pitchFamily="18" charset="0"/>
            </a:endParaRPr>
          </a:p>
          <a:p>
            <a:pPr>
              <a:buFont typeface="Arial" panose="020B0604020202020204" pitchFamily="34" charset="0"/>
              <a:buNone/>
            </a:pPr>
            <a:endParaRPr lang="zh-CN" altLang="en-US" smtClean="0">
              <a:latin typeface="等线 Light" panose="02010600030101010101" pitchFamily="2" charset="-122"/>
              <a:ea typeface="等线 Light" panose="02010600030101010101" pitchFamily="2" charset="-122"/>
              <a:cs typeface="Times New Roman" panose="02020603050405020304" pitchFamily="18" charset="0"/>
            </a:endParaRPr>
          </a:p>
        </p:txBody>
      </p:sp>
      <p:graphicFrame>
        <p:nvGraphicFramePr>
          <p:cNvPr id="28674" name="Object 2"/>
          <p:cNvGraphicFramePr>
            <a:graphicFrameLocks noChangeAspect="1"/>
          </p:cNvGraphicFramePr>
          <p:nvPr/>
        </p:nvGraphicFramePr>
        <p:xfrm>
          <a:off x="250825" y="4365625"/>
          <a:ext cx="8326438" cy="1655763"/>
        </p:xfrm>
        <a:graphic>
          <a:graphicData uri="http://schemas.openxmlformats.org/presentationml/2006/ole">
            <mc:AlternateContent xmlns:mc="http://schemas.openxmlformats.org/markup-compatibility/2006">
              <mc:Choice xmlns:v="urn:schemas-microsoft-com:vml" Requires="v">
                <p:oleObj spid="_x0000_s188423" name="公式" r:id="rId1" imgW="4724400" imgH="939800" progId="Equation.3">
                  <p:embed/>
                </p:oleObj>
              </mc:Choice>
              <mc:Fallback>
                <p:oleObj name="公式" r:id="rId1" imgW="4724400" imgH="9398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365625"/>
                        <a:ext cx="8326438"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7" name="TextBox 4"/>
          <p:cNvSpPr txBox="1">
            <a:spLocks noChangeArrowheads="1"/>
          </p:cNvSpPr>
          <p:nvPr/>
        </p:nvSpPr>
        <p:spPr bwMode="auto">
          <a:xfrm>
            <a:off x="1403350" y="6237288"/>
            <a:ext cx="338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t>怎么推导出来的？</a:t>
            </a:r>
            <a:endParaRPr lang="zh-CN" alt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四元数（</a:t>
            </a:r>
            <a:r>
              <a:rPr lang="en-US" altLang="zh-CN" dirty="0" smtClean="0">
                <a:latin typeface="等线 Light" panose="02010600030101010101" pitchFamily="2" charset="-122"/>
                <a:ea typeface="等线 Light" panose="02010600030101010101" pitchFamily="2" charset="-122"/>
              </a:rPr>
              <a:t>Quaternion</a:t>
            </a:r>
            <a:r>
              <a:rPr lang="zh-CN" altLang="en-US" dirty="0" smtClean="0">
                <a:latin typeface="等线 Light" panose="02010600030101010101" pitchFamily="2" charset="-122"/>
                <a:ea typeface="等线 Light" panose="02010600030101010101" pitchFamily="2" charset="-122"/>
              </a:rPr>
              <a:t>）</a:t>
            </a:r>
            <a:endParaRPr lang="zh-CN" altLang="en-US" dirty="0" smtClean="0">
              <a:latin typeface="等线 Light" panose="02010600030101010101" pitchFamily="2" charset="-122"/>
              <a:ea typeface="等线 Light" panose="02010600030101010101" pitchFamily="2" charset="-122"/>
            </a:endParaRPr>
          </a:p>
        </p:txBody>
      </p:sp>
      <p:sp>
        <p:nvSpPr>
          <p:cNvPr id="29701" name="内容占位符 2"/>
          <p:cNvSpPr>
            <a:spLocks noGrp="1"/>
          </p:cNvSpPr>
          <p:nvPr>
            <p:ph idx="1"/>
          </p:nvPr>
        </p:nvSpPr>
        <p:spPr>
          <a:xfrm>
            <a:off x="468313" y="1341438"/>
            <a:ext cx="8229600" cy="5111750"/>
          </a:xfrm>
        </p:spPr>
        <p:txBody>
          <a:bodyPr/>
          <a:lstStyle/>
          <a:p>
            <a:r>
              <a:rPr lang="zh-CN" altLang="en-US" smtClean="0">
                <a:latin typeface="等线 Light" panose="02010600030101010101" pitchFamily="2" charset="-122"/>
                <a:ea typeface="等线 Light" panose="02010600030101010101" pitchFamily="2" charset="-122"/>
              </a:rPr>
              <a:t>从旋转矩阵（单位正交阵）到四元数</a:t>
            </a:r>
            <a:endParaRPr lang="en-US" altLang="zh-CN" dirty="0" smtClean="0">
              <a:latin typeface="等线 Light" panose="02010600030101010101" pitchFamily="2" charset="-122"/>
              <a:ea typeface="等线 Light" panose="02010600030101010101" pitchFamily="2" charset="-122"/>
            </a:endParaRPr>
          </a:p>
        </p:txBody>
      </p:sp>
      <p:graphicFrame>
        <p:nvGraphicFramePr>
          <p:cNvPr id="29698" name="Object 2"/>
          <p:cNvGraphicFramePr>
            <a:graphicFrameLocks noChangeAspect="1"/>
          </p:cNvGraphicFramePr>
          <p:nvPr/>
        </p:nvGraphicFramePr>
        <p:xfrm>
          <a:off x="395288" y="2205038"/>
          <a:ext cx="4464050" cy="4167187"/>
        </p:xfrm>
        <a:graphic>
          <a:graphicData uri="http://schemas.openxmlformats.org/presentationml/2006/ole">
            <mc:AlternateContent xmlns:mc="http://schemas.openxmlformats.org/markup-compatibility/2006">
              <mc:Choice xmlns:v="urn:schemas-microsoft-com:vml" Requires="v">
                <p:oleObj spid="_x0000_s189452" name="公式" r:id="rId1" imgW="2857500" imgH="2667000" progId="Equation.3">
                  <p:embed/>
                </p:oleObj>
              </mc:Choice>
              <mc:Fallback>
                <p:oleObj name="公式" r:id="rId1" imgW="2857500" imgH="2667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205038"/>
                        <a:ext cx="4464050" cy="416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3"/>
          <p:cNvGraphicFramePr>
            <a:graphicFrameLocks noChangeAspect="1"/>
          </p:cNvGraphicFramePr>
          <p:nvPr/>
        </p:nvGraphicFramePr>
        <p:xfrm>
          <a:off x="4211638" y="2205038"/>
          <a:ext cx="4691062" cy="1439862"/>
        </p:xfrm>
        <a:graphic>
          <a:graphicData uri="http://schemas.openxmlformats.org/presentationml/2006/ole">
            <mc:AlternateContent xmlns:mc="http://schemas.openxmlformats.org/markup-compatibility/2006">
              <mc:Choice xmlns:v="urn:schemas-microsoft-com:vml" Requires="v">
                <p:oleObj spid="_x0000_s189453" name="公式" r:id="rId3" imgW="3060700" imgH="939800" progId="Equation.3">
                  <p:embed/>
                </p:oleObj>
              </mc:Choice>
              <mc:Fallback>
                <p:oleObj name="公式" r:id="rId3" imgW="30607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205038"/>
                        <a:ext cx="4691062"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欧拉角</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通常，将三维空间的旋转分解成三个独立的旋转角来表示旋转的一类方法称之为欧拉角旋转表示法</a:t>
            </a:r>
            <a:r>
              <a:rPr lang="zh-CN" altLang="en-US"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a:p>
            <a:pPr marL="0" indent="0">
              <a:buNone/>
            </a:pPr>
            <a:r>
              <a:rPr lang="en-US" altLang="zh-CN" dirty="0" smtClean="0">
                <a:latin typeface="等线 Light" panose="02010600030101010101" pitchFamily="2" charset="-122"/>
                <a:ea typeface="等线 Light" panose="02010600030101010101" pitchFamily="2" charset="-122"/>
              </a:rPr>
              <a:t>1</a:t>
            </a:r>
            <a:r>
              <a:rPr lang="zh-CN" altLang="en-US" dirty="0" smtClean="0">
                <a:latin typeface="等线 Light" panose="02010600030101010101" pitchFamily="2" charset="-122"/>
                <a:ea typeface="等线 Light" panose="02010600030101010101" pitchFamily="2" charset="-122"/>
              </a:rPr>
              <a:t>、组合</a:t>
            </a:r>
            <a:r>
              <a:rPr lang="zh-CN" altLang="en-US" dirty="0">
                <a:latin typeface="等线 Light" panose="02010600030101010101" pitchFamily="2" charset="-122"/>
                <a:ea typeface="等线 Light" panose="02010600030101010101" pitchFamily="2" charset="-122"/>
              </a:rPr>
              <a:t>三个旋转角的</a:t>
            </a:r>
            <a:r>
              <a:rPr lang="zh-CN" altLang="en-US" dirty="0" smtClean="0">
                <a:latin typeface="等线 Light" panose="02010600030101010101" pitchFamily="2" charset="-122"/>
                <a:ea typeface="等线 Light" panose="02010600030101010101" pitchFamily="2" charset="-122"/>
              </a:rPr>
              <a:t>顺序</a:t>
            </a:r>
            <a:endParaRPr lang="en-US" altLang="zh-CN" dirty="0" smtClean="0">
              <a:latin typeface="等线 Light" panose="02010600030101010101" pitchFamily="2" charset="-122"/>
              <a:ea typeface="等线 Light" panose="02010600030101010101" pitchFamily="2" charset="-122"/>
            </a:endParaRPr>
          </a:p>
          <a:p>
            <a:pPr marL="0" indent="0">
              <a:buNone/>
            </a:pPr>
            <a:r>
              <a:rPr lang="en-US" altLang="zh-CN" dirty="0" smtClean="0">
                <a:latin typeface="等线 Light" panose="02010600030101010101" pitchFamily="2" charset="-122"/>
                <a:ea typeface="等线 Light" panose="02010600030101010101" pitchFamily="2" charset="-122"/>
              </a:rPr>
              <a:t>2</a:t>
            </a:r>
            <a:r>
              <a:rPr lang="zh-CN" altLang="en-US" dirty="0" smtClean="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旋转角相对于被旋转的物体还是绝对坐标</a:t>
            </a:r>
            <a:r>
              <a:rPr lang="zh-CN" altLang="en-US" dirty="0" smtClean="0">
                <a:latin typeface="等线 Light" panose="02010600030101010101" pitchFamily="2" charset="-122"/>
                <a:ea typeface="等线 Light" panose="02010600030101010101" pitchFamily="2" charset="-122"/>
              </a:rPr>
              <a:t>系</a:t>
            </a:r>
            <a:endParaRPr lang="en-US" altLang="zh-CN" dirty="0" smtClean="0">
              <a:latin typeface="等线 Light" panose="02010600030101010101" pitchFamily="2" charset="-122"/>
              <a:ea typeface="等线 Light" panose="02010600030101010101" pitchFamily="2" charset="-122"/>
            </a:endParaRPr>
          </a:p>
          <a:p>
            <a:pPr marL="0" indent="0">
              <a:buNone/>
            </a:pPr>
            <a:r>
              <a:rPr lang="en-US" altLang="zh-CN" dirty="0" smtClean="0">
                <a:latin typeface="等线 Light" panose="02010600030101010101" pitchFamily="2" charset="-122"/>
                <a:ea typeface="等线 Light" panose="02010600030101010101" pitchFamily="2" charset="-122"/>
              </a:rPr>
              <a:t>3</a:t>
            </a:r>
            <a:r>
              <a:rPr lang="zh-CN" altLang="en-US" dirty="0" smtClean="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旋转角的正方</a:t>
            </a:r>
            <a:r>
              <a:rPr lang="zh-CN" altLang="en-US" dirty="0" smtClean="0">
                <a:latin typeface="等线 Light" panose="02010600030101010101" pitchFamily="2" charset="-122"/>
                <a:ea typeface="等线 Light" panose="02010600030101010101" pitchFamily="2" charset="-122"/>
              </a:rPr>
              <a:t>向</a:t>
            </a:r>
            <a:endParaRPr lang="en-US" altLang="zh-CN" dirty="0" smtClean="0">
              <a:latin typeface="等线 Light" panose="02010600030101010101" pitchFamily="2" charset="-122"/>
              <a:ea typeface="等线 Light" panose="02010600030101010101" pitchFamily="2" charset="-122"/>
            </a:endParaRPr>
          </a:p>
          <a:p>
            <a:pPr marL="0" indent="0">
              <a:buNone/>
            </a:pPr>
            <a:r>
              <a:rPr lang="en-US" altLang="zh-CN" dirty="0" smtClean="0">
                <a:latin typeface="等线 Light" panose="02010600030101010101" pitchFamily="2" charset="-122"/>
                <a:ea typeface="等线 Light" panose="02010600030101010101" pitchFamily="2" charset="-122"/>
              </a:rPr>
              <a:t>4</a:t>
            </a:r>
            <a:r>
              <a:rPr lang="zh-CN" altLang="en-US" dirty="0" smtClean="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旋转角的表示</a:t>
            </a:r>
            <a:endParaRPr lang="en-US"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217" y="2699786"/>
            <a:ext cx="8229600" cy="1143000"/>
          </a:xfrm>
        </p:spPr>
        <p:txBody>
          <a:bodyPr/>
          <a:lstStyle/>
          <a:p>
            <a:r>
              <a:rPr lang="zh-CN" altLang="en-US" sz="6000" dirty="0">
                <a:latin typeface="等线 Light" panose="02010600030101010101" pitchFamily="2" charset="-122"/>
                <a:ea typeface="等线 Light" panose="02010600030101010101" pitchFamily="2" charset="-122"/>
              </a:rPr>
              <a:t>旋转不同表示间的</a:t>
            </a:r>
            <a:r>
              <a:rPr lang="zh-CN" altLang="en-US" sz="6000" dirty="0" smtClean="0">
                <a:latin typeface="等线 Light" panose="02010600030101010101" pitchFamily="2" charset="-122"/>
                <a:ea typeface="等线 Light" panose="02010600030101010101" pitchFamily="2" charset="-122"/>
              </a:rPr>
              <a:t>转换</a:t>
            </a:r>
            <a:endParaRPr lang="en-US" sz="6000" dirty="0">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4638"/>
            <a:ext cx="8686800" cy="1143000"/>
          </a:xfrm>
        </p:spPr>
        <p:txBody>
          <a:bodyPr/>
          <a:lstStyle/>
          <a:p>
            <a:r>
              <a:rPr lang="zh-CN" altLang="en-US" dirty="0">
                <a:latin typeface="等线 Light" panose="02010600030101010101" pitchFamily="2" charset="-122"/>
                <a:ea typeface="等线 Light" panose="02010600030101010101" pitchFamily="2" charset="-122"/>
              </a:rPr>
              <a:t>四元数和旋转矩阵之间的相互转换</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a:xfrm>
            <a:off x="132523" y="1245704"/>
            <a:ext cx="8918712" cy="5612296"/>
          </a:xfrm>
        </p:spPr>
        <p:txBody>
          <a:bodyPr/>
          <a:lstStyle/>
          <a:p>
            <a:pPr marL="0" indent="0">
              <a:buNone/>
            </a:pPr>
            <a:r>
              <a:rPr lang="zh-CN" altLang="en-US" sz="2400" dirty="0">
                <a:latin typeface="等线 Light" panose="02010600030101010101" pitchFamily="2" charset="-122"/>
                <a:ea typeface="等线 Light" panose="02010600030101010101" pitchFamily="2" charset="-122"/>
              </a:rPr>
              <a:t>将四元数</a:t>
            </a:r>
            <a:r>
              <a:rPr lang="en-US" sz="2400" i="1" dirty="0">
                <a:latin typeface="等线 Light" panose="02010600030101010101" pitchFamily="2" charset="-122"/>
                <a:ea typeface="等线 Light" panose="02010600030101010101" pitchFamily="2" charset="-122"/>
              </a:rPr>
              <a:t>Q</a:t>
            </a:r>
            <a:r>
              <a:rPr lang="en-US" sz="2400" dirty="0">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x</a:t>
            </a:r>
            <a:r>
              <a:rPr lang="en-US" sz="2400" i="1" dirty="0">
                <a:latin typeface="等线 Light" panose="02010600030101010101" pitchFamily="2" charset="-122"/>
                <a:ea typeface="等线 Light" panose="02010600030101010101" pitchFamily="2" charset="-122"/>
              </a:rPr>
              <a:t>, </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y</a:t>
            </a:r>
            <a:r>
              <a:rPr lang="en-US" sz="2400" i="1" dirty="0">
                <a:latin typeface="等线 Light" panose="02010600030101010101" pitchFamily="2" charset="-122"/>
                <a:ea typeface="等线 Light" panose="02010600030101010101" pitchFamily="2" charset="-122"/>
              </a:rPr>
              <a:t>, </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z</a:t>
            </a:r>
            <a:r>
              <a:rPr lang="en-US" sz="2400" i="1" baseline="-250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 </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w</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转化为一个对应的旋转矩阵</a:t>
            </a:r>
            <a:endParaRPr lang="en-US" sz="2400" dirty="0">
              <a:latin typeface="等线 Light" panose="02010600030101010101" pitchFamily="2" charset="-122"/>
              <a:ea typeface="等线 Light" panose="02010600030101010101" pitchFamily="2" charset="-122"/>
            </a:endParaRPr>
          </a:p>
          <a:p>
            <a:pPr marL="0" indent="0">
              <a:buNone/>
            </a:pPr>
            <a:endParaRPr lang="en-US" sz="2400" dirty="0" smtClean="0">
              <a:latin typeface="等线 Light" panose="02010600030101010101" pitchFamily="2" charset="-122"/>
              <a:ea typeface="等线 Light" panose="02010600030101010101" pitchFamily="2" charset="-122"/>
            </a:endParaRPr>
          </a:p>
          <a:p>
            <a:pPr marL="0" indent="0">
              <a:buNone/>
            </a:pPr>
            <a:endParaRPr lang="en-US" sz="2400" dirty="0" smtClean="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式中，</a:t>
            </a:r>
            <a:r>
              <a:rPr lang="en-US" sz="2400" i="1" dirty="0">
                <a:latin typeface="等线 Light" panose="02010600030101010101" pitchFamily="2" charset="-122"/>
                <a:ea typeface="等线 Light" panose="02010600030101010101" pitchFamily="2" charset="-122"/>
              </a:rPr>
              <a:t>s=</a:t>
            </a:r>
            <a:r>
              <a:rPr lang="en-US" sz="2400" dirty="0">
                <a:latin typeface="等线 Light" panose="02010600030101010101" pitchFamily="2" charset="-122"/>
                <a:ea typeface="等线 Light" panose="02010600030101010101" pitchFamily="2" charset="-122"/>
              </a:rPr>
              <a:t>2/||</a:t>
            </a:r>
            <a:r>
              <a:rPr lang="en-US" sz="2400" i="1" dirty="0">
                <a:latin typeface="等线 Light" panose="02010600030101010101" pitchFamily="2" charset="-122"/>
                <a:ea typeface="等线 Light" panose="02010600030101010101" pitchFamily="2" charset="-122"/>
              </a:rPr>
              <a:t>Q</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。如果</a:t>
            </a:r>
            <a:r>
              <a:rPr lang="en-US" sz="2400" i="1" dirty="0">
                <a:latin typeface="等线 Light" panose="02010600030101010101" pitchFamily="2" charset="-122"/>
                <a:ea typeface="等线 Light" panose="02010600030101010101" pitchFamily="2" charset="-122"/>
              </a:rPr>
              <a:t>Q</a:t>
            </a:r>
            <a:r>
              <a:rPr lang="zh-CN" altLang="en-US" sz="2400" dirty="0">
                <a:latin typeface="等线 Light" panose="02010600030101010101" pitchFamily="2" charset="-122"/>
                <a:ea typeface="等线 Light" panose="02010600030101010101" pitchFamily="2" charset="-122"/>
              </a:rPr>
              <a:t>是单位化的四元数，那么转换公式为</a:t>
            </a:r>
            <a:endParaRPr lang="en-US" sz="2400" dirty="0">
              <a:latin typeface="等线 Light" panose="02010600030101010101" pitchFamily="2" charset="-122"/>
              <a:ea typeface="等线 Light" panose="02010600030101010101" pitchFamily="2" charset="-122"/>
            </a:endParaRPr>
          </a:p>
          <a:p>
            <a:pPr marL="0" indent="0">
              <a:buNone/>
            </a:pPr>
            <a:endParaRPr lang="en-US" sz="2400" dirty="0" smtClean="0">
              <a:latin typeface="等线 Light" panose="02010600030101010101" pitchFamily="2" charset="-122"/>
              <a:ea typeface="等线 Light" panose="02010600030101010101" pitchFamily="2" charset="-122"/>
            </a:endParaRPr>
          </a:p>
          <a:p>
            <a:pPr marL="0" indent="0">
              <a:buNone/>
            </a:pPr>
            <a:endParaRPr lang="en-US" sz="2400" dirty="0" smtClean="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假设一个旋转矩阵为</a:t>
            </a:r>
            <a:endParaRPr lang="en-US" sz="2400" dirty="0">
              <a:latin typeface="等线 Light" panose="02010600030101010101" pitchFamily="2" charset="-122"/>
              <a:ea typeface="等线 Light" panose="02010600030101010101" pitchFamily="2" charset="-122"/>
            </a:endParaRPr>
          </a:p>
          <a:p>
            <a:pPr marL="0" indent="0">
              <a:buNone/>
            </a:pPr>
            <a:endParaRPr lang="en-US" sz="2400" dirty="0" smtClean="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将它转换为四元数</a:t>
            </a:r>
            <a:r>
              <a:rPr lang="en-US" sz="2400" i="1" dirty="0">
                <a:latin typeface="等线 Light" panose="02010600030101010101" pitchFamily="2" charset="-122"/>
                <a:ea typeface="等线 Light" panose="02010600030101010101" pitchFamily="2" charset="-122"/>
              </a:rPr>
              <a:t>Q</a:t>
            </a:r>
            <a:r>
              <a:rPr lang="en-US" sz="2400" dirty="0">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x</a:t>
            </a:r>
            <a:r>
              <a:rPr lang="en-US" sz="2400" dirty="0">
                <a:latin typeface="等线 Light" panose="02010600030101010101" pitchFamily="2" charset="-122"/>
                <a:ea typeface="等线 Light" panose="02010600030101010101" pitchFamily="2" charset="-122"/>
              </a:rPr>
              <a:t>, </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y</a:t>
            </a:r>
            <a:r>
              <a:rPr lang="en-US" sz="2400" dirty="0">
                <a:latin typeface="等线 Light" panose="02010600030101010101" pitchFamily="2" charset="-122"/>
                <a:ea typeface="等线 Light" panose="02010600030101010101" pitchFamily="2" charset="-122"/>
              </a:rPr>
              <a:t>, </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 </a:t>
            </a:r>
            <a:r>
              <a:rPr lang="en-US" sz="2400" dirty="0">
                <a:latin typeface="等线 Light" panose="02010600030101010101" pitchFamily="2" charset="-122"/>
                <a:ea typeface="等线 Light" panose="02010600030101010101" pitchFamily="2" charset="-122"/>
              </a:rPr>
              <a:t>, </a:t>
            </a:r>
            <a:r>
              <a:rPr lang="en-US" sz="2400" i="1" dirty="0" err="1">
                <a:latin typeface="等线 Light" panose="02010600030101010101" pitchFamily="2" charset="-122"/>
                <a:ea typeface="等线 Light" panose="02010600030101010101" pitchFamily="2" charset="-122"/>
              </a:rPr>
              <a:t>q</a:t>
            </a:r>
            <a:r>
              <a:rPr lang="en-US" sz="2400" i="1" baseline="-25000" dirty="0" err="1">
                <a:latin typeface="等线 Light" panose="02010600030101010101" pitchFamily="2" charset="-122"/>
                <a:ea typeface="等线 Light" panose="02010600030101010101" pitchFamily="2" charset="-122"/>
              </a:rPr>
              <a:t>w</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的公式为</a:t>
            </a:r>
            <a:endParaRPr lang="en-US" sz="24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2100824" y="1821805"/>
          <a:ext cx="4373217" cy="1133797"/>
        </p:xfrm>
        <a:graphic>
          <a:graphicData uri="http://schemas.openxmlformats.org/presentationml/2006/ole">
            <mc:AlternateContent xmlns:mc="http://schemas.openxmlformats.org/markup-compatibility/2006">
              <mc:Choice xmlns:v="urn:schemas-microsoft-com:vml" Requires="v">
                <p:oleObj spid="_x0000_s190514" name="" r:id="rId1" imgW="3225800" imgH="838200" progId="Equation.DSMT4">
                  <p:embed/>
                </p:oleObj>
              </mc:Choice>
              <mc:Fallback>
                <p:oleObj name="" r:id="rId1" imgW="3225800" imgH="8382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824" y="1821805"/>
                        <a:ext cx="4373217" cy="1133797"/>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2235437" y="3494982"/>
          <a:ext cx="4103993" cy="1052306"/>
        </p:xfrm>
        <a:graphic>
          <a:graphicData uri="http://schemas.openxmlformats.org/presentationml/2006/ole">
            <mc:AlternateContent xmlns:mc="http://schemas.openxmlformats.org/markup-compatibility/2006">
              <mc:Choice xmlns:v="urn:schemas-microsoft-com:vml" Requires="v">
                <p:oleObj spid="_x0000_s190515" name="" r:id="rId3" imgW="3251200" imgH="838200" progId="Equation.DSMT4">
                  <p:embed/>
                </p:oleObj>
              </mc:Choice>
              <mc:Fallback>
                <p:oleObj name="" r:id="rId3" imgW="3251200" imgH="838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437" y="3494982"/>
                        <a:ext cx="4103993" cy="1052306"/>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9" name="对象 8"/>
          <p:cNvGraphicFramePr>
            <a:graphicFrameLocks noChangeAspect="1"/>
          </p:cNvGraphicFramePr>
          <p:nvPr/>
        </p:nvGraphicFramePr>
        <p:xfrm>
          <a:off x="3720904" y="4470195"/>
          <a:ext cx="2294717" cy="1219068"/>
        </p:xfrm>
        <a:graphic>
          <a:graphicData uri="http://schemas.openxmlformats.org/presentationml/2006/ole">
            <mc:AlternateContent xmlns:mc="http://schemas.openxmlformats.org/markup-compatibility/2006">
              <mc:Choice xmlns:v="urn:schemas-microsoft-com:vml" Requires="v">
                <p:oleObj spid="_x0000_s190516" name="" r:id="rId5" imgW="1524000" imgH="825500" progId="Equation.DSMT4">
                  <p:embed/>
                </p:oleObj>
              </mc:Choice>
              <mc:Fallback>
                <p:oleObj name="" r:id="rId5" imgW="1524000" imgH="825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0904" y="4470195"/>
                        <a:ext cx="2294717" cy="1219068"/>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 name="对象 10"/>
          <p:cNvGraphicFramePr>
            <a:graphicFrameLocks noChangeAspect="1"/>
          </p:cNvGraphicFramePr>
          <p:nvPr/>
        </p:nvGraphicFramePr>
        <p:xfrm>
          <a:off x="849865" y="6154249"/>
          <a:ext cx="3114632" cy="640598"/>
        </p:xfrm>
        <a:graphic>
          <a:graphicData uri="http://schemas.openxmlformats.org/presentationml/2006/ole">
            <mc:AlternateContent xmlns:mc="http://schemas.openxmlformats.org/markup-compatibility/2006">
              <mc:Choice xmlns:v="urn:schemas-microsoft-com:vml" Requires="v">
                <p:oleObj spid="_x0000_s190517" name="" r:id="rId7" imgW="1688465" imgH="355600" progId="Equation.DSMT4">
                  <p:embed/>
                </p:oleObj>
              </mc:Choice>
              <mc:Fallback>
                <p:oleObj name="" r:id="rId7" imgW="1688465" imgH="355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865" y="6154249"/>
                        <a:ext cx="3114632" cy="640598"/>
                      </a:xfrm>
                      <a:prstGeom prst="rect">
                        <a:avLst/>
                      </a:prstGeom>
                      <a:no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3" name="对象 12"/>
          <p:cNvGraphicFramePr>
            <a:graphicFrameLocks noChangeAspect="1"/>
          </p:cNvGraphicFramePr>
          <p:nvPr/>
        </p:nvGraphicFramePr>
        <p:xfrm>
          <a:off x="4395102" y="6219481"/>
          <a:ext cx="1307650" cy="575366"/>
        </p:xfrm>
        <a:graphic>
          <a:graphicData uri="http://schemas.openxmlformats.org/presentationml/2006/ole">
            <mc:AlternateContent xmlns:mc="http://schemas.openxmlformats.org/markup-compatibility/2006">
              <mc:Choice xmlns:v="urn:schemas-microsoft-com:vml" Requires="v">
                <p:oleObj spid="_x0000_s190518" name="" r:id="rId9" imgW="888365" imgH="393700" progId="Equation.DSMT4">
                  <p:embed/>
                </p:oleObj>
              </mc:Choice>
              <mc:Fallback>
                <p:oleObj name="" r:id="rId9" imgW="888365" imgH="3937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5102" y="6219481"/>
                        <a:ext cx="1307650" cy="575366"/>
                      </a:xfrm>
                      <a:prstGeom prst="rect">
                        <a:avLst/>
                      </a:prstGeom>
                      <a:noFill/>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5" name="对象 14"/>
          <p:cNvGraphicFramePr>
            <a:graphicFrameLocks noChangeAspect="1"/>
          </p:cNvGraphicFramePr>
          <p:nvPr/>
        </p:nvGraphicFramePr>
        <p:xfrm>
          <a:off x="5866579" y="6154249"/>
          <a:ext cx="1398493" cy="607240"/>
        </p:xfrm>
        <a:graphic>
          <a:graphicData uri="http://schemas.openxmlformats.org/presentationml/2006/ole">
            <mc:AlternateContent xmlns:mc="http://schemas.openxmlformats.org/markup-compatibility/2006">
              <mc:Choice xmlns:v="urn:schemas-microsoft-com:vml" Requires="v">
                <p:oleObj spid="_x0000_s190519" name="" r:id="rId11" imgW="901065" imgH="393700" progId="Equation.DSMT4">
                  <p:embed/>
                </p:oleObj>
              </mc:Choice>
              <mc:Fallback>
                <p:oleObj name="" r:id="rId11" imgW="901065" imgH="3937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6579" y="6154249"/>
                        <a:ext cx="1398493" cy="607240"/>
                      </a:xfrm>
                      <a:prstGeom prst="rect">
                        <a:avLst/>
                      </a:prstGeom>
                      <a:noFill/>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7" name="对象 16"/>
          <p:cNvGraphicFramePr>
            <a:graphicFrameLocks noChangeAspect="1"/>
          </p:cNvGraphicFramePr>
          <p:nvPr/>
        </p:nvGraphicFramePr>
        <p:xfrm>
          <a:off x="7471444" y="6154249"/>
          <a:ext cx="1373418" cy="612470"/>
        </p:xfrm>
        <a:graphic>
          <a:graphicData uri="http://schemas.openxmlformats.org/presentationml/2006/ole">
            <mc:AlternateContent xmlns:mc="http://schemas.openxmlformats.org/markup-compatibility/2006">
              <mc:Choice xmlns:v="urn:schemas-microsoft-com:vml" Requires="v">
                <p:oleObj spid="_x0000_s190520" name="" r:id="rId13" imgW="875665" imgH="393700" progId="Equation.DSMT4">
                  <p:embed/>
                </p:oleObj>
              </mc:Choice>
              <mc:Fallback>
                <p:oleObj name="" r:id="rId13" imgW="875665" imgH="3937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1444" y="6154249"/>
                        <a:ext cx="1373418" cy="61247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欧拉角和旋转矩阵间的相互转换</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dirty="0">
                <a:latin typeface="等线 Light" panose="02010600030101010101" pitchFamily="2" charset="-122"/>
                <a:ea typeface="等线 Light" panose="02010600030101010101" pitchFamily="2" charset="-122"/>
              </a:rPr>
              <a:t>由于欧拉角的表示多种多样，所以这里选择一种比较流行的表示方法来阐述。假设坐标轴</a:t>
            </a:r>
            <a:r>
              <a:rPr lang="en-US" dirty="0">
                <a:latin typeface="等线 Light" panose="02010600030101010101" pitchFamily="2" charset="-122"/>
                <a:ea typeface="等线 Light" panose="02010600030101010101" pitchFamily="2" charset="-122"/>
              </a:rPr>
              <a:t>xyz</a:t>
            </a:r>
            <a:r>
              <a:rPr lang="zh-CN" altLang="en-US" dirty="0">
                <a:latin typeface="等线 Light" panose="02010600030101010101" pitchFamily="2" charset="-122"/>
                <a:ea typeface="等线 Light" panose="02010600030101010101" pitchFamily="2" charset="-122"/>
              </a:rPr>
              <a:t>是绝对坐标系，而坐标轴</a:t>
            </a:r>
            <a:r>
              <a:rPr lang="en-US" dirty="0">
                <a:latin typeface="等线 Light" panose="02010600030101010101" pitchFamily="2" charset="-122"/>
                <a:ea typeface="等线 Light" panose="02010600030101010101" pitchFamily="2" charset="-122"/>
              </a:rPr>
              <a:t>XYZ</a:t>
            </a:r>
            <a:r>
              <a:rPr lang="zh-CN" altLang="en-US" dirty="0">
                <a:latin typeface="等线 Light" panose="02010600030101010101" pitchFamily="2" charset="-122"/>
                <a:ea typeface="等线 Light" panose="02010600030101010101" pitchFamily="2" charset="-122"/>
              </a:rPr>
              <a:t>是旋转物的坐标系。</a:t>
            </a:r>
            <a:endParaRPr lang="en-US" dirty="0">
              <a:latin typeface="等线 Light" panose="02010600030101010101" pitchFamily="2" charset="-122"/>
              <a:ea typeface="等线 Light" panose="02010600030101010101" pitchFamily="2" charset="-122"/>
            </a:endParaRPr>
          </a:p>
        </p:txBody>
      </p:sp>
      <p:pic>
        <p:nvPicPr>
          <p:cNvPr id="4" name="图片 3" descr="euler.bmp"/>
          <p:cNvPicPr/>
          <p:nvPr/>
        </p:nvPicPr>
        <p:blipFill>
          <a:blip r:embed="rId1">
            <a:extLst>
              <a:ext uri="{28A0092B-C50C-407E-A947-70E740481C1C}">
                <a14:useLocalDpi xmlns:a14="http://schemas.microsoft.com/office/drawing/2010/main" val="0"/>
              </a:ext>
            </a:extLst>
          </a:blip>
          <a:srcRect/>
          <a:stretch>
            <a:fillRect/>
          </a:stretch>
        </p:blipFill>
        <p:spPr bwMode="auto">
          <a:xfrm>
            <a:off x="2294158" y="3594548"/>
            <a:ext cx="4159650" cy="2714177"/>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974" y="384313"/>
            <a:ext cx="8229600" cy="5953885"/>
          </a:xfrm>
        </p:spPr>
        <p:txBody>
          <a:bodyPr/>
          <a:lstStyle/>
          <a:p>
            <a:pPr marL="0" indent="0">
              <a:buNone/>
            </a:pPr>
            <a:r>
              <a:rPr lang="zh-CN" altLang="en-US" dirty="0">
                <a:latin typeface="等线 Light" panose="02010600030101010101" pitchFamily="2" charset="-122"/>
                <a:ea typeface="等线 Light" panose="02010600030101010101" pitchFamily="2" charset="-122"/>
              </a:rPr>
              <a:t>则这三个旋转角表示成矩阵形式</a:t>
            </a:r>
            <a:r>
              <a:rPr lang="zh-CN" altLang="en-US" dirty="0" smtClean="0">
                <a:latin typeface="等线 Light" panose="02010600030101010101" pitchFamily="2" charset="-122"/>
                <a:ea typeface="等线 Light" panose="02010600030101010101" pitchFamily="2" charset="-122"/>
              </a:rPr>
              <a:t>为</a:t>
            </a:r>
            <a:endParaRPr lang="en-US" altLang="zh-CN"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endParaRPr lang="en-US"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endParaRPr lang="en-US"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endParaRPr lang="en-US"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所以，欧拉角转换为旋转矩阵，</a:t>
            </a:r>
            <a:endParaRPr lang="en-US"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292177" y="1352890"/>
          <a:ext cx="3941264" cy="1736033"/>
        </p:xfrm>
        <a:graphic>
          <a:graphicData uri="http://schemas.openxmlformats.org/presentationml/2006/ole">
            <mc:AlternateContent xmlns:mc="http://schemas.openxmlformats.org/markup-compatibility/2006">
              <mc:Choice xmlns:v="urn:schemas-microsoft-com:vml" Requires="v">
                <p:oleObj spid="_x0000_s191517" name="" r:id="rId1" imgW="1600200" imgH="711200" progId="Equation.DSMT4">
                  <p:embed/>
                </p:oleObj>
              </mc:Choice>
              <mc:Fallback>
                <p:oleObj name="" r:id="rId1" imgW="1600200" imgH="7112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77" y="1352890"/>
                        <a:ext cx="3941264" cy="1736033"/>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4544237" y="1352890"/>
          <a:ext cx="3750203" cy="1642101"/>
        </p:xfrm>
        <a:graphic>
          <a:graphicData uri="http://schemas.openxmlformats.org/presentationml/2006/ole">
            <mc:AlternateContent xmlns:mc="http://schemas.openxmlformats.org/markup-compatibility/2006">
              <mc:Choice xmlns:v="urn:schemas-microsoft-com:vml" Requires="v">
                <p:oleObj spid="_x0000_s191518" name="" r:id="rId3" imgW="1612900" imgH="711200" progId="Equation.DSMT4">
                  <p:embed/>
                </p:oleObj>
              </mc:Choice>
              <mc:Fallback>
                <p:oleObj name="" r:id="rId3" imgW="16129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237" y="1352890"/>
                        <a:ext cx="3750203" cy="1642101"/>
                      </a:xfrm>
                      <a:prstGeom prst="rect">
                        <a:avLst/>
                      </a:prstGeom>
                      <a:noFill/>
                    </p:spPr>
                  </p:pic>
                </p:oleObj>
              </mc:Fallback>
            </mc:AlternateContent>
          </a:graphicData>
        </a:graphic>
      </p:graphicFrame>
      <p:sp>
        <p:nvSpPr>
          <p:cNvPr id="8" name="Rectangle 6"/>
          <p:cNvSpPr>
            <a:spLocks noChangeArrowheads="1"/>
          </p:cNvSpPr>
          <p:nvPr/>
        </p:nvSpPr>
        <p:spPr bwMode="auto">
          <a:xfrm>
            <a:off x="768625" y="3193773"/>
            <a:ext cx="168587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graphicFrame>
        <p:nvGraphicFramePr>
          <p:cNvPr id="9" name="对象 8"/>
          <p:cNvGraphicFramePr>
            <a:graphicFrameLocks noChangeAspect="1"/>
          </p:cNvGraphicFramePr>
          <p:nvPr/>
        </p:nvGraphicFramePr>
        <p:xfrm>
          <a:off x="292178" y="3146081"/>
          <a:ext cx="3941264" cy="1789285"/>
        </p:xfrm>
        <a:graphic>
          <a:graphicData uri="http://schemas.openxmlformats.org/presentationml/2006/ole">
            <mc:AlternateContent xmlns:mc="http://schemas.openxmlformats.org/markup-compatibility/2006">
              <mc:Choice xmlns:v="urn:schemas-microsoft-com:vml" Requires="v">
                <p:oleObj spid="_x0000_s191519" name="" r:id="rId5" imgW="1548765" imgH="711200" progId="Equation.DSMT4">
                  <p:embed/>
                </p:oleObj>
              </mc:Choice>
              <mc:Fallback>
                <p:oleObj name="" r:id="rId5" imgW="1548765" imgH="71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78" y="3146081"/>
                        <a:ext cx="3941264" cy="1789285"/>
                      </a:xfrm>
                      <a:prstGeom prst="rect">
                        <a:avLst/>
                      </a:prstGeom>
                      <a:noFill/>
                    </p:spPr>
                  </p:pic>
                </p:oleObj>
              </mc:Fallback>
            </mc:AlternateContent>
          </a:graphicData>
        </a:graphic>
      </p:graphicFrame>
      <p:sp>
        <p:nvSpPr>
          <p:cNvPr id="10" name="Rectangle 8"/>
          <p:cNvSpPr>
            <a:spLocks noChangeArrowheads="1"/>
          </p:cNvSpPr>
          <p:nvPr/>
        </p:nvSpPr>
        <p:spPr bwMode="auto">
          <a:xfrm>
            <a:off x="0" y="-1"/>
            <a:ext cx="121015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graphicFrame>
        <p:nvGraphicFramePr>
          <p:cNvPr id="11" name="对象 10"/>
          <p:cNvGraphicFramePr>
            <a:graphicFrameLocks noChangeAspect="1"/>
          </p:cNvGraphicFramePr>
          <p:nvPr/>
        </p:nvGraphicFramePr>
        <p:xfrm>
          <a:off x="3016361" y="5742597"/>
          <a:ext cx="2434160" cy="742122"/>
        </p:xfrm>
        <a:graphic>
          <a:graphicData uri="http://schemas.openxmlformats.org/presentationml/2006/ole">
            <mc:AlternateContent xmlns:mc="http://schemas.openxmlformats.org/markup-compatibility/2006">
              <mc:Choice xmlns:v="urn:schemas-microsoft-com:vml" Requires="v">
                <p:oleObj spid="_x0000_s191520" name="" r:id="rId7" imgW="774065" imgH="241300" progId="Equation.DSMT4">
                  <p:embed/>
                </p:oleObj>
              </mc:Choice>
              <mc:Fallback>
                <p:oleObj name="" r:id="rId7" imgW="774065" imgH="2413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361" y="5742597"/>
                        <a:ext cx="2434160" cy="742122"/>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欧拉角和四元数之间的相互转换</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a:xfrm>
            <a:off x="457200" y="1606826"/>
            <a:ext cx="8229600" cy="4525963"/>
          </a:xfrm>
        </p:spPr>
        <p:txBody>
          <a:bodyPr/>
          <a:lstStyle/>
          <a:p>
            <a:pPr marL="0" indent="0">
              <a:buNone/>
            </a:pPr>
            <a:r>
              <a:rPr lang="zh-CN" altLang="en-US" dirty="0">
                <a:latin typeface="等线 Light" panose="02010600030101010101" pitchFamily="2" charset="-122"/>
                <a:ea typeface="等线 Light" panose="02010600030101010101" pitchFamily="2" charset="-122"/>
              </a:rPr>
              <a:t>对于</a:t>
            </a:r>
            <a:r>
              <a:rPr lang="zh-CN" altLang="en-US" dirty="0" smtClean="0">
                <a:latin typeface="等线 Light" panose="02010600030101010101" pitchFamily="2" charset="-122"/>
                <a:ea typeface="等线 Light" panose="02010600030101010101" pitchFamily="2" charset="-122"/>
              </a:rPr>
              <a:t>四元数</a:t>
            </a:r>
            <a:r>
              <a:rPr lang="en-US" altLang="zh-CN" i="1" dirty="0" smtClean="0">
                <a:latin typeface="等线 Light" panose="02010600030101010101" pitchFamily="2" charset="-122"/>
                <a:ea typeface="等线 Light" panose="02010600030101010101" pitchFamily="2" charset="-122"/>
              </a:rPr>
              <a:t>q=(</a:t>
            </a:r>
            <a:r>
              <a:rPr lang="en-US" altLang="zh-CN" i="1" dirty="0" err="1" smtClean="0">
                <a:latin typeface="等线 Light" panose="02010600030101010101" pitchFamily="2" charset="-122"/>
                <a:ea typeface="等线 Light" panose="02010600030101010101" pitchFamily="2" charset="-122"/>
              </a:rPr>
              <a:t>w,x,y,z</a:t>
            </a:r>
            <a:r>
              <a:rPr lang="en-US" altLang="zh-CN" i="1" dirty="0" smtClean="0">
                <a:latin typeface="等线 Light" panose="02010600030101010101" pitchFamily="2" charset="-122"/>
                <a:ea typeface="等线 Light" panose="02010600030101010101" pitchFamily="2" charset="-122"/>
              </a:rPr>
              <a:t>)</a:t>
            </a:r>
            <a:r>
              <a:rPr lang="zh-CN" altLang="en-US" i="1" dirty="0" smtClean="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并且</a:t>
            </a:r>
            <a:r>
              <a:rPr lang="zh-CN" altLang="en-US" dirty="0" smtClean="0">
                <a:latin typeface="等线 Light" panose="02010600030101010101" pitchFamily="2" charset="-122"/>
                <a:ea typeface="等线 Light" panose="02010600030101010101" pitchFamily="2" charset="-122"/>
              </a:rPr>
              <a:t>有</a:t>
            </a:r>
            <a:endParaRPr lang="en-US" altLang="zh-CN" dirty="0" smtClean="0">
              <a:latin typeface="等线 Light" panose="02010600030101010101" pitchFamily="2" charset="-122"/>
              <a:ea typeface="等线 Light" panose="02010600030101010101" pitchFamily="2" charset="-122"/>
            </a:endParaRPr>
          </a:p>
          <a:p>
            <a:pPr marL="0" indent="0">
              <a:buNone/>
            </a:pPr>
            <a:r>
              <a:rPr lang="zh-CN" altLang="en-US" dirty="0" smtClean="0">
                <a:latin typeface="等线 Light" panose="02010600030101010101" pitchFamily="2" charset="-122"/>
                <a:ea typeface="等线 Light" panose="02010600030101010101" pitchFamily="2" charset="-122"/>
              </a:rPr>
              <a:t>对于</a:t>
            </a:r>
            <a:r>
              <a:rPr lang="zh-CN" altLang="en-US" dirty="0">
                <a:latin typeface="等线 Light" panose="02010600030101010101" pitchFamily="2" charset="-122"/>
                <a:ea typeface="等线 Light" panose="02010600030101010101" pitchFamily="2" charset="-122"/>
              </a:rPr>
              <a:t>一个旋转动作，假设旋转轴为</a:t>
            </a:r>
            <a:r>
              <a:rPr lang="zh-CN" altLang="en-US" dirty="0" smtClean="0">
                <a:latin typeface="等线 Light" panose="02010600030101010101" pitchFamily="2" charset="-122"/>
                <a:ea typeface="等线 Light" panose="02010600030101010101" pitchFamily="2" charset="-122"/>
              </a:rPr>
              <a:t>单位向量</a:t>
            </a:r>
            <a:r>
              <a:rPr lang="en-US" altLang="zh-CN" i="1" dirty="0" smtClean="0">
                <a:latin typeface="等线 Light" panose="02010600030101010101" pitchFamily="2" charset="-122"/>
                <a:ea typeface="等线 Light" panose="02010600030101010101" pitchFamily="2" charset="-122"/>
              </a:rPr>
              <a:t>a</a:t>
            </a:r>
            <a:r>
              <a:rPr lang="zh-CN" altLang="en-US" i="1" dirty="0" smtClean="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旋转</a:t>
            </a:r>
            <a:r>
              <a:rPr lang="zh-CN" altLang="en-US" dirty="0" smtClean="0">
                <a:latin typeface="等线 Light" panose="02010600030101010101" pitchFamily="2" charset="-122"/>
                <a:ea typeface="等线 Light" panose="02010600030101010101" pitchFamily="2" charset="-122"/>
              </a:rPr>
              <a:t>角度</a:t>
            </a:r>
            <a:r>
              <a:rPr lang="en-US" altLang="zh-CN" i="1" dirty="0" smtClean="0">
                <a:latin typeface="等线 Light" panose="02010600030101010101" pitchFamily="2" charset="-122"/>
                <a:ea typeface="等线 Light" panose="02010600030101010101" pitchFamily="2" charset="-122"/>
              </a:rPr>
              <a:t>Ɵ</a:t>
            </a:r>
            <a:r>
              <a:rPr lang="zh-CN" altLang="en-US" dirty="0">
                <a:latin typeface="等线 Light" panose="02010600030101010101" pitchFamily="2" charset="-122"/>
                <a:ea typeface="等线 Light" panose="02010600030101010101" pitchFamily="2" charset="-122"/>
              </a:rPr>
              <a:t>，四元数各个分量为</a:t>
            </a:r>
            <a:endParaRPr lang="en-US" i="1"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5989983" y="1722781"/>
            <a:ext cx="98763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5989983" y="1600200"/>
          <a:ext cx="2820074" cy="463828"/>
        </p:xfrm>
        <a:graphic>
          <a:graphicData uri="http://schemas.openxmlformats.org/presentationml/2006/ole">
            <mc:AlternateContent xmlns:mc="http://schemas.openxmlformats.org/markup-compatibility/2006">
              <mc:Choice xmlns:v="urn:schemas-microsoft-com:vml" Requires="v">
                <p:oleObj spid="_x0000_s192548" name="" r:id="rId1" imgW="1447800" imgH="228600" progId="Equation.DSMT4">
                  <p:embed/>
                </p:oleObj>
              </mc:Choice>
              <mc:Fallback>
                <p:oleObj name="" r:id="rId1" imgW="1447800" imgH="2286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983" y="1600200"/>
                        <a:ext cx="2820074" cy="463828"/>
                      </a:xfrm>
                      <a:prstGeom prst="rect">
                        <a:avLst/>
                      </a:prstGeom>
                      <a:noFill/>
                    </p:spPr>
                  </p:pic>
                </p:oleObj>
              </mc:Fallback>
            </mc:AlternateContent>
          </a:graphicData>
        </a:graphic>
      </p:graphicFrame>
      <p:sp>
        <p:nvSpPr>
          <p:cNvPr id="6" name="Rectangle 4"/>
          <p:cNvSpPr>
            <a:spLocks noChangeArrowheads="1"/>
          </p:cNvSpPr>
          <p:nvPr/>
        </p:nvSpPr>
        <p:spPr bwMode="auto">
          <a:xfrm>
            <a:off x="0" y="66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1427428" y="3803509"/>
          <a:ext cx="1486966" cy="1058518"/>
        </p:xfrm>
        <a:graphic>
          <a:graphicData uri="http://schemas.openxmlformats.org/presentationml/2006/ole">
            <mc:AlternateContent xmlns:mc="http://schemas.openxmlformats.org/markup-compatibility/2006">
              <mc:Choice xmlns:v="urn:schemas-microsoft-com:vml" Requires="v">
                <p:oleObj spid="_x0000_s192549" name="" r:id="rId3" imgW="558800" imgH="393700" progId="Equation.DSMT4">
                  <p:embed/>
                </p:oleObj>
              </mc:Choice>
              <mc:Fallback>
                <p:oleObj name="" r:id="rId3" imgW="5588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428" y="3803509"/>
                        <a:ext cx="1486966" cy="1058518"/>
                      </a:xfrm>
                      <a:prstGeom prst="rect">
                        <a:avLst/>
                      </a:prstGeom>
                      <a:noFill/>
                    </p:spPr>
                  </p:pic>
                </p:oleObj>
              </mc:Fallback>
            </mc:AlternateContent>
          </a:graphicData>
        </a:graphic>
      </p:graphicFrame>
      <p:sp>
        <p:nvSpPr>
          <p:cNvPr id="8" name="Rectangle 6"/>
          <p:cNvSpPr>
            <a:spLocks noChangeArrowheads="1"/>
          </p:cNvSpPr>
          <p:nvPr/>
        </p:nvSpPr>
        <p:spPr bwMode="auto">
          <a:xfrm>
            <a:off x="0" y="66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9" name="对象 8"/>
          <p:cNvGraphicFramePr>
            <a:graphicFrameLocks noChangeAspect="1"/>
          </p:cNvGraphicFramePr>
          <p:nvPr/>
        </p:nvGraphicFramePr>
        <p:xfrm>
          <a:off x="5207376" y="3713680"/>
          <a:ext cx="2192644" cy="1058518"/>
        </p:xfrm>
        <a:graphic>
          <a:graphicData uri="http://schemas.openxmlformats.org/presentationml/2006/ole">
            <mc:AlternateContent xmlns:mc="http://schemas.openxmlformats.org/markup-compatibility/2006">
              <mc:Choice xmlns:v="urn:schemas-microsoft-com:vml" Requires="v">
                <p:oleObj spid="_x0000_s192550" name="" r:id="rId5" imgW="837565" imgH="393700" progId="Equation.DSMT4">
                  <p:embed/>
                </p:oleObj>
              </mc:Choice>
              <mc:Fallback>
                <p:oleObj name="" r:id="rId5" imgW="837565" imgH="393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7376" y="3713680"/>
                        <a:ext cx="2192644" cy="1058518"/>
                      </a:xfrm>
                      <a:prstGeom prst="rect">
                        <a:avLst/>
                      </a:prstGeom>
                      <a:noFill/>
                    </p:spPr>
                  </p:pic>
                </p:oleObj>
              </mc:Fallback>
            </mc:AlternateContent>
          </a:graphicData>
        </a:graphic>
      </p:graphicFrame>
      <p:sp>
        <p:nvSpPr>
          <p:cNvPr id="10" name="Rectangle 8"/>
          <p:cNvSpPr>
            <a:spLocks noChangeArrowheads="1"/>
          </p:cNvSpPr>
          <p:nvPr/>
        </p:nvSpPr>
        <p:spPr bwMode="auto">
          <a:xfrm>
            <a:off x="152400" y="1590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 name="对象 10"/>
          <p:cNvGraphicFramePr>
            <a:graphicFrameLocks noChangeAspect="1"/>
          </p:cNvGraphicFramePr>
          <p:nvPr/>
        </p:nvGraphicFramePr>
        <p:xfrm>
          <a:off x="1168264" y="5152937"/>
          <a:ext cx="2220526" cy="1071979"/>
        </p:xfrm>
        <a:graphic>
          <a:graphicData uri="http://schemas.openxmlformats.org/presentationml/2006/ole">
            <mc:AlternateContent xmlns:mc="http://schemas.openxmlformats.org/markup-compatibility/2006">
              <mc:Choice xmlns:v="urn:schemas-microsoft-com:vml" Requires="v">
                <p:oleObj spid="_x0000_s192551" name="" r:id="rId7" imgW="837565" imgH="393700" progId="Equation.DSMT4">
                  <p:embed/>
                </p:oleObj>
              </mc:Choice>
              <mc:Fallback>
                <p:oleObj name="" r:id="rId7" imgW="837565" imgH="3937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8264" y="5152937"/>
                        <a:ext cx="2220526" cy="1071979"/>
                      </a:xfrm>
                      <a:prstGeom prst="rect">
                        <a:avLst/>
                      </a:prstGeom>
                      <a:noFill/>
                    </p:spPr>
                  </p:pic>
                </p:oleObj>
              </mc:Fallback>
            </mc:AlternateContent>
          </a:graphicData>
        </a:graphic>
      </p:graphicFrame>
      <p:sp>
        <p:nvSpPr>
          <p:cNvPr id="12" name="Rectangle 10"/>
          <p:cNvSpPr>
            <a:spLocks noChangeArrowheads="1"/>
          </p:cNvSpPr>
          <p:nvPr/>
        </p:nvSpPr>
        <p:spPr bwMode="auto">
          <a:xfrm>
            <a:off x="0" y="66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3" name="对象 12"/>
          <p:cNvGraphicFramePr>
            <a:graphicFrameLocks noChangeAspect="1"/>
          </p:cNvGraphicFramePr>
          <p:nvPr/>
        </p:nvGraphicFramePr>
        <p:xfrm>
          <a:off x="5248206" y="5351720"/>
          <a:ext cx="2195004" cy="1071979"/>
        </p:xfrm>
        <a:graphic>
          <a:graphicData uri="http://schemas.openxmlformats.org/presentationml/2006/ole">
            <mc:AlternateContent xmlns:mc="http://schemas.openxmlformats.org/markup-compatibility/2006">
              <mc:Choice xmlns:v="urn:schemas-microsoft-com:vml" Requires="v">
                <p:oleObj spid="_x0000_s192552" name="" r:id="rId9" imgW="825500" imgH="393700" progId="Equation.DSMT4">
                  <p:embed/>
                </p:oleObj>
              </mc:Choice>
              <mc:Fallback>
                <p:oleObj name="" r:id="rId9" imgW="825500" imgH="3937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8206" y="5351720"/>
                        <a:ext cx="2195004" cy="1071979"/>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0"/>
            <a:ext cx="8229600" cy="5821363"/>
          </a:xfrm>
        </p:spPr>
        <p:txBody>
          <a:bodyPr/>
          <a:lstStyle/>
          <a:p>
            <a:pPr marL="0" indent="0">
              <a:buNone/>
            </a:pPr>
            <a:r>
              <a:rPr lang="zh-CN" altLang="en-US" sz="2800" dirty="0">
                <a:latin typeface="等线 Light" panose="02010600030101010101" pitchFamily="2" charset="-122"/>
                <a:ea typeface="等线 Light" panose="02010600030101010101" pitchFamily="2" charset="-122"/>
              </a:rPr>
              <a:t>同样的，假设欧拉角绕</a:t>
            </a:r>
            <a:r>
              <a:rPr lang="en-US" sz="2800" dirty="0">
                <a:latin typeface="等线 Light" panose="02010600030101010101" pitchFamily="2" charset="-122"/>
                <a:ea typeface="等线 Light" panose="02010600030101010101" pitchFamily="2" charset="-122"/>
              </a:rPr>
              <a:t>x</a:t>
            </a:r>
            <a:r>
              <a:rPr lang="zh-CN" altLang="en-US" sz="2800" dirty="0">
                <a:latin typeface="等线 Light" panose="02010600030101010101" pitchFamily="2" charset="-122"/>
                <a:ea typeface="等线 Light" panose="02010600030101010101" pitchFamily="2" charset="-122"/>
              </a:rPr>
              <a:t>，</a:t>
            </a:r>
            <a:r>
              <a:rPr lang="en-US" sz="2800" dirty="0">
                <a:latin typeface="等线 Light" panose="02010600030101010101" pitchFamily="2" charset="-122"/>
                <a:ea typeface="等线 Light" panose="02010600030101010101" pitchFamily="2" charset="-122"/>
              </a:rPr>
              <a:t>y</a:t>
            </a:r>
            <a:r>
              <a:rPr lang="zh-CN" altLang="en-US" sz="2800" dirty="0">
                <a:latin typeface="等线 Light" panose="02010600030101010101" pitchFamily="2" charset="-122"/>
                <a:ea typeface="等线 Light" panose="02010600030101010101" pitchFamily="2" charset="-122"/>
              </a:rPr>
              <a:t>，</a:t>
            </a:r>
            <a:r>
              <a:rPr lang="en-US" sz="2800" dirty="0">
                <a:latin typeface="等线 Light" panose="02010600030101010101" pitchFamily="2" charset="-122"/>
                <a:ea typeface="等线 Light" panose="02010600030101010101" pitchFamily="2" charset="-122"/>
              </a:rPr>
              <a:t>z</a:t>
            </a:r>
            <a:r>
              <a:rPr lang="zh-CN" altLang="en-US" sz="2800" dirty="0">
                <a:latin typeface="等线 Light" panose="02010600030101010101" pitchFamily="2" charset="-122"/>
                <a:ea typeface="等线 Light" panose="02010600030101010101" pitchFamily="2" charset="-122"/>
              </a:rPr>
              <a:t>轴旋转的角度分别</a:t>
            </a:r>
            <a:r>
              <a:rPr lang="zh-CN" altLang="en-US" sz="2800" dirty="0" smtClean="0">
                <a:latin typeface="等线 Light" panose="02010600030101010101" pitchFamily="2" charset="-122"/>
                <a:ea typeface="等线 Light" panose="02010600030101010101" pitchFamily="2" charset="-122"/>
              </a:rPr>
              <a:t>为</a:t>
            </a:r>
            <a:r>
              <a:rPr lang="el-GR" altLang="zh-CN" sz="2800" i="1" dirty="0" smtClean="0">
                <a:latin typeface="等线 Light" panose="02010600030101010101" pitchFamily="2" charset="-122"/>
                <a:ea typeface="等线 Light" panose="02010600030101010101" pitchFamily="2" charset="-122"/>
              </a:rPr>
              <a:t>α</a:t>
            </a:r>
            <a:r>
              <a:rPr lang="zh-CN" altLang="en-US" sz="2800" i="1" dirty="0" smtClean="0">
                <a:latin typeface="等线 Light" panose="02010600030101010101" pitchFamily="2" charset="-122"/>
                <a:ea typeface="等线 Light" panose="02010600030101010101" pitchFamily="2" charset="-122"/>
              </a:rPr>
              <a:t>，</a:t>
            </a:r>
            <a:r>
              <a:rPr lang="el-GR" altLang="zh-CN" sz="2800" i="1" dirty="0" smtClean="0">
                <a:latin typeface="等线 Light" panose="02010600030101010101" pitchFamily="2" charset="-122"/>
                <a:ea typeface="等线 Light" panose="02010600030101010101" pitchFamily="2" charset="-122"/>
              </a:rPr>
              <a:t>β</a:t>
            </a:r>
            <a:r>
              <a:rPr lang="zh-CN" altLang="en-US" sz="2800" i="1" dirty="0" smtClean="0">
                <a:latin typeface="等线 Light" panose="02010600030101010101" pitchFamily="2" charset="-122"/>
                <a:ea typeface="等线 Light" panose="02010600030101010101" pitchFamily="2" charset="-122"/>
              </a:rPr>
              <a:t>，</a:t>
            </a:r>
            <a:r>
              <a:rPr lang="el-GR" altLang="zh-CN" sz="2800" i="1" dirty="0" smtClean="0">
                <a:latin typeface="等线 Light" panose="02010600030101010101" pitchFamily="2" charset="-122"/>
                <a:ea typeface="等线 Light" panose="02010600030101010101" pitchFamily="2" charset="-122"/>
              </a:rPr>
              <a:t>γ</a:t>
            </a:r>
            <a:r>
              <a:rPr lang="zh-CN" altLang="en-US" sz="2800" dirty="0" smtClean="0">
                <a:latin typeface="等线 Light" panose="02010600030101010101" pitchFamily="2" charset="-122"/>
                <a:ea typeface="等线 Light" panose="02010600030101010101" pitchFamily="2" charset="-122"/>
              </a:rPr>
              <a:t>，</a:t>
            </a:r>
            <a:r>
              <a:rPr lang="zh-CN" altLang="en-US" sz="2800" dirty="0">
                <a:latin typeface="等线 Light" panose="02010600030101010101" pitchFamily="2" charset="-122"/>
                <a:ea typeface="等线 Light" panose="02010600030101010101" pitchFamily="2" charset="-122"/>
              </a:rPr>
              <a:t>则欧拉角转换为四元数的转换公式</a:t>
            </a:r>
            <a:r>
              <a:rPr lang="zh-CN" altLang="en-US" sz="2800" dirty="0" smtClean="0">
                <a:latin typeface="等线 Light" panose="02010600030101010101" pitchFamily="2" charset="-122"/>
                <a:ea typeface="等线 Light" panose="02010600030101010101" pitchFamily="2" charset="-122"/>
              </a:rPr>
              <a:t>为</a:t>
            </a:r>
            <a:endParaRPr lang="en-US" altLang="zh-CN" sz="2800" dirty="0" smtClean="0">
              <a:latin typeface="等线 Light" panose="02010600030101010101" pitchFamily="2" charset="-122"/>
              <a:ea typeface="等线 Light" panose="02010600030101010101" pitchFamily="2" charset="-122"/>
            </a:endParaRPr>
          </a:p>
          <a:p>
            <a:pPr marL="0" indent="0">
              <a:buNone/>
            </a:pPr>
            <a:endParaRPr lang="en-US" sz="2800" dirty="0">
              <a:latin typeface="等线 Light" panose="02010600030101010101" pitchFamily="2" charset="-122"/>
              <a:ea typeface="等线 Light" panose="02010600030101010101" pitchFamily="2" charset="-122"/>
            </a:endParaRPr>
          </a:p>
          <a:p>
            <a:pPr marL="0" indent="0">
              <a:buNone/>
            </a:pPr>
            <a:endParaRPr lang="en-US" sz="2800" dirty="0" smtClean="0">
              <a:latin typeface="等线 Light" panose="02010600030101010101" pitchFamily="2" charset="-122"/>
              <a:ea typeface="等线 Light" panose="02010600030101010101" pitchFamily="2" charset="-122"/>
            </a:endParaRPr>
          </a:p>
          <a:p>
            <a:pPr marL="0" indent="0">
              <a:buNone/>
            </a:pPr>
            <a:endParaRPr lang="en-US" altLang="zh-CN" sz="2800" dirty="0" smtClean="0">
              <a:latin typeface="等线 Light" panose="02010600030101010101" pitchFamily="2" charset="-122"/>
              <a:ea typeface="等线 Light" panose="02010600030101010101" pitchFamily="2" charset="-122"/>
            </a:endParaRPr>
          </a:p>
          <a:p>
            <a:pPr marL="0" indent="0">
              <a:buNone/>
            </a:pPr>
            <a:endParaRPr lang="en-US" altLang="zh-CN" sz="2800" dirty="0">
              <a:latin typeface="等线 Light" panose="02010600030101010101" pitchFamily="2" charset="-122"/>
              <a:ea typeface="等线 Light" panose="02010600030101010101" pitchFamily="2" charset="-122"/>
            </a:endParaRPr>
          </a:p>
          <a:p>
            <a:pPr marL="0" indent="0">
              <a:buNone/>
            </a:pPr>
            <a:endParaRPr lang="en-US" altLang="zh-CN" sz="2800" dirty="0" smtClean="0">
              <a:latin typeface="等线 Light" panose="02010600030101010101" pitchFamily="2" charset="-122"/>
              <a:ea typeface="等线 Light" panose="02010600030101010101" pitchFamily="2" charset="-122"/>
            </a:endParaRPr>
          </a:p>
          <a:p>
            <a:pPr marL="0" indent="0">
              <a:buNone/>
            </a:pPr>
            <a:endParaRPr lang="en-US" altLang="zh-CN" sz="2800" dirty="0" smtClean="0">
              <a:latin typeface="等线 Light" panose="02010600030101010101" pitchFamily="2" charset="-122"/>
              <a:ea typeface="等线 Light" panose="02010600030101010101" pitchFamily="2" charset="-122"/>
            </a:endParaRPr>
          </a:p>
          <a:p>
            <a:pPr marL="0" indent="0">
              <a:buNone/>
            </a:pPr>
            <a:endParaRPr lang="en-US" altLang="zh-CN" sz="2800" dirty="0">
              <a:latin typeface="等线 Light" panose="02010600030101010101" pitchFamily="2" charset="-122"/>
              <a:ea typeface="等线 Light" panose="02010600030101010101" pitchFamily="2" charset="-122"/>
            </a:endParaRPr>
          </a:p>
          <a:p>
            <a:pPr marL="0" indent="0">
              <a:buNone/>
            </a:pPr>
            <a:r>
              <a:rPr lang="zh-CN" altLang="en-US" sz="2800" dirty="0" smtClean="0">
                <a:latin typeface="等线 Light" panose="02010600030101010101" pitchFamily="2" charset="-122"/>
                <a:ea typeface="等线 Light" panose="02010600030101010101" pitchFamily="2" charset="-122"/>
              </a:rPr>
              <a:t>简单</a:t>
            </a:r>
            <a:r>
              <a:rPr lang="zh-CN" altLang="en-US" sz="2800" dirty="0">
                <a:latin typeface="等线 Light" panose="02010600030101010101" pitchFamily="2" charset="-122"/>
                <a:ea typeface="等线 Light" panose="02010600030101010101" pitchFamily="2" charset="-122"/>
              </a:rPr>
              <a:t>的推导可以得到四元数转换为欧拉角的公式为</a:t>
            </a:r>
            <a:endParaRPr lang="en-US" sz="28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1895059" y="1378226"/>
          <a:ext cx="5563890" cy="3366054"/>
        </p:xfrm>
        <a:graphic>
          <a:graphicData uri="http://schemas.openxmlformats.org/presentationml/2006/ole">
            <mc:AlternateContent xmlns:mc="http://schemas.openxmlformats.org/markup-compatibility/2006">
              <mc:Choice xmlns:v="urn:schemas-microsoft-com:vml" Requires="v">
                <p:oleObj spid="_x0000_s193551" name="" r:id="rId1" imgW="2679700" imgH="1625600" progId="Equation.DSMT4">
                  <p:embed/>
                </p:oleObj>
              </mc:Choice>
              <mc:Fallback>
                <p:oleObj name="" r:id="rId1" imgW="2679700" imgH="16256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059" y="1378226"/>
                        <a:ext cx="5563890" cy="3366054"/>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2486982" y="5435221"/>
          <a:ext cx="4687198" cy="1381883"/>
        </p:xfrm>
        <a:graphic>
          <a:graphicData uri="http://schemas.openxmlformats.org/presentationml/2006/ole">
            <mc:AlternateContent xmlns:mc="http://schemas.openxmlformats.org/markup-compatibility/2006">
              <mc:Choice xmlns:v="urn:schemas-microsoft-com:vml" Requires="v">
                <p:oleObj spid="_x0000_s193552" name="" r:id="rId3" imgW="2387600" imgH="711200" progId="Equation.DSMT4">
                  <p:embed/>
                </p:oleObj>
              </mc:Choice>
              <mc:Fallback>
                <p:oleObj name="" r:id="rId3" imgW="23876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982" y="5435221"/>
                        <a:ext cx="4687198" cy="138188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点与向量的坐标系统</a:t>
            </a:r>
            <a:endParaRPr lang="zh-CN" altLang="en-US" smtClean="0">
              <a:latin typeface="等线 Light" panose="02010600030101010101" pitchFamily="2" charset="-122"/>
              <a:ea typeface="等线 Light" panose="02010600030101010101" pitchFamily="2" charset="-122"/>
            </a:endParaRPr>
          </a:p>
        </p:txBody>
      </p:sp>
      <p:sp>
        <p:nvSpPr>
          <p:cNvPr id="1029" name="Rectangle 3"/>
          <p:cNvSpPr>
            <a:spLocks noGrp="1" noChangeArrowheads="1"/>
          </p:cNvSpPr>
          <p:nvPr>
            <p:ph type="body" idx="1"/>
          </p:nvPr>
        </p:nvSpPr>
        <p:spPr/>
        <p:txBody>
          <a:bodyPr/>
          <a:lstStyle/>
          <a:p>
            <a:r>
              <a:rPr lang="zh-CN" altLang="en-US" dirty="0" smtClean="0">
                <a:latin typeface="等线 Light" panose="02010600030101010101" pitchFamily="2" charset="-122"/>
                <a:ea typeface="等线 Light" panose="02010600030101010101" pitchFamily="2" charset="-122"/>
              </a:rPr>
              <a:t>坐标系统由三个正交的向量 </a:t>
            </a:r>
            <a:r>
              <a:rPr lang="en-US" altLang="zh-CN" dirty="0" err="1" smtClean="0">
                <a:latin typeface="等线 Light" panose="02010600030101010101" pitchFamily="2" charset="-122"/>
                <a:ea typeface="等线 Light" panose="02010600030101010101" pitchFamily="2" charset="-122"/>
              </a:rPr>
              <a:t>i</a:t>
            </a:r>
            <a:r>
              <a:rPr lang="en-US" altLang="zh-CN" dirty="0" smtClean="0">
                <a:latin typeface="等线 Light" panose="02010600030101010101" pitchFamily="2" charset="-122"/>
                <a:ea typeface="等线 Light" panose="02010600030101010101" pitchFamily="2" charset="-122"/>
              </a:rPr>
              <a:t>, j, k </a:t>
            </a:r>
            <a:r>
              <a:rPr lang="zh-CN" altLang="en-US" dirty="0" smtClean="0">
                <a:latin typeface="等线 Light" panose="02010600030101010101" pitchFamily="2" charset="-122"/>
                <a:ea typeface="等线 Light" panose="02010600030101010101" pitchFamily="2" charset="-122"/>
              </a:rPr>
              <a:t>以及原点</a:t>
            </a:r>
            <a:r>
              <a:rPr lang="en-US" altLang="zh-CN" dirty="0" smtClean="0">
                <a:latin typeface="等线 Light" panose="02010600030101010101" pitchFamily="2" charset="-122"/>
                <a:ea typeface="等线 Light" panose="02010600030101010101" pitchFamily="2" charset="-122"/>
              </a:rPr>
              <a:t>O</a:t>
            </a:r>
            <a:r>
              <a:rPr lang="zh-CN" altLang="en-US" dirty="0" smtClean="0">
                <a:latin typeface="等线 Light" panose="02010600030101010101" pitchFamily="2" charset="-122"/>
                <a:ea typeface="等线 Light" panose="02010600030101010101" pitchFamily="2" charset="-122"/>
              </a:rPr>
              <a:t>组成</a:t>
            </a:r>
            <a:r>
              <a:rPr lang="en-US" altLang="zh-CN"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向量的表示</a:t>
            </a:r>
            <a:r>
              <a:rPr lang="en-US" altLang="zh-CN"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点的表示</a:t>
            </a:r>
            <a:r>
              <a:rPr lang="en-US" altLang="zh-CN"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p:txBody>
      </p:sp>
      <p:graphicFrame>
        <p:nvGraphicFramePr>
          <p:cNvPr id="1026" name="Object 2"/>
          <p:cNvGraphicFramePr>
            <a:graphicFrameLocks noChangeAspect="1"/>
          </p:cNvGraphicFramePr>
          <p:nvPr/>
        </p:nvGraphicFramePr>
        <p:xfrm>
          <a:off x="2122215" y="3324818"/>
          <a:ext cx="3368675" cy="1238250"/>
        </p:xfrm>
        <a:graphic>
          <a:graphicData uri="http://schemas.openxmlformats.org/presentationml/2006/ole">
            <mc:AlternateContent xmlns:mc="http://schemas.openxmlformats.org/markup-compatibility/2006">
              <mc:Choice xmlns:v="urn:schemas-microsoft-com:vml" Requires="v">
                <p:oleObj spid="_x0000_s137232" name="Equation" r:id="rId1" imgW="1726565" imgH="635000" progId="Equation.3">
                  <p:embed/>
                </p:oleObj>
              </mc:Choice>
              <mc:Fallback>
                <p:oleObj name="Equation" r:id="rId1" imgW="1726565" imgH="635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215" y="3324818"/>
                        <a:ext cx="33686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a:off x="6675438" y="4035425"/>
            <a:ext cx="1579562" cy="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1031" name="Line 6"/>
          <p:cNvSpPr>
            <a:spLocks noChangeShapeType="1"/>
          </p:cNvSpPr>
          <p:nvPr/>
        </p:nvSpPr>
        <p:spPr bwMode="auto">
          <a:xfrm flipV="1">
            <a:off x="6661150" y="3121025"/>
            <a:ext cx="0" cy="91440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1032" name="Line 7"/>
          <p:cNvSpPr>
            <a:spLocks noChangeShapeType="1"/>
          </p:cNvSpPr>
          <p:nvPr/>
        </p:nvSpPr>
        <p:spPr bwMode="auto">
          <a:xfrm flipH="1">
            <a:off x="6086475" y="4035425"/>
            <a:ext cx="588963" cy="65405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1033" name="Line 8"/>
          <p:cNvSpPr>
            <a:spLocks noChangeShapeType="1"/>
          </p:cNvSpPr>
          <p:nvPr/>
        </p:nvSpPr>
        <p:spPr bwMode="auto">
          <a:xfrm flipV="1">
            <a:off x="6661150" y="3500438"/>
            <a:ext cx="744538" cy="5476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1034" name="Line 9"/>
          <p:cNvSpPr>
            <a:spLocks noChangeShapeType="1"/>
          </p:cNvSpPr>
          <p:nvPr/>
        </p:nvSpPr>
        <p:spPr bwMode="auto">
          <a:xfrm>
            <a:off x="7392988" y="3525838"/>
            <a:ext cx="0" cy="874712"/>
          </a:xfrm>
          <a:prstGeom prst="line">
            <a:avLst/>
          </a:prstGeom>
          <a:noFill/>
          <a:ln w="6350">
            <a:solidFill>
              <a:schemeClr val="tx1"/>
            </a:solidFill>
            <a:prstDash val="dash"/>
            <a:roun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1035" name="Line 10"/>
          <p:cNvSpPr>
            <a:spLocks noChangeShapeType="1"/>
          </p:cNvSpPr>
          <p:nvPr/>
        </p:nvSpPr>
        <p:spPr bwMode="auto">
          <a:xfrm flipV="1">
            <a:off x="7392988" y="4035425"/>
            <a:ext cx="247650" cy="339725"/>
          </a:xfrm>
          <a:prstGeom prst="line">
            <a:avLst/>
          </a:prstGeom>
          <a:noFill/>
          <a:ln w="6350">
            <a:solidFill>
              <a:schemeClr val="tx1"/>
            </a:solidFill>
            <a:prstDash val="dash"/>
            <a:roun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1036" name="Line 11"/>
          <p:cNvSpPr>
            <a:spLocks noChangeShapeType="1"/>
          </p:cNvSpPr>
          <p:nvPr/>
        </p:nvSpPr>
        <p:spPr bwMode="auto">
          <a:xfrm flipH="1" flipV="1">
            <a:off x="6361113" y="4375150"/>
            <a:ext cx="1019175" cy="0"/>
          </a:xfrm>
          <a:prstGeom prst="line">
            <a:avLst/>
          </a:prstGeom>
          <a:noFill/>
          <a:ln w="635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en-US">
              <a:latin typeface="等线 Light" panose="02010600030101010101" pitchFamily="2" charset="-122"/>
              <a:ea typeface="等线 Light" panose="02010600030101010101" pitchFamily="2" charset="-122"/>
            </a:endParaRPr>
          </a:p>
        </p:txBody>
      </p:sp>
      <p:sp>
        <p:nvSpPr>
          <p:cNvPr id="1037" name="Line 12"/>
          <p:cNvSpPr>
            <a:spLocks noChangeShapeType="1"/>
          </p:cNvSpPr>
          <p:nvPr/>
        </p:nvSpPr>
        <p:spPr bwMode="auto">
          <a:xfrm flipH="1">
            <a:off x="6661150" y="3513138"/>
            <a:ext cx="731838" cy="0"/>
          </a:xfrm>
          <a:prstGeom prst="line">
            <a:avLst/>
          </a:prstGeom>
          <a:noFill/>
          <a:ln w="6350">
            <a:solidFill>
              <a:schemeClr val="tx1"/>
            </a:solidFill>
            <a:prstDash val="dash"/>
            <a:roun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1038" name="Rectangle 13"/>
          <p:cNvSpPr>
            <a:spLocks noChangeArrowheads="1"/>
          </p:cNvSpPr>
          <p:nvPr/>
        </p:nvSpPr>
        <p:spPr bwMode="auto">
          <a:xfrm>
            <a:off x="5825635" y="4489450"/>
            <a:ext cx="23275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kumimoji="1" lang="en-US" altLang="zh-CN" i="1">
                <a:latin typeface="等线 Light" panose="02010600030101010101" pitchFamily="2" charset="-122"/>
                <a:ea typeface="等线 Light" panose="02010600030101010101" pitchFamily="2" charset="-122"/>
              </a:rPr>
              <a:t>i</a:t>
            </a:r>
            <a:endParaRPr kumimoji="1" lang="en-US" altLang="zh-CN" i="1">
              <a:latin typeface="等线 Light" panose="02010600030101010101" pitchFamily="2" charset="-122"/>
              <a:ea typeface="等线 Light" panose="02010600030101010101" pitchFamily="2" charset="-122"/>
            </a:endParaRPr>
          </a:p>
        </p:txBody>
      </p:sp>
      <p:sp>
        <p:nvSpPr>
          <p:cNvPr id="1039" name="Rectangle 14"/>
          <p:cNvSpPr>
            <a:spLocks noChangeArrowheads="1"/>
          </p:cNvSpPr>
          <p:nvPr/>
        </p:nvSpPr>
        <p:spPr bwMode="auto">
          <a:xfrm>
            <a:off x="8238634" y="3767138"/>
            <a:ext cx="23275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kumimoji="1" lang="en-US" altLang="zh-CN" i="1">
                <a:latin typeface="等线 Light" panose="02010600030101010101" pitchFamily="2" charset="-122"/>
                <a:ea typeface="等线 Light" panose="02010600030101010101" pitchFamily="2" charset="-122"/>
              </a:rPr>
              <a:t>j</a:t>
            </a:r>
            <a:endParaRPr kumimoji="1" lang="en-US" altLang="zh-CN" i="1">
              <a:latin typeface="等线 Light" panose="02010600030101010101" pitchFamily="2" charset="-122"/>
              <a:ea typeface="等线 Light" panose="02010600030101010101" pitchFamily="2" charset="-122"/>
            </a:endParaRPr>
          </a:p>
        </p:txBody>
      </p:sp>
      <p:sp>
        <p:nvSpPr>
          <p:cNvPr id="1040" name="Rectangle 15"/>
          <p:cNvSpPr>
            <a:spLocks noChangeArrowheads="1"/>
          </p:cNvSpPr>
          <p:nvPr/>
        </p:nvSpPr>
        <p:spPr bwMode="auto">
          <a:xfrm>
            <a:off x="6630233" y="2968625"/>
            <a:ext cx="28725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kumimoji="1" lang="en-US" altLang="zh-CN" i="1">
                <a:latin typeface="等线 Light" panose="02010600030101010101" pitchFamily="2" charset="-122"/>
                <a:ea typeface="等线 Light" panose="02010600030101010101" pitchFamily="2" charset="-122"/>
              </a:rPr>
              <a:t>k</a:t>
            </a:r>
            <a:endParaRPr kumimoji="1" lang="en-US" altLang="zh-CN" i="1">
              <a:latin typeface="等线 Light" panose="02010600030101010101" pitchFamily="2" charset="-122"/>
              <a:ea typeface="等线 Light" panose="02010600030101010101" pitchFamily="2" charset="-122"/>
            </a:endParaRPr>
          </a:p>
        </p:txBody>
      </p:sp>
      <p:sp>
        <p:nvSpPr>
          <p:cNvPr id="1041" name="Rectangle 16"/>
          <p:cNvSpPr>
            <a:spLocks noChangeArrowheads="1"/>
          </p:cNvSpPr>
          <p:nvPr/>
        </p:nvSpPr>
        <p:spPr bwMode="auto">
          <a:xfrm>
            <a:off x="6343650" y="3752850"/>
            <a:ext cx="3667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kumimoji="1" lang="en-US" altLang="zh-CN" i="1">
                <a:latin typeface="等线 Light" panose="02010600030101010101" pitchFamily="2" charset="-122"/>
                <a:ea typeface="等线 Light" panose="02010600030101010101" pitchFamily="2" charset="-122"/>
              </a:rPr>
              <a:t>O</a:t>
            </a:r>
            <a:endParaRPr kumimoji="1" lang="en-US" altLang="zh-CN" i="1">
              <a:latin typeface="等线 Light" panose="02010600030101010101" pitchFamily="2" charset="-122"/>
              <a:ea typeface="等线 Light" panose="02010600030101010101" pitchFamily="2" charset="-122"/>
            </a:endParaRPr>
          </a:p>
        </p:txBody>
      </p:sp>
      <p:graphicFrame>
        <p:nvGraphicFramePr>
          <p:cNvPr id="1027" name="Object 3"/>
          <p:cNvGraphicFramePr>
            <a:graphicFrameLocks noChangeAspect="1"/>
          </p:cNvGraphicFramePr>
          <p:nvPr/>
        </p:nvGraphicFramePr>
        <p:xfrm>
          <a:off x="1778546" y="5593668"/>
          <a:ext cx="4303713" cy="877887"/>
        </p:xfrm>
        <a:graphic>
          <a:graphicData uri="http://schemas.openxmlformats.org/presentationml/2006/ole">
            <mc:AlternateContent xmlns:mc="http://schemas.openxmlformats.org/markup-compatibility/2006">
              <mc:Choice xmlns:v="urn:schemas-microsoft-com:vml" Requires="v">
                <p:oleObj spid="_x0000_s137233" name="Equation" r:id="rId3" imgW="1866900" imgH="381000" progId="Equation.3">
                  <p:embed/>
                </p:oleObj>
              </mc:Choice>
              <mc:Fallback>
                <p:oleObj name="Equation" r:id="rId3" imgW="1866900" imgH="381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546" y="5593668"/>
                        <a:ext cx="4303713"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956" y="2713038"/>
            <a:ext cx="8229600" cy="1143000"/>
          </a:xfrm>
        </p:spPr>
        <p:txBody>
          <a:bodyPr/>
          <a:lstStyle/>
          <a:p>
            <a:r>
              <a:rPr lang="zh-CN" altLang="en-US" sz="6000" dirty="0">
                <a:latin typeface="等线 Light" panose="02010600030101010101" pitchFamily="2" charset="-122"/>
                <a:ea typeface="等线 Light" panose="02010600030101010101" pitchFamily="2" charset="-122"/>
              </a:rPr>
              <a:t>常用的立体几何</a:t>
            </a:r>
            <a:r>
              <a:rPr lang="zh-CN" altLang="en-US" sz="6000" dirty="0" smtClean="0">
                <a:latin typeface="等线 Light" panose="02010600030101010101" pitchFamily="2" charset="-122"/>
                <a:ea typeface="等线 Light" panose="02010600030101010101" pitchFamily="2" charset="-122"/>
              </a:rPr>
              <a:t>算法</a:t>
            </a:r>
            <a:endParaRPr lang="en-US" sz="6000" dirty="0">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平面方程</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a:xfrm>
            <a:off x="457200" y="1272210"/>
            <a:ext cx="8229600" cy="5585790"/>
          </a:xfrm>
        </p:spPr>
        <p:txBody>
          <a:bodyPr/>
          <a:lstStyle/>
          <a:p>
            <a:pPr marL="0" indent="0">
              <a:buNone/>
            </a:pPr>
            <a:r>
              <a:rPr lang="zh-CN" altLang="en-US" sz="2800" dirty="0">
                <a:latin typeface="等线 Light" panose="02010600030101010101" pitchFamily="2" charset="-122"/>
                <a:ea typeface="等线 Light" panose="02010600030101010101" pitchFamily="2" charset="-122"/>
              </a:rPr>
              <a:t>设平面方程是</a:t>
            </a:r>
            <a:r>
              <a:rPr lang="zh-CN" altLang="en-US" sz="2800" dirty="0" smtClean="0">
                <a:latin typeface="等线 Light" panose="02010600030101010101" pitchFamily="2" charset="-122"/>
                <a:ea typeface="等线 Light" panose="02010600030101010101" pitchFamily="2" charset="-122"/>
              </a:rPr>
              <a:t>：</a:t>
            </a:r>
            <a:r>
              <a:rPr lang="en-US" altLang="zh-CN" sz="2800" i="1" dirty="0" err="1" smtClean="0">
                <a:latin typeface="等线 Light" panose="02010600030101010101" pitchFamily="2" charset="-122"/>
                <a:ea typeface="等线 Light" panose="02010600030101010101" pitchFamily="2" charset="-122"/>
              </a:rPr>
              <a:t>Ax+By+Cz+D</a:t>
            </a:r>
            <a:r>
              <a:rPr lang="en-US" altLang="zh-CN" sz="2800" dirty="0" smtClean="0">
                <a:latin typeface="等线 Light" panose="02010600030101010101" pitchFamily="2" charset="-122"/>
                <a:ea typeface="等线 Light" panose="02010600030101010101" pitchFamily="2" charset="-122"/>
              </a:rPr>
              <a:t>=0</a:t>
            </a:r>
            <a:r>
              <a:rPr lang="zh-CN" altLang="en-US" sz="2800" dirty="0" smtClean="0">
                <a:latin typeface="等线 Light" panose="02010600030101010101" pitchFamily="2" charset="-122"/>
                <a:ea typeface="等线 Light" panose="02010600030101010101" pitchFamily="2" charset="-122"/>
              </a:rPr>
              <a:t>，</a:t>
            </a:r>
            <a:r>
              <a:rPr lang="zh-CN" altLang="en-US" sz="2800" dirty="0">
                <a:latin typeface="等线 Light" panose="02010600030101010101" pitchFamily="2" charset="-122"/>
                <a:ea typeface="等线 Light" panose="02010600030101010101" pitchFamily="2" charset="-122"/>
              </a:rPr>
              <a:t>其法向量</a:t>
            </a:r>
            <a:r>
              <a:rPr lang="zh-CN" altLang="en-US" sz="2800" dirty="0" smtClean="0">
                <a:latin typeface="等线 Light" panose="02010600030101010101" pitchFamily="2" charset="-122"/>
                <a:ea typeface="等线 Light" panose="02010600030101010101" pitchFamily="2" charset="-122"/>
              </a:rPr>
              <a:t>为</a:t>
            </a:r>
            <a:endParaRPr lang="en-US" altLang="zh-CN" sz="2800" dirty="0" smtClean="0">
              <a:latin typeface="等线 Light" panose="02010600030101010101" pitchFamily="2" charset="-122"/>
              <a:ea typeface="等线 Light" panose="02010600030101010101" pitchFamily="2" charset="-122"/>
            </a:endParaRPr>
          </a:p>
          <a:p>
            <a:pPr marL="0" indent="0">
              <a:buNone/>
            </a:pPr>
            <a:r>
              <a:rPr lang="zh-CN" altLang="en-US" sz="2800" dirty="0">
                <a:latin typeface="等线 Light" panose="02010600030101010101" pitchFamily="2" charset="-122"/>
                <a:ea typeface="等线 Light" panose="02010600030101010101" pitchFamily="2" charset="-122"/>
              </a:rPr>
              <a:t>若给定平面上任意不共线的三点</a:t>
            </a:r>
            <a:r>
              <a:rPr lang="en-US" sz="2800" dirty="0">
                <a:latin typeface="等线 Light" panose="02010600030101010101" pitchFamily="2" charset="-122"/>
                <a:ea typeface="等线 Light" panose="02010600030101010101" pitchFamily="2" charset="-122"/>
              </a:rPr>
              <a:t>(</a:t>
            </a:r>
            <a:r>
              <a:rPr lang="en-US" sz="2800" i="1" dirty="0">
                <a:latin typeface="等线 Light" panose="02010600030101010101" pitchFamily="2" charset="-122"/>
                <a:ea typeface="等线 Light" panose="02010600030101010101" pitchFamily="2" charset="-122"/>
              </a:rPr>
              <a:t>x</a:t>
            </a:r>
            <a:r>
              <a:rPr lang="en-US" sz="2800" baseline="-25000" dirty="0">
                <a:latin typeface="等线 Light" panose="02010600030101010101" pitchFamily="2" charset="-122"/>
                <a:ea typeface="等线 Light" panose="02010600030101010101" pitchFamily="2" charset="-122"/>
              </a:rPr>
              <a:t>1</a:t>
            </a:r>
            <a:r>
              <a:rPr lang="en-US" sz="2800" dirty="0">
                <a:latin typeface="等线 Light" panose="02010600030101010101" pitchFamily="2" charset="-122"/>
                <a:ea typeface="等线 Light" panose="02010600030101010101" pitchFamily="2" charset="-122"/>
              </a:rPr>
              <a:t>, </a:t>
            </a:r>
            <a:r>
              <a:rPr lang="en-US" sz="2800" i="1" dirty="0">
                <a:latin typeface="等线 Light" panose="02010600030101010101" pitchFamily="2" charset="-122"/>
                <a:ea typeface="等线 Light" panose="02010600030101010101" pitchFamily="2" charset="-122"/>
              </a:rPr>
              <a:t>y</a:t>
            </a:r>
            <a:r>
              <a:rPr lang="en-US" sz="2800" baseline="-25000" dirty="0">
                <a:latin typeface="等线 Light" panose="02010600030101010101" pitchFamily="2" charset="-122"/>
                <a:ea typeface="等线 Light" panose="02010600030101010101" pitchFamily="2" charset="-122"/>
              </a:rPr>
              <a:t>1</a:t>
            </a:r>
            <a:r>
              <a:rPr lang="en-US" sz="2800" dirty="0">
                <a:latin typeface="等线 Light" panose="02010600030101010101" pitchFamily="2" charset="-122"/>
                <a:ea typeface="等线 Light" panose="02010600030101010101" pitchFamily="2" charset="-122"/>
              </a:rPr>
              <a:t>, </a:t>
            </a:r>
            <a:r>
              <a:rPr lang="en-US" sz="2800" i="1" dirty="0">
                <a:latin typeface="等线 Light" panose="02010600030101010101" pitchFamily="2" charset="-122"/>
                <a:ea typeface="等线 Light" panose="02010600030101010101" pitchFamily="2" charset="-122"/>
              </a:rPr>
              <a:t>z</a:t>
            </a:r>
            <a:r>
              <a:rPr lang="en-US" sz="2800" baseline="-25000" dirty="0">
                <a:latin typeface="等线 Light" panose="02010600030101010101" pitchFamily="2" charset="-122"/>
                <a:ea typeface="等线 Light" panose="02010600030101010101" pitchFamily="2" charset="-122"/>
              </a:rPr>
              <a:t>1</a:t>
            </a:r>
            <a:r>
              <a:rPr lang="en-US" sz="2800" dirty="0">
                <a:latin typeface="等线 Light" panose="02010600030101010101" pitchFamily="2" charset="-122"/>
                <a:ea typeface="等线 Light" panose="02010600030101010101" pitchFamily="2" charset="-122"/>
              </a:rPr>
              <a:t>)</a:t>
            </a:r>
            <a:r>
              <a:rPr lang="zh-CN" altLang="en-US" sz="2800" dirty="0">
                <a:latin typeface="等线 Light" panose="02010600030101010101" pitchFamily="2" charset="-122"/>
                <a:ea typeface="等线 Light" panose="02010600030101010101" pitchFamily="2" charset="-122"/>
              </a:rPr>
              <a:t>，</a:t>
            </a:r>
            <a:r>
              <a:rPr lang="en-US" sz="2800" dirty="0">
                <a:latin typeface="等线 Light" panose="02010600030101010101" pitchFamily="2" charset="-122"/>
                <a:ea typeface="等线 Light" panose="02010600030101010101" pitchFamily="2" charset="-122"/>
              </a:rPr>
              <a:t>(</a:t>
            </a:r>
            <a:r>
              <a:rPr lang="en-US" sz="2800" i="1" dirty="0">
                <a:latin typeface="等线 Light" panose="02010600030101010101" pitchFamily="2" charset="-122"/>
                <a:ea typeface="等线 Light" panose="02010600030101010101" pitchFamily="2" charset="-122"/>
              </a:rPr>
              <a:t>x</a:t>
            </a:r>
            <a:r>
              <a:rPr lang="en-US" sz="2800" baseline="-25000" dirty="0">
                <a:latin typeface="等线 Light" panose="02010600030101010101" pitchFamily="2" charset="-122"/>
                <a:ea typeface="等线 Light" panose="02010600030101010101" pitchFamily="2" charset="-122"/>
              </a:rPr>
              <a:t>2</a:t>
            </a:r>
            <a:r>
              <a:rPr lang="en-US" sz="2800" dirty="0">
                <a:latin typeface="等线 Light" panose="02010600030101010101" pitchFamily="2" charset="-122"/>
                <a:ea typeface="等线 Light" panose="02010600030101010101" pitchFamily="2" charset="-122"/>
              </a:rPr>
              <a:t>, </a:t>
            </a:r>
            <a:r>
              <a:rPr lang="en-US" sz="2800" i="1" dirty="0">
                <a:latin typeface="等线 Light" panose="02010600030101010101" pitchFamily="2" charset="-122"/>
                <a:ea typeface="等线 Light" panose="02010600030101010101" pitchFamily="2" charset="-122"/>
              </a:rPr>
              <a:t>y</a:t>
            </a:r>
            <a:r>
              <a:rPr lang="en-US" sz="2800" baseline="-25000" dirty="0">
                <a:latin typeface="等线 Light" panose="02010600030101010101" pitchFamily="2" charset="-122"/>
                <a:ea typeface="等线 Light" panose="02010600030101010101" pitchFamily="2" charset="-122"/>
              </a:rPr>
              <a:t>2</a:t>
            </a:r>
            <a:r>
              <a:rPr lang="en-US" sz="2800" dirty="0">
                <a:latin typeface="等线 Light" panose="02010600030101010101" pitchFamily="2" charset="-122"/>
                <a:ea typeface="等线 Light" panose="02010600030101010101" pitchFamily="2" charset="-122"/>
              </a:rPr>
              <a:t>, </a:t>
            </a:r>
            <a:r>
              <a:rPr lang="en-US" sz="2800" i="1" dirty="0">
                <a:latin typeface="等线 Light" panose="02010600030101010101" pitchFamily="2" charset="-122"/>
                <a:ea typeface="等线 Light" panose="02010600030101010101" pitchFamily="2" charset="-122"/>
              </a:rPr>
              <a:t>z</a:t>
            </a:r>
            <a:r>
              <a:rPr lang="en-US" sz="2800" baseline="-25000" dirty="0">
                <a:latin typeface="等线 Light" panose="02010600030101010101" pitchFamily="2" charset="-122"/>
                <a:ea typeface="等线 Light" panose="02010600030101010101" pitchFamily="2" charset="-122"/>
              </a:rPr>
              <a:t>2</a:t>
            </a:r>
            <a:r>
              <a:rPr lang="en-US" sz="2800" dirty="0">
                <a:latin typeface="等线 Light" panose="02010600030101010101" pitchFamily="2" charset="-122"/>
                <a:ea typeface="等线 Light" panose="02010600030101010101" pitchFamily="2" charset="-122"/>
              </a:rPr>
              <a:t>)</a:t>
            </a:r>
            <a:r>
              <a:rPr lang="zh-CN" altLang="en-US" sz="2800" dirty="0">
                <a:latin typeface="等线 Light" panose="02010600030101010101" pitchFamily="2" charset="-122"/>
                <a:ea typeface="等线 Light" panose="02010600030101010101" pitchFamily="2" charset="-122"/>
              </a:rPr>
              <a:t>和</a:t>
            </a:r>
            <a:r>
              <a:rPr lang="en-US" sz="2800" dirty="0">
                <a:latin typeface="等线 Light" panose="02010600030101010101" pitchFamily="2" charset="-122"/>
                <a:ea typeface="等线 Light" panose="02010600030101010101" pitchFamily="2" charset="-122"/>
              </a:rPr>
              <a:t>(</a:t>
            </a:r>
            <a:r>
              <a:rPr lang="en-US" sz="2800" i="1" dirty="0">
                <a:latin typeface="等线 Light" panose="02010600030101010101" pitchFamily="2" charset="-122"/>
                <a:ea typeface="等线 Light" panose="02010600030101010101" pitchFamily="2" charset="-122"/>
              </a:rPr>
              <a:t>x</a:t>
            </a:r>
            <a:r>
              <a:rPr lang="en-US" sz="2800" baseline="-25000" dirty="0">
                <a:latin typeface="等线 Light" panose="02010600030101010101" pitchFamily="2" charset="-122"/>
                <a:ea typeface="等线 Light" panose="02010600030101010101" pitchFamily="2" charset="-122"/>
              </a:rPr>
              <a:t>3</a:t>
            </a:r>
            <a:r>
              <a:rPr lang="en-US" sz="2800" dirty="0">
                <a:latin typeface="等线 Light" panose="02010600030101010101" pitchFamily="2" charset="-122"/>
                <a:ea typeface="等线 Light" panose="02010600030101010101" pitchFamily="2" charset="-122"/>
              </a:rPr>
              <a:t>, </a:t>
            </a:r>
            <a:r>
              <a:rPr lang="en-US" sz="2800" i="1" dirty="0">
                <a:latin typeface="等线 Light" panose="02010600030101010101" pitchFamily="2" charset="-122"/>
                <a:ea typeface="等线 Light" panose="02010600030101010101" pitchFamily="2" charset="-122"/>
              </a:rPr>
              <a:t>y</a:t>
            </a:r>
            <a:r>
              <a:rPr lang="en-US" sz="2800" baseline="-25000" dirty="0">
                <a:latin typeface="等线 Light" panose="02010600030101010101" pitchFamily="2" charset="-122"/>
                <a:ea typeface="等线 Light" panose="02010600030101010101" pitchFamily="2" charset="-122"/>
              </a:rPr>
              <a:t>3</a:t>
            </a:r>
            <a:r>
              <a:rPr lang="en-US" sz="2800" dirty="0">
                <a:latin typeface="等线 Light" panose="02010600030101010101" pitchFamily="2" charset="-122"/>
                <a:ea typeface="等线 Light" panose="02010600030101010101" pitchFamily="2" charset="-122"/>
              </a:rPr>
              <a:t>, </a:t>
            </a:r>
            <a:r>
              <a:rPr lang="en-US" sz="2800" i="1" dirty="0">
                <a:latin typeface="等线 Light" panose="02010600030101010101" pitchFamily="2" charset="-122"/>
                <a:ea typeface="等线 Light" panose="02010600030101010101" pitchFamily="2" charset="-122"/>
              </a:rPr>
              <a:t>z</a:t>
            </a:r>
            <a:r>
              <a:rPr lang="en-US" sz="2800" baseline="-25000" dirty="0">
                <a:latin typeface="等线 Light" panose="02010600030101010101" pitchFamily="2" charset="-122"/>
                <a:ea typeface="等线 Light" panose="02010600030101010101" pitchFamily="2" charset="-122"/>
              </a:rPr>
              <a:t>3</a:t>
            </a:r>
            <a:r>
              <a:rPr lang="en-US" sz="2800" dirty="0">
                <a:latin typeface="等线 Light" panose="02010600030101010101" pitchFamily="2" charset="-122"/>
                <a:ea typeface="等线 Light" panose="02010600030101010101" pitchFamily="2" charset="-122"/>
              </a:rPr>
              <a:t>)</a:t>
            </a:r>
            <a:r>
              <a:rPr lang="zh-CN" altLang="en-US" sz="2800" dirty="0">
                <a:latin typeface="等线 Light" panose="02010600030101010101" pitchFamily="2" charset="-122"/>
                <a:ea typeface="等线 Light" panose="02010600030101010101" pitchFamily="2" charset="-122"/>
              </a:rPr>
              <a:t>，平面方程的参数</a:t>
            </a:r>
            <a:r>
              <a:rPr lang="zh-CN" altLang="en-US" sz="2800" dirty="0" smtClean="0">
                <a:latin typeface="等线 Light" panose="02010600030101010101" pitchFamily="2" charset="-122"/>
                <a:ea typeface="等线 Light" panose="02010600030101010101" pitchFamily="2" charset="-122"/>
              </a:rPr>
              <a:t>为</a:t>
            </a:r>
            <a:endParaRPr lang="en-US" altLang="zh-CN" sz="2800" dirty="0" smtClean="0">
              <a:latin typeface="等线 Light" panose="02010600030101010101" pitchFamily="2" charset="-122"/>
              <a:ea typeface="等线 Light" panose="02010600030101010101" pitchFamily="2" charset="-122"/>
            </a:endParaRPr>
          </a:p>
          <a:p>
            <a:pPr marL="0" indent="0">
              <a:buNone/>
            </a:pPr>
            <a:endParaRPr lang="en-US" sz="2800" dirty="0" smtClean="0">
              <a:latin typeface="等线 Light" panose="02010600030101010101" pitchFamily="2" charset="-122"/>
              <a:ea typeface="等线 Light" panose="02010600030101010101" pitchFamily="2" charset="-122"/>
            </a:endParaRPr>
          </a:p>
          <a:p>
            <a:pPr marL="0" indent="0">
              <a:buNone/>
            </a:pPr>
            <a:endParaRPr lang="en-US" sz="2800" dirty="0" smtClean="0">
              <a:latin typeface="等线 Light" panose="02010600030101010101" pitchFamily="2" charset="-122"/>
              <a:ea typeface="等线 Light" panose="02010600030101010101" pitchFamily="2" charset="-122"/>
            </a:endParaRPr>
          </a:p>
          <a:p>
            <a:pPr marL="0" indent="0">
              <a:buNone/>
            </a:pPr>
            <a:endParaRPr lang="en-US" altLang="zh-CN" sz="2800" dirty="0" smtClean="0">
              <a:latin typeface="等线 Light" panose="02010600030101010101" pitchFamily="2" charset="-122"/>
              <a:ea typeface="等线 Light" panose="02010600030101010101" pitchFamily="2" charset="-122"/>
            </a:endParaRPr>
          </a:p>
          <a:p>
            <a:pPr marL="0" indent="0">
              <a:buNone/>
            </a:pPr>
            <a:r>
              <a:rPr lang="zh-CN" altLang="en-US" sz="2800" dirty="0" smtClean="0">
                <a:latin typeface="等线 Light" panose="02010600030101010101" pitchFamily="2" charset="-122"/>
                <a:ea typeface="等线 Light" panose="02010600030101010101" pitchFamily="2" charset="-122"/>
              </a:rPr>
              <a:t>展开</a:t>
            </a:r>
            <a:r>
              <a:rPr lang="zh-CN" altLang="en-US" sz="2800" dirty="0">
                <a:latin typeface="等线 Light" panose="02010600030101010101" pitchFamily="2" charset="-122"/>
                <a:ea typeface="等线 Light" panose="02010600030101010101" pitchFamily="2" charset="-122"/>
              </a:rPr>
              <a:t>得：</a:t>
            </a:r>
            <a:endParaRPr lang="en-US" sz="2800" dirty="0">
              <a:latin typeface="等线 Light" panose="02010600030101010101" pitchFamily="2" charset="-122"/>
              <a:ea typeface="等线 Light" panose="02010600030101010101" pitchFamily="2" charset="-122"/>
            </a:endParaRPr>
          </a:p>
          <a:p>
            <a:pPr marL="0" indent="0">
              <a:buNone/>
            </a:pPr>
            <a:r>
              <a:rPr lang="en-US" sz="2400" i="1" dirty="0">
                <a:latin typeface="等线 Light" panose="02010600030101010101" pitchFamily="2" charset="-122"/>
                <a:ea typeface="等线 Light" panose="02010600030101010101" pitchFamily="2" charset="-122"/>
              </a:rPr>
              <a:t>A</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2</a:t>
            </a:r>
            <a:r>
              <a:rPr lang="en-US" sz="2400" dirty="0" smtClean="0">
                <a:latin typeface="等线 Light" panose="02010600030101010101" pitchFamily="2" charset="-122"/>
                <a:ea typeface="等线 Light" panose="02010600030101010101" pitchFamily="2" charset="-122"/>
              </a:rPr>
              <a:t>)</a:t>
            </a:r>
            <a:endParaRPr lang="en-US" sz="2400" dirty="0" smtClean="0">
              <a:latin typeface="等线 Light" panose="02010600030101010101" pitchFamily="2" charset="-122"/>
              <a:ea typeface="等线 Light" panose="02010600030101010101" pitchFamily="2" charset="-122"/>
            </a:endParaRPr>
          </a:p>
          <a:p>
            <a:pPr marL="0" indent="0">
              <a:buNone/>
            </a:pPr>
            <a:r>
              <a:rPr lang="en-US" sz="2400" i="1" dirty="0" smtClean="0">
                <a:latin typeface="等线 Light" panose="02010600030101010101" pitchFamily="2" charset="-122"/>
                <a:ea typeface="等线 Light" panose="02010600030101010101" pitchFamily="2" charset="-122"/>
              </a:rPr>
              <a:t>B</a:t>
            </a:r>
            <a:r>
              <a:rPr lang="en-US" sz="2400" dirty="0" smtClean="0">
                <a:latin typeface="等线 Light" panose="02010600030101010101" pitchFamily="2" charset="-122"/>
                <a:ea typeface="等线 Light" panose="02010600030101010101" pitchFamily="2" charset="-122"/>
              </a:rPr>
              <a:t>=</a:t>
            </a:r>
            <a:r>
              <a:rPr lang="en-US" sz="2400" i="1" dirty="0" smtClean="0">
                <a:latin typeface="等线 Light" panose="02010600030101010101" pitchFamily="2" charset="-122"/>
                <a:ea typeface="等线 Light" panose="02010600030101010101" pitchFamily="2" charset="-122"/>
              </a:rPr>
              <a:t>z</a:t>
            </a:r>
            <a:r>
              <a:rPr lang="en-US" sz="2400" baseline="-25000" dirty="0" smtClean="0">
                <a:latin typeface="等线 Light" panose="02010600030101010101" pitchFamily="2" charset="-122"/>
                <a:ea typeface="等线 Light" panose="02010600030101010101" pitchFamily="2" charset="-122"/>
              </a:rPr>
              <a:t>1</a:t>
            </a:r>
            <a:r>
              <a:rPr lang="en-US" sz="2400" dirty="0" smtClean="0">
                <a:latin typeface="等线 Light" panose="02010600030101010101" pitchFamily="2" charset="-122"/>
                <a:ea typeface="等线 Light" panose="02010600030101010101" pitchFamily="2" charset="-122"/>
              </a:rPr>
              <a:t>(</a:t>
            </a:r>
            <a:r>
              <a:rPr lang="en-US" sz="2400" i="1" dirty="0" smtClean="0">
                <a:latin typeface="等线 Light" panose="02010600030101010101" pitchFamily="2" charset="-122"/>
                <a:ea typeface="等线 Light" panose="02010600030101010101" pitchFamily="2" charset="-122"/>
              </a:rPr>
              <a:t>x</a:t>
            </a:r>
            <a:r>
              <a:rPr lang="en-US" sz="2400" baseline="-25000" dirty="0" smtClean="0">
                <a:latin typeface="等线 Light" panose="02010600030101010101" pitchFamily="2" charset="-122"/>
                <a:ea typeface="等线 Light" panose="02010600030101010101" pitchFamily="2" charset="-122"/>
              </a:rPr>
              <a:t>2</a:t>
            </a:r>
            <a:r>
              <a:rPr lang="en-US" sz="2400" dirty="0" smtClean="0">
                <a:latin typeface="等线 Light" panose="02010600030101010101" pitchFamily="2" charset="-122"/>
                <a:ea typeface="等线 Light" panose="02010600030101010101" pitchFamily="2" charset="-122"/>
              </a:rPr>
              <a:t>-</a:t>
            </a:r>
            <a:r>
              <a:rPr lang="en-US" sz="2400" i="1" dirty="0" smtClean="0">
                <a:latin typeface="等线 Light" panose="02010600030101010101" pitchFamily="2" charset="-122"/>
                <a:ea typeface="等线 Light" panose="02010600030101010101" pitchFamily="2" charset="-122"/>
              </a:rPr>
              <a:t>x</a:t>
            </a:r>
            <a:r>
              <a:rPr lang="en-US" sz="2400" baseline="-25000" dirty="0" smtClean="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endParaRPr lang="en-US" sz="2400" dirty="0">
              <a:latin typeface="等线 Light" panose="02010600030101010101" pitchFamily="2" charset="-122"/>
              <a:ea typeface="等线 Light" panose="02010600030101010101" pitchFamily="2" charset="-122"/>
            </a:endParaRPr>
          </a:p>
          <a:p>
            <a:pPr marL="0" indent="0">
              <a:buNone/>
            </a:pPr>
            <a:r>
              <a:rPr lang="en-US" sz="2400" i="1" dirty="0">
                <a:latin typeface="等线 Light" panose="02010600030101010101" pitchFamily="2" charset="-122"/>
                <a:ea typeface="等线 Light" panose="02010600030101010101" pitchFamily="2" charset="-122"/>
              </a:rPr>
              <a:t>C</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2</a:t>
            </a:r>
            <a:r>
              <a:rPr lang="en-US" sz="2400" dirty="0" smtClean="0">
                <a:latin typeface="等线 Light" panose="02010600030101010101" pitchFamily="2" charset="-122"/>
                <a:ea typeface="等线 Light" panose="02010600030101010101" pitchFamily="2" charset="-122"/>
              </a:rPr>
              <a:t>)</a:t>
            </a:r>
            <a:endParaRPr lang="en-US" sz="2400" dirty="0" smtClean="0">
              <a:latin typeface="等线 Light" panose="02010600030101010101" pitchFamily="2" charset="-122"/>
              <a:ea typeface="等线 Light" panose="02010600030101010101" pitchFamily="2" charset="-122"/>
            </a:endParaRPr>
          </a:p>
          <a:p>
            <a:pPr marL="0" indent="0">
              <a:buNone/>
            </a:pPr>
            <a:r>
              <a:rPr lang="en-US" sz="2400" i="1" dirty="0" smtClean="0">
                <a:latin typeface="等线 Light" panose="02010600030101010101" pitchFamily="2" charset="-122"/>
                <a:ea typeface="等线 Light" panose="02010600030101010101" pitchFamily="2" charset="-122"/>
              </a:rPr>
              <a:t>D</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2</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3</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3</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1</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1</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2</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endParaRPr lang="en-US" sz="2400" dirty="0">
              <a:latin typeface="等线 Light" panose="02010600030101010101" pitchFamily="2" charset="-122"/>
              <a:ea typeface="等线 Light" panose="02010600030101010101" pitchFamily="2" charset="-122"/>
            </a:endParaRPr>
          </a:p>
          <a:p>
            <a:pPr marL="0" indent="0">
              <a:buNone/>
            </a:pPr>
            <a:r>
              <a:rPr lang="en-US" sz="2800" dirty="0">
                <a:latin typeface="等线 Light" panose="02010600030101010101" pitchFamily="2" charset="-122"/>
                <a:ea typeface="等线 Light" panose="02010600030101010101" pitchFamily="2" charset="-122"/>
              </a:rPr>
              <a:t> </a:t>
            </a:r>
            <a:endParaRPr lang="en-US" sz="28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7579674" y="1195179"/>
          <a:ext cx="1007165" cy="755374"/>
        </p:xfrm>
        <a:graphic>
          <a:graphicData uri="http://schemas.openxmlformats.org/presentationml/2006/ole">
            <mc:AlternateContent xmlns:mc="http://schemas.openxmlformats.org/markup-compatibility/2006">
              <mc:Choice xmlns:v="urn:schemas-microsoft-com:vml" Requires="v">
                <p:oleObj spid="_x0000_s194575" name="" r:id="rId1" imgW="545465" imgH="405765" progId="Equation.DSMT4">
                  <p:embed/>
                </p:oleObj>
              </mc:Choice>
              <mc:Fallback>
                <p:oleObj name="" r:id="rId1" imgW="545465" imgH="405765"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674" y="1195179"/>
                        <a:ext cx="1007165" cy="755374"/>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310090" y="2765563"/>
          <a:ext cx="8523820" cy="1372256"/>
        </p:xfrm>
        <a:graphic>
          <a:graphicData uri="http://schemas.openxmlformats.org/presentationml/2006/ole">
            <mc:AlternateContent xmlns:mc="http://schemas.openxmlformats.org/markup-compatibility/2006">
              <mc:Choice xmlns:v="urn:schemas-microsoft-com:vml" Requires="v">
                <p:oleObj spid="_x0000_s194576" name="" r:id="rId3" imgW="3848100" imgH="622300" progId="Equation.DSMT4">
                  <p:embed/>
                </p:oleObj>
              </mc:Choice>
              <mc:Fallback>
                <p:oleObj name="" r:id="rId3" imgW="3848100" imgH="622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90" y="2765563"/>
                        <a:ext cx="8523820" cy="137225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1"/>
            <a:ext cx="8229600" cy="1143000"/>
          </a:xfrm>
        </p:spPr>
        <p:txBody>
          <a:bodyPr/>
          <a:lstStyle/>
          <a:p>
            <a:r>
              <a:rPr lang="zh-CN" altLang="en-US" dirty="0">
                <a:latin typeface="等线 Light" panose="02010600030101010101" pitchFamily="2" charset="-122"/>
                <a:ea typeface="等线 Light" panose="02010600030101010101" pitchFamily="2" charset="-122"/>
              </a:rPr>
              <a:t>球面和椭球</a:t>
            </a:r>
            <a:r>
              <a:rPr lang="zh-CN" altLang="en-US" dirty="0" smtClean="0">
                <a:latin typeface="等线 Light" panose="02010600030101010101" pitchFamily="2" charset="-122"/>
                <a:ea typeface="等线 Light" panose="02010600030101010101" pitchFamily="2" charset="-122"/>
              </a:rPr>
              <a:t>方程</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a:xfrm>
            <a:off x="457200" y="1046923"/>
            <a:ext cx="8229600" cy="5811078"/>
          </a:xfrm>
        </p:spPr>
        <p:txBody>
          <a:bodyPr/>
          <a:lstStyle/>
          <a:p>
            <a:pPr marL="0" indent="0">
              <a:buNone/>
            </a:pPr>
            <a:r>
              <a:rPr lang="zh-CN" altLang="en-US" sz="2400" dirty="0">
                <a:latin typeface="等线 Light" panose="02010600030101010101" pitchFamily="2" charset="-122"/>
                <a:ea typeface="等线 Light" panose="02010600030101010101" pitchFamily="2" charset="-122"/>
              </a:rPr>
              <a:t>中心点</a:t>
            </a:r>
            <a:r>
              <a:rPr lang="zh-CN" altLang="en-US" sz="2400" dirty="0" smtClean="0">
                <a:latin typeface="等线 Light" panose="02010600030101010101" pitchFamily="2" charset="-122"/>
                <a:ea typeface="等线 Light" panose="02010600030101010101" pitchFamily="2" charset="-122"/>
              </a:rPr>
              <a:t>为                 </a:t>
            </a:r>
            <a:r>
              <a:rPr lang="zh-CN" altLang="en-US" sz="2400" dirty="0" smtClean="0">
                <a:latin typeface="等线 Light" panose="02010600030101010101" pitchFamily="2" charset="-122"/>
                <a:ea typeface="等线 Light" panose="02010600030101010101" pitchFamily="2" charset="-122"/>
              </a:rPr>
              <a:t>半径</a:t>
            </a:r>
            <a:r>
              <a:rPr lang="zh-CN" altLang="en-US" sz="2400" dirty="0">
                <a:latin typeface="等线 Light" panose="02010600030101010101" pitchFamily="2" charset="-122"/>
                <a:ea typeface="等线 Light" panose="02010600030101010101" pitchFamily="2" charset="-122"/>
              </a:rPr>
              <a:t>为</a:t>
            </a:r>
            <a:r>
              <a:rPr lang="en-US" sz="2400" i="1" dirty="0">
                <a:latin typeface="等线 Light" panose="02010600030101010101" pitchFamily="2" charset="-122"/>
                <a:ea typeface="等线 Light" panose="02010600030101010101" pitchFamily="2" charset="-122"/>
              </a:rPr>
              <a:t>r</a:t>
            </a:r>
            <a:r>
              <a:rPr lang="zh-CN" altLang="en-US" sz="2400" dirty="0">
                <a:latin typeface="等线 Light" panose="02010600030101010101" pitchFamily="2" charset="-122"/>
                <a:ea typeface="等线 Light" panose="02010600030101010101" pitchFamily="2" charset="-122"/>
              </a:rPr>
              <a:t>的球面方程是</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a:t>
            </a:r>
            <a:r>
              <a:rPr lang="en-US" sz="2400" baseline="30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a:t>
            </a:r>
            <a:r>
              <a:rPr lang="en-US" sz="2400" baseline="30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a:t>
            </a:r>
            <a:r>
              <a:rPr lang="en-US" sz="2400" baseline="30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r</a:t>
            </a:r>
            <a:r>
              <a:rPr lang="en-US" sz="2400" baseline="30000" dirty="0">
                <a:latin typeface="等线 Light" panose="02010600030101010101" pitchFamily="2" charset="-122"/>
                <a:ea typeface="等线 Light" panose="02010600030101010101" pitchFamily="2" charset="-122"/>
              </a:rPr>
              <a:t>2</a:t>
            </a:r>
            <a:r>
              <a:rPr lang="zh-CN" altLang="en-US" sz="2400" dirty="0">
                <a:latin typeface="等线 Light" panose="02010600030101010101" pitchFamily="2" charset="-122"/>
                <a:ea typeface="等线 Light" panose="02010600030101010101" pitchFamily="2" charset="-122"/>
              </a:rPr>
              <a:t>，它的参数化形式是：</a:t>
            </a:r>
            <a:r>
              <a:rPr lang="en-US" sz="2400" i="1" dirty="0">
                <a:latin typeface="等线 Light" panose="02010600030101010101" pitchFamily="2" charset="-122"/>
                <a:ea typeface="等线 Light" panose="02010600030101010101" pitchFamily="2" charset="-122"/>
              </a:rPr>
              <a:t>x</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r </a:t>
            </a:r>
            <a:r>
              <a:rPr lang="en-US" sz="2400" dirty="0" err="1">
                <a:latin typeface="等线 Light" panose="02010600030101010101" pitchFamily="2" charset="-122"/>
                <a:ea typeface="等线 Light" panose="02010600030101010101" pitchFamily="2" charset="-122"/>
              </a:rPr>
              <a:t>cos</a:t>
            </a:r>
            <a:r>
              <a:rPr lang="en-US" sz="2400" i="1" dirty="0" err="1">
                <a:latin typeface="等线 Light" panose="02010600030101010101" pitchFamily="2" charset="-122"/>
                <a:ea typeface="等线 Light" panose="02010600030101010101" pitchFamily="2" charset="-122"/>
              </a:rPr>
              <a:t>θ</a:t>
            </a:r>
            <a:r>
              <a:rPr lang="en-US" sz="2400" i="1" dirty="0">
                <a:latin typeface="等线 Light" panose="02010600030101010101" pitchFamily="2" charset="-122"/>
                <a:ea typeface="等线 Light" panose="02010600030101010101" pitchFamily="2" charset="-122"/>
              </a:rPr>
              <a:t> </a:t>
            </a:r>
            <a:r>
              <a:rPr lang="en-US" sz="2400" dirty="0" err="1">
                <a:latin typeface="等线 Light" panose="02010600030101010101" pitchFamily="2" charset="-122"/>
                <a:ea typeface="等线 Light" panose="02010600030101010101" pitchFamily="2" charset="-122"/>
              </a:rPr>
              <a:t>cos</a:t>
            </a:r>
            <a:r>
              <a:rPr lang="en-US" sz="2400" i="1" dirty="0" err="1">
                <a:latin typeface="等线 Light" panose="02010600030101010101" pitchFamily="2" charset="-122"/>
                <a:ea typeface="等线 Light" panose="02010600030101010101" pitchFamily="2" charset="-122"/>
              </a:rPr>
              <a:t>θ</a:t>
            </a:r>
            <a:r>
              <a:rPr lang="zh-CN" alt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r </a:t>
            </a:r>
            <a:r>
              <a:rPr lang="en-US" sz="2400" dirty="0" err="1">
                <a:latin typeface="等线 Light" panose="02010600030101010101" pitchFamily="2" charset="-122"/>
                <a:ea typeface="等线 Light" panose="02010600030101010101" pitchFamily="2" charset="-122"/>
              </a:rPr>
              <a:t>cos</a:t>
            </a:r>
            <a:r>
              <a:rPr lang="en-US" sz="2400" i="1" dirty="0" err="1">
                <a:latin typeface="等线 Light" panose="02010600030101010101" pitchFamily="2" charset="-122"/>
                <a:ea typeface="等线 Light" panose="02010600030101010101" pitchFamily="2" charset="-122"/>
              </a:rPr>
              <a:t>θ</a:t>
            </a:r>
            <a:r>
              <a:rPr lang="en-US" sz="2400" i="1" dirty="0">
                <a:latin typeface="等线 Light" panose="02010600030101010101" pitchFamily="2" charset="-122"/>
                <a:ea typeface="等线 Light" panose="02010600030101010101" pitchFamily="2" charset="-122"/>
              </a:rPr>
              <a:t> </a:t>
            </a:r>
            <a:r>
              <a:rPr lang="en-US" sz="2400" dirty="0" err="1">
                <a:latin typeface="等线 Light" panose="02010600030101010101" pitchFamily="2" charset="-122"/>
                <a:ea typeface="等线 Light" panose="02010600030101010101" pitchFamily="2" charset="-122"/>
              </a:rPr>
              <a:t>sin</a:t>
            </a:r>
            <a:r>
              <a:rPr lang="en-US" sz="2400" i="1" dirty="0" err="1">
                <a:latin typeface="等线 Light" panose="02010600030101010101" pitchFamily="2" charset="-122"/>
                <a:ea typeface="等线 Light" panose="02010600030101010101" pitchFamily="2" charset="-122"/>
              </a:rPr>
              <a:t>θ</a:t>
            </a:r>
            <a:r>
              <a:rPr lang="zh-CN" alt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r </a:t>
            </a:r>
            <a:r>
              <a:rPr lang="en-US" sz="2400" dirty="0" err="1">
                <a:latin typeface="等线 Light" panose="02010600030101010101" pitchFamily="2" charset="-122"/>
                <a:ea typeface="等线 Light" panose="02010600030101010101" pitchFamily="2" charset="-122"/>
              </a:rPr>
              <a:t>sin</a:t>
            </a:r>
            <a:r>
              <a:rPr lang="en-US" sz="2400" i="1" dirty="0" err="1">
                <a:latin typeface="等线 Light" panose="02010600030101010101" pitchFamily="2" charset="-122"/>
                <a:ea typeface="等线 Light" panose="02010600030101010101" pitchFamily="2" charset="-122"/>
              </a:rPr>
              <a:t>θ</a:t>
            </a:r>
            <a:r>
              <a:rPr lang="zh-CN" altLang="en-US" sz="2400" dirty="0">
                <a:latin typeface="等线 Light" panose="02010600030101010101" pitchFamily="2" charset="-122"/>
                <a:ea typeface="等线 Light" panose="02010600030101010101" pitchFamily="2" charset="-122"/>
              </a:rPr>
              <a:t>，</a:t>
            </a:r>
            <a:r>
              <a:rPr lang="zh-CN" altLang="en-US" sz="2400" dirty="0" smtClean="0">
                <a:latin typeface="等线 Light" panose="02010600030101010101" pitchFamily="2" charset="-122"/>
                <a:ea typeface="等线 Light" panose="02010600030101010101" pitchFamily="2" charset="-122"/>
              </a:rPr>
              <a:t>其中                              。</a:t>
            </a:r>
            <a:r>
              <a:rPr lang="zh-CN" altLang="en-US" sz="2400" dirty="0">
                <a:latin typeface="等线 Light" panose="02010600030101010101" pitchFamily="2" charset="-122"/>
                <a:ea typeface="等线 Light" panose="02010600030101010101" pitchFamily="2" charset="-122"/>
              </a:rPr>
              <a:t>通过不共面的</a:t>
            </a:r>
            <a:r>
              <a:rPr lang="en-US" sz="2400" dirty="0">
                <a:latin typeface="等线 Light" panose="02010600030101010101" pitchFamily="2" charset="-122"/>
                <a:ea typeface="等线 Light" panose="02010600030101010101" pitchFamily="2" charset="-122"/>
              </a:rPr>
              <a:t>4</a:t>
            </a:r>
            <a:r>
              <a:rPr lang="zh-CN" altLang="en-US" sz="2400" dirty="0">
                <a:latin typeface="等线 Light" panose="02010600030101010101" pitchFamily="2" charset="-122"/>
                <a:ea typeface="等线 Light" panose="02010600030101010101" pitchFamily="2" charset="-122"/>
              </a:rPr>
              <a:t>个点</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和</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4</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4</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4</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的球面方程</a:t>
            </a:r>
            <a:r>
              <a:rPr lang="zh-CN" altLang="en-US" sz="2400" dirty="0" smtClean="0">
                <a:latin typeface="等线 Light" panose="02010600030101010101" pitchFamily="2" charset="-122"/>
                <a:ea typeface="等线 Light" panose="02010600030101010101" pitchFamily="2" charset="-122"/>
              </a:rPr>
              <a:t>为</a:t>
            </a:r>
            <a:endParaRPr lang="en-US" altLang="zh-CN" sz="2400" dirty="0" smtClean="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endParaRPr lang="en-US" sz="2400" dirty="0" smtClean="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其中心为</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x</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y</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z</a:t>
            </a:r>
            <a:r>
              <a:rPr lang="en-US" sz="2400" baseline="-25000" dirty="0">
                <a:latin typeface="等线 Light" panose="02010600030101010101" pitchFamily="2" charset="-122"/>
                <a:ea typeface="等线 Light" panose="02010600030101010101" pitchFamily="2" charset="-122"/>
              </a:rPr>
              <a:t>0</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，轴半径为</a:t>
            </a:r>
            <a:r>
              <a:rPr lang="en-US" sz="2400" i="1" dirty="0">
                <a:latin typeface="等线 Light" panose="02010600030101010101" pitchFamily="2" charset="-122"/>
                <a:ea typeface="等线 Light" panose="02010600030101010101" pitchFamily="2" charset="-122"/>
              </a:rPr>
              <a:t>a</a:t>
            </a:r>
            <a:r>
              <a:rPr lang="zh-CN" alt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b</a:t>
            </a:r>
            <a:r>
              <a:rPr lang="zh-CN" alt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c</a:t>
            </a:r>
            <a:r>
              <a:rPr lang="zh-CN" altLang="en-US" sz="2400" dirty="0">
                <a:latin typeface="等线 Light" panose="02010600030101010101" pitchFamily="2" charset="-122"/>
                <a:ea typeface="等线 Light" panose="02010600030101010101" pitchFamily="2" charset="-122"/>
              </a:rPr>
              <a:t>的椭球方程：</a:t>
            </a:r>
            <a:endParaRPr lang="en-US" sz="2400" dirty="0">
              <a:latin typeface="等线 Light" panose="02010600030101010101" pitchFamily="2" charset="-122"/>
              <a:ea typeface="等线 Light" panose="02010600030101010101" pitchFamily="2" charset="-122"/>
            </a:endParaRPr>
          </a:p>
          <a:p>
            <a:pPr marL="0" indent="0">
              <a:buNone/>
            </a:pPr>
            <a:endParaRPr lang="en-US" altLang="zh-CN" sz="2400" dirty="0" smtClean="0">
              <a:latin typeface="等线 Light" panose="02010600030101010101" pitchFamily="2" charset="-122"/>
              <a:ea typeface="等线 Light" panose="02010600030101010101" pitchFamily="2" charset="-122"/>
            </a:endParaRPr>
          </a:p>
          <a:p>
            <a:pPr marL="0" indent="0">
              <a:buNone/>
            </a:pPr>
            <a:endParaRPr lang="en-US" altLang="zh-CN" sz="2400" dirty="0">
              <a:latin typeface="等线 Light" panose="02010600030101010101" pitchFamily="2" charset="-122"/>
              <a:ea typeface="等线 Light" panose="02010600030101010101" pitchFamily="2" charset="-122"/>
            </a:endParaRPr>
          </a:p>
          <a:p>
            <a:pPr marL="0" indent="0">
              <a:buNone/>
            </a:pPr>
            <a:r>
              <a:rPr lang="zh-CN" altLang="en-US" sz="2400" dirty="0" smtClean="0">
                <a:latin typeface="等线 Light" panose="02010600030101010101" pitchFamily="2" charset="-122"/>
                <a:ea typeface="等线 Light" panose="02010600030101010101" pitchFamily="2" charset="-122"/>
              </a:rPr>
              <a:t>其</a:t>
            </a:r>
            <a:r>
              <a:rPr lang="zh-CN" altLang="en-US" sz="2400" dirty="0">
                <a:latin typeface="等线 Light" panose="02010600030101010101" pitchFamily="2" charset="-122"/>
                <a:ea typeface="等线 Light" panose="02010600030101010101" pitchFamily="2" charset="-122"/>
              </a:rPr>
              <a:t>参数形式为</a:t>
            </a:r>
            <a:endParaRPr lang="en-US" sz="2400" dirty="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1855302" y="1070628"/>
          <a:ext cx="1192697" cy="397566"/>
        </p:xfrm>
        <a:graphic>
          <a:graphicData uri="http://schemas.openxmlformats.org/presentationml/2006/ole">
            <mc:AlternateContent xmlns:mc="http://schemas.openxmlformats.org/markup-compatibility/2006">
              <mc:Choice xmlns:v="urn:schemas-microsoft-com:vml" Requires="v">
                <p:oleObj spid="_x0000_s195620" name="" r:id="rId1" imgW="596900" imgH="203200" progId="Equation.DSMT4">
                  <p:embed/>
                </p:oleObj>
              </mc:Choice>
              <mc:Fallback>
                <p:oleObj name="" r:id="rId1" imgW="596900" imgH="2032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302" y="1070628"/>
                        <a:ext cx="1192697" cy="397566"/>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4045861" y="1800006"/>
          <a:ext cx="1831741" cy="468585"/>
        </p:xfrm>
        <a:graphic>
          <a:graphicData uri="http://schemas.openxmlformats.org/presentationml/2006/ole">
            <mc:AlternateContent xmlns:mc="http://schemas.openxmlformats.org/markup-compatibility/2006">
              <mc:Choice xmlns:v="urn:schemas-microsoft-com:vml" Requires="v">
                <p:oleObj spid="_x0000_s195621" name="" r:id="rId3" imgW="1383665" imgH="355600" progId="Equation.DSMT4">
                  <p:embed/>
                </p:oleObj>
              </mc:Choice>
              <mc:Fallback>
                <p:oleObj name="" r:id="rId3" imgW="1383665" imgH="355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861" y="1800006"/>
                        <a:ext cx="1831741" cy="468585"/>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9" name="对象 8"/>
          <p:cNvGraphicFramePr>
            <a:graphicFrameLocks noChangeAspect="1"/>
          </p:cNvGraphicFramePr>
          <p:nvPr/>
        </p:nvGraphicFramePr>
        <p:xfrm>
          <a:off x="2570921" y="2729952"/>
          <a:ext cx="3458818" cy="1831139"/>
        </p:xfrm>
        <a:graphic>
          <a:graphicData uri="http://schemas.openxmlformats.org/presentationml/2006/ole">
            <mc:AlternateContent xmlns:mc="http://schemas.openxmlformats.org/markup-compatibility/2006">
              <mc:Choice xmlns:v="urn:schemas-microsoft-com:vml" Requires="v">
                <p:oleObj spid="_x0000_s195622" name="" r:id="rId5" imgW="1943100" imgH="1028700" progId="Equation.DSMT4">
                  <p:embed/>
                </p:oleObj>
              </mc:Choice>
              <mc:Fallback>
                <p:oleObj name="" r:id="rId5" imgW="1943100" imgH="1028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921" y="2729952"/>
                        <a:ext cx="3458818" cy="1831139"/>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 name="对象 10"/>
          <p:cNvGraphicFramePr>
            <a:graphicFrameLocks noChangeAspect="1"/>
          </p:cNvGraphicFramePr>
          <p:nvPr/>
        </p:nvGraphicFramePr>
        <p:xfrm>
          <a:off x="2328285" y="5264429"/>
          <a:ext cx="4305493" cy="843790"/>
        </p:xfrm>
        <a:graphic>
          <a:graphicData uri="http://schemas.openxmlformats.org/presentationml/2006/ole">
            <mc:AlternateContent xmlns:mc="http://schemas.openxmlformats.org/markup-compatibility/2006">
              <mc:Choice xmlns:v="urn:schemas-microsoft-com:vml" Requires="v">
                <p:oleObj spid="_x0000_s195623" name="" r:id="rId7" imgW="2387600" imgH="469900" progId="Equation.DSMT4">
                  <p:embed/>
                </p:oleObj>
              </mc:Choice>
              <mc:Fallback>
                <p:oleObj name="" r:id="rId7" imgW="2387600" imgH="469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8285" y="5264429"/>
                        <a:ext cx="4305493" cy="843790"/>
                      </a:xfrm>
                      <a:prstGeom prst="rect">
                        <a:avLst/>
                      </a:prstGeom>
                      <a:no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3" name="对象 12"/>
          <p:cNvGraphicFramePr>
            <a:graphicFrameLocks noChangeAspect="1"/>
          </p:cNvGraphicFramePr>
          <p:nvPr/>
        </p:nvGraphicFramePr>
        <p:xfrm>
          <a:off x="457200" y="6445856"/>
          <a:ext cx="8265783" cy="412144"/>
        </p:xfrm>
        <a:graphic>
          <a:graphicData uri="http://schemas.openxmlformats.org/presentationml/2006/ole">
            <mc:AlternateContent xmlns:mc="http://schemas.openxmlformats.org/markup-compatibility/2006">
              <mc:Choice xmlns:v="urn:schemas-microsoft-com:vml" Requires="v">
                <p:oleObj spid="_x0000_s195624" name="" r:id="rId9" imgW="4305300" imgH="215900" progId="Equation.DSMT4">
                  <p:embed/>
                </p:oleObj>
              </mc:Choice>
              <mc:Fallback>
                <p:oleObj name="" r:id="rId9" imgW="4305300" imgH="2159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6445856"/>
                        <a:ext cx="8265783" cy="412144"/>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85536"/>
          </a:xfrm>
        </p:spPr>
        <p:txBody>
          <a:bodyPr/>
          <a:lstStyle/>
          <a:p>
            <a:r>
              <a:rPr lang="zh-CN" altLang="en-US" dirty="0">
                <a:latin typeface="等线 Light" panose="02010600030101010101" pitchFamily="2" charset="-122"/>
                <a:ea typeface="等线 Light" panose="02010600030101010101" pitchFamily="2" charset="-122"/>
              </a:rPr>
              <a:t>常用几何体之间的距离与求交</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a:xfrm>
            <a:off x="457200" y="1060174"/>
            <a:ext cx="8229600" cy="5797826"/>
          </a:xfrm>
        </p:spPr>
        <p:txBody>
          <a:bodyPr/>
          <a:lstStyle/>
          <a:p>
            <a:pPr marL="0" indent="0">
              <a:buNone/>
            </a:pPr>
            <a:r>
              <a:rPr lang="zh-CN" altLang="en-US" dirty="0" smtClean="0">
                <a:latin typeface="等线 Light" panose="02010600030101010101" pitchFamily="2" charset="-122"/>
                <a:ea typeface="等线 Light" panose="02010600030101010101" pitchFamily="2" charset="-122"/>
              </a:rPr>
              <a:t>（</a:t>
            </a:r>
            <a:r>
              <a:rPr lang="en-US" altLang="zh-CN" dirty="0" smtClean="0">
                <a:latin typeface="等线 Light" panose="02010600030101010101" pitchFamily="2" charset="-122"/>
                <a:ea typeface="等线 Light" panose="02010600030101010101" pitchFamily="2" charset="-122"/>
              </a:rPr>
              <a:t>1</a:t>
            </a:r>
            <a:r>
              <a:rPr lang="zh-CN" altLang="en-US" dirty="0" smtClean="0">
                <a:latin typeface="等线 Light" panose="02010600030101010101" pitchFamily="2" charset="-122"/>
                <a:ea typeface="等线 Light" panose="02010600030101010101" pitchFamily="2" charset="-122"/>
              </a:rPr>
              <a:t>）两</a:t>
            </a:r>
            <a:r>
              <a:rPr lang="zh-CN" altLang="en-US" dirty="0">
                <a:latin typeface="等线 Light" panose="02010600030101010101" pitchFamily="2" charset="-122"/>
                <a:ea typeface="等线 Light" panose="02010600030101010101" pitchFamily="2" charset="-122"/>
              </a:rPr>
              <a:t>条直线的</a:t>
            </a:r>
            <a:r>
              <a:rPr lang="zh-CN" altLang="en-US" dirty="0" smtClean="0">
                <a:latin typeface="等线 Light" panose="02010600030101010101" pitchFamily="2" charset="-122"/>
                <a:ea typeface="等线 Light" panose="02010600030101010101" pitchFamily="2" charset="-122"/>
              </a:rPr>
              <a:t>交点</a:t>
            </a:r>
            <a:endParaRPr lang="en-US" altLang="zh-CN" dirty="0" smtClean="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设两条直线（非平行）的方程为：</a:t>
            </a:r>
            <a:r>
              <a:rPr lang="en-US" sz="2400" b="1" i="1" dirty="0">
                <a:latin typeface="等线 Light" panose="02010600030101010101" pitchFamily="2" charset="-122"/>
                <a:ea typeface="等线 Light" panose="02010600030101010101" pitchFamily="2" charset="-122"/>
              </a:rPr>
              <a:t>p</a:t>
            </a:r>
            <a:r>
              <a:rPr lang="en-US" sz="2400" i="1" baseline="-25000" dirty="0">
                <a:latin typeface="等线 Light" panose="02010600030101010101" pitchFamily="2" charset="-122"/>
                <a:ea typeface="等线 Light" panose="02010600030101010101" pitchFamily="2" charset="-122"/>
              </a:rPr>
              <a:t>a</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u</a:t>
            </a:r>
            <a:r>
              <a:rPr lang="en-US" sz="2400" i="1" baseline="-25000" dirty="0">
                <a:latin typeface="等线 Light" panose="02010600030101010101" pitchFamily="2" charset="-122"/>
                <a:ea typeface="等线 Light" panose="02010600030101010101" pitchFamily="2" charset="-122"/>
              </a:rPr>
              <a:t>a</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a:t>
            </a:r>
            <a:r>
              <a:rPr lang="en-US" sz="2400" b="1" i="1" dirty="0" err="1">
                <a:latin typeface="等线 Light" panose="02010600030101010101" pitchFamily="2" charset="-122"/>
                <a:ea typeface="等线 Light" panose="02010600030101010101" pitchFamily="2" charset="-122"/>
              </a:rPr>
              <a:t>p</a:t>
            </a:r>
            <a:r>
              <a:rPr lang="en-US" sz="2400" i="1" baseline="-25000" dirty="0" err="1">
                <a:latin typeface="等线 Light" panose="02010600030101010101" pitchFamily="2" charset="-122"/>
                <a:ea typeface="等线 Light" panose="02010600030101010101" pitchFamily="2" charset="-122"/>
              </a:rPr>
              <a:t>b</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u</a:t>
            </a:r>
            <a:r>
              <a:rPr lang="en-US" sz="2400" i="1" baseline="-25000" dirty="0">
                <a:latin typeface="等线 Light" panose="02010600030101010101" pitchFamily="2" charset="-122"/>
                <a:ea typeface="等线 Light" panose="02010600030101010101" pitchFamily="2" charset="-122"/>
              </a:rPr>
              <a:t>b</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4</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，它们的交点由下面参数决定</a:t>
            </a:r>
            <a:r>
              <a:rPr lang="zh-CN" altLang="en-US" sz="2400" dirty="0" smtClean="0">
                <a:latin typeface="等线 Light" panose="02010600030101010101" pitchFamily="2" charset="-122"/>
                <a:ea typeface="等线 Light" panose="02010600030101010101" pitchFamily="2" charset="-122"/>
              </a:rPr>
              <a:t>：</a:t>
            </a:r>
            <a:endParaRPr lang="en-US" altLang="zh-CN" sz="2400" dirty="0" smtClean="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endParaRPr lang="en-US" sz="2400" dirty="0" smtClean="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2</a:t>
            </a:r>
            <a:r>
              <a:rPr lang="zh-CN" altLang="en-US" dirty="0">
                <a:latin typeface="等线 Light" panose="02010600030101010101" pitchFamily="2" charset="-122"/>
                <a:ea typeface="等线 Light" panose="02010600030101010101" pitchFamily="2" charset="-122"/>
              </a:rPr>
              <a:t>）直线与平面的</a:t>
            </a:r>
            <a:r>
              <a:rPr lang="zh-CN" altLang="en-US" dirty="0" smtClean="0">
                <a:latin typeface="等线 Light" panose="02010600030101010101" pitchFamily="2" charset="-122"/>
                <a:ea typeface="等线 Light" panose="02010600030101010101" pitchFamily="2" charset="-122"/>
              </a:rPr>
              <a:t>交</a:t>
            </a:r>
            <a:endParaRPr lang="en-US" altLang="zh-CN" dirty="0" smtClean="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平面由点</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3</a:t>
            </a:r>
            <a:r>
              <a:rPr lang="zh-CN" altLang="en-US" sz="2400" dirty="0">
                <a:latin typeface="等线 Light" panose="02010600030101010101" pitchFamily="2" charset="-122"/>
                <a:ea typeface="等线 Light" panose="02010600030101010101" pitchFamily="2" charset="-122"/>
              </a:rPr>
              <a:t>和法向</a:t>
            </a:r>
            <a:r>
              <a:rPr lang="en-US" sz="2400" b="1" i="1" dirty="0">
                <a:latin typeface="等线 Light" panose="02010600030101010101" pitchFamily="2" charset="-122"/>
                <a:ea typeface="等线 Light" panose="02010600030101010101" pitchFamily="2" charset="-122"/>
              </a:rPr>
              <a:t>n</a:t>
            </a:r>
            <a:r>
              <a:rPr lang="zh-CN" altLang="en-US" sz="2400" dirty="0">
                <a:latin typeface="等线 Light" panose="02010600030101010101" pitchFamily="2" charset="-122"/>
                <a:ea typeface="等线 Light" panose="02010600030101010101" pitchFamily="2" charset="-122"/>
              </a:rPr>
              <a:t>定义：</a:t>
            </a:r>
            <a:r>
              <a:rPr lang="en-US" sz="2400" b="1" i="1" dirty="0">
                <a:latin typeface="等线 Light" panose="02010600030101010101" pitchFamily="2" charset="-122"/>
                <a:ea typeface="等线 Light" panose="02010600030101010101" pitchFamily="2" charset="-122"/>
              </a:rPr>
              <a:t>n</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3</a:t>
            </a:r>
            <a:r>
              <a:rPr lang="en-US" sz="2400" dirty="0">
                <a:latin typeface="等线 Light" panose="02010600030101010101" pitchFamily="2" charset="-122"/>
                <a:ea typeface="等线 Light" panose="02010600030101010101" pitchFamily="2" charset="-122"/>
              </a:rPr>
              <a:t>)</a:t>
            </a:r>
            <a:r>
              <a:rPr lang="en-US" sz="2400" b="1" dirty="0">
                <a:latin typeface="等线 Light" panose="02010600030101010101" pitchFamily="2" charset="-122"/>
                <a:ea typeface="等线 Light" panose="02010600030101010101" pitchFamily="2" charset="-122"/>
              </a:rPr>
              <a:t>=0</a:t>
            </a:r>
            <a:r>
              <a:rPr lang="zh-CN" altLang="en-US" sz="2400" dirty="0">
                <a:latin typeface="等线 Light" panose="02010600030101010101" pitchFamily="2" charset="-122"/>
                <a:ea typeface="等线 Light" panose="02010600030101010101" pitchFamily="2" charset="-122"/>
              </a:rPr>
              <a:t>，直线的参数方程是</a:t>
            </a:r>
            <a:r>
              <a:rPr lang="en-US" sz="2400" b="1" i="1" dirty="0">
                <a:latin typeface="等线 Light" panose="02010600030101010101" pitchFamily="2" charset="-122"/>
                <a:ea typeface="等线 Light" panose="02010600030101010101" pitchFamily="2" charset="-122"/>
              </a:rPr>
              <a:t>p</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u</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。因此交点的参数值是</a:t>
            </a:r>
            <a:endParaRPr lang="en-US" sz="2400" dirty="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3</a:t>
            </a:r>
            <a:r>
              <a:rPr lang="zh-CN" altLang="en-US" dirty="0">
                <a:latin typeface="等线 Light" panose="02010600030101010101" pitchFamily="2" charset="-122"/>
                <a:ea typeface="等线 Light" panose="02010600030101010101" pitchFamily="2" charset="-122"/>
              </a:rPr>
              <a:t>）两个平面的交</a:t>
            </a:r>
            <a:endParaRPr lang="en-US" dirty="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两个平面的定义是</a:t>
            </a:r>
            <a:r>
              <a:rPr lang="en-US" sz="2400" b="1" i="1" dirty="0">
                <a:latin typeface="等线 Light" panose="02010600030101010101" pitchFamily="2" charset="-122"/>
                <a:ea typeface="等线 Light" panose="02010600030101010101" pitchFamily="2" charset="-122"/>
              </a:rPr>
              <a:t>n</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d</a:t>
            </a:r>
            <a:r>
              <a:rPr lang="en-US" sz="2400" baseline="-25000" dirty="0">
                <a:latin typeface="等线 Light" panose="02010600030101010101" pitchFamily="2" charset="-122"/>
                <a:ea typeface="等线 Light" panose="02010600030101010101" pitchFamily="2" charset="-122"/>
              </a:rPr>
              <a:t>1</a:t>
            </a:r>
            <a:r>
              <a:rPr lang="zh-CN" alt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n</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p</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d</a:t>
            </a:r>
            <a:r>
              <a:rPr lang="en-US" sz="2400" baseline="-25000" dirty="0">
                <a:latin typeface="等线 Light" panose="02010600030101010101" pitchFamily="2" charset="-122"/>
                <a:ea typeface="等线 Light" panose="02010600030101010101" pitchFamily="2" charset="-122"/>
              </a:rPr>
              <a:t>2</a:t>
            </a:r>
            <a:r>
              <a:rPr lang="zh-CN" altLang="en-US" sz="2400" dirty="0">
                <a:latin typeface="等线 Light" panose="02010600030101010101" pitchFamily="2" charset="-122"/>
                <a:ea typeface="等线 Light" panose="02010600030101010101" pitchFamily="2" charset="-122"/>
              </a:rPr>
              <a:t>，其交线方程为</a:t>
            </a:r>
            <a:r>
              <a:rPr lang="en-US" sz="2400" b="1" i="1" dirty="0">
                <a:latin typeface="等线 Light" panose="02010600030101010101" pitchFamily="2" charset="-122"/>
                <a:ea typeface="等线 Light" panose="02010600030101010101" pitchFamily="2" charset="-122"/>
              </a:rPr>
              <a:t>p</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c</a:t>
            </a:r>
            <a:r>
              <a:rPr lang="en-US" sz="2400" baseline="-25000" dirty="0">
                <a:latin typeface="等线 Light" panose="02010600030101010101" pitchFamily="2" charset="-122"/>
                <a:ea typeface="等线 Light" panose="02010600030101010101" pitchFamily="2" charset="-122"/>
              </a:rPr>
              <a:t>1</a:t>
            </a:r>
            <a:r>
              <a:rPr lang="en-US" sz="2400" b="1" i="1" dirty="0">
                <a:latin typeface="等线 Light" panose="02010600030101010101" pitchFamily="2" charset="-122"/>
                <a:ea typeface="等线 Light" panose="02010600030101010101" pitchFamily="2" charset="-122"/>
              </a:rPr>
              <a:t>n</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c</a:t>
            </a:r>
            <a:r>
              <a:rPr lang="en-US" sz="2400" baseline="-25000" dirty="0">
                <a:latin typeface="等线 Light" panose="02010600030101010101" pitchFamily="2" charset="-122"/>
                <a:ea typeface="等线 Light" panose="02010600030101010101" pitchFamily="2" charset="-122"/>
              </a:rPr>
              <a:t>2</a:t>
            </a:r>
            <a:r>
              <a:rPr lang="en-US" sz="2400" b="1" i="1" dirty="0">
                <a:latin typeface="等线 Light" panose="02010600030101010101" pitchFamily="2" charset="-122"/>
                <a:ea typeface="等线 Light" panose="02010600030101010101" pitchFamily="2" charset="-122"/>
              </a:rPr>
              <a:t>n</a:t>
            </a:r>
            <a:r>
              <a:rPr lang="en-US" sz="2400" baseline="-25000" dirty="0">
                <a:latin typeface="等线 Light" panose="02010600030101010101" pitchFamily="2" charset="-122"/>
                <a:ea typeface="等线 Light" panose="02010600030101010101" pitchFamily="2" charset="-122"/>
              </a:rPr>
              <a:t>2</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u</a:t>
            </a:r>
            <a:r>
              <a:rPr lang="en-US" sz="2400" b="1" i="1" dirty="0">
                <a:latin typeface="等线 Light" panose="02010600030101010101" pitchFamily="2" charset="-122"/>
                <a:ea typeface="等线 Light" panose="02010600030101010101" pitchFamily="2" charset="-122"/>
              </a:rPr>
              <a:t>n</a:t>
            </a:r>
            <a:r>
              <a:rPr lang="en-US" sz="2400" baseline="-25000" dirty="0">
                <a:latin typeface="等线 Light" panose="02010600030101010101" pitchFamily="2" charset="-122"/>
                <a:ea typeface="等线 Light" panose="02010600030101010101" pitchFamily="2" charset="-122"/>
              </a:rPr>
              <a:t>1</a:t>
            </a:r>
            <a:r>
              <a:rPr lang="en-US" sz="2400" dirty="0">
                <a:latin typeface="等线 Light" panose="02010600030101010101" pitchFamily="2" charset="-122"/>
                <a:ea typeface="等线 Light" panose="02010600030101010101" pitchFamily="2" charset="-122"/>
              </a:rPr>
              <a:t>×</a:t>
            </a:r>
            <a:r>
              <a:rPr lang="en-US" sz="2400" b="1" i="1" dirty="0">
                <a:latin typeface="等线 Light" panose="02010600030101010101" pitchFamily="2" charset="-122"/>
                <a:ea typeface="等线 Light" panose="02010600030101010101" pitchFamily="2" charset="-122"/>
              </a:rPr>
              <a:t>n</a:t>
            </a:r>
            <a:r>
              <a:rPr lang="en-US" sz="2400" baseline="-25000" dirty="0">
                <a:latin typeface="等线 Light" panose="02010600030101010101" pitchFamily="2" charset="-122"/>
                <a:ea typeface="等线 Light" panose="02010600030101010101" pitchFamily="2" charset="-122"/>
              </a:rPr>
              <a:t>2</a:t>
            </a:r>
            <a:r>
              <a:rPr lang="zh-CN" altLang="en-US" sz="2400" dirty="0">
                <a:latin typeface="等线 Light" panose="02010600030101010101" pitchFamily="2" charset="-122"/>
                <a:ea typeface="等线 Light" panose="02010600030101010101" pitchFamily="2" charset="-122"/>
              </a:rPr>
              <a:t>，其中</a:t>
            </a:r>
            <a:endParaRPr lang="en-US" sz="2400" dirty="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457199" y="2595596"/>
          <a:ext cx="3853859" cy="688189"/>
        </p:xfrm>
        <a:graphic>
          <a:graphicData uri="http://schemas.openxmlformats.org/presentationml/2006/ole">
            <mc:AlternateContent xmlns:mc="http://schemas.openxmlformats.org/markup-compatibility/2006">
              <mc:Choice xmlns:v="urn:schemas-microsoft-com:vml" Requires="v">
                <p:oleObj spid="_x0000_s196639" name="" r:id="rId1" imgW="2336800" imgH="419100" progId="Equation.DSMT4">
                  <p:embed/>
                </p:oleObj>
              </mc:Choice>
              <mc:Fallback>
                <p:oleObj name="" r:id="rId1" imgW="2336800" imgH="4191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595596"/>
                        <a:ext cx="3853859" cy="688189"/>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4625723" y="2558594"/>
          <a:ext cx="4061077" cy="725192"/>
        </p:xfrm>
        <a:graphic>
          <a:graphicData uri="http://schemas.openxmlformats.org/presentationml/2006/ole">
            <mc:AlternateContent xmlns:mc="http://schemas.openxmlformats.org/markup-compatibility/2006">
              <mc:Choice xmlns:v="urn:schemas-microsoft-com:vml" Requires="v">
                <p:oleObj spid="_x0000_s196640" name="" r:id="rId3" imgW="2324100" imgH="419100" progId="Equation.DSMT4">
                  <p:embed/>
                </p:oleObj>
              </mc:Choice>
              <mc:Fallback>
                <p:oleObj name="" r:id="rId3" imgW="23241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723" y="2558594"/>
                        <a:ext cx="4061077" cy="725192"/>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9" name="对象 8"/>
          <p:cNvGraphicFramePr>
            <a:graphicFrameLocks noChangeAspect="1"/>
          </p:cNvGraphicFramePr>
          <p:nvPr/>
        </p:nvGraphicFramePr>
        <p:xfrm>
          <a:off x="5497250" y="4196249"/>
          <a:ext cx="1928700" cy="874643"/>
        </p:xfrm>
        <a:graphic>
          <a:graphicData uri="http://schemas.openxmlformats.org/presentationml/2006/ole">
            <mc:AlternateContent xmlns:mc="http://schemas.openxmlformats.org/markup-compatibility/2006">
              <mc:Choice xmlns:v="urn:schemas-microsoft-com:vml" Requires="v">
                <p:oleObj spid="_x0000_s196641" name="" r:id="rId5" imgW="914400" imgH="419100" progId="Equation.DSMT4">
                  <p:embed/>
                </p:oleObj>
              </mc:Choice>
              <mc:Fallback>
                <p:oleObj name="" r:id="rId5" imgW="9144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7250" y="4196249"/>
                        <a:ext cx="1928700" cy="874643"/>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 name="对象 10"/>
          <p:cNvGraphicFramePr>
            <a:graphicFrameLocks noChangeAspect="1"/>
          </p:cNvGraphicFramePr>
          <p:nvPr/>
        </p:nvGraphicFramePr>
        <p:xfrm>
          <a:off x="1020417" y="6177583"/>
          <a:ext cx="2740058" cy="680417"/>
        </p:xfrm>
        <a:graphic>
          <a:graphicData uri="http://schemas.openxmlformats.org/presentationml/2006/ole">
            <mc:AlternateContent xmlns:mc="http://schemas.openxmlformats.org/markup-compatibility/2006">
              <mc:Choice xmlns:v="urn:schemas-microsoft-com:vml" Requires="v">
                <p:oleObj spid="_x0000_s196642" name="" r:id="rId7" imgW="1777365" imgH="444500" progId="Equation.DSMT4">
                  <p:embed/>
                </p:oleObj>
              </mc:Choice>
              <mc:Fallback>
                <p:oleObj name="" r:id="rId7" imgW="1777365" imgH="4445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417" y="6177583"/>
                        <a:ext cx="2740058" cy="680417"/>
                      </a:xfrm>
                      <a:prstGeom prst="rect">
                        <a:avLst/>
                      </a:prstGeom>
                      <a:no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3" name="对象 12"/>
          <p:cNvGraphicFramePr>
            <a:graphicFrameLocks noChangeAspect="1"/>
          </p:cNvGraphicFramePr>
          <p:nvPr/>
        </p:nvGraphicFramePr>
        <p:xfrm>
          <a:off x="4965818" y="6202017"/>
          <a:ext cx="2730308" cy="655983"/>
        </p:xfrm>
        <a:graphic>
          <a:graphicData uri="http://schemas.openxmlformats.org/presentationml/2006/ole">
            <mc:AlternateContent xmlns:mc="http://schemas.openxmlformats.org/markup-compatibility/2006">
              <mc:Choice xmlns:v="urn:schemas-microsoft-com:vml" Requires="v">
                <p:oleObj spid="_x0000_s196643" name="" r:id="rId9" imgW="1828800" imgH="444500" progId="Equation.DSMT4">
                  <p:embed/>
                </p:oleObj>
              </mc:Choice>
              <mc:Fallback>
                <p:oleObj name="" r:id="rId9" imgW="1828800" imgH="4445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5818" y="6202017"/>
                        <a:ext cx="2730308" cy="65598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017" y="0"/>
            <a:ext cx="8905461" cy="6858000"/>
          </a:xfrm>
        </p:spPr>
        <p:txBody>
          <a:bodyPr/>
          <a:lstStyle/>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4</a:t>
            </a:r>
            <a:r>
              <a:rPr lang="zh-CN" altLang="en-US" dirty="0">
                <a:latin typeface="等线 Light" panose="02010600030101010101" pitchFamily="2" charset="-122"/>
                <a:ea typeface="等线 Light" panose="02010600030101010101" pitchFamily="2" charset="-122"/>
              </a:rPr>
              <a:t>）三个平面的交</a:t>
            </a:r>
            <a:endParaRPr lang="en-US" dirty="0">
              <a:latin typeface="等线 Light" panose="02010600030101010101" pitchFamily="2" charset="-122"/>
              <a:ea typeface="等线 Light" panose="02010600030101010101" pitchFamily="2" charset="-122"/>
            </a:endParaRPr>
          </a:p>
          <a:p>
            <a:pPr marL="0" indent="0">
              <a:buNone/>
            </a:pPr>
            <a:r>
              <a:rPr lang="zh-CN" altLang="en-US" sz="2200" dirty="0">
                <a:latin typeface="等线 Light" panose="02010600030101010101" pitchFamily="2" charset="-122"/>
                <a:ea typeface="等线 Light" panose="02010600030101010101" pitchFamily="2" charset="-122"/>
              </a:rPr>
              <a:t>三个平面的方程分别为</a:t>
            </a:r>
            <a:r>
              <a:rPr lang="en-US" sz="2200" b="1" i="1" dirty="0">
                <a:latin typeface="等线 Light" panose="02010600030101010101" pitchFamily="2" charset="-122"/>
                <a:ea typeface="等线 Light" panose="02010600030101010101" pitchFamily="2" charset="-122"/>
              </a:rPr>
              <a:t>n</a:t>
            </a:r>
            <a:r>
              <a:rPr lang="en-US" sz="2200" baseline="-25000" dirty="0">
                <a:latin typeface="等线 Light" panose="02010600030101010101" pitchFamily="2" charset="-122"/>
                <a:ea typeface="等线 Light" panose="02010600030101010101" pitchFamily="2" charset="-122"/>
              </a:rPr>
              <a:t>1</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d</a:t>
            </a:r>
            <a:r>
              <a:rPr lang="en-US" sz="2200" baseline="-25000" dirty="0">
                <a:latin typeface="等线 Light" panose="02010600030101010101" pitchFamily="2" charset="-122"/>
                <a:ea typeface="等线 Light" panose="02010600030101010101" pitchFamily="2" charset="-122"/>
              </a:rPr>
              <a:t>1</a:t>
            </a:r>
            <a:r>
              <a:rPr lang="zh-CN" altLang="en-US" sz="2200" dirty="0">
                <a:latin typeface="等线 Light" panose="02010600030101010101" pitchFamily="2" charset="-122"/>
                <a:ea typeface="等线 Light" panose="02010600030101010101" pitchFamily="2" charset="-122"/>
              </a:rPr>
              <a:t>，</a:t>
            </a:r>
            <a:r>
              <a:rPr lang="en-US" sz="2200" b="1" i="1" dirty="0">
                <a:latin typeface="等线 Light" panose="02010600030101010101" pitchFamily="2" charset="-122"/>
                <a:ea typeface="等线 Light" panose="02010600030101010101" pitchFamily="2" charset="-122"/>
              </a:rPr>
              <a:t>n</a:t>
            </a:r>
            <a:r>
              <a:rPr lang="en-US" sz="2200" baseline="-25000" dirty="0">
                <a:latin typeface="等线 Light" panose="02010600030101010101" pitchFamily="2" charset="-122"/>
                <a:ea typeface="等线 Light" panose="02010600030101010101" pitchFamily="2" charset="-122"/>
              </a:rPr>
              <a:t>2</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d</a:t>
            </a:r>
            <a:r>
              <a:rPr lang="en-US" sz="2200" baseline="-25000" dirty="0">
                <a:latin typeface="等线 Light" panose="02010600030101010101" pitchFamily="2" charset="-122"/>
                <a:ea typeface="等线 Light" panose="02010600030101010101" pitchFamily="2" charset="-122"/>
              </a:rPr>
              <a:t>2</a:t>
            </a:r>
            <a:r>
              <a:rPr lang="zh-CN" altLang="en-US" sz="2200" dirty="0">
                <a:latin typeface="等线 Light" panose="02010600030101010101" pitchFamily="2" charset="-122"/>
                <a:ea typeface="等线 Light" panose="02010600030101010101" pitchFamily="2" charset="-122"/>
              </a:rPr>
              <a:t>，</a:t>
            </a:r>
            <a:r>
              <a:rPr lang="en-US" sz="2200" b="1" i="1" dirty="0">
                <a:latin typeface="等线 Light" panose="02010600030101010101" pitchFamily="2" charset="-122"/>
                <a:ea typeface="等线 Light" panose="02010600030101010101" pitchFamily="2" charset="-122"/>
              </a:rPr>
              <a:t>n</a:t>
            </a:r>
            <a:r>
              <a:rPr lang="en-US" sz="2200" baseline="-25000" dirty="0">
                <a:latin typeface="等线 Light" panose="02010600030101010101" pitchFamily="2" charset="-122"/>
                <a:ea typeface="等线 Light" panose="02010600030101010101" pitchFamily="2" charset="-122"/>
              </a:rPr>
              <a:t>3</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d</a:t>
            </a:r>
            <a:r>
              <a:rPr lang="en-US" sz="2200" baseline="-25000" dirty="0">
                <a:latin typeface="等线 Light" panose="02010600030101010101" pitchFamily="2" charset="-122"/>
                <a:ea typeface="等线 Light" panose="02010600030101010101" pitchFamily="2" charset="-122"/>
              </a:rPr>
              <a:t>3</a:t>
            </a:r>
            <a:r>
              <a:rPr lang="zh-CN" altLang="en-US" sz="2200" dirty="0">
                <a:latin typeface="等线 Light" panose="02010600030101010101" pitchFamily="2" charset="-122"/>
                <a:ea typeface="等线 Light" panose="02010600030101010101" pitchFamily="2" charset="-122"/>
              </a:rPr>
              <a:t>，它们的交点计算公式</a:t>
            </a:r>
            <a:r>
              <a:rPr lang="zh-CN" altLang="en-US" sz="2200" dirty="0" smtClean="0">
                <a:latin typeface="等线 Light" panose="02010600030101010101" pitchFamily="2" charset="-122"/>
                <a:ea typeface="等线 Light" panose="02010600030101010101" pitchFamily="2" charset="-122"/>
              </a:rPr>
              <a:t>为</a:t>
            </a:r>
            <a:endParaRPr lang="en-US" altLang="zh-CN" sz="2200" dirty="0" smtClean="0">
              <a:latin typeface="等线 Light" panose="02010600030101010101" pitchFamily="2" charset="-122"/>
              <a:ea typeface="等线 Light" panose="02010600030101010101" pitchFamily="2" charset="-122"/>
            </a:endParaRPr>
          </a:p>
          <a:p>
            <a:pPr marL="0" indent="0">
              <a:buNone/>
            </a:pPr>
            <a:endParaRPr lang="en-US" sz="2400" dirty="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5</a:t>
            </a:r>
            <a:r>
              <a:rPr lang="zh-CN" altLang="en-US" dirty="0">
                <a:latin typeface="等线 Light" panose="02010600030101010101" pitchFamily="2" charset="-122"/>
                <a:ea typeface="等线 Light" panose="02010600030101010101" pitchFamily="2" charset="-122"/>
              </a:rPr>
              <a:t>）点到线段的最短距离</a:t>
            </a:r>
            <a:endParaRPr lang="en-US" dirty="0">
              <a:latin typeface="等线 Light" panose="02010600030101010101" pitchFamily="2" charset="-122"/>
              <a:ea typeface="等线 Light" panose="02010600030101010101" pitchFamily="2" charset="-122"/>
            </a:endParaRPr>
          </a:p>
          <a:p>
            <a:pPr marL="0" indent="0">
              <a:buNone/>
            </a:pPr>
            <a:r>
              <a:rPr lang="zh-CN" altLang="en-US" sz="2200" dirty="0">
                <a:latin typeface="等线 Light" panose="02010600030101010101" pitchFamily="2" charset="-122"/>
                <a:ea typeface="等线 Light" panose="02010600030101010101" pitchFamily="2" charset="-122"/>
              </a:rPr>
              <a:t>二维平面上任意一点</a:t>
            </a:r>
            <a:r>
              <a:rPr lang="en-US" sz="2200" b="1"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x</a:t>
            </a:r>
            <a:r>
              <a:rPr lang="en-US" sz="2200" baseline="-25000" dirty="0">
                <a:latin typeface="等线 Light" panose="02010600030101010101" pitchFamily="2" charset="-122"/>
                <a:ea typeface="等线 Light" panose="02010600030101010101" pitchFamily="2" charset="-122"/>
              </a:rPr>
              <a:t>3</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y</a:t>
            </a:r>
            <a:r>
              <a:rPr lang="en-US" sz="2200" baseline="-25000" dirty="0">
                <a:latin typeface="等线 Light" panose="02010600030101010101" pitchFamily="2" charset="-122"/>
                <a:ea typeface="等线 Light" panose="02010600030101010101" pitchFamily="2" charset="-122"/>
              </a:rPr>
              <a:t>3</a:t>
            </a:r>
            <a:r>
              <a:rPr lang="en-US" sz="2200"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到直线</a:t>
            </a:r>
            <a:r>
              <a:rPr lang="en-US" sz="2200" b="1"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a:t>
            </a:r>
            <a:r>
              <a:rPr lang="en-US" sz="2200" b="1" i="1" dirty="0">
                <a:latin typeface="等线 Light" panose="02010600030101010101" pitchFamily="2" charset="-122"/>
                <a:ea typeface="等线 Light" panose="02010600030101010101" pitchFamily="2" charset="-122"/>
              </a:rPr>
              <a:t>p</a:t>
            </a:r>
            <a:r>
              <a:rPr lang="en-US" sz="2200" baseline="-25000" dirty="0">
                <a:latin typeface="等线 Light" panose="02010600030101010101" pitchFamily="2" charset="-122"/>
                <a:ea typeface="等线 Light" panose="02010600030101010101" pitchFamily="2" charset="-122"/>
              </a:rPr>
              <a:t>1</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u</a:t>
            </a:r>
            <a:r>
              <a:rPr lang="en-US" sz="2200" dirty="0">
                <a:latin typeface="等线 Light" panose="02010600030101010101" pitchFamily="2" charset="-122"/>
                <a:ea typeface="等线 Light" panose="02010600030101010101" pitchFamily="2" charset="-122"/>
              </a:rPr>
              <a:t>(</a:t>
            </a:r>
            <a:r>
              <a:rPr lang="en-US" sz="2200" b="1" i="1" dirty="0">
                <a:latin typeface="等线 Light" panose="02010600030101010101" pitchFamily="2" charset="-122"/>
                <a:ea typeface="等线 Light" panose="02010600030101010101" pitchFamily="2" charset="-122"/>
              </a:rPr>
              <a:t>p</a:t>
            </a:r>
            <a:r>
              <a:rPr lang="en-US" sz="2200" baseline="-25000" dirty="0">
                <a:latin typeface="等线 Light" panose="02010600030101010101" pitchFamily="2" charset="-122"/>
                <a:ea typeface="等线 Light" panose="02010600030101010101" pitchFamily="2" charset="-122"/>
              </a:rPr>
              <a:t>2</a:t>
            </a:r>
            <a:r>
              <a:rPr lang="en-US" sz="2200" dirty="0">
                <a:latin typeface="等线 Light" panose="02010600030101010101" pitchFamily="2" charset="-122"/>
                <a:ea typeface="等线 Light" panose="02010600030101010101" pitchFamily="2" charset="-122"/>
                <a:sym typeface="Symbol" panose="05050102010706020507" pitchFamily="18" charset="2"/>
              </a:rPr>
              <a:t></a:t>
            </a:r>
            <a:r>
              <a:rPr lang="en-US" sz="2200" b="1" i="1" dirty="0">
                <a:latin typeface="等线 Light" panose="02010600030101010101" pitchFamily="2" charset="-122"/>
                <a:ea typeface="等线 Light" panose="02010600030101010101" pitchFamily="2" charset="-122"/>
              </a:rPr>
              <a:t>p</a:t>
            </a:r>
            <a:r>
              <a:rPr lang="en-US" sz="2200" baseline="-25000" dirty="0">
                <a:latin typeface="等线 Light" panose="02010600030101010101" pitchFamily="2" charset="-122"/>
                <a:ea typeface="等线 Light" panose="02010600030101010101" pitchFamily="2" charset="-122"/>
              </a:rPr>
              <a:t>1</a:t>
            </a:r>
            <a:r>
              <a:rPr lang="en-US" sz="2200"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的最短距离是直线上某点</a:t>
            </a:r>
            <a:r>
              <a:rPr lang="en-US" sz="2200" b="1"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x</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y</a:t>
            </a:r>
            <a:r>
              <a:rPr lang="en-US" sz="2200"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到</a:t>
            </a:r>
            <a:r>
              <a:rPr lang="en-US" sz="2200" b="1" i="1" dirty="0">
                <a:latin typeface="等线 Light" panose="02010600030101010101" pitchFamily="2" charset="-122"/>
                <a:ea typeface="等线 Light" panose="02010600030101010101" pitchFamily="2" charset="-122"/>
              </a:rPr>
              <a:t>p</a:t>
            </a:r>
            <a:r>
              <a:rPr lang="en-US" sz="2200" baseline="-25000" dirty="0">
                <a:latin typeface="等线 Light" panose="02010600030101010101" pitchFamily="2" charset="-122"/>
                <a:ea typeface="等线 Light" panose="02010600030101010101" pitchFamily="2" charset="-122"/>
              </a:rPr>
              <a:t>3</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x</a:t>
            </a:r>
            <a:r>
              <a:rPr lang="en-US" sz="2200" baseline="-25000" dirty="0">
                <a:latin typeface="等线 Light" panose="02010600030101010101" pitchFamily="2" charset="-122"/>
                <a:ea typeface="等线 Light" panose="02010600030101010101" pitchFamily="2" charset="-122"/>
              </a:rPr>
              <a:t>3</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y</a:t>
            </a:r>
            <a:r>
              <a:rPr lang="en-US" sz="2200" baseline="-25000" dirty="0">
                <a:latin typeface="等线 Light" panose="02010600030101010101" pitchFamily="2" charset="-122"/>
                <a:ea typeface="等线 Light" panose="02010600030101010101" pitchFamily="2" charset="-122"/>
              </a:rPr>
              <a:t>3</a:t>
            </a:r>
            <a:r>
              <a:rPr lang="en-US" sz="2200"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的距离，且</a:t>
            </a:r>
            <a:r>
              <a:rPr lang="en-US" sz="2200" b="1"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x</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y</a:t>
            </a:r>
            <a:r>
              <a:rPr lang="en-US" sz="2200"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满足：</a:t>
            </a:r>
            <a:r>
              <a:rPr lang="en-US" sz="2200" b="1" i="1" dirty="0">
                <a:latin typeface="等线 Light" panose="02010600030101010101" pitchFamily="2" charset="-122"/>
                <a:ea typeface="等线 Light" panose="02010600030101010101" pitchFamily="2" charset="-122"/>
              </a:rPr>
              <a:t>p</a:t>
            </a:r>
            <a:r>
              <a:rPr lang="en-US" sz="2200" baseline="-25000" dirty="0">
                <a:latin typeface="等线 Light" panose="02010600030101010101" pitchFamily="2" charset="-122"/>
                <a:ea typeface="等线 Light" panose="02010600030101010101" pitchFamily="2" charset="-122"/>
              </a:rPr>
              <a:t>3</a:t>
            </a:r>
            <a:r>
              <a:rPr lang="en-US" sz="2200" b="1" i="1" dirty="0">
                <a:latin typeface="等线 Light" panose="02010600030101010101" pitchFamily="2" charset="-122"/>
                <a:ea typeface="等线 Light" panose="02010600030101010101" pitchFamily="2" charset="-122"/>
              </a:rPr>
              <a:t>p</a:t>
            </a:r>
            <a:r>
              <a:rPr lang="zh-CN" altLang="en-US" sz="2200" dirty="0">
                <a:latin typeface="等线 Light" panose="02010600030101010101" pitchFamily="2" charset="-122"/>
                <a:ea typeface="等线 Light" panose="02010600030101010101" pitchFamily="2" charset="-122"/>
              </a:rPr>
              <a:t>垂直于线段</a:t>
            </a:r>
            <a:r>
              <a:rPr lang="en-US" sz="2200" b="1" i="1" dirty="0">
                <a:latin typeface="等线 Light" panose="02010600030101010101" pitchFamily="2" charset="-122"/>
                <a:ea typeface="等线 Light" panose="02010600030101010101" pitchFamily="2" charset="-122"/>
              </a:rPr>
              <a:t>p</a:t>
            </a:r>
            <a:r>
              <a:rPr lang="en-US" sz="2200" baseline="-25000" dirty="0">
                <a:latin typeface="等线 Light" panose="02010600030101010101" pitchFamily="2" charset="-122"/>
                <a:ea typeface="等线 Light" panose="02010600030101010101" pitchFamily="2" charset="-122"/>
              </a:rPr>
              <a:t>1</a:t>
            </a:r>
            <a:r>
              <a:rPr lang="en-US" sz="2200" b="1" i="1" dirty="0">
                <a:latin typeface="等线 Light" panose="02010600030101010101" pitchFamily="2" charset="-122"/>
                <a:ea typeface="等线 Light" panose="02010600030101010101" pitchFamily="2" charset="-122"/>
              </a:rPr>
              <a:t>p</a:t>
            </a:r>
            <a:r>
              <a:rPr lang="en-US" sz="2200" baseline="-25000" dirty="0">
                <a:latin typeface="等线 Light" panose="02010600030101010101" pitchFamily="2" charset="-122"/>
                <a:ea typeface="等线 Light" panose="02010600030101010101" pitchFamily="2" charset="-122"/>
              </a:rPr>
              <a:t>2</a:t>
            </a:r>
            <a:r>
              <a:rPr lang="zh-CN" altLang="en-US" sz="2200" dirty="0">
                <a:latin typeface="等线 Light" panose="02010600030101010101" pitchFamily="2" charset="-122"/>
                <a:ea typeface="等线 Light" panose="02010600030101010101" pitchFamily="2" charset="-122"/>
              </a:rPr>
              <a:t>。因此</a:t>
            </a:r>
            <a:r>
              <a:rPr lang="en-US" sz="2200" b="1" i="1" dirty="0">
                <a:latin typeface="等线 Light" panose="02010600030101010101" pitchFamily="2" charset="-122"/>
                <a:ea typeface="等线 Light" panose="02010600030101010101" pitchFamily="2" charset="-122"/>
              </a:rPr>
              <a:t>p</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x</a:t>
            </a:r>
            <a:r>
              <a:rPr lang="en-US" sz="2200" dirty="0">
                <a:latin typeface="等线 Light" panose="02010600030101010101" pitchFamily="2" charset="-122"/>
                <a:ea typeface="等线 Light" panose="02010600030101010101" pitchFamily="2" charset="-122"/>
              </a:rPr>
              <a:t>, </a:t>
            </a:r>
            <a:r>
              <a:rPr lang="en-US" sz="2200" i="1" dirty="0">
                <a:latin typeface="等线 Light" panose="02010600030101010101" pitchFamily="2" charset="-122"/>
                <a:ea typeface="等线 Light" panose="02010600030101010101" pitchFamily="2" charset="-122"/>
              </a:rPr>
              <a:t>y</a:t>
            </a:r>
            <a:r>
              <a:rPr lang="en-US" sz="2200"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的直线参数</a:t>
            </a:r>
            <a:r>
              <a:rPr lang="en-US" sz="2200" i="1" dirty="0">
                <a:latin typeface="等线 Light" panose="02010600030101010101" pitchFamily="2" charset="-122"/>
                <a:ea typeface="等线 Light" panose="02010600030101010101" pitchFamily="2" charset="-122"/>
              </a:rPr>
              <a:t>u</a:t>
            </a:r>
            <a:r>
              <a:rPr lang="zh-CN" altLang="en-US" sz="2200" dirty="0" smtClean="0">
                <a:latin typeface="等线 Light" panose="02010600030101010101" pitchFamily="2" charset="-122"/>
                <a:ea typeface="等线 Light" panose="02010600030101010101" pitchFamily="2" charset="-122"/>
              </a:rPr>
              <a:t>为</a:t>
            </a:r>
            <a:endParaRPr lang="en-US" altLang="zh-CN" sz="2200" dirty="0" smtClean="0">
              <a:latin typeface="等线 Light" panose="02010600030101010101" pitchFamily="2" charset="-122"/>
              <a:ea typeface="等线 Light" panose="02010600030101010101" pitchFamily="2" charset="-122"/>
            </a:endParaRPr>
          </a:p>
          <a:p>
            <a:pPr marL="0" indent="0">
              <a:buNone/>
            </a:pPr>
            <a:endParaRPr lang="en-US" altLang="zh-CN" sz="2200" dirty="0" smtClean="0">
              <a:latin typeface="等线 Light" panose="02010600030101010101" pitchFamily="2" charset="-122"/>
              <a:ea typeface="等线 Light" panose="02010600030101010101" pitchFamily="2" charset="-122"/>
            </a:endParaRPr>
          </a:p>
          <a:p>
            <a:pPr marL="0" indent="0">
              <a:buNone/>
            </a:pPr>
            <a:endParaRPr lang="en-US" altLang="zh-CN" sz="2200" dirty="0" smtClean="0">
              <a:latin typeface="等线 Light" panose="02010600030101010101" pitchFamily="2" charset="-122"/>
              <a:ea typeface="等线 Light" panose="02010600030101010101" pitchFamily="2" charset="-122"/>
            </a:endParaRPr>
          </a:p>
          <a:p>
            <a:pPr marL="0" indent="0">
              <a:buNone/>
            </a:pPr>
            <a:r>
              <a:rPr lang="zh-CN" altLang="en-US" sz="2200" dirty="0" smtClean="0">
                <a:latin typeface="等线 Light" panose="02010600030101010101" pitchFamily="2" charset="-122"/>
                <a:ea typeface="等线 Light" panose="02010600030101010101" pitchFamily="2" charset="-122"/>
              </a:rPr>
              <a:t>                     得</a:t>
            </a:r>
            <a:r>
              <a:rPr lang="en-US" sz="2200" i="1" dirty="0">
                <a:latin typeface="等线 Light" panose="02010600030101010101" pitchFamily="2" charset="-122"/>
                <a:ea typeface="等线 Light" panose="02010600030101010101" pitchFamily="2" charset="-122"/>
              </a:rPr>
              <a:t>x</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x</a:t>
            </a:r>
            <a:r>
              <a:rPr lang="en-US" sz="2200" baseline="-25000" dirty="0">
                <a:latin typeface="等线 Light" panose="02010600030101010101" pitchFamily="2" charset="-122"/>
                <a:ea typeface="等线 Light" panose="02010600030101010101" pitchFamily="2" charset="-122"/>
              </a:rPr>
              <a:t>1</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u</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x</a:t>
            </a:r>
            <a:r>
              <a:rPr lang="en-US" sz="2200" baseline="-25000" dirty="0">
                <a:latin typeface="等线 Light" panose="02010600030101010101" pitchFamily="2" charset="-122"/>
                <a:ea typeface="等线 Light" panose="02010600030101010101" pitchFamily="2" charset="-122"/>
              </a:rPr>
              <a:t>2</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x</a:t>
            </a:r>
            <a:r>
              <a:rPr lang="en-US" sz="2200" baseline="-25000" dirty="0">
                <a:latin typeface="等线 Light" panose="02010600030101010101" pitchFamily="2" charset="-122"/>
                <a:ea typeface="等线 Light" panose="02010600030101010101" pitchFamily="2" charset="-122"/>
              </a:rPr>
              <a:t>1</a:t>
            </a:r>
            <a:r>
              <a:rPr lang="en-US" sz="2200"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y</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y</a:t>
            </a:r>
            <a:r>
              <a:rPr lang="en-US" sz="2200" baseline="-25000" dirty="0">
                <a:latin typeface="等线 Light" panose="02010600030101010101" pitchFamily="2" charset="-122"/>
                <a:ea typeface="等线 Light" panose="02010600030101010101" pitchFamily="2" charset="-122"/>
              </a:rPr>
              <a:t>1</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u</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y</a:t>
            </a:r>
            <a:r>
              <a:rPr lang="en-US" sz="2200" baseline="-25000" dirty="0">
                <a:latin typeface="等线 Light" panose="02010600030101010101" pitchFamily="2" charset="-122"/>
                <a:ea typeface="等线 Light" panose="02010600030101010101" pitchFamily="2" charset="-122"/>
              </a:rPr>
              <a:t>2</a:t>
            </a:r>
            <a:r>
              <a:rPr lang="en-US" sz="2200" dirty="0">
                <a:latin typeface="等线 Light" panose="02010600030101010101" pitchFamily="2" charset="-122"/>
                <a:ea typeface="等线 Light" panose="02010600030101010101" pitchFamily="2" charset="-122"/>
              </a:rPr>
              <a:t>+</a:t>
            </a:r>
            <a:r>
              <a:rPr lang="en-US" sz="2200" i="1" dirty="0">
                <a:latin typeface="等线 Light" panose="02010600030101010101" pitchFamily="2" charset="-122"/>
                <a:ea typeface="等线 Light" panose="02010600030101010101" pitchFamily="2" charset="-122"/>
              </a:rPr>
              <a:t>y</a:t>
            </a:r>
            <a:r>
              <a:rPr lang="en-US" sz="2200" baseline="-25000" dirty="0">
                <a:latin typeface="等线 Light" panose="02010600030101010101" pitchFamily="2" charset="-122"/>
                <a:ea typeface="等线 Light" panose="02010600030101010101" pitchFamily="2" charset="-122"/>
              </a:rPr>
              <a:t>1</a:t>
            </a:r>
            <a:r>
              <a:rPr lang="en-US" sz="2200" dirty="0">
                <a:latin typeface="等线 Light" panose="02010600030101010101" pitchFamily="2" charset="-122"/>
                <a:ea typeface="等线 Light" panose="02010600030101010101" pitchFamily="2" charset="-122"/>
              </a:rPr>
              <a:t>)</a:t>
            </a:r>
            <a:r>
              <a:rPr lang="zh-CN" altLang="en-US" sz="2200" dirty="0" smtClean="0">
                <a:latin typeface="等线 Light" panose="02010600030101010101" pitchFamily="2" charset="-122"/>
                <a:ea typeface="等线 Light" panose="02010600030101010101" pitchFamily="2" charset="-122"/>
              </a:rPr>
              <a:t>。</a:t>
            </a:r>
            <a:endParaRPr lang="en-US" altLang="zh-CN" sz="2200" dirty="0" smtClean="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6</a:t>
            </a:r>
            <a:r>
              <a:rPr lang="zh-CN" altLang="en-US" dirty="0">
                <a:latin typeface="等线 Light" panose="02010600030101010101" pitchFamily="2" charset="-122"/>
                <a:ea typeface="等线 Light" panose="02010600030101010101" pitchFamily="2" charset="-122"/>
              </a:rPr>
              <a:t>）点到平面的最短距离</a:t>
            </a:r>
            <a:endParaRPr lang="en-US" dirty="0">
              <a:latin typeface="等线 Light" panose="02010600030101010101" pitchFamily="2" charset="-122"/>
              <a:ea typeface="等线 Light" panose="02010600030101010101" pitchFamily="2" charset="-122"/>
            </a:endParaRPr>
          </a:p>
          <a:p>
            <a:pPr marL="0" indent="0">
              <a:buNone/>
            </a:pPr>
            <a:r>
              <a:rPr lang="zh-CN" altLang="en-US" sz="2200" dirty="0">
                <a:latin typeface="等线 Light" panose="02010600030101010101" pitchFamily="2" charset="-122"/>
                <a:ea typeface="等线 Light" panose="02010600030101010101" pitchFamily="2" charset="-122"/>
              </a:rPr>
              <a:t>令</a:t>
            </a:r>
            <a:r>
              <a:rPr lang="en-US" sz="2200" b="1" i="1" dirty="0">
                <a:latin typeface="等线 Light" panose="02010600030101010101" pitchFamily="2" charset="-122"/>
                <a:ea typeface="等线 Light" panose="02010600030101010101" pitchFamily="2" charset="-122"/>
              </a:rPr>
              <a:t>p</a:t>
            </a:r>
            <a:r>
              <a:rPr lang="en-US" sz="2200" i="1" baseline="-25000" dirty="0">
                <a:latin typeface="等线 Light" panose="02010600030101010101" pitchFamily="2" charset="-122"/>
                <a:ea typeface="等线 Light" panose="02010600030101010101" pitchFamily="2" charset="-122"/>
              </a:rPr>
              <a:t>a</a:t>
            </a:r>
            <a:r>
              <a:rPr lang="en-US" sz="2200" i="1" dirty="0">
                <a:latin typeface="等线 Light" panose="02010600030101010101" pitchFamily="2" charset="-122"/>
                <a:ea typeface="等线 Light" panose="02010600030101010101" pitchFamily="2" charset="-122"/>
              </a:rPr>
              <a:t>=</a:t>
            </a:r>
            <a:r>
              <a:rPr lang="en-US" sz="2200" dirty="0">
                <a:latin typeface="等线 Light" panose="02010600030101010101" pitchFamily="2" charset="-122"/>
                <a:ea typeface="等线 Light" panose="02010600030101010101" pitchFamily="2" charset="-122"/>
              </a:rPr>
              <a:t>(</a:t>
            </a:r>
            <a:r>
              <a:rPr lang="en-US" sz="2200" i="1" dirty="0" err="1">
                <a:latin typeface="等线 Light" panose="02010600030101010101" pitchFamily="2" charset="-122"/>
                <a:ea typeface="等线 Light" panose="02010600030101010101" pitchFamily="2" charset="-122"/>
              </a:rPr>
              <a:t>x</a:t>
            </a:r>
            <a:r>
              <a:rPr lang="en-US" sz="2200" i="1" baseline="-25000" dirty="0" err="1">
                <a:latin typeface="等线 Light" panose="02010600030101010101" pitchFamily="2" charset="-122"/>
                <a:ea typeface="等线 Light" panose="02010600030101010101" pitchFamily="2" charset="-122"/>
              </a:rPr>
              <a:t>a</a:t>
            </a:r>
            <a:r>
              <a:rPr lang="en-US" sz="2200" dirty="0">
                <a:latin typeface="等线 Light" panose="02010600030101010101" pitchFamily="2" charset="-122"/>
                <a:ea typeface="等线 Light" panose="02010600030101010101" pitchFamily="2" charset="-122"/>
              </a:rPr>
              <a:t>, </a:t>
            </a:r>
            <a:r>
              <a:rPr lang="en-US" sz="2200" i="1" dirty="0" err="1">
                <a:latin typeface="等线 Light" panose="02010600030101010101" pitchFamily="2" charset="-122"/>
                <a:ea typeface="等线 Light" panose="02010600030101010101" pitchFamily="2" charset="-122"/>
              </a:rPr>
              <a:t>y</a:t>
            </a:r>
            <a:r>
              <a:rPr lang="en-US" sz="2200" i="1" baseline="-25000" dirty="0" err="1">
                <a:latin typeface="等线 Light" panose="02010600030101010101" pitchFamily="2" charset="-122"/>
                <a:ea typeface="等线 Light" panose="02010600030101010101" pitchFamily="2" charset="-122"/>
              </a:rPr>
              <a:t>a</a:t>
            </a:r>
            <a:r>
              <a:rPr lang="en-US" sz="2200" dirty="0">
                <a:latin typeface="等线 Light" panose="02010600030101010101" pitchFamily="2" charset="-122"/>
                <a:ea typeface="等线 Light" panose="02010600030101010101" pitchFamily="2" charset="-122"/>
              </a:rPr>
              <a:t>, </a:t>
            </a:r>
            <a:r>
              <a:rPr lang="en-US" sz="2200" i="1" dirty="0" err="1">
                <a:latin typeface="等线 Light" panose="02010600030101010101" pitchFamily="2" charset="-122"/>
                <a:ea typeface="等线 Light" panose="02010600030101010101" pitchFamily="2" charset="-122"/>
              </a:rPr>
              <a:t>z</a:t>
            </a:r>
            <a:r>
              <a:rPr lang="en-US" sz="2200" i="1" baseline="-25000" dirty="0" err="1">
                <a:latin typeface="等线 Light" panose="02010600030101010101" pitchFamily="2" charset="-122"/>
                <a:ea typeface="等线 Light" panose="02010600030101010101" pitchFamily="2" charset="-122"/>
              </a:rPr>
              <a:t>a</a:t>
            </a:r>
            <a:r>
              <a:rPr lang="en-US" sz="2200" i="1" dirty="0">
                <a:latin typeface="等线 Light" panose="02010600030101010101" pitchFamily="2" charset="-122"/>
                <a:ea typeface="等线 Light" panose="02010600030101010101" pitchFamily="2" charset="-122"/>
              </a:rPr>
              <a:t>)</a:t>
            </a:r>
            <a:r>
              <a:rPr lang="zh-CN" altLang="en-US" sz="2200" dirty="0">
                <a:latin typeface="等线 Light" panose="02010600030101010101" pitchFamily="2" charset="-122"/>
                <a:ea typeface="等线 Light" panose="02010600030101010101" pitchFamily="2" charset="-122"/>
              </a:rPr>
              <a:t>为空间中一点，平面方程是</a:t>
            </a:r>
            <a:r>
              <a:rPr lang="en-US" sz="2200" i="1" dirty="0" err="1">
                <a:latin typeface="等线 Light" panose="02010600030101010101" pitchFamily="2" charset="-122"/>
                <a:ea typeface="等线 Light" panose="02010600030101010101" pitchFamily="2" charset="-122"/>
              </a:rPr>
              <a:t>Ax</a:t>
            </a:r>
            <a:r>
              <a:rPr lang="en-US" sz="2200" dirty="0" err="1">
                <a:latin typeface="等线 Light" panose="02010600030101010101" pitchFamily="2" charset="-122"/>
                <a:ea typeface="等线 Light" panose="02010600030101010101" pitchFamily="2" charset="-122"/>
              </a:rPr>
              <a:t>+</a:t>
            </a:r>
            <a:r>
              <a:rPr lang="en-US" sz="2200" i="1" dirty="0" err="1">
                <a:latin typeface="等线 Light" panose="02010600030101010101" pitchFamily="2" charset="-122"/>
                <a:ea typeface="等线 Light" panose="02010600030101010101" pitchFamily="2" charset="-122"/>
              </a:rPr>
              <a:t>By</a:t>
            </a:r>
            <a:r>
              <a:rPr lang="en-US" sz="2200" dirty="0" err="1">
                <a:latin typeface="等线 Light" panose="02010600030101010101" pitchFamily="2" charset="-122"/>
                <a:ea typeface="等线 Light" panose="02010600030101010101" pitchFamily="2" charset="-122"/>
              </a:rPr>
              <a:t>+</a:t>
            </a:r>
            <a:r>
              <a:rPr lang="en-US" sz="2200" i="1" dirty="0" err="1">
                <a:latin typeface="等线 Light" panose="02010600030101010101" pitchFamily="2" charset="-122"/>
                <a:ea typeface="等线 Light" panose="02010600030101010101" pitchFamily="2" charset="-122"/>
              </a:rPr>
              <a:t>Cz</a:t>
            </a:r>
            <a:r>
              <a:rPr lang="en-US" sz="2200" dirty="0" err="1">
                <a:latin typeface="等线 Light" panose="02010600030101010101" pitchFamily="2" charset="-122"/>
                <a:ea typeface="等线 Light" panose="02010600030101010101" pitchFamily="2" charset="-122"/>
              </a:rPr>
              <a:t>+</a:t>
            </a:r>
            <a:r>
              <a:rPr lang="en-US" sz="2200" i="1" dirty="0" err="1">
                <a:latin typeface="等线 Light" panose="02010600030101010101" pitchFamily="2" charset="-122"/>
                <a:ea typeface="等线 Light" panose="02010600030101010101" pitchFamily="2" charset="-122"/>
              </a:rPr>
              <a:t>D</a:t>
            </a:r>
            <a:r>
              <a:rPr lang="en-US" sz="2200" dirty="0">
                <a:latin typeface="等线 Light" panose="02010600030101010101" pitchFamily="2" charset="-122"/>
                <a:ea typeface="等线 Light" panose="02010600030101010101" pitchFamily="2" charset="-122"/>
              </a:rPr>
              <a:t>=0</a:t>
            </a:r>
            <a:r>
              <a:rPr lang="zh-CN" altLang="en-US" sz="2200" dirty="0">
                <a:latin typeface="等线 Light" panose="02010600030101010101" pitchFamily="2" charset="-122"/>
                <a:ea typeface="等线 Light" panose="02010600030101010101" pitchFamily="2" charset="-122"/>
              </a:rPr>
              <a:t>，</a:t>
            </a:r>
            <a:r>
              <a:rPr lang="en-US" sz="2200" b="1" i="1" dirty="0">
                <a:latin typeface="等线 Light" panose="02010600030101010101" pitchFamily="2" charset="-122"/>
                <a:ea typeface="等线 Light" panose="02010600030101010101" pitchFamily="2" charset="-122"/>
              </a:rPr>
              <a:t>p</a:t>
            </a:r>
            <a:r>
              <a:rPr lang="en-US" sz="2200" i="1" baseline="-25000" dirty="0">
                <a:latin typeface="等线 Light" panose="02010600030101010101" pitchFamily="2" charset="-122"/>
                <a:ea typeface="等线 Light" panose="02010600030101010101" pitchFamily="2" charset="-122"/>
              </a:rPr>
              <a:t>a</a:t>
            </a:r>
            <a:r>
              <a:rPr lang="zh-CN" altLang="en-US" sz="2200" dirty="0">
                <a:latin typeface="等线 Light" panose="02010600030101010101" pitchFamily="2" charset="-122"/>
                <a:ea typeface="等线 Light" panose="02010600030101010101" pitchFamily="2" charset="-122"/>
              </a:rPr>
              <a:t>与平面之间的最短距离为</a:t>
            </a:r>
            <a:endParaRPr lang="en-US" sz="2200"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2080591" y="1007370"/>
          <a:ext cx="3933244" cy="702365"/>
        </p:xfrm>
        <a:graphic>
          <a:graphicData uri="http://schemas.openxmlformats.org/presentationml/2006/ole">
            <mc:AlternateContent xmlns:mc="http://schemas.openxmlformats.org/markup-compatibility/2006">
              <mc:Choice xmlns:v="urn:schemas-microsoft-com:vml" Requires="v">
                <p:oleObj spid="_x0000_s197651" name="" r:id="rId1" imgW="2336800" imgH="419100" progId="Equation.DSMT4">
                  <p:embed/>
                </p:oleObj>
              </mc:Choice>
              <mc:Fallback>
                <p:oleObj name="" r:id="rId1" imgW="2336800" imgH="4191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591" y="1007370"/>
                        <a:ext cx="3933244" cy="702365"/>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2080591" y="3402496"/>
          <a:ext cx="4370566" cy="846654"/>
        </p:xfrm>
        <a:graphic>
          <a:graphicData uri="http://schemas.openxmlformats.org/presentationml/2006/ole">
            <mc:AlternateContent xmlns:mc="http://schemas.openxmlformats.org/markup-compatibility/2006">
              <mc:Choice xmlns:v="urn:schemas-microsoft-com:vml" Requires="v">
                <p:oleObj spid="_x0000_s197652" name="" r:id="rId3" imgW="2273300" imgH="444500" progId="Equation.DSMT4">
                  <p:embed/>
                </p:oleObj>
              </mc:Choice>
              <mc:Fallback>
                <p:oleObj name="" r:id="rId3" imgW="2273300" imgH="444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591" y="3402496"/>
                        <a:ext cx="4370566" cy="846654"/>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9" name="对象 8"/>
          <p:cNvGraphicFramePr>
            <a:graphicFrameLocks noChangeAspect="1"/>
          </p:cNvGraphicFramePr>
          <p:nvPr/>
        </p:nvGraphicFramePr>
        <p:xfrm>
          <a:off x="3093470" y="5764694"/>
          <a:ext cx="2104611" cy="834887"/>
        </p:xfrm>
        <a:graphic>
          <a:graphicData uri="http://schemas.openxmlformats.org/presentationml/2006/ole">
            <mc:AlternateContent xmlns:mc="http://schemas.openxmlformats.org/markup-compatibility/2006">
              <mc:Choice xmlns:v="urn:schemas-microsoft-com:vml" Requires="v">
                <p:oleObj spid="_x0000_s197653" name="" r:id="rId5" imgW="1269365" imgH="495300" progId="Equation.DSMT4">
                  <p:embed/>
                </p:oleObj>
              </mc:Choice>
              <mc:Fallback>
                <p:oleObj name="" r:id="rId5" imgW="1269365" imgH="495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3470" y="5764694"/>
                        <a:ext cx="2104611" cy="834887"/>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13258"/>
          </a:xfrm>
        </p:spPr>
        <p:txBody>
          <a:bodyPr/>
          <a:lstStyle/>
          <a:p>
            <a:r>
              <a:rPr lang="zh-CN" altLang="en-US" dirty="0">
                <a:latin typeface="等线 Light" panose="02010600030101010101" pitchFamily="2" charset="-122"/>
                <a:ea typeface="等线 Light" panose="02010600030101010101" pitchFamily="2" charset="-122"/>
              </a:rPr>
              <a:t>常用几何体的属性计算</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a:xfrm>
            <a:off x="457200" y="715618"/>
            <a:ext cx="8229600" cy="6142382"/>
          </a:xfrm>
        </p:spPr>
        <p:txBody>
          <a:bodyPr/>
          <a:lstStyle/>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1</a:t>
            </a:r>
            <a:r>
              <a:rPr lang="zh-CN" altLang="en-US" dirty="0">
                <a:latin typeface="等线 Light" panose="02010600030101010101" pitchFamily="2" charset="-122"/>
                <a:ea typeface="等线 Light" panose="02010600030101010101" pitchFamily="2" charset="-122"/>
              </a:rPr>
              <a:t>）多边形中心计算</a:t>
            </a:r>
            <a:r>
              <a:rPr lang="zh-CN" altLang="en-US" dirty="0" smtClean="0">
                <a:latin typeface="等线 Light" panose="02010600030101010101" pitchFamily="2" charset="-122"/>
                <a:ea typeface="等线 Light" panose="02010600030101010101" pitchFamily="2" charset="-122"/>
              </a:rPr>
              <a:t>公式</a:t>
            </a:r>
            <a:endParaRPr lang="en-US" altLang="zh-CN" dirty="0" smtClean="0">
              <a:latin typeface="等线 Light" panose="02010600030101010101" pitchFamily="2" charset="-122"/>
              <a:ea typeface="等线 Light" panose="02010600030101010101" pitchFamily="2" charset="-122"/>
            </a:endParaRPr>
          </a:p>
          <a:p>
            <a:pPr marL="0" indent="0">
              <a:buNone/>
            </a:pPr>
            <a:endParaRPr lang="en-US" dirty="0">
              <a:latin typeface="等线 Light" panose="02010600030101010101" pitchFamily="2" charset="-122"/>
              <a:ea typeface="等线 Light" panose="02010600030101010101" pitchFamily="2" charset="-122"/>
            </a:endParaRPr>
          </a:p>
          <a:p>
            <a:pPr marL="0" indent="0">
              <a:buNone/>
            </a:pPr>
            <a:r>
              <a:rPr lang="zh-CN" altLang="en-US" dirty="0" smtClean="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2</a:t>
            </a:r>
            <a:r>
              <a:rPr lang="zh-CN" altLang="en-US" dirty="0">
                <a:latin typeface="等线 Light" panose="02010600030101010101" pitchFamily="2" charset="-122"/>
                <a:ea typeface="等线 Light" panose="02010600030101010101" pitchFamily="2" charset="-122"/>
              </a:rPr>
              <a:t>）封闭的三角形网格的重心 </a:t>
            </a:r>
            <a:endParaRPr lang="en-US" dirty="0">
              <a:latin typeface="等线 Light" panose="02010600030101010101" pitchFamily="2" charset="-122"/>
              <a:ea typeface="等线 Light" panose="02010600030101010101" pitchFamily="2" charset="-122"/>
            </a:endParaRPr>
          </a:p>
          <a:p>
            <a:pPr marL="0" indent="0">
              <a:buNone/>
            </a:pPr>
            <a:r>
              <a:rPr lang="zh-CN" altLang="en-US" sz="2400" dirty="0">
                <a:latin typeface="等线 Light" panose="02010600030101010101" pitchFamily="2" charset="-122"/>
                <a:ea typeface="等线 Light" panose="02010600030101010101" pitchFamily="2" charset="-122"/>
              </a:rPr>
              <a:t>若三角形网格有</a:t>
            </a:r>
            <a:r>
              <a:rPr lang="en-US" sz="2400" i="1" dirty="0">
                <a:latin typeface="等线 Light" panose="02010600030101010101" pitchFamily="2" charset="-122"/>
                <a:ea typeface="等线 Light" panose="02010600030101010101" pitchFamily="2" charset="-122"/>
              </a:rPr>
              <a:t>n</a:t>
            </a:r>
            <a:r>
              <a:rPr lang="zh-CN" altLang="en-US" sz="2400" dirty="0">
                <a:latin typeface="等线 Light" panose="02010600030101010101" pitchFamily="2" charset="-122"/>
                <a:ea typeface="等线 Light" panose="02010600030101010101" pitchFamily="2" charset="-122"/>
              </a:rPr>
              <a:t>个顶点</a:t>
            </a:r>
            <a:r>
              <a:rPr lang="en-US" sz="2400" dirty="0">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a</a:t>
            </a:r>
            <a:r>
              <a:rPr lang="en-US" sz="2400" i="1" baseline="-25000" dirty="0" err="1">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b</a:t>
            </a:r>
            <a:r>
              <a:rPr lang="en-US" sz="2400" i="1" baseline="-25000" dirty="0">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 </a:t>
            </a:r>
            <a:r>
              <a:rPr lang="en-US" sz="2400" i="1" dirty="0">
                <a:latin typeface="等线 Light" panose="02010600030101010101" pitchFamily="2" charset="-122"/>
                <a:ea typeface="等线 Light" panose="02010600030101010101" pitchFamily="2" charset="-122"/>
              </a:rPr>
              <a:t>c</a:t>
            </a:r>
            <a:r>
              <a:rPr lang="en-US" sz="2400" i="1" baseline="-25000" dirty="0">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R</a:t>
            </a:r>
            <a:r>
              <a:rPr lang="en-US" sz="2400" i="1" baseline="-25000" dirty="0" err="1">
                <a:latin typeface="等线 Light" panose="02010600030101010101" pitchFamily="2" charset="-122"/>
                <a:ea typeface="等线 Light" panose="02010600030101010101" pitchFamily="2" charset="-122"/>
              </a:rPr>
              <a:t>i</a:t>
            </a:r>
            <a:r>
              <a:rPr lang="zh-CN" altLang="en-US" sz="2400" dirty="0">
                <a:latin typeface="等线 Light" panose="02010600030101010101" pitchFamily="2" charset="-122"/>
                <a:ea typeface="等线 Light" panose="02010600030101010101" pitchFamily="2" charset="-122"/>
              </a:rPr>
              <a:t>是第</a:t>
            </a:r>
            <a:r>
              <a:rPr lang="en-US" sz="2400" i="1" dirty="0" err="1">
                <a:latin typeface="等线 Light" panose="02010600030101010101" pitchFamily="2" charset="-122"/>
                <a:ea typeface="等线 Light" panose="02010600030101010101" pitchFamily="2" charset="-122"/>
              </a:rPr>
              <a:t>i</a:t>
            </a:r>
            <a:r>
              <a:rPr lang="zh-CN" altLang="en-US" sz="2400" dirty="0">
                <a:latin typeface="等线 Light" panose="02010600030101010101" pitchFamily="2" charset="-122"/>
                <a:ea typeface="等线 Light" panose="02010600030101010101" pitchFamily="2" charset="-122"/>
              </a:rPr>
              <a:t>个面的中心点，</a:t>
            </a:r>
            <a:r>
              <a:rPr lang="en-US" sz="2400" i="1" dirty="0" smtClean="0">
                <a:latin typeface="等线 Light" panose="02010600030101010101" pitchFamily="2" charset="-122"/>
                <a:ea typeface="等线 Light" panose="02010600030101010101" pitchFamily="2" charset="-122"/>
              </a:rPr>
              <a:t>A</a:t>
            </a:r>
            <a:r>
              <a:rPr lang="en-US" sz="2400" i="1" baseline="-25000" dirty="0" smtClean="0">
                <a:latin typeface="等线 Light" panose="02010600030101010101" pitchFamily="2" charset="-122"/>
                <a:ea typeface="等线 Light" panose="02010600030101010101" pitchFamily="2" charset="-122"/>
              </a:rPr>
              <a:t>i</a:t>
            </a:r>
            <a:endParaRPr lang="en-US" sz="2400" i="1" baseline="-25000" dirty="0" smtClean="0">
              <a:latin typeface="等线 Light" panose="02010600030101010101" pitchFamily="2" charset="-122"/>
              <a:ea typeface="等线 Light" panose="02010600030101010101" pitchFamily="2" charset="-122"/>
            </a:endParaRPr>
          </a:p>
          <a:p>
            <a:pPr marL="0" indent="0">
              <a:buNone/>
            </a:pPr>
            <a:endParaRPr lang="en-US" altLang="zh-CN" sz="2400" i="1" baseline="-25000" dirty="0">
              <a:latin typeface="等线 Light" panose="02010600030101010101" pitchFamily="2" charset="-122"/>
              <a:ea typeface="等线 Light" panose="02010600030101010101" pitchFamily="2" charset="-122"/>
            </a:endParaRPr>
          </a:p>
          <a:p>
            <a:pPr marL="0" indent="0">
              <a:buNone/>
            </a:pPr>
            <a:r>
              <a:rPr lang="zh-CN" altLang="en-US" sz="2400" dirty="0" smtClean="0">
                <a:latin typeface="等线 Light" panose="02010600030101010101" pitchFamily="2" charset="-122"/>
                <a:ea typeface="等线 Light" panose="02010600030101010101" pitchFamily="2" charset="-122"/>
              </a:rPr>
              <a:t>是</a:t>
            </a:r>
            <a:r>
              <a:rPr lang="zh-CN" altLang="en-US" sz="2400" dirty="0">
                <a:latin typeface="等线 Light" panose="02010600030101010101" pitchFamily="2" charset="-122"/>
                <a:ea typeface="等线 Light" panose="02010600030101010101" pitchFamily="2" charset="-122"/>
              </a:rPr>
              <a:t>第</a:t>
            </a:r>
            <a:r>
              <a:rPr lang="en-US" sz="2400" i="1" dirty="0" err="1">
                <a:latin typeface="等线 Light" panose="02010600030101010101" pitchFamily="2" charset="-122"/>
                <a:ea typeface="等线 Light" panose="02010600030101010101" pitchFamily="2" charset="-122"/>
              </a:rPr>
              <a:t>i</a:t>
            </a:r>
            <a:r>
              <a:rPr lang="zh-CN" altLang="en-US" sz="2400" dirty="0">
                <a:latin typeface="等线 Light" panose="02010600030101010101" pitchFamily="2" charset="-122"/>
                <a:ea typeface="等线 Light" panose="02010600030101010101" pitchFamily="2" charset="-122"/>
              </a:rPr>
              <a:t>个面的面积的</a:t>
            </a:r>
            <a:r>
              <a:rPr lang="en-US" sz="2400" dirty="0">
                <a:latin typeface="等线 Light" panose="02010600030101010101" pitchFamily="2" charset="-122"/>
                <a:ea typeface="等线 Light" panose="02010600030101010101" pitchFamily="2" charset="-122"/>
              </a:rPr>
              <a:t>2</a:t>
            </a:r>
            <a:r>
              <a:rPr lang="zh-CN" altLang="en-US" sz="2400" dirty="0">
                <a:latin typeface="等线 Light" panose="02010600030101010101" pitchFamily="2" charset="-122"/>
                <a:ea typeface="等线 Light" panose="02010600030101010101" pitchFamily="2" charset="-122"/>
              </a:rPr>
              <a:t>倍，它的中心</a:t>
            </a:r>
            <a:r>
              <a:rPr lang="en-US" sz="2400" b="1" i="1" dirty="0">
                <a:latin typeface="等线 Light" panose="02010600030101010101" pitchFamily="2" charset="-122"/>
                <a:ea typeface="等线 Light" panose="02010600030101010101" pitchFamily="2" charset="-122"/>
              </a:rPr>
              <a:t>C</a:t>
            </a:r>
            <a:r>
              <a:rPr lang="zh-CN" altLang="en-US" sz="2400" dirty="0" smtClean="0">
                <a:latin typeface="等线 Light" panose="02010600030101010101" pitchFamily="2" charset="-122"/>
                <a:ea typeface="等线 Light" panose="02010600030101010101" pitchFamily="2" charset="-122"/>
              </a:rPr>
              <a:t>是                     ，</a:t>
            </a:r>
            <a:r>
              <a:rPr lang="zh-CN" altLang="en-US" sz="2400" dirty="0">
                <a:latin typeface="等线 Light" panose="02010600030101010101" pitchFamily="2" charset="-122"/>
                <a:ea typeface="等线 Light" panose="02010600030101010101" pitchFamily="2" charset="-122"/>
              </a:rPr>
              <a:t>其中</a:t>
            </a:r>
            <a:r>
              <a:rPr lang="en-US" sz="2400" i="1" dirty="0" err="1">
                <a:latin typeface="等线 Light" panose="02010600030101010101" pitchFamily="2" charset="-122"/>
                <a:ea typeface="等线 Light" panose="02010600030101010101" pitchFamily="2" charset="-122"/>
              </a:rPr>
              <a:t>R</a:t>
            </a:r>
            <a:r>
              <a:rPr lang="en-US" sz="2400" i="1" baseline="-25000" dirty="0" err="1">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a</a:t>
            </a:r>
            <a:r>
              <a:rPr lang="en-US" sz="2400" i="1" baseline="-25000" dirty="0" err="1">
                <a:latin typeface="等线 Light" panose="02010600030101010101" pitchFamily="2" charset="-122"/>
                <a:ea typeface="等线 Light" panose="02010600030101010101" pitchFamily="2" charset="-122"/>
              </a:rPr>
              <a:t>i</a:t>
            </a:r>
            <a:r>
              <a:rPr lang="en-US" sz="2400" dirty="0" err="1">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b</a:t>
            </a:r>
            <a:r>
              <a:rPr lang="en-US" sz="2400" i="1" baseline="-25000" dirty="0" err="1">
                <a:latin typeface="等线 Light" panose="02010600030101010101" pitchFamily="2" charset="-122"/>
                <a:ea typeface="等线 Light" panose="02010600030101010101" pitchFamily="2" charset="-122"/>
              </a:rPr>
              <a:t>i</a:t>
            </a:r>
            <a:r>
              <a:rPr lang="en-US" sz="2400" dirty="0" err="1">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c</a:t>
            </a:r>
            <a:r>
              <a:rPr lang="en-US" sz="2400" i="1" baseline="-25000" dirty="0" err="1">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)/3</a:t>
            </a:r>
            <a:r>
              <a:rPr lang="zh-CN" alt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A</a:t>
            </a:r>
            <a:r>
              <a:rPr lang="en-US" sz="2400" i="1" baseline="-25000" dirty="0">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b</a:t>
            </a:r>
            <a:r>
              <a:rPr lang="en-US" sz="2400" i="1" baseline="-25000" dirty="0">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a</a:t>
            </a:r>
            <a:r>
              <a:rPr lang="en-US" sz="2400" i="1" baseline="-25000" dirty="0" err="1">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a:t>
            </a:r>
            <a:r>
              <a:rPr lang="en-US" sz="2400" i="1" dirty="0">
                <a:latin typeface="等线 Light" panose="02010600030101010101" pitchFamily="2" charset="-122"/>
                <a:ea typeface="等线 Light" panose="02010600030101010101" pitchFamily="2" charset="-122"/>
              </a:rPr>
              <a:t>c</a:t>
            </a:r>
            <a:r>
              <a:rPr lang="en-US" sz="2400" i="1" baseline="-25000" dirty="0">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a:t>
            </a:r>
            <a:r>
              <a:rPr lang="en-US" sz="2400" i="1" dirty="0" err="1">
                <a:latin typeface="等线 Light" panose="02010600030101010101" pitchFamily="2" charset="-122"/>
                <a:ea typeface="等线 Light" panose="02010600030101010101" pitchFamily="2" charset="-122"/>
              </a:rPr>
              <a:t>a</a:t>
            </a:r>
            <a:r>
              <a:rPr lang="en-US" sz="2400" i="1" baseline="-25000" dirty="0" err="1">
                <a:latin typeface="等线 Light" panose="02010600030101010101" pitchFamily="2" charset="-122"/>
                <a:ea typeface="等线 Light" panose="02010600030101010101" pitchFamily="2" charset="-122"/>
              </a:rPr>
              <a:t>i</a:t>
            </a:r>
            <a:r>
              <a:rPr lang="en-US" sz="2400" dirty="0">
                <a:latin typeface="等线 Light" panose="02010600030101010101" pitchFamily="2" charset="-122"/>
                <a:ea typeface="等线 Light" panose="02010600030101010101" pitchFamily="2" charset="-122"/>
              </a:rPr>
              <a:t>)||</a:t>
            </a:r>
            <a:r>
              <a:rPr lang="zh-CN" altLang="en-US" sz="2400" dirty="0">
                <a:latin typeface="等线 Light" panose="02010600030101010101" pitchFamily="2" charset="-122"/>
                <a:ea typeface="等线 Light" panose="02010600030101010101" pitchFamily="2" charset="-122"/>
              </a:rPr>
              <a:t>。</a:t>
            </a:r>
            <a:endParaRPr lang="en-US" sz="2400" dirty="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3</a:t>
            </a:r>
            <a:r>
              <a:rPr lang="zh-CN" altLang="en-US" dirty="0">
                <a:latin typeface="等线 Light" panose="02010600030101010101" pitchFamily="2" charset="-122"/>
                <a:ea typeface="等线 Light" panose="02010600030101010101" pitchFamily="2" charset="-122"/>
              </a:rPr>
              <a:t>）测试多边形的凸性</a:t>
            </a:r>
            <a:endParaRPr lang="en-US" dirty="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4</a:t>
            </a:r>
            <a:r>
              <a:rPr lang="zh-CN" altLang="en-US" dirty="0">
                <a:latin typeface="等线 Light" panose="02010600030101010101" pitchFamily="2" charset="-122"/>
                <a:ea typeface="等线 Light" panose="02010600030101010101" pitchFamily="2" charset="-122"/>
              </a:rPr>
              <a:t>）判断某点是否位于多边形内部</a:t>
            </a:r>
            <a:endParaRPr lang="en-US" dirty="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5</a:t>
            </a:r>
            <a:r>
              <a:rPr lang="zh-CN" altLang="en-US" dirty="0">
                <a:latin typeface="等线 Light" panose="02010600030101010101" pitchFamily="2" charset="-122"/>
                <a:ea typeface="等线 Light" panose="02010600030101010101" pitchFamily="2" charset="-122"/>
              </a:rPr>
              <a:t>）决定某个线段是否与一个三角形求交</a:t>
            </a:r>
            <a:endParaRPr lang="en-US" dirty="0">
              <a:latin typeface="等线 Light" panose="02010600030101010101" pitchFamily="2" charset="-122"/>
              <a:ea typeface="等线 Light" panose="02010600030101010101" pitchFamily="2" charset="-122"/>
            </a:endParaRPr>
          </a:p>
          <a:p>
            <a:pPr marL="0" indent="0">
              <a:buNone/>
            </a:pP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6</a:t>
            </a:r>
            <a:r>
              <a:rPr lang="zh-CN" altLang="en-US" dirty="0">
                <a:latin typeface="等线 Light" panose="02010600030101010101" pitchFamily="2" charset="-122"/>
                <a:ea typeface="等线 Light" panose="02010600030101010101" pitchFamily="2" charset="-122"/>
              </a:rPr>
              <a:t>）三线性插值</a:t>
            </a:r>
            <a:endParaRPr lang="en-US" dirty="0">
              <a:latin typeface="等线 Light" panose="02010600030101010101" pitchFamily="2" charset="-122"/>
              <a:ea typeface="等线 Light" panose="02010600030101010101" pitchFamily="2" charset="-122"/>
            </a:endParaRPr>
          </a:p>
          <a:p>
            <a:pPr marL="0" indent="0">
              <a:buNone/>
            </a:pPr>
            <a:endParaRPr lang="en-US" b="1" dirty="0">
              <a:latin typeface="等线 Light" panose="02010600030101010101" pitchFamily="2" charset="-122"/>
              <a:ea typeface="等线 Light"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5" name="对象 4"/>
          <p:cNvGraphicFramePr>
            <a:graphicFrameLocks noChangeAspect="1"/>
          </p:cNvGraphicFramePr>
          <p:nvPr/>
        </p:nvGraphicFramePr>
        <p:xfrm>
          <a:off x="457200" y="1167123"/>
          <a:ext cx="3951555" cy="795130"/>
        </p:xfrm>
        <a:graphic>
          <a:graphicData uri="http://schemas.openxmlformats.org/presentationml/2006/ole">
            <mc:AlternateContent xmlns:mc="http://schemas.openxmlformats.org/markup-compatibility/2006">
              <mc:Choice xmlns:v="urn:schemas-microsoft-com:vml" Requires="v">
                <p:oleObj spid="_x0000_s198672" name="" r:id="rId1" imgW="1955800" imgH="393700" progId="Equation.DSMT4">
                  <p:embed/>
                </p:oleObj>
              </mc:Choice>
              <mc:Fallback>
                <p:oleObj name="" r:id="rId1" imgW="1955800" imgH="3937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67123"/>
                        <a:ext cx="3951555" cy="79513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7" name="对象 6"/>
          <p:cNvGraphicFramePr>
            <a:graphicFrameLocks noChangeAspect="1"/>
          </p:cNvGraphicFramePr>
          <p:nvPr/>
        </p:nvGraphicFramePr>
        <p:xfrm>
          <a:off x="4875892" y="1234315"/>
          <a:ext cx="3343770" cy="660745"/>
        </p:xfrm>
        <a:graphic>
          <a:graphicData uri="http://schemas.openxmlformats.org/presentationml/2006/ole">
            <mc:AlternateContent xmlns:mc="http://schemas.openxmlformats.org/markup-compatibility/2006">
              <mc:Choice xmlns:v="urn:schemas-microsoft-com:vml" Requires="v">
                <p:oleObj spid="_x0000_s198673" name="" r:id="rId3" imgW="1981200" imgH="393700" progId="Equation.DSMT4">
                  <p:embed/>
                </p:oleObj>
              </mc:Choice>
              <mc:Fallback>
                <p:oleObj name="" r:id="rId3" imgW="19812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5892" y="1234315"/>
                        <a:ext cx="3343770" cy="660745"/>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9" name="对象 8"/>
          <p:cNvGraphicFramePr>
            <a:graphicFrameLocks noChangeAspect="1"/>
          </p:cNvGraphicFramePr>
          <p:nvPr/>
        </p:nvGraphicFramePr>
        <p:xfrm>
          <a:off x="5677106" y="2850648"/>
          <a:ext cx="1237879" cy="1353930"/>
        </p:xfrm>
        <a:graphic>
          <a:graphicData uri="http://schemas.openxmlformats.org/presentationml/2006/ole">
            <mc:AlternateContent xmlns:mc="http://schemas.openxmlformats.org/markup-compatibility/2006">
              <mc:Choice xmlns:v="urn:schemas-microsoft-com:vml" Requires="v">
                <p:oleObj spid="_x0000_s198674" name="" r:id="rId5" imgW="685800" imgH="749300" progId="Equation.DSMT4">
                  <p:embed/>
                </p:oleObj>
              </mc:Choice>
              <mc:Fallback>
                <p:oleObj name="" r:id="rId5" imgW="685800" imgH="749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7106" y="2850648"/>
                        <a:ext cx="1237879" cy="135393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en-US">
                <a:latin typeface="等线 Light" panose="02010600030101010101" pitchFamily="2" charset="-122"/>
                <a:ea typeface="等线 Light" panose="02010600030101010101" pitchFamily="2" charset="-122"/>
              </a:rPr>
              <a:t>向量几何：基本操作</a:t>
            </a:r>
            <a:endParaRPr lang="zh-CN" altLang="en-US">
              <a:latin typeface="等线 Light" panose="02010600030101010101" pitchFamily="2" charset="-122"/>
              <a:ea typeface="等线 Light" panose="02010600030101010101" pitchFamily="2" charset="-122"/>
            </a:endParaRPr>
          </a:p>
        </p:txBody>
      </p:sp>
      <p:sp>
        <p:nvSpPr>
          <p:cNvPr id="523267" name="Rectangle 3"/>
          <p:cNvSpPr>
            <a:spLocks noGrp="1" noChangeArrowheads="1"/>
          </p:cNvSpPr>
          <p:nvPr>
            <p:ph type="body" idx="1"/>
          </p:nvPr>
        </p:nvSpPr>
        <p:spPr>
          <a:xfrm>
            <a:off x="925513" y="1701800"/>
            <a:ext cx="7824787" cy="4756150"/>
          </a:xfrm>
        </p:spPr>
        <p:txBody>
          <a:bodyPr/>
          <a:lstStyle/>
          <a:p>
            <a:pPr>
              <a:lnSpc>
                <a:spcPct val="80000"/>
              </a:lnSpc>
            </a:pPr>
            <a:r>
              <a:rPr lang="zh-CN" altLang="en-US" sz="1900">
                <a:latin typeface="等线 Light" panose="02010600030101010101" pitchFamily="2" charset="-122"/>
                <a:ea typeface="等线 Light" panose="02010600030101010101" pitchFamily="2" charset="-122"/>
              </a:rPr>
              <a:t>加法</a:t>
            </a:r>
            <a:r>
              <a:rPr lang="en-US" altLang="zh-CN" sz="1900">
                <a:latin typeface="等线 Light" panose="02010600030101010101" pitchFamily="2" charset="-122"/>
                <a:ea typeface="等线 Light" panose="02010600030101010101" pitchFamily="2" charset="-122"/>
              </a:rPr>
              <a:t>:</a:t>
            </a: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r>
              <a:rPr lang="zh-CN" altLang="en-US" sz="1900">
                <a:latin typeface="等线 Light" panose="02010600030101010101" pitchFamily="2" charset="-122"/>
                <a:ea typeface="等线 Light" panose="02010600030101010101" pitchFamily="2" charset="-122"/>
              </a:rPr>
              <a:t>点与向量的加法</a:t>
            </a:r>
            <a:r>
              <a:rPr lang="en-US" altLang="zh-CN" sz="1900">
                <a:latin typeface="等线 Light" panose="02010600030101010101" pitchFamily="2" charset="-122"/>
                <a:ea typeface="等线 Light" panose="02010600030101010101" pitchFamily="2" charset="-122"/>
              </a:rPr>
              <a:t>:</a:t>
            </a: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000">
              <a:latin typeface="等线 Light" panose="02010600030101010101" pitchFamily="2" charset="-122"/>
              <a:ea typeface="等线 Light" panose="02010600030101010101" pitchFamily="2" charset="-122"/>
            </a:endParaRPr>
          </a:p>
          <a:p>
            <a:pPr>
              <a:lnSpc>
                <a:spcPct val="80000"/>
              </a:lnSpc>
            </a:pPr>
            <a:endParaRPr lang="en-US" altLang="zh-CN" sz="1000">
              <a:latin typeface="等线 Light" panose="02010600030101010101" pitchFamily="2" charset="-122"/>
              <a:ea typeface="等线 Light" panose="02010600030101010101" pitchFamily="2" charset="-122"/>
            </a:endParaRPr>
          </a:p>
          <a:p>
            <a:pPr>
              <a:lnSpc>
                <a:spcPct val="80000"/>
              </a:lnSpc>
            </a:pPr>
            <a:endParaRPr lang="en-US" altLang="zh-CN" sz="1000">
              <a:latin typeface="等线 Light" panose="02010600030101010101" pitchFamily="2" charset="-122"/>
              <a:ea typeface="等线 Light" panose="02010600030101010101" pitchFamily="2" charset="-122"/>
            </a:endParaRPr>
          </a:p>
          <a:p>
            <a:pPr>
              <a:lnSpc>
                <a:spcPct val="80000"/>
              </a:lnSpc>
            </a:pPr>
            <a:r>
              <a:rPr lang="zh-CN" altLang="en-US" sz="1900">
                <a:latin typeface="等线 Light" panose="02010600030101010101" pitchFamily="2" charset="-122"/>
                <a:ea typeface="等线 Light" panose="02010600030101010101" pitchFamily="2" charset="-122"/>
              </a:rPr>
              <a:t>点的减法</a:t>
            </a:r>
            <a:r>
              <a:rPr lang="en-US" altLang="zh-CN" sz="1900">
                <a:latin typeface="等线 Light" panose="02010600030101010101" pitchFamily="2" charset="-122"/>
                <a:ea typeface="等线 Light" panose="02010600030101010101" pitchFamily="2" charset="-122"/>
              </a:rPr>
              <a:t>:</a:t>
            </a: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endParaRPr lang="en-US" altLang="zh-CN" sz="1900">
              <a:latin typeface="等线 Light" panose="02010600030101010101" pitchFamily="2" charset="-122"/>
              <a:ea typeface="等线 Light" panose="02010600030101010101" pitchFamily="2" charset="-122"/>
            </a:endParaRPr>
          </a:p>
          <a:p>
            <a:pPr>
              <a:lnSpc>
                <a:spcPct val="80000"/>
              </a:lnSpc>
            </a:pPr>
            <a:r>
              <a:rPr lang="zh-CN" altLang="en-US" sz="1900">
                <a:latin typeface="等线 Light" panose="02010600030101010101" pitchFamily="2" charset="-122"/>
                <a:ea typeface="等线 Light" panose="02010600030101010101" pitchFamily="2" charset="-122"/>
              </a:rPr>
              <a:t>向量缩放</a:t>
            </a:r>
            <a:endParaRPr lang="zh-CN" altLang="en-US" sz="1900">
              <a:latin typeface="等线 Light" panose="02010600030101010101" pitchFamily="2" charset="-122"/>
              <a:ea typeface="等线 Light" panose="02010600030101010101" pitchFamily="2" charset="-122"/>
            </a:endParaRPr>
          </a:p>
        </p:txBody>
      </p:sp>
      <p:graphicFrame>
        <p:nvGraphicFramePr>
          <p:cNvPr id="523268" name="Object 4"/>
          <p:cNvGraphicFramePr>
            <a:graphicFrameLocks noChangeAspect="1"/>
          </p:cNvGraphicFramePr>
          <p:nvPr/>
        </p:nvGraphicFramePr>
        <p:xfrm>
          <a:off x="1722438" y="2068513"/>
          <a:ext cx="3482975" cy="835025"/>
        </p:xfrm>
        <a:graphic>
          <a:graphicData uri="http://schemas.openxmlformats.org/presentationml/2006/ole">
            <mc:AlternateContent xmlns:mc="http://schemas.openxmlformats.org/markup-compatibility/2006">
              <mc:Choice xmlns:v="urn:schemas-microsoft-com:vml" Requires="v">
                <p:oleObj spid="_x0000_s168989" name="Equation" r:id="rId1" imgW="1943100" imgH="711200" progId="Equation.3">
                  <p:embed/>
                </p:oleObj>
              </mc:Choice>
              <mc:Fallback>
                <p:oleObj name="Equation" r:id="rId1" imgW="1943100" imgH="711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8" y="2068513"/>
                        <a:ext cx="348297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3269" name="Line 5"/>
          <p:cNvSpPr>
            <a:spLocks noChangeShapeType="1"/>
          </p:cNvSpPr>
          <p:nvPr/>
        </p:nvSpPr>
        <p:spPr bwMode="auto">
          <a:xfrm>
            <a:off x="5670550" y="2652713"/>
            <a:ext cx="1135063" cy="23495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523270" name="Line 6"/>
          <p:cNvSpPr>
            <a:spLocks noChangeShapeType="1"/>
          </p:cNvSpPr>
          <p:nvPr/>
        </p:nvSpPr>
        <p:spPr bwMode="auto">
          <a:xfrm flipV="1">
            <a:off x="6805613" y="1881188"/>
            <a:ext cx="928687" cy="100647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523271" name="Line 7"/>
          <p:cNvSpPr>
            <a:spLocks noChangeShapeType="1"/>
          </p:cNvSpPr>
          <p:nvPr/>
        </p:nvSpPr>
        <p:spPr bwMode="auto">
          <a:xfrm flipV="1">
            <a:off x="5683250" y="1868488"/>
            <a:ext cx="2051050" cy="78422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523272" name="Text Box 8"/>
          <p:cNvSpPr txBox="1">
            <a:spLocks noChangeArrowheads="1"/>
          </p:cNvSpPr>
          <p:nvPr/>
        </p:nvSpPr>
        <p:spPr bwMode="auto">
          <a:xfrm>
            <a:off x="6221413" y="2530475"/>
            <a:ext cx="38735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v1</a:t>
            </a:r>
            <a:endParaRPr lang="en-US" altLang="zh-CN" sz="1600">
              <a:solidFill>
                <a:srgbClr val="000000"/>
              </a:solidFill>
              <a:latin typeface="等线 Light" panose="02010600030101010101" pitchFamily="2" charset="-122"/>
              <a:ea typeface="等线 Light" panose="02010600030101010101" pitchFamily="2" charset="-122"/>
            </a:endParaRPr>
          </a:p>
        </p:txBody>
      </p:sp>
      <p:sp>
        <p:nvSpPr>
          <p:cNvPr id="523273" name="Text Box 9"/>
          <p:cNvSpPr txBox="1">
            <a:spLocks noChangeArrowheads="1"/>
          </p:cNvSpPr>
          <p:nvPr/>
        </p:nvSpPr>
        <p:spPr bwMode="auto">
          <a:xfrm>
            <a:off x="7119938" y="2395538"/>
            <a:ext cx="38735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v2</a:t>
            </a:r>
            <a:endParaRPr lang="en-US" altLang="zh-CN" sz="1600">
              <a:solidFill>
                <a:srgbClr val="000000"/>
              </a:solidFill>
              <a:latin typeface="等线 Light" panose="02010600030101010101" pitchFamily="2" charset="-122"/>
              <a:ea typeface="等线 Light" panose="02010600030101010101" pitchFamily="2" charset="-122"/>
            </a:endParaRPr>
          </a:p>
        </p:txBody>
      </p:sp>
      <p:sp>
        <p:nvSpPr>
          <p:cNvPr id="523274" name="Text Box 10"/>
          <p:cNvSpPr txBox="1">
            <a:spLocks noChangeArrowheads="1"/>
          </p:cNvSpPr>
          <p:nvPr/>
        </p:nvSpPr>
        <p:spPr bwMode="auto">
          <a:xfrm>
            <a:off x="6300345" y="1911350"/>
            <a:ext cx="715260"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v1+v2</a:t>
            </a:r>
            <a:endParaRPr lang="en-US" altLang="zh-CN" sz="1600">
              <a:solidFill>
                <a:srgbClr val="000000"/>
              </a:solidFill>
              <a:latin typeface="等线 Light" panose="02010600030101010101" pitchFamily="2" charset="-122"/>
              <a:ea typeface="等线 Light" panose="02010600030101010101" pitchFamily="2" charset="-122"/>
            </a:endParaRPr>
          </a:p>
        </p:txBody>
      </p:sp>
      <p:graphicFrame>
        <p:nvGraphicFramePr>
          <p:cNvPr id="523275" name="Object 11"/>
          <p:cNvGraphicFramePr>
            <a:graphicFrameLocks noChangeAspect="1"/>
          </p:cNvGraphicFramePr>
          <p:nvPr/>
        </p:nvGraphicFramePr>
        <p:xfrm>
          <a:off x="1830388" y="3319463"/>
          <a:ext cx="3235325" cy="863600"/>
        </p:xfrm>
        <a:graphic>
          <a:graphicData uri="http://schemas.openxmlformats.org/presentationml/2006/ole">
            <mc:AlternateContent xmlns:mc="http://schemas.openxmlformats.org/markup-compatibility/2006">
              <mc:Choice xmlns:v="urn:schemas-microsoft-com:vml" Requires="v">
                <p:oleObj spid="_x0000_s168990" name="Equation" r:id="rId3" imgW="2032000" imgH="711200" progId="Equation.3">
                  <p:embed/>
                </p:oleObj>
              </mc:Choice>
              <mc:Fallback>
                <p:oleObj name="Equation" r:id="rId3" imgW="2032000" imgH="71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388" y="3319463"/>
                        <a:ext cx="32353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3276" name="Line 12"/>
          <p:cNvSpPr>
            <a:spLocks noChangeShapeType="1"/>
          </p:cNvSpPr>
          <p:nvPr/>
        </p:nvSpPr>
        <p:spPr bwMode="auto">
          <a:xfrm flipV="1">
            <a:off x="6097588" y="3403600"/>
            <a:ext cx="1295400" cy="65405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atin typeface="等线 Light" panose="02010600030101010101" pitchFamily="2" charset="-122"/>
              <a:ea typeface="等线 Light" panose="02010600030101010101" pitchFamily="2" charset="-122"/>
            </a:endParaRPr>
          </a:p>
        </p:txBody>
      </p:sp>
      <p:sp>
        <p:nvSpPr>
          <p:cNvPr id="523277" name="Text Box 13"/>
          <p:cNvSpPr txBox="1">
            <a:spLocks noChangeArrowheads="1"/>
          </p:cNvSpPr>
          <p:nvPr/>
        </p:nvSpPr>
        <p:spPr bwMode="auto">
          <a:xfrm>
            <a:off x="6657975" y="3670300"/>
            <a:ext cx="28575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v</a:t>
            </a:r>
            <a:endParaRPr lang="en-US" altLang="zh-CN" sz="1600">
              <a:solidFill>
                <a:srgbClr val="000000"/>
              </a:solidFill>
              <a:latin typeface="等线 Light" panose="02010600030101010101" pitchFamily="2" charset="-122"/>
              <a:ea typeface="等线 Light" panose="02010600030101010101" pitchFamily="2" charset="-122"/>
            </a:endParaRPr>
          </a:p>
        </p:txBody>
      </p:sp>
      <p:sp>
        <p:nvSpPr>
          <p:cNvPr id="523278" name="Text Box 14"/>
          <p:cNvSpPr txBox="1">
            <a:spLocks noChangeArrowheads="1"/>
          </p:cNvSpPr>
          <p:nvPr/>
        </p:nvSpPr>
        <p:spPr bwMode="auto">
          <a:xfrm>
            <a:off x="5849916" y="3822700"/>
            <a:ext cx="300082"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p</a:t>
            </a:r>
            <a:endParaRPr lang="en-US" altLang="zh-CN" sz="1600">
              <a:solidFill>
                <a:srgbClr val="000000"/>
              </a:solidFill>
              <a:latin typeface="等线 Light" panose="02010600030101010101" pitchFamily="2" charset="-122"/>
              <a:ea typeface="等线 Light" panose="02010600030101010101" pitchFamily="2" charset="-122"/>
            </a:endParaRPr>
          </a:p>
        </p:txBody>
      </p:sp>
      <p:sp>
        <p:nvSpPr>
          <p:cNvPr id="523279" name="Text Box 15"/>
          <p:cNvSpPr txBox="1">
            <a:spLocks noChangeArrowheads="1"/>
          </p:cNvSpPr>
          <p:nvPr/>
        </p:nvSpPr>
        <p:spPr bwMode="auto">
          <a:xfrm>
            <a:off x="7235890" y="3352800"/>
            <a:ext cx="774572"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q=p+v</a:t>
            </a:r>
            <a:endParaRPr lang="en-US" altLang="zh-CN" sz="1600">
              <a:solidFill>
                <a:srgbClr val="000000"/>
              </a:solidFill>
              <a:latin typeface="等线 Light" panose="02010600030101010101" pitchFamily="2" charset="-122"/>
              <a:ea typeface="等线 Light" panose="02010600030101010101" pitchFamily="2" charset="-122"/>
            </a:endParaRPr>
          </a:p>
        </p:txBody>
      </p:sp>
      <p:graphicFrame>
        <p:nvGraphicFramePr>
          <p:cNvPr id="523280" name="Object 16"/>
          <p:cNvGraphicFramePr>
            <a:graphicFrameLocks noChangeAspect="1"/>
          </p:cNvGraphicFramePr>
          <p:nvPr/>
        </p:nvGraphicFramePr>
        <p:xfrm>
          <a:off x="1884363" y="4630738"/>
          <a:ext cx="3365500" cy="879475"/>
        </p:xfrm>
        <a:graphic>
          <a:graphicData uri="http://schemas.openxmlformats.org/presentationml/2006/ole">
            <mc:AlternateContent xmlns:mc="http://schemas.openxmlformats.org/markup-compatibility/2006">
              <mc:Choice xmlns:v="urn:schemas-microsoft-com:vml" Requires="v">
                <p:oleObj spid="_x0000_s168991" name="Equation" r:id="rId5" imgW="2235200" imgH="711200" progId="Equation.3">
                  <p:embed/>
                </p:oleObj>
              </mc:Choice>
              <mc:Fallback>
                <p:oleObj name="Equation" r:id="rId5" imgW="2235200" imgH="7112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4363" y="4630738"/>
                        <a:ext cx="33655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3281" name="Line 17"/>
          <p:cNvSpPr>
            <a:spLocks noChangeShapeType="1"/>
          </p:cNvSpPr>
          <p:nvPr/>
        </p:nvSpPr>
        <p:spPr bwMode="auto">
          <a:xfrm flipV="1">
            <a:off x="6537325" y="4522788"/>
            <a:ext cx="1295400" cy="65405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atin typeface="等线 Light" panose="02010600030101010101" pitchFamily="2" charset="-122"/>
              <a:ea typeface="等线 Light" panose="02010600030101010101" pitchFamily="2" charset="-122"/>
            </a:endParaRPr>
          </a:p>
        </p:txBody>
      </p:sp>
      <p:sp>
        <p:nvSpPr>
          <p:cNvPr id="523282" name="Text Box 18"/>
          <p:cNvSpPr txBox="1">
            <a:spLocks noChangeArrowheads="1"/>
          </p:cNvSpPr>
          <p:nvPr/>
        </p:nvSpPr>
        <p:spPr bwMode="auto">
          <a:xfrm>
            <a:off x="7097713" y="4789488"/>
            <a:ext cx="28575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v</a:t>
            </a:r>
            <a:endParaRPr lang="en-US" altLang="zh-CN" sz="1600">
              <a:solidFill>
                <a:srgbClr val="000000"/>
              </a:solidFill>
              <a:latin typeface="等线 Light" panose="02010600030101010101" pitchFamily="2" charset="-122"/>
              <a:ea typeface="等线 Light" panose="02010600030101010101" pitchFamily="2" charset="-122"/>
            </a:endParaRPr>
          </a:p>
        </p:txBody>
      </p:sp>
      <p:sp>
        <p:nvSpPr>
          <p:cNvPr id="523283" name="Text Box 19"/>
          <p:cNvSpPr txBox="1">
            <a:spLocks noChangeArrowheads="1"/>
          </p:cNvSpPr>
          <p:nvPr/>
        </p:nvSpPr>
        <p:spPr bwMode="auto">
          <a:xfrm>
            <a:off x="6222466" y="5033963"/>
            <a:ext cx="40588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p2</a:t>
            </a:r>
            <a:endParaRPr lang="en-US" altLang="zh-CN" sz="1600">
              <a:solidFill>
                <a:srgbClr val="000000"/>
              </a:solidFill>
              <a:latin typeface="等线 Light" panose="02010600030101010101" pitchFamily="2" charset="-122"/>
              <a:ea typeface="等线 Light" panose="02010600030101010101" pitchFamily="2" charset="-122"/>
            </a:endParaRPr>
          </a:p>
        </p:txBody>
      </p:sp>
      <p:sp>
        <p:nvSpPr>
          <p:cNvPr id="523284" name="Text Box 20"/>
          <p:cNvSpPr txBox="1">
            <a:spLocks noChangeArrowheads="1"/>
          </p:cNvSpPr>
          <p:nvPr/>
        </p:nvSpPr>
        <p:spPr bwMode="auto">
          <a:xfrm>
            <a:off x="7806791" y="4419600"/>
            <a:ext cx="40588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20000"/>
              </a:lnSpc>
              <a:spcAft>
                <a:spcPts val="1000"/>
              </a:spcAft>
              <a:buClr>
                <a:schemeClr val="accent2"/>
              </a:buClr>
              <a:buFont typeface="Monotype Sorts" pitchFamily="2" charset="2"/>
              <a:buNone/>
            </a:pPr>
            <a:r>
              <a:rPr lang="en-US" altLang="zh-CN" sz="1600">
                <a:solidFill>
                  <a:srgbClr val="000000"/>
                </a:solidFill>
                <a:latin typeface="等线 Light" panose="02010600030101010101" pitchFamily="2" charset="-122"/>
                <a:ea typeface="等线 Light" panose="02010600030101010101" pitchFamily="2" charset="-122"/>
              </a:rPr>
              <a:t>p1</a:t>
            </a:r>
            <a:endParaRPr lang="en-US" altLang="zh-CN" sz="1600">
              <a:solidFill>
                <a:srgbClr val="000000"/>
              </a:solidFill>
              <a:latin typeface="等线 Light" panose="02010600030101010101" pitchFamily="2" charset="-122"/>
              <a:ea typeface="等线 Light" panose="02010600030101010101" pitchFamily="2" charset="-122"/>
            </a:endParaRPr>
          </a:p>
        </p:txBody>
      </p:sp>
      <p:graphicFrame>
        <p:nvGraphicFramePr>
          <p:cNvPr id="523285" name="Object 21"/>
          <p:cNvGraphicFramePr>
            <a:graphicFrameLocks noChangeAspect="1"/>
          </p:cNvGraphicFramePr>
          <p:nvPr/>
        </p:nvGraphicFramePr>
        <p:xfrm>
          <a:off x="2916238" y="5734050"/>
          <a:ext cx="2736850" cy="777875"/>
        </p:xfrm>
        <a:graphic>
          <a:graphicData uri="http://schemas.openxmlformats.org/presentationml/2006/ole">
            <mc:AlternateContent xmlns:mc="http://schemas.openxmlformats.org/markup-compatibility/2006">
              <mc:Choice xmlns:v="urn:schemas-microsoft-com:vml" Requires="v">
                <p:oleObj spid="_x0000_s168992" name="Equation" r:id="rId7" imgW="1218565" imgH="711200" progId="Equation.3">
                  <p:embed/>
                </p:oleObj>
              </mc:Choice>
              <mc:Fallback>
                <p:oleObj name="Equation" r:id="rId7" imgW="1218565" imgH="7112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5734050"/>
                        <a:ext cx="273685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向量的基本计算</a:t>
            </a:r>
            <a:endParaRPr lang="zh-CN" altLang="en-US" smtClean="0">
              <a:latin typeface="等线 Light" panose="02010600030101010101" pitchFamily="2" charset="-122"/>
              <a:ea typeface="等线 Light" panose="02010600030101010101" pitchFamily="2" charset="-122"/>
            </a:endParaRPr>
          </a:p>
        </p:txBody>
      </p:sp>
      <p:sp>
        <p:nvSpPr>
          <p:cNvPr id="3080" name="Rectangle 3"/>
          <p:cNvSpPr>
            <a:spLocks noGrp="1" noChangeArrowheads="1"/>
          </p:cNvSpPr>
          <p:nvPr>
            <p:ph type="body" idx="1"/>
          </p:nvPr>
        </p:nvSpPr>
        <p:spPr/>
        <p:txBody>
          <a:bodyPr/>
          <a:lstStyle/>
          <a:p>
            <a:r>
              <a:rPr lang="zh-CN" altLang="en-US" dirty="0" smtClean="0">
                <a:latin typeface="等线 Light" panose="02010600030101010101" pitchFamily="2" charset="-122"/>
                <a:ea typeface="等线 Light" panose="02010600030101010101" pitchFamily="2" charset="-122"/>
              </a:rPr>
              <a:t>线性混合</a:t>
            </a:r>
            <a:r>
              <a:rPr lang="en-US" altLang="zh-CN"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长度与距离</a:t>
            </a:r>
            <a:r>
              <a:rPr lang="en-US" altLang="zh-CN"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单位向量</a:t>
            </a:r>
            <a:r>
              <a:rPr lang="en-US" altLang="zh-CN" dirty="0" smtClean="0">
                <a:latin typeface="等线 Light" panose="02010600030101010101" pitchFamily="2" charset="-122"/>
                <a:ea typeface="等线 Light" panose="02010600030101010101" pitchFamily="2" charset="-122"/>
              </a:rPr>
              <a:t>: </a:t>
            </a:r>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向量归一化</a:t>
            </a:r>
            <a:r>
              <a:rPr lang="en-US" altLang="zh-CN" dirty="0" smtClean="0">
                <a:latin typeface="等线 Light" panose="02010600030101010101" pitchFamily="2" charset="-122"/>
                <a:ea typeface="等线 Light" panose="02010600030101010101" pitchFamily="2" charset="-122"/>
              </a:rPr>
              <a:t>: </a:t>
            </a:r>
            <a:endParaRPr lang="en-US" altLang="zh-CN" dirty="0" smtClean="0">
              <a:latin typeface="等线 Light" panose="02010600030101010101" pitchFamily="2" charset="-122"/>
              <a:ea typeface="等线 Light" panose="02010600030101010101" pitchFamily="2" charset="-122"/>
            </a:endParaRPr>
          </a:p>
        </p:txBody>
      </p:sp>
      <p:graphicFrame>
        <p:nvGraphicFramePr>
          <p:cNvPr id="3074" name="Object 2"/>
          <p:cNvGraphicFramePr>
            <a:graphicFrameLocks noChangeAspect="1"/>
          </p:cNvGraphicFramePr>
          <p:nvPr/>
        </p:nvGraphicFramePr>
        <p:xfrm>
          <a:off x="3386138" y="1835313"/>
          <a:ext cx="3597275" cy="498475"/>
        </p:xfrm>
        <a:graphic>
          <a:graphicData uri="http://schemas.openxmlformats.org/presentationml/2006/ole">
            <mc:AlternateContent xmlns:mc="http://schemas.openxmlformats.org/markup-compatibility/2006">
              <mc:Choice xmlns:v="urn:schemas-microsoft-com:vml" Requires="v">
                <p:oleObj spid="_x0000_s139301" name="Equation" r:id="rId1" imgW="1651000" imgH="228600" progId="Equation.3">
                  <p:embed/>
                </p:oleObj>
              </mc:Choice>
              <mc:Fallback>
                <p:oleObj name="Equation" r:id="rId1" imgW="1651000" imgH="228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8" y="1835313"/>
                        <a:ext cx="35972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1670241" y="3313847"/>
          <a:ext cx="1985963" cy="501650"/>
        </p:xfrm>
        <a:graphic>
          <a:graphicData uri="http://schemas.openxmlformats.org/presentationml/2006/ole">
            <mc:AlternateContent xmlns:mc="http://schemas.openxmlformats.org/markup-compatibility/2006">
              <mc:Choice xmlns:v="urn:schemas-microsoft-com:vml" Requires="v">
                <p:oleObj spid="_x0000_s139302" name="Equation" r:id="rId3" imgW="1155700" imgH="292100" progId="Equation.3">
                  <p:embed/>
                </p:oleObj>
              </mc:Choice>
              <mc:Fallback>
                <p:oleObj name="Equation" r:id="rId3" imgW="1155700" imgH="292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241" y="3313847"/>
                        <a:ext cx="198596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4229100" y="3383756"/>
          <a:ext cx="4457700" cy="479425"/>
        </p:xfrm>
        <a:graphic>
          <a:graphicData uri="http://schemas.openxmlformats.org/presentationml/2006/ole">
            <mc:AlternateContent xmlns:mc="http://schemas.openxmlformats.org/markup-compatibility/2006">
              <mc:Choice xmlns:v="urn:schemas-microsoft-com:vml" Requires="v">
                <p:oleObj spid="_x0000_s139303" name="Equation" r:id="rId5" imgW="2717800" imgH="292100" progId="Equation.3">
                  <p:embed/>
                </p:oleObj>
              </mc:Choice>
              <mc:Fallback>
                <p:oleObj name="Equation" r:id="rId5" imgW="2717800" imgH="292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3383756"/>
                        <a:ext cx="44577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3100445" y="4364831"/>
          <a:ext cx="733425" cy="506413"/>
        </p:xfrm>
        <a:graphic>
          <a:graphicData uri="http://schemas.openxmlformats.org/presentationml/2006/ole">
            <mc:AlternateContent xmlns:mc="http://schemas.openxmlformats.org/markup-compatibility/2006">
              <mc:Choice xmlns:v="urn:schemas-microsoft-com:vml" Requires="v">
                <p:oleObj spid="_x0000_s139304" name="Equation" r:id="rId7" imgW="368300" imgH="254000" progId="Equation.3">
                  <p:embed/>
                </p:oleObj>
              </mc:Choice>
              <mc:Fallback>
                <p:oleObj name="Equation" r:id="rId7" imgW="368300" imgH="254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0445" y="4364831"/>
                        <a:ext cx="7334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6"/>
          <p:cNvGraphicFramePr>
            <a:graphicFrameLocks noChangeAspect="1"/>
          </p:cNvGraphicFramePr>
          <p:nvPr/>
        </p:nvGraphicFramePr>
        <p:xfrm>
          <a:off x="2146357" y="5835802"/>
          <a:ext cx="2641600" cy="750888"/>
        </p:xfrm>
        <a:graphic>
          <a:graphicData uri="http://schemas.openxmlformats.org/presentationml/2006/ole">
            <mc:AlternateContent xmlns:mc="http://schemas.openxmlformats.org/markup-compatibility/2006">
              <mc:Choice xmlns:v="urn:schemas-microsoft-com:vml" Requires="v">
                <p:oleObj spid="_x0000_s139305" name="Equation" r:id="rId9" imgW="1295400" imgH="368300" progId="Equation.3">
                  <p:embed/>
                </p:oleObj>
              </mc:Choice>
              <mc:Fallback>
                <p:oleObj name="Equation" r:id="rId9" imgW="1295400" imgH="3683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6357" y="5835802"/>
                        <a:ext cx="26416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向量的基本计算：点积</a:t>
            </a:r>
            <a:endParaRPr lang="zh-CN" altLang="en-US" dirty="0" smtClean="0">
              <a:latin typeface="等线 Light" panose="02010600030101010101" pitchFamily="2" charset="-122"/>
              <a:ea typeface="等线 Light" panose="02010600030101010101" pitchFamily="2" charset="-122"/>
            </a:endParaRPr>
          </a:p>
        </p:txBody>
      </p:sp>
      <p:sp>
        <p:nvSpPr>
          <p:cNvPr id="4" name="Content Placeholder 3"/>
          <p:cNvSpPr>
            <a:spLocks noGrp="1"/>
          </p:cNvSpPr>
          <p:nvPr>
            <p:ph idx="1"/>
          </p:nvPr>
        </p:nvSpPr>
        <p:spPr/>
        <p:txBody>
          <a:bodyPr/>
          <a:lstStyle/>
          <a:p>
            <a:r>
              <a:rPr lang="zh-CN" altLang="en-US" dirty="0" smtClean="0">
                <a:latin typeface="等线 Light" panose="02010600030101010101" pitchFamily="2" charset="-122"/>
                <a:ea typeface="等线 Light" panose="02010600030101010101" pitchFamily="2" charset="-122"/>
              </a:rPr>
              <a:t>定义</a:t>
            </a:r>
            <a:r>
              <a:rPr lang="en-US" altLang="zh-CN" dirty="0" smtClean="0">
                <a:latin typeface="等线 Light" panose="02010600030101010101" pitchFamily="2" charset="-122"/>
                <a:ea typeface="等线 Light" panose="02010600030101010101" pitchFamily="2" charset="-122"/>
              </a:rPr>
              <a:t>: </a:t>
            </a:r>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属性</a:t>
            </a:r>
            <a:r>
              <a:rPr lang="en-US" altLang="zh-CN"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向量之间的夹角</a:t>
            </a:r>
            <a:r>
              <a:rPr lang="en-US" altLang="zh-CN" dirty="0" smtClean="0">
                <a:latin typeface="等线 Light" panose="02010600030101010101" pitchFamily="2" charset="-122"/>
                <a:ea typeface="等线 Light" panose="02010600030101010101" pitchFamily="2" charset="-122"/>
              </a:rPr>
              <a:t>:</a:t>
            </a:r>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dirty="0" smtClean="0">
                <a:latin typeface="等线 Light" panose="02010600030101010101" pitchFamily="2" charset="-122"/>
                <a:ea typeface="等线 Light" panose="02010600030101010101" pitchFamily="2" charset="-122"/>
              </a:rPr>
              <a:t>垂直向量</a:t>
            </a:r>
            <a:r>
              <a:rPr lang="en-US" altLang="zh-CN" dirty="0" smtClean="0">
                <a:latin typeface="等线 Light" panose="02010600030101010101" pitchFamily="2" charset="-122"/>
                <a:ea typeface="等线 Light" panose="02010600030101010101" pitchFamily="2" charset="-122"/>
              </a:rPr>
              <a:t>:</a:t>
            </a:r>
            <a:endParaRPr lang="en-US" altLang="zh-CN" dirty="0">
              <a:latin typeface="等线 Light" panose="02010600030101010101" pitchFamily="2" charset="-122"/>
              <a:ea typeface="等线 Light" panose="02010600030101010101" pitchFamily="2" charset="-122"/>
            </a:endParaRPr>
          </a:p>
        </p:txBody>
      </p:sp>
      <p:graphicFrame>
        <p:nvGraphicFramePr>
          <p:cNvPr id="4099" name="Object 3"/>
          <p:cNvGraphicFramePr>
            <a:graphicFrameLocks noChangeAspect="1"/>
          </p:cNvGraphicFramePr>
          <p:nvPr/>
        </p:nvGraphicFramePr>
        <p:xfrm>
          <a:off x="2332038" y="2362392"/>
          <a:ext cx="3997325" cy="1389062"/>
        </p:xfrm>
        <a:graphic>
          <a:graphicData uri="http://schemas.openxmlformats.org/presentationml/2006/ole">
            <mc:AlternateContent xmlns:mc="http://schemas.openxmlformats.org/markup-compatibility/2006">
              <mc:Choice xmlns:v="urn:schemas-microsoft-com:vml" Requires="v">
                <p:oleObj spid="_x0000_s140318" name="Equation" r:id="rId1" imgW="33223200" imgH="18592800" progId="Equation.3">
                  <p:embed/>
                </p:oleObj>
              </mc:Choice>
              <mc:Fallback>
                <p:oleObj name="Equation" r:id="rId1" imgW="33223200" imgH="18592800" progId="Equation.3">
                  <p:embed/>
                  <p:pic>
                    <p:nvPicPr>
                      <p:cNvPr id="0" name="Object 3"/>
                      <p:cNvPicPr>
                        <a:picLocks noChangeAspect="1" noChangeArrowheads="1"/>
                      </p:cNvPicPr>
                      <p:nvPr/>
                    </p:nvPicPr>
                    <p:blipFill>
                      <a:blip r:embed="rId2"/>
                      <a:srcRect/>
                      <a:stretch>
                        <a:fillRect/>
                      </a:stretch>
                    </p:blipFill>
                    <p:spPr bwMode="auto">
                      <a:xfrm>
                        <a:off x="2332038" y="2362392"/>
                        <a:ext cx="3997325" cy="138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Line 6"/>
          <p:cNvSpPr>
            <a:spLocks noChangeShapeType="1"/>
          </p:cNvSpPr>
          <p:nvPr/>
        </p:nvSpPr>
        <p:spPr bwMode="auto">
          <a:xfrm flipV="1">
            <a:off x="6731000" y="2527492"/>
            <a:ext cx="1214437" cy="92710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4105" name="Line 7"/>
          <p:cNvSpPr>
            <a:spLocks noChangeShapeType="1"/>
          </p:cNvSpPr>
          <p:nvPr/>
        </p:nvSpPr>
        <p:spPr bwMode="auto">
          <a:xfrm flipV="1">
            <a:off x="6731000" y="3467292"/>
            <a:ext cx="1606550" cy="1587"/>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en-US">
              <a:latin typeface="等线 Light" panose="02010600030101010101" pitchFamily="2" charset="-122"/>
              <a:ea typeface="等线 Light" panose="02010600030101010101" pitchFamily="2" charset="-122"/>
            </a:endParaRPr>
          </a:p>
        </p:txBody>
      </p:sp>
      <p:sp>
        <p:nvSpPr>
          <p:cNvPr id="4106" name="Arc 8"/>
          <p:cNvSpPr/>
          <p:nvPr/>
        </p:nvSpPr>
        <p:spPr bwMode="auto">
          <a:xfrm>
            <a:off x="6900862" y="3205632"/>
            <a:ext cx="184731" cy="369332"/>
          </a:xfrm>
          <a:custGeom>
            <a:avLst/>
            <a:gdLst>
              <a:gd name="T0" fmla="*/ 0 w 21600"/>
              <a:gd name="T1" fmla="*/ 0 h 21600"/>
              <a:gd name="T2" fmla="*/ 142875 w 21600"/>
              <a:gd name="T3" fmla="*/ 157162 h 21600"/>
              <a:gd name="T4" fmla="*/ 0 w 21600"/>
              <a:gd name="T5" fmla="*/ 157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4107" name="Text Box 9"/>
          <p:cNvSpPr txBox="1">
            <a:spLocks noChangeArrowheads="1"/>
          </p:cNvSpPr>
          <p:nvPr/>
        </p:nvSpPr>
        <p:spPr bwMode="auto">
          <a:xfrm>
            <a:off x="6995950" y="3056129"/>
            <a:ext cx="328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2000">
                <a:solidFill>
                  <a:srgbClr val="000000"/>
                </a:solidFill>
                <a:latin typeface="等线 Light" panose="02010600030101010101" pitchFamily="2" charset="-122"/>
                <a:ea typeface="等线 Light" panose="02010600030101010101" pitchFamily="2" charset="-122"/>
              </a:rPr>
              <a:t>q</a:t>
            </a:r>
            <a:endParaRPr lang="en-US" altLang="zh-CN" sz="2000">
              <a:solidFill>
                <a:srgbClr val="000000"/>
              </a:solidFill>
              <a:latin typeface="等线 Light" panose="02010600030101010101" pitchFamily="2" charset="-122"/>
              <a:ea typeface="等线 Light" panose="02010600030101010101" pitchFamily="2" charset="-122"/>
            </a:endParaRPr>
          </a:p>
        </p:txBody>
      </p:sp>
      <p:sp>
        <p:nvSpPr>
          <p:cNvPr id="4108" name="Text Box 10"/>
          <p:cNvSpPr txBox="1">
            <a:spLocks noChangeArrowheads="1"/>
          </p:cNvSpPr>
          <p:nvPr/>
        </p:nvSpPr>
        <p:spPr bwMode="auto">
          <a:xfrm>
            <a:off x="7922218" y="2362392"/>
            <a:ext cx="33695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2400">
                <a:solidFill>
                  <a:srgbClr val="000000"/>
                </a:solidFill>
                <a:latin typeface="等线 Light" panose="02010600030101010101" pitchFamily="2" charset="-122"/>
                <a:ea typeface="等线 Light" panose="02010600030101010101" pitchFamily="2" charset="-122"/>
              </a:rPr>
              <a:t>a</a:t>
            </a:r>
            <a:endParaRPr lang="en-US" altLang="zh-CN" sz="2400">
              <a:solidFill>
                <a:srgbClr val="000000"/>
              </a:solidFill>
              <a:latin typeface="等线 Light" panose="02010600030101010101" pitchFamily="2" charset="-122"/>
              <a:ea typeface="等线 Light" panose="02010600030101010101" pitchFamily="2" charset="-122"/>
            </a:endParaRPr>
          </a:p>
        </p:txBody>
      </p:sp>
      <p:sp>
        <p:nvSpPr>
          <p:cNvPr id="4109" name="Text Box 11"/>
          <p:cNvSpPr txBox="1">
            <a:spLocks noChangeArrowheads="1"/>
          </p:cNvSpPr>
          <p:nvPr/>
        </p:nvSpPr>
        <p:spPr bwMode="auto">
          <a:xfrm>
            <a:off x="8339630" y="3168842"/>
            <a:ext cx="35779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2400">
                <a:solidFill>
                  <a:srgbClr val="000000"/>
                </a:solidFill>
                <a:latin typeface="等线 Light" panose="02010600030101010101" pitchFamily="2" charset="-122"/>
                <a:ea typeface="等线 Light" panose="02010600030101010101" pitchFamily="2" charset="-122"/>
              </a:rPr>
              <a:t>b</a:t>
            </a:r>
            <a:endParaRPr lang="en-US" altLang="zh-CN" sz="2400">
              <a:solidFill>
                <a:srgbClr val="000000"/>
              </a:solidFill>
              <a:latin typeface="等线 Light" panose="02010600030101010101" pitchFamily="2" charset="-122"/>
              <a:ea typeface="等线 Light" panose="02010600030101010101" pitchFamily="2" charset="-122"/>
            </a:endParaRPr>
          </a:p>
        </p:txBody>
      </p:sp>
      <p:graphicFrame>
        <p:nvGraphicFramePr>
          <p:cNvPr id="4100" name="Object 4"/>
          <p:cNvGraphicFramePr>
            <a:graphicFrameLocks noChangeAspect="1"/>
          </p:cNvGraphicFramePr>
          <p:nvPr/>
        </p:nvGraphicFramePr>
        <p:xfrm>
          <a:off x="1720850" y="4535091"/>
          <a:ext cx="6532563" cy="1011238"/>
        </p:xfrm>
        <a:graphic>
          <a:graphicData uri="http://schemas.openxmlformats.org/presentationml/2006/ole">
            <mc:AlternateContent xmlns:mc="http://schemas.openxmlformats.org/markup-compatibility/2006">
              <mc:Choice xmlns:v="urn:schemas-microsoft-com:vml" Requires="v">
                <p:oleObj spid="_x0000_s140319" name="Equation" r:id="rId3" imgW="3606800" imgH="558800" progId="Equation.3">
                  <p:embed/>
                </p:oleObj>
              </mc:Choice>
              <mc:Fallback>
                <p:oleObj name="Equation" r:id="rId3" imgW="3606800" imgH="558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4535091"/>
                        <a:ext cx="6532563"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5"/>
          <p:cNvGraphicFramePr>
            <a:graphicFrameLocks noChangeAspect="1"/>
          </p:cNvGraphicFramePr>
          <p:nvPr/>
        </p:nvGraphicFramePr>
        <p:xfrm>
          <a:off x="3359151" y="5791994"/>
          <a:ext cx="4475162" cy="998537"/>
        </p:xfrm>
        <a:graphic>
          <a:graphicData uri="http://schemas.openxmlformats.org/presentationml/2006/ole">
            <mc:AlternateContent xmlns:mc="http://schemas.openxmlformats.org/markup-compatibility/2006">
              <mc:Choice xmlns:v="urn:schemas-microsoft-com:vml" Requires="v">
                <p:oleObj spid="_x0000_s140320" name="Equation" r:id="rId5" imgW="2501900" imgH="558800" progId="Equation.3">
                  <p:embed/>
                </p:oleObj>
              </mc:Choice>
              <mc:Fallback>
                <p:oleObj name="Equation" r:id="rId5" imgW="2501900" imgH="558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1" y="5791994"/>
                        <a:ext cx="4475162"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2"/>
          <p:cNvGraphicFramePr>
            <a:graphicFrameLocks noChangeAspect="1"/>
          </p:cNvGraphicFramePr>
          <p:nvPr/>
        </p:nvGraphicFramePr>
        <p:xfrm>
          <a:off x="2593181" y="1618523"/>
          <a:ext cx="3957637" cy="484187"/>
        </p:xfrm>
        <a:graphic>
          <a:graphicData uri="http://schemas.openxmlformats.org/presentationml/2006/ole">
            <mc:AlternateContent xmlns:mc="http://schemas.openxmlformats.org/markup-compatibility/2006">
              <mc:Choice xmlns:v="urn:schemas-microsoft-com:vml" Requires="v">
                <p:oleObj spid="_x0000_s140321" name="Equation" r:id="rId7" imgW="1764665" imgH="215900" progId="Equation.3">
                  <p:embed/>
                </p:oleObj>
              </mc:Choice>
              <mc:Fallback>
                <p:oleObj name="Equation" r:id="rId7" imgW="1764665" imgH="2159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3181" y="1618523"/>
                        <a:ext cx="3957637" cy="4841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r>
              <a:rPr lang="zh-CN" altLang="en-US" smtClean="0">
                <a:latin typeface="等线 Light" panose="02010600030101010101" pitchFamily="2" charset="-122"/>
                <a:ea typeface="等线 Light" panose="02010600030101010101" pitchFamily="2" charset="-122"/>
              </a:rPr>
              <a:t>向量的基本计算：叉积</a:t>
            </a:r>
            <a:endParaRPr lang="zh-CN" altLang="en-US" smtClean="0">
              <a:latin typeface="等线 Light" panose="02010600030101010101" pitchFamily="2" charset="-122"/>
              <a:ea typeface="等线 Light" panose="02010600030101010101" pitchFamily="2" charset="-122"/>
            </a:endParaRPr>
          </a:p>
        </p:txBody>
      </p:sp>
      <p:sp>
        <p:nvSpPr>
          <p:cNvPr id="5127" name="Rectangle 3"/>
          <p:cNvSpPr>
            <a:spLocks noGrp="1" noChangeArrowheads="1"/>
          </p:cNvSpPr>
          <p:nvPr>
            <p:ph type="body" idx="1"/>
          </p:nvPr>
        </p:nvSpPr>
        <p:spPr/>
        <p:txBody>
          <a:bodyPr/>
          <a:lstStyle/>
          <a:p>
            <a:r>
              <a:rPr lang="zh-CN" altLang="en-US" sz="2800" dirty="0" smtClean="0">
                <a:latin typeface="等线 Light" panose="02010600030101010101" pitchFamily="2" charset="-122"/>
                <a:ea typeface="等线 Light" panose="02010600030101010101" pitchFamily="2" charset="-122"/>
              </a:rPr>
              <a:t>定义：</a:t>
            </a:r>
            <a:r>
              <a:rPr lang="en-US" altLang="zh-CN" sz="2800" dirty="0" smtClean="0">
                <a:latin typeface="等线 Light" panose="02010600030101010101" pitchFamily="2" charset="-122"/>
                <a:ea typeface="等线 Light" panose="02010600030101010101" pitchFamily="2" charset="-122"/>
              </a:rPr>
              <a:t>V1</a:t>
            </a:r>
            <a:r>
              <a:rPr lang="zh-CN" altLang="en-US" sz="2800" dirty="0" smtClean="0">
                <a:latin typeface="等线 Light" panose="02010600030101010101" pitchFamily="2" charset="-122"/>
                <a:ea typeface="等线 Light" panose="02010600030101010101" pitchFamily="2" charset="-122"/>
              </a:rPr>
              <a:t>和</a:t>
            </a:r>
            <a:r>
              <a:rPr lang="en-US" altLang="zh-CN" sz="2800" dirty="0" smtClean="0">
                <a:latin typeface="等线 Light" panose="02010600030101010101" pitchFamily="2" charset="-122"/>
                <a:ea typeface="等线 Light" panose="02010600030101010101" pitchFamily="2" charset="-122"/>
              </a:rPr>
              <a:t>v2</a:t>
            </a:r>
            <a:r>
              <a:rPr lang="zh-CN" altLang="en-US" sz="2800" dirty="0" smtClean="0">
                <a:latin typeface="等线 Light" panose="02010600030101010101" pitchFamily="2" charset="-122"/>
                <a:ea typeface="等线 Light" panose="02010600030101010101" pitchFamily="2" charset="-122"/>
              </a:rPr>
              <a:t>的叉积是一个新的向量</a:t>
            </a:r>
            <a:r>
              <a:rPr lang="en-US" altLang="zh-CN" sz="2800" dirty="0" smtClean="0">
                <a:latin typeface="等线 Light" panose="02010600030101010101" pitchFamily="2" charset="-122"/>
                <a:ea typeface="等线 Light" panose="02010600030101010101" pitchFamily="2" charset="-122"/>
              </a:rPr>
              <a:t>v,</a:t>
            </a:r>
            <a:r>
              <a:rPr lang="zh-CN" altLang="en-US" sz="2800" dirty="0" smtClean="0">
                <a:latin typeface="等线 Light" panose="02010600030101010101" pitchFamily="2" charset="-122"/>
                <a:ea typeface="等线 Light" panose="02010600030101010101" pitchFamily="2" charset="-122"/>
              </a:rPr>
              <a:t>它与 </a:t>
            </a:r>
            <a:r>
              <a:rPr lang="en-US" altLang="zh-CN" sz="2800" dirty="0" smtClean="0">
                <a:latin typeface="等线 Light" panose="02010600030101010101" pitchFamily="2" charset="-122"/>
                <a:ea typeface="等线 Light" panose="02010600030101010101" pitchFamily="2" charset="-122"/>
              </a:rPr>
              <a:t>v1</a:t>
            </a:r>
            <a:r>
              <a:rPr lang="zh-CN" altLang="en-US" sz="2800" dirty="0" smtClean="0">
                <a:latin typeface="等线 Light" panose="02010600030101010101" pitchFamily="2" charset="-122"/>
                <a:ea typeface="等线 Light" panose="02010600030101010101" pitchFamily="2" charset="-122"/>
              </a:rPr>
              <a:t>和 </a:t>
            </a:r>
            <a:r>
              <a:rPr lang="en-US" altLang="zh-CN" sz="2800" dirty="0" smtClean="0">
                <a:latin typeface="等线 Light" panose="02010600030101010101" pitchFamily="2" charset="-122"/>
                <a:ea typeface="等线 Light" panose="02010600030101010101" pitchFamily="2" charset="-122"/>
              </a:rPr>
              <a:t>v2</a:t>
            </a:r>
            <a:r>
              <a:rPr lang="zh-CN" altLang="en-US" sz="2800" dirty="0" smtClean="0">
                <a:latin typeface="等线 Light" panose="02010600030101010101" pitchFamily="2" charset="-122"/>
                <a:ea typeface="等线 Light" panose="02010600030101010101" pitchFamily="2" charset="-122"/>
              </a:rPr>
              <a:t>都垂直</a:t>
            </a:r>
            <a:r>
              <a:rPr lang="en-US" altLang="zh-CN" sz="2800" dirty="0" smtClean="0">
                <a:latin typeface="等线 Light" panose="02010600030101010101" pitchFamily="2" charset="-122"/>
                <a:ea typeface="等线 Light" panose="02010600030101010101" pitchFamily="2" charset="-122"/>
              </a:rPr>
              <a:t>,</a:t>
            </a:r>
            <a:r>
              <a:rPr lang="zh-CN" altLang="en-US" sz="2800" dirty="0" smtClean="0">
                <a:latin typeface="等线 Light" panose="02010600030101010101" pitchFamily="2" charset="-122"/>
                <a:ea typeface="等线 Light" panose="02010600030101010101" pitchFamily="2" charset="-122"/>
              </a:rPr>
              <a:t>其范数为</a:t>
            </a:r>
            <a:r>
              <a:rPr lang="en-US" altLang="zh-CN" sz="2800" dirty="0" smtClean="0">
                <a:latin typeface="等线 Light" panose="02010600030101010101" pitchFamily="2" charset="-122"/>
                <a:ea typeface="等线 Light" panose="02010600030101010101" pitchFamily="2" charset="-122"/>
              </a:rPr>
              <a:t>:</a:t>
            </a:r>
            <a:endParaRPr lang="en-US" altLang="zh-CN" sz="2800"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endParaRPr lang="en-US" altLang="zh-CN" dirty="0" smtClean="0">
              <a:latin typeface="等线 Light" panose="02010600030101010101" pitchFamily="2" charset="-122"/>
              <a:ea typeface="等线 Light" panose="02010600030101010101" pitchFamily="2" charset="-122"/>
            </a:endParaRPr>
          </a:p>
          <a:p>
            <a:r>
              <a:rPr lang="zh-CN" altLang="en-US" sz="2800" dirty="0" smtClean="0">
                <a:latin typeface="等线 Light" panose="02010600030101010101" pitchFamily="2" charset="-122"/>
                <a:ea typeface="等线 Light" panose="02010600030101010101" pitchFamily="2" charset="-122"/>
              </a:rPr>
              <a:t>属性</a:t>
            </a:r>
            <a:r>
              <a:rPr lang="en-US" altLang="zh-CN" sz="2800" dirty="0" smtClean="0">
                <a:latin typeface="等线 Light" panose="02010600030101010101" pitchFamily="2" charset="-122"/>
                <a:ea typeface="等线 Light" panose="02010600030101010101" pitchFamily="2" charset="-122"/>
              </a:rPr>
              <a:t>:</a:t>
            </a:r>
            <a:endParaRPr lang="en-US" altLang="zh-CN" sz="2800" dirty="0" smtClean="0">
              <a:latin typeface="等线 Light" panose="02010600030101010101" pitchFamily="2" charset="-122"/>
              <a:ea typeface="等线 Light" panose="02010600030101010101" pitchFamily="2" charset="-122"/>
            </a:endParaRPr>
          </a:p>
        </p:txBody>
      </p:sp>
      <p:graphicFrame>
        <p:nvGraphicFramePr>
          <p:cNvPr id="5122" name="Object 2"/>
          <p:cNvGraphicFramePr>
            <a:graphicFrameLocks noChangeAspect="1"/>
          </p:cNvGraphicFramePr>
          <p:nvPr/>
        </p:nvGraphicFramePr>
        <p:xfrm>
          <a:off x="3116263" y="2654575"/>
          <a:ext cx="4975225" cy="465138"/>
        </p:xfrm>
        <a:graphic>
          <a:graphicData uri="http://schemas.openxmlformats.org/presentationml/2006/ole">
            <mc:AlternateContent xmlns:mc="http://schemas.openxmlformats.org/markup-compatibility/2006">
              <mc:Choice xmlns:v="urn:schemas-microsoft-com:vml" Requires="v">
                <p:oleObj spid="_x0000_s141342" name="Equation" r:id="rId1" imgW="2717800" imgH="254000" progId="Equation.3">
                  <p:embed/>
                </p:oleObj>
              </mc:Choice>
              <mc:Fallback>
                <p:oleObj name="Equation" r:id="rId1" imgW="2717800" imgH="254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263" y="2654575"/>
                        <a:ext cx="49752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1400176" y="3161310"/>
          <a:ext cx="6961187" cy="420688"/>
        </p:xfrm>
        <a:graphic>
          <a:graphicData uri="http://schemas.openxmlformats.org/presentationml/2006/ole">
            <mc:AlternateContent xmlns:mc="http://schemas.openxmlformats.org/markup-compatibility/2006">
              <mc:Choice xmlns:v="urn:schemas-microsoft-com:vml" Requires="v">
                <p:oleObj spid="_x0000_s141343" name="Equation" r:id="rId3" imgW="3771900" imgH="228600" progId="Equation.3">
                  <p:embed/>
                </p:oleObj>
              </mc:Choice>
              <mc:Fallback>
                <p:oleObj name="Equation" r:id="rId3" imgW="37719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6" y="3161310"/>
                        <a:ext cx="69611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3492500" y="3666035"/>
          <a:ext cx="2752725" cy="1273175"/>
        </p:xfrm>
        <a:graphic>
          <a:graphicData uri="http://schemas.openxmlformats.org/presentationml/2006/ole">
            <mc:AlternateContent xmlns:mc="http://schemas.openxmlformats.org/markup-compatibility/2006">
              <mc:Choice xmlns:v="urn:schemas-microsoft-com:vml" Requires="v">
                <p:oleObj spid="_x0000_s141344" name="Equation" r:id="rId5" imgW="1524000" imgH="711200" progId="Equation.3">
                  <p:embed/>
                </p:oleObj>
              </mc:Choice>
              <mc:Fallback>
                <p:oleObj name="Equation" r:id="rId5" imgW="15240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666035"/>
                        <a:ext cx="2752725"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2905125" y="4789488"/>
          <a:ext cx="2882900" cy="1570037"/>
        </p:xfrm>
        <a:graphic>
          <a:graphicData uri="http://schemas.openxmlformats.org/presentationml/2006/ole">
            <mc:AlternateContent xmlns:mc="http://schemas.openxmlformats.org/markup-compatibility/2006">
              <mc:Choice xmlns:v="urn:schemas-microsoft-com:vml" Requires="v">
                <p:oleObj spid="_x0000_s141345" name="Equation" r:id="rId7" imgW="1586865" imgH="862965" progId="Equation.3">
                  <p:embed/>
                </p:oleObj>
              </mc:Choice>
              <mc:Fallback>
                <p:oleObj name="Equation" r:id="rId7" imgW="1586865" imgH="86296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5125" y="4789488"/>
                        <a:ext cx="28829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AutoShape 8"/>
          <p:cNvSpPr>
            <a:spLocks noChangeArrowheads="1"/>
          </p:cNvSpPr>
          <p:nvPr/>
        </p:nvSpPr>
        <p:spPr bwMode="auto">
          <a:xfrm>
            <a:off x="6540939" y="4401817"/>
            <a:ext cx="1812048" cy="2115193"/>
          </a:xfrm>
          <a:prstGeom prst="parallelogram">
            <a:avLst>
              <a:gd name="adj" fmla="val 69903"/>
            </a:avLst>
          </a:prstGeom>
          <a:solidFill>
            <a:schemeClr val="accent1"/>
          </a:solidFill>
          <a:ln w="6350">
            <a:solidFill>
              <a:schemeClr val="tx1"/>
            </a:solidFill>
            <a:miter lim="800000"/>
          </a:ln>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Char char="z"/>
            </a:pPr>
            <a:endParaRPr lang="en-US" altLang="zh-CN" sz="2400">
              <a:solidFill>
                <a:srgbClr val="000000"/>
              </a:solidFill>
              <a:latin typeface="等线 Light" panose="02010600030101010101" pitchFamily="2" charset="-122"/>
              <a:ea typeface="等线 Light" panose="02010600030101010101" pitchFamily="2" charset="-122"/>
            </a:endParaRPr>
          </a:p>
        </p:txBody>
      </p:sp>
      <p:sp>
        <p:nvSpPr>
          <p:cNvPr id="5129" name="Line 9"/>
          <p:cNvSpPr>
            <a:spLocks noChangeShapeType="1"/>
          </p:cNvSpPr>
          <p:nvPr/>
        </p:nvSpPr>
        <p:spPr bwMode="auto">
          <a:xfrm>
            <a:off x="6530975" y="5799138"/>
            <a:ext cx="1385888" cy="15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en-US">
              <a:latin typeface="等线 Light" panose="02010600030101010101" pitchFamily="2" charset="-122"/>
              <a:ea typeface="等线 Light" panose="02010600030101010101" pitchFamily="2" charset="-122"/>
            </a:endParaRPr>
          </a:p>
        </p:txBody>
      </p:sp>
      <p:sp>
        <p:nvSpPr>
          <p:cNvPr id="5130" name="Line 10"/>
          <p:cNvSpPr>
            <a:spLocks noChangeShapeType="1"/>
          </p:cNvSpPr>
          <p:nvPr/>
        </p:nvSpPr>
        <p:spPr bwMode="auto">
          <a:xfrm flipV="1">
            <a:off x="6530975" y="5108575"/>
            <a:ext cx="471488" cy="6905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en-US">
              <a:latin typeface="等线 Light" panose="02010600030101010101" pitchFamily="2" charset="-122"/>
              <a:ea typeface="等线 Light" panose="02010600030101010101" pitchFamily="2" charset="-122"/>
            </a:endParaRPr>
          </a:p>
        </p:txBody>
      </p:sp>
      <p:sp>
        <p:nvSpPr>
          <p:cNvPr id="5131" name="Line 11"/>
          <p:cNvSpPr>
            <a:spLocks noChangeShapeType="1"/>
          </p:cNvSpPr>
          <p:nvPr/>
        </p:nvSpPr>
        <p:spPr bwMode="auto">
          <a:xfrm flipV="1">
            <a:off x="6545263" y="4572000"/>
            <a:ext cx="0" cy="1227138"/>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latin typeface="等线 Light" panose="02010600030101010101" pitchFamily="2" charset="-122"/>
              <a:ea typeface="等线 Light" panose="02010600030101010101" pitchFamily="2" charset="-122"/>
            </a:endParaRPr>
          </a:p>
        </p:txBody>
      </p:sp>
      <p:sp>
        <p:nvSpPr>
          <p:cNvPr id="5132" name="Text Box 12"/>
          <p:cNvSpPr txBox="1">
            <a:spLocks noChangeArrowheads="1"/>
          </p:cNvSpPr>
          <p:nvPr/>
        </p:nvSpPr>
        <p:spPr bwMode="auto">
          <a:xfrm>
            <a:off x="7786604" y="5681663"/>
            <a:ext cx="3129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2000">
                <a:solidFill>
                  <a:srgbClr val="000000"/>
                </a:solidFill>
                <a:latin typeface="等线 Light" panose="02010600030101010101" pitchFamily="2" charset="-122"/>
                <a:ea typeface="等线 Light" panose="02010600030101010101" pitchFamily="2" charset="-122"/>
              </a:rPr>
              <a:t>a</a:t>
            </a:r>
            <a:endParaRPr lang="en-US" altLang="zh-CN" sz="2000">
              <a:solidFill>
                <a:srgbClr val="000000"/>
              </a:solidFill>
              <a:latin typeface="等线 Light" panose="02010600030101010101" pitchFamily="2" charset="-122"/>
              <a:ea typeface="等线 Light" panose="02010600030101010101" pitchFamily="2" charset="-122"/>
            </a:endParaRPr>
          </a:p>
        </p:txBody>
      </p:sp>
      <p:sp>
        <p:nvSpPr>
          <p:cNvPr id="5133" name="Text Box 13"/>
          <p:cNvSpPr txBox="1">
            <a:spLocks noChangeArrowheads="1"/>
          </p:cNvSpPr>
          <p:nvPr/>
        </p:nvSpPr>
        <p:spPr bwMode="auto">
          <a:xfrm>
            <a:off x="6963392" y="4775200"/>
            <a:ext cx="332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2000">
                <a:solidFill>
                  <a:srgbClr val="000000"/>
                </a:solidFill>
                <a:latin typeface="等线 Light" panose="02010600030101010101" pitchFamily="2" charset="-122"/>
                <a:ea typeface="等线 Light" panose="02010600030101010101" pitchFamily="2" charset="-122"/>
              </a:rPr>
              <a:t>b</a:t>
            </a:r>
            <a:endParaRPr lang="en-US" altLang="zh-CN" sz="2000">
              <a:solidFill>
                <a:srgbClr val="000000"/>
              </a:solidFill>
              <a:latin typeface="等线 Light" panose="02010600030101010101" pitchFamily="2" charset="-122"/>
              <a:ea typeface="等线 Light" panose="02010600030101010101" pitchFamily="2" charset="-122"/>
            </a:endParaRPr>
          </a:p>
        </p:txBody>
      </p:sp>
      <p:sp>
        <p:nvSpPr>
          <p:cNvPr id="5134" name="Text Box 14"/>
          <p:cNvSpPr txBox="1">
            <a:spLocks noChangeArrowheads="1"/>
          </p:cNvSpPr>
          <p:nvPr/>
        </p:nvSpPr>
        <p:spPr bwMode="auto">
          <a:xfrm>
            <a:off x="6254750" y="4176713"/>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2000">
                <a:solidFill>
                  <a:srgbClr val="000000"/>
                </a:solidFill>
                <a:latin typeface="等线 Light" panose="02010600030101010101" pitchFamily="2" charset="-122"/>
                <a:ea typeface="等线 Light" panose="02010600030101010101" pitchFamily="2" charset="-122"/>
              </a:rPr>
              <a:t>axb</a:t>
            </a:r>
            <a:endParaRPr lang="en-US" altLang="zh-CN" sz="2000">
              <a:solidFill>
                <a:srgbClr val="000000"/>
              </a:solidFill>
              <a:latin typeface="等线 Light" panose="02010600030101010101" pitchFamily="2" charset="-122"/>
              <a:ea typeface="等线 Light" panose="02010600030101010101" pitchFamily="2" charset="-122"/>
            </a:endParaRPr>
          </a:p>
        </p:txBody>
      </p:sp>
      <p:sp>
        <p:nvSpPr>
          <p:cNvPr id="5135" name="Text Box 15"/>
          <p:cNvSpPr txBox="1">
            <a:spLocks noChangeArrowheads="1"/>
          </p:cNvSpPr>
          <p:nvPr/>
        </p:nvSpPr>
        <p:spPr bwMode="auto">
          <a:xfrm>
            <a:off x="6798132" y="5157788"/>
            <a:ext cx="135005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120000"/>
              </a:lnSpc>
              <a:spcAft>
                <a:spcPts val="1000"/>
              </a:spcAft>
              <a:buClr>
                <a:schemeClr val="accent2"/>
              </a:buClr>
              <a:buFont typeface="Monotype Sorts"/>
              <a:buNone/>
            </a:pPr>
            <a:r>
              <a:rPr lang="en-US" altLang="zh-CN" sz="2000">
                <a:solidFill>
                  <a:srgbClr val="000000"/>
                </a:solidFill>
                <a:latin typeface="等线 Light" panose="02010600030101010101" pitchFamily="2" charset="-122"/>
                <a:ea typeface="等线 Light" panose="02010600030101010101" pitchFamily="2" charset="-122"/>
              </a:rPr>
              <a:t>area=</a:t>
            </a:r>
            <a:r>
              <a:rPr lang="en-US" altLang="zh-CN" sz="2400">
                <a:solidFill>
                  <a:srgbClr val="000000"/>
                </a:solidFill>
                <a:latin typeface="等线 Light" panose="02010600030101010101" pitchFamily="2" charset="-122"/>
                <a:ea typeface="等线 Light" panose="02010600030101010101" pitchFamily="2" charset="-122"/>
              </a:rPr>
              <a:t>|</a:t>
            </a:r>
            <a:r>
              <a:rPr lang="en-US" altLang="zh-CN" sz="2000">
                <a:solidFill>
                  <a:srgbClr val="000000"/>
                </a:solidFill>
                <a:latin typeface="等线 Light" panose="02010600030101010101" pitchFamily="2" charset="-122"/>
                <a:ea typeface="等线 Light" panose="02010600030101010101" pitchFamily="2" charset="-122"/>
              </a:rPr>
              <a:t>axb|</a:t>
            </a:r>
            <a:endParaRPr lang="en-US" altLang="zh-CN" sz="2400">
              <a:solidFill>
                <a:srgbClr val="00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SOURCE" val="\documentclass{slides}\pagestyle{empty}&#10;\begin{document}&#10;$$&#10;\left[&#10;\begin{array}{ccc}&#10;1&amp;2&amp;3\\&#10;4&amp;5&amp;6\\&#10;7&amp;8&amp;9&#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97.875"/>
  <p:tag name="PICTUREFILESIZE" val="125110"/>
</p:tagLst>
</file>

<file path=ppt/tags/tag10.xml><?xml version="1.0" encoding="utf-8"?>
<p:tagLst xmlns:p="http://schemas.openxmlformats.org/presentationml/2006/main">
  <p:tag name="SOURCE" val="\documentclass{slides}\pagestyle{empty}&#10;\begin{document}&#10;$$&#10;\begin{array}{c@{\quad \leftrightarrow \quad}c}&#10;&amp; \\&#10;(x,y,z)&amp; (x,y,z,1)\\&#10;(\frac{x}{w},\frac{y}{w},\frac{z}{w}) &amp; (x,y,z,w)&#10;\end{array}&#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247.875"/>
  <p:tag name="PICTUREFILESIZE" val="280798"/>
</p:tagLst>
</file>

<file path=ppt/tags/tag11.xml><?xml version="1.0" encoding="utf-8"?>
<p:tagLst xmlns:p="http://schemas.openxmlformats.org/presentationml/2006/main">
  <p:tag name="SOURCE" val="\documentclass{slides}\pagestyle{empty}&#10;\begin{document}&#10;$$&#10;\left[&#10;\begin{array}{cccc}&#10;1&amp;0&amp;0&amp;0\\&#10;0&amp;1&amp;0&amp;0\\&#10;0&amp;0&amp;1&amp;0\\&#10;0&amp;0&amp;0&amp;1&#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126"/>
  <p:tag name="PICTUREFILESIZE" val="207526"/>
</p:tagLst>
</file>

<file path=ppt/tags/tag12.xml><?xml version="1.0" encoding="utf-8"?>
<p:tagLst xmlns:p="http://schemas.openxmlformats.org/presentationml/2006/main">
  <p:tag name="SOURCE" val="\documentclass{slides}\pagestyle{empty}&#10;\begin{document}&#10;$$&#10;\left[&#10;\begin{array}{c}&#10;x\\&#10;y\\&#10;z&#10;\end{array}&#10;\right]&#10;\Rightarrow&#10;\left[&#10;\begin{array}{c}&#10;x\\&#10;y\\&#10;z\\&#10;1.0&#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141.875"/>
  <p:tag name="PICTUREFILESIZE" val="232550"/>
</p:tagLst>
</file>

<file path=ppt/tags/tag13.xml><?xml version="1.0" encoding="utf-8"?>
<p:tagLst xmlns:p="http://schemas.openxmlformats.org/presentationml/2006/main">
  <p:tag name="SOURCE" val="\documentclass{slides}\pagestyle{empty}&#10;\begin{document}&#10;$$&#10;\left[&#10;\begin{array}{c}&#10;x\\&#10;y\\&#10;z\\&#10;w&#10;\end{array}&#10;\right]&#10;\Rightarrow&#10;\left[&#10;\begin{array}{c}&#10;\frac{x}{w}\\&#10;\frac{y}{w}\\&#10;\frac{z}{w}\\&#10;1.0&#10;\end{array}&#10;\right]&#10;\Rightarrow&#10;\left[&#10;\begin{array}{c}&#10;\frac{x}{w}\\&#10;\frac{y}{w}\\&#10;\frac{z}{w}&#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234"/>
  <p:tag name="PICTUREFILESIZE" val="427590"/>
</p:tagLst>
</file>

<file path=ppt/tags/tag2.xml><?xml version="1.0" encoding="utf-8"?>
<p:tagLst xmlns:p="http://schemas.openxmlformats.org/presentationml/2006/main">
  <p:tag name="SOURCE" val="\documentclass{slides}\pagestyle{empty}&#10;\begin{document}&#10;$$&#10;\left[&#10;\begin{array}{ccc}&#10;1&amp;2&amp;3\\&#10;4&amp;5&amp;6\\&#10;7&amp;8&amp;9&#10;\end{array}&#10;\right]&#10;+&#10;\left[&#10;\begin{array}{ccc}&#10;1&amp;2&amp;3\\&#10;4&amp;5&amp;6\\&#10;7&amp;8&amp;9&#10;\end{array}&#10;\right]&#10;=&#10;\left[&#10;\begin{array}{ccc}&#10;2&amp;4&amp;6\\&#10;8&amp;10&amp;12\\&#10;14&amp;16&amp;18&#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409.875"/>
  <p:tag name="PICTUREFILESIZE" val="520310"/>
</p:tagLst>
</file>

<file path=ppt/tags/tag3.xml><?xml version="1.0" encoding="utf-8"?>
<p:tagLst xmlns:p="http://schemas.openxmlformats.org/presentationml/2006/main">
  <p:tag name="SOURCE" val="\documentclass{slides}\pagestyle{empty}&#10;\begin{document}&#10;$$&#10;\left[&#10;\begin{array}{ccc}&#10;1&amp;2&amp;3\\&#10;4&amp;5&amp;6\\&#10;7&amp;8&amp;9&#10;\end{array}&#10;\right]&#10;-&#10;\left[&#10;\begin{array}{ccc}&#10;9&amp;8&amp;7\\&#10;6&amp;5&amp;4\\&#10;3&amp;2&amp;1&#10;\end{array}&#10;\right]&#10;=&#10;\left[&#10;\begin{array}{ccc}&#10;-8&amp;-6&amp;-4\\&#10;-2&amp;0&amp;2\\&#10;4&amp;6&amp;8&#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420"/>
  <p:tag name="PICTUREFILESIZE" val="533686"/>
</p:tagLst>
</file>

<file path=ppt/tags/tag4.xml><?xml version="1.0" encoding="utf-8"?>
<p:tagLst xmlns:p="http://schemas.openxmlformats.org/presentationml/2006/main">
  <p:tag name="SOURCE" val="\documentclass{slides}\pagestyle{empty}&#10;\begin{document}&#10;\begin{eqnarray*}&#10;&amp; &amp;\left[&#10;\begin{array}{cccc}&#10;a&amp;b&amp;c&amp;d\\&#10;e&amp;f&amp;g&amp;h\\&#10;i&amp;j&amp;k&amp;l\\&#10;m&amp;n&amp;o&amp;p&#10;\end{array}&#10;\right]&#10;\times&#10;\left[&#10;\begin{array}{cccc}&#10;q&amp;r&amp;s&amp;t\\&#10;u&amp;v&amp;w&amp;x\\&#10;y&amp;z&amp;A_1&amp;B_1\\&#10;C_1&amp;D_1&amp;E_1&amp;F_1&#10;\end{array}&#10;\right]\\&#10;&amp;=&amp;&#10;\left[&#10;\begin{array}{cccc}&#10;aq+bu+cy+dC_1&amp;ar+bv+cz+dD_1&amp;as+bw+cA_1+dE_1&amp;at+bx+cB_1+dF_1\\&#10;eq+fu+gy+hC_1&amp;er+fv+gz+hD_1&amp;es+fw+gA_1+hE_1&amp;et+fx+gB_1+hF_1\\&#10;iq+ju+ky+lC_1&amp;ir+jv+kz+lD_1&amp;is+jw+kA_1+lE_1&amp;it+jx+kB_1+lF_1\\&#10;mq+nu+oy+pC_1&amp;mr+nv+oz+pD_1&amp;ms+nw+oA_1+pE_1&amp;mt+nx+oB_1+pF_1&#10;\end{array}&#10;\right]&#10;\end{eqnarray*}&#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937"/>
  <p:tag name="PICTUREFILESIZE" val="3171126"/>
</p:tagLst>
</file>

<file path=ppt/tags/tag5.xml><?xml version="1.0" encoding="utf-8"?>
<p:tagLst xmlns:p="http://schemas.openxmlformats.org/presentationml/2006/main">
  <p:tag name="SOURCE" val="\documentclass{slides}\pagestyle{empty}&#10;\begin{document}&#10;$$&#10;\left[&#10;\begin{array}{ccccc}&#10;1&amp;0&amp;0&amp;\cdots&amp;0\\&#10;0&amp;1&amp;0&amp;\cdots&amp;0\\&#10;\vdots&amp;\vdots&amp;\vdots&amp;\ddots&amp;\vdots\\&#10;0&amp;0&amp;0&amp;\cdots&amp;1&#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169.875"/>
  <p:tag name="PICTUREFILESIZE" val="277906"/>
</p:tagLst>
</file>

<file path=ppt/tags/tag6.xml><?xml version="1.0" encoding="utf-8"?>
<p:tagLst xmlns:p="http://schemas.openxmlformats.org/presentationml/2006/main">
  <p:tag name="SOURCE" val="\documentclass{slides}\pagestyle{empty}&#10;\begin{document}&#10;$$&#10;\left[&#10;\begin{array}{ccc}&#10;a&amp;b&amp;c\\&#10;d&amp;e&amp;f\\&#10;g&amp;h&amp;i&#10;\end{array}&#10;\right]&#10;\times&#10;\left[&#10;\begin{array}{c}&#10;v_1\\&#10;v_2\\&#10;v_3&#10;\end{array}&#10;\right]&#10;=&#10;\left[&#10;\begin{array}{c}&#10;av_1 + bv_2 + cv_3\\&#10;dv_1 + ev_2 + fv_3\\&#10;gv_1 + hv_2 + iv_3&#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405.875"/>
  <p:tag name="PICTUREFILESIZE" val="515446"/>
</p:tagLst>
</file>

<file path=ppt/tags/tag7.xml><?xml version="1.0" encoding="utf-8"?>
<p:tagLst xmlns:p="http://schemas.openxmlformats.org/presentationml/2006/main">
  <p:tag name="SOURCE" val="\documentclass{slides}\pagestyle{empty}&#10;\begin{document}&#10;$$&#10;\left[&#10;\begin{array}{cccc}&#10;1&amp;0&amp;0&amp;0\\&#10;0&amp;\cos{\theta}&amp;-\sin{\theta}&amp;0\\&#10;0&amp;\sin{\theta}&amp;\cos{\theta}&amp;0\\&#10;0&amp;0&amp;0&amp;1&#10;\end{array}&#10;\right]&#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210"/>
  <p:tag name="PICTUREFILESIZE" val="343594"/>
</p:tagLst>
</file>

<file path=ppt/tags/tag8.xml><?xml version="1.0" encoding="utf-8"?>
<p:tagLst xmlns:p="http://schemas.openxmlformats.org/presentationml/2006/main">
  <p:tag name="SOURCE" val="\documentclass{slides}\pagestyle{empty}&#10;\begin{document}&#10;$$&#10;\left[&#10;\begin{array}{cccc}&#10;\cos{\theta}&amp;0&amp;\sin{\theta}&amp;0\\&#10;0&amp;1&amp;0&amp;0\\&#10;-\sin{\theta}&amp;0&amp;\cos{\theta}&amp;0\\&#10;0&amp;0&amp;0&amp;1&#10;\end{array}&#10;\right]&#10;$$&#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210"/>
  <p:tag name="PICTUREFILESIZE" val="343594"/>
</p:tagLst>
</file>

<file path=ppt/tags/tag9.xml><?xml version="1.0" encoding="utf-8"?>
<p:tagLst xmlns:p="http://schemas.openxmlformats.org/presentationml/2006/main">
  <p:tag name="SOURCE" val="\documentclass{slides}\pagestyle{empty}&#10;\begin{document}&#10;$$&#10;\left[&#10;\begin{array}{cccc}&#10;\cos{\theta}&amp;-\sin{\theta}&amp;0&amp;0\\&#10;\sin{\theta}&amp;\cos{\theta}&amp;0&amp;0\\&#10;0&amp;0&amp;1&amp;0\\&#10;0&amp;0&amp;0&amp;1&#10;\end{array}&#10;\right]&#10;$$&#10;&#10;\end{document}&#10;"/>
  <p:tag name="EXTERNALNAME" val="txp_fig"/>
  <p:tag name="BLEND" val="False"/>
  <p:tag name="TRANSPARENT" val="True"/>
  <p:tag name="KEEPFILES" val="False"/>
  <p:tag name="DEBUGPAUSE" val="False"/>
  <p:tag name="RESOLUTION" val="300"/>
  <p:tag name="TIMEOUT" val="(none)"/>
  <p:tag name="BOXWIDTH" val="358"/>
  <p:tag name="BOXHEIGHT" val="346"/>
  <p:tag name="BOXFONT" val="10"/>
  <p:tag name="BOXWRAP" val="False"/>
  <p:tag name="WORKAROUNDTRANSPARENCYBUG" val="False"/>
  <p:tag name="ALLOWFONTSUBSTITUTION" val="False"/>
  <p:tag name="BITMAPFORMAT" val="bmp256"/>
  <p:tag name="ORIGWIDTH" val="210"/>
  <p:tag name="PICTUREFILESIZE" val="3435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4319</Words>
  <Application>WPS 演示</Application>
  <PresentationFormat>全屏显示(4:3)</PresentationFormat>
  <Paragraphs>460</Paragraphs>
  <Slides>55</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84</vt:i4>
      </vt:variant>
      <vt:variant>
        <vt:lpstr>幻灯片标题</vt:lpstr>
      </vt:variant>
      <vt:variant>
        <vt:i4>55</vt:i4>
      </vt:variant>
    </vt:vector>
  </HeadingPairs>
  <TitlesOfParts>
    <vt:vector size="152" baseType="lpstr">
      <vt:lpstr>Arial</vt:lpstr>
      <vt:lpstr>宋体</vt:lpstr>
      <vt:lpstr>Wingdings</vt:lpstr>
      <vt:lpstr>Calibri</vt:lpstr>
      <vt:lpstr>等线 Light</vt:lpstr>
      <vt:lpstr>Monotype Sorts</vt:lpstr>
      <vt:lpstr>Wingdings</vt:lpstr>
      <vt:lpstr>Monotype Sorts</vt:lpstr>
      <vt:lpstr>微软雅黑</vt:lpstr>
      <vt:lpstr>Arial Unicode MS</vt:lpstr>
      <vt:lpstr>Symbol</vt:lpstr>
      <vt:lpstr>Times New Roman</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Equation.3</vt:lpstr>
      <vt:lpstr>三维数学基础</vt:lpstr>
      <vt:lpstr>向量几何基础</vt:lpstr>
      <vt:lpstr>右手坐标系</vt:lpstr>
      <vt:lpstr>左手坐标系</vt:lpstr>
      <vt:lpstr>点与向量的坐标系统</vt:lpstr>
      <vt:lpstr>向量几何：基本操作</vt:lpstr>
      <vt:lpstr>向量的基本计算</vt:lpstr>
      <vt:lpstr>向量的基本计算：点积</vt:lpstr>
      <vt:lpstr>向量的基本计算：叉积</vt:lpstr>
      <vt:lpstr>叉积与点积的区别</vt:lpstr>
      <vt:lpstr>矩阵</vt:lpstr>
      <vt:lpstr>矩阵的加法</vt:lpstr>
      <vt:lpstr>矩阵减法</vt:lpstr>
      <vt:lpstr>矩阵乘法</vt:lpstr>
      <vt:lpstr>矩阵乘法</vt:lpstr>
      <vt:lpstr>矩阵与向量的乘法</vt:lpstr>
      <vt:lpstr>旋转</vt:lpstr>
      <vt:lpstr>绕x轴旋转</vt:lpstr>
      <vt:lpstr>绕y轴旋转</vt:lpstr>
      <vt:lpstr>绕z轴旋转</vt:lpstr>
      <vt:lpstr>旋转</vt:lpstr>
      <vt:lpstr> 由局部坐标系统确定旋转轴角度</vt:lpstr>
      <vt:lpstr> 绕任意单位向量的旋转矩阵</vt:lpstr>
      <vt:lpstr>沿坐标轴的缩放矩阵</vt:lpstr>
      <vt:lpstr>沿任意方向的缩放矩阵</vt:lpstr>
      <vt:lpstr>平行投影到任意平面的变换矩阵</vt:lpstr>
      <vt:lpstr>镜面变换</vt:lpstr>
      <vt:lpstr>剪切变换</vt:lpstr>
      <vt:lpstr>几何变换的矩阵嵌套表示</vt:lpstr>
      <vt:lpstr>PowerPoint 演示文稿</vt:lpstr>
      <vt:lpstr>矩阵的行列式</vt:lpstr>
      <vt:lpstr>矩阵的逆</vt:lpstr>
      <vt:lpstr>齐次坐标</vt:lpstr>
      <vt:lpstr>齐次坐标</vt:lpstr>
      <vt:lpstr>点的空间坐标与齐次坐标</vt:lpstr>
      <vt:lpstr>空间坐标系到齐次坐标系的转换</vt:lpstr>
      <vt:lpstr>齐次矩阵</vt:lpstr>
      <vt:lpstr>绕任意一点旋转的矩阵</vt:lpstr>
      <vt:lpstr>四元数（Quaternion）</vt:lpstr>
      <vt:lpstr>四元数（Quaternion）</vt:lpstr>
      <vt:lpstr>四元数（Quaternion）</vt:lpstr>
      <vt:lpstr>四元数（Quaternion）</vt:lpstr>
      <vt:lpstr>欧拉角</vt:lpstr>
      <vt:lpstr>旋转不同表示间的转换</vt:lpstr>
      <vt:lpstr>四元数和旋转矩阵之间的相互转换</vt:lpstr>
      <vt:lpstr>欧拉角和旋转矩阵间的相互转换</vt:lpstr>
      <vt:lpstr>PowerPoint 演示文稿</vt:lpstr>
      <vt:lpstr>欧拉角和四元数之间的相互转换</vt:lpstr>
      <vt:lpstr>PowerPoint 演示文稿</vt:lpstr>
      <vt:lpstr>常用的立体几何算法</vt:lpstr>
      <vt:lpstr>平面方程</vt:lpstr>
      <vt:lpstr>球面和椭球方程</vt:lpstr>
      <vt:lpstr>常用几何体之间的距离与求交</vt:lpstr>
      <vt:lpstr>PowerPoint 演示文稿</vt:lpstr>
      <vt:lpstr>常用几何体的属性计算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3D图形基础</dc:title>
  <dc:creator>Hua Wei</dc:creator>
  <cp:lastModifiedBy>莫忧</cp:lastModifiedBy>
  <cp:revision>218</cp:revision>
  <dcterms:created xsi:type="dcterms:W3CDTF">2011-09-08T02:24:00Z</dcterms:created>
  <dcterms:modified xsi:type="dcterms:W3CDTF">2020-09-27T05:20:28Z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