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59" r:id="rId8"/>
    <p:sldId id="268" r:id="rId9"/>
    <p:sldId id="269" r:id="rId10"/>
    <p:sldId id="270" r:id="rId11"/>
    <p:sldId id="271" r:id="rId12"/>
    <p:sldId id="273" r:id="rId13"/>
    <p:sldId id="274" r:id="rId14"/>
    <p:sldId id="272" r:id="rId15"/>
    <p:sldId id="276" r:id="rId16"/>
    <p:sldId id="267" r:id="rId17"/>
    <p:sldId id="275" r:id="rId18"/>
    <p:sldId id="277" r:id="rId19"/>
    <p:sldId id="260" r:id="rId20"/>
    <p:sldId id="279" r:id="rId21"/>
    <p:sldId id="280" r:id="rId22"/>
    <p:sldId id="281" r:id="rId23"/>
    <p:sldId id="282" r:id="rId24"/>
    <p:sldId id="278" r:id="rId25"/>
    <p:sldId id="262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2"/>
    <a:srgbClr val="D84630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m.post.naver.com/viewer/postView.nhn?volumeNo=18059428&amp;memberNo=17833679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o.wikipedia.org/wiki/%ED%91%B8%EB%A6%AC%EC%97%90_%EB%B3%80%ED%99%98#:~:text=%ED%91%B8%EB%A6%AC%EC%97%90%20%EB%B3%80%ED%99%98(Fourier%20transform%2C%20FT,%EC%9A%A9%EC%96%B4%EB%A1%9C%EB%8F%84%20%EC%82%AC%EC%9A%A9%EB%90%9C%EB%8B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spacebug&amp;logNo=220649543743&amp;proxyReferer=https:%2F%2Fwww.google.com%2F" TargetMode="External"/><Relationship Id="rId5" Type="http://schemas.openxmlformats.org/officeDocument/2006/relationships/hyperlink" Target="https://ogu45.com/zbxe/school/74218" TargetMode="External"/><Relationship Id="rId4" Type="http://schemas.openxmlformats.org/officeDocument/2006/relationships/hyperlink" Target="https://blog.naver.com/PostView.nhn?blogId=joyda25&amp;logNo=22188960187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sterian.net/archives/297" TargetMode="External"/><Relationship Id="rId2" Type="http://schemas.openxmlformats.org/officeDocument/2006/relationships/hyperlink" Target="https://m.blog.naver.com/lagrange0115/221029323023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kr.mathworks.com/help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5800438" y="746551"/>
            <a:ext cx="5910592" cy="182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[HW01]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노이즈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신호 생성하기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2021.03.14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8261D-5190-4426-9B53-D3C06449DAE1}"/>
              </a:ext>
            </a:extLst>
          </p:cNvPr>
          <p:cNvSpPr txBox="1"/>
          <p:nvPr/>
        </p:nvSpPr>
        <p:spPr>
          <a:xfrm>
            <a:off x="746749" y="22467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Noise </a:t>
            </a:r>
            <a:r>
              <a:rPr lang="ko-KR" altLang="en-US" dirty="0"/>
              <a:t>신호 생성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2A49E85-0DCB-4E7A-87BA-F662A38C9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6" y="2648623"/>
            <a:ext cx="10473836" cy="25239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29CB9F-0942-4DA7-B447-95A4FED78D65}"/>
              </a:ext>
            </a:extLst>
          </p:cNvPr>
          <p:cNvSpPr/>
          <p:nvPr/>
        </p:nvSpPr>
        <p:spPr>
          <a:xfrm>
            <a:off x="1853966" y="3330429"/>
            <a:ext cx="7625593" cy="451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AEC464D-CCBA-4909-96AD-36AE9F1FF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44"/>
          <a:stretch/>
        </p:blipFill>
        <p:spPr>
          <a:xfrm>
            <a:off x="8225199" y="4129787"/>
            <a:ext cx="3637239" cy="24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11941-F21E-4393-8AB9-6EA056424D70}"/>
              </a:ext>
            </a:extLst>
          </p:cNvPr>
          <p:cNvSpPr txBox="1"/>
          <p:nvPr/>
        </p:nvSpPr>
        <p:spPr>
          <a:xfrm>
            <a:off x="746749" y="2246702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White Noise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B016A3D-3402-414D-9A42-BBC89C4E2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6" y="2648623"/>
            <a:ext cx="10473836" cy="25239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29CB9F-0942-4DA7-B447-95A4FED78D65}"/>
              </a:ext>
            </a:extLst>
          </p:cNvPr>
          <p:cNvSpPr/>
          <p:nvPr/>
        </p:nvSpPr>
        <p:spPr>
          <a:xfrm>
            <a:off x="1853966" y="3330428"/>
            <a:ext cx="7625593" cy="67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9715E7-C2E2-4EAC-A331-FD20CB598F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961"/>
          <a:stretch/>
        </p:blipFill>
        <p:spPr>
          <a:xfrm>
            <a:off x="8225200" y="4126791"/>
            <a:ext cx="3637239" cy="24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8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11941-F21E-4393-8AB9-6EA056424D70}"/>
              </a:ext>
            </a:extLst>
          </p:cNvPr>
          <p:cNvSpPr txBox="1"/>
          <p:nvPr/>
        </p:nvSpPr>
        <p:spPr>
          <a:xfrm>
            <a:off x="746749" y="224670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그래프 그리기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5C8F630-15EB-4E5D-B14E-4BABAB8C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30" y="3091251"/>
            <a:ext cx="10263454" cy="2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11941-F21E-4393-8AB9-6EA056424D70}"/>
              </a:ext>
            </a:extLst>
          </p:cNvPr>
          <p:cNvSpPr txBox="1"/>
          <p:nvPr/>
        </p:nvSpPr>
        <p:spPr>
          <a:xfrm>
            <a:off x="746749" y="224670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그래프 그리기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9D976E-8918-4BC3-BA54-A4734B21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2" y="3451191"/>
            <a:ext cx="10040380" cy="15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11941-F21E-4393-8AB9-6EA056424D70}"/>
              </a:ext>
            </a:extLst>
          </p:cNvPr>
          <p:cNvSpPr txBox="1"/>
          <p:nvPr/>
        </p:nvSpPr>
        <p:spPr>
          <a:xfrm>
            <a:off x="746749" y="2246702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그래프 그리기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936C31-CA78-41E8-9CF1-CA15A68AF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4" y="2431368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E49FB-B2E5-4A04-B21C-EFF3CE1937C2}"/>
              </a:ext>
            </a:extLst>
          </p:cNvPr>
          <p:cNvGrpSpPr/>
          <p:nvPr/>
        </p:nvGrpSpPr>
        <p:grpSpPr>
          <a:xfrm>
            <a:off x="992825" y="1571077"/>
            <a:ext cx="3595953" cy="427839"/>
            <a:chOff x="1109325" y="1568741"/>
            <a:chExt cx="2114499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13D9E6-3C82-4836-A728-E32691407384}"/>
                </a:ext>
              </a:extLst>
            </p:cNvPr>
            <p:cNvSpPr/>
            <p:nvPr/>
          </p:nvSpPr>
          <p:spPr>
            <a:xfrm>
              <a:off x="1109325" y="1568741"/>
              <a:ext cx="2114499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904F99-6055-41DA-B572-ACACFE9E057B}"/>
                </a:ext>
              </a:extLst>
            </p:cNvPr>
            <p:cNvSpPr/>
            <p:nvPr/>
          </p:nvSpPr>
          <p:spPr>
            <a:xfrm>
              <a:off x="1270392" y="1602298"/>
              <a:ext cx="193370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FFT</a:t>
              </a:r>
              <a:r>
                <a:rPr lang="ko-KR" altLang="en-US" sz="2000" dirty="0">
                  <a:solidFill>
                    <a:schemeClr val="tx1"/>
                  </a:solidFill>
                </a:rPr>
                <a:t>를 이용한 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618FF2-9914-45DA-9CF5-1DC9FAF069FB}"/>
              </a:ext>
            </a:extLst>
          </p:cNvPr>
          <p:cNvSpPr/>
          <p:nvPr/>
        </p:nvSpPr>
        <p:spPr>
          <a:xfrm>
            <a:off x="746749" y="1571077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B1C36-B488-4038-8993-A99B1EA9EFC5}"/>
              </a:ext>
            </a:extLst>
          </p:cNvPr>
          <p:cNvSpPr txBox="1"/>
          <p:nvPr/>
        </p:nvSpPr>
        <p:spPr>
          <a:xfrm>
            <a:off x="746749" y="2246702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FFT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sz="1600" dirty="0"/>
              <a:t>(1) </a:t>
            </a:r>
            <a:r>
              <a:rPr lang="ko-KR" altLang="en-US" sz="1600" dirty="0"/>
              <a:t>파라미터 정의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841E7-F700-4DE6-95F5-99539CB60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261"/>
          <a:stretch/>
        </p:blipFill>
        <p:spPr>
          <a:xfrm>
            <a:off x="859082" y="2780364"/>
            <a:ext cx="10473834" cy="18997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B65880-4DAE-40D0-991C-B398F3F65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55" b="59992"/>
          <a:stretch/>
        </p:blipFill>
        <p:spPr>
          <a:xfrm>
            <a:off x="859082" y="5286923"/>
            <a:ext cx="10473834" cy="955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BBC0D1-FC37-4C77-BA7C-8EE9E71B91D0}"/>
              </a:ext>
            </a:extLst>
          </p:cNvPr>
          <p:cNvSpPr txBox="1"/>
          <p:nvPr/>
        </p:nvSpPr>
        <p:spPr>
          <a:xfrm>
            <a:off x="746749" y="4842477"/>
            <a:ext cx="28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FFT </a:t>
            </a:r>
            <a:r>
              <a:rPr lang="ko-KR" altLang="en-US" dirty="0"/>
              <a:t>계산 </a:t>
            </a:r>
            <a:r>
              <a:rPr lang="en-US" altLang="ko-KR" dirty="0"/>
              <a:t>– </a:t>
            </a:r>
            <a:r>
              <a:rPr lang="en-US" altLang="ko-KR" sz="1600" dirty="0"/>
              <a:t>(2) FFT </a:t>
            </a:r>
            <a:r>
              <a:rPr lang="ko-KR" altLang="en-US" sz="1600" dirty="0"/>
              <a:t>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54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E49FB-B2E5-4A04-B21C-EFF3CE1937C2}"/>
              </a:ext>
            </a:extLst>
          </p:cNvPr>
          <p:cNvGrpSpPr/>
          <p:nvPr/>
        </p:nvGrpSpPr>
        <p:grpSpPr>
          <a:xfrm>
            <a:off x="992825" y="1571077"/>
            <a:ext cx="3595953" cy="427839"/>
            <a:chOff x="1109325" y="1568741"/>
            <a:chExt cx="2114499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13D9E6-3C82-4836-A728-E32691407384}"/>
                </a:ext>
              </a:extLst>
            </p:cNvPr>
            <p:cNvSpPr/>
            <p:nvPr/>
          </p:nvSpPr>
          <p:spPr>
            <a:xfrm>
              <a:off x="1109325" y="1568741"/>
              <a:ext cx="2114499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904F99-6055-41DA-B572-ACACFE9E057B}"/>
                </a:ext>
              </a:extLst>
            </p:cNvPr>
            <p:cNvSpPr/>
            <p:nvPr/>
          </p:nvSpPr>
          <p:spPr>
            <a:xfrm>
              <a:off x="1270392" y="1602298"/>
              <a:ext cx="193370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FFT</a:t>
              </a:r>
              <a:r>
                <a:rPr lang="ko-KR" altLang="en-US" sz="2000" dirty="0">
                  <a:solidFill>
                    <a:schemeClr val="tx1"/>
                  </a:solidFill>
                </a:rPr>
                <a:t>를 이용한 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618FF2-9914-45DA-9CF5-1DC9FAF069FB}"/>
              </a:ext>
            </a:extLst>
          </p:cNvPr>
          <p:cNvSpPr/>
          <p:nvPr/>
        </p:nvSpPr>
        <p:spPr>
          <a:xfrm>
            <a:off x="746749" y="1571077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B1C36-B488-4038-8993-A99B1EA9EFC5}"/>
              </a:ext>
            </a:extLst>
          </p:cNvPr>
          <p:cNvSpPr txBox="1"/>
          <p:nvPr/>
        </p:nvSpPr>
        <p:spPr>
          <a:xfrm>
            <a:off x="746749" y="22467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그래프로 그리기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B51DC8B-CA33-4885-9AF1-DE73EEB5A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28" b="26492"/>
          <a:stretch/>
        </p:blipFill>
        <p:spPr>
          <a:xfrm>
            <a:off x="859082" y="3078504"/>
            <a:ext cx="10473834" cy="23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E49FB-B2E5-4A04-B21C-EFF3CE1937C2}"/>
              </a:ext>
            </a:extLst>
          </p:cNvPr>
          <p:cNvGrpSpPr/>
          <p:nvPr/>
        </p:nvGrpSpPr>
        <p:grpSpPr>
          <a:xfrm>
            <a:off x="992825" y="1571077"/>
            <a:ext cx="3595953" cy="427839"/>
            <a:chOff x="1109325" y="1568741"/>
            <a:chExt cx="2114499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13D9E6-3C82-4836-A728-E32691407384}"/>
                </a:ext>
              </a:extLst>
            </p:cNvPr>
            <p:cNvSpPr/>
            <p:nvPr/>
          </p:nvSpPr>
          <p:spPr>
            <a:xfrm>
              <a:off x="1109325" y="1568741"/>
              <a:ext cx="2114499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904F99-6055-41DA-B572-ACACFE9E057B}"/>
                </a:ext>
              </a:extLst>
            </p:cNvPr>
            <p:cNvSpPr/>
            <p:nvPr/>
          </p:nvSpPr>
          <p:spPr>
            <a:xfrm>
              <a:off x="1270392" y="1602298"/>
              <a:ext cx="193370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FFT</a:t>
              </a:r>
              <a:r>
                <a:rPr lang="ko-KR" altLang="en-US" sz="2000" dirty="0">
                  <a:solidFill>
                    <a:schemeClr val="tx1"/>
                  </a:solidFill>
                </a:rPr>
                <a:t>를 이용한 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618FF2-9914-45DA-9CF5-1DC9FAF069FB}"/>
              </a:ext>
            </a:extLst>
          </p:cNvPr>
          <p:cNvSpPr/>
          <p:nvPr/>
        </p:nvSpPr>
        <p:spPr>
          <a:xfrm>
            <a:off x="746749" y="1571077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AF0F5-3A7C-4006-97B8-D25D9776C69B}"/>
              </a:ext>
            </a:extLst>
          </p:cNvPr>
          <p:cNvSpPr txBox="1"/>
          <p:nvPr/>
        </p:nvSpPr>
        <p:spPr>
          <a:xfrm>
            <a:off x="746749" y="22467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그래프로 그리기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DCC8DB-3C02-4774-B15A-7AC3D3861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27" y="3586294"/>
            <a:ext cx="10423946" cy="1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E49FB-B2E5-4A04-B21C-EFF3CE1937C2}"/>
              </a:ext>
            </a:extLst>
          </p:cNvPr>
          <p:cNvGrpSpPr/>
          <p:nvPr/>
        </p:nvGrpSpPr>
        <p:grpSpPr>
          <a:xfrm>
            <a:off x="992825" y="1571077"/>
            <a:ext cx="3595953" cy="427839"/>
            <a:chOff x="1109325" y="1568741"/>
            <a:chExt cx="2114499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D13D9E6-3C82-4836-A728-E32691407384}"/>
                </a:ext>
              </a:extLst>
            </p:cNvPr>
            <p:cNvSpPr/>
            <p:nvPr/>
          </p:nvSpPr>
          <p:spPr>
            <a:xfrm>
              <a:off x="1109325" y="1568741"/>
              <a:ext cx="2114499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904F99-6055-41DA-B572-ACACFE9E057B}"/>
                </a:ext>
              </a:extLst>
            </p:cNvPr>
            <p:cNvSpPr/>
            <p:nvPr/>
          </p:nvSpPr>
          <p:spPr>
            <a:xfrm>
              <a:off x="1270392" y="1602298"/>
              <a:ext cx="193370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FFT</a:t>
              </a:r>
              <a:r>
                <a:rPr lang="ko-KR" altLang="en-US" sz="2000" dirty="0">
                  <a:solidFill>
                    <a:schemeClr val="tx1"/>
                  </a:solidFill>
                </a:rPr>
                <a:t>를 이용한 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618FF2-9914-45DA-9CF5-1DC9FAF069FB}"/>
              </a:ext>
            </a:extLst>
          </p:cNvPr>
          <p:cNvSpPr/>
          <p:nvPr/>
        </p:nvSpPr>
        <p:spPr>
          <a:xfrm>
            <a:off x="746749" y="1571077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AF0F5-3A7C-4006-97B8-D25D9776C69B}"/>
              </a:ext>
            </a:extLst>
          </p:cNvPr>
          <p:cNvSpPr txBox="1"/>
          <p:nvPr/>
        </p:nvSpPr>
        <p:spPr>
          <a:xfrm>
            <a:off x="746749" y="224670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그래프로 그리기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52493-D348-4BF9-A9F8-D0761D61F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49" y="2863820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78834C-8C00-4203-B499-DBAD1A9006EC}"/>
              </a:ext>
            </a:extLst>
          </p:cNvPr>
          <p:cNvGrpSpPr/>
          <p:nvPr/>
        </p:nvGrpSpPr>
        <p:grpSpPr>
          <a:xfrm>
            <a:off x="779864" y="2206467"/>
            <a:ext cx="10632270" cy="3499334"/>
            <a:chOff x="637692" y="1672252"/>
            <a:chExt cx="10632270" cy="34993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08C629-ACF7-4833-A24F-060C3C05A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42"/>
            <a:stretch/>
          </p:blipFill>
          <p:spPr>
            <a:xfrm>
              <a:off x="5430474" y="2116749"/>
              <a:ext cx="5839488" cy="262450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2C4521-C233-4414-9596-81CE930E4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92" y="1672252"/>
              <a:ext cx="4811584" cy="349933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C29CCB-012D-440E-ABDC-7077E189CE92}"/>
              </a:ext>
            </a:extLst>
          </p:cNvPr>
          <p:cNvSpPr txBox="1"/>
          <p:nvPr/>
        </p:nvSpPr>
        <p:spPr>
          <a:xfrm>
            <a:off x="779864" y="171985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그래프로 그리기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5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Sensor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</a:rPr>
                <a:t>&amp; Noise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CD81C-ECCB-4534-B176-C51EFD8B9673}"/>
              </a:ext>
            </a:extLst>
          </p:cNvPr>
          <p:cNvSpPr txBox="1"/>
          <p:nvPr/>
        </p:nvSpPr>
        <p:spPr>
          <a:xfrm>
            <a:off x="746749" y="2246702"/>
            <a:ext cx="9871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Noise</a:t>
            </a:r>
            <a:r>
              <a:rPr lang="ko-KR" altLang="en-US" dirty="0"/>
              <a:t>의 발생</a:t>
            </a:r>
            <a:r>
              <a:rPr lang="en-US" altLang="ko-KR" dirty="0"/>
              <a:t> : </a:t>
            </a:r>
            <a:r>
              <a:rPr lang="ko-KR" altLang="en-US" dirty="0"/>
              <a:t>모든 기기에 전류가 급격히 변화하면 전자 노이즈 발생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→ Noise</a:t>
            </a:r>
            <a:r>
              <a:rPr lang="ko-KR" altLang="en-US" dirty="0"/>
              <a:t>를 주파수를 분석하여</a:t>
            </a:r>
            <a:r>
              <a:rPr lang="ko-KR" altLang="en-US" i="1" dirty="0"/>
              <a:t> </a:t>
            </a:r>
            <a:r>
              <a:rPr lang="en-US" altLang="ko-KR" i="1" dirty="0"/>
              <a:t>‘Noise</a:t>
            </a:r>
            <a:r>
              <a:rPr lang="ko-KR" altLang="en-US" i="1" dirty="0"/>
              <a:t>가 포함된 주파수</a:t>
            </a:r>
            <a:r>
              <a:rPr lang="en-US" altLang="ko-KR" i="1" dirty="0"/>
              <a:t>＇</a:t>
            </a:r>
            <a:r>
              <a:rPr lang="ko-KR" altLang="en-US" dirty="0"/>
              <a:t>에서 </a:t>
            </a:r>
            <a:r>
              <a:rPr lang="en-US" altLang="ko-KR" i="1" dirty="0"/>
              <a:t>‘</a:t>
            </a:r>
            <a:r>
              <a:rPr lang="ko-KR" altLang="en-US" i="1" dirty="0"/>
              <a:t>우리가 원하는 주파수</a:t>
            </a:r>
            <a:r>
              <a:rPr lang="en-US" altLang="ko-KR" i="1" dirty="0"/>
              <a:t>‘</a:t>
            </a:r>
            <a:r>
              <a:rPr lang="en-US" altLang="ko-KR" dirty="0"/>
              <a:t> </a:t>
            </a:r>
            <a:r>
              <a:rPr lang="ko-KR" altLang="en-US" dirty="0"/>
              <a:t>유추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415971-1DE3-436C-94D7-78E882633AF3}"/>
              </a:ext>
            </a:extLst>
          </p:cNvPr>
          <p:cNvGrpSpPr/>
          <p:nvPr/>
        </p:nvGrpSpPr>
        <p:grpSpPr>
          <a:xfrm>
            <a:off x="1194161" y="3638630"/>
            <a:ext cx="3881178" cy="427839"/>
            <a:chOff x="1227717" y="1568741"/>
            <a:chExt cx="2282218" cy="4278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EF6C13-7C14-49C9-A0EB-AFD542A8093F}"/>
                </a:ext>
              </a:extLst>
            </p:cNvPr>
            <p:cNvSpPr/>
            <p:nvPr/>
          </p:nvSpPr>
          <p:spPr>
            <a:xfrm>
              <a:off x="1227717" y="1568741"/>
              <a:ext cx="2282218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C8DE07-F27E-4923-869B-EAB05F98C50D}"/>
                </a:ext>
              </a:extLst>
            </p:cNvPr>
            <p:cNvSpPr/>
            <p:nvPr/>
          </p:nvSpPr>
          <p:spPr>
            <a:xfrm>
              <a:off x="1251513" y="1602298"/>
              <a:ext cx="223375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Frequency Analysis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29FFB-2AD1-4ACD-B8CD-F633946A4B8A}"/>
              </a:ext>
            </a:extLst>
          </p:cNvPr>
          <p:cNvSpPr/>
          <p:nvPr/>
        </p:nvSpPr>
        <p:spPr>
          <a:xfrm>
            <a:off x="746749" y="3638630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8EADD3-7068-424E-BC64-631386E7CF38}"/>
              </a:ext>
            </a:extLst>
          </p:cNvPr>
          <p:cNvSpPr txBox="1"/>
          <p:nvPr/>
        </p:nvSpPr>
        <p:spPr>
          <a:xfrm>
            <a:off x="746749" y="4317366"/>
            <a:ext cx="7191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시간파형 </a:t>
            </a:r>
            <a:r>
              <a:rPr lang="en-US" altLang="ko-KR" dirty="0"/>
              <a:t>: </a:t>
            </a:r>
            <a:r>
              <a:rPr lang="ko-KR" altLang="en-US" dirty="0"/>
              <a:t>진폭은 변위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가속도의 값으로 표현되는 그래프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시간파형은 이상적인 정현파의 형태가 아니라 여러 개의 파형이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중첩되어있다</a:t>
            </a:r>
            <a:r>
              <a:rPr lang="en-US" altLang="ko-KR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16. 정현파 파형의 실효 값, 평균값, 최대 값 파형율 파고율의 계산 방법 : 네이버 블로그">
            <a:extLst>
              <a:ext uri="{FF2B5EF4-FFF2-40B4-BE49-F238E27FC236}">
                <a16:creationId xmlns:a16="http://schemas.microsoft.com/office/drawing/2014/main" id="{BA85EA42-A2F0-42E3-8459-0AE7F1EE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40" y="3703070"/>
            <a:ext cx="2972899" cy="25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117348-B007-4C6E-AC61-2978F0EF9855}"/>
              </a:ext>
            </a:extLst>
          </p:cNvPr>
          <p:cNvSpPr txBox="1"/>
          <p:nvPr/>
        </p:nvSpPr>
        <p:spPr>
          <a:xfrm>
            <a:off x="779864" y="171985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다수의 그래프 띄우기 및 범례 추가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2E04C6-B247-4359-879C-AAB457B2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05" y="2507860"/>
            <a:ext cx="10206587" cy="32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117348-B007-4C6E-AC61-2978F0EF9855}"/>
              </a:ext>
            </a:extLst>
          </p:cNvPr>
          <p:cNvSpPr txBox="1"/>
          <p:nvPr/>
        </p:nvSpPr>
        <p:spPr>
          <a:xfrm>
            <a:off x="779864" y="171985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다수의 그래프 띄우기 및 범례 추가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284191-7CBA-4423-9723-462D70F5F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59"/>
          <a:stretch/>
        </p:blipFill>
        <p:spPr>
          <a:xfrm>
            <a:off x="992705" y="2426400"/>
            <a:ext cx="10207137" cy="37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117348-B007-4C6E-AC61-2978F0EF9855}"/>
              </a:ext>
            </a:extLst>
          </p:cNvPr>
          <p:cNvSpPr txBox="1"/>
          <p:nvPr/>
        </p:nvSpPr>
        <p:spPr>
          <a:xfrm>
            <a:off x="779864" y="171985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다수의 그래프 띄우기 및 범례 추가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284191-7CBA-4423-9723-462D70F5F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" t="42162" r="-3" b="19670"/>
          <a:stretch/>
        </p:blipFill>
        <p:spPr>
          <a:xfrm>
            <a:off x="992430" y="2475640"/>
            <a:ext cx="10207137" cy="35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117348-B007-4C6E-AC61-2978F0EF9855}"/>
              </a:ext>
            </a:extLst>
          </p:cNvPr>
          <p:cNvSpPr txBox="1"/>
          <p:nvPr/>
        </p:nvSpPr>
        <p:spPr>
          <a:xfrm>
            <a:off x="779864" y="171985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다수의 그래프 띄우기 및 범례 추가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284191-7CBA-4423-9723-462D70F5F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75" b="25"/>
          <a:stretch/>
        </p:blipFill>
        <p:spPr>
          <a:xfrm>
            <a:off x="992430" y="3280095"/>
            <a:ext cx="10207137" cy="16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1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(Graph)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117348-B007-4C6E-AC61-2978F0EF9855}"/>
              </a:ext>
            </a:extLst>
          </p:cNvPr>
          <p:cNvSpPr txBox="1"/>
          <p:nvPr/>
        </p:nvSpPr>
        <p:spPr>
          <a:xfrm>
            <a:off x="779864" y="171985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다수의 그래프 띄우기 및 범례 추가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2A5003-39B2-4611-85F6-49A29AB9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21" y="2025556"/>
            <a:ext cx="5977156" cy="448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</a:rPr>
              <a:t>푸리에 변환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위키백과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en-US" altLang="ko-KR" sz="1600" dirty="0">
                <a:solidFill>
                  <a:schemeClr val="tx1"/>
                </a:solidFill>
                <a:hlinkClick r:id="rId2"/>
              </a:rPr>
              <a:t>https://ko.wikipedia.org/wiki/%ED%91%B8%EB%A6%AC%EC%97%90_%EB%B3%80%ED%99%98#:~:text=%ED%91%B8%EB%A6%AC%EC%97%90%20%EB%B3%80%ED%99%98(Fourier%20transform%2C%20FT,%EC%9A%A9%EC%96%B4%EB%A1%9C%EB%8F%84%20%EC%82%AC%EC%9A%A9%EB%90%9C%EB%8B%A4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</a:rPr>
              <a:t>주파수 분석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https://m.post.naver.com/viewer/postView.nhn?volumeNo=18059428&amp;memberNo=17833679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</a:rPr>
              <a:t>푸리에 변환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4"/>
              </a:rPr>
              <a:t>https://blog.naver.com/PostView.nhn?blogId=joyda25&amp;logNo=221889601877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</a:rPr>
              <a:t>이산시간 푸리에 급수 및 변환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hlinkClick r:id="rId5"/>
              </a:rPr>
              <a:t>https://ogu45.com/zbxe/school/74218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</a:t>
            </a:r>
            <a:r>
              <a:rPr lang="ko-KR" altLang="en-US" sz="1600" dirty="0">
                <a:solidFill>
                  <a:schemeClr val="tx1"/>
                </a:solidFill>
              </a:rPr>
              <a:t>이산 푸리에 변환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6"/>
              </a:rPr>
              <a:t>https://m.blog.naver.com/PostView.nhn?blogId=spacebug&amp;logNo=220649543743&amp;proxyReferer=https:%2F%2Fwww.google.com%2F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24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6. FFT 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2"/>
              </a:rPr>
              <a:t>https://m.blog.naver.com/lagrange0115/221029323023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7. </a:t>
            </a:r>
            <a:r>
              <a:rPr lang="ko-KR" altLang="en-US" sz="1600" dirty="0">
                <a:solidFill>
                  <a:schemeClr val="tx1"/>
                </a:solidFill>
              </a:rPr>
              <a:t>고속 푸리에 변환 </a:t>
            </a:r>
            <a:r>
              <a:rPr lang="en-US" altLang="ko-KR" sz="1600" dirty="0">
                <a:solidFill>
                  <a:schemeClr val="tx1"/>
                </a:solidFill>
              </a:rPr>
              <a:t>(The </a:t>
            </a:r>
            <a:r>
              <a:rPr lang="en-US" altLang="ko-KR" sz="1600" dirty="0" err="1">
                <a:solidFill>
                  <a:schemeClr val="tx1"/>
                </a:solidFill>
              </a:rPr>
              <a:t>Casterian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3"/>
              </a:rPr>
              <a:t>https://casterian.net/archives/297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8. MathWorks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4"/>
              </a:rPr>
              <a:t>https://kr.mathworks.com/help/index.html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6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415971-1DE3-436C-94D7-78E882633AF3}"/>
              </a:ext>
            </a:extLst>
          </p:cNvPr>
          <p:cNvGrpSpPr/>
          <p:nvPr/>
        </p:nvGrpSpPr>
        <p:grpSpPr>
          <a:xfrm>
            <a:off x="1194161" y="1562688"/>
            <a:ext cx="3881178" cy="427839"/>
            <a:chOff x="1227717" y="1568741"/>
            <a:chExt cx="2282218" cy="4278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EF6C13-7C14-49C9-A0EB-AFD542A8093F}"/>
                </a:ext>
              </a:extLst>
            </p:cNvPr>
            <p:cNvSpPr/>
            <p:nvPr/>
          </p:nvSpPr>
          <p:spPr>
            <a:xfrm>
              <a:off x="1227717" y="1568741"/>
              <a:ext cx="2282218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C8DE07-F27E-4923-869B-EAB05F98C50D}"/>
                </a:ext>
              </a:extLst>
            </p:cNvPr>
            <p:cNvSpPr/>
            <p:nvPr/>
          </p:nvSpPr>
          <p:spPr>
            <a:xfrm>
              <a:off x="1251513" y="1602298"/>
              <a:ext cx="223375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Frequency Analysis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주파수 분석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29FFB-2AD1-4ACD-B8CD-F633946A4B8A}"/>
              </a:ext>
            </a:extLst>
          </p:cNvPr>
          <p:cNvSpPr/>
          <p:nvPr/>
        </p:nvSpPr>
        <p:spPr>
          <a:xfrm>
            <a:off x="746749" y="1562688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/>
              <p:nvPr/>
            </p:nvSpPr>
            <p:spPr>
              <a:xfrm>
                <a:off x="738360" y="2241424"/>
                <a:ext cx="11126764" cy="408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en-US" altLang="ko-KR" dirty="0"/>
                  <a:t>Fourier Series </a:t>
                </a:r>
                <a:r>
                  <a:rPr lang="ko-KR" altLang="en-US" sz="1600" dirty="0"/>
                  <a:t>푸리에 급수</a:t>
                </a:r>
                <a:endParaRPr lang="en-US" altLang="ko-KR" sz="16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주기함수</a:t>
                </a:r>
                <a:r>
                  <a:rPr lang="ko-KR" altLang="en-US" sz="1600" b="0" i="0" dirty="0">
                    <a:effectLst/>
                    <a:latin typeface="Arial" panose="020B0604020202020204" pitchFamily="34" charset="0"/>
                  </a:rPr>
                  <a:t>를 기본적인 조화함수인 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삼각함수</a:t>
                </a:r>
                <a:r>
                  <a:rPr lang="ko-KR" altLang="en-US" sz="1600" b="0" i="0" dirty="0">
                    <a:effectLst/>
                    <a:latin typeface="Arial" panose="020B0604020202020204" pitchFamily="34" charset="0"/>
                  </a:rPr>
                  <a:t> 또는 </a:t>
                </a:r>
                <a:r>
                  <a:rPr lang="ko-KR" altLang="en-US" sz="1600" dirty="0" err="1">
                    <a:latin typeface="Arial" panose="020B0604020202020204" pitchFamily="34" charset="0"/>
                  </a:rPr>
                  <a:t>복소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 지수 함수</a:t>
                </a:r>
                <a:r>
                  <a:rPr lang="ko-KR" altLang="en-US" sz="1600" b="0" i="0" dirty="0">
                    <a:effectLst/>
                    <a:latin typeface="Arial" panose="020B0604020202020204" pitchFamily="34" charset="0"/>
                  </a:rPr>
                  <a:t>의 급수로 나타낸 것</a:t>
                </a:r>
                <a:endParaRPr lang="en-US" altLang="ko-KR" sz="1600" b="0" i="0" dirty="0">
                  <a:effectLst/>
                  <a:latin typeface="Arial" panose="020B0604020202020204" pitchFamily="34" charset="0"/>
                </a:endParaRPr>
              </a:p>
              <a:p>
                <a:endParaRPr lang="en-US" altLang="ko-KR" sz="1600" dirty="0">
                  <a:latin typeface="Arial" panose="020B0604020202020204" pitchFamily="34" charset="0"/>
                </a:endParaRPr>
              </a:p>
              <a:p>
                <a:endParaRPr lang="en-US" altLang="ko-KR" sz="1600" dirty="0">
                  <a:latin typeface="Arial" panose="020B0604020202020204" pitchFamily="34" charset="0"/>
                </a:endParaRPr>
              </a:p>
              <a:p>
                <a:r>
                  <a:rPr lang="en-US" altLang="ko-KR" sz="1600" dirty="0"/>
                  <a:t>3.</a:t>
                </a:r>
                <a:r>
                  <a:rPr lang="en-US" altLang="ko-KR" sz="1600" b="1" dirty="0">
                    <a:solidFill>
                      <a:srgbClr val="D84630"/>
                    </a:solidFill>
                  </a:rPr>
                  <a:t>  </a:t>
                </a:r>
                <a:r>
                  <a:rPr lang="ko-KR" altLang="en-US" sz="1600" b="1" dirty="0">
                    <a:solidFill>
                      <a:srgbClr val="D84630"/>
                    </a:solidFill>
                  </a:rPr>
                  <a:t>이산 시간</a:t>
                </a:r>
                <a:r>
                  <a:rPr lang="ko-KR" altLang="en-US" sz="1600" b="1" dirty="0"/>
                  <a:t> 푸리에 급수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ko-KR" sz="1600" dirty="0"/>
                  <a:t>iscrete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ko-KR" sz="1600" dirty="0"/>
                  <a:t>ime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ko-KR" sz="1600" dirty="0"/>
                  <a:t>ourier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600" dirty="0"/>
                  <a:t>eries)”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이산 정현파는 디지털 주파수가 유리수 일 때만 주기신호임</a:t>
                </a:r>
                <a:endParaRPr lang="en-US" altLang="ko-KR" sz="1600" dirty="0"/>
              </a:p>
              <a:p>
                <a:endParaRPr lang="en-US" altLang="ko-KR" sz="105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40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ko-KR" sz="1600" dirty="0"/>
                  <a:t>   (k, N : </a:t>
                </a:r>
                <a:r>
                  <a:rPr lang="ko-KR" altLang="en-US" sz="1600" dirty="0"/>
                  <a:t>정수</a:t>
                </a:r>
                <a:r>
                  <a:rPr lang="en-US" altLang="ko-KR" sz="16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- </a:t>
                </a:r>
                <a:r>
                  <a:rPr lang="ko-KR" altLang="en-US" sz="1600" dirty="0"/>
                  <a:t>이산 시간 푸리에 급수</a:t>
                </a:r>
                <a:r>
                  <a:rPr lang="en-US" altLang="ko-KR" sz="1600" dirty="0"/>
                  <a:t>(DTFS)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N-</a:t>
                </a:r>
                <a:r>
                  <a:rPr lang="ko-KR" altLang="en-US" sz="1600" dirty="0"/>
                  <a:t>주기 신호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정수 주기 </a:t>
                </a:r>
                <a:r>
                  <a:rPr lang="en-US" altLang="ko-KR" sz="1600" dirty="0"/>
                  <a:t>N)</a:t>
                </a:r>
                <a:r>
                  <a:rPr lang="ko-KR" altLang="en-US" sz="1600" dirty="0"/>
                  <a:t>에 대해 </a:t>
                </a:r>
                <a:r>
                  <a:rPr lang="en-US" altLang="ko-KR" sz="1600" dirty="0"/>
                  <a:t>x[n] = x[n + N] </a:t>
                </a:r>
                <a:r>
                  <a:rPr lang="ko-KR" altLang="en-US" sz="1600" dirty="0"/>
                  <a:t>만족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- </a:t>
                </a:r>
                <a:r>
                  <a:rPr lang="ko-KR" altLang="en-US" sz="1600" dirty="0"/>
                  <a:t>연속주기 신호 푸리에 급수에서는 모든 고조파가 서로 다른 신호인 반면에 이산주기 신호에서는 서로 다른 고조파가</a:t>
                </a:r>
                <a:endParaRPr lang="en-US" altLang="ko-KR" sz="1600" dirty="0"/>
              </a:p>
              <a:p>
                <a:r>
                  <a:rPr lang="ko-KR" altLang="en-US" sz="1600" dirty="0"/>
                  <a:t>  </a:t>
                </a:r>
                <a:r>
                  <a:rPr lang="en-US" altLang="ko-KR" sz="1600" dirty="0"/>
                  <a:t>N</a:t>
                </a:r>
                <a:r>
                  <a:rPr lang="ko-KR" altLang="en-US" sz="1600" dirty="0" err="1"/>
                  <a:t>개뿐임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60" y="2241424"/>
                <a:ext cx="11126764" cy="4087657"/>
              </a:xfrm>
              <a:prstGeom prst="rect">
                <a:avLst/>
              </a:prstGeom>
              <a:blipFill>
                <a:blip r:embed="rId2"/>
                <a:stretch>
                  <a:fillRect l="-548" t="-1493" b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CF5ACA1-7C83-48DD-8CA3-144269FE645F}"/>
              </a:ext>
            </a:extLst>
          </p:cNvPr>
          <p:cNvSpPr/>
          <p:nvPr/>
        </p:nvSpPr>
        <p:spPr>
          <a:xfrm>
            <a:off x="880529" y="4664279"/>
            <a:ext cx="329249" cy="20319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 descr="Fourier Series -- from Wolfram MathWorld">
            <a:extLst>
              <a:ext uri="{FF2B5EF4-FFF2-40B4-BE49-F238E27FC236}">
                <a16:creationId xmlns:a16="http://schemas.microsoft.com/office/drawing/2014/main" id="{3DACA24D-6C98-44DE-8543-B36689CA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95" y="2040872"/>
            <a:ext cx="2868645" cy="1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8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415971-1DE3-436C-94D7-78E882633AF3}"/>
              </a:ext>
            </a:extLst>
          </p:cNvPr>
          <p:cNvGrpSpPr/>
          <p:nvPr/>
        </p:nvGrpSpPr>
        <p:grpSpPr>
          <a:xfrm>
            <a:off x="1194161" y="1562688"/>
            <a:ext cx="4099290" cy="427839"/>
            <a:chOff x="1227717" y="1568741"/>
            <a:chExt cx="2282218" cy="42783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DEF6C13-7C14-49C9-A0EB-AFD542A8093F}"/>
                </a:ext>
              </a:extLst>
            </p:cNvPr>
            <p:cNvSpPr/>
            <p:nvPr/>
          </p:nvSpPr>
          <p:spPr>
            <a:xfrm>
              <a:off x="1227717" y="1568741"/>
              <a:ext cx="2282218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C8DE07-F27E-4923-869B-EAB05F98C50D}"/>
                </a:ext>
              </a:extLst>
            </p:cNvPr>
            <p:cNvSpPr/>
            <p:nvPr/>
          </p:nvSpPr>
          <p:spPr>
            <a:xfrm>
              <a:off x="1251513" y="1602298"/>
              <a:ext cx="223375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Frequency Transform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푸리에 변환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29FFB-2AD1-4ACD-B8CD-F633946A4B8A}"/>
              </a:ext>
            </a:extLst>
          </p:cNvPr>
          <p:cNvSpPr/>
          <p:nvPr/>
        </p:nvSpPr>
        <p:spPr>
          <a:xfrm>
            <a:off x="746749" y="1562688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/>
              <p:nvPr/>
            </p:nvSpPr>
            <p:spPr>
              <a:xfrm>
                <a:off x="746749" y="2241424"/>
                <a:ext cx="10704223" cy="170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 Fourier Transform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푸리에 변환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i="1" dirty="0"/>
                  <a:t>‘</a:t>
                </a:r>
                <a:r>
                  <a:rPr lang="ko-KR" altLang="en-US" i="1" dirty="0"/>
                  <a:t>시간영역</a:t>
                </a:r>
                <a:r>
                  <a:rPr lang="en-US" altLang="ko-KR" i="1" dirty="0"/>
                  <a:t>(Time domain)</a:t>
                </a:r>
                <a:r>
                  <a:rPr lang="ko-KR" altLang="en-US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의 함수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를 </a:t>
                </a:r>
                <a:r>
                  <a:rPr lang="en-US" altLang="ko-KR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'</a:t>
                </a:r>
                <a:r>
                  <a:rPr lang="ko-KR" altLang="en-US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주파수 영역</a:t>
                </a:r>
                <a:r>
                  <a:rPr lang="en-US" altLang="ko-KR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'(frequency domain)</a:t>
                </a:r>
                <a:r>
                  <a:rPr lang="ko-KR" altLang="en-US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의 함수</a:t>
                </a:r>
                <a:r>
                  <a:rPr lang="en-US" altLang="ko-KR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’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로 변환하는 것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변환된 것</a:t>
                </a:r>
                <a:endParaRPr lang="en-US" altLang="ko-KR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ft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dt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dirty="0"/>
                  <a:t>(X(t) : </a:t>
                </a:r>
                <a:r>
                  <a:rPr lang="ko-KR" altLang="en-US" dirty="0"/>
                  <a:t>푸리에 변환한 함수</a:t>
                </a:r>
                <a:r>
                  <a:rPr lang="en-US" altLang="ko-KR" dirty="0"/>
                  <a:t>, f : </a:t>
                </a:r>
                <a:r>
                  <a:rPr lang="ko-KR" altLang="en-US" dirty="0"/>
                  <a:t>주파수</a:t>
                </a:r>
                <a:r>
                  <a:rPr lang="en-US" altLang="ko-KR" dirty="0"/>
                  <a:t>, j 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ko-KR" dirty="0"/>
                  <a:t>-1)</a:t>
                </a:r>
                <a:endParaRPr lang="ko-KR" altLang="en-US" dirty="0"/>
              </a:p>
              <a:p>
                <a:r>
                  <a:rPr lang="en-US" altLang="ko-KR" sz="1600" dirty="0">
                    <a:solidFill>
                      <a:srgbClr val="0070C0"/>
                    </a:solidFill>
                  </a:rPr>
                  <a:t> 		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*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X(t)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는 실수이지만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, X(f)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는 복소수</a:t>
                </a:r>
                <a:endParaRPr lang="en-US" altLang="ko-KR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9" y="2241424"/>
                <a:ext cx="10704223" cy="1705210"/>
              </a:xfrm>
              <a:prstGeom prst="rect">
                <a:avLst/>
              </a:prstGeom>
              <a:blipFill>
                <a:blip r:embed="rId2"/>
                <a:stretch>
                  <a:fillRect l="-456" t="-2151" b="-29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967748-2419-4AC9-81BC-C334CFBF68F3}"/>
              </a:ext>
            </a:extLst>
          </p:cNvPr>
          <p:cNvSpPr txBox="1"/>
          <p:nvPr/>
        </p:nvSpPr>
        <p:spPr>
          <a:xfrm>
            <a:off x="1508846" y="4052900"/>
            <a:ext cx="917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 주기함수를 </a:t>
            </a:r>
            <a:r>
              <a:rPr lang="ko-KR" altLang="en-US" sz="1600" dirty="0" err="1"/>
              <a:t>푸리의</a:t>
            </a:r>
            <a:r>
              <a:rPr lang="ko-KR" altLang="en-US" sz="1600" dirty="0"/>
              <a:t> 급수로 분해 </a:t>
            </a:r>
            <a:r>
              <a:rPr lang="en-US" altLang="ko-KR" sz="1600" dirty="0">
                <a:solidFill>
                  <a:srgbClr val="176FAA"/>
                </a:solidFill>
              </a:rPr>
              <a:t>(</a:t>
            </a:r>
            <a:r>
              <a:rPr lang="ko-KR" altLang="en-US" sz="1600" dirty="0" err="1">
                <a:solidFill>
                  <a:srgbClr val="176FAA"/>
                </a:solidFill>
              </a:rPr>
              <a:t>오일러</a:t>
            </a:r>
            <a:r>
              <a:rPr lang="ko-KR" altLang="en-US" sz="1600" dirty="0">
                <a:solidFill>
                  <a:srgbClr val="176FAA"/>
                </a:solidFill>
              </a:rPr>
              <a:t> 공식 이용</a:t>
            </a:r>
            <a:r>
              <a:rPr lang="en-US" altLang="ko-KR" sz="1600" dirty="0">
                <a:solidFill>
                  <a:srgbClr val="176FAA"/>
                </a:solidFill>
              </a:rPr>
              <a:t>)   	     </a:t>
            </a:r>
            <a:r>
              <a:rPr lang="en-US" altLang="ko-KR" sz="1600" dirty="0"/>
              <a:t>② </a:t>
            </a:r>
            <a:r>
              <a:rPr lang="ko-KR" altLang="en-US" sz="1600" dirty="0"/>
              <a:t>사인파들을 주파수에 따라 나열</a:t>
            </a:r>
          </a:p>
        </p:txBody>
      </p:sp>
      <p:pic>
        <p:nvPicPr>
          <p:cNvPr id="2054" name="Picture 6" descr="Fourier Transformation for a Data Scientist - KDnuggets">
            <a:extLst>
              <a:ext uri="{FF2B5EF4-FFF2-40B4-BE49-F238E27FC236}">
                <a16:creationId xmlns:a16="http://schemas.microsoft.com/office/drawing/2014/main" id="{4617DB21-A67C-4AF6-8356-CA73A484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95" y="4466568"/>
            <a:ext cx="4618325" cy="19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complex Fourier Series and its relation to the Fourier Transform -  DSPIllustrations.com">
            <a:extLst>
              <a:ext uri="{FF2B5EF4-FFF2-40B4-BE49-F238E27FC236}">
                <a16:creationId xmlns:a16="http://schemas.microsoft.com/office/drawing/2014/main" id="{7B587817-548A-4A60-941D-4738DD97C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5412" r="4734" b="15302"/>
          <a:stretch/>
        </p:blipFill>
        <p:spPr bwMode="auto">
          <a:xfrm>
            <a:off x="2315362" y="4466568"/>
            <a:ext cx="2978089" cy="1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29FFB-2AD1-4ACD-B8CD-F633946A4B8A}"/>
              </a:ext>
            </a:extLst>
          </p:cNvPr>
          <p:cNvSpPr/>
          <p:nvPr/>
        </p:nvSpPr>
        <p:spPr>
          <a:xfrm>
            <a:off x="746749" y="1562688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/>
              <p:nvPr/>
            </p:nvSpPr>
            <p:spPr>
              <a:xfrm>
                <a:off x="746749" y="2241424"/>
                <a:ext cx="10679057" cy="4156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 Discrete Time Fourier Transform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이산시간 푸리에 변환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i="1" dirty="0">
                    <a:solidFill>
                      <a:schemeClr val="bg2">
                        <a:lumMod val="50000"/>
                      </a:schemeClr>
                    </a:solidFill>
                  </a:rPr>
                  <a:t>'</a:t>
                </a:r>
                <a:r>
                  <a:rPr lang="ko-KR" altLang="en-US" b="0" i="1" dirty="0">
                    <a:effectLst/>
                    <a:latin typeface="Arial" panose="020B0604020202020204" pitchFamily="34" charset="0"/>
                  </a:rPr>
                  <a:t>시간영역의 이산 신호</a:t>
                </a:r>
                <a:r>
                  <a:rPr lang="en-US" altLang="ko-KR" b="0" i="1" dirty="0">
                    <a:effectLst/>
                    <a:latin typeface="Arial" panose="020B0604020202020204" pitchFamily="34" charset="0"/>
                  </a:rPr>
                  <a:t>'</a:t>
                </a:r>
                <a:r>
                  <a:rPr lang="ko-KR" altLang="en-US" b="0" i="0" dirty="0">
                    <a:effectLst/>
                    <a:latin typeface="Arial" panose="020B0604020202020204" pitchFamily="34" charset="0"/>
                  </a:rPr>
                  <a:t>를 </a:t>
                </a:r>
                <a:r>
                  <a:rPr lang="en-US" altLang="ko-KR" b="0" i="1" dirty="0">
                    <a:effectLst/>
                    <a:latin typeface="Arial" panose="020B0604020202020204" pitchFamily="34" charset="0"/>
                  </a:rPr>
                  <a:t>'</a:t>
                </a:r>
                <a:r>
                  <a:rPr lang="ko-KR" altLang="en-US" b="0" i="1" dirty="0">
                    <a:effectLst/>
                    <a:latin typeface="Arial" panose="020B0604020202020204" pitchFamily="34" charset="0"/>
                  </a:rPr>
                  <a:t>주파수 영역의 이산 신호</a:t>
                </a:r>
                <a:r>
                  <a:rPr lang="en-US" altLang="ko-KR" b="0" i="1" dirty="0">
                    <a:effectLst/>
                    <a:latin typeface="Arial" panose="020B0604020202020204" pitchFamily="34" charset="0"/>
                  </a:rPr>
                  <a:t>’ </a:t>
                </a:r>
                <a:r>
                  <a:rPr lang="ko-KR" altLang="en-US" b="0" i="0" dirty="0">
                    <a:effectLst/>
                    <a:latin typeface="Arial" panose="020B0604020202020204" pitchFamily="34" charset="0"/>
                  </a:rPr>
                  <a:t>로 변환하는 것</a:t>
                </a:r>
                <a:endParaRPr lang="en-US" altLang="ko-KR" b="0" i="0" dirty="0">
                  <a:effectLst/>
                  <a:latin typeface="Arial" panose="020B0604020202020204" pitchFamily="34" charset="0"/>
                </a:endParaRPr>
              </a:p>
              <a:p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sz="600" dirty="0"/>
              </a:p>
              <a:p>
                <a:pPr algn="ctr"/>
                <a:r>
                  <a:rPr lang="ko-KR" altLang="en-US" sz="1600" dirty="0">
                    <a:solidFill>
                      <a:srgbClr val="0070C0"/>
                    </a:solidFill>
                  </a:rPr>
                  <a:t>* 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X(n)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는 실수이지만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, X[k]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는 복소수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(X[k] : </a:t>
                </a:r>
                <a:r>
                  <a:rPr lang="ko-KR" altLang="en-US" dirty="0"/>
                  <a:t>푸리에 변환한 함수</a:t>
                </a:r>
                <a:r>
                  <a:rPr lang="en-US" altLang="ko-KR" dirty="0"/>
                  <a:t>, n: </a:t>
                </a:r>
                <a:r>
                  <a:rPr lang="ko-KR" altLang="en-US" dirty="0"/>
                  <a:t>시간함수 표본의 순번</a:t>
                </a:r>
                <a:r>
                  <a:rPr lang="en-US" altLang="ko-KR" dirty="0"/>
                  <a:t>, k: </a:t>
                </a:r>
                <a:r>
                  <a:rPr lang="ko-KR" altLang="en-US" dirty="0"/>
                  <a:t>주파수 함수 성분의 순번</a:t>
                </a:r>
                <a:r>
                  <a:rPr lang="en-US" altLang="ko-KR" dirty="0"/>
                  <a:t>, j 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ko-KR" dirty="0"/>
                  <a:t>-1)</a:t>
                </a:r>
              </a:p>
              <a:p>
                <a:pPr algn="ctr"/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푸리에 변환이 필요한 이유</a:t>
                </a:r>
                <a:r>
                  <a:rPr lang="en-US" altLang="ko-KR" dirty="0"/>
                  <a:t>?</a:t>
                </a:r>
              </a:p>
              <a:p>
                <a:endParaRPr lang="en-US" altLang="ko-KR" sz="1000" dirty="0"/>
              </a:p>
              <a:p>
                <a:r>
                  <a:rPr lang="en-US" altLang="ko-KR" dirty="0"/>
                  <a:t> 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푸리에 급수와 변환은 시간 영역의 신호가 연속이라는 가정하에 가능하다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하지만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 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컴퓨터 등과 같은 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디지털 신호 처리 장치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는 모든 자료를 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연속적이 아닌 이산적으로 저장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할 수 밖에 없기 때문에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이산 푸리에 변환이 사용되어야 한다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DD3-7068-424E-BC64-631386E7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9" y="2241424"/>
                <a:ext cx="10679057" cy="4156010"/>
              </a:xfrm>
              <a:prstGeom prst="rect">
                <a:avLst/>
              </a:prstGeom>
              <a:blipFill>
                <a:blip r:embed="rId2"/>
                <a:stretch>
                  <a:fillRect l="-571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D29C09-8C17-443A-A0F4-06597AE47597}"/>
              </a:ext>
            </a:extLst>
          </p:cNvPr>
          <p:cNvGrpSpPr/>
          <p:nvPr/>
        </p:nvGrpSpPr>
        <p:grpSpPr>
          <a:xfrm>
            <a:off x="1194161" y="1562688"/>
            <a:ext cx="4099290" cy="427839"/>
            <a:chOff x="1227717" y="1568741"/>
            <a:chExt cx="2282218" cy="4278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1CC710-1BBE-4CB0-BD5A-B74C7199CE63}"/>
                </a:ext>
              </a:extLst>
            </p:cNvPr>
            <p:cNvSpPr/>
            <p:nvPr/>
          </p:nvSpPr>
          <p:spPr>
            <a:xfrm>
              <a:off x="1227717" y="1568741"/>
              <a:ext cx="2282218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51C317-152A-4A80-B513-84E9F9F36F16}"/>
                </a:ext>
              </a:extLst>
            </p:cNvPr>
            <p:cNvSpPr/>
            <p:nvPr/>
          </p:nvSpPr>
          <p:spPr>
            <a:xfrm>
              <a:off x="1251513" y="1602298"/>
              <a:ext cx="223375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Frequency Transform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푸리에 변환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1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E29FFB-2AD1-4ACD-B8CD-F633946A4B8A}"/>
              </a:ext>
            </a:extLst>
          </p:cNvPr>
          <p:cNvSpPr/>
          <p:nvPr/>
        </p:nvSpPr>
        <p:spPr>
          <a:xfrm>
            <a:off x="746749" y="1562688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8EADD3-7068-424E-BC64-631386E7CF38}"/>
              </a:ext>
            </a:extLst>
          </p:cNvPr>
          <p:cNvSpPr txBox="1"/>
          <p:nvPr/>
        </p:nvSpPr>
        <p:spPr>
          <a:xfrm>
            <a:off x="746749" y="2241424"/>
            <a:ext cx="106790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ast 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ourier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ransform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고속 푸리에 변환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dirty="0"/>
              <a:t>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산 푸리에 변환의 계산 시간을 줄이기 위한 하나의 알고리즘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표본 자료를 홀수 번호와 짝수 번호로 나누어 계산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분할정복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연산 값들을 재사용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재귀적 함수 호출 이용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시간 복잡도를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O(N*N)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O(N*log 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감소시킴</a:t>
            </a: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D29C09-8C17-443A-A0F4-06597AE47597}"/>
              </a:ext>
            </a:extLst>
          </p:cNvPr>
          <p:cNvGrpSpPr/>
          <p:nvPr/>
        </p:nvGrpSpPr>
        <p:grpSpPr>
          <a:xfrm>
            <a:off x="1194161" y="1562688"/>
            <a:ext cx="4099290" cy="427839"/>
            <a:chOff x="1227717" y="1568741"/>
            <a:chExt cx="2282218" cy="4278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1CC710-1BBE-4CB0-BD5A-B74C7199CE63}"/>
                </a:ext>
              </a:extLst>
            </p:cNvPr>
            <p:cNvSpPr/>
            <p:nvPr/>
          </p:nvSpPr>
          <p:spPr>
            <a:xfrm>
              <a:off x="1227717" y="1568741"/>
              <a:ext cx="2282218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51C317-152A-4A80-B513-84E9F9F36F16}"/>
                </a:ext>
              </a:extLst>
            </p:cNvPr>
            <p:cNvSpPr/>
            <p:nvPr/>
          </p:nvSpPr>
          <p:spPr>
            <a:xfrm>
              <a:off x="1251513" y="1602298"/>
              <a:ext cx="2233756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Frequency Transform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푸리에 변환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787C4EF-30F1-4352-9774-D1BA63BC618F}"/>
              </a:ext>
            </a:extLst>
          </p:cNvPr>
          <p:cNvSpPr/>
          <p:nvPr/>
        </p:nvSpPr>
        <p:spPr>
          <a:xfrm>
            <a:off x="880529" y="4085438"/>
            <a:ext cx="329249" cy="20319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8261D-5190-4426-9B53-D3C06449DAE1}"/>
              </a:ext>
            </a:extLst>
          </p:cNvPr>
          <p:cNvSpPr txBox="1"/>
          <p:nvPr/>
        </p:nvSpPr>
        <p:spPr>
          <a:xfrm>
            <a:off x="746749" y="2246702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시뮬레이션 시작 전 이전에 있던 모든 창들을 닫고 작업 공간을 정리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8965A-78AF-4179-B11A-953FB3AA4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2" y="2717940"/>
            <a:ext cx="10512136" cy="7217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787367-5A00-43C8-89AD-D1469AE7698C}"/>
              </a:ext>
            </a:extLst>
          </p:cNvPr>
          <p:cNvSpPr txBox="1"/>
          <p:nvPr/>
        </p:nvSpPr>
        <p:spPr>
          <a:xfrm>
            <a:off x="746749" y="4057301"/>
            <a:ext cx="615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시뮬레이션에 필요한 시간</a:t>
            </a:r>
            <a:r>
              <a:rPr lang="en-US" altLang="ko-KR" dirty="0"/>
              <a:t>, </a:t>
            </a:r>
            <a:r>
              <a:rPr lang="ko-KR" altLang="en-US" dirty="0"/>
              <a:t>신호들의 파라미터 값 설정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3B914FD-6C1B-47CD-AC1E-0916EAC82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2" y="4576861"/>
            <a:ext cx="10336932" cy="15797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FF5B7B-18A8-4118-A8A3-DDF627CF0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140" y="4113952"/>
            <a:ext cx="3839111" cy="1486107"/>
          </a:xfrm>
          <a:prstGeom prst="rect">
            <a:avLst/>
          </a:prstGeom>
          <a:ln w="19050">
            <a:solidFill>
              <a:srgbClr val="003F72"/>
            </a:solidFill>
          </a:ln>
        </p:spPr>
      </p:pic>
    </p:spTree>
    <p:extLst>
      <p:ext uri="{BB962C8B-B14F-4D97-AF65-F5344CB8AC3E}">
        <p14:creationId xmlns:p14="http://schemas.microsoft.com/office/powerpoint/2010/main" val="167406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8261D-5190-4426-9B53-D3C06449DAE1}"/>
              </a:ext>
            </a:extLst>
          </p:cNvPr>
          <p:cNvSpPr txBox="1"/>
          <p:nvPr/>
        </p:nvSpPr>
        <p:spPr>
          <a:xfrm>
            <a:off x="746749" y="22467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D69DD7F-DAF2-42CC-AA7E-7FF7B0836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6" y="2648623"/>
            <a:ext cx="10473836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0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F529EF7-9FBA-46FB-B205-8A18DEA7C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6" y="2648623"/>
            <a:ext cx="10473836" cy="252396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7" y="1568741"/>
            <a:ext cx="2337604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Noise </a:t>
              </a:r>
              <a:r>
                <a:rPr lang="ko-KR" altLang="en-US" sz="2000" dirty="0">
                  <a:solidFill>
                    <a:schemeClr val="tx1"/>
                  </a:solidFill>
                </a:rPr>
                <a:t>신호 생성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8261D-5190-4426-9B53-D3C06449DAE1}"/>
              </a:ext>
            </a:extLst>
          </p:cNvPr>
          <p:cNvSpPr txBox="1"/>
          <p:nvPr/>
        </p:nvSpPr>
        <p:spPr>
          <a:xfrm>
            <a:off x="746749" y="224670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정상신호 생성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29CB9F-0942-4DA7-B447-95A4FED78D65}"/>
              </a:ext>
            </a:extLst>
          </p:cNvPr>
          <p:cNvSpPr/>
          <p:nvPr/>
        </p:nvSpPr>
        <p:spPr>
          <a:xfrm>
            <a:off x="1853966" y="3330429"/>
            <a:ext cx="7625593" cy="22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30D695-4D1F-4ED6-BAA7-34E14807DB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77"/>
          <a:stretch/>
        </p:blipFill>
        <p:spPr>
          <a:xfrm>
            <a:off x="8225199" y="4126366"/>
            <a:ext cx="3637239" cy="23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1054</Words>
  <Application>Microsoft Office PowerPoint</Application>
  <PresentationFormat>와이드스크린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30</cp:revision>
  <dcterms:created xsi:type="dcterms:W3CDTF">2021-03-13T08:17:04Z</dcterms:created>
  <dcterms:modified xsi:type="dcterms:W3CDTF">2021-03-14T12:18:00Z</dcterms:modified>
</cp:coreProperties>
</file>