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618" r:id="rId1"/>
    <p:sldMasterId id="2147484620" r:id="rId2"/>
    <p:sldMasterId id="2147484621" r:id="rId3"/>
    <p:sldMasterId id="2147484622" r:id="rId4"/>
    <p:sldMasterId id="2147484623" r:id="rId5"/>
  </p:sldMasterIdLst>
  <p:sldIdLst>
    <p:sldId id="290" r:id="rId6"/>
    <p:sldId id="289" r:id="rId7"/>
    <p:sldId id="265" r:id="rId8"/>
    <p:sldId id="256" r:id="rId9"/>
    <p:sldId id="262" r:id="rId10"/>
    <p:sldId id="268" r:id="rId11"/>
    <p:sldId id="269" r:id="rId12"/>
    <p:sldId id="263" r:id="rId13"/>
    <p:sldId id="264" r:id="rId14"/>
    <p:sldId id="266" r:id="rId15"/>
    <p:sldId id="278" r:id="rId16"/>
    <p:sldId id="274" r:id="rId17"/>
    <p:sldId id="286" r:id="rId18"/>
    <p:sldId id="284" r:id="rId19"/>
    <p:sldId id="267" r:id="rId20"/>
    <p:sldId id="287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a옛날목욕탕B" panose="02020600000000000000" pitchFamily="18" charset="-127"/>
      <p:regular r:id="rId29"/>
    </p:embeddedFont>
    <p:embeddedFont>
      <p:font typeface="나눔손글씨 붓" panose="03060600000000000000" pitchFamily="66" charset="-127"/>
      <p:regular r:id="rId30"/>
    </p:embeddedFont>
    <p:embeddedFont>
      <p:font typeface="-윤고딕350" panose="02030504000101010101" pitchFamily="18" charset="-127"/>
      <p:regular r:id="rId31"/>
    </p:embeddedFont>
  </p:embeddedFont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670" cy="1756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835" cy="1499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4406900"/>
            <a:ext cx="10363835" cy="1363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3155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193155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609600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 noGrp="1"/>
          </p:cNvSpPr>
          <p:nvPr>
            <p:ph type="pic"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4470" cy="585343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320"/>
            <a:ext cx="8035290" cy="585343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670" cy="1756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835" cy="1499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4406900"/>
            <a:ext cx="10363835" cy="1363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3155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193155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609600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 noGrp="1"/>
          </p:cNvSpPr>
          <p:nvPr>
            <p:ph type="pic"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4470" cy="585343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320"/>
            <a:ext cx="8035290" cy="585343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670" cy="1756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835" cy="1499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4406900"/>
            <a:ext cx="10363835" cy="1363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3155" y="1600200"/>
            <a:ext cx="539051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193155" y="1536700"/>
            <a:ext cx="5390515" cy="6413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609600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6780"/>
            <a:ext cx="5390515" cy="39509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 noGrp="1"/>
          </p:cNvSpPr>
          <p:nvPr>
            <p:ph type="pic"/>
          </p:nvPr>
        </p:nvSpPr>
        <p:spPr>
          <a:xfrm>
            <a:off x="4767580" y="457200"/>
            <a:ext cx="6816090" cy="54876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4470" cy="585343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320"/>
            <a:ext cx="8035290" cy="585343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transition spd="slow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2018-04-19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ransition spd="slow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ransition spd="slow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396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19/04/2018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588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ransition spd="slow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1FAF-644C-4C44-B597-E729E383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66201"/>
            <a:ext cx="10363835" cy="894070"/>
          </a:xfrm>
        </p:spPr>
        <p:txBody>
          <a:bodyPr/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Education System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93435-6FAF-4CE9-9786-FDF7BBB5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750297"/>
            <a:ext cx="4267199" cy="622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200" dirty="0" err="1">
                <a:latin typeface="+mn-lt"/>
              </a:rPr>
              <a:t>비즈테크파트너스</a:t>
            </a:r>
            <a:r>
              <a:rPr lang="ko-KR" altLang="en-US" sz="1200" dirty="0">
                <a:latin typeface="+mn-lt"/>
              </a:rPr>
              <a:t> 교육생</a:t>
            </a:r>
            <a:endParaRPr lang="en-US" altLang="ko-KR" sz="12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1200" dirty="0" err="1">
                <a:latin typeface="+mn-lt"/>
              </a:rPr>
              <a:t>유창연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 err="1">
                <a:latin typeface="+mn-lt"/>
              </a:rPr>
              <a:t>장명환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 err="1">
                <a:latin typeface="+mn-lt"/>
              </a:rPr>
              <a:t>최재은</a:t>
            </a:r>
            <a:r>
              <a:rPr lang="en-US" altLang="ko-KR" sz="1200" dirty="0">
                <a:latin typeface="+mn-lt"/>
              </a:rPr>
              <a:t>,</a:t>
            </a:r>
            <a:r>
              <a:rPr lang="ko-KR" altLang="en-US" sz="1200" dirty="0">
                <a:latin typeface="+mn-lt"/>
              </a:rPr>
              <a:t> 이주현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박나현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 err="1">
                <a:latin typeface="+mn-lt"/>
              </a:rPr>
              <a:t>윤소현</a:t>
            </a:r>
            <a:endParaRPr lang="en-US" altLang="ko-KR" sz="1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8774-184A-4F26-9DB1-0F0BFE8AEE16}"/>
              </a:ext>
            </a:extLst>
          </p:cNvPr>
          <p:cNvSpPr txBox="1"/>
          <p:nvPr/>
        </p:nvSpPr>
        <p:spPr>
          <a:xfrm>
            <a:off x="5591944" y="32443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설계</a:t>
            </a:r>
          </a:p>
        </p:txBody>
      </p:sp>
    </p:spTree>
    <p:extLst>
      <p:ext uri="{BB962C8B-B14F-4D97-AF65-F5344CB8AC3E}">
        <p14:creationId xmlns:p14="http://schemas.microsoft.com/office/powerpoint/2010/main" val="26084116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61EEAB-0F62-456E-B831-865D32FAF80A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도형 2">
            <a:extLst>
              <a:ext uri="{FF2B5EF4-FFF2-40B4-BE49-F238E27FC236}">
                <a16:creationId xmlns:a16="http://schemas.microsoft.com/office/drawing/2014/main" id="{67B99B11-CD4C-415E-9E64-D1AFD569838F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공지사항	   | 	  교육목록/신청 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85750" y="1349375"/>
            <a:ext cx="11748770" cy="32385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		교육명				|           강사명          	| 		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교육일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  	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이수여부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		</a:t>
            </a:r>
            <a:r>
              <a:rPr lang="ko-KR" altLang="en-US" sz="1100" b="0" strike="noStrike" cap="none" dirty="0">
                <a:latin typeface="맑은 고딕" charset="0"/>
                <a:ea typeface="맑은 고딕" charset="0"/>
              </a:rPr>
              <a:t>강의평가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80670" y="1676400"/>
            <a:ext cx="11753850" cy="5045075"/>
          </a:xfrm>
          <a:prstGeom prst="rect">
            <a:avLst/>
          </a:prstGeom>
          <a:solidFill>
            <a:srgbClr val="F0F0F0">
              <a:alpha val="49847"/>
            </a:srgbClr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285750" y="5090795"/>
            <a:ext cx="11769725" cy="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>
            <a:off x="47328" y="4868014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과거내역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283845" y="1772285"/>
            <a:ext cx="11748770" cy="323850"/>
          </a:xfrm>
          <a:prstGeom prst="rect">
            <a:avLst/>
          </a:prstGeom>
          <a:solidFill>
            <a:srgbClr val="F2F2F2"/>
          </a:solidFill>
          <a:ln w="0">
            <a:noFill/>
            <a:prstDash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	   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PMP 과정교육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	| 	  박영지          |    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2018.03.01 ~2018.12.31	 |   	     P       	|			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48335" y="1627654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현재내역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 ( </a:t>
            </a:r>
            <a:r>
              <a:rPr lang="en-US" altLang="ko-KR" sz="800" b="0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직원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)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">
            <a:extLst>
              <a:ext uri="{FF2B5EF4-FFF2-40B4-BE49-F238E27FC236}">
                <a16:creationId xmlns:a16="http://schemas.microsoft.com/office/drawing/2014/main" id="{0FAD244C-40D0-4CBE-9AAE-CAA06D449398}"/>
              </a:ext>
            </a:extLst>
          </p:cNvPr>
          <p:cNvSpPr txBox="1">
            <a:spLocks/>
          </p:cNvSpPr>
          <p:nvPr/>
        </p:nvSpPr>
        <p:spPr>
          <a:xfrm>
            <a:off x="10478217" y="1052736"/>
            <a:ext cx="1591394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클릭 시 해당 교육</a:t>
            </a:r>
            <a:r>
              <a:rPr lang="en-US" altLang="ko-KR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로 이동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9"/>
          <p:cNvSpPr>
            <a:spLocks/>
          </p:cNvSpPr>
          <p:nvPr/>
        </p:nvSpPr>
        <p:spPr>
          <a:xfrm>
            <a:off x="10530549" y="1808480"/>
            <a:ext cx="672151" cy="2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>
                <a:latin typeface="맑은 고딕" charset="0"/>
                <a:ea typeface="맑은 고딕" charset="0"/>
              </a:rPr>
              <a:t>강의평가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9"/>
          <p:cNvSpPr>
            <a:spLocks/>
          </p:cNvSpPr>
          <p:nvPr/>
        </p:nvSpPr>
        <p:spPr>
          <a:xfrm>
            <a:off x="285750" y="2169046"/>
            <a:ext cx="11748770" cy="323850"/>
          </a:xfrm>
          <a:prstGeom prst="rect">
            <a:avLst/>
          </a:prstGeom>
          <a:solidFill>
            <a:srgbClr val="F2F2F2"/>
          </a:solidFill>
          <a:ln w="0">
            <a:noFill/>
            <a:prstDash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	   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~~~~~~~~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	| 	  박영지          |    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2018.03.01 ~2018.12.31	 |   	     P       	|		 </a:t>
            </a:r>
            <a:r>
              <a:rPr lang="ko-KR" altLang="en-US" sz="1100" b="1" strike="noStrike" cap="none" dirty="0">
                <a:latin typeface="맑은 고딕" charset="0"/>
                <a:ea typeface="맑은 고딕" charset="0"/>
              </a:rPr>
              <a:t>평가완료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	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3472" y="1707362"/>
            <a:ext cx="1611482" cy="41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3" idx="2"/>
          </p:cNvCxnSpPr>
          <p:nvPr/>
        </p:nvCxnSpPr>
        <p:spPr>
          <a:xfrm>
            <a:off x="2149213" y="2126768"/>
            <a:ext cx="0" cy="39665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9"/>
          <p:cNvSpPr>
            <a:spLocks/>
          </p:cNvSpPr>
          <p:nvPr/>
        </p:nvSpPr>
        <p:spPr>
          <a:xfrm>
            <a:off x="285750" y="5085184"/>
            <a:ext cx="11786914" cy="323850"/>
          </a:xfrm>
          <a:prstGeom prst="rect">
            <a:avLst/>
          </a:prstGeom>
          <a:solidFill>
            <a:srgbClr val="F2F2F2"/>
          </a:solidFill>
          <a:ln w="0">
            <a:noFill/>
            <a:prstDash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	   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~~~~~~~~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	| 	  박영지          |    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2018.03.01 ~2018.12.31	 |   	     P       	|		</a:t>
            </a:r>
            <a:r>
              <a:rPr lang="ko-KR" altLang="en-US" sz="1100" b="1" strike="noStrike" cap="none" dirty="0">
                <a:latin typeface="맑은 고딕" charset="0"/>
                <a:ea typeface="맑은 고딕" charset="0"/>
              </a:rPr>
              <a:t>평가완료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	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수강</a:t>
            </a: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DD45EA31-B515-41DB-822D-4ADA81EFC39E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공지사항	   | 	  교육목록/신청 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4"/>
          <p:cNvSpPr>
            <a:spLocks/>
          </p:cNvSpPr>
          <p:nvPr/>
        </p:nvSpPr>
        <p:spPr>
          <a:xfrm>
            <a:off x="583008" y="1298315"/>
            <a:ext cx="10946400" cy="5432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5"/>
          <p:cNvSpPr>
            <a:spLocks/>
          </p:cNvSpPr>
          <p:nvPr/>
        </p:nvSpPr>
        <p:spPr>
          <a:xfrm>
            <a:off x="1559496" y="1132455"/>
            <a:ext cx="8756164" cy="33172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PMP </a:t>
            </a:r>
            <a:r>
              <a:rPr lang="en-US" alt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과정교육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, 4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 토요일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09:00 ~ 13:00    			</a:t>
            </a:r>
            <a:r>
              <a:rPr lang="ko-KR" altLang="en-US" sz="13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83432" y="1687505"/>
            <a:ext cx="10153128" cy="3469687"/>
            <a:chOff x="291465" y="1332230"/>
            <a:chExt cx="5868035" cy="2889885"/>
          </a:xfrm>
        </p:grpSpPr>
        <p:sp>
          <p:nvSpPr>
            <p:cNvPr id="19" name="도형 4"/>
            <p:cNvSpPr>
              <a:spLocks/>
            </p:cNvSpPr>
            <p:nvPr/>
          </p:nvSpPr>
          <p:spPr>
            <a:xfrm>
              <a:off x="291465" y="1337945"/>
              <a:ext cx="5868670" cy="288480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5"/>
            <p:cNvSpPr>
              <a:spLocks/>
            </p:cNvSpPr>
            <p:nvPr/>
          </p:nvSpPr>
          <p:spPr>
            <a:xfrm>
              <a:off x="295910" y="1332230"/>
              <a:ext cx="5854700" cy="30797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defTabSz="508000" eaLnBrk="0"/>
              <a:r>
                <a:rPr lang="ko-KR" altLang="en-US" sz="13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강의계획서</a:t>
              </a: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04474"/>
              </p:ext>
            </p:extLst>
          </p:nvPr>
        </p:nvGraphicFramePr>
        <p:xfrm>
          <a:off x="1775520" y="2132856"/>
          <a:ext cx="812800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http://partnercampus.lgcns.com/ </a:t>
                      </a:r>
                      <a:r>
                        <a:rPr lang="ko-KR" altLang="en-US" sz="1000" dirty="0"/>
                        <a:t>이용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LG CNS </a:t>
                      </a:r>
                      <a:r>
                        <a:rPr lang="ko-KR" altLang="en-US" sz="1000" dirty="0" err="1"/>
                        <a:t>협력사</a:t>
                      </a:r>
                      <a:r>
                        <a:rPr lang="ko-KR" altLang="en-US" sz="1000" dirty="0"/>
                        <a:t> 교육 사이트에 가입하여 온라인 수강</a:t>
                      </a:r>
                    </a:p>
                    <a:p>
                      <a:pPr latinLnBrk="1"/>
                      <a:r>
                        <a:rPr lang="en-US" altLang="ko-KR" sz="1000" dirty="0"/>
                        <a:t>2. SS </a:t>
                      </a:r>
                      <a:r>
                        <a:rPr lang="ko-KR" altLang="en-US" sz="1000" dirty="0"/>
                        <a:t>사업부 뿐만 아니라</a:t>
                      </a:r>
                      <a:r>
                        <a:rPr lang="en-US" altLang="ko-KR" sz="1000" dirty="0"/>
                        <a:t>, ERP </a:t>
                      </a:r>
                      <a:r>
                        <a:rPr lang="ko-KR" altLang="en-US" sz="1000" dirty="0"/>
                        <a:t>사업부도 </a:t>
                      </a:r>
                      <a:r>
                        <a:rPr lang="en-US" altLang="ko-KR" sz="1000" dirty="0"/>
                        <a:t>LCP </a:t>
                      </a:r>
                      <a:r>
                        <a:rPr lang="ko-KR" altLang="en-US" sz="1000" dirty="0"/>
                        <a:t>기술인증 심사과목에서</a:t>
                      </a:r>
                    </a:p>
                    <a:p>
                      <a:pPr latinLnBrk="1"/>
                      <a:r>
                        <a:rPr lang="ko-KR" altLang="en-US" sz="1000" dirty="0"/>
                        <a:t>   프로그래밍 언어 </a:t>
                      </a:r>
                      <a:r>
                        <a:rPr lang="en-US" altLang="ko-KR" sz="1000" dirty="0"/>
                        <a:t>(JAVA, .NET )</a:t>
                      </a:r>
                      <a:r>
                        <a:rPr lang="ko-KR" altLang="en-US" sz="1000" dirty="0"/>
                        <a:t>가 포함 되면 수강 할 수 있도록 안내</a:t>
                      </a:r>
                    </a:p>
                    <a:p>
                      <a:pPr latinLnBrk="1"/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향후 일정 </a:t>
                      </a:r>
                    </a:p>
                    <a:p>
                      <a:pPr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전사 사이트 회원 가입 및 교육 수강 가이드 안내</a:t>
                      </a:r>
                    </a:p>
                    <a:p>
                      <a:pPr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개인별 교육 수강 계획 작성 및 제출 요청 </a:t>
                      </a:r>
                      <a:r>
                        <a:rPr lang="en-US" altLang="ko-KR" sz="1000" dirty="0"/>
                        <a:t>( ~ 2</a:t>
                      </a:r>
                      <a:r>
                        <a:rPr lang="ko-KR" altLang="en-US" sz="1000" dirty="0"/>
                        <a:t>월 말일까지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개인 수강 현황 관리와 수강 독려 진행 </a:t>
                      </a:r>
                    </a:p>
                    <a:p>
                      <a:pPr latinLnBrk="1"/>
                      <a:r>
                        <a:rPr lang="en-US" altLang="ko-KR" sz="1000" dirty="0"/>
                        <a:t>4. LCP </a:t>
                      </a:r>
                      <a:r>
                        <a:rPr lang="ko-KR" altLang="en-US" sz="1000" dirty="0"/>
                        <a:t>조별 활동 모임 및 자체 테스트는 별도로 진행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1C63D7-088B-4E4C-9AAF-560E8E18A9B8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7541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1A19F-FDC8-4E16-9D9E-0B382BD33D77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446" y="3024610"/>
            <a:ext cx="11755755" cy="3178341"/>
            <a:chOff x="299720" y="4359910"/>
            <a:chExt cx="5868035" cy="239839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299720" y="4364355"/>
              <a:ext cx="5868670" cy="23945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304165" y="4359910"/>
              <a:ext cx="5854700" cy="25590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강의</a:t>
              </a:r>
              <a:r>
                <a:rPr lang="en-US" altLang="ko-KR" sz="1600" b="0" strike="noStrike" cap="none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>
            <a:off x="695919" y="3573075"/>
            <a:ext cx="11233248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교육분야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	</a:t>
            </a: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교육명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		     			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시간표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 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수강자 수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평가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695919" y="3900242"/>
            <a:ext cx="11046069" cy="294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eaLnBrk="0"/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Project Management	     PMP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과정교육	    			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주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, 4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주 토요일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09:00 ~ 13:00		   11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명</a:t>
            </a:r>
            <a:endParaRPr lang="ko-KR" altLang="en-US" sz="1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75950" y="3925972"/>
            <a:ext cx="627117" cy="21272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strike="noStrike" cap="none" dirty="0"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1">
            <a:extLst>
              <a:ext uri="{FF2B5EF4-FFF2-40B4-BE49-F238E27FC236}">
                <a16:creationId xmlns:a16="http://schemas.microsoft.com/office/drawing/2014/main" id="{BCBECD4C-A04D-47BC-991D-675AA96D4D35}"/>
              </a:ext>
            </a:extLst>
          </p:cNvPr>
          <p:cNvSpPr>
            <a:spLocks/>
          </p:cNvSpPr>
          <p:nvPr/>
        </p:nvSpPr>
        <p:spPr>
          <a:xfrm>
            <a:off x="3816667" y="6229687"/>
            <a:ext cx="4308475" cy="36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이전,1,2,3,4,마지막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▶</a:t>
            </a:r>
          </a:p>
        </p:txBody>
      </p:sp>
      <p:sp>
        <p:nvSpPr>
          <p:cNvPr id="26" name="텍스트 상자 3">
            <a:extLst>
              <a:ext uri="{FF2B5EF4-FFF2-40B4-BE49-F238E27FC236}">
                <a16:creationId xmlns:a16="http://schemas.microsoft.com/office/drawing/2014/main" id="{0FAD244C-40D0-4CBE-9AAE-CAA06D449398}"/>
              </a:ext>
            </a:extLst>
          </p:cNvPr>
          <p:cNvSpPr txBox="1">
            <a:spLocks/>
          </p:cNvSpPr>
          <p:nvPr/>
        </p:nvSpPr>
        <p:spPr>
          <a:xfrm>
            <a:off x="10272464" y="3376569"/>
            <a:ext cx="2427210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강의목록 클릭 시 해당 교육 뷰로 이동함 </a:t>
            </a:r>
          </a:p>
        </p:txBody>
      </p:sp>
      <p:sp>
        <p:nvSpPr>
          <p:cNvPr id="27" name="도형 1">
            <a:extLst>
              <a:ext uri="{FF2B5EF4-FFF2-40B4-BE49-F238E27FC236}">
                <a16:creationId xmlns:a16="http://schemas.microsoft.com/office/drawing/2014/main" id="{1E630646-1D6B-4F8C-9E6E-27CD4E65D24E}"/>
              </a:ext>
            </a:extLst>
          </p:cNvPr>
          <p:cNvSpPr>
            <a:spLocks/>
          </p:cNvSpPr>
          <p:nvPr/>
        </p:nvSpPr>
        <p:spPr>
          <a:xfrm>
            <a:off x="11208568" y="1105645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강사 신청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A7DE6E-9227-4F42-AB6E-4EE64DBD347A}"/>
              </a:ext>
            </a:extLst>
          </p:cNvPr>
          <p:cNvGrpSpPr/>
          <p:nvPr/>
        </p:nvGrpSpPr>
        <p:grpSpPr>
          <a:xfrm>
            <a:off x="247718" y="1505213"/>
            <a:ext cx="11757027" cy="1470126"/>
            <a:chOff x="299720" y="4359910"/>
            <a:chExt cx="5868670" cy="2399030"/>
          </a:xfrm>
        </p:grpSpPr>
        <p:sp>
          <p:nvSpPr>
            <p:cNvPr id="29" name="도형 11">
              <a:extLst>
                <a:ext uri="{FF2B5EF4-FFF2-40B4-BE49-F238E27FC236}">
                  <a16:creationId xmlns:a16="http://schemas.microsoft.com/office/drawing/2014/main" id="{A9E85500-68DF-46DC-9F93-F869E6E88667}"/>
                </a:ext>
              </a:extLst>
            </p:cNvPr>
            <p:cNvSpPr>
              <a:spLocks/>
            </p:cNvSpPr>
            <p:nvPr/>
          </p:nvSpPr>
          <p:spPr>
            <a:xfrm>
              <a:off x="299720" y="4364355"/>
              <a:ext cx="5868670" cy="23945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12">
              <a:extLst>
                <a:ext uri="{FF2B5EF4-FFF2-40B4-BE49-F238E27FC236}">
                  <a16:creationId xmlns:a16="http://schemas.microsoft.com/office/drawing/2014/main" id="{478EA59D-EE72-431E-A793-124C68096992}"/>
                </a:ext>
              </a:extLst>
            </p:cNvPr>
            <p:cNvSpPr>
              <a:spLocks/>
            </p:cNvSpPr>
            <p:nvPr/>
          </p:nvSpPr>
          <p:spPr>
            <a:xfrm>
              <a:off x="304165" y="4359910"/>
              <a:ext cx="5854700" cy="538404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신청현황</a:t>
              </a:r>
            </a:p>
          </p:txBody>
        </p:sp>
      </p:grp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15675118-A121-4F73-B64D-2F420D19CFBA}"/>
              </a:ext>
            </a:extLst>
          </p:cNvPr>
          <p:cNvSpPr txBox="1">
            <a:spLocks/>
          </p:cNvSpPr>
          <p:nvPr/>
        </p:nvSpPr>
        <p:spPr>
          <a:xfrm>
            <a:off x="695919" y="1888022"/>
            <a:ext cx="11233248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교육분야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	</a:t>
            </a: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교육명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		     			~~~~~~~~~~~~~~~~~~~	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신청현황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 	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6">
            <a:extLst>
              <a:ext uri="{FF2B5EF4-FFF2-40B4-BE49-F238E27FC236}">
                <a16:creationId xmlns:a16="http://schemas.microsoft.com/office/drawing/2014/main" id="{FA4DBDF1-08C0-4916-A711-E4AA14A94732}"/>
              </a:ext>
            </a:extLst>
          </p:cNvPr>
          <p:cNvSpPr txBox="1">
            <a:spLocks/>
          </p:cNvSpPr>
          <p:nvPr/>
        </p:nvSpPr>
        <p:spPr>
          <a:xfrm>
            <a:off x="683311" y="2215189"/>
            <a:ext cx="11046069" cy="294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eaLnBrk="0"/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Project Management	     PMP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과정교육	    			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 				     </a:t>
            </a:r>
            <a:endParaRPr lang="ko-KR" altLang="en-US" sz="1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17">
            <a:extLst>
              <a:ext uri="{FF2B5EF4-FFF2-40B4-BE49-F238E27FC236}">
                <a16:creationId xmlns:a16="http://schemas.microsoft.com/office/drawing/2014/main" id="{DB77FA01-8BED-4609-B87D-9BDBD1089A61}"/>
              </a:ext>
            </a:extLst>
          </p:cNvPr>
          <p:cNvSpPr>
            <a:spLocks/>
          </p:cNvSpPr>
          <p:nvPr/>
        </p:nvSpPr>
        <p:spPr>
          <a:xfrm>
            <a:off x="10488488" y="2205690"/>
            <a:ext cx="627117" cy="21272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strike="noStrike" cap="none">
                <a:latin typeface="맑은 고딕" charset="0"/>
                <a:ea typeface="맑은 고딕" charset="0"/>
              </a:rPr>
              <a:t>심사중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1">
            <a:extLst>
              <a:ext uri="{FF2B5EF4-FFF2-40B4-BE49-F238E27FC236}">
                <a16:creationId xmlns:a16="http://schemas.microsoft.com/office/drawing/2014/main" id="{8694A961-00E1-400D-A731-E62314C4B231}"/>
              </a:ext>
            </a:extLst>
          </p:cNvPr>
          <p:cNvSpPr>
            <a:spLocks/>
          </p:cNvSpPr>
          <p:nvPr/>
        </p:nvSpPr>
        <p:spPr>
          <a:xfrm>
            <a:off x="10260422" y="1105645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교육 신청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1">
            <a:extLst>
              <a:ext uri="{FF2B5EF4-FFF2-40B4-BE49-F238E27FC236}">
                <a16:creationId xmlns:a16="http://schemas.microsoft.com/office/drawing/2014/main" id="{1E630646-1D6B-4F8C-9E6E-27CD4E65D24E}"/>
              </a:ext>
            </a:extLst>
          </p:cNvPr>
          <p:cNvSpPr>
            <a:spLocks/>
          </p:cNvSpPr>
          <p:nvPr/>
        </p:nvSpPr>
        <p:spPr>
          <a:xfrm>
            <a:off x="10718593" y="3924560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평가하기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359521" y="3903211"/>
            <a:ext cx="1512168" cy="301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1115605" y="4204367"/>
            <a:ext cx="0" cy="1663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2">
            <a:extLst>
              <a:ext uri="{FF2B5EF4-FFF2-40B4-BE49-F238E27FC236}">
                <a16:creationId xmlns:a16="http://schemas.microsoft.com/office/drawing/2014/main" id="{D26EC6E2-22B1-4F18-954C-86259147E5EB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1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">
            <a:extLst>
              <a:ext uri="{FF2B5EF4-FFF2-40B4-BE49-F238E27FC236}">
                <a16:creationId xmlns:a16="http://schemas.microsoft.com/office/drawing/2014/main" id="{22D954F2-5FA0-4AD0-A1EA-D8ADC8B3EEE1}"/>
              </a:ext>
            </a:extLst>
          </p:cNvPr>
          <p:cNvSpPr txBox="1">
            <a:spLocks/>
          </p:cNvSpPr>
          <p:nvPr/>
        </p:nvSpPr>
        <p:spPr>
          <a:xfrm>
            <a:off x="11006455" y="667385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 권한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6521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0AF539-C72D-4448-B17F-3C8964395AAC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446" y="3024610"/>
            <a:ext cx="11755755" cy="3178341"/>
            <a:chOff x="299720" y="4359910"/>
            <a:chExt cx="5868035" cy="239839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299720" y="4364355"/>
              <a:ext cx="5868670" cy="23945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304165" y="4359910"/>
              <a:ext cx="5854700" cy="25590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강의</a:t>
              </a:r>
              <a:r>
                <a:rPr lang="en-US" altLang="ko-KR" sz="1600" b="0" strike="noStrike" cap="none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>
            <a:off x="695919" y="3573075"/>
            <a:ext cx="11233248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교육분야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	</a:t>
            </a: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교육명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		     			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시간표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 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수강자 수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평가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695919" y="3900242"/>
            <a:ext cx="11046069" cy="294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eaLnBrk="0"/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Project Management	     PMP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과정교육	    			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주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, 4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주 토요일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09:00 ~ 13:00		   11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명</a:t>
            </a:r>
            <a:endParaRPr lang="ko-KR" altLang="en-US" sz="1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75950" y="3925972"/>
            <a:ext cx="627117" cy="21272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strike="noStrike" cap="none" dirty="0"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1">
            <a:extLst>
              <a:ext uri="{FF2B5EF4-FFF2-40B4-BE49-F238E27FC236}">
                <a16:creationId xmlns:a16="http://schemas.microsoft.com/office/drawing/2014/main" id="{BCBECD4C-A04D-47BC-991D-675AA96D4D35}"/>
              </a:ext>
            </a:extLst>
          </p:cNvPr>
          <p:cNvSpPr>
            <a:spLocks/>
          </p:cNvSpPr>
          <p:nvPr/>
        </p:nvSpPr>
        <p:spPr>
          <a:xfrm>
            <a:off x="3816667" y="6202951"/>
            <a:ext cx="4308475" cy="36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이전,1,2,3,4,마지막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▶</a:t>
            </a:r>
          </a:p>
        </p:txBody>
      </p:sp>
      <p:sp>
        <p:nvSpPr>
          <p:cNvPr id="26" name="텍스트 상자 3">
            <a:extLst>
              <a:ext uri="{FF2B5EF4-FFF2-40B4-BE49-F238E27FC236}">
                <a16:creationId xmlns:a16="http://schemas.microsoft.com/office/drawing/2014/main" id="{0FAD244C-40D0-4CBE-9AAE-CAA06D449398}"/>
              </a:ext>
            </a:extLst>
          </p:cNvPr>
          <p:cNvSpPr txBox="1">
            <a:spLocks/>
          </p:cNvSpPr>
          <p:nvPr/>
        </p:nvSpPr>
        <p:spPr>
          <a:xfrm>
            <a:off x="10282476" y="3376569"/>
            <a:ext cx="2427210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강의목록 클릭 시 해당 교육 뷰로 이동함 </a:t>
            </a:r>
          </a:p>
        </p:txBody>
      </p:sp>
      <p:sp>
        <p:nvSpPr>
          <p:cNvPr id="27" name="도형 1">
            <a:extLst>
              <a:ext uri="{FF2B5EF4-FFF2-40B4-BE49-F238E27FC236}">
                <a16:creationId xmlns:a16="http://schemas.microsoft.com/office/drawing/2014/main" id="{1E630646-1D6B-4F8C-9E6E-27CD4E65D24E}"/>
              </a:ext>
            </a:extLst>
          </p:cNvPr>
          <p:cNvSpPr>
            <a:spLocks/>
          </p:cNvSpPr>
          <p:nvPr/>
        </p:nvSpPr>
        <p:spPr>
          <a:xfrm>
            <a:off x="11208568" y="1105645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강사 신청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A7DE6E-9227-4F42-AB6E-4EE64DBD347A}"/>
              </a:ext>
            </a:extLst>
          </p:cNvPr>
          <p:cNvGrpSpPr/>
          <p:nvPr/>
        </p:nvGrpSpPr>
        <p:grpSpPr>
          <a:xfrm>
            <a:off x="247718" y="1505213"/>
            <a:ext cx="11757027" cy="1470126"/>
            <a:chOff x="299720" y="4359910"/>
            <a:chExt cx="5868670" cy="2399030"/>
          </a:xfrm>
        </p:grpSpPr>
        <p:sp>
          <p:nvSpPr>
            <p:cNvPr id="29" name="도형 11">
              <a:extLst>
                <a:ext uri="{FF2B5EF4-FFF2-40B4-BE49-F238E27FC236}">
                  <a16:creationId xmlns:a16="http://schemas.microsoft.com/office/drawing/2014/main" id="{A9E85500-68DF-46DC-9F93-F869E6E88667}"/>
                </a:ext>
              </a:extLst>
            </p:cNvPr>
            <p:cNvSpPr>
              <a:spLocks/>
            </p:cNvSpPr>
            <p:nvPr/>
          </p:nvSpPr>
          <p:spPr>
            <a:xfrm>
              <a:off x="299720" y="4364355"/>
              <a:ext cx="5868670" cy="23945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12">
              <a:extLst>
                <a:ext uri="{FF2B5EF4-FFF2-40B4-BE49-F238E27FC236}">
                  <a16:creationId xmlns:a16="http://schemas.microsoft.com/office/drawing/2014/main" id="{478EA59D-EE72-431E-A793-124C68096992}"/>
                </a:ext>
              </a:extLst>
            </p:cNvPr>
            <p:cNvSpPr>
              <a:spLocks/>
            </p:cNvSpPr>
            <p:nvPr/>
          </p:nvSpPr>
          <p:spPr>
            <a:xfrm>
              <a:off x="304165" y="4359910"/>
              <a:ext cx="5854700" cy="538404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신청현황</a:t>
              </a:r>
            </a:p>
          </p:txBody>
        </p:sp>
      </p:grp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15675118-A121-4F73-B64D-2F420D19CFBA}"/>
              </a:ext>
            </a:extLst>
          </p:cNvPr>
          <p:cNvSpPr txBox="1">
            <a:spLocks/>
          </p:cNvSpPr>
          <p:nvPr/>
        </p:nvSpPr>
        <p:spPr>
          <a:xfrm>
            <a:off x="695919" y="1888022"/>
            <a:ext cx="11233248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교육분야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	</a:t>
            </a: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교육명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		     			~~~~~~~~~~~~~~~~~~~	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신청현황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		 			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	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6">
            <a:extLst>
              <a:ext uri="{FF2B5EF4-FFF2-40B4-BE49-F238E27FC236}">
                <a16:creationId xmlns:a16="http://schemas.microsoft.com/office/drawing/2014/main" id="{FA4DBDF1-08C0-4916-A711-E4AA14A94732}"/>
              </a:ext>
            </a:extLst>
          </p:cNvPr>
          <p:cNvSpPr txBox="1">
            <a:spLocks/>
          </p:cNvSpPr>
          <p:nvPr/>
        </p:nvSpPr>
        <p:spPr>
          <a:xfrm>
            <a:off x="683311" y="2215189"/>
            <a:ext cx="11046069" cy="294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eaLnBrk="0"/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Project Management	     PMP </a:t>
            </a: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과정교육	    			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 				     </a:t>
            </a:r>
            <a:endParaRPr lang="ko-KR" altLang="en-US" sz="1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17">
            <a:extLst>
              <a:ext uri="{FF2B5EF4-FFF2-40B4-BE49-F238E27FC236}">
                <a16:creationId xmlns:a16="http://schemas.microsoft.com/office/drawing/2014/main" id="{DB77FA01-8BED-4609-B87D-9BDBD1089A61}"/>
              </a:ext>
            </a:extLst>
          </p:cNvPr>
          <p:cNvSpPr>
            <a:spLocks/>
          </p:cNvSpPr>
          <p:nvPr/>
        </p:nvSpPr>
        <p:spPr>
          <a:xfrm>
            <a:off x="10488488" y="2205690"/>
            <a:ext cx="627117" cy="21272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strike="noStrike" cap="none">
                <a:latin typeface="맑은 고딕" charset="0"/>
                <a:ea typeface="맑은 고딕" charset="0"/>
              </a:rPr>
              <a:t>심사중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1">
            <a:extLst>
              <a:ext uri="{FF2B5EF4-FFF2-40B4-BE49-F238E27FC236}">
                <a16:creationId xmlns:a16="http://schemas.microsoft.com/office/drawing/2014/main" id="{8694A961-00E1-400D-A731-E62314C4B231}"/>
              </a:ext>
            </a:extLst>
          </p:cNvPr>
          <p:cNvSpPr>
            <a:spLocks/>
          </p:cNvSpPr>
          <p:nvPr/>
        </p:nvSpPr>
        <p:spPr>
          <a:xfrm>
            <a:off x="10260422" y="1105645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교육 신청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1">
            <a:extLst>
              <a:ext uri="{FF2B5EF4-FFF2-40B4-BE49-F238E27FC236}">
                <a16:creationId xmlns:a16="http://schemas.microsoft.com/office/drawing/2014/main" id="{1E630646-1D6B-4F8C-9E6E-27CD4E65D24E}"/>
              </a:ext>
            </a:extLst>
          </p:cNvPr>
          <p:cNvSpPr>
            <a:spLocks/>
          </p:cNvSpPr>
          <p:nvPr/>
        </p:nvSpPr>
        <p:spPr>
          <a:xfrm>
            <a:off x="10718593" y="3924560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평가하기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09353" y="3897591"/>
            <a:ext cx="1512168" cy="301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165437" y="4198747"/>
            <a:ext cx="0" cy="1663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2">
            <a:extLst>
              <a:ext uri="{FF2B5EF4-FFF2-40B4-BE49-F238E27FC236}">
                <a16:creationId xmlns:a16="http://schemas.microsoft.com/office/drawing/2014/main" id="{A84FC46A-809E-409F-8266-27FE1E96A1B9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74865" y="242759"/>
            <a:ext cx="5702731" cy="3178341"/>
            <a:chOff x="3575720" y="2164181"/>
            <a:chExt cx="5702731" cy="3178341"/>
          </a:xfrm>
        </p:grpSpPr>
        <p:grpSp>
          <p:nvGrpSpPr>
            <p:cNvPr id="35" name="그룹 34"/>
            <p:cNvGrpSpPr/>
            <p:nvPr/>
          </p:nvGrpSpPr>
          <p:grpSpPr>
            <a:xfrm>
              <a:off x="3575720" y="2164181"/>
              <a:ext cx="5702731" cy="3178341"/>
              <a:chOff x="299720" y="4359910"/>
              <a:chExt cx="5868035" cy="2398395"/>
            </a:xfrm>
          </p:grpSpPr>
          <p:sp>
            <p:nvSpPr>
              <p:cNvPr id="36" name="도형 11"/>
              <p:cNvSpPr>
                <a:spLocks/>
              </p:cNvSpPr>
              <p:nvPr/>
            </p:nvSpPr>
            <p:spPr>
              <a:xfrm>
                <a:off x="299720" y="4364355"/>
                <a:ext cx="5868670" cy="2394585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도형 12"/>
              <p:cNvSpPr>
                <a:spLocks/>
              </p:cNvSpPr>
              <p:nvPr/>
            </p:nvSpPr>
            <p:spPr>
              <a:xfrm>
                <a:off x="304165" y="4359910"/>
                <a:ext cx="5854700" cy="255905"/>
              </a:xfrm>
              <a:prstGeom prst="rect">
                <a:avLst/>
              </a:pr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600" b="1" strike="noStrike" cap="none" dirty="0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평가하기</a:t>
                </a:r>
              </a:p>
            </p:txBody>
          </p:sp>
        </p:grpSp>
        <p:sp>
          <p:nvSpPr>
            <p:cNvPr id="43" name="도형 2"/>
            <p:cNvSpPr>
              <a:spLocks/>
            </p:cNvSpPr>
            <p:nvPr/>
          </p:nvSpPr>
          <p:spPr>
            <a:xfrm>
              <a:off x="3843020" y="2666213"/>
              <a:ext cx="4939046" cy="378920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b="0" strike="noStrike" cap="none" dirty="0">
                  <a:latin typeface="맑은 고딕" charset="0"/>
                  <a:ea typeface="맑은 고딕" charset="0"/>
                </a:rPr>
                <a:t>사원번호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	   | 	 </a:t>
              </a:r>
              <a:r>
                <a:rPr lang="ko-KR" altLang="en-US" sz="1100" dirty="0">
                  <a:latin typeface="맑은 고딕" charset="0"/>
                  <a:ea typeface="맑은 고딕" charset="0"/>
                </a:rPr>
                <a:t>부서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 	| 	</a:t>
              </a:r>
              <a:r>
                <a:rPr lang="ko-KR" altLang="en-US" sz="1100" b="0" strike="noStrike" cap="none" dirty="0">
                  <a:latin typeface="맑은 고딕" charset="0"/>
                  <a:ea typeface="맑은 고딕" charset="0"/>
                </a:rPr>
                <a:t>이름  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	 | 	</a:t>
              </a:r>
              <a:r>
                <a:rPr lang="ko-KR" altLang="en-US" sz="1100" b="0" strike="noStrike" cap="none" dirty="0">
                  <a:latin typeface="맑은 고딕" charset="0"/>
                  <a:ea typeface="맑은 고딕" charset="0"/>
                </a:rPr>
                <a:t>평가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	</a:t>
              </a: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816667" y="3174274"/>
              <a:ext cx="4965399" cy="378920"/>
              <a:chOff x="3816667" y="3174274"/>
              <a:chExt cx="4965399" cy="378920"/>
            </a:xfrm>
          </p:grpSpPr>
          <p:sp>
            <p:nvSpPr>
              <p:cNvPr id="44" name="도형 2"/>
              <p:cNvSpPr>
                <a:spLocks/>
              </p:cNvSpPr>
              <p:nvPr/>
            </p:nvSpPr>
            <p:spPr>
              <a:xfrm>
                <a:off x="3816667" y="3174274"/>
                <a:ext cx="4965399" cy="378920"/>
              </a:xfrm>
              <a:prstGeom prst="rect">
                <a:avLst/>
              </a:prstGeom>
              <a:solidFill>
                <a:srgbClr val="F2F2F2"/>
              </a:solidFill>
              <a:ln w="12700" cap="flat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b="0" strike="noStrike" cap="none" dirty="0">
                    <a:latin typeface="맑은 고딕" charset="0"/>
                    <a:ea typeface="맑은 고딕" charset="0"/>
                  </a:rPr>
                  <a:t>2014    		   | 	 </a:t>
                </a:r>
                <a:r>
                  <a:rPr lang="en-US" altLang="ko-KR" sz="1100" dirty="0">
                    <a:latin typeface="맑은 고딕" charset="0"/>
                    <a:ea typeface="맑은 고딕" charset="0"/>
                  </a:rPr>
                  <a:t>HR</a:t>
                </a:r>
                <a:r>
                  <a:rPr lang="en-US" altLang="ko-KR" sz="1100" b="0" strike="noStrike" cap="none" dirty="0">
                    <a:latin typeface="맑은 고딕" charset="0"/>
                    <a:ea typeface="맑은 고딕" charset="0"/>
                  </a:rPr>
                  <a:t> 	| 	  </a:t>
                </a:r>
                <a:r>
                  <a:rPr lang="ko-KR" altLang="en-US" sz="1100" dirty="0">
                    <a:latin typeface="맑은 고딕" charset="0"/>
                    <a:ea typeface="맑은 고딕" charset="0"/>
                  </a:rPr>
                  <a:t>최재은</a:t>
                </a:r>
                <a:r>
                  <a:rPr lang="en-US" altLang="ko-KR" sz="1100" b="0" strike="noStrike" cap="none" dirty="0">
                    <a:latin typeface="맑은 고딕" charset="0"/>
                    <a:ea typeface="맑은 고딕" charset="0"/>
                  </a:rPr>
                  <a:t> | 		</a:t>
                </a:r>
                <a:endParaRPr lang="ko-KR" altLang="en-US" sz="1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464152" y="3254813"/>
                <a:ext cx="1224136" cy="217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열정적이다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!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도형 2"/>
            <p:cNvSpPr>
              <a:spLocks/>
            </p:cNvSpPr>
            <p:nvPr/>
          </p:nvSpPr>
          <p:spPr>
            <a:xfrm>
              <a:off x="3829843" y="3705594"/>
              <a:ext cx="4965399" cy="378920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2014    		   | 	 </a:t>
              </a:r>
              <a:r>
                <a:rPr lang="en-US" altLang="ko-KR" sz="1100" dirty="0">
                  <a:latin typeface="맑은 고딕" charset="0"/>
                  <a:ea typeface="맑은 고딕" charset="0"/>
                </a:rPr>
                <a:t>HR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 	| 	  </a:t>
              </a:r>
              <a:r>
                <a:rPr lang="ko-KR" altLang="en-US" sz="1100" b="0" strike="noStrike" cap="none" dirty="0">
                  <a:latin typeface="맑은 고딕" charset="0"/>
                  <a:ea typeface="맑은 고딕" charset="0"/>
                </a:rPr>
                <a:t>이주현</a:t>
              </a: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 | 		</a:t>
              </a: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2529" y="3773399"/>
              <a:ext cx="1224136" cy="2178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열정적이다 </a:t>
              </a:r>
              <a:r>
                <a:rPr lang="en-US" altLang="ko-KR" sz="1100" dirty="0">
                  <a:solidFill>
                    <a:schemeClr val="tx1"/>
                  </a:solidFill>
                </a:rPr>
                <a:t>!!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도형 1">
              <a:extLst>
                <a:ext uri="{FF2B5EF4-FFF2-40B4-BE49-F238E27FC236}">
                  <a16:creationId xmlns:a16="http://schemas.microsoft.com/office/drawing/2014/main" id="{1E630646-1D6B-4F8C-9E6E-27CD4E65D24E}"/>
                </a:ext>
              </a:extLst>
            </p:cNvPr>
            <p:cNvSpPr>
              <a:spLocks/>
            </p:cNvSpPr>
            <p:nvPr/>
          </p:nvSpPr>
          <p:spPr>
            <a:xfrm>
              <a:off x="5653707" y="4906260"/>
              <a:ext cx="815156" cy="26606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900" b="0" strike="noStrike" cap="none" dirty="0">
                  <a:latin typeface="맑은 고딕" charset="0"/>
                  <a:ea typeface="맑은 고딕" charset="0"/>
                </a:rPr>
                <a:t>저장</a:t>
              </a:r>
            </a:p>
          </p:txBody>
        </p:sp>
      </p:grpSp>
      <p:sp>
        <p:nvSpPr>
          <p:cNvPr id="41" name="도형 1">
            <a:extLst>
              <a:ext uri="{FF2B5EF4-FFF2-40B4-BE49-F238E27FC236}">
                <a16:creationId xmlns:a16="http://schemas.microsoft.com/office/drawing/2014/main" id="{37B745CB-2EC6-4B07-B103-042A351F994F}"/>
              </a:ext>
            </a:extLst>
          </p:cNvPr>
          <p:cNvSpPr>
            <a:spLocks/>
          </p:cNvSpPr>
          <p:nvPr/>
        </p:nvSpPr>
        <p:spPr>
          <a:xfrm>
            <a:off x="6240016" y="2984838"/>
            <a:ext cx="815156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dirty="0">
                <a:latin typeface="맑은 고딕" charset="0"/>
                <a:ea typeface="맑은 고딕" charset="0"/>
              </a:rPr>
              <a:t>취소</a:t>
            </a:r>
          </a:p>
        </p:txBody>
      </p:sp>
      <p:sp>
        <p:nvSpPr>
          <p:cNvPr id="49" name="텍스트 상자 3">
            <a:extLst>
              <a:ext uri="{FF2B5EF4-FFF2-40B4-BE49-F238E27FC236}">
                <a16:creationId xmlns:a16="http://schemas.microsoft.com/office/drawing/2014/main" id="{F6E4FEA7-22E5-45D0-9DF0-4E9BA0FA447E}"/>
              </a:ext>
            </a:extLst>
          </p:cNvPr>
          <p:cNvSpPr txBox="1">
            <a:spLocks/>
          </p:cNvSpPr>
          <p:nvPr/>
        </p:nvSpPr>
        <p:spPr>
          <a:xfrm>
            <a:off x="11006455" y="667385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 권한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439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</a:p>
        </p:txBody>
      </p:sp>
      <p:sp>
        <p:nvSpPr>
          <p:cNvPr id="8" name="도형 4"/>
          <p:cNvSpPr>
            <a:spLocks/>
          </p:cNvSpPr>
          <p:nvPr/>
        </p:nvSpPr>
        <p:spPr>
          <a:xfrm>
            <a:off x="583008" y="1370019"/>
            <a:ext cx="10946400" cy="52993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5"/>
          <p:cNvSpPr>
            <a:spLocks/>
          </p:cNvSpPr>
          <p:nvPr/>
        </p:nvSpPr>
        <p:spPr>
          <a:xfrm>
            <a:off x="1559496" y="1132455"/>
            <a:ext cx="8756164" cy="33172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PMP </a:t>
            </a:r>
            <a:r>
              <a:rPr lang="en-US" alt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과정교육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, 4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 토요일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09:00 ~ 13:00    			</a:t>
            </a:r>
            <a:r>
              <a:rPr lang="ko-KR" altLang="en-US" sz="13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3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83432" y="1687505"/>
            <a:ext cx="10153128" cy="3469687"/>
            <a:chOff x="291465" y="1332230"/>
            <a:chExt cx="5868035" cy="2889885"/>
          </a:xfrm>
        </p:grpSpPr>
        <p:sp>
          <p:nvSpPr>
            <p:cNvPr id="19" name="도형 4"/>
            <p:cNvSpPr>
              <a:spLocks/>
            </p:cNvSpPr>
            <p:nvPr/>
          </p:nvSpPr>
          <p:spPr>
            <a:xfrm>
              <a:off x="291465" y="1337945"/>
              <a:ext cx="5868670" cy="288480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5"/>
            <p:cNvSpPr>
              <a:spLocks/>
            </p:cNvSpPr>
            <p:nvPr/>
          </p:nvSpPr>
          <p:spPr>
            <a:xfrm>
              <a:off x="295910" y="1332230"/>
              <a:ext cx="5854700" cy="30797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defTabSz="508000" eaLnBrk="0"/>
              <a:r>
                <a:rPr lang="ko-KR" altLang="en-US" sz="13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강의계획서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68051" y="5212432"/>
            <a:ext cx="10169608" cy="1385224"/>
            <a:chOff x="291465" y="1332230"/>
            <a:chExt cx="5868670" cy="2890520"/>
          </a:xfrm>
        </p:grpSpPr>
        <p:sp>
          <p:nvSpPr>
            <p:cNvPr id="27" name="도형 4"/>
            <p:cNvSpPr>
              <a:spLocks/>
            </p:cNvSpPr>
            <p:nvPr/>
          </p:nvSpPr>
          <p:spPr>
            <a:xfrm>
              <a:off x="291465" y="1337945"/>
              <a:ext cx="5868670" cy="288480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5"/>
            <p:cNvSpPr>
              <a:spLocks/>
            </p:cNvSpPr>
            <p:nvPr/>
          </p:nvSpPr>
          <p:spPr>
            <a:xfrm>
              <a:off x="295910" y="1332230"/>
              <a:ext cx="5854700" cy="527876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수강자</a:t>
              </a: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46607"/>
              </p:ext>
            </p:extLst>
          </p:nvPr>
        </p:nvGraphicFramePr>
        <p:xfrm>
          <a:off x="1775520" y="2132856"/>
          <a:ext cx="6984776" cy="2586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5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5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5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5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84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http://partnercampus.lgcns.com/ </a:t>
                      </a:r>
                      <a:r>
                        <a:rPr lang="ko-KR" altLang="en-US" sz="1000" dirty="0"/>
                        <a:t>이용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LG CNS </a:t>
                      </a:r>
                      <a:r>
                        <a:rPr lang="ko-KR" altLang="en-US" sz="1000" dirty="0" err="1"/>
                        <a:t>협력사</a:t>
                      </a:r>
                      <a:r>
                        <a:rPr lang="ko-KR" altLang="en-US" sz="1000" dirty="0"/>
                        <a:t> 교육 사이트에 가입하여 온라인 수강</a:t>
                      </a:r>
                    </a:p>
                    <a:p>
                      <a:pPr latinLnBrk="1"/>
                      <a:r>
                        <a:rPr lang="en-US" altLang="ko-KR" sz="1000" dirty="0"/>
                        <a:t>2. SS </a:t>
                      </a:r>
                      <a:r>
                        <a:rPr lang="ko-KR" altLang="en-US" sz="1000" dirty="0"/>
                        <a:t>사업부 뿐만 아니라</a:t>
                      </a:r>
                      <a:r>
                        <a:rPr lang="en-US" altLang="ko-KR" sz="1000" dirty="0"/>
                        <a:t>, ERP </a:t>
                      </a:r>
                      <a:r>
                        <a:rPr lang="ko-KR" altLang="en-US" sz="1000" dirty="0"/>
                        <a:t>사업부도 </a:t>
                      </a:r>
                      <a:r>
                        <a:rPr lang="en-US" altLang="ko-KR" sz="1000" dirty="0"/>
                        <a:t>LCP </a:t>
                      </a:r>
                      <a:r>
                        <a:rPr lang="ko-KR" altLang="en-US" sz="1000" dirty="0"/>
                        <a:t>기술인증 심사과목에서</a:t>
                      </a:r>
                    </a:p>
                    <a:p>
                      <a:pPr latinLnBrk="1"/>
                      <a:r>
                        <a:rPr lang="ko-KR" altLang="en-US" sz="1000" dirty="0"/>
                        <a:t>   프로그래밍 언어 </a:t>
                      </a:r>
                      <a:r>
                        <a:rPr lang="en-US" altLang="ko-KR" sz="1000" dirty="0"/>
                        <a:t>(JAVA, .NET )</a:t>
                      </a:r>
                      <a:r>
                        <a:rPr lang="ko-KR" altLang="en-US" sz="1000" dirty="0"/>
                        <a:t>가 포함 되면 수강 할 수 있도록 안내</a:t>
                      </a:r>
                    </a:p>
                    <a:p>
                      <a:pPr latinLnBrk="1"/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향후 일정 </a:t>
                      </a:r>
                    </a:p>
                    <a:p>
                      <a:pPr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전사 사이트 회원 가입 및 교육 수강 가이드 안내</a:t>
                      </a:r>
                    </a:p>
                    <a:p>
                      <a:pPr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개인별 교육 수강 계획 작성 및 제출 요청 </a:t>
                      </a:r>
                      <a:r>
                        <a:rPr lang="en-US" altLang="ko-KR" sz="1000" dirty="0"/>
                        <a:t>( ~ 2</a:t>
                      </a:r>
                      <a:r>
                        <a:rPr lang="ko-KR" altLang="en-US" sz="1000" dirty="0"/>
                        <a:t>월 말일까지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개인 수강 현황 관리와 수강 독려 진행 </a:t>
                      </a:r>
                    </a:p>
                    <a:p>
                      <a:pPr latinLnBrk="1"/>
                      <a:r>
                        <a:rPr lang="en-US" altLang="ko-KR" sz="1000" dirty="0"/>
                        <a:t>4. LCP </a:t>
                      </a:r>
                      <a:r>
                        <a:rPr lang="ko-KR" altLang="en-US" sz="1000" dirty="0"/>
                        <a:t>조별 활동 모임 및 자체 테스트는 별도로 진행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도형 2"/>
          <p:cNvSpPr>
            <a:spLocks/>
          </p:cNvSpPr>
          <p:nvPr/>
        </p:nvSpPr>
        <p:spPr>
          <a:xfrm>
            <a:off x="1271464" y="5528379"/>
            <a:ext cx="4939046" cy="37892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strike="noStrike" cap="none" dirty="0">
                <a:latin typeface="맑은 고딕" charset="0"/>
                <a:ea typeface="맑은 고딕" charset="0"/>
              </a:rPr>
              <a:t>사원번호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부서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| 	</a:t>
            </a:r>
            <a:r>
              <a:rPr lang="ko-KR" altLang="en-US" sz="1100" b="0" strike="noStrike" cap="none" dirty="0">
                <a:latin typeface="맑은 고딕" charset="0"/>
                <a:ea typeface="맑은 고딕" charset="0"/>
              </a:rPr>
              <a:t>이름 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5" name="도형 2"/>
          <p:cNvSpPr>
            <a:spLocks/>
          </p:cNvSpPr>
          <p:nvPr/>
        </p:nvSpPr>
        <p:spPr>
          <a:xfrm>
            <a:off x="1271464" y="6072698"/>
            <a:ext cx="4965399" cy="36889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     2014	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| 	 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HR	    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| 	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최재은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 		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2">
            <a:extLst>
              <a:ext uri="{FF2B5EF4-FFF2-40B4-BE49-F238E27FC236}">
                <a16:creationId xmlns:a16="http://schemas.microsoft.com/office/drawing/2014/main" id="{3738623E-6256-4E54-A7A4-3C66329E31BA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1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26EF79-0D85-4933-8525-C601118BC074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상자 3">
            <a:extLst>
              <a:ext uri="{FF2B5EF4-FFF2-40B4-BE49-F238E27FC236}">
                <a16:creationId xmlns:a16="http://schemas.microsoft.com/office/drawing/2014/main" id="{CD9844FB-6269-4B77-957B-085DBC857421}"/>
              </a:ext>
            </a:extLst>
          </p:cNvPr>
          <p:cNvSpPr txBox="1">
            <a:spLocks/>
          </p:cNvSpPr>
          <p:nvPr/>
        </p:nvSpPr>
        <p:spPr>
          <a:xfrm>
            <a:off x="11006455" y="667385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 권한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7762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EBD2BA-6483-4717-8354-69D95398C486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249472" y="5988278"/>
            <a:ext cx="881380" cy="20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-윤고딕350" charset="0"/>
                <a:ea typeface="-윤고딕350" charset="0"/>
              </a:rPr>
              <a:t>등록</a:t>
            </a:r>
            <a:endParaRPr lang="ko-KR" altLang="en-US" sz="1000" b="0" strike="noStrike" cap="none" dirty="0">
              <a:solidFill>
                <a:schemeClr val="tx1"/>
              </a:solidFill>
              <a:latin typeface="-윤고딕350" charset="0"/>
              <a:ea typeface="-윤고딕350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6349568" y="5988278"/>
            <a:ext cx="881380" cy="20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-윤고딕350" charset="0"/>
                <a:ea typeface="-윤고딕350" charset="0"/>
              </a:rPr>
              <a:t>취소</a:t>
            </a:r>
            <a:endParaRPr lang="ko-KR" altLang="en-US" sz="1000" b="0" strike="noStrike" cap="none" dirty="0">
              <a:solidFill>
                <a:schemeClr val="tx1"/>
              </a:solidFill>
              <a:latin typeface="-윤고딕350" charset="0"/>
              <a:ea typeface="-윤고딕350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강의등록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 ( </a:t>
            </a: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교육신청 버튼 눌렀을 때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">
            <a:extLst>
              <a:ext uri="{FF2B5EF4-FFF2-40B4-BE49-F238E27FC236}">
                <a16:creationId xmlns:a16="http://schemas.microsoft.com/office/drawing/2014/main" id="{37E6386D-B7DF-4A04-AFF9-337F20ACCFE6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">
            <a:extLst>
              <a:ext uri="{FF2B5EF4-FFF2-40B4-BE49-F238E27FC236}">
                <a16:creationId xmlns:a16="http://schemas.microsoft.com/office/drawing/2014/main" id="{06C11D8E-C6EF-4E6A-9B2F-640F67C796DC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1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">
            <a:extLst>
              <a:ext uri="{FF2B5EF4-FFF2-40B4-BE49-F238E27FC236}">
                <a16:creationId xmlns:a16="http://schemas.microsoft.com/office/drawing/2014/main" id="{3EA9DC6F-A67D-4B21-B184-6F3BAEB054AF}"/>
              </a:ext>
            </a:extLst>
          </p:cNvPr>
          <p:cNvSpPr txBox="1">
            <a:spLocks/>
          </p:cNvSpPr>
          <p:nvPr/>
        </p:nvSpPr>
        <p:spPr>
          <a:xfrm>
            <a:off x="11006455" y="667385"/>
            <a:ext cx="64706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 권한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67450960-8124-4DCC-AFA3-1762B080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77306"/>
              </p:ext>
            </p:extLst>
          </p:nvPr>
        </p:nvGraphicFramePr>
        <p:xfrm>
          <a:off x="830298" y="1322412"/>
          <a:ext cx="10594294" cy="444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교육코드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소속번호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교육분야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교육명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 기술 교육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교육방법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교육일시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 년 3 월 19 일 ~ 2018년 3 월 20 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교육장소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강사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교육대상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소요예산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신정자 제한 수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28800" lvl="4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 년 3월 17일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" name="도형 29">
            <a:extLst>
              <a:ext uri="{FF2B5EF4-FFF2-40B4-BE49-F238E27FC236}">
                <a16:creationId xmlns:a16="http://schemas.microsoft.com/office/drawing/2014/main" id="{0EB4C5BA-FFA0-4214-B947-65EDBA79A595}"/>
              </a:ext>
            </a:extLst>
          </p:cNvPr>
          <p:cNvSpPr>
            <a:spLocks/>
          </p:cNvSpPr>
          <p:nvPr/>
        </p:nvSpPr>
        <p:spPr>
          <a:xfrm>
            <a:off x="2908891" y="1340768"/>
            <a:ext cx="5219130" cy="300024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 defTabSz="508000" eaLnBrk="0"/>
            <a:r>
              <a:rPr lang="ko-KR" altLang="en-US" sz="1200" kern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200" b="0" strike="noStrike" cap="none" dirty="0">
              <a:latin typeface="나눔손글씨 붓" charset="0"/>
              <a:ea typeface="나눔손글씨 붓" charset="0"/>
            </a:endParaRPr>
          </a:p>
        </p:txBody>
      </p:sp>
      <p:sp>
        <p:nvSpPr>
          <p:cNvPr id="54" name="텍스트 상자 37">
            <a:extLst>
              <a:ext uri="{FF2B5EF4-FFF2-40B4-BE49-F238E27FC236}">
                <a16:creationId xmlns:a16="http://schemas.microsoft.com/office/drawing/2014/main" id="{C52CDC55-B626-4200-B539-48C06BEFA074}"/>
              </a:ext>
            </a:extLst>
          </p:cNvPr>
          <p:cNvSpPr txBox="1">
            <a:spLocks/>
          </p:cNvSpPr>
          <p:nvPr/>
        </p:nvSpPr>
        <p:spPr>
          <a:xfrm>
            <a:off x="3446780" y="3917022"/>
            <a:ext cx="1071078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Θ 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전체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38">
            <a:extLst>
              <a:ext uri="{FF2B5EF4-FFF2-40B4-BE49-F238E27FC236}">
                <a16:creationId xmlns:a16="http://schemas.microsoft.com/office/drawing/2014/main" id="{6A7C9276-0E14-43A6-9C72-5DD9BDEECFAD}"/>
              </a:ext>
            </a:extLst>
          </p:cNvPr>
          <p:cNvSpPr txBox="1">
            <a:spLocks/>
          </p:cNvSpPr>
          <p:nvPr/>
        </p:nvSpPr>
        <p:spPr>
          <a:xfrm>
            <a:off x="5600066" y="3925912"/>
            <a:ext cx="1061572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 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인턴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41">
            <a:extLst>
              <a:ext uri="{FF2B5EF4-FFF2-40B4-BE49-F238E27FC236}">
                <a16:creationId xmlns:a16="http://schemas.microsoft.com/office/drawing/2014/main" id="{CF62B224-C699-4F94-B53D-BB9F77F21754}"/>
              </a:ext>
            </a:extLst>
          </p:cNvPr>
          <p:cNvSpPr txBox="1">
            <a:spLocks/>
          </p:cNvSpPr>
          <p:nvPr/>
        </p:nvSpPr>
        <p:spPr>
          <a:xfrm>
            <a:off x="7743189" y="3917022"/>
            <a:ext cx="1007701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A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2">
            <a:extLst>
              <a:ext uri="{FF2B5EF4-FFF2-40B4-BE49-F238E27FC236}">
                <a16:creationId xmlns:a16="http://schemas.microsoft.com/office/drawing/2014/main" id="{6D41CDDE-46F4-4814-8B45-DC0D92CAA13B}"/>
              </a:ext>
            </a:extLst>
          </p:cNvPr>
          <p:cNvSpPr txBox="1">
            <a:spLocks/>
          </p:cNvSpPr>
          <p:nvPr/>
        </p:nvSpPr>
        <p:spPr>
          <a:xfrm>
            <a:off x="9832975" y="3917022"/>
            <a:ext cx="1007701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B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43">
            <a:extLst>
              <a:ext uri="{FF2B5EF4-FFF2-40B4-BE49-F238E27FC236}">
                <a16:creationId xmlns:a16="http://schemas.microsoft.com/office/drawing/2014/main" id="{92FBF935-B570-449B-AA1F-FD6DAD3FFEFA}"/>
              </a:ext>
            </a:extLst>
          </p:cNvPr>
          <p:cNvSpPr>
            <a:spLocks/>
          </p:cNvSpPr>
          <p:nvPr/>
        </p:nvSpPr>
        <p:spPr>
          <a:xfrm>
            <a:off x="2906908" y="1756250"/>
            <a:ext cx="3405902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44">
            <a:extLst>
              <a:ext uri="{FF2B5EF4-FFF2-40B4-BE49-F238E27FC236}">
                <a16:creationId xmlns:a16="http://schemas.microsoft.com/office/drawing/2014/main" id="{5BE0B359-32A6-4057-B6BC-B67D2A8D28C1}"/>
              </a:ext>
            </a:extLst>
          </p:cNvPr>
          <p:cNvSpPr txBox="1">
            <a:spLocks/>
          </p:cNvSpPr>
          <p:nvPr/>
        </p:nvSpPr>
        <p:spPr>
          <a:xfrm>
            <a:off x="6374313" y="1747227"/>
            <a:ext cx="589410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45">
            <a:extLst>
              <a:ext uri="{FF2B5EF4-FFF2-40B4-BE49-F238E27FC236}">
                <a16:creationId xmlns:a16="http://schemas.microsoft.com/office/drawing/2014/main" id="{EA778862-4176-4AA8-8065-62CFBC5B4BCB}"/>
              </a:ext>
            </a:extLst>
          </p:cNvPr>
          <p:cNvSpPr>
            <a:spLocks/>
          </p:cNvSpPr>
          <p:nvPr/>
        </p:nvSpPr>
        <p:spPr>
          <a:xfrm>
            <a:off x="7464152" y="3614127"/>
            <a:ext cx="3220120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46">
            <a:extLst>
              <a:ext uri="{FF2B5EF4-FFF2-40B4-BE49-F238E27FC236}">
                <a16:creationId xmlns:a16="http://schemas.microsoft.com/office/drawing/2014/main" id="{FBD089B5-D739-4146-ADCE-2881A3061B45}"/>
              </a:ext>
            </a:extLst>
          </p:cNvPr>
          <p:cNvSpPr txBox="1">
            <a:spLocks/>
          </p:cNvSpPr>
          <p:nvPr/>
        </p:nvSpPr>
        <p:spPr>
          <a:xfrm>
            <a:off x="10779761" y="3596347"/>
            <a:ext cx="581942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47">
            <a:extLst>
              <a:ext uri="{FF2B5EF4-FFF2-40B4-BE49-F238E27FC236}">
                <a16:creationId xmlns:a16="http://schemas.microsoft.com/office/drawing/2014/main" id="{B7D545A7-A7BF-4278-9462-B787E9BA43E6}"/>
              </a:ext>
            </a:extLst>
          </p:cNvPr>
          <p:cNvSpPr txBox="1">
            <a:spLocks/>
          </p:cNvSpPr>
          <p:nvPr/>
        </p:nvSpPr>
        <p:spPr>
          <a:xfrm>
            <a:off x="2908911" y="3579202"/>
            <a:ext cx="3112731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작성하시오.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48">
            <a:extLst>
              <a:ext uri="{FF2B5EF4-FFF2-40B4-BE49-F238E27FC236}">
                <a16:creationId xmlns:a16="http://schemas.microsoft.com/office/drawing/2014/main" id="{07212D09-8D64-4AA6-8586-9DD666483A58}"/>
              </a:ext>
            </a:extLst>
          </p:cNvPr>
          <p:cNvSpPr txBox="1">
            <a:spLocks/>
          </p:cNvSpPr>
          <p:nvPr/>
        </p:nvSpPr>
        <p:spPr>
          <a:xfrm>
            <a:off x="2911856" y="4343999"/>
            <a:ext cx="3112731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\ -------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49">
            <a:extLst>
              <a:ext uri="{FF2B5EF4-FFF2-40B4-BE49-F238E27FC236}">
                <a16:creationId xmlns:a16="http://schemas.microsoft.com/office/drawing/2014/main" id="{80E2960E-228E-43E8-8F54-CD70D8F78CA3}"/>
              </a:ext>
            </a:extLst>
          </p:cNvPr>
          <p:cNvSpPr txBox="1">
            <a:spLocks/>
          </p:cNvSpPr>
          <p:nvPr/>
        </p:nvSpPr>
        <p:spPr>
          <a:xfrm>
            <a:off x="2908911" y="4696167"/>
            <a:ext cx="8434054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작성하시오.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29">
            <a:extLst>
              <a:ext uri="{FF2B5EF4-FFF2-40B4-BE49-F238E27FC236}">
                <a16:creationId xmlns:a16="http://schemas.microsoft.com/office/drawing/2014/main" id="{A5476CFA-B93D-4B03-86BD-B58D75AD5CD5}"/>
              </a:ext>
            </a:extLst>
          </p:cNvPr>
          <p:cNvSpPr>
            <a:spLocks/>
          </p:cNvSpPr>
          <p:nvPr/>
        </p:nvSpPr>
        <p:spPr>
          <a:xfrm>
            <a:off x="2908911" y="2832406"/>
            <a:ext cx="5219130" cy="300024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 defTabSz="508000" eaLnBrk="0"/>
            <a:r>
              <a:rPr lang="ko-KR" altLang="en-US" sz="1200" kern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200" b="0" strike="noStrike" cap="none" dirty="0">
              <a:latin typeface="나눔손글씨 붓" charset="0"/>
              <a:ea typeface="나눔손글씨 붓" charset="0"/>
            </a:endParaRPr>
          </a:p>
        </p:txBody>
      </p:sp>
      <p:sp>
        <p:nvSpPr>
          <p:cNvPr id="66" name="도형 43">
            <a:extLst>
              <a:ext uri="{FF2B5EF4-FFF2-40B4-BE49-F238E27FC236}">
                <a16:creationId xmlns:a16="http://schemas.microsoft.com/office/drawing/2014/main" id="{DCAFD7CF-A110-4060-A316-9299CEFE8684}"/>
              </a:ext>
            </a:extLst>
          </p:cNvPr>
          <p:cNvSpPr>
            <a:spLocks/>
          </p:cNvSpPr>
          <p:nvPr/>
        </p:nvSpPr>
        <p:spPr>
          <a:xfrm>
            <a:off x="2908911" y="5076253"/>
            <a:ext cx="1818937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텍스트 상자 50"/>
          <p:cNvSpPr txBox="1">
            <a:spLocks/>
          </p:cNvSpPr>
          <p:nvPr/>
        </p:nvSpPr>
        <p:spPr>
          <a:xfrm>
            <a:off x="135255" y="156845"/>
            <a:ext cx="2936409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프로젝트공유</a:t>
            </a:r>
          </a:p>
        </p:txBody>
      </p:sp>
      <p:sp>
        <p:nvSpPr>
          <p:cNvPr id="25" name="도형 2">
            <a:extLst>
              <a:ext uri="{FF2B5EF4-FFF2-40B4-BE49-F238E27FC236}">
                <a16:creationId xmlns:a16="http://schemas.microsoft.com/office/drawing/2014/main" id="{656AB6BA-1605-49FA-98EC-3510C3329C49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공지사항	   | 	  교육목록/신청 	| 	   청원 		| 	      강의내역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| 	     </a:t>
            </a:r>
            <a:r>
              <a:rPr lang="ko-KR" altLang="en-US" sz="11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알아서</a:t>
            </a:r>
          </a:p>
        </p:txBody>
      </p:sp>
      <p:sp>
        <p:nvSpPr>
          <p:cNvPr id="7" name="도형 1">
            <a:extLst>
              <a:ext uri="{FF2B5EF4-FFF2-40B4-BE49-F238E27FC236}">
                <a16:creationId xmlns:a16="http://schemas.microsoft.com/office/drawing/2014/main" id="{311919ED-2506-46AA-B767-0C94C8198F8F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5DD7F4-FBE7-45EE-93E9-EB0309A63994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4931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15414" y="2143889"/>
            <a:ext cx="2208245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직원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414" y="3176004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강사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5414" y="4208119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외부강사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414" y="5240234"/>
            <a:ext cx="22082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강사요청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심사관리</a:t>
            </a:r>
            <a:endParaRPr lang="en-US" altLang="ko-KR" sz="1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23392" y="1412776"/>
            <a:ext cx="10945216" cy="4689812"/>
            <a:chOff x="467544" y="1907540"/>
            <a:chExt cx="8208912" cy="4689812"/>
          </a:xfrm>
        </p:grpSpPr>
        <p:grpSp>
          <p:nvGrpSpPr>
            <p:cNvPr id="13" name="그룹 12"/>
            <p:cNvGrpSpPr/>
            <p:nvPr/>
          </p:nvGrpSpPr>
          <p:grpSpPr>
            <a:xfrm>
              <a:off x="467544" y="1907540"/>
              <a:ext cx="3744416" cy="307777"/>
              <a:chOff x="467544" y="1844824"/>
              <a:chExt cx="3744416" cy="30777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7544" y="1844824"/>
                <a:ext cx="2088232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강사 및 직원 관리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55776" y="1844824"/>
                <a:ext cx="16561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교육과정 관리</a:t>
                </a: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467544" y="2276872"/>
              <a:ext cx="8208912" cy="4320480"/>
            </a:xfrm>
            <a:prstGeom prst="rect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483768" y="2276872"/>
              <a:ext cx="0" cy="4320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360363" y="1854116"/>
            <a:ext cx="15841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이름검색</a:t>
            </a:r>
            <a:endParaRPr lang="en-US" altLang="ko-KR" dirty="0"/>
          </a:p>
        </p:txBody>
      </p:sp>
      <p:pic>
        <p:nvPicPr>
          <p:cNvPr id="1026" name="Picture 2" descr="ëë³´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485" y="1854117"/>
            <a:ext cx="499113" cy="3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175787" y="2430180"/>
            <a:ext cx="6625547" cy="2585128"/>
            <a:chOff x="3131840" y="2924944"/>
            <a:chExt cx="4969160" cy="2585128"/>
          </a:xfrm>
        </p:grpSpPr>
        <p:sp>
          <p:nvSpPr>
            <p:cNvPr id="25" name="TextBox 24"/>
            <p:cNvSpPr txBox="1"/>
            <p:nvPr/>
          </p:nvSpPr>
          <p:spPr>
            <a:xfrm>
              <a:off x="3131840" y="2924944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이름</a:t>
              </a:r>
              <a:endParaRPr lang="en-US" altLang="ko-KR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88024" y="2924944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부서</a:t>
              </a:r>
              <a:endParaRPr lang="en-US" altLang="ko-K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3600" y="2924944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직급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1840" y="3294276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홍길동</a:t>
              </a:r>
              <a:endParaRPr lang="en-US" altLang="ko-K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4" y="3294276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ERP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3600" y="3294276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파트장</a:t>
              </a:r>
              <a:endParaRPr lang="en-US" altLang="ko-K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2448" y="36636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8632" y="36636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44208" y="36636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3056" y="40329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89240" y="40329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4816" y="40329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4401323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8024" y="4401323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3600" y="4401323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31840" y="47714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8024" y="47714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43600" y="4771408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31840" y="51407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88024" y="51407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3600" y="5140740"/>
              <a:ext cx="16561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：</a:t>
              </a:r>
              <a:endParaRPr lang="en-US" altLang="ko-KR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03712" y="5166484"/>
            <a:ext cx="662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클릭 시 해당 직원의 수강내역 조회 등</a:t>
            </a:r>
            <a:endParaRPr lang="en-US" altLang="ko-KR" sz="1200" dirty="0"/>
          </a:p>
          <a:p>
            <a:r>
              <a:rPr lang="ko-KR" altLang="en-US" sz="1200" dirty="0"/>
              <a:t>      교육 정보 조회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강사와 외부강사도 위와 동일</a:t>
            </a:r>
            <a:endParaRPr lang="en-US" altLang="ko-KR" sz="1200" dirty="0"/>
          </a:p>
        </p:txBody>
      </p:sp>
      <p:sp>
        <p:nvSpPr>
          <p:cNvPr id="40" name="텍스트 상자 3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">
            <a:extLst>
              <a:ext uri="{FF2B5EF4-FFF2-40B4-BE49-F238E27FC236}">
                <a16:creationId xmlns:a16="http://schemas.microsoft.com/office/drawing/2014/main" id="{60A54B4D-004D-4B29-A802-376FA05C400B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2">
            <a:extLst>
              <a:ext uri="{FF2B5EF4-FFF2-40B4-BE49-F238E27FC236}">
                <a16:creationId xmlns:a16="http://schemas.microsoft.com/office/drawing/2014/main" id="{9AAB2D62-E633-475E-B372-3752D49688A8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837CDB-A2FF-4171-9957-ABAC273BCE88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텍스트 상자 3"/>
          <p:cNvSpPr txBox="1">
            <a:spLocks/>
          </p:cNvSpPr>
          <p:nvPr/>
        </p:nvSpPr>
        <p:spPr>
          <a:xfrm>
            <a:off x="11304580" y="403962"/>
            <a:ext cx="984108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u="sng" strike="noStrike" cap="none" dirty="0">
                <a:solidFill>
                  <a:srgbClr val="00B0F0"/>
                </a:solidFill>
                <a:highlight>
                  <a:srgbClr val="FFFF00"/>
                </a:highlight>
                <a:latin typeface="맑은 고딕" charset="0"/>
                <a:ea typeface="맑은 고딕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6523683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15414" y="2143889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직원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414" y="3176004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강사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5414" y="4208119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외부강사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414" y="5240234"/>
            <a:ext cx="2208245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강사요청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심사관리</a:t>
            </a:r>
            <a:endParaRPr lang="en-US" altLang="ko-KR" sz="1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23392" y="1412776"/>
            <a:ext cx="10945216" cy="4689812"/>
            <a:chOff x="467544" y="1907540"/>
            <a:chExt cx="8208912" cy="4689812"/>
          </a:xfrm>
        </p:grpSpPr>
        <p:grpSp>
          <p:nvGrpSpPr>
            <p:cNvPr id="13" name="그룹 12"/>
            <p:cNvGrpSpPr/>
            <p:nvPr/>
          </p:nvGrpSpPr>
          <p:grpSpPr>
            <a:xfrm>
              <a:off x="467544" y="1907540"/>
              <a:ext cx="3744416" cy="307777"/>
              <a:chOff x="467544" y="1844824"/>
              <a:chExt cx="3744416" cy="30777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7544" y="1844824"/>
                <a:ext cx="2088232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강사 및 직원 관리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55776" y="1844824"/>
                <a:ext cx="16561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교육과정 관리</a:t>
                </a: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467544" y="2276872"/>
              <a:ext cx="8208912" cy="4320480"/>
            </a:xfrm>
            <a:prstGeom prst="rect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483768" y="2276872"/>
              <a:ext cx="0" cy="4320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504523" y="5454517"/>
            <a:ext cx="66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클릭 시 신청한 직원의 상세정보 열람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심사현황을 클릭하면 심사 현황 변경 가능</a:t>
            </a:r>
            <a:endParaRPr lang="en-US" altLang="ko-KR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721286" y="4808938"/>
            <a:ext cx="14869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변경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39792" y="1998885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5228363" y="1998132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6714000" y="1998132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직급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3739792" y="2368217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5228363" y="2367464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4000" y="2367464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파트장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3739792" y="2737549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5226741" y="2737549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6713689" y="2743007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5226740" y="3112339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6713688" y="3112339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3740080" y="348167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5228363" y="348167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6714000" y="348167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6" name="TextBox 45"/>
          <p:cNvSpPr txBox="1"/>
          <p:nvPr/>
        </p:nvSpPr>
        <p:spPr>
          <a:xfrm>
            <a:off x="3739792" y="385175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7" name="TextBox 46"/>
          <p:cNvSpPr txBox="1"/>
          <p:nvPr/>
        </p:nvSpPr>
        <p:spPr>
          <a:xfrm>
            <a:off x="5228363" y="385175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6714000" y="385175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9" name="TextBox 48"/>
          <p:cNvSpPr txBox="1"/>
          <p:nvPr/>
        </p:nvSpPr>
        <p:spPr>
          <a:xfrm>
            <a:off x="3739792" y="4221088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>
          <a:xfrm>
            <a:off x="5228363" y="4221088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6714000" y="4221088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8205504" y="1998885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신청일자</a:t>
            </a:r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8203072" y="2367464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18.04.17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00637" y="2743007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8200636" y="310930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8203072" y="348167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8203072" y="385175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5" name="TextBox 54"/>
          <p:cNvSpPr txBox="1"/>
          <p:nvPr/>
        </p:nvSpPr>
        <p:spPr>
          <a:xfrm>
            <a:off x="8203072" y="4221088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9692454" y="1998885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심사현황</a:t>
            </a:r>
            <a:endParaRPr lang="en-US" altLang="ko-KR" dirty="0"/>
          </a:p>
        </p:txBody>
      </p:sp>
      <p:sp>
        <p:nvSpPr>
          <p:cNvPr id="57" name="TextBox 56"/>
          <p:cNvSpPr txBox="1"/>
          <p:nvPr/>
        </p:nvSpPr>
        <p:spPr>
          <a:xfrm>
            <a:off x="9690022" y="2367464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심사대기</a:t>
            </a:r>
            <a:endParaRPr lang="en-US" altLang="ko-KR" dirty="0"/>
          </a:p>
        </p:txBody>
      </p:sp>
      <p:sp>
        <p:nvSpPr>
          <p:cNvPr id="58" name="TextBox 57"/>
          <p:cNvSpPr txBox="1"/>
          <p:nvPr/>
        </p:nvSpPr>
        <p:spPr>
          <a:xfrm>
            <a:off x="9690022" y="274163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심사대기</a:t>
            </a:r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>
            <a:off x="9690832" y="310883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심사중</a:t>
            </a:r>
            <a:endParaRPr lang="en-US" altLang="ko-KR" dirty="0"/>
          </a:p>
        </p:txBody>
      </p:sp>
      <p:sp>
        <p:nvSpPr>
          <p:cNvPr id="60" name="TextBox 59"/>
          <p:cNvSpPr txBox="1"/>
          <p:nvPr/>
        </p:nvSpPr>
        <p:spPr>
          <a:xfrm>
            <a:off x="9690022" y="3481671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심사중</a:t>
            </a:r>
            <a:endParaRPr lang="en-US" altLang="ko-KR" dirty="0"/>
          </a:p>
        </p:txBody>
      </p:sp>
      <p:sp>
        <p:nvSpPr>
          <p:cNvPr id="61" name="TextBox 60"/>
          <p:cNvSpPr txBox="1"/>
          <p:nvPr/>
        </p:nvSpPr>
        <p:spPr>
          <a:xfrm>
            <a:off x="9690022" y="3851756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거절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9690022" y="4221088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승인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3736548" y="3112339"/>
            <a:ext cx="1486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：</a:t>
            </a:r>
            <a:endParaRPr lang="en-US" altLang="ko-KR" dirty="0"/>
          </a:p>
        </p:txBody>
      </p:sp>
      <p:sp>
        <p:nvSpPr>
          <p:cNvPr id="65" name="텍스트 상자 3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1">
            <a:extLst>
              <a:ext uri="{FF2B5EF4-FFF2-40B4-BE49-F238E27FC236}">
                <a16:creationId xmlns:a16="http://schemas.microsoft.com/office/drawing/2014/main" id="{86ECFA4F-73D3-4DD6-8F85-6D43B4647A67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관리자님 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2">
            <a:extLst>
              <a:ext uri="{FF2B5EF4-FFF2-40B4-BE49-F238E27FC236}">
                <a16:creationId xmlns:a16="http://schemas.microsoft.com/office/drawing/2014/main" id="{421B4897-9E35-4963-84B0-27868D860EB0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F437CE-8A2B-40F2-9B30-2E116C078336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상자 3">
            <a:extLst>
              <a:ext uri="{FF2B5EF4-FFF2-40B4-BE49-F238E27FC236}">
                <a16:creationId xmlns:a16="http://schemas.microsoft.com/office/drawing/2014/main" id="{B68DD3A9-6197-4BA4-A79D-B18946A93A5E}"/>
              </a:ext>
            </a:extLst>
          </p:cNvPr>
          <p:cNvSpPr txBox="1">
            <a:spLocks/>
          </p:cNvSpPr>
          <p:nvPr/>
        </p:nvSpPr>
        <p:spPr>
          <a:xfrm>
            <a:off x="11304580" y="403962"/>
            <a:ext cx="984108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u="sng" strike="noStrike" cap="none" dirty="0">
                <a:solidFill>
                  <a:srgbClr val="00B0F0"/>
                </a:solidFill>
                <a:highlight>
                  <a:srgbClr val="FFFF00"/>
                </a:highlight>
                <a:latin typeface="맑은 고딕" charset="0"/>
                <a:ea typeface="맑은 고딕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188499900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3392" y="1412776"/>
            <a:ext cx="4992555" cy="307777"/>
            <a:chOff x="467544" y="1844824"/>
            <a:chExt cx="3744416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1844824"/>
              <a:ext cx="20882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강사 및 직원 관리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776" y="1844824"/>
              <a:ext cx="165618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교육과정 관리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3392" y="1782108"/>
            <a:ext cx="10945216" cy="432048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072331" y="1854116"/>
            <a:ext cx="18722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교육명검색</a:t>
            </a:r>
            <a:endParaRPr lang="en-US" altLang="ko-KR" sz="1200" dirty="0"/>
          </a:p>
        </p:txBody>
      </p:sp>
      <p:pic>
        <p:nvPicPr>
          <p:cNvPr id="65" name="Picture 2" descr="ëë³´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485" y="1854117"/>
            <a:ext cx="499113" cy="3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50756"/>
              </p:ext>
            </p:extLst>
          </p:nvPr>
        </p:nvGraphicFramePr>
        <p:xfrm>
          <a:off x="3407701" y="2358173"/>
          <a:ext cx="8064898" cy="247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소속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교육명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담당자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강사명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ERP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인턴 교육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ERP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17.09.26 ~ 17.12.21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양성모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11691" y="5238492"/>
            <a:ext cx="84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교육을 클릭할 시 상세한 교육정보를 보여줌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담당자</a:t>
            </a:r>
            <a:r>
              <a:rPr lang="en-US" altLang="ko-KR" sz="1200" dirty="0"/>
              <a:t>, </a:t>
            </a:r>
            <a:r>
              <a:rPr lang="ko-KR" altLang="en-US" sz="1200" dirty="0"/>
              <a:t>강사</a:t>
            </a:r>
            <a:r>
              <a:rPr lang="en-US" altLang="ko-KR" sz="1200" dirty="0"/>
              <a:t>, </a:t>
            </a:r>
            <a:r>
              <a:rPr lang="ko-KR" altLang="en-US" sz="1200" dirty="0"/>
              <a:t>직급별 필수과정 등의 교육 정보 수정 가능</a:t>
            </a:r>
            <a:endParaRPr lang="en-US" altLang="ko-KR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15414" y="3177236"/>
            <a:ext cx="2208245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교육 목록</a:t>
            </a:r>
            <a:endParaRPr lang="en-US" altLang="ko-KR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15414" y="4022170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교육 심사</a:t>
            </a:r>
            <a:endParaRPr lang="en-US" altLang="ko-KR" sz="12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311691" y="1782108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3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">
            <a:extLst>
              <a:ext uri="{FF2B5EF4-FFF2-40B4-BE49-F238E27FC236}">
                <a16:creationId xmlns:a16="http://schemas.microsoft.com/office/drawing/2014/main" id="{EC32085C-7DD3-4B51-98DD-992F60710DFB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413" y="4893826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강의 등록</a:t>
            </a:r>
            <a:endParaRPr lang="en-US" altLang="ko-KR" sz="1200" dirty="0"/>
          </a:p>
        </p:txBody>
      </p:sp>
      <p:sp>
        <p:nvSpPr>
          <p:cNvPr id="22" name="도형 2">
            <a:extLst>
              <a:ext uri="{FF2B5EF4-FFF2-40B4-BE49-F238E27FC236}">
                <a16:creationId xmlns:a16="http://schemas.microsoft.com/office/drawing/2014/main" id="{BF584752-954F-4E56-A013-6C5F4E69A69A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D33ACC-8A28-453B-8E3F-C4F8DBDF2ED4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상자 3">
            <a:extLst>
              <a:ext uri="{FF2B5EF4-FFF2-40B4-BE49-F238E27FC236}">
                <a16:creationId xmlns:a16="http://schemas.microsoft.com/office/drawing/2014/main" id="{8DF21D69-E836-4123-A801-8B565067251A}"/>
              </a:ext>
            </a:extLst>
          </p:cNvPr>
          <p:cNvSpPr txBox="1">
            <a:spLocks/>
          </p:cNvSpPr>
          <p:nvPr/>
        </p:nvSpPr>
        <p:spPr>
          <a:xfrm>
            <a:off x="11304580" y="403962"/>
            <a:ext cx="984108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u="sng" strike="noStrike" cap="none" dirty="0">
                <a:solidFill>
                  <a:srgbClr val="00B0F0"/>
                </a:solidFill>
                <a:highlight>
                  <a:srgbClr val="FFFF00"/>
                </a:highlight>
                <a:latin typeface="맑은 고딕" charset="0"/>
                <a:ea typeface="맑은 고딕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18937072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480" y="908720"/>
            <a:ext cx="1800200" cy="93610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역할분담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/>
          </p:nvPr>
        </p:nvSpPr>
        <p:spPr>
          <a:xfrm>
            <a:off x="1415480" y="2204864"/>
            <a:ext cx="5616622" cy="29523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/>
              <a:t>유창연 </a:t>
            </a:r>
            <a:r>
              <a:rPr lang="en-US" altLang="ko-KR" sz="1600" dirty="0"/>
              <a:t>: </a:t>
            </a:r>
            <a:r>
              <a:rPr lang="ko-KR" altLang="en-US" sz="1600" dirty="0"/>
              <a:t>관리자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장명환 </a:t>
            </a:r>
            <a:r>
              <a:rPr lang="en-US" altLang="ko-KR" sz="1600" dirty="0"/>
              <a:t>: main Page, </a:t>
            </a:r>
            <a:r>
              <a:rPr lang="ko-KR" altLang="en-US" sz="1600" dirty="0"/>
              <a:t>공지사항 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/</a:t>
            </a:r>
            <a:r>
              <a:rPr lang="ko-KR" altLang="en-US" sz="1600" dirty="0"/>
              <a:t>로그아웃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최재은 </a:t>
            </a:r>
            <a:r>
              <a:rPr lang="en-US" altLang="ko-KR" sz="1600" dirty="0"/>
              <a:t>: </a:t>
            </a:r>
            <a:r>
              <a:rPr lang="ko-KR" altLang="en-US" sz="1600" dirty="0"/>
              <a:t>청원 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이주현 </a:t>
            </a:r>
            <a:r>
              <a:rPr lang="en-US" altLang="ko-KR" sz="1600" dirty="0"/>
              <a:t>: </a:t>
            </a:r>
            <a:r>
              <a:rPr lang="ko-KR" altLang="en-US" sz="1600" dirty="0"/>
              <a:t>교육목록</a:t>
            </a:r>
            <a:r>
              <a:rPr lang="en-US" altLang="ko-KR" sz="1600" dirty="0"/>
              <a:t>/</a:t>
            </a:r>
            <a:r>
              <a:rPr lang="ko-KR" altLang="en-US" sz="1600" dirty="0"/>
              <a:t>신청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 공유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박나현 </a:t>
            </a:r>
            <a:r>
              <a:rPr lang="en-US" altLang="ko-KR" sz="1600" dirty="0"/>
              <a:t>: </a:t>
            </a:r>
            <a:r>
              <a:rPr lang="ko-KR" altLang="en-US" sz="1600" dirty="0"/>
              <a:t>수강목록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윤소현 </a:t>
            </a:r>
            <a:r>
              <a:rPr lang="en-US" altLang="ko-KR" sz="1600" dirty="0"/>
              <a:t>: </a:t>
            </a:r>
            <a:r>
              <a:rPr lang="ko-KR" altLang="en-US" sz="1600" dirty="0"/>
              <a:t>강사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endParaRPr lang="en-US" altLang="ko-KR" sz="1600" dirty="0"/>
          </a:p>
          <a:p>
            <a:pPr algn="l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72431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3392" y="1412776"/>
            <a:ext cx="4992555" cy="307777"/>
            <a:chOff x="467544" y="1844824"/>
            <a:chExt cx="3744416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1844824"/>
              <a:ext cx="20882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강사 및 직원 관리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776" y="1844824"/>
              <a:ext cx="165618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교육과정 관리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3392" y="1782108"/>
            <a:ext cx="10945216" cy="432048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504523" y="5454517"/>
            <a:ext cx="66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클릭 시 교육 상세정보 열람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심사현황을 클릭하면 심사 현황 변경 가능</a:t>
            </a:r>
            <a:endParaRPr lang="en-US" altLang="ko-KR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721286" y="5085184"/>
            <a:ext cx="14869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변경</a:t>
            </a:r>
            <a:endParaRPr lang="en-US" altLang="ko-KR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15414" y="3177236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교육 목록</a:t>
            </a:r>
            <a:endParaRPr lang="en-US" altLang="ko-KR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15414" y="4206836"/>
            <a:ext cx="2208245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교육 심사</a:t>
            </a:r>
            <a:endParaRPr lang="en-US" altLang="ko-KR" sz="12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311691" y="1782108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03417"/>
              </p:ext>
            </p:extLst>
          </p:nvPr>
        </p:nvGraphicFramePr>
        <p:xfrm>
          <a:off x="3407701" y="1854116"/>
          <a:ext cx="8064898" cy="268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소속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교육명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담당자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강사명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심사현황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ERP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인턴 교육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ERP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17.09.26 ~ 17.12.21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양성모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심사대기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심사중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거절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：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승인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텍스트 상자 3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AA668C7B-8453-48E7-AF06-8E3127026B4A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413" y="4893826"/>
            <a:ext cx="22082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강의 등록</a:t>
            </a:r>
            <a:endParaRPr lang="en-US" altLang="ko-KR" sz="1200" dirty="0"/>
          </a:p>
        </p:txBody>
      </p:sp>
      <p:sp>
        <p:nvSpPr>
          <p:cNvPr id="21" name="도형 2">
            <a:extLst>
              <a:ext uri="{FF2B5EF4-FFF2-40B4-BE49-F238E27FC236}">
                <a16:creationId xmlns:a16="http://schemas.microsoft.com/office/drawing/2014/main" id="{B9A190DB-8008-4F4D-9F60-6D54E1FFDF22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502273-3C91-44D3-9B62-BECCD5FF8113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상자 3">
            <a:extLst>
              <a:ext uri="{FF2B5EF4-FFF2-40B4-BE49-F238E27FC236}">
                <a16:creationId xmlns:a16="http://schemas.microsoft.com/office/drawing/2014/main" id="{9718BE16-52E0-49F7-B43E-D7BF68BE2DBF}"/>
              </a:ext>
            </a:extLst>
          </p:cNvPr>
          <p:cNvSpPr txBox="1">
            <a:spLocks/>
          </p:cNvSpPr>
          <p:nvPr/>
        </p:nvSpPr>
        <p:spPr>
          <a:xfrm>
            <a:off x="11304580" y="403962"/>
            <a:ext cx="984108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u="sng" strike="noStrike" cap="none" dirty="0">
                <a:solidFill>
                  <a:srgbClr val="00B0F0"/>
                </a:solidFill>
                <a:highlight>
                  <a:srgbClr val="FFFF00"/>
                </a:highlight>
                <a:latin typeface="맑은 고딕" charset="0"/>
                <a:ea typeface="맑은 고딕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48064580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텍스트 상자 50"/>
          <p:cNvSpPr txBox="1">
            <a:spLocks/>
          </p:cNvSpPr>
          <p:nvPr/>
        </p:nvSpPr>
        <p:spPr>
          <a:xfrm>
            <a:off x="135255" y="156845"/>
            <a:ext cx="2936409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강의등록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Page ( </a:t>
            </a: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에서 강의등록</a:t>
            </a:r>
            <a:r>
              <a:rPr lang="ko-KR" altLang="en-US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버튼 눌렀을 때 </a:t>
            </a: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">
            <a:extLst>
              <a:ext uri="{FF2B5EF4-FFF2-40B4-BE49-F238E27FC236}">
                <a16:creationId xmlns:a16="http://schemas.microsoft.com/office/drawing/2014/main" id="{37E6386D-B7DF-4A04-AFF9-337F20ACCFE6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">
            <a:extLst>
              <a:ext uri="{FF2B5EF4-FFF2-40B4-BE49-F238E27FC236}">
                <a16:creationId xmlns:a16="http://schemas.microsoft.com/office/drawing/2014/main" id="{656AB6BA-1605-49FA-98EC-3510C3329C49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공지사항	   | 	  교육목록/신청 	| 	   청원 		| 	      강의내역		 | 	     </a:t>
            </a:r>
            <a:r>
              <a:rPr lang="en-US" altLang="ko-KR" sz="11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| 	 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91C588-BE64-4507-A5E1-AC2EF21043B3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도형 34">
            <a:extLst>
              <a:ext uri="{FF2B5EF4-FFF2-40B4-BE49-F238E27FC236}">
                <a16:creationId xmlns:a16="http://schemas.microsoft.com/office/drawing/2014/main" id="{1C7C1B23-E979-4CC2-B638-8A0C5625CB75}"/>
              </a:ext>
            </a:extLst>
          </p:cNvPr>
          <p:cNvSpPr>
            <a:spLocks/>
          </p:cNvSpPr>
          <p:nvPr/>
        </p:nvSpPr>
        <p:spPr>
          <a:xfrm>
            <a:off x="5249472" y="5988278"/>
            <a:ext cx="881380" cy="20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-윤고딕350" charset="0"/>
                <a:ea typeface="-윤고딕350" charset="0"/>
              </a:rPr>
              <a:t>등록</a:t>
            </a:r>
            <a:endParaRPr lang="ko-KR" altLang="en-US" sz="1000" b="0" strike="noStrike" cap="none" dirty="0">
              <a:solidFill>
                <a:schemeClr val="tx1"/>
              </a:solidFill>
              <a:latin typeface="-윤고딕350" charset="0"/>
              <a:ea typeface="-윤고딕350" charset="0"/>
            </a:endParaRPr>
          </a:p>
        </p:txBody>
      </p:sp>
      <p:sp>
        <p:nvSpPr>
          <p:cNvPr id="37" name="도형 35">
            <a:extLst>
              <a:ext uri="{FF2B5EF4-FFF2-40B4-BE49-F238E27FC236}">
                <a16:creationId xmlns:a16="http://schemas.microsoft.com/office/drawing/2014/main" id="{2DC890EF-73BB-4999-A806-08CC9CB0B07C}"/>
              </a:ext>
            </a:extLst>
          </p:cNvPr>
          <p:cNvSpPr>
            <a:spLocks/>
          </p:cNvSpPr>
          <p:nvPr/>
        </p:nvSpPr>
        <p:spPr>
          <a:xfrm>
            <a:off x="6349568" y="5988278"/>
            <a:ext cx="881380" cy="20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-윤고딕350" charset="0"/>
                <a:ea typeface="-윤고딕350" charset="0"/>
              </a:rPr>
              <a:t>취소</a:t>
            </a:r>
            <a:endParaRPr lang="ko-KR" altLang="en-US" sz="1000" b="0" strike="noStrike" cap="none" dirty="0">
              <a:solidFill>
                <a:schemeClr val="tx1"/>
              </a:solidFill>
              <a:latin typeface="-윤고딕350" charset="0"/>
              <a:ea typeface="-윤고딕350" charset="0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0A7BCE-EC3E-41DC-B7C7-374BE3AD4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7312"/>
              </p:ext>
            </p:extLst>
          </p:nvPr>
        </p:nvGraphicFramePr>
        <p:xfrm>
          <a:off x="830298" y="1322412"/>
          <a:ext cx="10594294" cy="444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교육코드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소속번호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교육분야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교육명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 기술 교육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교육방법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교육일시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 년 3 월 19 일 ~ 2018년 3 월 20 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교육장소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강사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교육대상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소요예산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신정자 제한 수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28800" lvl="4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신청일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 년 3월 17일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2" name="도형 29">
            <a:extLst>
              <a:ext uri="{FF2B5EF4-FFF2-40B4-BE49-F238E27FC236}">
                <a16:creationId xmlns:a16="http://schemas.microsoft.com/office/drawing/2014/main" id="{8FBB6725-1553-4E17-952B-064D6D4FD3E8}"/>
              </a:ext>
            </a:extLst>
          </p:cNvPr>
          <p:cNvSpPr>
            <a:spLocks/>
          </p:cNvSpPr>
          <p:nvPr/>
        </p:nvSpPr>
        <p:spPr>
          <a:xfrm>
            <a:off x="2908891" y="1340768"/>
            <a:ext cx="5219130" cy="300024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 defTabSz="508000" eaLnBrk="0"/>
            <a:r>
              <a:rPr lang="ko-KR" altLang="en-US" sz="1200" kern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200" b="0" strike="noStrike" cap="none" dirty="0">
              <a:latin typeface="나눔손글씨 붓" charset="0"/>
              <a:ea typeface="나눔손글씨 붓" charset="0"/>
            </a:endParaRPr>
          </a:p>
        </p:txBody>
      </p:sp>
      <p:sp>
        <p:nvSpPr>
          <p:cNvPr id="53" name="텍스트 상자 37">
            <a:extLst>
              <a:ext uri="{FF2B5EF4-FFF2-40B4-BE49-F238E27FC236}">
                <a16:creationId xmlns:a16="http://schemas.microsoft.com/office/drawing/2014/main" id="{ABDA0711-31A6-4D11-A8E7-0F082EA1E3F7}"/>
              </a:ext>
            </a:extLst>
          </p:cNvPr>
          <p:cNvSpPr txBox="1">
            <a:spLocks/>
          </p:cNvSpPr>
          <p:nvPr/>
        </p:nvSpPr>
        <p:spPr>
          <a:xfrm>
            <a:off x="3446780" y="3917022"/>
            <a:ext cx="1071078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Θ 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전체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38">
            <a:extLst>
              <a:ext uri="{FF2B5EF4-FFF2-40B4-BE49-F238E27FC236}">
                <a16:creationId xmlns:a16="http://schemas.microsoft.com/office/drawing/2014/main" id="{17DE2324-F664-4768-9870-0BAC39C3870E}"/>
              </a:ext>
            </a:extLst>
          </p:cNvPr>
          <p:cNvSpPr txBox="1">
            <a:spLocks/>
          </p:cNvSpPr>
          <p:nvPr/>
        </p:nvSpPr>
        <p:spPr>
          <a:xfrm>
            <a:off x="5600066" y="3925912"/>
            <a:ext cx="1061572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 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인턴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1">
            <a:extLst>
              <a:ext uri="{FF2B5EF4-FFF2-40B4-BE49-F238E27FC236}">
                <a16:creationId xmlns:a16="http://schemas.microsoft.com/office/drawing/2014/main" id="{43960988-F56C-472C-8643-2A204819F552}"/>
              </a:ext>
            </a:extLst>
          </p:cNvPr>
          <p:cNvSpPr txBox="1">
            <a:spLocks/>
          </p:cNvSpPr>
          <p:nvPr/>
        </p:nvSpPr>
        <p:spPr>
          <a:xfrm>
            <a:off x="7743189" y="3917022"/>
            <a:ext cx="1007701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A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42">
            <a:extLst>
              <a:ext uri="{FF2B5EF4-FFF2-40B4-BE49-F238E27FC236}">
                <a16:creationId xmlns:a16="http://schemas.microsoft.com/office/drawing/2014/main" id="{F407AA95-4661-4DC7-9951-B27741DECACD}"/>
              </a:ext>
            </a:extLst>
          </p:cNvPr>
          <p:cNvSpPr txBox="1">
            <a:spLocks/>
          </p:cNvSpPr>
          <p:nvPr/>
        </p:nvSpPr>
        <p:spPr>
          <a:xfrm>
            <a:off x="9832975" y="3917022"/>
            <a:ext cx="1007701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◎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B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43">
            <a:extLst>
              <a:ext uri="{FF2B5EF4-FFF2-40B4-BE49-F238E27FC236}">
                <a16:creationId xmlns:a16="http://schemas.microsoft.com/office/drawing/2014/main" id="{B3AA89C9-E62F-42A9-A8BF-570E3267BDA0}"/>
              </a:ext>
            </a:extLst>
          </p:cNvPr>
          <p:cNvSpPr>
            <a:spLocks/>
          </p:cNvSpPr>
          <p:nvPr/>
        </p:nvSpPr>
        <p:spPr>
          <a:xfrm>
            <a:off x="2906908" y="1756250"/>
            <a:ext cx="3405902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44">
            <a:extLst>
              <a:ext uri="{FF2B5EF4-FFF2-40B4-BE49-F238E27FC236}">
                <a16:creationId xmlns:a16="http://schemas.microsoft.com/office/drawing/2014/main" id="{6A2BDB63-D29B-42C5-9175-CF1BC74C5636}"/>
              </a:ext>
            </a:extLst>
          </p:cNvPr>
          <p:cNvSpPr txBox="1">
            <a:spLocks/>
          </p:cNvSpPr>
          <p:nvPr/>
        </p:nvSpPr>
        <p:spPr>
          <a:xfrm>
            <a:off x="6374313" y="1747227"/>
            <a:ext cx="589410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45">
            <a:extLst>
              <a:ext uri="{FF2B5EF4-FFF2-40B4-BE49-F238E27FC236}">
                <a16:creationId xmlns:a16="http://schemas.microsoft.com/office/drawing/2014/main" id="{106CD29E-E0AE-4198-A11B-595A252ED6CB}"/>
              </a:ext>
            </a:extLst>
          </p:cNvPr>
          <p:cNvSpPr>
            <a:spLocks/>
          </p:cNvSpPr>
          <p:nvPr/>
        </p:nvSpPr>
        <p:spPr>
          <a:xfrm>
            <a:off x="7464152" y="3614127"/>
            <a:ext cx="3220120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46">
            <a:extLst>
              <a:ext uri="{FF2B5EF4-FFF2-40B4-BE49-F238E27FC236}">
                <a16:creationId xmlns:a16="http://schemas.microsoft.com/office/drawing/2014/main" id="{8712FFD7-62DD-4E8F-9D8B-E1639DD2788B}"/>
              </a:ext>
            </a:extLst>
          </p:cNvPr>
          <p:cNvSpPr txBox="1">
            <a:spLocks/>
          </p:cNvSpPr>
          <p:nvPr/>
        </p:nvSpPr>
        <p:spPr>
          <a:xfrm>
            <a:off x="10779761" y="3596347"/>
            <a:ext cx="581942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47">
            <a:extLst>
              <a:ext uri="{FF2B5EF4-FFF2-40B4-BE49-F238E27FC236}">
                <a16:creationId xmlns:a16="http://schemas.microsoft.com/office/drawing/2014/main" id="{DA894DE6-FEF3-42EA-B511-79B619118DB7}"/>
              </a:ext>
            </a:extLst>
          </p:cNvPr>
          <p:cNvSpPr txBox="1">
            <a:spLocks/>
          </p:cNvSpPr>
          <p:nvPr/>
        </p:nvSpPr>
        <p:spPr>
          <a:xfrm>
            <a:off x="2908911" y="3579202"/>
            <a:ext cx="3112731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작성하시오.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48">
            <a:extLst>
              <a:ext uri="{FF2B5EF4-FFF2-40B4-BE49-F238E27FC236}">
                <a16:creationId xmlns:a16="http://schemas.microsoft.com/office/drawing/2014/main" id="{CDED913D-2E87-4AAA-BEAE-E18E831DAFB1}"/>
              </a:ext>
            </a:extLst>
          </p:cNvPr>
          <p:cNvSpPr txBox="1">
            <a:spLocks/>
          </p:cNvSpPr>
          <p:nvPr/>
        </p:nvSpPr>
        <p:spPr>
          <a:xfrm>
            <a:off x="2911856" y="4343999"/>
            <a:ext cx="3112731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\ -------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49">
            <a:extLst>
              <a:ext uri="{FF2B5EF4-FFF2-40B4-BE49-F238E27FC236}">
                <a16:creationId xmlns:a16="http://schemas.microsoft.com/office/drawing/2014/main" id="{46354101-FFBC-438C-AE0A-CB04017FA66C}"/>
              </a:ext>
            </a:extLst>
          </p:cNvPr>
          <p:cNvSpPr txBox="1">
            <a:spLocks/>
          </p:cNvSpPr>
          <p:nvPr/>
        </p:nvSpPr>
        <p:spPr>
          <a:xfrm>
            <a:off x="2908911" y="4696167"/>
            <a:ext cx="8434054" cy="27828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작성하시오.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29">
            <a:extLst>
              <a:ext uri="{FF2B5EF4-FFF2-40B4-BE49-F238E27FC236}">
                <a16:creationId xmlns:a16="http://schemas.microsoft.com/office/drawing/2014/main" id="{AE966C3D-D69B-47C9-9C45-DA64FB927A09}"/>
              </a:ext>
            </a:extLst>
          </p:cNvPr>
          <p:cNvSpPr>
            <a:spLocks/>
          </p:cNvSpPr>
          <p:nvPr/>
        </p:nvSpPr>
        <p:spPr>
          <a:xfrm>
            <a:off x="2908911" y="2832406"/>
            <a:ext cx="5219130" cy="300024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 defTabSz="508000" eaLnBrk="0"/>
            <a:r>
              <a:rPr lang="ko-KR" altLang="en-US" sz="1200" kern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200" b="0" strike="noStrike" cap="none" dirty="0">
              <a:latin typeface="나눔손글씨 붓" charset="0"/>
              <a:ea typeface="나눔손글씨 붓" charset="0"/>
            </a:endParaRPr>
          </a:p>
        </p:txBody>
      </p:sp>
      <p:sp>
        <p:nvSpPr>
          <p:cNvPr id="65" name="도형 43">
            <a:extLst>
              <a:ext uri="{FF2B5EF4-FFF2-40B4-BE49-F238E27FC236}">
                <a16:creationId xmlns:a16="http://schemas.microsoft.com/office/drawing/2014/main" id="{A797B572-728C-4495-9EB8-9F62FA691C1D}"/>
              </a:ext>
            </a:extLst>
          </p:cNvPr>
          <p:cNvSpPr>
            <a:spLocks/>
          </p:cNvSpPr>
          <p:nvPr/>
        </p:nvSpPr>
        <p:spPr>
          <a:xfrm>
            <a:off x="2908911" y="5076253"/>
            <a:ext cx="1818937" cy="260233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">
            <a:extLst>
              <a:ext uri="{FF2B5EF4-FFF2-40B4-BE49-F238E27FC236}">
                <a16:creationId xmlns:a16="http://schemas.microsoft.com/office/drawing/2014/main" id="{AFE0E220-48C7-422F-B09D-2ADB02CA7CC2}"/>
              </a:ext>
            </a:extLst>
          </p:cNvPr>
          <p:cNvSpPr txBox="1">
            <a:spLocks/>
          </p:cNvSpPr>
          <p:nvPr/>
        </p:nvSpPr>
        <p:spPr>
          <a:xfrm>
            <a:off x="11304580" y="403962"/>
            <a:ext cx="984108" cy="2167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u="sng" strike="noStrike" cap="none" dirty="0">
                <a:solidFill>
                  <a:srgbClr val="00B0F0"/>
                </a:solidFill>
                <a:highlight>
                  <a:srgbClr val="FFFF00"/>
                </a:highlight>
                <a:latin typeface="맑은 고딕" charset="0"/>
                <a:ea typeface="맑은 고딕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2968491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1465" y="1332230"/>
            <a:ext cx="5868035" cy="2889885"/>
            <a:chOff x="291465" y="1332230"/>
            <a:chExt cx="5868035" cy="2889885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>
              <a:off x="291465" y="1337945"/>
              <a:ext cx="5868670" cy="288480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95910" y="1332230"/>
              <a:ext cx="5854700" cy="30797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953250" y="1330325"/>
            <a:ext cx="4900295" cy="2889885"/>
            <a:chOff x="6953250" y="1330325"/>
            <a:chExt cx="4900295" cy="28898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>
              <a:off x="6953250" y="1336040"/>
              <a:ext cx="4900930" cy="288480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6956425" y="1330325"/>
              <a:ext cx="4882515" cy="30797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수강내역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9720" y="4293096"/>
            <a:ext cx="5868035" cy="2398395"/>
            <a:chOff x="299720" y="4359910"/>
            <a:chExt cx="5868035" cy="239839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299720" y="4364355"/>
              <a:ext cx="5868670" cy="23945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304165" y="4359910"/>
              <a:ext cx="5854700" cy="25590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교육목록</a:t>
              </a:r>
              <a:endParaRPr lang="ko-KR" altLang="en-US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도형 13"/>
          <p:cNvSpPr>
            <a:spLocks/>
          </p:cNvSpPr>
          <p:nvPr/>
        </p:nvSpPr>
        <p:spPr>
          <a:xfrm>
            <a:off x="526415" y="4761865"/>
            <a:ext cx="4512310" cy="24511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5302250" y="4759325"/>
            <a:ext cx="612775" cy="24765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11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349250" y="5132705"/>
            <a:ext cx="5716270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   교육명 		        기간 		                신청기한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349885" y="5556250"/>
            <a:ext cx="5621020" cy="294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latin typeface="맑은 고딕" charset="0"/>
                <a:ea typeface="맑은 고딕" charset="0"/>
              </a:rPr>
              <a:t>        PMP 과정교육	    2018.03.01 ~2018.12.31	       ~2018.01.01</a:t>
            </a:r>
            <a:endParaRPr lang="ko-KR" altLang="en-US" sz="1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370205" y="5588635"/>
            <a:ext cx="467360" cy="21272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추천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950710" y="4293731"/>
            <a:ext cx="4900295" cy="2397125"/>
            <a:chOff x="6950710" y="4360545"/>
            <a:chExt cx="4900295" cy="2397125"/>
          </a:xfrm>
        </p:grpSpPr>
        <p:sp>
          <p:nvSpPr>
            <p:cNvPr id="20" name="도형 19"/>
            <p:cNvSpPr>
              <a:spLocks/>
            </p:cNvSpPr>
            <p:nvPr/>
          </p:nvSpPr>
          <p:spPr>
            <a:xfrm>
              <a:off x="6950710" y="4360545"/>
              <a:ext cx="4900930" cy="2397760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1" name="텍스트 상자 20"/>
          <p:cNvSpPr txBox="1">
            <a:spLocks/>
          </p:cNvSpPr>
          <p:nvPr/>
        </p:nvSpPr>
        <p:spPr>
          <a:xfrm>
            <a:off x="7070090" y="4518660"/>
            <a:ext cx="4668520" cy="1478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강의명						인원수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직원이름						부서명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10202545" y="4898390"/>
            <a:ext cx="144843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신청자 수 표시 ( 강사 경우 )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0043795" y="5996940"/>
            <a:ext cx="172148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강사 등록 요청 수 ( HR팀 경우 ) 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35255" y="156845"/>
            <a:ext cx="264985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메인 Page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">
            <a:extLst>
              <a:ext uri="{FF2B5EF4-FFF2-40B4-BE49-F238E27FC236}">
                <a16:creationId xmlns:a16="http://schemas.microsoft.com/office/drawing/2014/main" id="{C5008B21-8C51-4FB7-8BF6-A2873014FBFB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공지사항	   | 	  교육목록/신청 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21DEDF-D724-4FF6-888E-31C46D6E46EA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89979"/>
              </p:ext>
            </p:extLst>
          </p:nvPr>
        </p:nvGraphicFramePr>
        <p:xfrm>
          <a:off x="480060" y="2182495"/>
          <a:ext cx="10786745" cy="264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strike="noStrike" kern="1200" cap="none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330" b="1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strike="noStrike" kern="1200" cap="none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330" b="1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strike="noStrike" kern="1200" cap="none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330" b="1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strike="noStrike" kern="1200" cap="none" dirty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330" b="1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strike="noStrike" kern="1200" cap="none" dirty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330" b="1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공지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공지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공지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30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29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28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27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>
            <a:off x="8230870" y="1613535"/>
            <a:ext cx="208470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전체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0395585" y="1613535"/>
            <a:ext cx="81788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검색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36765" y="1617345"/>
            <a:ext cx="998220" cy="366395"/>
            <a:chOff x="7136765" y="1617345"/>
            <a:chExt cx="998220" cy="36639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7136765" y="1617345"/>
              <a:ext cx="998855" cy="367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latin typeface="맑은 고딕" charset="0"/>
                  <a:ea typeface="맑은 고딕" charset="0"/>
                </a:rPr>
                <a:t>전체</a:t>
              </a: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7882255" y="1717675"/>
              <a:ext cx="189865" cy="165100"/>
            </a:xfrm>
            <a:prstGeom prst="flowChartMerg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9672321" y="5946991"/>
            <a:ext cx="888176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작성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>
            <a:off x="8323580" y="6113145"/>
            <a:ext cx="116268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7164070" y="5986780"/>
            <a:ext cx="1070610" cy="367030"/>
          </a:xfrm>
          <a:prstGeom prst="rect">
            <a:avLst/>
          </a:prstGeom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hr팀만</a:t>
            </a:r>
            <a:endParaRPr lang="ko-KR" altLang="en-US" sz="1800" b="0" strike="noStrike" cap="none" dirty="0">
              <a:solidFill>
                <a:schemeClr val="bg2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공지사항 List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5F7E8476-EFEB-4BFB-9040-8975DBA18A79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도형 2">
            <a:extLst>
              <a:ext uri="{FF2B5EF4-FFF2-40B4-BE49-F238E27FC236}">
                <a16:creationId xmlns:a16="http://schemas.microsoft.com/office/drawing/2014/main" id="{4B003E95-D0B2-464F-950E-326857633DB0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  교육목록/신청 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1">
            <a:extLst>
              <a:ext uri="{FF2B5EF4-FFF2-40B4-BE49-F238E27FC236}">
                <a16:creationId xmlns:a16="http://schemas.microsoft.com/office/drawing/2014/main" id="{2A8D7234-AD39-44F2-862A-A70431356C94}"/>
              </a:ext>
            </a:extLst>
          </p:cNvPr>
          <p:cNvSpPr>
            <a:spLocks/>
          </p:cNvSpPr>
          <p:nvPr/>
        </p:nvSpPr>
        <p:spPr>
          <a:xfrm>
            <a:off x="3597450" y="5100954"/>
            <a:ext cx="4308475" cy="36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이전,1,2,3,4,마지막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▶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120B45-6FF0-4ADC-B4C4-668AF939F481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14357"/>
              </p:ext>
            </p:extLst>
          </p:nvPr>
        </p:nvGraphicFramePr>
        <p:xfrm>
          <a:off x="465455" y="1683523"/>
          <a:ext cx="10786745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b="0" strike="noStrike" kern="1200" cap="none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330" b="0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lt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b="0" strike="noStrike" kern="1200" cap="none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330" b="0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lt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b="0" strike="noStrike" kern="1200" cap="none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330" b="0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b="0" strike="noStrike" kern="1200" cap="none" dirty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330" b="0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0">
                <a:tc gridSpan="4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30" b="0" strike="noStrike" kern="1200" cap="none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ko-KR" altLang="en-US" sz="1330" b="0" strike="noStrike" kern="1200" cap="none" dirty="0">
                        <a:solidFill>
                          <a:schemeClr val="tx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30" b="0" strike="noStrike" kern="1200" cap="none" dirty="0">
                        <a:solidFill>
                          <a:schemeClr val="dk1"/>
                        </a:solidFill>
                        <a:latin typeface="-윤고딕350" charset="0"/>
                        <a:ea typeface="-윤고딕350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도형 9"/>
          <p:cNvSpPr>
            <a:spLocks/>
          </p:cNvSpPr>
          <p:nvPr/>
        </p:nvSpPr>
        <p:spPr>
          <a:xfrm>
            <a:off x="9267826" y="6299834"/>
            <a:ext cx="644598" cy="297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0042677" y="6304016"/>
            <a:ext cx="614376" cy="297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삭제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86783"/>
              </p:ext>
            </p:extLst>
          </p:nvPr>
        </p:nvGraphicFramePr>
        <p:xfrm>
          <a:off x="465455" y="5249545"/>
          <a:ext cx="1083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</a:rPr>
                        <a:t>이전글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</a:rPr>
                        <a:t>다음글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도형 14"/>
          <p:cNvCxnSpPr/>
          <p:nvPr/>
        </p:nvCxnSpPr>
        <p:spPr>
          <a:xfrm>
            <a:off x="7939405" y="6497320"/>
            <a:ext cx="116268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>
            <a:off x="6960096" y="6314440"/>
            <a:ext cx="1070610" cy="367030"/>
          </a:xfrm>
          <a:prstGeom prst="rect">
            <a:avLst/>
          </a:prstGeom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hr팀만</a:t>
            </a:r>
            <a:endParaRPr lang="ko-KR" altLang="en-US" sz="16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공지사항 detail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">
            <a:extLst>
              <a:ext uri="{FF2B5EF4-FFF2-40B4-BE49-F238E27FC236}">
                <a16:creationId xmlns:a16="http://schemas.microsoft.com/office/drawing/2014/main" id="{585C72F6-0AAF-46C4-A8E9-369DC3311160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2">
            <a:extLst>
              <a:ext uri="{FF2B5EF4-FFF2-40B4-BE49-F238E27FC236}">
                <a16:creationId xmlns:a16="http://schemas.microsoft.com/office/drawing/2014/main" id="{7E5F2AEB-A816-4160-9C46-96CA3D9C5F90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  교육목록/신청 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EA2DC-B554-43DB-A92B-F8F30A9265A4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33648"/>
              </p:ext>
            </p:extLst>
          </p:nvPr>
        </p:nvGraphicFramePr>
        <p:xfrm>
          <a:off x="634365" y="2288355"/>
          <a:ext cx="11078259" cy="27343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50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교육코드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소속번호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교육분야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교육명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교육대상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교육일정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교육일시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강사명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교육인원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교육신청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제조서비스팀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Project Management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PMP 과정교육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수석, 총괄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박영지 이사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2018.03.01 ~2018.12.31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2주, 4주 토요일 09:00 ~ 13:00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박영지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 / 신청자 제한수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BI/DW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LCP 기술 교육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전직원(BI/DW)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이창호 총괄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2018.04.01 ~2018.12.31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수시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LG CNS LCP교육 참여 인원 선정 후 내부 전파 교육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 / 신청자 제한수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스마트팩토리팀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Programming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C# 기본과정/설비 제어/MES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스마트팩토리 관련 인원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황덕재 총괄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2018.04.01 ~2018.12.31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수시(입사 후 2개월 이내 필요 시)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팀원 중 선정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 / 신청자 제한수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ERP사업부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외부교육 후 전파 교육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ERP 사업부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양성모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2018.04.01 ~2018.12.31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수시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내부교육이수자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 / 신청자 제한수</a:t>
                      </a: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도형 3"/>
          <p:cNvSpPr>
            <a:spLocks/>
          </p:cNvSpPr>
          <p:nvPr/>
        </p:nvSpPr>
        <p:spPr>
          <a:xfrm>
            <a:off x="10526722" y="2790056"/>
            <a:ext cx="983596" cy="293370"/>
          </a:xfrm>
          <a:prstGeom prst="rect">
            <a:avLst/>
          </a:prstGeom>
          <a:solidFill>
            <a:srgbClr val="A0D5F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교육신청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062845" y="1045210"/>
            <a:ext cx="2780665" cy="1196340"/>
            <a:chOff x="9331325" y="172085"/>
            <a:chExt cx="2780665" cy="1196340"/>
          </a:xfrm>
        </p:grpSpPr>
        <p:grpSp>
          <p:nvGrpSpPr>
            <p:cNvPr id="17" name="그룹 16"/>
            <p:cNvGrpSpPr/>
            <p:nvPr/>
          </p:nvGrpSpPr>
          <p:grpSpPr>
            <a:xfrm>
              <a:off x="9331325" y="172085"/>
              <a:ext cx="1962785" cy="1196340"/>
              <a:chOff x="9331325" y="172085"/>
              <a:chExt cx="1962785" cy="1196340"/>
            </a:xfrm>
          </p:grpSpPr>
          <p:sp>
            <p:nvSpPr>
              <p:cNvPr id="5" name="도형 4"/>
              <p:cNvSpPr>
                <a:spLocks/>
              </p:cNvSpPr>
              <p:nvPr/>
            </p:nvSpPr>
            <p:spPr>
              <a:xfrm>
                <a:off x="9331325" y="172085"/>
                <a:ext cx="1963420" cy="1179830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7" name="도형 6"/>
              <p:cNvCxnSpPr/>
              <p:nvPr/>
            </p:nvCxnSpPr>
            <p:spPr>
              <a:xfrm>
                <a:off x="9331325" y="1083945"/>
                <a:ext cx="1954530" cy="1270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도형 7"/>
              <p:cNvCxnSpPr/>
              <p:nvPr/>
            </p:nvCxnSpPr>
            <p:spPr>
              <a:xfrm>
                <a:off x="10287000" y="1083945"/>
                <a:ext cx="1905" cy="28511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텍스트 상자 8"/>
              <p:cNvSpPr txBox="1">
                <a:spLocks/>
              </p:cNvSpPr>
              <p:nvPr/>
            </p:nvSpPr>
            <p:spPr>
              <a:xfrm>
                <a:off x="9709785" y="1092200"/>
                <a:ext cx="612140" cy="26289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b="0" strike="noStrike" cap="none" dirty="0">
                    <a:latin typeface="맑은 고딕" charset="0"/>
                    <a:ea typeface="맑은 고딕" charset="0"/>
                  </a:rPr>
                  <a:t>YES</a:t>
                </a:r>
                <a:endParaRPr lang="ko-KR" altLang="en-US" sz="1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" name="텍스트 상자 9"/>
              <p:cNvSpPr txBox="1">
                <a:spLocks/>
              </p:cNvSpPr>
              <p:nvPr/>
            </p:nvSpPr>
            <p:spPr>
              <a:xfrm>
                <a:off x="10565130" y="1086485"/>
                <a:ext cx="612140" cy="26289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b="0" strike="noStrike" cap="none" dirty="0">
                    <a:latin typeface="맑은 고딕" charset="0"/>
                    <a:ea typeface="맑은 고딕" charset="0"/>
                  </a:rPr>
                  <a:t>NO</a:t>
                </a:r>
                <a:endParaRPr lang="ko-KR" altLang="en-US" sz="1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" name="텍스트 상자 10"/>
              <p:cNvSpPr txBox="1">
                <a:spLocks/>
              </p:cNvSpPr>
              <p:nvPr/>
            </p:nvSpPr>
            <p:spPr>
              <a:xfrm>
                <a:off x="10062845" y="894715"/>
                <a:ext cx="956310" cy="20193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700" b="1" strike="noStrike" cap="none" dirty="0">
                    <a:solidFill>
                      <a:schemeClr val="tx2">
                        <a:lumMod val="50000"/>
                        <a:lumOff val="0"/>
                      </a:schemeClr>
                    </a:solidFill>
                    <a:latin typeface="맑은 고딕" charset="0"/>
                    <a:ea typeface="맑은 고딕" charset="0"/>
                  </a:rPr>
                  <a:t>신청하시겠습니까?</a:t>
                </a:r>
                <a:endParaRPr lang="ko-KR" altLang="en-US" sz="700" b="1" strike="noStrike" cap="none" dirty="0">
                  <a:solidFill>
                    <a:schemeClr val="tx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2" name="텍스트 상자 11"/>
            <p:cNvSpPr txBox="1">
              <a:spLocks/>
            </p:cNvSpPr>
            <p:nvPr/>
          </p:nvSpPr>
          <p:spPr>
            <a:xfrm>
              <a:off x="9340215" y="180340"/>
              <a:ext cx="2771775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>
                  <a:latin typeface="맑은 고딕" charset="0"/>
                  <a:ea typeface="맑은 고딕" charset="0"/>
                </a:rPr>
                <a:t>선택한 교육과정</a:t>
              </a:r>
              <a:endParaRPr lang="ko-KR" altLang="en-US" sz="800" b="1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>
                  <a:latin typeface="맑은 고딕" charset="0"/>
                  <a:ea typeface="맑은 고딕" charset="0"/>
                </a:rPr>
                <a:t>소속번호 : 제조서비스팀</a:t>
              </a:r>
              <a:endParaRPr lang="ko-KR" altLang="en-US" sz="80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>
                  <a:latin typeface="맑은 고딕" charset="0"/>
                  <a:ea typeface="맑은 고딕" charset="0"/>
                </a:rPr>
                <a:t>교육분야 : Project Management</a:t>
              </a:r>
              <a:endParaRPr lang="ko-KR" altLang="en-US" sz="80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>
                  <a:latin typeface="맑은 고딕" charset="0"/>
                  <a:ea typeface="맑은 고딕" charset="0"/>
                </a:rPr>
                <a:t>교육명 : PMP 과정교육</a:t>
              </a:r>
              <a:endParaRPr lang="ko-KR" altLang="en-US" sz="80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>
                  <a:latin typeface="맑은 고딕" charset="0"/>
                  <a:ea typeface="맑은 고딕" charset="0"/>
                </a:rPr>
                <a:t>교육일정 : 2018.03.01~2018.12.31</a:t>
              </a:r>
              <a:endParaRPr lang="ko-KR" altLang="en-US" sz="80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>
                  <a:latin typeface="맑은 고딕" charset="0"/>
                  <a:ea typeface="맑은 고딕" charset="0"/>
                </a:rPr>
                <a:t>강사명 : 박영지</a:t>
              </a:r>
              <a:endParaRPr lang="ko-KR" altLang="en-US" sz="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도형 14"/>
          <p:cNvSpPr>
            <a:spLocks/>
          </p:cNvSpPr>
          <p:nvPr/>
        </p:nvSpPr>
        <p:spPr>
          <a:xfrm>
            <a:off x="2931807" y="2658952"/>
            <a:ext cx="983597" cy="55576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>
            <a:cxnSpLocks/>
            <a:stCxn id="4" idx="0"/>
          </p:cNvCxnSpPr>
          <p:nvPr/>
        </p:nvCxnSpPr>
        <p:spPr>
          <a:xfrm flipV="1">
            <a:off x="11018520" y="2234296"/>
            <a:ext cx="85417" cy="555760"/>
          </a:xfrm>
          <a:prstGeom prst="straightConnector1">
            <a:avLst/>
          </a:prstGeom>
          <a:ln w="28575" cap="flat" cmpd="sng">
            <a:solidFill>
              <a:schemeClr val="tx2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교육과정 목록/ 신청 페이지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">
            <a:extLst>
              <a:ext uri="{FF2B5EF4-FFF2-40B4-BE49-F238E27FC236}">
                <a16:creationId xmlns:a16="http://schemas.microsoft.com/office/drawing/2014/main" id="{C15D4261-5FC8-49FD-926D-9B0793A97C58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11">
            <a:extLst>
              <a:ext uri="{FF2B5EF4-FFF2-40B4-BE49-F238E27FC236}">
                <a16:creationId xmlns:a16="http://schemas.microsoft.com/office/drawing/2014/main" id="{7F1DD20B-A333-46D5-8136-B22ADE291E8A}"/>
              </a:ext>
            </a:extLst>
          </p:cNvPr>
          <p:cNvSpPr>
            <a:spLocks/>
          </p:cNvSpPr>
          <p:nvPr/>
        </p:nvSpPr>
        <p:spPr>
          <a:xfrm>
            <a:off x="3931601" y="5293583"/>
            <a:ext cx="4308475" cy="36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이전,1,2,3,4,마지막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C0A86-514B-479C-B26A-5F06CF489542}"/>
              </a:ext>
            </a:extLst>
          </p:cNvPr>
          <p:cNvSpPr txBox="1"/>
          <p:nvPr/>
        </p:nvSpPr>
        <p:spPr>
          <a:xfrm>
            <a:off x="1279721" y="1925638"/>
            <a:ext cx="10988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검색</a:t>
            </a:r>
            <a:endParaRPr lang="en-US" altLang="ko-KR" sz="1000" dirty="0"/>
          </a:p>
        </p:txBody>
      </p:sp>
      <p:pic>
        <p:nvPicPr>
          <p:cNvPr id="25" name="Picture 2" descr="ëë³´ê¸°ì ëí ì´ë¯¸ì§ ê²ìê²°ê³¼">
            <a:extLst>
              <a:ext uri="{FF2B5EF4-FFF2-40B4-BE49-F238E27FC236}">
                <a16:creationId xmlns:a16="http://schemas.microsoft.com/office/drawing/2014/main" id="{72A6DC79-4719-4917-9F44-5D846AC0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29" y="1925638"/>
            <a:ext cx="361803" cy="2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DDA348B-676D-45FA-BDCB-5F50E3BBC976}"/>
              </a:ext>
            </a:extLst>
          </p:cNvPr>
          <p:cNvGrpSpPr/>
          <p:nvPr/>
        </p:nvGrpSpPr>
        <p:grpSpPr>
          <a:xfrm>
            <a:off x="692726" y="1925638"/>
            <a:ext cx="566899" cy="261610"/>
            <a:chOff x="7136765" y="1617345"/>
            <a:chExt cx="998220" cy="366395"/>
          </a:xfrm>
        </p:grpSpPr>
        <p:sp>
          <p:nvSpPr>
            <p:cNvPr id="27" name="도형 3">
              <a:extLst>
                <a:ext uri="{FF2B5EF4-FFF2-40B4-BE49-F238E27FC236}">
                  <a16:creationId xmlns:a16="http://schemas.microsoft.com/office/drawing/2014/main" id="{4C9B34F8-011D-4BBE-BA77-310C9F971063}"/>
                </a:ext>
              </a:extLst>
            </p:cNvPr>
            <p:cNvSpPr>
              <a:spLocks/>
            </p:cNvSpPr>
            <p:nvPr/>
          </p:nvSpPr>
          <p:spPr>
            <a:xfrm>
              <a:off x="7136765" y="1617345"/>
              <a:ext cx="998855" cy="367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전체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6">
              <a:extLst>
                <a:ext uri="{FF2B5EF4-FFF2-40B4-BE49-F238E27FC236}">
                  <a16:creationId xmlns:a16="http://schemas.microsoft.com/office/drawing/2014/main" id="{16727A17-6D8A-4873-A15C-ACC9B0291AF5}"/>
                </a:ext>
              </a:extLst>
            </p:cNvPr>
            <p:cNvSpPr>
              <a:spLocks/>
            </p:cNvSpPr>
            <p:nvPr/>
          </p:nvSpPr>
          <p:spPr>
            <a:xfrm>
              <a:off x="7882255" y="1717675"/>
              <a:ext cx="189865" cy="165100"/>
            </a:xfrm>
            <a:prstGeom prst="flowChartMerg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3"/>
          <p:cNvSpPr>
            <a:spLocks/>
          </p:cNvSpPr>
          <p:nvPr/>
        </p:nvSpPr>
        <p:spPr>
          <a:xfrm>
            <a:off x="10524517" y="3379032"/>
            <a:ext cx="983596" cy="293370"/>
          </a:xfrm>
          <a:prstGeom prst="rect">
            <a:avLst/>
          </a:prstGeom>
          <a:solidFill>
            <a:srgbClr val="A0D5F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교육신청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"/>
          <p:cNvSpPr>
            <a:spLocks/>
          </p:cNvSpPr>
          <p:nvPr/>
        </p:nvSpPr>
        <p:spPr>
          <a:xfrm>
            <a:off x="10524517" y="4099112"/>
            <a:ext cx="983596" cy="293370"/>
          </a:xfrm>
          <a:prstGeom prst="rect">
            <a:avLst/>
          </a:prstGeom>
          <a:solidFill>
            <a:srgbClr val="A0D5F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교육신청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10513004" y="4634824"/>
            <a:ext cx="983596" cy="293370"/>
          </a:xfrm>
          <a:prstGeom prst="rect">
            <a:avLst/>
          </a:prstGeom>
          <a:solidFill>
            <a:srgbClr val="A0D5F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교육신청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2">
            <a:extLst>
              <a:ext uri="{FF2B5EF4-FFF2-40B4-BE49-F238E27FC236}">
                <a16:creationId xmlns:a16="http://schemas.microsoft.com/office/drawing/2014/main" id="{7BF7B32C-C7CE-43FE-8CA0-95694EC82371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  </a:t>
            </a:r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교육목록/신청</a:t>
            </a:r>
            <a:r>
              <a:rPr lang="en-US" altLang="ko-KR" sz="11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EAB9BA-A397-4567-90A9-AB8E5D8F1362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23625"/>
              </p:ext>
            </p:extLst>
          </p:nvPr>
        </p:nvGraphicFramePr>
        <p:xfrm>
          <a:off x="1455420" y="1548978"/>
          <a:ext cx="8128000" cy="48323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소속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제조서비스팀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교육분야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Project Management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교육명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PMP 과정교육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교육대상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수석, 총괄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교육방법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집합교육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박영지 이사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교육일정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2018.03.01 ~ 2018.12.31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교육일시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2주, 4주 토요일 09:00 ~ 13:00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교육장소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본사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강사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박영지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소요예산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식대 : 8 * 8,000 * 10개월 = 640,000원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자격증 응시료 : 5 * $550 = 3,500,000원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신청자 수 / 신청자 제한수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첨부파일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상세일정(엑셀 등) 첨부파일로 올릴 수 있도록</a:t>
                      </a:r>
                      <a:endParaRPr lang="ko-KR" altLang="en-US" sz="1050" b="0" strike="noStrike" kern="1200" cap="none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신청마감일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교육 계획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상반기 하반기 2회 진행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상반기는 파일럿 개념으로 5명으로 진행, 하반기 교육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대상 인원 추 후 논의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교육 진행 방식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총괄 진행자 1명, 교육 대상들이 Chapter별로 Self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Study를 하여 과제 발표 형태로 진행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자격증 취득을 위한 문제 풀이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교육 목표 맟 결과물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PM으로 기본적인 역량 확보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- PMP 자격증 취득 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텍스트 상자 3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교육과정 디테일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911E562-AB98-4A19-A8CD-0C2A5C718020}"/>
              </a:ext>
            </a:extLst>
          </p:cNvPr>
          <p:cNvSpPr>
            <a:spLocks/>
          </p:cNvSpPr>
          <p:nvPr/>
        </p:nvSpPr>
        <p:spPr>
          <a:xfrm>
            <a:off x="8472170" y="1216338"/>
            <a:ext cx="1111250" cy="293370"/>
          </a:xfrm>
          <a:prstGeom prst="rect">
            <a:avLst/>
          </a:prstGeom>
          <a:solidFill>
            <a:srgbClr val="A0D5F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교육신청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1">
            <a:extLst>
              <a:ext uri="{FF2B5EF4-FFF2-40B4-BE49-F238E27FC236}">
                <a16:creationId xmlns:a16="http://schemas.microsoft.com/office/drawing/2014/main" id="{5A110C61-8B11-4C67-8024-2DF3494DA779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2">
            <a:extLst>
              <a:ext uri="{FF2B5EF4-FFF2-40B4-BE49-F238E27FC236}">
                <a16:creationId xmlns:a16="http://schemas.microsoft.com/office/drawing/2014/main" id="{773319EC-80A9-4584-BDC2-745FD2B5F56C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  </a:t>
            </a:r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교육목록/신청</a:t>
            </a:r>
            <a:r>
              <a:rPr lang="en-US" altLang="ko-KR" sz="11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청원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22017-5F5A-489A-A33C-6CC553093E4C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69985"/>
              </p:ext>
            </p:extLst>
          </p:nvPr>
        </p:nvGraphicFramePr>
        <p:xfrm>
          <a:off x="1199457" y="1576045"/>
          <a:ext cx="9505055" cy="45172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9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번호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분류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제목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청원인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청원기간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/>
                        <a:t>참여인원</a:t>
                      </a:r>
                      <a:endParaRPr lang="ko-KR" altLang="en-US" sz="1200" b="1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69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Programming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SAP 과정 교육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유창연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2018.03.17~2018.04.17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 명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354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LCP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LCP 기술 교육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유창연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2018.03.19~2018.04.19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12 명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Programming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특화영역 중심의 학습</a:t>
                      </a:r>
                      <a:endParaRPr lang="ko-KR" altLang="en-US" sz="1200" strike="noStrike" kern="1200" cap="none" dirty="0"/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(TR,XI,LE,PS,WM,CS,FM)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유창연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2018.03.19~2018.04.19</a:t>
                      </a:r>
                      <a:endParaRPr lang="ko-KR" altLang="en-US" sz="1200" strike="noStrike" kern="1200" cap="none" dirty="0"/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15 명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Programming</a:t>
                      </a:r>
                      <a:endParaRPr lang="ko-KR" altLang="en-US" sz="1200" strike="noStrike" kern="1200" cap="none" dirty="0"/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외부교육 후 전파 교육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유창연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2017.03.17~2017.03.17</a:t>
                      </a:r>
                      <a:endParaRPr lang="ko-KR" altLang="en-US" sz="1200" strike="noStrike" kern="1200" cap="none" dirty="0"/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12 명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Programming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외부교육 후 전파 교육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유창연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2017.03.17~2017.03.17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strike="noStrike" kern="1200" cap="none" dirty="0"/>
                        <a:t>9 명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>
            <a:off x="1310400" y="3429000"/>
            <a:ext cx="1043305" cy="2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진행중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312520" y="3861137"/>
            <a:ext cx="1043305" cy="283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심사중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312520" y="4581128"/>
            <a:ext cx="1043305" cy="2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마감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312520" y="5022453"/>
            <a:ext cx="1043305" cy="283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심사중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308280" y="2780928"/>
            <a:ext cx="1043305" cy="2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진행중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308279" y="5692401"/>
            <a:ext cx="1043305" cy="2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latin typeface="맑은 고딕" charset="0"/>
                <a:ea typeface="맑은 고딕" charset="0"/>
              </a:rPr>
              <a:t>마감</a:t>
            </a:r>
            <a:endParaRPr lang="ko-KR" altLang="en-US" sz="120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9336360" y="1292348"/>
            <a:ext cx="1368151" cy="260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청원등록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청원 List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">
            <a:extLst>
              <a:ext uri="{FF2B5EF4-FFF2-40B4-BE49-F238E27FC236}">
                <a16:creationId xmlns:a16="http://schemas.microsoft.com/office/drawing/2014/main" id="{5D1E654C-20E3-409C-ACBD-5EACE684F064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2">
            <a:extLst>
              <a:ext uri="{FF2B5EF4-FFF2-40B4-BE49-F238E27FC236}">
                <a16:creationId xmlns:a16="http://schemas.microsoft.com/office/drawing/2014/main" id="{83123419-C3C5-4C77-A5BD-690C922AD4E6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344094-60D3-4F6B-B11E-6042FC26D8EA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5181600" y="1081122"/>
            <a:ext cx="137414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진행중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4445000" y="1939642"/>
            <a:ext cx="4220845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LCP 기술 교육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046855" y="2716882"/>
            <a:ext cx="1518364" cy="30777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참여인원 : </a:t>
            </a: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12 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명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262120" y="3460467"/>
            <a:ext cx="3741420" cy="10772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분류  			LCP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청원시작 	2018.03.19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청원마감 	2018.04.19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청원인 			</a:t>
            </a:r>
            <a:r>
              <a:rPr lang="en-US" altLang="ko-KR" sz="1600" b="0" strike="noStrike" cap="none" dirty="0" err="1">
                <a:latin typeface="맑은 고딕" charset="0"/>
                <a:ea typeface="맑은 고딕" charset="0"/>
              </a:rPr>
              <a:t>유창연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114415" y="2607027"/>
            <a:ext cx="1889125" cy="585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청원참여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148330" y="5068922"/>
            <a:ext cx="6156960" cy="1600438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청원개요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전반적인 기능 이해 및 활용도 강화</a:t>
            </a:r>
            <a:br>
              <a:rPr lang="en-US" altLang="ko-KR" sz="1400" b="0" strike="noStrike" cap="none" dirty="0">
                <a:latin typeface="맑은 고딕" charset="0"/>
                <a:ea typeface="맑은 고딕" charset="0"/>
              </a:rPr>
            </a:b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135255" y="156845"/>
            <a:ext cx="264985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청원 Detail</a:t>
            </a:r>
            <a:endParaRPr lang="ko-KR" altLang="en-US" sz="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">
            <a:extLst>
              <a:ext uri="{FF2B5EF4-FFF2-40B4-BE49-F238E27FC236}">
                <a16:creationId xmlns:a16="http://schemas.microsoft.com/office/drawing/2014/main" id="{F3ADEDF6-C222-47F9-910A-8D0688B50EC1}"/>
              </a:ext>
            </a:extLst>
          </p:cNvPr>
          <p:cNvSpPr>
            <a:spLocks/>
          </p:cNvSpPr>
          <p:nvPr/>
        </p:nvSpPr>
        <p:spPr>
          <a:xfrm>
            <a:off x="10668000" y="158750"/>
            <a:ext cx="1387475" cy="26606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 최재은</a:t>
            </a: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님   |   로그인 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2">
            <a:extLst>
              <a:ext uri="{FF2B5EF4-FFF2-40B4-BE49-F238E27FC236}">
                <a16:creationId xmlns:a16="http://schemas.microsoft.com/office/drawing/2014/main" id="{8A7F858C-6112-4A0A-AA5B-EC2E4E227698}"/>
              </a:ext>
            </a:extLst>
          </p:cNvPr>
          <p:cNvSpPr>
            <a:spLocks/>
          </p:cNvSpPr>
          <p:nvPr/>
        </p:nvSpPr>
        <p:spPr>
          <a:xfrm>
            <a:off x="116205" y="558165"/>
            <a:ext cx="11939270" cy="38481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 | 	</a:t>
            </a:r>
            <a:r>
              <a:rPr lang="en-US" altLang="ko-KR" sz="11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교육목록/신청 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| 	   </a:t>
            </a:r>
            <a:r>
              <a:rPr lang="en-US" altLang="ko-KR" sz="1100" b="1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청원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 		| 	</a:t>
            </a:r>
            <a:r>
              <a:rPr lang="en-US" altLang="ko-KR" sz="11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수강목록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	 | 	     </a:t>
            </a:r>
            <a:r>
              <a:rPr lang="en-US" altLang="ko-KR" sz="1100" b="0" strike="noStrike" cap="none" dirty="0" err="1">
                <a:latin typeface="맑은 고딕" charset="0"/>
                <a:ea typeface="맑은 고딕" charset="0"/>
              </a:rPr>
              <a:t>강사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  	 | 	   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프로젝트공유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	  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AA5C5-D357-4644-A1AA-4E21BAB17AF4}"/>
              </a:ext>
            </a:extLst>
          </p:cNvPr>
          <p:cNvSpPr/>
          <p:nvPr/>
        </p:nvSpPr>
        <p:spPr>
          <a:xfrm>
            <a:off x="135255" y="1031702"/>
            <a:ext cx="11920220" cy="56694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Pages>9</Pages>
  <Words>1374</Words>
  <Characters>0</Characters>
  <Application>Microsoft Office PowerPoint</Application>
  <DocSecurity>0</DocSecurity>
  <PresentationFormat>와이드스크린</PresentationFormat>
  <Lines>0</Lines>
  <Paragraphs>587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맑은 고딕</vt:lpstr>
      <vt:lpstr>±¼¸²</vt:lpstr>
      <vt:lpstr>a옛날목욕탕B</vt:lpstr>
      <vt:lpstr>나눔손글씨 붓</vt:lpstr>
      <vt:lpstr>-윤고딕350</vt:lpstr>
      <vt:lpstr>Arial</vt:lpstr>
      <vt:lpstr>오피스 테마</vt:lpstr>
      <vt:lpstr>Office theme</vt:lpstr>
      <vt:lpstr>Office theme</vt:lpstr>
      <vt:lpstr>Office theme</vt:lpstr>
      <vt:lpstr>Office theme</vt:lpstr>
      <vt:lpstr>Education System</vt:lpstr>
      <vt:lpstr>역할분담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이주현</dc:creator>
  <cp:lastModifiedBy>박나현</cp:lastModifiedBy>
  <cp:revision>194</cp:revision>
  <dcterms:modified xsi:type="dcterms:W3CDTF">2018-04-19T05:41:58Z</dcterms:modified>
</cp:coreProperties>
</file>