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drawings/vmlDrawing1.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drawings/vmlDrawing5.vml" ContentType="application/vnd.openxmlformats-officedocument.vmlDrawing"/>
  <Override PartName="/ppt/drawings/vmlDrawing6.vml" ContentType="application/vnd.openxmlformats-officedocument.vmlDrawing"/>
  <Override PartName="/ppt/drawings/vmlDrawing7.vml" ContentType="application/vnd.openxmlformats-officedocument.vmlDrawing"/>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314" r:id="rId2"/>
    <p:sldId id="257" r:id="rId3"/>
    <p:sldId id="315" r:id="rId4"/>
    <p:sldId id="369"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30" r:id="rId19"/>
    <p:sldId id="331" r:id="rId20"/>
    <p:sldId id="332" r:id="rId21"/>
    <p:sldId id="375" r:id="rId22"/>
    <p:sldId id="333" r:id="rId23"/>
    <p:sldId id="374" r:id="rId24"/>
    <p:sldId id="334" r:id="rId25"/>
    <p:sldId id="335" r:id="rId26"/>
    <p:sldId id="336" r:id="rId27"/>
    <p:sldId id="370" r:id="rId28"/>
    <p:sldId id="337" r:id="rId29"/>
    <p:sldId id="338" r:id="rId30"/>
    <p:sldId id="339" r:id="rId31"/>
    <p:sldId id="340" r:id="rId32"/>
    <p:sldId id="341" r:id="rId33"/>
    <p:sldId id="342" r:id="rId34"/>
    <p:sldId id="343" r:id="rId35"/>
    <p:sldId id="344" r:id="rId36"/>
    <p:sldId id="345" r:id="rId37"/>
    <p:sldId id="346" r:id="rId38"/>
    <p:sldId id="347" r:id="rId39"/>
    <p:sldId id="348" r:id="rId40"/>
    <p:sldId id="349" r:id="rId41"/>
    <p:sldId id="350" r:id="rId42"/>
    <p:sldId id="351" r:id="rId43"/>
    <p:sldId id="352" r:id="rId44"/>
    <p:sldId id="353" r:id="rId45"/>
    <p:sldId id="354" r:id="rId46"/>
    <p:sldId id="355" r:id="rId47"/>
    <p:sldId id="356" r:id="rId48"/>
    <p:sldId id="357" r:id="rId49"/>
    <p:sldId id="372" r:id="rId50"/>
    <p:sldId id="373" r:id="rId51"/>
    <p:sldId id="358" r:id="rId52"/>
    <p:sldId id="359" r:id="rId53"/>
    <p:sldId id="360" r:id="rId54"/>
    <p:sldId id="361" r:id="rId55"/>
    <p:sldId id="362" r:id="rId56"/>
    <p:sldId id="363" r:id="rId57"/>
    <p:sldId id="371" r:id="rId58"/>
    <p:sldId id="364" r:id="rId59"/>
    <p:sldId id="365" r:id="rId60"/>
    <p:sldId id="366" r:id="rId61"/>
    <p:sldId id="367" r:id="rId62"/>
    <p:sldId id="368"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g" initials="I" lastIdx="2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FF158A"/>
    <a:srgbClr val="1406CA"/>
    <a:srgbClr val="80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38" autoAdjust="0"/>
    <p:restoredTop sz="94084" autoAdjust="0"/>
  </p:normalViewPr>
  <p:slideViewPr>
    <p:cSldViewPr snapToGrid="0">
      <p:cViewPr varScale="1">
        <p:scale>
          <a:sx n="74" d="100"/>
          <a:sy n="74" d="100"/>
        </p:scale>
        <p:origin x="492" y="48"/>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commentAuthors" Target="commentAuthors.xml"/><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slide" Target="slides/slide8.xml"/><Relationship Id="rId3" Type="http://schemas.openxmlformats.org/officeDocument/2006/relationships/slide" Target="slides/slide10.xml"/><Relationship Id="rId4" Type="http://schemas.openxmlformats.org/officeDocument/2006/relationships/slide" Target="slides/slide25.xml"/><Relationship Id="rId5" Type="http://schemas.openxmlformats.org/officeDocument/2006/relationships/slide" Target="slides/slide30.xml"/><Relationship Id="rId6" Type="http://schemas.openxmlformats.org/officeDocument/2006/relationships/slide" Target="slides/slide34.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7-03-11T22:40:03.281" idx="2">
    <p:pos x="3778" y="1254"/>
    <p:text>在此，先简要讲解平仓的过程，并提示在后文还要详细讲解平仓过程，以及采取这种方式的原因。</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07-03-11T22:52:39.781" idx="6">
    <p:pos x="3617" y="283"/>
    <p:text>Deng	2007-3-11
详细重点讲解</p:text>
  </p:cm>
</p:cmLst>
</file>

<file path=ppt/comments/comment3.xml><?xml version="1.0" encoding="utf-8"?>
<p:cmLst xmlns:a="http://schemas.openxmlformats.org/drawingml/2006/main" xmlns:r="http://schemas.openxmlformats.org/officeDocument/2006/relationships" xmlns:p="http://schemas.openxmlformats.org/presentationml/2006/main">
  <p:cm authorId="1" dt="2007-03-11T22:53:17.390" idx="7">
    <p:pos x="3936" y="988"/>
    <p:text>一带而过</p:text>
  </p:cm>
</p:cmLst>
</file>

<file path=ppt/comments/comment4.xml><?xml version="1.0" encoding="utf-8"?>
<p:cmLst xmlns:a="http://schemas.openxmlformats.org/drawingml/2006/main" xmlns:r="http://schemas.openxmlformats.org/officeDocument/2006/relationships" xmlns:p="http://schemas.openxmlformats.org/presentationml/2006/main">
  <p:cm authorId="1" dt="2007-03-11T22:59:54.250" idx="10">
    <p:pos x="5255" y="1430"/>
    <p:text>简略</p:text>
  </p:cm>
</p:cmLst>
</file>

<file path=ppt/comments/comment5.xml><?xml version="1.0" encoding="utf-8"?>
<p:cmLst xmlns:a="http://schemas.openxmlformats.org/drawingml/2006/main" xmlns:r="http://schemas.openxmlformats.org/officeDocument/2006/relationships" xmlns:p="http://schemas.openxmlformats.org/presentationml/2006/main">
  <p:cm authorId="1" dt="2007-03-11T23:01:29.156" idx="11">
    <p:pos x="5343" y="940"/>
    <p:text>结合书中的报价表，并要求学生以课后作业的形式上网了解国内期货报价方式。</p:text>
  </p:cm>
</p:cmLst>
</file>

<file path=ppt/comments/comment6.xml><?xml version="1.0" encoding="utf-8"?>
<p:cmLst xmlns:a="http://schemas.openxmlformats.org/drawingml/2006/main" xmlns:r="http://schemas.openxmlformats.org/officeDocument/2006/relationships" xmlns:p="http://schemas.openxmlformats.org/presentationml/2006/main">
  <p:cm authorId="1" dt="2007-03-11T23:16:54.828" idx="15">
    <p:pos x="3786" y="435"/>
    <p:text>在此有必要指出金融市场比普通商品市场具有更高的效率，并解释原因。</p:text>
  </p:cm>
</p:cmLst>
</file>

<file path=ppt/comments/comment7.xml><?xml version="1.0" encoding="utf-8"?>
<p:cmLst xmlns:a="http://schemas.openxmlformats.org/drawingml/2006/main" xmlns:r="http://schemas.openxmlformats.org/officeDocument/2006/relationships" xmlns:p="http://schemas.openxmlformats.org/presentationml/2006/main">
  <p:cm authorId="1" dt="2007-03-11T23:44:04.078" idx="11">
    <p:pos x="10" y="10"/>
    <p:text>学生了解则可。</p:text>
  </p:cm>
</p:cmLst>
</file>

<file path=ppt/comments/comment8.xml><?xml version="1.0" encoding="utf-8"?>
<p:cmLst xmlns:a="http://schemas.openxmlformats.org/drawingml/2006/main" xmlns:r="http://schemas.openxmlformats.org/officeDocument/2006/relationships" xmlns:p="http://schemas.openxmlformats.org/presentationml/2006/main">
  <p:cm authorId="1" dt="2007-03-11T23:24:10.031" idx="20">
    <p:pos x="4385" y="283"/>
    <p:text>简要介绍政府管制、相应规定对套期保值者和投机者的不同态度。</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 Id="rId2" Type="http://schemas.openxmlformats.org/officeDocument/2006/relationships/image" Target="../media/image12.wmf"/><Relationship Id="rId3"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 Id="rId2"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1E4B8-3456-4758-AE08-11F83F2A4ADA}" type="datetimeFigureOut">
              <a:rPr lang="zh-CN" altLang="en-US" smtClean="0"/>
              <a:t>2025/3/4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ED4EB-F402-4FAB-B94D-FE7E03FD3753}" type="slidenum">
              <a:rPr lang="zh-CN" altLang="en-US" smtClean="0"/>
              <a:t>‹#›</a:t>
            </a:fld>
            <a:endParaRPr lang="zh-CN" altLang="en-US"/>
          </a:p>
        </p:txBody>
      </p:sp>
    </p:spTree>
    <p:extLst>
      <p:ext uri="{BB962C8B-B14F-4D97-AF65-F5344CB8AC3E}">
        <p14:creationId xmlns:p14="http://schemas.microsoft.com/office/powerpoint/2010/main" val="11765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62EE4B-A3C3-4073-9DB4-0DA0ECADACFB}" type="slidenum">
              <a:rPr lang="zh-CN" altLang="en-US"/>
              <a:pPr/>
              <a:t>3</a:t>
            </a:fld>
            <a:endParaRPr lang="en-US" altLang="zh-CN"/>
          </a:p>
        </p:txBody>
      </p:sp>
      <p:sp>
        <p:nvSpPr>
          <p:cNvPr id="6146" name="Rectangle 2"/>
          <p:cNvSpPr>
            <a:spLocks noGrp="1" noRot="1" noChangeAspect="1" noChangeArrowheads="1" noTextEdit="1"/>
          </p:cNvSpPr>
          <p:nvPr>
            <p:ph type="sldImg"/>
          </p:nvPr>
        </p:nvSpPr>
        <p:spPr>
          <a:ln cap="flat"/>
        </p:spPr>
      </p:sp>
      <p:sp>
        <p:nvSpPr>
          <p:cNvPr id="6147" name="Rectangle 3"/>
          <p:cNvSpPr>
            <a:spLocks noGrp="1" noChangeArrowheads="1"/>
          </p:cNvSpPr>
          <p:nvPr>
            <p:ph type="body" idx="1"/>
          </p:nvPr>
        </p:nvSpPr>
        <p:spPr>
          <a:ln/>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4095603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CAAF5A-F4B1-4A4C-9533-99A1F359CFF6}" type="slidenum">
              <a:rPr lang="zh-CN" altLang="en-US"/>
              <a:pPr/>
              <a:t>18</a:t>
            </a:fld>
            <a:endParaRPr lang="en-US" altLang="zh-CN"/>
          </a:p>
        </p:txBody>
      </p:sp>
      <p:sp>
        <p:nvSpPr>
          <p:cNvPr id="480258" name="Rectangle 2"/>
          <p:cNvSpPr>
            <a:spLocks noGrp="1" noRot="1" noChangeAspec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874528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F523F0-F83A-4CD5-8859-E8EE047C9957}" type="slidenum">
              <a:rPr lang="zh-CN" altLang="en-US"/>
              <a:pPr/>
              <a:t>19</a:t>
            </a:fld>
            <a:endParaRPr lang="en-US" altLang="zh-CN"/>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455875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5C01B2-C66B-48BB-9798-165DCED20D31}" type="slidenum">
              <a:rPr lang="zh-CN" altLang="en-US"/>
              <a:pPr/>
              <a:t>20</a:t>
            </a:fld>
            <a:endParaRPr lang="en-US" altLang="zh-CN"/>
          </a:p>
        </p:txBody>
      </p:sp>
      <p:sp>
        <p:nvSpPr>
          <p:cNvPr id="483330" name="Rectangle 2"/>
          <p:cNvSpPr>
            <a:spLocks noGrp="1" noRot="1" noChangeAspect="1" noChangeArrowheads="1" noTextEdit="1"/>
          </p:cNvSpPr>
          <p:nvPr>
            <p:ph type="sldImg"/>
          </p:nvPr>
        </p:nvSpPr>
        <p:spPr>
          <a:ln/>
        </p:spPr>
      </p:sp>
      <p:sp>
        <p:nvSpPr>
          <p:cNvPr id="48333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964801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A9ED2-60D9-473D-BFDD-E0312126CA66}" type="slidenum">
              <a:rPr lang="zh-CN" altLang="en-US"/>
              <a:pPr/>
              <a:t>24</a:t>
            </a:fld>
            <a:endParaRPr lang="en-US" altLang="zh-CN"/>
          </a:p>
        </p:txBody>
      </p:sp>
      <p:sp>
        <p:nvSpPr>
          <p:cNvPr id="484354" name="Rectangle 2"/>
          <p:cNvSpPr>
            <a:spLocks noGrp="1" noRot="1" noChangeAspec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171981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832CA1-4C88-4F07-9C81-71AD8E3D602C}" type="slidenum">
              <a:rPr lang="zh-CN" altLang="en-US"/>
              <a:pPr/>
              <a:t>25</a:t>
            </a:fld>
            <a:endParaRPr lang="en-US" altLang="zh-CN"/>
          </a:p>
        </p:txBody>
      </p:sp>
      <p:sp>
        <p:nvSpPr>
          <p:cNvPr id="485378" name="Rectangle 2"/>
          <p:cNvSpPr>
            <a:spLocks noGrp="1" noRot="1" noChangeAspect="1" noChangeArrowheads="1" noTextEdit="1"/>
          </p:cNvSpPr>
          <p:nvPr>
            <p:ph type="sldImg"/>
          </p:nvPr>
        </p:nvSpPr>
        <p:spPr>
          <a:ln/>
        </p:spPr>
      </p:sp>
      <p:sp>
        <p:nvSpPr>
          <p:cNvPr id="48537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774888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1A69BC-240F-444E-A7F3-314F8CDF14FF}" type="slidenum">
              <a:rPr lang="zh-CN" altLang="en-US"/>
              <a:pPr/>
              <a:t>26</a:t>
            </a:fld>
            <a:endParaRPr lang="en-US" altLang="zh-CN"/>
          </a:p>
        </p:txBody>
      </p:sp>
      <p:sp>
        <p:nvSpPr>
          <p:cNvPr id="486402" name="Rectangle 2"/>
          <p:cNvSpPr>
            <a:spLocks noGrp="1" noRot="1" noChangeAspec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594481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8BA153-88E9-4564-AB13-F87E1633BF5B}" type="slidenum">
              <a:rPr lang="zh-CN" altLang="en-US"/>
              <a:pPr/>
              <a:t>28</a:t>
            </a:fld>
            <a:endParaRPr lang="en-US" altLang="zh-CN"/>
          </a:p>
        </p:txBody>
      </p:sp>
      <p:sp>
        <p:nvSpPr>
          <p:cNvPr id="487426" name="Rectangle 2"/>
          <p:cNvSpPr>
            <a:spLocks noGrp="1" noRot="1" noChangeAspect="1" noChangeArrowheads="1" noTextEdit="1"/>
          </p:cNvSpPr>
          <p:nvPr>
            <p:ph type="sldImg"/>
          </p:nvPr>
        </p:nvSpPr>
        <p:spPr>
          <a:ln/>
        </p:spPr>
      </p:sp>
      <p:sp>
        <p:nvSpPr>
          <p:cNvPr id="48742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1768863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569E81-11DD-4CAF-A8A0-E329907E14CF}" type="slidenum">
              <a:rPr lang="zh-CN" altLang="en-US"/>
              <a:pPr/>
              <a:t>29</a:t>
            </a:fld>
            <a:endParaRPr lang="en-US" altLang="zh-CN"/>
          </a:p>
        </p:txBody>
      </p:sp>
      <p:sp>
        <p:nvSpPr>
          <p:cNvPr id="488450" name="Rectangle 2"/>
          <p:cNvSpPr>
            <a:spLocks noGrp="1" noRot="1" noChangeAspec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947906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477BDD-ADFD-44B2-9D67-4F1DAA6F98EF}" type="slidenum">
              <a:rPr lang="zh-CN" altLang="en-US"/>
              <a:pPr/>
              <a:t>30</a:t>
            </a:fld>
            <a:endParaRPr lang="en-US" altLang="zh-CN"/>
          </a:p>
        </p:txBody>
      </p:sp>
      <p:sp>
        <p:nvSpPr>
          <p:cNvPr id="489474" name="Rectangle 2"/>
          <p:cNvSpPr>
            <a:spLocks noGrp="1" noRot="1" noChangeAspect="1" noChangeArrowheads="1" noTextEdit="1"/>
          </p:cNvSpPr>
          <p:nvPr>
            <p:ph type="sldImg"/>
          </p:nvPr>
        </p:nvSpPr>
        <p:spPr>
          <a:ln/>
        </p:spPr>
      </p:sp>
      <p:sp>
        <p:nvSpPr>
          <p:cNvPr id="48947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998862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C32D2AC-83D4-45F4-8B82-668B13561D00}" type="slidenum">
              <a:rPr lang="zh-CN" altLang="en-US"/>
              <a:pPr/>
              <a:t>31</a:t>
            </a:fld>
            <a:endParaRPr lang="en-US" altLang="zh-CN"/>
          </a:p>
        </p:txBody>
      </p:sp>
      <p:sp>
        <p:nvSpPr>
          <p:cNvPr id="490498" name="Rectangle 2"/>
          <p:cNvSpPr>
            <a:spLocks noGrp="1" noRot="1" noChangeAspec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91307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50D72-C8A4-4E53-B8B0-27EA08CB75D8}" type="slidenum">
              <a:rPr lang="zh-CN" altLang="en-US"/>
              <a:pPr/>
              <a:t>7</a:t>
            </a:fld>
            <a:endParaRPr lang="en-US" altLang="zh-CN"/>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7347051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4BFEAF-B188-4E15-9408-ED79E5166080}" type="slidenum">
              <a:rPr lang="zh-CN" altLang="en-US"/>
              <a:pPr/>
              <a:t>32</a:t>
            </a:fld>
            <a:endParaRPr lang="en-US" altLang="zh-CN"/>
          </a:p>
        </p:txBody>
      </p:sp>
      <p:sp>
        <p:nvSpPr>
          <p:cNvPr id="491522" name="Rectangle 2"/>
          <p:cNvSpPr>
            <a:spLocks noGrp="1" noRot="1" noChangeAspect="1" noChangeArrowheads="1" noTextEdit="1"/>
          </p:cNvSpPr>
          <p:nvPr>
            <p:ph type="sldImg"/>
          </p:nvPr>
        </p:nvSpPr>
        <p:spPr>
          <a:ln/>
        </p:spPr>
      </p:sp>
      <p:sp>
        <p:nvSpPr>
          <p:cNvPr id="49152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374231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DCE410-86AE-4E9C-9740-AE8518F00D8B}" type="slidenum">
              <a:rPr lang="zh-CN" altLang="en-US"/>
              <a:pPr/>
              <a:t>33</a:t>
            </a:fld>
            <a:endParaRPr lang="en-US" altLang="zh-CN"/>
          </a:p>
        </p:txBody>
      </p:sp>
      <p:sp>
        <p:nvSpPr>
          <p:cNvPr id="492546" name="Rectangle 2"/>
          <p:cNvSpPr>
            <a:spLocks noGrp="1" noRot="1" noChangeAspec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3598246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500CAD-0C89-48DB-A970-C1BD9A95AE79}" type="slidenum">
              <a:rPr lang="zh-CN" altLang="en-US"/>
              <a:pPr/>
              <a:t>34</a:t>
            </a:fld>
            <a:endParaRPr lang="en-US" altLang="zh-CN"/>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604842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305493-71EC-4E18-B7D9-CAB28B7A95A9}" type="slidenum">
              <a:rPr lang="zh-CN" altLang="en-US"/>
              <a:pPr/>
              <a:t>35</a:t>
            </a:fld>
            <a:endParaRPr lang="en-US" altLang="zh-CN"/>
          </a:p>
        </p:txBody>
      </p:sp>
      <p:sp>
        <p:nvSpPr>
          <p:cNvPr id="494594" name="Rectangle 2"/>
          <p:cNvSpPr>
            <a:spLocks noGrp="1" noRot="1" noChangeAspec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279674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91E270-9E4E-48FE-AD30-155832583332}" type="slidenum">
              <a:rPr lang="zh-CN" altLang="en-US"/>
              <a:pPr/>
              <a:t>36</a:t>
            </a:fld>
            <a:endParaRPr lang="en-US" altLang="zh-CN"/>
          </a:p>
        </p:txBody>
      </p:sp>
      <p:sp>
        <p:nvSpPr>
          <p:cNvPr id="516098" name="Rectangle 2"/>
          <p:cNvSpPr>
            <a:spLocks noGrp="1" noRot="1" noChangeAspect="1" noChangeArrowheads="1" noTextEdit="1"/>
          </p:cNvSpPr>
          <p:nvPr>
            <p:ph type="sldImg"/>
          </p:nvPr>
        </p:nvSpPr>
        <p:spPr>
          <a:ln/>
        </p:spPr>
      </p:sp>
      <p:sp>
        <p:nvSpPr>
          <p:cNvPr id="51609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853478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DE2C62-B85F-42E8-9928-0AFF6E5E7201}" type="slidenum">
              <a:rPr lang="zh-CN" altLang="en-US"/>
              <a:pPr/>
              <a:t>37</a:t>
            </a:fld>
            <a:endParaRPr lang="en-US" altLang="zh-CN"/>
          </a:p>
        </p:txBody>
      </p:sp>
      <p:sp>
        <p:nvSpPr>
          <p:cNvPr id="495618" name="Rectangle 2"/>
          <p:cNvSpPr>
            <a:spLocks noGrp="1" noRot="1" noChangeAspect="1" noChangeArrowheads="1" noTextEdit="1"/>
          </p:cNvSpPr>
          <p:nvPr>
            <p:ph type="sldImg"/>
          </p:nvPr>
        </p:nvSpPr>
        <p:spPr>
          <a:ln/>
        </p:spPr>
      </p:sp>
      <p:sp>
        <p:nvSpPr>
          <p:cNvPr id="49561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278377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AE009-A9A1-4855-9A3B-7A5ED3872C56}" type="slidenum">
              <a:rPr lang="zh-CN" altLang="en-US"/>
              <a:pPr/>
              <a:t>38</a:t>
            </a:fld>
            <a:endParaRPr lang="en-US" altLang="zh-CN"/>
          </a:p>
        </p:txBody>
      </p:sp>
      <p:sp>
        <p:nvSpPr>
          <p:cNvPr id="496642" name="Rectangle 2"/>
          <p:cNvSpPr>
            <a:spLocks noGrp="1" noRot="1" noChangeAspect="1" noChangeArrowheads="1" noTextEdit="1"/>
          </p:cNvSpPr>
          <p:nvPr>
            <p:ph type="sldImg"/>
          </p:nvPr>
        </p:nvSpPr>
        <p:spPr>
          <a:ln/>
        </p:spPr>
      </p:sp>
      <p:sp>
        <p:nvSpPr>
          <p:cNvPr id="49664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456369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40C15B-38B7-449A-A672-81B59E51EA98}" type="slidenum">
              <a:rPr lang="zh-CN" altLang="en-US"/>
              <a:pPr/>
              <a:t>39</a:t>
            </a:fld>
            <a:endParaRPr lang="en-US" altLang="zh-CN"/>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5318159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E458CD-5F04-44F3-9376-6B74273510F3}" type="slidenum">
              <a:rPr lang="zh-CN" altLang="en-US"/>
              <a:pPr/>
              <a:t>40</a:t>
            </a:fld>
            <a:endParaRPr lang="en-US" altLang="zh-CN"/>
          </a:p>
        </p:txBody>
      </p:sp>
      <p:sp>
        <p:nvSpPr>
          <p:cNvPr id="498690" name="Rectangle 2"/>
          <p:cNvSpPr>
            <a:spLocks noGrp="1" noRot="1" noChangeAspec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710500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2A1265-1886-4545-A482-ABFCA4F06F67}" type="slidenum">
              <a:rPr lang="zh-CN" altLang="en-US"/>
              <a:pPr/>
              <a:t>41</a:t>
            </a:fld>
            <a:endParaRPr lang="en-US" altLang="zh-CN"/>
          </a:p>
        </p:txBody>
      </p:sp>
      <p:sp>
        <p:nvSpPr>
          <p:cNvPr id="499714" name="Rectangle 2"/>
          <p:cNvSpPr>
            <a:spLocks noGrp="1" noRot="1" noChangeAspect="1" noChangeArrowheads="1" noTextEdit="1"/>
          </p:cNvSpPr>
          <p:nvPr>
            <p:ph type="sldImg"/>
          </p:nvPr>
        </p:nvSpPr>
        <p:spPr>
          <a:ln/>
        </p:spPr>
      </p:sp>
      <p:sp>
        <p:nvSpPr>
          <p:cNvPr id="49971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314525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FE2B46-E6FD-4907-A3BE-8990FCAD1A5F}" type="slidenum">
              <a:rPr lang="zh-CN" altLang="en-US"/>
              <a:pPr/>
              <a:t>8</a:t>
            </a:fld>
            <a:endParaRPr lang="en-US" altLang="zh-CN"/>
          </a:p>
        </p:txBody>
      </p:sp>
      <p:sp>
        <p:nvSpPr>
          <p:cNvPr id="472066" name="Rectangle 2"/>
          <p:cNvSpPr>
            <a:spLocks noGrp="1" noRot="1" noChangeAspec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096274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741663-1FB3-4EEF-8991-F88B8ABB70ED}" type="slidenum">
              <a:rPr lang="zh-CN" altLang="en-US"/>
              <a:pPr/>
              <a:t>42</a:t>
            </a:fld>
            <a:endParaRPr lang="en-US" altLang="zh-CN"/>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784603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47350-A4D6-4295-AE41-A92DB54FF250}" type="slidenum">
              <a:rPr lang="zh-CN" altLang="en-US"/>
              <a:pPr/>
              <a:t>43</a:t>
            </a:fld>
            <a:endParaRPr lang="en-US" altLang="zh-CN"/>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123892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1A4EA6-E547-4756-A654-0EA3FF244031}" type="slidenum">
              <a:rPr lang="zh-CN" altLang="en-US"/>
              <a:pPr/>
              <a:t>44</a:t>
            </a:fld>
            <a:endParaRPr lang="en-US" altLang="zh-CN"/>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9569166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82EBB7-A011-4B9B-BD32-2A60729A7FF7}" type="slidenum">
              <a:rPr lang="zh-CN" altLang="en-US"/>
              <a:pPr/>
              <a:t>45</a:t>
            </a:fld>
            <a:endParaRPr lang="en-US" altLang="zh-CN"/>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4175273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A45CE4-DEFD-4DE0-890B-45BF569D0C13}" type="slidenum">
              <a:rPr lang="zh-CN" altLang="en-US"/>
              <a:pPr/>
              <a:t>46</a:t>
            </a:fld>
            <a:endParaRPr lang="en-US" altLang="zh-CN"/>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887951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EB7C0A-5F81-490B-A338-FC90250E9AA8}" type="slidenum">
              <a:rPr lang="zh-CN" altLang="en-US"/>
              <a:pPr/>
              <a:t>47</a:t>
            </a:fld>
            <a:endParaRPr lang="en-US" altLang="zh-CN"/>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0300181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E62452-1B80-4E31-A73E-9104C853A9F9}" type="slidenum">
              <a:rPr lang="zh-CN" altLang="en-US"/>
              <a:pPr/>
              <a:t>48</a:t>
            </a:fld>
            <a:endParaRPr lang="en-US" altLang="zh-CN"/>
          </a:p>
        </p:txBody>
      </p:sp>
      <p:sp>
        <p:nvSpPr>
          <p:cNvPr id="506882" name="Rectangle 2"/>
          <p:cNvSpPr>
            <a:spLocks noGrp="1" noRot="1" noChangeAspect="1" noChangeArrowheads="1" noTextEdit="1"/>
          </p:cNvSpPr>
          <p:nvPr>
            <p:ph type="sldImg"/>
          </p:nvPr>
        </p:nvSpPr>
        <p:spPr>
          <a:ln/>
        </p:spPr>
      </p:sp>
      <p:sp>
        <p:nvSpPr>
          <p:cNvPr id="50688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403527111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F03104-062D-4789-BD72-68A04986064B}" type="slidenum">
              <a:rPr lang="zh-CN" altLang="en-US"/>
              <a:pPr/>
              <a:t>49</a:t>
            </a:fld>
            <a:endParaRPr lang="en-US" altLang="zh-CN"/>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46528730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AA9F4C-2D34-45D2-A76E-1F9160DF42FA}" type="slidenum">
              <a:rPr lang="zh-CN" altLang="en-US"/>
              <a:pPr/>
              <a:t>58</a:t>
            </a:fld>
            <a:endParaRPr lang="en-US" altLang="zh-CN"/>
          </a:p>
        </p:txBody>
      </p:sp>
      <p:sp>
        <p:nvSpPr>
          <p:cNvPr id="507906" name="Rectangle 2"/>
          <p:cNvSpPr>
            <a:spLocks noGrp="1" noRot="1" noChangeAspect="1" noChangeArrowheads="1" noTextEdit="1"/>
          </p:cNvSpPr>
          <p:nvPr>
            <p:ph type="sldImg"/>
          </p:nvPr>
        </p:nvSpPr>
        <p:spPr>
          <a:ln/>
        </p:spPr>
      </p:sp>
      <p:sp>
        <p:nvSpPr>
          <p:cNvPr id="50790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1708863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7CBA0D-5DA7-44E9-8D54-EF5146BDCFEF}" type="slidenum">
              <a:rPr lang="zh-CN" altLang="en-US"/>
              <a:pPr/>
              <a:t>59</a:t>
            </a:fld>
            <a:endParaRPr lang="en-US" altLang="zh-CN"/>
          </a:p>
        </p:txBody>
      </p:sp>
      <p:sp>
        <p:nvSpPr>
          <p:cNvPr id="508930" name="Rectangle 2"/>
          <p:cNvSpPr>
            <a:spLocks noGrp="1" noRot="1" noChangeAspec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131520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B16036-7F02-470C-8F73-5F8B788ABA41}" type="slidenum">
              <a:rPr lang="zh-CN" altLang="en-US"/>
              <a:pPr/>
              <a:t>10</a:t>
            </a:fld>
            <a:endParaRPr lang="en-US" altLang="zh-CN"/>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581902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CBFEF2-3F13-48D9-816E-EADC81401ABF}" type="slidenum">
              <a:rPr lang="zh-CN" altLang="en-US"/>
              <a:pPr/>
              <a:t>60</a:t>
            </a:fld>
            <a:endParaRPr lang="en-US" altLang="zh-CN"/>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13367158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F53235-3232-4A29-98B2-9DCA779B71AB}" type="slidenum">
              <a:rPr lang="zh-CN" altLang="en-US"/>
              <a:pPr/>
              <a:t>61</a:t>
            </a:fld>
            <a:endParaRPr lang="en-US" altLang="zh-CN"/>
          </a:p>
        </p:txBody>
      </p:sp>
      <p:sp>
        <p:nvSpPr>
          <p:cNvPr id="510978" name="Rectangle 2"/>
          <p:cNvSpPr>
            <a:spLocks noGrp="1" noRot="1" noChangeAspect="1" noChangeArrowheads="1" noTextEdit="1"/>
          </p:cNvSpPr>
          <p:nvPr>
            <p:ph type="sldImg"/>
          </p:nvPr>
        </p:nvSpPr>
        <p:spPr>
          <a:ln/>
        </p:spPr>
      </p:sp>
      <p:sp>
        <p:nvSpPr>
          <p:cNvPr id="51097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1922811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D281FE-FF53-459C-AEC7-BA6EFC7F4F32}" type="slidenum">
              <a:rPr lang="zh-CN" altLang="en-US"/>
              <a:pPr/>
              <a:t>62</a:t>
            </a:fld>
            <a:endParaRPr lang="en-US" altLang="zh-CN"/>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920177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A7CC1B-E807-4002-8A27-FB4422D231F1}" type="slidenum">
              <a:rPr lang="zh-CN" altLang="en-US"/>
              <a:pPr/>
              <a:t>11</a:t>
            </a:fld>
            <a:endParaRPr lang="en-US" altLang="zh-CN"/>
          </a:p>
        </p:txBody>
      </p:sp>
      <p:sp>
        <p:nvSpPr>
          <p:cNvPr id="474114" name="Rectangle 2"/>
          <p:cNvSpPr>
            <a:spLocks noGrp="1" noRot="1" noChangeAspec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488339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847254-C50D-4DCC-8207-59CBD6F75C91}" type="slidenum">
              <a:rPr lang="zh-CN" altLang="en-US"/>
              <a:pPr/>
              <a:t>12</a:t>
            </a:fld>
            <a:endParaRPr lang="en-US" altLang="zh-CN"/>
          </a:p>
        </p:txBody>
      </p:sp>
      <p:sp>
        <p:nvSpPr>
          <p:cNvPr id="475138" name="Rectangle 2"/>
          <p:cNvSpPr>
            <a:spLocks noGrp="1" noRot="1" noChangeAspect="1" noChangeArrowheads="1" noTextEdit="1"/>
          </p:cNvSpPr>
          <p:nvPr>
            <p:ph type="sldImg"/>
          </p:nvPr>
        </p:nvSpPr>
        <p:spPr>
          <a:ln/>
        </p:spPr>
      </p:sp>
      <p:sp>
        <p:nvSpPr>
          <p:cNvPr id="475139"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46799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FECFE2-BAD7-4BA4-BF52-9E9A2FBA5F0A}" type="slidenum">
              <a:rPr lang="zh-CN" altLang="en-US"/>
              <a:pPr/>
              <a:t>15</a:t>
            </a:fld>
            <a:endParaRPr lang="en-US" altLang="zh-CN"/>
          </a:p>
        </p:txBody>
      </p:sp>
      <p:sp>
        <p:nvSpPr>
          <p:cNvPr id="476162" name="Rectangle 2"/>
          <p:cNvSpPr>
            <a:spLocks noGrp="1" noRot="1" noChangeAspect="1" noChangeArrowheads="1" noTextEdit="1"/>
          </p:cNvSpPr>
          <p:nvPr>
            <p:ph type="sldImg"/>
          </p:nvPr>
        </p:nvSpPr>
        <p:spPr>
          <a:ln/>
        </p:spPr>
      </p:sp>
      <p:sp>
        <p:nvSpPr>
          <p:cNvPr id="476163"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2157764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E7B40E-4FAF-4E09-8261-35FE7C80AC65}" type="slidenum">
              <a:rPr lang="zh-CN" altLang="en-US"/>
              <a:pPr/>
              <a:t>16</a:t>
            </a:fld>
            <a:endParaRPr lang="en-US" altLang="zh-CN"/>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242102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34E29C-42F2-4BDC-A1C2-929F7E0782C2}" type="slidenum">
              <a:rPr lang="zh-CN" altLang="en-US"/>
              <a:pPr/>
              <a:t>17</a:t>
            </a:fld>
            <a:endParaRPr lang="en-US" altLang="zh-CN"/>
          </a:p>
        </p:txBody>
      </p:sp>
      <p:sp>
        <p:nvSpPr>
          <p:cNvPr id="478210" name="Rectangle 2"/>
          <p:cNvSpPr>
            <a:spLocks noGrp="1" noRot="1" noChangeAspect="1" noChangeArrowheads="1" noTextEdit="1"/>
          </p:cNvSpPr>
          <p:nvPr>
            <p:ph type="sldImg"/>
          </p:nvPr>
        </p:nvSpPr>
        <p:spPr>
          <a:ln/>
        </p:spPr>
      </p:sp>
      <p:sp>
        <p:nvSpPr>
          <p:cNvPr id="478211" name="Rectangle 3"/>
          <p:cNvSpPr>
            <a:spLocks noGrp="1" noChangeArrowheads="1"/>
          </p:cNvSpPr>
          <p:nvPr>
            <p:ph type="body" idx="1"/>
          </p:nvPr>
        </p:nvSpPr>
        <p:spPr/>
        <p:txBody>
          <a:bodyPr/>
          <a:lstStyle/>
          <a:p>
            <a:endParaRPr lang="zh-CN" altLang="en-US">
              <a:ea typeface="宋体" panose="02010600030101010101" pitchFamily="2" charset="-122"/>
            </a:endParaRPr>
          </a:p>
        </p:txBody>
      </p:sp>
    </p:spTree>
    <p:extLst>
      <p:ext uri="{BB962C8B-B14F-4D97-AF65-F5344CB8AC3E}">
        <p14:creationId xmlns:p14="http://schemas.microsoft.com/office/powerpoint/2010/main" val="342416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6243" name="Rectangle 163"/>
          <p:cNvSpPr>
            <a:spLocks noChangeArrowheads="1"/>
          </p:cNvSpPr>
          <p:nvPr/>
        </p:nvSpPr>
        <p:spPr bwMode="hidden">
          <a:xfrm>
            <a:off x="2336800" y="1600200"/>
            <a:ext cx="9855200" cy="5257800"/>
          </a:xfrm>
          <a:prstGeom prst="rect">
            <a:avLst/>
          </a:prstGeom>
          <a:gradFill rotWithShape="0">
            <a:gsLst>
              <a:gs pos="0">
                <a:schemeClr val="bg2"/>
              </a:gs>
              <a:gs pos="50000">
                <a:schemeClr val="bg1"/>
              </a:gs>
              <a:gs pos="100000">
                <a:schemeClr val="bg2"/>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46246" name="Group 166"/>
          <p:cNvGrpSpPr>
            <a:grpSpLocks/>
          </p:cNvGrpSpPr>
          <p:nvPr/>
        </p:nvGrpSpPr>
        <p:grpSpPr bwMode="auto">
          <a:xfrm>
            <a:off x="0" y="-19050"/>
            <a:ext cx="12192000" cy="1658938"/>
            <a:chOff x="0" y="-9"/>
            <a:chExt cx="5760" cy="1045"/>
          </a:xfrm>
        </p:grpSpPr>
        <p:sp>
          <p:nvSpPr>
            <p:cNvPr id="46087" name="Freeform 7"/>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Lst>
              <a:ahLst/>
              <a:cxnLst>
                <a:cxn ang="0">
                  <a:pos x="T0" y="T1"/>
                </a:cxn>
                <a:cxn ang="0">
                  <a:pos x="T2" y="T3"/>
                </a:cxn>
                <a:cxn ang="0">
                  <a:pos x="T4" y="T5"/>
                </a:cxn>
                <a:cxn ang="0">
                  <a:pos x="T6" y="T7"/>
                </a:cxn>
                <a:cxn ang="0">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46245" name="Group 165"/>
            <p:cNvGrpSpPr>
              <a:grpSpLocks/>
            </p:cNvGrpSpPr>
            <p:nvPr userDrawn="1"/>
          </p:nvGrpSpPr>
          <p:grpSpPr bwMode="auto">
            <a:xfrm>
              <a:off x="333" y="-9"/>
              <a:ext cx="5176" cy="1044"/>
              <a:chOff x="333" y="-9"/>
              <a:chExt cx="5176" cy="1044"/>
            </a:xfrm>
          </p:grpSpPr>
          <p:sp>
            <p:nvSpPr>
              <p:cNvPr id="46090" name="Freeform 10"/>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1" name="Freeform 11"/>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2" name="Freeform 12"/>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3" name="Freeform 13"/>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4" name="Freeform 14"/>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5" name="Freeform 15"/>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6" name="Freeform 16"/>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7" name="Freeform 17"/>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8" name="Freeform 18"/>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099" name="Freeform 19"/>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0" name="Freeform 20"/>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1" name="Freeform 21"/>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2" name="Freeform 22"/>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3" name="Freeform 23"/>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4" name="Freeform 24"/>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5" name="Freeform 25"/>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6" name="Freeform 26"/>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7" name="Freeform 27"/>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8" name="Freeform 28"/>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09" name="Freeform 29"/>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0" name="Freeform 30"/>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1" name="Freeform 31"/>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2" name="Freeform 32"/>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3" name="Freeform 33"/>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4" name="Freeform 34"/>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5" name="Freeform 35"/>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6" name="Freeform 36"/>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7" name="Freeform 37"/>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8" name="Freeform 38"/>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19" name="Freeform 39"/>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0" name="Freeform 40"/>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1" name="Freeform 41"/>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2" name="Freeform 42"/>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3" name="Freeform 43"/>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4" name="Freeform 44"/>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5" name="Freeform 45"/>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6" name="Freeform 46"/>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7" name="Freeform 47"/>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8" name="Freeform 48"/>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29" name="Freeform 49"/>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0" name="Freeform 50"/>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1" name="Freeform 51"/>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2" name="Freeform 52"/>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3" name="Freeform 53"/>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4" name="Freeform 54"/>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5" name="Freeform 55"/>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6" name="Freeform 56"/>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7" name="Freeform 57"/>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8" name="Freeform 58"/>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39" name="Freeform 59"/>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0" name="Freeform 60"/>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1" name="Freeform 61"/>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2" name="Freeform 62"/>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3" name="Freeform 63"/>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4" name="Freeform 64"/>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45" name="Freeform 65"/>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46239" name="Group 159"/>
            <p:cNvGrpSpPr>
              <a:grpSpLocks/>
            </p:cNvGrpSpPr>
            <p:nvPr userDrawn="1"/>
          </p:nvGrpSpPr>
          <p:grpSpPr bwMode="auto">
            <a:xfrm>
              <a:off x="7" y="6"/>
              <a:ext cx="5739" cy="1022"/>
              <a:chOff x="1056" y="111"/>
              <a:chExt cx="2448" cy="418"/>
            </a:xfrm>
          </p:grpSpPr>
          <p:sp>
            <p:nvSpPr>
              <p:cNvPr id="46190" name="Line 110"/>
              <p:cNvSpPr>
                <a:spLocks noChangeShapeType="1"/>
              </p:cNvSpPr>
              <p:nvPr/>
            </p:nvSpPr>
            <p:spPr bwMode="white">
              <a:xfrm>
                <a:off x="1056" y="332"/>
                <a:ext cx="24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2" name="Line 112"/>
              <p:cNvSpPr>
                <a:spLocks noChangeShapeType="1"/>
              </p:cNvSpPr>
              <p:nvPr/>
            </p:nvSpPr>
            <p:spPr bwMode="white">
              <a:xfrm>
                <a:off x="125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3" name="Line 113"/>
              <p:cNvSpPr>
                <a:spLocks noChangeShapeType="1"/>
              </p:cNvSpPr>
              <p:nvPr/>
            </p:nvSpPr>
            <p:spPr bwMode="white">
              <a:xfrm>
                <a:off x="148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4" name="Line 114"/>
              <p:cNvSpPr>
                <a:spLocks noChangeShapeType="1"/>
              </p:cNvSpPr>
              <p:nvPr/>
            </p:nvSpPr>
            <p:spPr bwMode="white">
              <a:xfrm>
                <a:off x="171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5" name="Line 115"/>
              <p:cNvSpPr>
                <a:spLocks noChangeShapeType="1"/>
              </p:cNvSpPr>
              <p:nvPr/>
            </p:nvSpPr>
            <p:spPr bwMode="white">
              <a:xfrm>
                <a:off x="193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6" name="Line 116"/>
              <p:cNvSpPr>
                <a:spLocks noChangeShapeType="1"/>
              </p:cNvSpPr>
              <p:nvPr/>
            </p:nvSpPr>
            <p:spPr bwMode="white">
              <a:xfrm>
                <a:off x="216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7" name="Line 117"/>
              <p:cNvSpPr>
                <a:spLocks noChangeShapeType="1"/>
              </p:cNvSpPr>
              <p:nvPr/>
            </p:nvSpPr>
            <p:spPr bwMode="white">
              <a:xfrm>
                <a:off x="239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8" name="Line 118"/>
              <p:cNvSpPr>
                <a:spLocks noChangeShapeType="1"/>
              </p:cNvSpPr>
              <p:nvPr/>
            </p:nvSpPr>
            <p:spPr bwMode="white">
              <a:xfrm>
                <a:off x="262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199" name="Line 119"/>
              <p:cNvSpPr>
                <a:spLocks noChangeShapeType="1"/>
              </p:cNvSpPr>
              <p:nvPr/>
            </p:nvSpPr>
            <p:spPr bwMode="white">
              <a:xfrm>
                <a:off x="285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00" name="Line 120"/>
              <p:cNvSpPr>
                <a:spLocks noChangeShapeType="1"/>
              </p:cNvSpPr>
              <p:nvPr/>
            </p:nvSpPr>
            <p:spPr bwMode="white">
              <a:xfrm>
                <a:off x="307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01" name="Line 121"/>
              <p:cNvSpPr>
                <a:spLocks noChangeShapeType="1"/>
              </p:cNvSpPr>
              <p:nvPr/>
            </p:nvSpPr>
            <p:spPr bwMode="white">
              <a:xfrm>
                <a:off x="330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46240" name="Group 160"/>
            <p:cNvGrpSpPr>
              <a:grpSpLocks/>
            </p:cNvGrpSpPr>
            <p:nvPr userDrawn="1"/>
          </p:nvGrpSpPr>
          <p:grpSpPr bwMode="auto">
            <a:xfrm>
              <a:off x="363" y="1"/>
              <a:ext cx="4919" cy="1034"/>
              <a:chOff x="1208" y="109"/>
              <a:chExt cx="2098" cy="423"/>
            </a:xfrm>
          </p:grpSpPr>
          <p:sp>
            <p:nvSpPr>
              <p:cNvPr id="46212" name="Line 132"/>
              <p:cNvSpPr>
                <a:spLocks noChangeShapeType="1"/>
              </p:cNvSpPr>
              <p:nvPr/>
            </p:nvSpPr>
            <p:spPr bwMode="ltGray">
              <a:xfrm>
                <a:off x="2850" y="110"/>
                <a:ext cx="0" cy="14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13" name="Line 133"/>
              <p:cNvSpPr>
                <a:spLocks noChangeShapeType="1"/>
              </p:cNvSpPr>
              <p:nvPr/>
            </p:nvSpPr>
            <p:spPr bwMode="ltGray">
              <a:xfrm>
                <a:off x="2972" y="332"/>
                <a:ext cx="7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14" name="Line 134"/>
              <p:cNvSpPr>
                <a:spLocks noChangeShapeType="1"/>
              </p:cNvSpPr>
              <p:nvPr/>
            </p:nvSpPr>
            <p:spPr bwMode="ltGray">
              <a:xfrm>
                <a:off x="3078" y="350"/>
                <a:ext cx="0" cy="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15" name="Line 135"/>
              <p:cNvSpPr>
                <a:spLocks noChangeShapeType="1"/>
              </p:cNvSpPr>
              <p:nvPr/>
            </p:nvSpPr>
            <p:spPr bwMode="ltGray">
              <a:xfrm>
                <a:off x="3306" y="450"/>
                <a:ext cx="0" cy="7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5" name="Line 145"/>
              <p:cNvSpPr>
                <a:spLocks noChangeShapeType="1"/>
              </p:cNvSpPr>
              <p:nvPr/>
            </p:nvSpPr>
            <p:spPr bwMode="ltGray">
              <a:xfrm>
                <a:off x="2166" y="114"/>
                <a:ext cx="0" cy="6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6" name="Line 146"/>
              <p:cNvSpPr>
                <a:spLocks noChangeShapeType="1"/>
              </p:cNvSpPr>
              <p:nvPr/>
            </p:nvSpPr>
            <p:spPr bwMode="ltGray">
              <a:xfrm>
                <a:off x="1938" y="111"/>
                <a:ext cx="0" cy="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7" name="Line 147"/>
              <p:cNvSpPr>
                <a:spLocks noChangeShapeType="1"/>
              </p:cNvSpPr>
              <p:nvPr/>
            </p:nvSpPr>
            <p:spPr bwMode="ltGray">
              <a:xfrm flipH="1">
                <a:off x="1912" y="332"/>
                <a:ext cx="6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8" name="Line 148"/>
              <p:cNvSpPr>
                <a:spLocks noChangeShapeType="1"/>
              </p:cNvSpPr>
              <p:nvPr/>
            </p:nvSpPr>
            <p:spPr bwMode="ltGray">
              <a:xfrm>
                <a:off x="1778" y="332"/>
                <a:ext cx="6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29" name="Line 149"/>
              <p:cNvSpPr>
                <a:spLocks noChangeShapeType="1"/>
              </p:cNvSpPr>
              <p:nvPr/>
            </p:nvSpPr>
            <p:spPr bwMode="ltGray">
              <a:xfrm flipH="1">
                <a:off x="1578" y="332"/>
                <a:ext cx="8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0" name="Line 150"/>
              <p:cNvSpPr>
                <a:spLocks noChangeShapeType="1"/>
              </p:cNvSpPr>
              <p:nvPr/>
            </p:nvSpPr>
            <p:spPr bwMode="ltGray">
              <a:xfrm>
                <a:off x="1208" y="332"/>
                <a:ext cx="34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1" name="Line 151"/>
              <p:cNvSpPr>
                <a:spLocks noChangeShapeType="1"/>
              </p:cNvSpPr>
              <p:nvPr/>
            </p:nvSpPr>
            <p:spPr bwMode="ltGray">
              <a:xfrm>
                <a:off x="1480" y="234"/>
                <a:ext cx="0" cy="2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2" name="Line 152"/>
              <p:cNvSpPr>
                <a:spLocks noChangeShapeType="1"/>
              </p:cNvSpPr>
              <p:nvPr/>
            </p:nvSpPr>
            <p:spPr bwMode="ltGray">
              <a:xfrm>
                <a:off x="1254" y="252"/>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3" name="Line 153"/>
              <p:cNvSpPr>
                <a:spLocks noChangeShapeType="1"/>
              </p:cNvSpPr>
              <p:nvPr/>
            </p:nvSpPr>
            <p:spPr bwMode="ltGray">
              <a:xfrm flipH="1" flipV="1">
                <a:off x="1482" y="109"/>
                <a:ext cx="0" cy="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4" name="Line 154"/>
              <p:cNvSpPr>
                <a:spLocks noChangeShapeType="1"/>
              </p:cNvSpPr>
              <p:nvPr/>
            </p:nvSpPr>
            <p:spPr bwMode="ltGray">
              <a:xfrm>
                <a:off x="1710" y="180"/>
                <a:ext cx="0" cy="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235" name="Line 155"/>
              <p:cNvSpPr>
                <a:spLocks noChangeShapeType="1"/>
              </p:cNvSpPr>
              <p:nvPr/>
            </p:nvSpPr>
            <p:spPr bwMode="ltGray">
              <a:xfrm flipV="1">
                <a:off x="1710" y="111"/>
                <a:ext cx="0" cy="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sp>
        <p:nvSpPr>
          <p:cNvPr id="46082" name="Rectangle 2"/>
          <p:cNvSpPr>
            <a:spLocks noGrp="1" noChangeArrowheads="1"/>
          </p:cNvSpPr>
          <p:nvPr>
            <p:ph type="ctrTitle"/>
          </p:nvPr>
        </p:nvSpPr>
        <p:spPr>
          <a:xfrm>
            <a:off x="2438400" y="1828800"/>
            <a:ext cx="9245600" cy="2362200"/>
          </a:xfrm>
        </p:spPr>
        <p:txBody>
          <a:bodyPr/>
          <a:lstStyle>
            <a:lvl1pPr>
              <a:defRPr>
                <a:ea typeface="黑体" panose="02010609060101010101" pitchFamily="49" charset="-122"/>
              </a:defRPr>
            </a:lvl1pPr>
          </a:lstStyle>
          <a:p>
            <a:pPr lvl="0"/>
            <a:r>
              <a:rPr lang="zh-CN" altLang="en-US" noProof="0" smtClean="0"/>
              <a:t>单击此处编辑母版标题样式</a:t>
            </a:r>
          </a:p>
        </p:txBody>
      </p:sp>
      <p:sp>
        <p:nvSpPr>
          <p:cNvPr id="46083" name="Rectangle 3"/>
          <p:cNvSpPr>
            <a:spLocks noGrp="1" noChangeArrowheads="1"/>
          </p:cNvSpPr>
          <p:nvPr>
            <p:ph type="subTitle" idx="1"/>
          </p:nvPr>
        </p:nvSpPr>
        <p:spPr>
          <a:xfrm>
            <a:off x="2438400" y="4572000"/>
            <a:ext cx="9245600" cy="1295400"/>
          </a:xfrm>
        </p:spPr>
        <p:txBody>
          <a:bodyPr/>
          <a:lstStyle>
            <a:lvl1pPr marL="0" indent="0">
              <a:buFontTx/>
              <a:buNone/>
              <a:defRPr/>
            </a:lvl1pPr>
          </a:lstStyle>
          <a:p>
            <a:pPr lvl="0"/>
            <a:r>
              <a:rPr lang="zh-CN" altLang="en-US" noProof="0" smtClean="0"/>
              <a:t>单击此处编辑母版副标题样式</a:t>
            </a:r>
          </a:p>
        </p:txBody>
      </p:sp>
      <p:sp>
        <p:nvSpPr>
          <p:cNvPr id="46084" name="Rectangle 4"/>
          <p:cNvSpPr>
            <a:spLocks noGrp="1" noChangeArrowheads="1"/>
          </p:cNvSpPr>
          <p:nvPr>
            <p:ph type="dt" sz="half" idx="2"/>
          </p:nvPr>
        </p:nvSpPr>
        <p:spPr>
          <a:xfrm>
            <a:off x="711200" y="6324600"/>
            <a:ext cx="2540000" cy="457200"/>
          </a:xfrm>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46085" name="Rectangle 5"/>
          <p:cNvSpPr>
            <a:spLocks noGrp="1" noChangeArrowheads="1"/>
          </p:cNvSpPr>
          <p:nvPr>
            <p:ph type="ftr" sz="quarter" idx="3"/>
          </p:nvPr>
        </p:nvSpPr>
        <p:spPr>
          <a:xfrm>
            <a:off x="4267200" y="6324600"/>
            <a:ext cx="3860800" cy="457200"/>
          </a:xfrm>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pic>
        <p:nvPicPr>
          <p:cNvPr id="46249" name="Picture 169" descr="镂空"/>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34013" cy="1265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12120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23985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540752" y="476250"/>
            <a:ext cx="2736849" cy="57864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28084" y="476250"/>
            <a:ext cx="8009467" cy="57864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37338016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28084" y="476250"/>
            <a:ext cx="103632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914400" y="1628775"/>
            <a:ext cx="10363200" cy="4633913"/>
          </a:xfrm>
        </p:spPr>
        <p:txBody>
          <a:bodyPr/>
          <a:lstStyle/>
          <a:p>
            <a:endParaRPr lang="zh-CN" altLang="en-US"/>
          </a:p>
        </p:txBody>
      </p:sp>
      <p:sp>
        <p:nvSpPr>
          <p:cNvPr id="4" name="日期占位符 3"/>
          <p:cNvSpPr>
            <a:spLocks noGrp="1"/>
          </p:cNvSpPr>
          <p:nvPr>
            <p:ph type="dt" sz="half" idx="10"/>
          </p:nvPr>
        </p:nvSpPr>
        <p:spPr>
          <a:xfrm>
            <a:off x="914400" y="6324600"/>
            <a:ext cx="2540000" cy="457200"/>
          </a:xfrm>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a:xfrm>
            <a:off x="4165600" y="6324600"/>
            <a:ext cx="3860800" cy="457200"/>
          </a:xfrm>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355591116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grpSp>
        <p:nvGrpSpPr>
          <p:cNvPr id="9" name="Group 173"/>
          <p:cNvGrpSpPr>
            <a:grpSpLocks/>
          </p:cNvGrpSpPr>
          <p:nvPr userDrawn="1"/>
        </p:nvGrpSpPr>
        <p:grpSpPr bwMode="auto">
          <a:xfrm>
            <a:off x="2850776" y="-12700"/>
            <a:ext cx="9341225" cy="522288"/>
            <a:chOff x="0" y="-9"/>
            <a:chExt cx="5760" cy="1045"/>
          </a:xfrm>
        </p:grpSpPr>
        <p:sp>
          <p:nvSpPr>
            <p:cNvPr id="10" name="Freeform 174"/>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Lst>
              <a:ahLst/>
              <a:cxnLst>
                <a:cxn ang="0">
                  <a:pos x="T0" y="T1"/>
                </a:cxn>
                <a:cxn ang="0">
                  <a:pos x="T2" y="T3"/>
                </a:cxn>
                <a:cxn ang="0">
                  <a:pos x="T4" y="T5"/>
                </a:cxn>
                <a:cxn ang="0">
                  <a:pos x="T6" y="T7"/>
                </a:cxn>
                <a:cxn ang="0">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11" name="Group 175"/>
            <p:cNvGrpSpPr>
              <a:grpSpLocks/>
            </p:cNvGrpSpPr>
            <p:nvPr userDrawn="1"/>
          </p:nvGrpSpPr>
          <p:grpSpPr bwMode="auto">
            <a:xfrm>
              <a:off x="333" y="-9"/>
              <a:ext cx="5176" cy="1044"/>
              <a:chOff x="333" y="-9"/>
              <a:chExt cx="5176" cy="1044"/>
            </a:xfrm>
          </p:grpSpPr>
          <p:sp>
            <p:nvSpPr>
              <p:cNvPr id="40" name="Freeform 176"/>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1" name="Freeform 177"/>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2" name="Freeform 178"/>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3" name="Freeform 179"/>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4" name="Freeform 180"/>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5" name="Freeform 181"/>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6" name="Freeform 182"/>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7" name="Freeform 183"/>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8" name="Freeform 184"/>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49" name="Freeform 185"/>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0" name="Freeform 186"/>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1" name="Freeform 187"/>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2" name="Freeform 188"/>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3" name="Freeform 189"/>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4" name="Freeform 190"/>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5" name="Freeform 191"/>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6" name="Freeform 192"/>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7" name="Freeform 193"/>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8" name="Freeform 194"/>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59" name="Freeform 195"/>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0" name="Freeform 196"/>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1" name="Freeform 197"/>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2" name="Freeform 198"/>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3" name="Freeform 199"/>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4" name="Freeform 200"/>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5" name="Freeform 201"/>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6" name="Freeform 202"/>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7" name="Freeform 203"/>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8" name="Freeform 204"/>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69" name="Freeform 205"/>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0" name="Freeform 206"/>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1" name="Freeform 207"/>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2" name="Freeform 208"/>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3" name="Freeform 209"/>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4" name="Freeform 210"/>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5" name="Freeform 211"/>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6" name="Freeform 212"/>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7" name="Freeform 213"/>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8" name="Freeform 214"/>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79" name="Freeform 215"/>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0" name="Freeform 216"/>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1" name="Freeform 217"/>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2" name="Freeform 218"/>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3" name="Freeform 219"/>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4" name="Freeform 220"/>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5" name="Freeform 221"/>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6" name="Freeform 222"/>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7" name="Freeform 223"/>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8" name="Freeform 224"/>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89" name="Freeform 225"/>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0" name="Freeform 226"/>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1" name="Freeform 227"/>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2" name="Freeform 228"/>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3" name="Freeform 229"/>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4" name="Freeform 230"/>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95" name="Freeform 231"/>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12" name="Group 232"/>
            <p:cNvGrpSpPr>
              <a:grpSpLocks/>
            </p:cNvGrpSpPr>
            <p:nvPr userDrawn="1"/>
          </p:nvGrpSpPr>
          <p:grpSpPr bwMode="auto">
            <a:xfrm>
              <a:off x="7" y="6"/>
              <a:ext cx="5739" cy="1022"/>
              <a:chOff x="1056" y="111"/>
              <a:chExt cx="2448" cy="418"/>
            </a:xfrm>
          </p:grpSpPr>
          <p:sp>
            <p:nvSpPr>
              <p:cNvPr id="29" name="Line 233"/>
              <p:cNvSpPr>
                <a:spLocks noChangeShapeType="1"/>
              </p:cNvSpPr>
              <p:nvPr/>
            </p:nvSpPr>
            <p:spPr bwMode="white">
              <a:xfrm>
                <a:off x="1056" y="332"/>
                <a:ext cx="24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0" name="Line 234"/>
              <p:cNvSpPr>
                <a:spLocks noChangeShapeType="1"/>
              </p:cNvSpPr>
              <p:nvPr/>
            </p:nvSpPr>
            <p:spPr bwMode="white">
              <a:xfrm>
                <a:off x="125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1" name="Line 235"/>
              <p:cNvSpPr>
                <a:spLocks noChangeShapeType="1"/>
              </p:cNvSpPr>
              <p:nvPr/>
            </p:nvSpPr>
            <p:spPr bwMode="white">
              <a:xfrm>
                <a:off x="148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2" name="Line 236"/>
              <p:cNvSpPr>
                <a:spLocks noChangeShapeType="1"/>
              </p:cNvSpPr>
              <p:nvPr/>
            </p:nvSpPr>
            <p:spPr bwMode="white">
              <a:xfrm>
                <a:off x="171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3" name="Line 237"/>
              <p:cNvSpPr>
                <a:spLocks noChangeShapeType="1"/>
              </p:cNvSpPr>
              <p:nvPr/>
            </p:nvSpPr>
            <p:spPr bwMode="white">
              <a:xfrm>
                <a:off x="193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4" name="Line 238"/>
              <p:cNvSpPr>
                <a:spLocks noChangeShapeType="1"/>
              </p:cNvSpPr>
              <p:nvPr/>
            </p:nvSpPr>
            <p:spPr bwMode="white">
              <a:xfrm>
                <a:off x="216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5" name="Line 239"/>
              <p:cNvSpPr>
                <a:spLocks noChangeShapeType="1"/>
              </p:cNvSpPr>
              <p:nvPr/>
            </p:nvSpPr>
            <p:spPr bwMode="white">
              <a:xfrm>
                <a:off x="239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6" name="Line 240"/>
              <p:cNvSpPr>
                <a:spLocks noChangeShapeType="1"/>
              </p:cNvSpPr>
              <p:nvPr/>
            </p:nvSpPr>
            <p:spPr bwMode="white">
              <a:xfrm>
                <a:off x="262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7" name="Line 241"/>
              <p:cNvSpPr>
                <a:spLocks noChangeShapeType="1"/>
              </p:cNvSpPr>
              <p:nvPr/>
            </p:nvSpPr>
            <p:spPr bwMode="white">
              <a:xfrm>
                <a:off x="285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8" name="Line 242"/>
              <p:cNvSpPr>
                <a:spLocks noChangeShapeType="1"/>
              </p:cNvSpPr>
              <p:nvPr/>
            </p:nvSpPr>
            <p:spPr bwMode="white">
              <a:xfrm>
                <a:off x="307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39" name="Line 243"/>
              <p:cNvSpPr>
                <a:spLocks noChangeShapeType="1"/>
              </p:cNvSpPr>
              <p:nvPr/>
            </p:nvSpPr>
            <p:spPr bwMode="white">
              <a:xfrm>
                <a:off x="330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13" name="Group 244"/>
            <p:cNvGrpSpPr>
              <a:grpSpLocks/>
            </p:cNvGrpSpPr>
            <p:nvPr userDrawn="1"/>
          </p:nvGrpSpPr>
          <p:grpSpPr bwMode="auto">
            <a:xfrm>
              <a:off x="363" y="1"/>
              <a:ext cx="4919" cy="1034"/>
              <a:chOff x="1208" y="109"/>
              <a:chExt cx="2098" cy="423"/>
            </a:xfrm>
          </p:grpSpPr>
          <p:sp>
            <p:nvSpPr>
              <p:cNvPr id="14" name="Line 245"/>
              <p:cNvSpPr>
                <a:spLocks noChangeShapeType="1"/>
              </p:cNvSpPr>
              <p:nvPr/>
            </p:nvSpPr>
            <p:spPr bwMode="ltGray">
              <a:xfrm>
                <a:off x="2850" y="110"/>
                <a:ext cx="0" cy="14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5" name="Line 246"/>
              <p:cNvSpPr>
                <a:spLocks noChangeShapeType="1"/>
              </p:cNvSpPr>
              <p:nvPr/>
            </p:nvSpPr>
            <p:spPr bwMode="ltGray">
              <a:xfrm>
                <a:off x="2972" y="332"/>
                <a:ext cx="7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6" name="Line 247"/>
              <p:cNvSpPr>
                <a:spLocks noChangeShapeType="1"/>
              </p:cNvSpPr>
              <p:nvPr/>
            </p:nvSpPr>
            <p:spPr bwMode="ltGray">
              <a:xfrm>
                <a:off x="3078" y="350"/>
                <a:ext cx="0" cy="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7" name="Line 248"/>
              <p:cNvSpPr>
                <a:spLocks noChangeShapeType="1"/>
              </p:cNvSpPr>
              <p:nvPr/>
            </p:nvSpPr>
            <p:spPr bwMode="ltGray">
              <a:xfrm>
                <a:off x="3306" y="450"/>
                <a:ext cx="0" cy="7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8" name="Line 249"/>
              <p:cNvSpPr>
                <a:spLocks noChangeShapeType="1"/>
              </p:cNvSpPr>
              <p:nvPr/>
            </p:nvSpPr>
            <p:spPr bwMode="ltGray">
              <a:xfrm>
                <a:off x="2166" y="114"/>
                <a:ext cx="0" cy="6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19" name="Line 250"/>
              <p:cNvSpPr>
                <a:spLocks noChangeShapeType="1"/>
              </p:cNvSpPr>
              <p:nvPr/>
            </p:nvSpPr>
            <p:spPr bwMode="ltGray">
              <a:xfrm>
                <a:off x="1938" y="111"/>
                <a:ext cx="0" cy="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0" name="Line 251"/>
              <p:cNvSpPr>
                <a:spLocks noChangeShapeType="1"/>
              </p:cNvSpPr>
              <p:nvPr/>
            </p:nvSpPr>
            <p:spPr bwMode="ltGray">
              <a:xfrm flipH="1">
                <a:off x="1912" y="332"/>
                <a:ext cx="6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1" name="Line 252"/>
              <p:cNvSpPr>
                <a:spLocks noChangeShapeType="1"/>
              </p:cNvSpPr>
              <p:nvPr/>
            </p:nvSpPr>
            <p:spPr bwMode="ltGray">
              <a:xfrm>
                <a:off x="1778" y="332"/>
                <a:ext cx="6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 name="Line 253"/>
              <p:cNvSpPr>
                <a:spLocks noChangeShapeType="1"/>
              </p:cNvSpPr>
              <p:nvPr/>
            </p:nvSpPr>
            <p:spPr bwMode="ltGray">
              <a:xfrm flipH="1">
                <a:off x="1578" y="332"/>
                <a:ext cx="8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3" name="Line 254"/>
              <p:cNvSpPr>
                <a:spLocks noChangeShapeType="1"/>
              </p:cNvSpPr>
              <p:nvPr/>
            </p:nvSpPr>
            <p:spPr bwMode="ltGray">
              <a:xfrm>
                <a:off x="1208" y="332"/>
                <a:ext cx="34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4" name="Line 255"/>
              <p:cNvSpPr>
                <a:spLocks noChangeShapeType="1"/>
              </p:cNvSpPr>
              <p:nvPr/>
            </p:nvSpPr>
            <p:spPr bwMode="ltGray">
              <a:xfrm>
                <a:off x="1480" y="234"/>
                <a:ext cx="0" cy="2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5" name="Line 256"/>
              <p:cNvSpPr>
                <a:spLocks noChangeShapeType="1"/>
              </p:cNvSpPr>
              <p:nvPr/>
            </p:nvSpPr>
            <p:spPr bwMode="ltGray">
              <a:xfrm>
                <a:off x="1254" y="252"/>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6" name="Line 257"/>
              <p:cNvSpPr>
                <a:spLocks noChangeShapeType="1"/>
              </p:cNvSpPr>
              <p:nvPr/>
            </p:nvSpPr>
            <p:spPr bwMode="ltGray">
              <a:xfrm flipH="1" flipV="1">
                <a:off x="1482" y="109"/>
                <a:ext cx="0" cy="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7" name="Line 258"/>
              <p:cNvSpPr>
                <a:spLocks noChangeShapeType="1"/>
              </p:cNvSpPr>
              <p:nvPr/>
            </p:nvSpPr>
            <p:spPr bwMode="ltGray">
              <a:xfrm>
                <a:off x="1710" y="180"/>
                <a:ext cx="0" cy="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8" name="Line 259"/>
              <p:cNvSpPr>
                <a:spLocks noChangeShapeType="1"/>
              </p:cNvSpPr>
              <p:nvPr/>
            </p:nvSpPr>
            <p:spPr bwMode="ltGray">
              <a:xfrm flipV="1">
                <a:off x="1710" y="111"/>
                <a:ext cx="0" cy="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sp>
        <p:nvSpPr>
          <p:cNvPr id="290856" name="Rectangle 1064"/>
          <p:cNvSpPr>
            <a:spLocks noGrp="1" noChangeArrowheads="1"/>
          </p:cNvSpPr>
          <p:nvPr>
            <p:ph type="subTitle" idx="1"/>
          </p:nvPr>
        </p:nvSpPr>
        <p:spPr>
          <a:xfrm>
            <a:off x="1828800" y="1676400"/>
            <a:ext cx="8534400" cy="1752600"/>
          </a:xfrm>
          <a:extLst>
            <a:ext uri="{91240B29-F687-4F45-9708-019B960494DF}">
              <a14:hiddenLine xmlns:a14="http://schemas.microsoft.com/office/drawing/2010/main" w="12700">
                <a:solidFill>
                  <a:schemeClr val="tx1"/>
                </a:solidFill>
                <a:miter lim="800000"/>
                <a:headEnd/>
                <a:tailEnd/>
              </a14:hiddenLine>
            </a:ext>
          </a:extLst>
        </p:spPr>
        <p:txBody>
          <a:bodyPr/>
          <a:lstStyle>
            <a:lvl1pPr marL="0" indent="0" algn="ctr">
              <a:buFont typeface="Wingdings" panose="05000000000000000000" pitchFamily="2" charset="2"/>
              <a:buNone/>
              <a:defRPr sz="4000">
                <a:solidFill>
                  <a:schemeClr val="tx2"/>
                </a:solidFill>
                <a:latin typeface="隶书" panose="02010509060101010101" pitchFamily="49" charset="-122"/>
                <a:ea typeface="隶书" panose="02010509060101010101" pitchFamily="49" charset="-122"/>
              </a:defRPr>
            </a:lvl1pPr>
          </a:lstStyle>
          <a:p>
            <a:pPr lvl="0"/>
            <a:r>
              <a:rPr lang="zh-CN" altLang="en-US" noProof="0" smtClean="0"/>
              <a:t>单击此处编辑母版副标题样式</a:t>
            </a:r>
          </a:p>
        </p:txBody>
      </p:sp>
      <p:sp>
        <p:nvSpPr>
          <p:cNvPr id="290859" name="Rectangle 1067"/>
          <p:cNvSpPr>
            <a:spLocks noChangeArrowheads="1"/>
          </p:cNvSpPr>
          <p:nvPr/>
        </p:nvSpPr>
        <p:spPr bwMode="auto">
          <a:xfrm>
            <a:off x="624418" y="6310313"/>
            <a:ext cx="182806" cy="305212"/>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lgn="l"/>
            <a:endParaRPr lang="fr-FR" altLang="zh-CN" sz="1400" b="1">
              <a:solidFill>
                <a:schemeClr val="tx1"/>
              </a:solidFill>
              <a:effectLst/>
              <a:latin typeface="N Helvetica Narrow" charset="0"/>
            </a:endParaRPr>
          </a:p>
        </p:txBody>
      </p:sp>
      <p:sp>
        <p:nvSpPr>
          <p:cNvPr id="290860" name="Rectangle 1068"/>
          <p:cNvSpPr>
            <a:spLocks noChangeArrowheads="1"/>
          </p:cNvSpPr>
          <p:nvPr/>
        </p:nvSpPr>
        <p:spPr bwMode="auto">
          <a:xfrm>
            <a:off x="4899546" y="147993"/>
            <a:ext cx="7151048" cy="400752"/>
          </a:xfrm>
          <a:prstGeom prst="rect">
            <a:avLst/>
          </a:prstGeom>
          <a:noFill/>
          <a:ln>
            <a:noFill/>
          </a:ln>
          <a:effectLst>
            <a:outerShdw dist="35921" dir="2700000" algn="ctr" rotWithShape="0">
              <a:srgbClr val="C0C0C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lIns="92075" tIns="46038" rIns="92075" bIns="46038">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chemeClr val="accent3"/>
                </a:solidFill>
                <a:effectLst>
                  <a:outerShdw blurRad="38100" dist="38100" dir="2700000" algn="tl">
                    <a:srgbClr val="C0C0C0"/>
                  </a:outerShdw>
                </a:effectLst>
                <a:uLnTx/>
                <a:uFillTx/>
                <a:latin typeface="N Helvetica Narrow" charset="0"/>
                <a:ea typeface="华文行楷" panose="02010800040101010101" pitchFamily="2" charset="-122"/>
                <a:cs typeface="+mn-cs"/>
              </a:rPr>
              <a:t>邓光军                                               </a:t>
            </a:r>
            <a:r>
              <a:rPr kumimoji="0" lang="zh-CN" altLang="en-US" sz="2000" b="1" i="0" u="none" strike="noStrike" kern="1200" cap="none" spc="0" normalizeH="0" baseline="0" noProof="0" dirty="0" smtClean="0">
                <a:ln>
                  <a:noFill/>
                </a:ln>
                <a:solidFill>
                  <a:schemeClr val="accent3"/>
                </a:solidFill>
                <a:effectLst>
                  <a:outerShdw blurRad="38100" dist="38100" dir="2700000" algn="tl">
                    <a:srgbClr val="C0C0C0"/>
                  </a:outerShdw>
                </a:effectLst>
                <a:uLnTx/>
                <a:uFillTx/>
                <a:latin typeface="N Helvetica Narrow" charset="0"/>
                <a:ea typeface="华文行楷" panose="02010800040101010101" pitchFamily="2" charset="-122"/>
                <a:cs typeface="+mn-cs"/>
              </a:rPr>
              <a:t>    </a:t>
            </a:r>
            <a:r>
              <a:rPr kumimoji="0" lang="en-US" altLang="zh-CN" sz="2000" b="1" i="0" u="none" strike="noStrike" kern="1200" cap="none" spc="0" normalizeH="0" baseline="0" noProof="0" dirty="0" smtClean="0">
                <a:ln>
                  <a:noFill/>
                </a:ln>
                <a:solidFill>
                  <a:schemeClr val="accent3"/>
                </a:solidFill>
                <a:effectLst>
                  <a:outerShdw blurRad="38100" dist="38100" dir="2700000" algn="tl">
                    <a:srgbClr val="C0C0C0"/>
                  </a:outerShdw>
                </a:effectLst>
                <a:uLnTx/>
                <a:uFillTx/>
                <a:latin typeface="N Helvetica Narrow" charset="0"/>
                <a:ea typeface="华文行楷" panose="02010800040101010101" pitchFamily="2" charset="-122"/>
                <a:cs typeface="+mn-cs"/>
              </a:rPr>
              <a:t>Derivatives</a:t>
            </a:r>
          </a:p>
        </p:txBody>
      </p:sp>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pic>
        <p:nvPicPr>
          <p:cNvPr id="96" name="Picture 171" descr="pic_index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1"/>
            <a:ext cx="2956890" cy="506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3470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8084" y="476250"/>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2540000" cy="457200"/>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Times New Roman"/>
              <a:ea typeface="宋体" panose="02010600030101010101" pitchFamily="2" charset="-122"/>
              <a:cs typeface="+mn-cs"/>
            </a:endParaRPr>
          </a:p>
        </p:txBody>
      </p:sp>
      <p:sp>
        <p:nvSpPr>
          <p:cNvPr id="6" name="页脚占位符 5"/>
          <p:cNvSpPr>
            <a:spLocks noGrp="1"/>
          </p:cNvSpPr>
          <p:nvPr>
            <p:ph type="ftr" sz="quarter" idx="11"/>
          </p:nvPr>
        </p:nvSpPr>
        <p:spPr>
          <a:xfrm>
            <a:off x="4165600" y="6324600"/>
            <a:ext cx="3860800" cy="457200"/>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zh-CN" sz="1400" b="0" i="0" u="none" strike="noStrike" kern="1200" cap="none" spc="0" normalizeH="0" baseline="0" noProof="0" smtClean="0">
              <a:ln>
                <a:noFill/>
              </a:ln>
              <a:solidFill>
                <a:srgbClr val="000000"/>
              </a:solidFill>
              <a:effectLst/>
              <a:uLnTx/>
              <a:uFillTx/>
              <a:latin typeface="Times New Roman"/>
              <a:ea typeface="宋体" panose="02010600030101010101" pitchFamily="2" charset="-122"/>
              <a:cs typeface="+mn-cs"/>
            </a:endParaRPr>
          </a:p>
        </p:txBody>
      </p:sp>
    </p:spTree>
    <p:extLst>
      <p:ext uri="{BB962C8B-B14F-4D97-AF65-F5344CB8AC3E}">
        <p14:creationId xmlns:p14="http://schemas.microsoft.com/office/powerpoint/2010/main" val="248870396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6664297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5" name="页脚占位符 4"/>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4739573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144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628775"/>
            <a:ext cx="5080000" cy="463391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9308355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8" name="页脚占位符 7"/>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6572335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4" name="页脚占位符 3"/>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94527215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3" name="页脚占位符 2"/>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24309865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61646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lvl1pPr>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6" name="页脚占位符 5"/>
          <p:cNvSpPr>
            <a:spLocks noGrp="1"/>
          </p:cNvSpPr>
          <p:nvPr>
            <p:ph type="ftr" sz="quarter" idx="11"/>
          </p:nvPr>
        </p:nvSpPr>
        <p:spPr/>
        <p:txBody>
          <a:bodyPr/>
          <a:lstStyle>
            <a:lvl1pPr>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Tree>
    <p:extLst>
      <p:ext uri="{BB962C8B-B14F-4D97-AF65-F5344CB8AC3E}">
        <p14:creationId xmlns:p14="http://schemas.microsoft.com/office/powerpoint/2010/main" val="127974448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grpSp>
        <p:nvGrpSpPr>
          <p:cNvPr id="22701" name="Group 173"/>
          <p:cNvGrpSpPr>
            <a:grpSpLocks/>
          </p:cNvGrpSpPr>
          <p:nvPr userDrawn="1"/>
        </p:nvGrpSpPr>
        <p:grpSpPr bwMode="auto">
          <a:xfrm>
            <a:off x="2850776" y="-12700"/>
            <a:ext cx="9341225" cy="522288"/>
            <a:chOff x="0" y="-9"/>
            <a:chExt cx="5760" cy="1045"/>
          </a:xfrm>
        </p:grpSpPr>
        <p:sp>
          <p:nvSpPr>
            <p:cNvPr id="22702" name="Freeform 174"/>
            <p:cNvSpPr>
              <a:spLocks/>
            </p:cNvSpPr>
            <p:nvPr userDrawn="1"/>
          </p:nvSpPr>
          <p:spPr bwMode="ltGray">
            <a:xfrm>
              <a:off x="0" y="4"/>
              <a:ext cx="5760" cy="1032"/>
            </a:xfrm>
            <a:custGeom>
              <a:avLst/>
              <a:gdLst>
                <a:gd name="T0" fmla="*/ 4848 w 4848"/>
                <a:gd name="T1" fmla="*/ 432 h 432"/>
                <a:gd name="T2" fmla="*/ 0 w 4848"/>
                <a:gd name="T3" fmla="*/ 432 h 432"/>
                <a:gd name="T4" fmla="*/ 0 w 4848"/>
                <a:gd name="T5" fmla="*/ 0 h 432"/>
                <a:gd name="T6" fmla="*/ 4848 w 4848"/>
                <a:gd name="T7" fmla="*/ 0 h 432"/>
                <a:gd name="T8" fmla="*/ 4848 w 4848"/>
                <a:gd name="T9" fmla="*/ 432 h 432"/>
              </a:gdLst>
              <a:ahLst/>
              <a:cxnLst>
                <a:cxn ang="0">
                  <a:pos x="T0" y="T1"/>
                </a:cxn>
                <a:cxn ang="0">
                  <a:pos x="T2" y="T3"/>
                </a:cxn>
                <a:cxn ang="0">
                  <a:pos x="T4" y="T5"/>
                </a:cxn>
                <a:cxn ang="0">
                  <a:pos x="T6" y="T7"/>
                </a:cxn>
                <a:cxn ang="0">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ffectLst/>
            <a:extLst>
              <a:ext uri="{91240B29-F687-4F45-9708-019B960494DF}">
                <a14:hiddenLine xmlns:a14="http://schemas.microsoft.com/office/drawing/2010/main" w="9525">
                  <a:solidFill>
                    <a:schemeClr val="bg2"/>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nvGrpSpPr>
            <p:cNvPr id="22703" name="Group 175"/>
            <p:cNvGrpSpPr>
              <a:grpSpLocks/>
            </p:cNvGrpSpPr>
            <p:nvPr userDrawn="1"/>
          </p:nvGrpSpPr>
          <p:grpSpPr bwMode="auto">
            <a:xfrm>
              <a:off x="333" y="-9"/>
              <a:ext cx="5176" cy="1044"/>
              <a:chOff x="333" y="-9"/>
              <a:chExt cx="5176" cy="1044"/>
            </a:xfrm>
          </p:grpSpPr>
          <p:sp>
            <p:nvSpPr>
              <p:cNvPr id="22704" name="Freeform 176"/>
              <p:cNvSpPr>
                <a:spLocks/>
              </p:cNvSpPr>
              <p:nvPr userDrawn="1"/>
            </p:nvSpPr>
            <p:spPr bwMode="ltGray">
              <a:xfrm>
                <a:off x="3230" y="949"/>
                <a:ext cx="17" cy="20"/>
              </a:xfrm>
              <a:custGeom>
                <a:avLst/>
                <a:gdLst>
                  <a:gd name="T0" fmla="*/ 5 w 15"/>
                  <a:gd name="T1" fmla="*/ 11 h 23"/>
                  <a:gd name="T2" fmla="*/ 15 w 15"/>
                  <a:gd name="T3" fmla="*/ 5 h 23"/>
                  <a:gd name="T4" fmla="*/ 13 w 15"/>
                  <a:gd name="T5" fmla="*/ 17 h 23"/>
                  <a:gd name="T6" fmla="*/ 5 w 15"/>
                  <a:gd name="T7" fmla="*/ 11 h 23"/>
                </a:gdLst>
                <a:ahLst/>
                <a:cxnLst>
                  <a:cxn ang="0">
                    <a:pos x="T0" y="T1"/>
                  </a:cxn>
                  <a:cxn ang="0">
                    <a:pos x="T2" y="T3"/>
                  </a:cxn>
                  <a:cxn ang="0">
                    <a:pos x="T4" y="T5"/>
                  </a:cxn>
                  <a:cxn ang="0">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5" name="Freeform 177"/>
              <p:cNvSpPr>
                <a:spLocks/>
              </p:cNvSpPr>
              <p:nvPr userDrawn="1"/>
            </p:nvSpPr>
            <p:spPr bwMode="ltGray">
              <a:xfrm>
                <a:off x="3406" y="1015"/>
                <a:ext cx="21" cy="20"/>
              </a:xfrm>
              <a:custGeom>
                <a:avLst/>
                <a:gdLst>
                  <a:gd name="T0" fmla="*/ 3 w 20"/>
                  <a:gd name="T1" fmla="*/ 13 h 23"/>
                  <a:gd name="T2" fmla="*/ 11 w 20"/>
                  <a:gd name="T3" fmla="*/ 3 h 23"/>
                  <a:gd name="T4" fmla="*/ 7 w 20"/>
                  <a:gd name="T5" fmla="*/ 19 h 23"/>
                  <a:gd name="T6" fmla="*/ 3 w 20"/>
                  <a:gd name="T7" fmla="*/ 13 h 23"/>
                </a:gdLst>
                <a:ahLst/>
                <a:cxnLst>
                  <a:cxn ang="0">
                    <a:pos x="T0" y="T1"/>
                  </a:cxn>
                  <a:cxn ang="0">
                    <a:pos x="T2" y="T3"/>
                  </a:cxn>
                  <a:cxn ang="0">
                    <a:pos x="T4" y="T5"/>
                  </a:cxn>
                  <a:cxn ang="0">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6" name="Freeform 178"/>
              <p:cNvSpPr>
                <a:spLocks/>
              </p:cNvSpPr>
              <p:nvPr userDrawn="1"/>
            </p:nvSpPr>
            <p:spPr bwMode="ltGray">
              <a:xfrm>
                <a:off x="2909" y="908"/>
                <a:ext cx="31" cy="34"/>
              </a:xfrm>
              <a:custGeom>
                <a:avLst/>
                <a:gdLst>
                  <a:gd name="T0" fmla="*/ 16 w 30"/>
                  <a:gd name="T1" fmla="*/ 33 h 42"/>
                  <a:gd name="T2" fmla="*/ 8 w 30"/>
                  <a:gd name="T3" fmla="*/ 21 h 42"/>
                  <a:gd name="T4" fmla="*/ 0 w 30"/>
                  <a:gd name="T5" fmla="*/ 9 h 42"/>
                  <a:gd name="T6" fmla="*/ 16 w 30"/>
                  <a:gd name="T7" fmla="*/ 3 h 42"/>
                  <a:gd name="T8" fmla="*/ 30 w 30"/>
                  <a:gd name="T9" fmla="*/ 23 h 42"/>
                  <a:gd name="T10" fmla="*/ 28 w 30"/>
                  <a:gd name="T11" fmla="*/ 31 h 42"/>
                  <a:gd name="T12" fmla="*/ 16 w 30"/>
                  <a:gd name="T13" fmla="*/ 33 h 42"/>
                </a:gdLst>
                <a:ahLst/>
                <a:cxnLst>
                  <a:cxn ang="0">
                    <a:pos x="T0" y="T1"/>
                  </a:cxn>
                  <a:cxn ang="0">
                    <a:pos x="T2" y="T3"/>
                  </a:cxn>
                  <a:cxn ang="0">
                    <a:pos x="T4" y="T5"/>
                  </a:cxn>
                  <a:cxn ang="0">
                    <a:pos x="T6" y="T7"/>
                  </a:cxn>
                  <a:cxn ang="0">
                    <a:pos x="T8" y="T9"/>
                  </a:cxn>
                  <a:cxn ang="0">
                    <a:pos x="T10" y="T11"/>
                  </a:cxn>
                  <a:cxn ang="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7" name="Freeform 179"/>
              <p:cNvSpPr>
                <a:spLocks/>
              </p:cNvSpPr>
              <p:nvPr userDrawn="1"/>
            </p:nvSpPr>
            <p:spPr bwMode="ltGray">
              <a:xfrm>
                <a:off x="2551" y="940"/>
                <a:ext cx="25" cy="12"/>
              </a:xfrm>
              <a:custGeom>
                <a:avLst/>
                <a:gdLst>
                  <a:gd name="T0" fmla="*/ 15 w 25"/>
                  <a:gd name="T1" fmla="*/ 16 h 16"/>
                  <a:gd name="T2" fmla="*/ 3 w 25"/>
                  <a:gd name="T3" fmla="*/ 8 h 16"/>
                  <a:gd name="T4" fmla="*/ 15 w 25"/>
                  <a:gd name="T5" fmla="*/ 0 h 16"/>
                  <a:gd name="T6" fmla="*/ 15 w 25"/>
                  <a:gd name="T7" fmla="*/ 16 h 16"/>
                </a:gdLst>
                <a:ahLst/>
                <a:cxnLst>
                  <a:cxn ang="0">
                    <a:pos x="T0" y="T1"/>
                  </a:cxn>
                  <a:cxn ang="0">
                    <a:pos x="T2" y="T3"/>
                  </a:cxn>
                  <a:cxn ang="0">
                    <a:pos x="T4" y="T5"/>
                  </a:cxn>
                  <a:cxn ang="0">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8" name="Freeform 180"/>
              <p:cNvSpPr>
                <a:spLocks/>
              </p:cNvSpPr>
              <p:nvPr userDrawn="1"/>
            </p:nvSpPr>
            <p:spPr bwMode="ltGray">
              <a:xfrm>
                <a:off x="2443" y="954"/>
                <a:ext cx="65" cy="39"/>
              </a:xfrm>
              <a:custGeom>
                <a:avLst/>
                <a:gdLst>
                  <a:gd name="T0" fmla="*/ 14 w 65"/>
                  <a:gd name="T1" fmla="*/ 24 h 46"/>
                  <a:gd name="T2" fmla="*/ 30 w 65"/>
                  <a:gd name="T3" fmla="*/ 4 h 46"/>
                  <a:gd name="T4" fmla="*/ 42 w 65"/>
                  <a:gd name="T5" fmla="*/ 0 h 46"/>
                  <a:gd name="T6" fmla="*/ 58 w 65"/>
                  <a:gd name="T7" fmla="*/ 12 h 46"/>
                  <a:gd name="T8" fmla="*/ 32 w 65"/>
                  <a:gd name="T9" fmla="*/ 26 h 46"/>
                  <a:gd name="T10" fmla="*/ 12 w 65"/>
                  <a:gd name="T11" fmla="*/ 46 h 46"/>
                  <a:gd name="T12" fmla="*/ 8 w 65"/>
                  <a:gd name="T13" fmla="*/ 20 h 46"/>
                  <a:gd name="T14" fmla="*/ 12 w 65"/>
                  <a:gd name="T15" fmla="*/ 14 h 46"/>
                  <a:gd name="T16" fmla="*/ 14 w 65"/>
                  <a:gd name="T17" fmla="*/ 24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09" name="Freeform 181"/>
              <p:cNvSpPr>
                <a:spLocks/>
              </p:cNvSpPr>
              <p:nvPr userDrawn="1"/>
            </p:nvSpPr>
            <p:spPr bwMode="ltGray">
              <a:xfrm>
                <a:off x="2375" y="952"/>
                <a:ext cx="68" cy="39"/>
              </a:xfrm>
              <a:custGeom>
                <a:avLst/>
                <a:gdLst>
                  <a:gd name="T0" fmla="*/ 0 w 69"/>
                  <a:gd name="T1" fmla="*/ 31 h 47"/>
                  <a:gd name="T2" fmla="*/ 18 w 69"/>
                  <a:gd name="T3" fmla="*/ 25 h 47"/>
                  <a:gd name="T4" fmla="*/ 52 w 69"/>
                  <a:gd name="T5" fmla="*/ 1 h 47"/>
                  <a:gd name="T6" fmla="*/ 64 w 69"/>
                  <a:gd name="T7" fmla="*/ 3 h 47"/>
                  <a:gd name="T8" fmla="*/ 50 w 69"/>
                  <a:gd name="T9" fmla="*/ 19 h 47"/>
                  <a:gd name="T10" fmla="*/ 28 w 69"/>
                  <a:gd name="T11" fmla="*/ 33 h 47"/>
                  <a:gd name="T12" fmla="*/ 22 w 69"/>
                  <a:gd name="T13" fmla="*/ 47 h 47"/>
                  <a:gd name="T14" fmla="*/ 16 w 69"/>
                  <a:gd name="T15" fmla="*/ 45 h 47"/>
                  <a:gd name="T16" fmla="*/ 12 w 69"/>
                  <a:gd name="T17" fmla="*/ 39 h 47"/>
                  <a:gd name="T18" fmla="*/ 0 w 69"/>
                  <a:gd name="T19" fmla="*/ 35 h 47"/>
                  <a:gd name="T20" fmla="*/ 0 w 69"/>
                  <a:gd name="T21" fmla="*/ 3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0" name="Freeform 182"/>
              <p:cNvSpPr>
                <a:spLocks/>
              </p:cNvSpPr>
              <p:nvPr userDrawn="1"/>
            </p:nvSpPr>
            <p:spPr bwMode="ltGray">
              <a:xfrm>
                <a:off x="2007" y="739"/>
                <a:ext cx="354" cy="228"/>
              </a:xfrm>
              <a:custGeom>
                <a:avLst/>
                <a:gdLst>
                  <a:gd name="T0" fmla="*/ 10 w 355"/>
                  <a:gd name="T1" fmla="*/ 4 h 277"/>
                  <a:gd name="T2" fmla="*/ 36 w 355"/>
                  <a:gd name="T3" fmla="*/ 18 h 277"/>
                  <a:gd name="T4" fmla="*/ 46 w 355"/>
                  <a:gd name="T5" fmla="*/ 30 h 277"/>
                  <a:gd name="T6" fmla="*/ 76 w 355"/>
                  <a:gd name="T7" fmla="*/ 52 h 277"/>
                  <a:gd name="T8" fmla="*/ 92 w 355"/>
                  <a:gd name="T9" fmla="*/ 66 h 277"/>
                  <a:gd name="T10" fmla="*/ 122 w 355"/>
                  <a:gd name="T11" fmla="*/ 98 h 277"/>
                  <a:gd name="T12" fmla="*/ 136 w 355"/>
                  <a:gd name="T13" fmla="*/ 128 h 277"/>
                  <a:gd name="T14" fmla="*/ 148 w 355"/>
                  <a:gd name="T15" fmla="*/ 132 h 277"/>
                  <a:gd name="T16" fmla="*/ 154 w 355"/>
                  <a:gd name="T17" fmla="*/ 150 h 277"/>
                  <a:gd name="T18" fmla="*/ 176 w 355"/>
                  <a:gd name="T19" fmla="*/ 152 h 277"/>
                  <a:gd name="T20" fmla="*/ 170 w 355"/>
                  <a:gd name="T21" fmla="*/ 196 h 277"/>
                  <a:gd name="T22" fmla="*/ 180 w 355"/>
                  <a:gd name="T23" fmla="*/ 224 h 277"/>
                  <a:gd name="T24" fmla="*/ 198 w 355"/>
                  <a:gd name="T25" fmla="*/ 232 h 277"/>
                  <a:gd name="T26" fmla="*/ 216 w 355"/>
                  <a:gd name="T27" fmla="*/ 234 h 277"/>
                  <a:gd name="T28" fmla="*/ 236 w 355"/>
                  <a:gd name="T29" fmla="*/ 242 h 277"/>
                  <a:gd name="T30" fmla="*/ 254 w 355"/>
                  <a:gd name="T31" fmla="*/ 236 h 277"/>
                  <a:gd name="T32" fmla="*/ 272 w 355"/>
                  <a:gd name="T33" fmla="*/ 248 h 277"/>
                  <a:gd name="T34" fmla="*/ 296 w 355"/>
                  <a:gd name="T35" fmla="*/ 256 h 277"/>
                  <a:gd name="T36" fmla="*/ 314 w 355"/>
                  <a:gd name="T37" fmla="*/ 264 h 277"/>
                  <a:gd name="T38" fmla="*/ 352 w 355"/>
                  <a:gd name="T39" fmla="*/ 266 h 277"/>
                  <a:gd name="T40" fmla="*/ 342 w 355"/>
                  <a:gd name="T41" fmla="*/ 274 h 277"/>
                  <a:gd name="T42" fmla="*/ 322 w 355"/>
                  <a:gd name="T43" fmla="*/ 272 h 277"/>
                  <a:gd name="T44" fmla="*/ 300 w 355"/>
                  <a:gd name="T45" fmla="*/ 270 h 277"/>
                  <a:gd name="T46" fmla="*/ 288 w 355"/>
                  <a:gd name="T47" fmla="*/ 266 h 277"/>
                  <a:gd name="T48" fmla="*/ 252 w 355"/>
                  <a:gd name="T49" fmla="*/ 264 h 277"/>
                  <a:gd name="T50" fmla="*/ 234 w 355"/>
                  <a:gd name="T51" fmla="*/ 260 h 277"/>
                  <a:gd name="T52" fmla="*/ 172 w 355"/>
                  <a:gd name="T53" fmla="*/ 242 h 277"/>
                  <a:gd name="T54" fmla="*/ 160 w 355"/>
                  <a:gd name="T55" fmla="*/ 216 h 277"/>
                  <a:gd name="T56" fmla="*/ 126 w 355"/>
                  <a:gd name="T57" fmla="*/ 200 h 277"/>
                  <a:gd name="T58" fmla="*/ 108 w 355"/>
                  <a:gd name="T59" fmla="*/ 186 h 277"/>
                  <a:gd name="T60" fmla="*/ 94 w 355"/>
                  <a:gd name="T61" fmla="*/ 158 h 277"/>
                  <a:gd name="T62" fmla="*/ 68 w 355"/>
                  <a:gd name="T63" fmla="*/ 108 h 277"/>
                  <a:gd name="T64" fmla="*/ 64 w 355"/>
                  <a:gd name="T65" fmla="*/ 102 h 277"/>
                  <a:gd name="T66" fmla="*/ 58 w 355"/>
                  <a:gd name="T67" fmla="*/ 100 h 277"/>
                  <a:gd name="T68" fmla="*/ 54 w 355"/>
                  <a:gd name="T69" fmla="*/ 88 h 277"/>
                  <a:gd name="T70" fmla="*/ 38 w 355"/>
                  <a:gd name="T71" fmla="*/ 58 h 277"/>
                  <a:gd name="T72" fmla="*/ 20 w 355"/>
                  <a:gd name="T73" fmla="*/ 40 h 277"/>
                  <a:gd name="T74" fmla="*/ 4 w 355"/>
                  <a:gd name="T75" fmla="*/ 22 h 277"/>
                  <a:gd name="T76" fmla="*/ 10 w 355"/>
                  <a:gd name="T77" fmla="*/ 2 h 277"/>
                  <a:gd name="T78" fmla="*/ 10 w 355"/>
                  <a:gd name="T79" fmla="*/ 4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1" name="Freeform 183"/>
              <p:cNvSpPr>
                <a:spLocks/>
              </p:cNvSpPr>
              <p:nvPr userDrawn="1"/>
            </p:nvSpPr>
            <p:spPr bwMode="ltGray">
              <a:xfrm>
                <a:off x="2222" y="724"/>
                <a:ext cx="157" cy="167"/>
              </a:xfrm>
              <a:custGeom>
                <a:avLst/>
                <a:gdLst>
                  <a:gd name="T0" fmla="*/ 54 w 156"/>
                  <a:gd name="T1" fmla="*/ 66 h 206"/>
                  <a:gd name="T2" fmla="*/ 66 w 156"/>
                  <a:gd name="T3" fmla="*/ 58 h 206"/>
                  <a:gd name="T4" fmla="*/ 68 w 156"/>
                  <a:gd name="T5" fmla="*/ 52 h 206"/>
                  <a:gd name="T6" fmla="*/ 80 w 156"/>
                  <a:gd name="T7" fmla="*/ 44 h 206"/>
                  <a:gd name="T8" fmla="*/ 106 w 156"/>
                  <a:gd name="T9" fmla="*/ 22 h 206"/>
                  <a:gd name="T10" fmla="*/ 112 w 156"/>
                  <a:gd name="T11" fmla="*/ 4 h 206"/>
                  <a:gd name="T12" fmla="*/ 124 w 156"/>
                  <a:gd name="T13" fmla="*/ 0 h 206"/>
                  <a:gd name="T14" fmla="*/ 150 w 156"/>
                  <a:gd name="T15" fmla="*/ 28 h 206"/>
                  <a:gd name="T16" fmla="*/ 146 w 156"/>
                  <a:gd name="T17" fmla="*/ 44 h 206"/>
                  <a:gd name="T18" fmla="*/ 126 w 156"/>
                  <a:gd name="T19" fmla="*/ 64 h 206"/>
                  <a:gd name="T20" fmla="*/ 132 w 156"/>
                  <a:gd name="T21" fmla="*/ 94 h 206"/>
                  <a:gd name="T22" fmla="*/ 142 w 156"/>
                  <a:gd name="T23" fmla="*/ 110 h 206"/>
                  <a:gd name="T24" fmla="*/ 146 w 156"/>
                  <a:gd name="T25" fmla="*/ 128 h 206"/>
                  <a:gd name="T26" fmla="*/ 128 w 156"/>
                  <a:gd name="T27" fmla="*/ 128 h 206"/>
                  <a:gd name="T28" fmla="*/ 116 w 156"/>
                  <a:gd name="T29" fmla="*/ 146 h 206"/>
                  <a:gd name="T30" fmla="*/ 104 w 156"/>
                  <a:gd name="T31" fmla="*/ 156 h 206"/>
                  <a:gd name="T32" fmla="*/ 100 w 156"/>
                  <a:gd name="T33" fmla="*/ 198 h 206"/>
                  <a:gd name="T34" fmla="*/ 88 w 156"/>
                  <a:gd name="T35" fmla="*/ 202 h 206"/>
                  <a:gd name="T36" fmla="*/ 82 w 156"/>
                  <a:gd name="T37" fmla="*/ 206 h 206"/>
                  <a:gd name="T38" fmla="*/ 76 w 156"/>
                  <a:gd name="T39" fmla="*/ 202 h 206"/>
                  <a:gd name="T40" fmla="*/ 72 w 156"/>
                  <a:gd name="T41" fmla="*/ 190 h 206"/>
                  <a:gd name="T42" fmla="*/ 60 w 156"/>
                  <a:gd name="T43" fmla="*/ 186 h 206"/>
                  <a:gd name="T44" fmla="*/ 42 w 156"/>
                  <a:gd name="T45" fmla="*/ 194 h 206"/>
                  <a:gd name="T46" fmla="*/ 28 w 156"/>
                  <a:gd name="T47" fmla="*/ 186 h 206"/>
                  <a:gd name="T48" fmla="*/ 10 w 156"/>
                  <a:gd name="T49" fmla="*/ 148 h 206"/>
                  <a:gd name="T50" fmla="*/ 4 w 156"/>
                  <a:gd name="T51" fmla="*/ 130 h 206"/>
                  <a:gd name="T52" fmla="*/ 0 w 156"/>
                  <a:gd name="T53" fmla="*/ 118 h 206"/>
                  <a:gd name="T54" fmla="*/ 20 w 156"/>
                  <a:gd name="T55" fmla="*/ 96 h 206"/>
                  <a:gd name="T56" fmla="*/ 32 w 156"/>
                  <a:gd name="T57" fmla="*/ 104 h 206"/>
                  <a:gd name="T58" fmla="*/ 34 w 156"/>
                  <a:gd name="T59" fmla="*/ 80 h 206"/>
                  <a:gd name="T60" fmla="*/ 52 w 156"/>
                  <a:gd name="T61" fmla="*/ 70 h 206"/>
                  <a:gd name="T62" fmla="*/ 54 w 156"/>
                  <a:gd name="T63" fmla="*/ 66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2" name="Freeform 184"/>
              <p:cNvSpPr>
                <a:spLocks/>
              </p:cNvSpPr>
              <p:nvPr userDrawn="1"/>
            </p:nvSpPr>
            <p:spPr bwMode="ltGray">
              <a:xfrm>
                <a:off x="2375" y="800"/>
                <a:ext cx="110" cy="32"/>
              </a:xfrm>
              <a:custGeom>
                <a:avLst/>
                <a:gdLst>
                  <a:gd name="T0" fmla="*/ 4 w 109"/>
                  <a:gd name="T1" fmla="*/ 32 h 38"/>
                  <a:gd name="T2" fmla="*/ 18 w 109"/>
                  <a:gd name="T3" fmla="*/ 10 h 38"/>
                  <a:gd name="T4" fmla="*/ 46 w 109"/>
                  <a:gd name="T5" fmla="*/ 20 h 38"/>
                  <a:gd name="T6" fmla="*/ 72 w 109"/>
                  <a:gd name="T7" fmla="*/ 14 h 38"/>
                  <a:gd name="T8" fmla="*/ 90 w 109"/>
                  <a:gd name="T9" fmla="*/ 0 h 38"/>
                  <a:gd name="T10" fmla="*/ 76 w 109"/>
                  <a:gd name="T11" fmla="*/ 26 h 38"/>
                  <a:gd name="T12" fmla="*/ 60 w 109"/>
                  <a:gd name="T13" fmla="*/ 38 h 38"/>
                  <a:gd name="T14" fmla="*/ 42 w 109"/>
                  <a:gd name="T15" fmla="*/ 32 h 38"/>
                  <a:gd name="T16" fmla="*/ 14 w 109"/>
                  <a:gd name="T17" fmla="*/ 30 h 38"/>
                  <a:gd name="T18" fmla="*/ 4 w 109"/>
                  <a:gd name="T19" fmla="*/ 3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3" name="Freeform 185"/>
              <p:cNvSpPr>
                <a:spLocks/>
              </p:cNvSpPr>
              <p:nvPr userDrawn="1"/>
            </p:nvSpPr>
            <p:spPr bwMode="ltGray">
              <a:xfrm>
                <a:off x="2370" y="839"/>
                <a:ext cx="75" cy="84"/>
              </a:xfrm>
              <a:custGeom>
                <a:avLst/>
                <a:gdLst>
                  <a:gd name="T0" fmla="*/ 8 w 76"/>
                  <a:gd name="T1" fmla="*/ 18 h 104"/>
                  <a:gd name="T2" fmla="*/ 18 w 76"/>
                  <a:gd name="T3" fmla="*/ 0 h 104"/>
                  <a:gd name="T4" fmla="*/ 34 w 76"/>
                  <a:gd name="T5" fmla="*/ 18 h 104"/>
                  <a:gd name="T6" fmla="*/ 62 w 76"/>
                  <a:gd name="T7" fmla="*/ 4 h 104"/>
                  <a:gd name="T8" fmla="*/ 46 w 76"/>
                  <a:gd name="T9" fmla="*/ 34 h 104"/>
                  <a:gd name="T10" fmla="*/ 54 w 76"/>
                  <a:gd name="T11" fmla="*/ 48 h 104"/>
                  <a:gd name="T12" fmla="*/ 58 w 76"/>
                  <a:gd name="T13" fmla="*/ 60 h 104"/>
                  <a:gd name="T14" fmla="*/ 46 w 76"/>
                  <a:gd name="T15" fmla="*/ 74 h 104"/>
                  <a:gd name="T16" fmla="*/ 34 w 76"/>
                  <a:gd name="T17" fmla="*/ 60 h 104"/>
                  <a:gd name="T18" fmla="*/ 22 w 76"/>
                  <a:gd name="T19" fmla="*/ 48 h 104"/>
                  <a:gd name="T20" fmla="*/ 28 w 76"/>
                  <a:gd name="T21" fmla="*/ 68 h 104"/>
                  <a:gd name="T22" fmla="*/ 30 w 76"/>
                  <a:gd name="T23" fmla="*/ 74 h 104"/>
                  <a:gd name="T24" fmla="*/ 20 w 76"/>
                  <a:gd name="T25" fmla="*/ 104 h 104"/>
                  <a:gd name="T26" fmla="*/ 12 w 76"/>
                  <a:gd name="T27" fmla="*/ 102 h 104"/>
                  <a:gd name="T28" fmla="*/ 8 w 76"/>
                  <a:gd name="T29" fmla="*/ 90 h 104"/>
                  <a:gd name="T30" fmla="*/ 0 w 76"/>
                  <a:gd name="T31" fmla="*/ 54 h 104"/>
                  <a:gd name="T32" fmla="*/ 2 w 76"/>
                  <a:gd name="T33" fmla="*/ 30 h 104"/>
                  <a:gd name="T34" fmla="*/ 8 w 76"/>
                  <a:gd name="T35" fmla="*/ 1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4" name="Freeform 186"/>
              <p:cNvSpPr>
                <a:spLocks/>
              </p:cNvSpPr>
              <p:nvPr userDrawn="1"/>
            </p:nvSpPr>
            <p:spPr bwMode="ltGray">
              <a:xfrm>
                <a:off x="2497" y="793"/>
                <a:ext cx="37" cy="49"/>
              </a:xfrm>
              <a:custGeom>
                <a:avLst/>
                <a:gdLst>
                  <a:gd name="T0" fmla="*/ 3 w 37"/>
                  <a:gd name="T1" fmla="*/ 28 h 61"/>
                  <a:gd name="T2" fmla="*/ 13 w 37"/>
                  <a:gd name="T3" fmla="*/ 0 h 61"/>
                  <a:gd name="T4" fmla="*/ 15 w 37"/>
                  <a:gd name="T5" fmla="*/ 28 h 61"/>
                  <a:gd name="T6" fmla="*/ 37 w 37"/>
                  <a:gd name="T7" fmla="*/ 38 h 61"/>
                  <a:gd name="T8" fmla="*/ 19 w 37"/>
                  <a:gd name="T9" fmla="*/ 44 h 61"/>
                  <a:gd name="T10" fmla="*/ 5 w 37"/>
                  <a:gd name="T11" fmla="*/ 58 h 61"/>
                  <a:gd name="T12" fmla="*/ 1 w 37"/>
                  <a:gd name="T13" fmla="*/ 34 h 61"/>
                  <a:gd name="T14" fmla="*/ 3 w 37"/>
                  <a:gd name="T15" fmla="*/ 28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5" name="Freeform 187"/>
              <p:cNvSpPr>
                <a:spLocks/>
              </p:cNvSpPr>
              <p:nvPr userDrawn="1"/>
            </p:nvSpPr>
            <p:spPr bwMode="ltGray">
              <a:xfrm>
                <a:off x="2506" y="869"/>
                <a:ext cx="47" cy="24"/>
              </a:xfrm>
              <a:custGeom>
                <a:avLst/>
                <a:gdLst>
                  <a:gd name="T0" fmla="*/ 7 w 49"/>
                  <a:gd name="T1" fmla="*/ 0 h 29"/>
                  <a:gd name="T2" fmla="*/ 29 w 49"/>
                  <a:gd name="T3" fmla="*/ 0 h 29"/>
                  <a:gd name="T4" fmla="*/ 49 w 49"/>
                  <a:gd name="T5" fmla="*/ 16 h 29"/>
                  <a:gd name="T6" fmla="*/ 35 w 49"/>
                  <a:gd name="T7" fmla="*/ 14 h 29"/>
                  <a:gd name="T8" fmla="*/ 3 w 49"/>
                  <a:gd name="T9" fmla="*/ 16 h 29"/>
                  <a:gd name="T10" fmla="*/ 7 w 49"/>
                  <a:gd name="T11" fmla="*/ 0 h 29"/>
                </a:gdLst>
                <a:ahLst/>
                <a:cxnLst>
                  <a:cxn ang="0">
                    <a:pos x="T0" y="T1"/>
                  </a:cxn>
                  <a:cxn ang="0">
                    <a:pos x="T2" y="T3"/>
                  </a:cxn>
                  <a:cxn ang="0">
                    <a:pos x="T4" y="T5"/>
                  </a:cxn>
                  <a:cxn ang="0">
                    <a:pos x="T6" y="T7"/>
                  </a:cxn>
                  <a:cxn ang="0">
                    <a:pos x="T8" y="T9"/>
                  </a:cxn>
                  <a:cxn ang="0">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6" name="Freeform 188"/>
              <p:cNvSpPr>
                <a:spLocks/>
              </p:cNvSpPr>
              <p:nvPr userDrawn="1"/>
            </p:nvSpPr>
            <p:spPr bwMode="ltGray">
              <a:xfrm>
                <a:off x="2555" y="832"/>
                <a:ext cx="61" cy="42"/>
              </a:xfrm>
              <a:custGeom>
                <a:avLst/>
                <a:gdLst>
                  <a:gd name="T0" fmla="*/ 21 w 61"/>
                  <a:gd name="T1" fmla="*/ 38 h 48"/>
                  <a:gd name="T2" fmla="*/ 15 w 61"/>
                  <a:gd name="T3" fmla="*/ 26 h 48"/>
                  <a:gd name="T4" fmla="*/ 3 w 61"/>
                  <a:gd name="T5" fmla="*/ 22 h 48"/>
                  <a:gd name="T6" fmla="*/ 13 w 61"/>
                  <a:gd name="T7" fmla="*/ 8 h 48"/>
                  <a:gd name="T8" fmla="*/ 25 w 61"/>
                  <a:gd name="T9" fmla="*/ 0 h 48"/>
                  <a:gd name="T10" fmla="*/ 49 w 61"/>
                  <a:gd name="T11" fmla="*/ 10 h 48"/>
                  <a:gd name="T12" fmla="*/ 53 w 61"/>
                  <a:gd name="T13" fmla="*/ 20 h 48"/>
                  <a:gd name="T14" fmla="*/ 61 w 61"/>
                  <a:gd name="T15" fmla="*/ 32 h 48"/>
                  <a:gd name="T16" fmla="*/ 41 w 61"/>
                  <a:gd name="T17" fmla="*/ 38 h 48"/>
                  <a:gd name="T18" fmla="*/ 23 w 61"/>
                  <a:gd name="T19" fmla="*/ 44 h 48"/>
                  <a:gd name="T20" fmla="*/ 21 w 61"/>
                  <a:gd name="T21" fmla="*/ 3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7" name="Freeform 189"/>
              <p:cNvSpPr>
                <a:spLocks/>
              </p:cNvSpPr>
              <p:nvPr userDrawn="1"/>
            </p:nvSpPr>
            <p:spPr bwMode="ltGray">
              <a:xfrm>
                <a:off x="2572" y="852"/>
                <a:ext cx="286" cy="149"/>
              </a:xfrm>
              <a:custGeom>
                <a:avLst/>
                <a:gdLst>
                  <a:gd name="T0" fmla="*/ 46 w 286"/>
                  <a:gd name="T1" fmla="*/ 28 h 182"/>
                  <a:gd name="T2" fmla="*/ 36 w 286"/>
                  <a:gd name="T3" fmla="*/ 14 h 182"/>
                  <a:gd name="T4" fmla="*/ 26 w 286"/>
                  <a:gd name="T5" fmla="*/ 30 h 182"/>
                  <a:gd name="T6" fmla="*/ 0 w 286"/>
                  <a:gd name="T7" fmla="*/ 24 h 182"/>
                  <a:gd name="T8" fmla="*/ 10 w 286"/>
                  <a:gd name="T9" fmla="*/ 42 h 182"/>
                  <a:gd name="T10" fmla="*/ 16 w 286"/>
                  <a:gd name="T11" fmla="*/ 62 h 182"/>
                  <a:gd name="T12" fmla="*/ 24 w 286"/>
                  <a:gd name="T13" fmla="*/ 48 h 182"/>
                  <a:gd name="T14" fmla="*/ 30 w 286"/>
                  <a:gd name="T15" fmla="*/ 44 h 182"/>
                  <a:gd name="T16" fmla="*/ 48 w 286"/>
                  <a:gd name="T17" fmla="*/ 56 h 182"/>
                  <a:gd name="T18" fmla="*/ 70 w 286"/>
                  <a:gd name="T19" fmla="*/ 62 h 182"/>
                  <a:gd name="T20" fmla="*/ 88 w 286"/>
                  <a:gd name="T21" fmla="*/ 72 h 182"/>
                  <a:gd name="T22" fmla="*/ 106 w 286"/>
                  <a:gd name="T23" fmla="*/ 102 h 182"/>
                  <a:gd name="T24" fmla="*/ 104 w 286"/>
                  <a:gd name="T25" fmla="*/ 122 h 182"/>
                  <a:gd name="T26" fmla="*/ 98 w 286"/>
                  <a:gd name="T27" fmla="*/ 134 h 182"/>
                  <a:gd name="T28" fmla="*/ 122 w 286"/>
                  <a:gd name="T29" fmla="*/ 128 h 182"/>
                  <a:gd name="T30" fmla="*/ 140 w 286"/>
                  <a:gd name="T31" fmla="*/ 140 h 182"/>
                  <a:gd name="T32" fmla="*/ 168 w 286"/>
                  <a:gd name="T33" fmla="*/ 148 h 182"/>
                  <a:gd name="T34" fmla="*/ 174 w 286"/>
                  <a:gd name="T35" fmla="*/ 146 h 182"/>
                  <a:gd name="T36" fmla="*/ 168 w 286"/>
                  <a:gd name="T37" fmla="*/ 134 h 182"/>
                  <a:gd name="T38" fmla="*/ 178 w 286"/>
                  <a:gd name="T39" fmla="*/ 136 h 182"/>
                  <a:gd name="T40" fmla="*/ 186 w 286"/>
                  <a:gd name="T41" fmla="*/ 118 h 182"/>
                  <a:gd name="T42" fmla="*/ 202 w 286"/>
                  <a:gd name="T43" fmla="*/ 122 h 182"/>
                  <a:gd name="T44" fmla="*/ 214 w 286"/>
                  <a:gd name="T45" fmla="*/ 130 h 182"/>
                  <a:gd name="T46" fmla="*/ 244 w 286"/>
                  <a:gd name="T47" fmla="*/ 168 h 182"/>
                  <a:gd name="T48" fmla="*/ 262 w 286"/>
                  <a:gd name="T49" fmla="*/ 178 h 182"/>
                  <a:gd name="T50" fmla="*/ 284 w 286"/>
                  <a:gd name="T51" fmla="*/ 170 h 182"/>
                  <a:gd name="T52" fmla="*/ 268 w 286"/>
                  <a:gd name="T53" fmla="*/ 160 h 182"/>
                  <a:gd name="T54" fmla="*/ 256 w 286"/>
                  <a:gd name="T55" fmla="*/ 138 h 182"/>
                  <a:gd name="T56" fmla="*/ 250 w 286"/>
                  <a:gd name="T57" fmla="*/ 132 h 182"/>
                  <a:gd name="T58" fmla="*/ 248 w 286"/>
                  <a:gd name="T59" fmla="*/ 122 h 182"/>
                  <a:gd name="T60" fmla="*/ 236 w 286"/>
                  <a:gd name="T61" fmla="*/ 116 h 182"/>
                  <a:gd name="T62" fmla="*/ 240 w 286"/>
                  <a:gd name="T63" fmla="*/ 96 h 182"/>
                  <a:gd name="T64" fmla="*/ 220 w 286"/>
                  <a:gd name="T65" fmla="*/ 86 h 182"/>
                  <a:gd name="T66" fmla="*/ 210 w 286"/>
                  <a:gd name="T67" fmla="*/ 70 h 182"/>
                  <a:gd name="T68" fmla="*/ 190 w 286"/>
                  <a:gd name="T69" fmla="*/ 54 h 182"/>
                  <a:gd name="T70" fmla="*/ 168 w 286"/>
                  <a:gd name="T71" fmla="*/ 38 h 182"/>
                  <a:gd name="T72" fmla="*/ 156 w 286"/>
                  <a:gd name="T73" fmla="*/ 34 h 182"/>
                  <a:gd name="T74" fmla="*/ 120 w 286"/>
                  <a:gd name="T75" fmla="*/ 16 h 182"/>
                  <a:gd name="T76" fmla="*/ 102 w 286"/>
                  <a:gd name="T77" fmla="*/ 4 h 182"/>
                  <a:gd name="T78" fmla="*/ 96 w 286"/>
                  <a:gd name="T79" fmla="*/ 0 h 182"/>
                  <a:gd name="T80" fmla="*/ 70 w 286"/>
                  <a:gd name="T81" fmla="*/ 10 h 182"/>
                  <a:gd name="T82" fmla="*/ 56 w 286"/>
                  <a:gd name="T83" fmla="*/ 32 h 182"/>
                  <a:gd name="T84" fmla="*/ 46 w 286"/>
                  <a:gd name="T85" fmla="*/ 2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8" name="Freeform 190"/>
              <p:cNvSpPr>
                <a:spLocks/>
              </p:cNvSpPr>
              <p:nvPr userDrawn="1"/>
            </p:nvSpPr>
            <p:spPr bwMode="ltGray">
              <a:xfrm>
                <a:off x="2820" y="866"/>
                <a:ext cx="78" cy="64"/>
              </a:xfrm>
              <a:custGeom>
                <a:avLst/>
                <a:gdLst>
                  <a:gd name="T0" fmla="*/ 1 w 78"/>
                  <a:gd name="T1" fmla="*/ 58 h 78"/>
                  <a:gd name="T2" fmla="*/ 27 w 78"/>
                  <a:gd name="T3" fmla="*/ 60 h 78"/>
                  <a:gd name="T4" fmla="*/ 45 w 78"/>
                  <a:gd name="T5" fmla="*/ 48 h 78"/>
                  <a:gd name="T6" fmla="*/ 57 w 78"/>
                  <a:gd name="T7" fmla="*/ 30 h 78"/>
                  <a:gd name="T8" fmla="*/ 43 w 78"/>
                  <a:gd name="T9" fmla="*/ 14 h 78"/>
                  <a:gd name="T10" fmla="*/ 43 w 78"/>
                  <a:gd name="T11" fmla="*/ 4 h 78"/>
                  <a:gd name="T12" fmla="*/ 71 w 78"/>
                  <a:gd name="T13" fmla="*/ 26 h 78"/>
                  <a:gd name="T14" fmla="*/ 67 w 78"/>
                  <a:gd name="T15" fmla="*/ 54 h 78"/>
                  <a:gd name="T16" fmla="*/ 33 w 78"/>
                  <a:gd name="T17" fmla="*/ 78 h 78"/>
                  <a:gd name="T18" fmla="*/ 9 w 78"/>
                  <a:gd name="T19" fmla="*/ 66 h 78"/>
                  <a:gd name="T20" fmla="*/ 3 w 78"/>
                  <a:gd name="T21" fmla="*/ 62 h 78"/>
                  <a:gd name="T22" fmla="*/ 1 w 78"/>
                  <a:gd name="T23"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19" name="Freeform 191"/>
              <p:cNvSpPr>
                <a:spLocks/>
              </p:cNvSpPr>
              <p:nvPr userDrawn="1"/>
            </p:nvSpPr>
            <p:spPr bwMode="ltGray">
              <a:xfrm>
                <a:off x="2984" y="732"/>
                <a:ext cx="19" cy="14"/>
              </a:xfrm>
              <a:custGeom>
                <a:avLst/>
                <a:gdLst>
                  <a:gd name="T0" fmla="*/ 3 w 17"/>
                  <a:gd name="T1" fmla="*/ 4 h 18"/>
                  <a:gd name="T2" fmla="*/ 3 w 17"/>
                  <a:gd name="T3" fmla="*/ 14 h 18"/>
                  <a:gd name="T4" fmla="*/ 3 w 17"/>
                  <a:gd name="T5" fmla="*/ 4 h 18"/>
                </a:gdLst>
                <a:ahLst/>
                <a:cxnLst>
                  <a:cxn ang="0">
                    <a:pos x="T0" y="T1"/>
                  </a:cxn>
                  <a:cxn ang="0">
                    <a:pos x="T2" y="T3"/>
                  </a:cxn>
                  <a:cxn ang="0">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0" name="Freeform 192"/>
              <p:cNvSpPr>
                <a:spLocks/>
              </p:cNvSpPr>
              <p:nvPr userDrawn="1"/>
            </p:nvSpPr>
            <p:spPr bwMode="ltGray">
              <a:xfrm>
                <a:off x="3083" y="830"/>
                <a:ext cx="26" cy="19"/>
              </a:xfrm>
              <a:custGeom>
                <a:avLst/>
                <a:gdLst>
                  <a:gd name="T0" fmla="*/ 8 w 26"/>
                  <a:gd name="T1" fmla="*/ 14 h 22"/>
                  <a:gd name="T2" fmla="*/ 14 w 26"/>
                  <a:gd name="T3" fmla="*/ 0 h 22"/>
                  <a:gd name="T4" fmla="*/ 14 w 26"/>
                  <a:gd name="T5" fmla="*/ 22 h 22"/>
                  <a:gd name="T6" fmla="*/ 8 w 26"/>
                  <a:gd name="T7" fmla="*/ 14 h 22"/>
                </a:gdLst>
                <a:ahLst/>
                <a:cxnLst>
                  <a:cxn ang="0">
                    <a:pos x="T0" y="T1"/>
                  </a:cxn>
                  <a:cxn ang="0">
                    <a:pos x="T2" y="T3"/>
                  </a:cxn>
                  <a:cxn ang="0">
                    <a:pos x="T4" y="T5"/>
                  </a:cxn>
                  <a:cxn ang="0">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1" name="Freeform 193"/>
              <p:cNvSpPr>
                <a:spLocks/>
              </p:cNvSpPr>
              <p:nvPr userDrawn="1"/>
            </p:nvSpPr>
            <p:spPr bwMode="ltGray">
              <a:xfrm>
                <a:off x="2766" y="610"/>
                <a:ext cx="19" cy="12"/>
              </a:xfrm>
              <a:custGeom>
                <a:avLst/>
                <a:gdLst>
                  <a:gd name="T0" fmla="*/ 7 w 20"/>
                  <a:gd name="T1" fmla="*/ 12 h 15"/>
                  <a:gd name="T2" fmla="*/ 17 w 20"/>
                  <a:gd name="T3" fmla="*/ 2 h 15"/>
                  <a:gd name="T4" fmla="*/ 9 w 20"/>
                  <a:gd name="T5" fmla="*/ 12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2" name="Freeform 194"/>
              <p:cNvSpPr>
                <a:spLocks/>
              </p:cNvSpPr>
              <p:nvPr userDrawn="1"/>
            </p:nvSpPr>
            <p:spPr bwMode="ltGray">
              <a:xfrm>
                <a:off x="2600" y="712"/>
                <a:ext cx="19" cy="12"/>
              </a:xfrm>
              <a:custGeom>
                <a:avLst/>
                <a:gdLst>
                  <a:gd name="T0" fmla="*/ 7 w 20"/>
                  <a:gd name="T1" fmla="*/ 12 h 15"/>
                  <a:gd name="T2" fmla="*/ 15 w 20"/>
                  <a:gd name="T3" fmla="*/ 2 h 15"/>
                  <a:gd name="T4" fmla="*/ 15 w 20"/>
                  <a:gd name="T5" fmla="*/ 14 h 15"/>
                  <a:gd name="T6" fmla="*/ 7 w 20"/>
                  <a:gd name="T7" fmla="*/ 12 h 15"/>
                </a:gdLst>
                <a:ahLst/>
                <a:cxnLst>
                  <a:cxn ang="0">
                    <a:pos x="T0" y="T1"/>
                  </a:cxn>
                  <a:cxn ang="0">
                    <a:pos x="T2" y="T3"/>
                  </a:cxn>
                  <a:cxn ang="0">
                    <a:pos x="T4" y="T5"/>
                  </a:cxn>
                  <a:cxn ang="0">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3" name="Freeform 195"/>
              <p:cNvSpPr>
                <a:spLocks/>
              </p:cNvSpPr>
              <p:nvPr userDrawn="1"/>
            </p:nvSpPr>
            <p:spPr bwMode="ltGray">
              <a:xfrm>
                <a:off x="2417" y="680"/>
                <a:ext cx="80" cy="66"/>
              </a:xfrm>
              <a:custGeom>
                <a:avLst/>
                <a:gdLst>
                  <a:gd name="T0" fmla="*/ 0 w 80"/>
                  <a:gd name="T1" fmla="*/ 50 h 80"/>
                  <a:gd name="T2" fmla="*/ 14 w 80"/>
                  <a:gd name="T3" fmla="*/ 24 h 80"/>
                  <a:gd name="T4" fmla="*/ 26 w 80"/>
                  <a:gd name="T5" fmla="*/ 20 h 80"/>
                  <a:gd name="T6" fmla="*/ 48 w 80"/>
                  <a:gd name="T7" fmla="*/ 18 h 80"/>
                  <a:gd name="T8" fmla="*/ 58 w 80"/>
                  <a:gd name="T9" fmla="*/ 0 h 80"/>
                  <a:gd name="T10" fmla="*/ 80 w 80"/>
                  <a:gd name="T11" fmla="*/ 40 h 80"/>
                  <a:gd name="T12" fmla="*/ 70 w 80"/>
                  <a:gd name="T13" fmla="*/ 56 h 80"/>
                  <a:gd name="T14" fmla="*/ 54 w 80"/>
                  <a:gd name="T15" fmla="*/ 62 h 80"/>
                  <a:gd name="T16" fmla="*/ 48 w 80"/>
                  <a:gd name="T17" fmla="*/ 80 h 80"/>
                  <a:gd name="T18" fmla="*/ 32 w 80"/>
                  <a:gd name="T19" fmla="*/ 68 h 80"/>
                  <a:gd name="T20" fmla="*/ 38 w 80"/>
                  <a:gd name="T21" fmla="*/ 52 h 80"/>
                  <a:gd name="T22" fmla="*/ 30 w 80"/>
                  <a:gd name="T23" fmla="*/ 28 h 80"/>
                  <a:gd name="T24" fmla="*/ 20 w 80"/>
                  <a:gd name="T25" fmla="*/ 48 h 80"/>
                  <a:gd name="T26" fmla="*/ 8 w 80"/>
                  <a:gd name="T27" fmla="*/ 56 h 80"/>
                  <a:gd name="T28" fmla="*/ 0 w 80"/>
                  <a:gd name="T29" fmla="*/ 5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4" name="Freeform 196"/>
              <p:cNvSpPr>
                <a:spLocks/>
              </p:cNvSpPr>
              <p:nvPr userDrawn="1"/>
            </p:nvSpPr>
            <p:spPr bwMode="ltGray">
              <a:xfrm>
                <a:off x="2391" y="541"/>
                <a:ext cx="94" cy="142"/>
              </a:xfrm>
              <a:custGeom>
                <a:avLst/>
                <a:gdLst>
                  <a:gd name="T0" fmla="*/ 14 w 94"/>
                  <a:gd name="T1" fmla="*/ 96 h 174"/>
                  <a:gd name="T2" fmla="*/ 26 w 94"/>
                  <a:gd name="T3" fmla="*/ 128 h 174"/>
                  <a:gd name="T4" fmla="*/ 32 w 94"/>
                  <a:gd name="T5" fmla="*/ 108 h 174"/>
                  <a:gd name="T6" fmla="*/ 52 w 94"/>
                  <a:gd name="T7" fmla="*/ 100 h 174"/>
                  <a:gd name="T8" fmla="*/ 46 w 94"/>
                  <a:gd name="T9" fmla="*/ 124 h 174"/>
                  <a:gd name="T10" fmla="*/ 66 w 94"/>
                  <a:gd name="T11" fmla="*/ 126 h 174"/>
                  <a:gd name="T12" fmla="*/ 76 w 94"/>
                  <a:gd name="T13" fmla="*/ 142 h 174"/>
                  <a:gd name="T14" fmla="*/ 58 w 94"/>
                  <a:gd name="T15" fmla="*/ 148 h 174"/>
                  <a:gd name="T16" fmla="*/ 74 w 94"/>
                  <a:gd name="T17" fmla="*/ 174 h 174"/>
                  <a:gd name="T18" fmla="*/ 84 w 94"/>
                  <a:gd name="T19" fmla="*/ 154 h 174"/>
                  <a:gd name="T20" fmla="*/ 82 w 94"/>
                  <a:gd name="T21" fmla="*/ 112 h 174"/>
                  <a:gd name="T22" fmla="*/ 60 w 94"/>
                  <a:gd name="T23" fmla="*/ 106 h 174"/>
                  <a:gd name="T24" fmla="*/ 50 w 94"/>
                  <a:gd name="T25" fmla="*/ 82 h 174"/>
                  <a:gd name="T26" fmla="*/ 34 w 94"/>
                  <a:gd name="T27" fmla="*/ 82 h 174"/>
                  <a:gd name="T28" fmla="*/ 30 w 94"/>
                  <a:gd name="T29" fmla="*/ 70 h 174"/>
                  <a:gd name="T30" fmla="*/ 42 w 94"/>
                  <a:gd name="T31" fmla="*/ 42 h 174"/>
                  <a:gd name="T32" fmla="*/ 30 w 94"/>
                  <a:gd name="T33" fmla="*/ 0 h 174"/>
                  <a:gd name="T34" fmla="*/ 18 w 94"/>
                  <a:gd name="T35" fmla="*/ 22 h 174"/>
                  <a:gd name="T36" fmla="*/ 4 w 94"/>
                  <a:gd name="T37" fmla="*/ 46 h 174"/>
                  <a:gd name="T38" fmla="*/ 14 w 94"/>
                  <a:gd name="T39" fmla="*/ 76 h 174"/>
                  <a:gd name="T40" fmla="*/ 14 w 94"/>
                  <a:gd name="T41" fmla="*/ 9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5" name="Freeform 197"/>
              <p:cNvSpPr>
                <a:spLocks/>
              </p:cNvSpPr>
              <p:nvPr userDrawn="1"/>
            </p:nvSpPr>
            <p:spPr bwMode="ltGray">
              <a:xfrm>
                <a:off x="2415" y="644"/>
                <a:ext cx="32" cy="41"/>
              </a:xfrm>
              <a:custGeom>
                <a:avLst/>
                <a:gdLst>
                  <a:gd name="T0" fmla="*/ 6 w 32"/>
                  <a:gd name="T1" fmla="*/ 24 h 50"/>
                  <a:gd name="T2" fmla="*/ 12 w 32"/>
                  <a:gd name="T3" fmla="*/ 0 h 50"/>
                  <a:gd name="T4" fmla="*/ 20 w 32"/>
                  <a:gd name="T5" fmla="*/ 16 h 50"/>
                  <a:gd name="T6" fmla="*/ 22 w 32"/>
                  <a:gd name="T7" fmla="*/ 24 h 50"/>
                  <a:gd name="T8" fmla="*/ 28 w 32"/>
                  <a:gd name="T9" fmla="*/ 26 h 50"/>
                  <a:gd name="T10" fmla="*/ 32 w 32"/>
                  <a:gd name="T11" fmla="*/ 38 h 50"/>
                  <a:gd name="T12" fmla="*/ 18 w 32"/>
                  <a:gd name="T13" fmla="*/ 50 h 50"/>
                  <a:gd name="T14" fmla="*/ 6 w 32"/>
                  <a:gd name="T15" fmla="*/ 24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6" name="Freeform 198"/>
              <p:cNvSpPr>
                <a:spLocks/>
              </p:cNvSpPr>
              <p:nvPr userDrawn="1"/>
            </p:nvSpPr>
            <p:spPr bwMode="ltGray">
              <a:xfrm>
                <a:off x="2349" y="654"/>
                <a:ext cx="45" cy="41"/>
              </a:xfrm>
              <a:custGeom>
                <a:avLst/>
                <a:gdLst>
                  <a:gd name="T0" fmla="*/ 0 w 43"/>
                  <a:gd name="T1" fmla="*/ 44 h 50"/>
                  <a:gd name="T2" fmla="*/ 22 w 43"/>
                  <a:gd name="T3" fmla="*/ 20 h 50"/>
                  <a:gd name="T4" fmla="*/ 36 w 43"/>
                  <a:gd name="T5" fmla="*/ 0 h 50"/>
                  <a:gd name="T6" fmla="*/ 24 w 43"/>
                  <a:gd name="T7" fmla="*/ 28 h 50"/>
                  <a:gd name="T8" fmla="*/ 2 w 43"/>
                  <a:gd name="T9" fmla="*/ 50 h 50"/>
                  <a:gd name="T10" fmla="*/ 0 w 43"/>
                  <a:gd name="T11" fmla="*/ 44 h 50"/>
                </a:gdLst>
                <a:ahLst/>
                <a:cxnLst>
                  <a:cxn ang="0">
                    <a:pos x="T0" y="T1"/>
                  </a:cxn>
                  <a:cxn ang="0">
                    <a:pos x="T2" y="T3"/>
                  </a:cxn>
                  <a:cxn ang="0">
                    <a:pos x="T4" y="T5"/>
                  </a:cxn>
                  <a:cxn ang="0">
                    <a:pos x="T6" y="T7"/>
                  </a:cxn>
                  <a:cxn ang="0">
                    <a:pos x="T8" y="T9"/>
                  </a:cxn>
                  <a:cxn ang="0">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7" name="Freeform 199"/>
              <p:cNvSpPr>
                <a:spLocks/>
              </p:cNvSpPr>
              <p:nvPr userDrawn="1"/>
            </p:nvSpPr>
            <p:spPr bwMode="ltGray">
              <a:xfrm>
                <a:off x="4808" y="597"/>
                <a:ext cx="701" cy="438"/>
              </a:xfrm>
              <a:custGeom>
                <a:avLst/>
                <a:gdLst>
                  <a:gd name="T0" fmla="*/ 21 w 471"/>
                  <a:gd name="T1" fmla="*/ 280 h 281"/>
                  <a:gd name="T2" fmla="*/ 24 w 471"/>
                  <a:gd name="T3" fmla="*/ 250 h 281"/>
                  <a:gd name="T4" fmla="*/ 22 w 471"/>
                  <a:gd name="T5" fmla="*/ 245 h 281"/>
                  <a:gd name="T6" fmla="*/ 16 w 471"/>
                  <a:gd name="T7" fmla="*/ 218 h 281"/>
                  <a:gd name="T8" fmla="*/ 4 w 471"/>
                  <a:gd name="T9" fmla="*/ 215 h 281"/>
                  <a:gd name="T10" fmla="*/ 0 w 471"/>
                  <a:gd name="T11" fmla="*/ 191 h 281"/>
                  <a:gd name="T12" fmla="*/ 12 w 471"/>
                  <a:gd name="T13" fmla="*/ 180 h 281"/>
                  <a:gd name="T14" fmla="*/ 6 w 471"/>
                  <a:gd name="T15" fmla="*/ 165 h 281"/>
                  <a:gd name="T16" fmla="*/ 2 w 471"/>
                  <a:gd name="T17" fmla="*/ 160 h 281"/>
                  <a:gd name="T18" fmla="*/ 28 w 471"/>
                  <a:gd name="T19" fmla="*/ 120 h 281"/>
                  <a:gd name="T20" fmla="*/ 44 w 471"/>
                  <a:gd name="T21" fmla="*/ 96 h 281"/>
                  <a:gd name="T22" fmla="*/ 42 w 471"/>
                  <a:gd name="T23" fmla="*/ 70 h 281"/>
                  <a:gd name="T24" fmla="*/ 24 w 471"/>
                  <a:gd name="T25" fmla="*/ 43 h 281"/>
                  <a:gd name="T26" fmla="*/ 20 w 471"/>
                  <a:gd name="T27" fmla="*/ 32 h 281"/>
                  <a:gd name="T28" fmla="*/ 26 w 471"/>
                  <a:gd name="T29" fmla="*/ 36 h 281"/>
                  <a:gd name="T30" fmla="*/ 48 w 471"/>
                  <a:gd name="T31" fmla="*/ 35 h 281"/>
                  <a:gd name="T32" fmla="*/ 64 w 471"/>
                  <a:gd name="T33" fmla="*/ 11 h 281"/>
                  <a:gd name="T34" fmla="*/ 82 w 471"/>
                  <a:gd name="T35" fmla="*/ 0 h 281"/>
                  <a:gd name="T36" fmla="*/ 88 w 471"/>
                  <a:gd name="T37" fmla="*/ 2 h 281"/>
                  <a:gd name="T38" fmla="*/ 92 w 471"/>
                  <a:gd name="T39" fmla="*/ 9 h 281"/>
                  <a:gd name="T40" fmla="*/ 98 w 471"/>
                  <a:gd name="T41" fmla="*/ 5 h 281"/>
                  <a:gd name="T42" fmla="*/ 110 w 471"/>
                  <a:gd name="T43" fmla="*/ 8 h 281"/>
                  <a:gd name="T44" fmla="*/ 116 w 471"/>
                  <a:gd name="T45" fmla="*/ 9 h 281"/>
                  <a:gd name="T46" fmla="*/ 141 w 471"/>
                  <a:gd name="T47" fmla="*/ 14 h 281"/>
                  <a:gd name="T48" fmla="*/ 155 w 471"/>
                  <a:gd name="T49" fmla="*/ 24 h 281"/>
                  <a:gd name="T50" fmla="*/ 167 w 471"/>
                  <a:gd name="T51" fmla="*/ 17 h 281"/>
                  <a:gd name="T52" fmla="*/ 173 w 471"/>
                  <a:gd name="T53" fmla="*/ 14 h 281"/>
                  <a:gd name="T54" fmla="*/ 195 w 471"/>
                  <a:gd name="T55" fmla="*/ 14 h 281"/>
                  <a:gd name="T56" fmla="*/ 211 w 471"/>
                  <a:gd name="T57" fmla="*/ 32 h 281"/>
                  <a:gd name="T58" fmla="*/ 231 w 471"/>
                  <a:gd name="T59" fmla="*/ 59 h 281"/>
                  <a:gd name="T60" fmla="*/ 245 w 471"/>
                  <a:gd name="T61" fmla="*/ 70 h 281"/>
                  <a:gd name="T62" fmla="*/ 257 w 471"/>
                  <a:gd name="T63" fmla="*/ 68 h 281"/>
                  <a:gd name="T64" fmla="*/ 270 w 471"/>
                  <a:gd name="T65" fmla="*/ 65 h 281"/>
                  <a:gd name="T66" fmla="*/ 290 w 471"/>
                  <a:gd name="T67" fmla="*/ 71 h 281"/>
                  <a:gd name="T68" fmla="*/ 300 w 471"/>
                  <a:gd name="T69" fmla="*/ 81 h 281"/>
                  <a:gd name="T70" fmla="*/ 308 w 471"/>
                  <a:gd name="T71" fmla="*/ 90 h 281"/>
                  <a:gd name="T72" fmla="*/ 318 w 471"/>
                  <a:gd name="T73" fmla="*/ 111 h 281"/>
                  <a:gd name="T74" fmla="*/ 322 w 471"/>
                  <a:gd name="T75" fmla="*/ 120 h 281"/>
                  <a:gd name="T76" fmla="*/ 324 w 471"/>
                  <a:gd name="T77" fmla="*/ 125 h 281"/>
                  <a:gd name="T78" fmla="*/ 310 w 471"/>
                  <a:gd name="T79" fmla="*/ 142 h 281"/>
                  <a:gd name="T80" fmla="*/ 322 w 471"/>
                  <a:gd name="T81" fmla="*/ 141 h 281"/>
                  <a:gd name="T82" fmla="*/ 342 w 471"/>
                  <a:gd name="T83" fmla="*/ 155 h 281"/>
                  <a:gd name="T84" fmla="*/ 364 w 471"/>
                  <a:gd name="T85" fmla="*/ 157 h 281"/>
                  <a:gd name="T86" fmla="*/ 380 w 471"/>
                  <a:gd name="T87" fmla="*/ 168 h 281"/>
                  <a:gd name="T88" fmla="*/ 382 w 471"/>
                  <a:gd name="T89" fmla="*/ 172 h 281"/>
                  <a:gd name="T90" fmla="*/ 382 w 471"/>
                  <a:gd name="T91" fmla="*/ 176 h 281"/>
                  <a:gd name="T92" fmla="*/ 394 w 471"/>
                  <a:gd name="T93" fmla="*/ 172 h 281"/>
                  <a:gd name="T94" fmla="*/ 400 w 471"/>
                  <a:gd name="T95" fmla="*/ 171 h 281"/>
                  <a:gd name="T96" fmla="*/ 439 w 471"/>
                  <a:gd name="T97" fmla="*/ 185 h 281"/>
                  <a:gd name="T98" fmla="*/ 447 w 471"/>
                  <a:gd name="T99" fmla="*/ 199 h 281"/>
                  <a:gd name="T100" fmla="*/ 465 w 471"/>
                  <a:gd name="T101" fmla="*/ 201 h 281"/>
                  <a:gd name="T102" fmla="*/ 471 w 471"/>
                  <a:gd name="T103" fmla="*/ 215 h 281"/>
                  <a:gd name="T104" fmla="*/ 451 w 471"/>
                  <a:gd name="T105" fmla="*/ 258 h 281"/>
                  <a:gd name="T106" fmla="*/ 435 w 471"/>
                  <a:gd name="T107"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8" name="Freeform 200"/>
              <p:cNvSpPr>
                <a:spLocks/>
              </p:cNvSpPr>
              <p:nvPr userDrawn="1"/>
            </p:nvSpPr>
            <p:spPr bwMode="ltGray">
              <a:xfrm>
                <a:off x="3880" y="-7"/>
                <a:ext cx="984" cy="692"/>
              </a:xfrm>
              <a:custGeom>
                <a:avLst/>
                <a:gdLst>
                  <a:gd name="T0" fmla="*/ 406 w 984"/>
                  <a:gd name="T1" fmla="*/ 6 h 844"/>
                  <a:gd name="T2" fmla="*/ 502 w 984"/>
                  <a:gd name="T3" fmla="*/ 34 h 844"/>
                  <a:gd name="T4" fmla="*/ 550 w 984"/>
                  <a:gd name="T5" fmla="*/ 38 h 844"/>
                  <a:gd name="T6" fmla="*/ 578 w 984"/>
                  <a:gd name="T7" fmla="*/ 130 h 844"/>
                  <a:gd name="T8" fmla="*/ 586 w 984"/>
                  <a:gd name="T9" fmla="*/ 90 h 844"/>
                  <a:gd name="T10" fmla="*/ 606 w 984"/>
                  <a:gd name="T11" fmla="*/ 70 h 844"/>
                  <a:gd name="T12" fmla="*/ 642 w 984"/>
                  <a:gd name="T13" fmla="*/ 126 h 844"/>
                  <a:gd name="T14" fmla="*/ 682 w 984"/>
                  <a:gd name="T15" fmla="*/ 98 h 844"/>
                  <a:gd name="T16" fmla="*/ 706 w 984"/>
                  <a:gd name="T17" fmla="*/ 86 h 844"/>
                  <a:gd name="T18" fmla="*/ 762 w 984"/>
                  <a:gd name="T19" fmla="*/ 2 h 844"/>
                  <a:gd name="T20" fmla="*/ 798 w 984"/>
                  <a:gd name="T21" fmla="*/ 70 h 844"/>
                  <a:gd name="T22" fmla="*/ 798 w 984"/>
                  <a:gd name="T23" fmla="*/ 130 h 844"/>
                  <a:gd name="T24" fmla="*/ 790 w 984"/>
                  <a:gd name="T25" fmla="*/ 158 h 844"/>
                  <a:gd name="T26" fmla="*/ 766 w 984"/>
                  <a:gd name="T27" fmla="*/ 162 h 844"/>
                  <a:gd name="T28" fmla="*/ 762 w 984"/>
                  <a:gd name="T29" fmla="*/ 186 h 844"/>
                  <a:gd name="T30" fmla="*/ 802 w 984"/>
                  <a:gd name="T31" fmla="*/ 226 h 844"/>
                  <a:gd name="T32" fmla="*/ 786 w 984"/>
                  <a:gd name="T33" fmla="*/ 322 h 844"/>
                  <a:gd name="T34" fmla="*/ 830 w 984"/>
                  <a:gd name="T35" fmla="*/ 414 h 844"/>
                  <a:gd name="T36" fmla="*/ 854 w 984"/>
                  <a:gd name="T37" fmla="*/ 450 h 844"/>
                  <a:gd name="T38" fmla="*/ 830 w 984"/>
                  <a:gd name="T39" fmla="*/ 450 h 844"/>
                  <a:gd name="T40" fmla="*/ 746 w 984"/>
                  <a:gd name="T41" fmla="*/ 378 h 844"/>
                  <a:gd name="T42" fmla="*/ 678 w 984"/>
                  <a:gd name="T43" fmla="*/ 402 h 844"/>
                  <a:gd name="T44" fmla="*/ 590 w 984"/>
                  <a:gd name="T45" fmla="*/ 442 h 844"/>
                  <a:gd name="T46" fmla="*/ 642 w 984"/>
                  <a:gd name="T47" fmla="*/ 578 h 844"/>
                  <a:gd name="T48" fmla="*/ 710 w 984"/>
                  <a:gd name="T49" fmla="*/ 610 h 844"/>
                  <a:gd name="T50" fmla="*/ 738 w 984"/>
                  <a:gd name="T51" fmla="*/ 550 h 844"/>
                  <a:gd name="T52" fmla="*/ 774 w 984"/>
                  <a:gd name="T53" fmla="*/ 570 h 844"/>
                  <a:gd name="T54" fmla="*/ 766 w 984"/>
                  <a:gd name="T55" fmla="*/ 630 h 844"/>
                  <a:gd name="T56" fmla="*/ 802 w 984"/>
                  <a:gd name="T57" fmla="*/ 670 h 844"/>
                  <a:gd name="T58" fmla="*/ 838 w 984"/>
                  <a:gd name="T59" fmla="*/ 658 h 844"/>
                  <a:gd name="T60" fmla="*/ 922 w 984"/>
                  <a:gd name="T61" fmla="*/ 806 h 844"/>
                  <a:gd name="T62" fmla="*/ 942 w 984"/>
                  <a:gd name="T63" fmla="*/ 826 h 844"/>
                  <a:gd name="T64" fmla="*/ 874 w 984"/>
                  <a:gd name="T65" fmla="*/ 810 h 844"/>
                  <a:gd name="T66" fmla="*/ 830 w 984"/>
                  <a:gd name="T67" fmla="*/ 758 h 844"/>
                  <a:gd name="T68" fmla="*/ 778 w 984"/>
                  <a:gd name="T69" fmla="*/ 710 h 844"/>
                  <a:gd name="T70" fmla="*/ 702 w 984"/>
                  <a:gd name="T71" fmla="*/ 662 h 844"/>
                  <a:gd name="T72" fmla="*/ 614 w 984"/>
                  <a:gd name="T73" fmla="*/ 646 h 844"/>
                  <a:gd name="T74" fmla="*/ 506 w 984"/>
                  <a:gd name="T75" fmla="*/ 594 h 844"/>
                  <a:gd name="T76" fmla="*/ 462 w 984"/>
                  <a:gd name="T77" fmla="*/ 506 h 844"/>
                  <a:gd name="T78" fmla="*/ 430 w 984"/>
                  <a:gd name="T79" fmla="*/ 462 h 844"/>
                  <a:gd name="T80" fmla="*/ 382 w 984"/>
                  <a:gd name="T81" fmla="*/ 430 h 844"/>
                  <a:gd name="T82" fmla="*/ 342 w 984"/>
                  <a:gd name="T83" fmla="*/ 370 h 844"/>
                  <a:gd name="T84" fmla="*/ 354 w 984"/>
                  <a:gd name="T85" fmla="*/ 414 h 844"/>
                  <a:gd name="T86" fmla="*/ 418 w 984"/>
                  <a:gd name="T87" fmla="*/ 494 h 844"/>
                  <a:gd name="T88" fmla="*/ 422 w 984"/>
                  <a:gd name="T89" fmla="*/ 526 h 844"/>
                  <a:gd name="T90" fmla="*/ 394 w 984"/>
                  <a:gd name="T91" fmla="*/ 498 h 844"/>
                  <a:gd name="T92" fmla="*/ 354 w 984"/>
                  <a:gd name="T93" fmla="*/ 466 h 844"/>
                  <a:gd name="T94" fmla="*/ 314 w 984"/>
                  <a:gd name="T95" fmla="*/ 402 h 844"/>
                  <a:gd name="T96" fmla="*/ 266 w 984"/>
                  <a:gd name="T97" fmla="*/ 346 h 844"/>
                  <a:gd name="T98" fmla="*/ 210 w 984"/>
                  <a:gd name="T99" fmla="*/ 314 h 844"/>
                  <a:gd name="T100" fmla="*/ 154 w 984"/>
                  <a:gd name="T101" fmla="*/ 238 h 844"/>
                  <a:gd name="T102" fmla="*/ 66 w 984"/>
                  <a:gd name="T103" fmla="*/ 66 h 844"/>
                  <a:gd name="T104" fmla="*/ 34 w 984"/>
                  <a:gd name="T105" fmla="*/ 38 h 844"/>
                  <a:gd name="T106" fmla="*/ 46 w 984"/>
                  <a:gd name="T107" fmla="*/ 22 h 844"/>
                  <a:gd name="T108" fmla="*/ 102 w 984"/>
                  <a:gd name="T109" fmla="*/ 70 h 8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29" name="Freeform 201"/>
              <p:cNvSpPr>
                <a:spLocks/>
              </p:cNvSpPr>
              <p:nvPr userDrawn="1"/>
            </p:nvSpPr>
            <p:spPr bwMode="ltGray">
              <a:xfrm>
                <a:off x="3577" y="490"/>
                <a:ext cx="36" cy="39"/>
              </a:xfrm>
              <a:custGeom>
                <a:avLst/>
                <a:gdLst>
                  <a:gd name="T0" fmla="*/ 6 w 36"/>
                  <a:gd name="T1" fmla="*/ 28 h 48"/>
                  <a:gd name="T2" fmla="*/ 10 w 36"/>
                  <a:gd name="T3" fmla="*/ 48 h 48"/>
                  <a:gd name="T4" fmla="*/ 6 w 36"/>
                  <a:gd name="T5" fmla="*/ 28 h 48"/>
                </a:gdLst>
                <a:ahLst/>
                <a:cxnLst>
                  <a:cxn ang="0">
                    <a:pos x="T0" y="T1"/>
                  </a:cxn>
                  <a:cxn ang="0">
                    <a:pos x="T2" y="T3"/>
                  </a:cxn>
                  <a:cxn ang="0">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0" name="Freeform 202"/>
              <p:cNvSpPr>
                <a:spLocks/>
              </p:cNvSpPr>
              <p:nvPr userDrawn="1"/>
            </p:nvSpPr>
            <p:spPr bwMode="ltGray">
              <a:xfrm>
                <a:off x="3549" y="475"/>
                <a:ext cx="38" cy="29"/>
              </a:xfrm>
              <a:custGeom>
                <a:avLst/>
                <a:gdLst>
                  <a:gd name="T0" fmla="*/ 0 w 36"/>
                  <a:gd name="T1" fmla="*/ 5 h 37"/>
                  <a:gd name="T2" fmla="*/ 12 w 36"/>
                  <a:gd name="T3" fmla="*/ 1 h 37"/>
                  <a:gd name="T4" fmla="*/ 36 w 36"/>
                  <a:gd name="T5" fmla="*/ 17 h 37"/>
                  <a:gd name="T6" fmla="*/ 8 w 36"/>
                  <a:gd name="T7" fmla="*/ 17 h 37"/>
                  <a:gd name="T8" fmla="*/ 0 w 36"/>
                  <a:gd name="T9" fmla="*/ 5 h 37"/>
                </a:gdLst>
                <a:ahLst/>
                <a:cxnLst>
                  <a:cxn ang="0">
                    <a:pos x="T0" y="T1"/>
                  </a:cxn>
                  <a:cxn ang="0">
                    <a:pos x="T2" y="T3"/>
                  </a:cxn>
                  <a:cxn ang="0">
                    <a:pos x="T4" y="T5"/>
                  </a:cxn>
                  <a:cxn ang="0">
                    <a:pos x="T6" y="T7"/>
                  </a:cxn>
                  <a:cxn ang="0">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1" name="Freeform 203"/>
              <p:cNvSpPr>
                <a:spLocks/>
              </p:cNvSpPr>
              <p:nvPr userDrawn="1"/>
            </p:nvSpPr>
            <p:spPr bwMode="ltGray">
              <a:xfrm>
                <a:off x="4686" y="394"/>
                <a:ext cx="171" cy="81"/>
              </a:xfrm>
              <a:custGeom>
                <a:avLst/>
                <a:gdLst>
                  <a:gd name="T0" fmla="*/ 0 w 170"/>
                  <a:gd name="T1" fmla="*/ 49 h 96"/>
                  <a:gd name="T2" fmla="*/ 28 w 170"/>
                  <a:gd name="T3" fmla="*/ 25 h 96"/>
                  <a:gd name="T4" fmla="*/ 56 w 170"/>
                  <a:gd name="T5" fmla="*/ 21 h 96"/>
                  <a:gd name="T6" fmla="*/ 80 w 170"/>
                  <a:gd name="T7" fmla="*/ 9 h 96"/>
                  <a:gd name="T8" fmla="*/ 64 w 170"/>
                  <a:gd name="T9" fmla="*/ 25 h 96"/>
                  <a:gd name="T10" fmla="*/ 124 w 170"/>
                  <a:gd name="T11" fmla="*/ 49 h 96"/>
                  <a:gd name="T12" fmla="*/ 160 w 170"/>
                  <a:gd name="T13" fmla="*/ 65 h 96"/>
                  <a:gd name="T14" fmla="*/ 116 w 170"/>
                  <a:gd name="T15" fmla="*/ 77 h 96"/>
                  <a:gd name="T16" fmla="*/ 88 w 170"/>
                  <a:gd name="T17" fmla="*/ 57 h 96"/>
                  <a:gd name="T18" fmla="*/ 76 w 170"/>
                  <a:gd name="T19" fmla="*/ 53 h 96"/>
                  <a:gd name="T20" fmla="*/ 24 w 170"/>
                  <a:gd name="T21" fmla="*/ 41 h 96"/>
                  <a:gd name="T22" fmla="*/ 0 w 170"/>
                  <a:gd name="T23" fmla="*/ 4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2" name="Freeform 204"/>
              <p:cNvSpPr>
                <a:spLocks/>
              </p:cNvSpPr>
              <p:nvPr userDrawn="1"/>
            </p:nvSpPr>
            <p:spPr bwMode="ltGray">
              <a:xfrm>
                <a:off x="4867" y="460"/>
                <a:ext cx="138" cy="37"/>
              </a:xfrm>
              <a:custGeom>
                <a:avLst/>
                <a:gdLst>
                  <a:gd name="T0" fmla="*/ 0 w 138"/>
                  <a:gd name="T1" fmla="*/ 0 h 44"/>
                  <a:gd name="T2" fmla="*/ 52 w 138"/>
                  <a:gd name="T3" fmla="*/ 4 h 44"/>
                  <a:gd name="T4" fmla="*/ 88 w 138"/>
                  <a:gd name="T5" fmla="*/ 24 h 44"/>
                  <a:gd name="T6" fmla="*/ 112 w 138"/>
                  <a:gd name="T7" fmla="*/ 20 h 44"/>
                  <a:gd name="T8" fmla="*/ 108 w 138"/>
                  <a:gd name="T9" fmla="*/ 44 h 44"/>
                  <a:gd name="T10" fmla="*/ 64 w 138"/>
                  <a:gd name="T11" fmla="*/ 40 h 44"/>
                  <a:gd name="T12" fmla="*/ 0 w 138"/>
                  <a:gd name="T13" fmla="*/ 36 h 44"/>
                  <a:gd name="T14" fmla="*/ 28 w 138"/>
                  <a:gd name="T15" fmla="*/ 20 h 44"/>
                  <a:gd name="T16" fmla="*/ 0 w 138"/>
                  <a:gd name="T17"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3" name="Freeform 205"/>
              <p:cNvSpPr>
                <a:spLocks/>
              </p:cNvSpPr>
              <p:nvPr userDrawn="1"/>
            </p:nvSpPr>
            <p:spPr bwMode="ltGray">
              <a:xfrm>
                <a:off x="4794" y="480"/>
                <a:ext cx="56" cy="34"/>
              </a:xfrm>
              <a:custGeom>
                <a:avLst/>
                <a:gdLst>
                  <a:gd name="T0" fmla="*/ 17 w 57"/>
                  <a:gd name="T1" fmla="*/ 25 h 42"/>
                  <a:gd name="T2" fmla="*/ 37 w 57"/>
                  <a:gd name="T3" fmla="*/ 13 h 42"/>
                  <a:gd name="T4" fmla="*/ 17 w 57"/>
                  <a:gd name="T5" fmla="*/ 25 h 42"/>
                </a:gdLst>
                <a:ahLst/>
                <a:cxnLst>
                  <a:cxn ang="0">
                    <a:pos x="T0" y="T1"/>
                  </a:cxn>
                  <a:cxn ang="0">
                    <a:pos x="T2" y="T3"/>
                  </a:cxn>
                  <a:cxn ang="0">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4" name="Freeform 206"/>
              <p:cNvSpPr>
                <a:spLocks/>
              </p:cNvSpPr>
              <p:nvPr userDrawn="1"/>
            </p:nvSpPr>
            <p:spPr bwMode="ltGray">
              <a:xfrm>
                <a:off x="4757" y="375"/>
                <a:ext cx="37" cy="44"/>
              </a:xfrm>
              <a:custGeom>
                <a:avLst/>
                <a:gdLst>
                  <a:gd name="T0" fmla="*/ 19 w 39"/>
                  <a:gd name="T1" fmla="*/ 32 h 52"/>
                  <a:gd name="T2" fmla="*/ 19 w 39"/>
                  <a:gd name="T3" fmla="*/ 0 h 52"/>
                  <a:gd name="T4" fmla="*/ 19 w 39"/>
                  <a:gd name="T5" fmla="*/ 32 h 52"/>
                </a:gdLst>
                <a:ahLst/>
                <a:cxnLst>
                  <a:cxn ang="0">
                    <a:pos x="T0" y="T1"/>
                  </a:cxn>
                  <a:cxn ang="0">
                    <a:pos x="T2" y="T3"/>
                  </a:cxn>
                  <a:cxn ang="0">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5" name="Freeform 207"/>
              <p:cNvSpPr>
                <a:spLocks/>
              </p:cNvSpPr>
              <p:nvPr userDrawn="1"/>
            </p:nvSpPr>
            <p:spPr bwMode="ltGray">
              <a:xfrm>
                <a:off x="5054" y="507"/>
                <a:ext cx="45" cy="66"/>
              </a:xfrm>
              <a:custGeom>
                <a:avLst/>
                <a:gdLst>
                  <a:gd name="T0" fmla="*/ 4 w 44"/>
                  <a:gd name="T1" fmla="*/ 9 h 80"/>
                  <a:gd name="T2" fmla="*/ 20 w 44"/>
                  <a:gd name="T3" fmla="*/ 33 h 80"/>
                  <a:gd name="T4" fmla="*/ 24 w 44"/>
                  <a:gd name="T5" fmla="*/ 49 h 80"/>
                  <a:gd name="T6" fmla="*/ 36 w 44"/>
                  <a:gd name="T7" fmla="*/ 53 h 80"/>
                  <a:gd name="T8" fmla="*/ 24 w 44"/>
                  <a:gd name="T9" fmla="*/ 73 h 80"/>
                  <a:gd name="T10" fmla="*/ 0 w 44"/>
                  <a:gd name="T11" fmla="*/ 21 h 80"/>
                  <a:gd name="T12" fmla="*/ 4 w 44"/>
                  <a:gd name="T13" fmla="*/ 9 h 80"/>
                </a:gdLst>
                <a:ahLst/>
                <a:cxnLst>
                  <a:cxn ang="0">
                    <a:pos x="T0" y="T1"/>
                  </a:cxn>
                  <a:cxn ang="0">
                    <a:pos x="T2" y="T3"/>
                  </a:cxn>
                  <a:cxn ang="0">
                    <a:pos x="T4" y="T5"/>
                  </a:cxn>
                  <a:cxn ang="0">
                    <a:pos x="T6" y="T7"/>
                  </a:cxn>
                  <a:cxn ang="0">
                    <a:pos x="T8" y="T9"/>
                  </a:cxn>
                  <a:cxn ang="0">
                    <a:pos x="T10" y="T11"/>
                  </a:cxn>
                  <a:cxn ang="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6" name="Freeform 208"/>
              <p:cNvSpPr>
                <a:spLocks/>
              </p:cNvSpPr>
              <p:nvPr userDrawn="1"/>
            </p:nvSpPr>
            <p:spPr bwMode="ltGray">
              <a:xfrm>
                <a:off x="4260" y="6"/>
                <a:ext cx="480" cy="100"/>
              </a:xfrm>
              <a:custGeom>
                <a:avLst/>
                <a:gdLst>
                  <a:gd name="T0" fmla="*/ 220 w 323"/>
                  <a:gd name="T1" fmla="*/ 1 h 64"/>
                  <a:gd name="T2" fmla="*/ 231 w 323"/>
                  <a:gd name="T3" fmla="*/ 8 h 64"/>
                  <a:gd name="T4" fmla="*/ 235 w 323"/>
                  <a:gd name="T5" fmla="*/ 0 h 64"/>
                  <a:gd name="T6" fmla="*/ 265 w 323"/>
                  <a:gd name="T7" fmla="*/ 0 h 64"/>
                  <a:gd name="T8" fmla="*/ 287 w 323"/>
                  <a:gd name="T9" fmla="*/ 17 h 64"/>
                  <a:gd name="T10" fmla="*/ 319 w 323"/>
                  <a:gd name="T11" fmla="*/ 10 h 64"/>
                  <a:gd name="T12" fmla="*/ 314 w 323"/>
                  <a:gd name="T13" fmla="*/ 29 h 64"/>
                  <a:gd name="T14" fmla="*/ 298 w 323"/>
                  <a:gd name="T15" fmla="*/ 46 h 64"/>
                  <a:gd name="T16" fmla="*/ 295 w 323"/>
                  <a:gd name="T17" fmla="*/ 29 h 64"/>
                  <a:gd name="T18" fmla="*/ 287 w 323"/>
                  <a:gd name="T19" fmla="*/ 31 h 64"/>
                  <a:gd name="T20" fmla="*/ 279 w 323"/>
                  <a:gd name="T21" fmla="*/ 29 h 64"/>
                  <a:gd name="T22" fmla="*/ 263 w 323"/>
                  <a:gd name="T23" fmla="*/ 21 h 64"/>
                  <a:gd name="T24" fmla="*/ 228 w 323"/>
                  <a:gd name="T25" fmla="*/ 38 h 64"/>
                  <a:gd name="T26" fmla="*/ 201 w 323"/>
                  <a:gd name="T27" fmla="*/ 44 h 64"/>
                  <a:gd name="T28" fmla="*/ 212 w 323"/>
                  <a:gd name="T29" fmla="*/ 57 h 64"/>
                  <a:gd name="T30" fmla="*/ 188 w 323"/>
                  <a:gd name="T31" fmla="*/ 63 h 64"/>
                  <a:gd name="T32" fmla="*/ 169 w 323"/>
                  <a:gd name="T33" fmla="*/ 61 h 64"/>
                  <a:gd name="T34" fmla="*/ 177 w 323"/>
                  <a:gd name="T35" fmla="*/ 57 h 64"/>
                  <a:gd name="T36" fmla="*/ 171 w 323"/>
                  <a:gd name="T37" fmla="*/ 40 h 64"/>
                  <a:gd name="T38" fmla="*/ 169 w 323"/>
                  <a:gd name="T39" fmla="*/ 31 h 64"/>
                  <a:gd name="T40" fmla="*/ 158 w 323"/>
                  <a:gd name="T41" fmla="*/ 23 h 64"/>
                  <a:gd name="T42" fmla="*/ 142 w 323"/>
                  <a:gd name="T43" fmla="*/ 27 h 64"/>
                  <a:gd name="T44" fmla="*/ 134 w 323"/>
                  <a:gd name="T45" fmla="*/ 27 h 64"/>
                  <a:gd name="T46" fmla="*/ 123 w 323"/>
                  <a:gd name="T47" fmla="*/ 25 h 64"/>
                  <a:gd name="T48" fmla="*/ 83 w 323"/>
                  <a:gd name="T49" fmla="*/ 2 h 64"/>
                  <a:gd name="T50" fmla="*/ 59 w 323"/>
                  <a:gd name="T51" fmla="*/ 14 h 64"/>
                  <a:gd name="T52" fmla="*/ 1 w 323"/>
                  <a:gd name="T53" fmla="*/ 0 h 64"/>
                  <a:gd name="T54" fmla="*/ 220 w 323"/>
                  <a:gd name="T55" fmla="*/ 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7" name="Freeform 209"/>
              <p:cNvSpPr>
                <a:spLocks/>
              </p:cNvSpPr>
              <p:nvPr userDrawn="1"/>
            </p:nvSpPr>
            <p:spPr bwMode="ltGray">
              <a:xfrm>
                <a:off x="3835" y="3"/>
                <a:ext cx="446" cy="49"/>
              </a:xfrm>
              <a:custGeom>
                <a:avLst/>
                <a:gdLst>
                  <a:gd name="T0" fmla="*/ 105 w 300"/>
                  <a:gd name="T1" fmla="*/ 31 h 31"/>
                  <a:gd name="T2" fmla="*/ 30 w 300"/>
                  <a:gd name="T3" fmla="*/ 1 h 31"/>
                  <a:gd name="T4" fmla="*/ 285 w 300"/>
                  <a:gd name="T5" fmla="*/ 0 h 31"/>
                  <a:gd name="T6" fmla="*/ 296 w 300"/>
                  <a:gd name="T7" fmla="*/ 14 h 31"/>
                  <a:gd name="T8" fmla="*/ 264 w 300"/>
                  <a:gd name="T9" fmla="*/ 16 h 31"/>
                  <a:gd name="T10" fmla="*/ 105 w 300"/>
                  <a:gd name="T11" fmla="*/ 31 h 31"/>
                </a:gdLst>
                <a:ahLst/>
                <a:cxnLst>
                  <a:cxn ang="0">
                    <a:pos x="T0" y="T1"/>
                  </a:cxn>
                  <a:cxn ang="0">
                    <a:pos x="T2" y="T3"/>
                  </a:cxn>
                  <a:cxn ang="0">
                    <a:pos x="T4" y="T5"/>
                  </a:cxn>
                  <a:cxn ang="0">
                    <a:pos x="T6" y="T7"/>
                  </a:cxn>
                  <a:cxn ang="0">
                    <a:pos x="T8" y="T9"/>
                  </a:cxn>
                  <a:cxn ang="0">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8" name="Freeform 210"/>
              <p:cNvSpPr>
                <a:spLocks/>
              </p:cNvSpPr>
              <p:nvPr userDrawn="1"/>
            </p:nvSpPr>
            <p:spPr bwMode="ltGray">
              <a:xfrm>
                <a:off x="2853" y="74"/>
                <a:ext cx="42" cy="25"/>
              </a:xfrm>
              <a:custGeom>
                <a:avLst/>
                <a:gdLst>
                  <a:gd name="T0" fmla="*/ 0 w 41"/>
                  <a:gd name="T1" fmla="*/ 25 h 29"/>
                  <a:gd name="T2" fmla="*/ 12 w 41"/>
                  <a:gd name="T3" fmla="*/ 29 h 29"/>
                  <a:gd name="T4" fmla="*/ 0 w 41"/>
                  <a:gd name="T5" fmla="*/ 25 h 29"/>
                </a:gdLst>
                <a:ahLst/>
                <a:cxnLst>
                  <a:cxn ang="0">
                    <a:pos x="T0" y="T1"/>
                  </a:cxn>
                  <a:cxn ang="0">
                    <a:pos x="T2" y="T3"/>
                  </a:cxn>
                  <a:cxn ang="0">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39" name="Freeform 211"/>
              <p:cNvSpPr>
                <a:spLocks/>
              </p:cNvSpPr>
              <p:nvPr userDrawn="1"/>
            </p:nvSpPr>
            <p:spPr bwMode="ltGray">
              <a:xfrm>
                <a:off x="1704" y="3"/>
                <a:ext cx="1022" cy="37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0" name="Freeform 212"/>
              <p:cNvSpPr>
                <a:spLocks/>
              </p:cNvSpPr>
              <p:nvPr userDrawn="1"/>
            </p:nvSpPr>
            <p:spPr bwMode="ltGray">
              <a:xfrm>
                <a:off x="2729" y="-9"/>
                <a:ext cx="47" cy="134"/>
              </a:xfrm>
              <a:custGeom>
                <a:avLst/>
                <a:gdLst>
                  <a:gd name="T0" fmla="*/ 5 w 47"/>
                  <a:gd name="T1" fmla="*/ 156 h 165"/>
                  <a:gd name="T2" fmla="*/ 15 w 47"/>
                  <a:gd name="T3" fmla="*/ 108 h 165"/>
                  <a:gd name="T4" fmla="*/ 17 w 47"/>
                  <a:gd name="T5" fmla="*/ 68 h 165"/>
                  <a:gd name="T6" fmla="*/ 11 w 47"/>
                  <a:gd name="T7" fmla="*/ 40 h 165"/>
                  <a:gd name="T8" fmla="*/ 17 w 47"/>
                  <a:gd name="T9" fmla="*/ 12 h 165"/>
                  <a:gd name="T10" fmla="*/ 21 w 47"/>
                  <a:gd name="T11" fmla="*/ 0 h 165"/>
                  <a:gd name="T12" fmla="*/ 31 w 47"/>
                  <a:gd name="T13" fmla="*/ 30 h 165"/>
                  <a:gd name="T14" fmla="*/ 47 w 47"/>
                  <a:gd name="T15" fmla="*/ 98 h 165"/>
                  <a:gd name="T16" fmla="*/ 31 w 47"/>
                  <a:gd name="T17" fmla="*/ 108 h 165"/>
                  <a:gd name="T18" fmla="*/ 23 w 47"/>
                  <a:gd name="T19" fmla="*/ 126 h 165"/>
                  <a:gd name="T20" fmla="*/ 21 w 47"/>
                  <a:gd name="T21" fmla="*/ 132 h 165"/>
                  <a:gd name="T22" fmla="*/ 27 w 47"/>
                  <a:gd name="T23" fmla="*/ 134 h 165"/>
                  <a:gd name="T24" fmla="*/ 31 w 47"/>
                  <a:gd name="T25" fmla="*/ 146 h 165"/>
                  <a:gd name="T26" fmla="*/ 13 w 47"/>
                  <a:gd name="T27" fmla="*/ 148 h 165"/>
                  <a:gd name="T28" fmla="*/ 7 w 47"/>
                  <a:gd name="T29" fmla="*/ 160 h 165"/>
                  <a:gd name="T30" fmla="*/ 3 w 47"/>
                  <a:gd name="T31" fmla="*/ 154 h 165"/>
                  <a:gd name="T32" fmla="*/ 5 w 47"/>
                  <a:gd name="T33" fmla="*/ 156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1" name="Freeform 213"/>
              <p:cNvSpPr>
                <a:spLocks/>
              </p:cNvSpPr>
              <p:nvPr userDrawn="1"/>
            </p:nvSpPr>
            <p:spPr bwMode="ltGray">
              <a:xfrm>
                <a:off x="2701" y="103"/>
                <a:ext cx="138" cy="84"/>
              </a:xfrm>
              <a:custGeom>
                <a:avLst/>
                <a:gdLst>
                  <a:gd name="T0" fmla="*/ 26 w 138"/>
                  <a:gd name="T1" fmla="*/ 61 h 103"/>
                  <a:gd name="T2" fmla="*/ 30 w 138"/>
                  <a:gd name="T3" fmla="*/ 43 h 103"/>
                  <a:gd name="T4" fmla="*/ 50 w 138"/>
                  <a:gd name="T5" fmla="*/ 33 h 103"/>
                  <a:gd name="T6" fmla="*/ 54 w 138"/>
                  <a:gd name="T7" fmla="*/ 45 h 103"/>
                  <a:gd name="T8" fmla="*/ 66 w 138"/>
                  <a:gd name="T9" fmla="*/ 49 h 103"/>
                  <a:gd name="T10" fmla="*/ 80 w 138"/>
                  <a:gd name="T11" fmla="*/ 55 h 103"/>
                  <a:gd name="T12" fmla="*/ 116 w 138"/>
                  <a:gd name="T13" fmla="*/ 33 h 103"/>
                  <a:gd name="T14" fmla="*/ 130 w 138"/>
                  <a:gd name="T15" fmla="*/ 17 h 103"/>
                  <a:gd name="T16" fmla="*/ 138 w 138"/>
                  <a:gd name="T17" fmla="*/ 11 h 103"/>
                  <a:gd name="T18" fmla="*/ 106 w 138"/>
                  <a:gd name="T19" fmla="*/ 49 h 103"/>
                  <a:gd name="T20" fmla="*/ 84 w 138"/>
                  <a:gd name="T21" fmla="*/ 67 h 103"/>
                  <a:gd name="T22" fmla="*/ 66 w 138"/>
                  <a:gd name="T23" fmla="*/ 81 h 103"/>
                  <a:gd name="T24" fmla="*/ 48 w 138"/>
                  <a:gd name="T25" fmla="*/ 103 h 103"/>
                  <a:gd name="T26" fmla="*/ 26 w 138"/>
                  <a:gd name="T27" fmla="*/ 89 h 103"/>
                  <a:gd name="T28" fmla="*/ 20 w 138"/>
                  <a:gd name="T29" fmla="*/ 87 h 103"/>
                  <a:gd name="T30" fmla="*/ 22 w 138"/>
                  <a:gd name="T31" fmla="*/ 97 h 103"/>
                  <a:gd name="T32" fmla="*/ 0 w 138"/>
                  <a:gd name="T33" fmla="*/ 97 h 103"/>
                  <a:gd name="T34" fmla="*/ 10 w 138"/>
                  <a:gd name="T35" fmla="*/ 79 h 103"/>
                  <a:gd name="T36" fmla="*/ 26 w 138"/>
                  <a:gd name="T37" fmla="*/ 6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2" name="Freeform 214"/>
              <p:cNvSpPr>
                <a:spLocks/>
              </p:cNvSpPr>
              <p:nvPr userDrawn="1"/>
            </p:nvSpPr>
            <p:spPr bwMode="ltGray">
              <a:xfrm>
                <a:off x="2553" y="182"/>
                <a:ext cx="187" cy="176"/>
              </a:xfrm>
              <a:custGeom>
                <a:avLst/>
                <a:gdLst>
                  <a:gd name="T0" fmla="*/ 158 w 188"/>
                  <a:gd name="T1" fmla="*/ 24 h 214"/>
                  <a:gd name="T2" fmla="*/ 160 w 188"/>
                  <a:gd name="T3" fmla="*/ 6 h 214"/>
                  <a:gd name="T4" fmla="*/ 170 w 188"/>
                  <a:gd name="T5" fmla="*/ 0 h 214"/>
                  <a:gd name="T6" fmla="*/ 182 w 188"/>
                  <a:gd name="T7" fmla="*/ 24 h 214"/>
                  <a:gd name="T8" fmla="*/ 188 w 188"/>
                  <a:gd name="T9" fmla="*/ 42 h 214"/>
                  <a:gd name="T10" fmla="*/ 178 w 188"/>
                  <a:gd name="T11" fmla="*/ 58 h 214"/>
                  <a:gd name="T12" fmla="*/ 170 w 188"/>
                  <a:gd name="T13" fmla="*/ 76 h 214"/>
                  <a:gd name="T14" fmla="*/ 162 w 188"/>
                  <a:gd name="T15" fmla="*/ 126 h 214"/>
                  <a:gd name="T16" fmla="*/ 144 w 188"/>
                  <a:gd name="T17" fmla="*/ 136 h 214"/>
                  <a:gd name="T18" fmla="*/ 120 w 188"/>
                  <a:gd name="T19" fmla="*/ 138 h 214"/>
                  <a:gd name="T20" fmla="*/ 112 w 188"/>
                  <a:gd name="T21" fmla="*/ 124 h 214"/>
                  <a:gd name="T22" fmla="*/ 102 w 188"/>
                  <a:gd name="T23" fmla="*/ 146 h 214"/>
                  <a:gd name="T24" fmla="*/ 90 w 188"/>
                  <a:gd name="T25" fmla="*/ 150 h 214"/>
                  <a:gd name="T26" fmla="*/ 80 w 188"/>
                  <a:gd name="T27" fmla="*/ 132 h 214"/>
                  <a:gd name="T28" fmla="*/ 58 w 188"/>
                  <a:gd name="T29" fmla="*/ 144 h 214"/>
                  <a:gd name="T30" fmla="*/ 76 w 188"/>
                  <a:gd name="T31" fmla="*/ 142 h 214"/>
                  <a:gd name="T32" fmla="*/ 78 w 188"/>
                  <a:gd name="T33" fmla="*/ 160 h 214"/>
                  <a:gd name="T34" fmla="*/ 58 w 188"/>
                  <a:gd name="T35" fmla="*/ 166 h 214"/>
                  <a:gd name="T36" fmla="*/ 34 w 188"/>
                  <a:gd name="T37" fmla="*/ 166 h 214"/>
                  <a:gd name="T38" fmla="*/ 36 w 188"/>
                  <a:gd name="T39" fmla="*/ 154 h 214"/>
                  <a:gd name="T40" fmla="*/ 46 w 188"/>
                  <a:gd name="T41" fmla="*/ 144 h 214"/>
                  <a:gd name="T42" fmla="*/ 34 w 188"/>
                  <a:gd name="T43" fmla="*/ 148 h 214"/>
                  <a:gd name="T44" fmla="*/ 26 w 188"/>
                  <a:gd name="T45" fmla="*/ 166 h 214"/>
                  <a:gd name="T46" fmla="*/ 30 w 188"/>
                  <a:gd name="T47" fmla="*/ 190 h 214"/>
                  <a:gd name="T48" fmla="*/ 14 w 188"/>
                  <a:gd name="T49" fmla="*/ 200 h 214"/>
                  <a:gd name="T50" fmla="*/ 0 w 188"/>
                  <a:gd name="T51" fmla="*/ 214 h 214"/>
                  <a:gd name="T52" fmla="*/ 8 w 188"/>
                  <a:gd name="T53" fmla="*/ 188 h 214"/>
                  <a:gd name="T54" fmla="*/ 0 w 188"/>
                  <a:gd name="T55" fmla="*/ 164 h 214"/>
                  <a:gd name="T56" fmla="*/ 14 w 188"/>
                  <a:gd name="T57" fmla="*/ 152 h 214"/>
                  <a:gd name="T58" fmla="*/ 32 w 188"/>
                  <a:gd name="T59" fmla="*/ 134 h 214"/>
                  <a:gd name="T60" fmla="*/ 44 w 188"/>
                  <a:gd name="T61" fmla="*/ 118 h 214"/>
                  <a:gd name="T62" fmla="*/ 72 w 188"/>
                  <a:gd name="T63" fmla="*/ 116 h 214"/>
                  <a:gd name="T64" fmla="*/ 84 w 188"/>
                  <a:gd name="T65" fmla="*/ 112 h 214"/>
                  <a:gd name="T66" fmla="*/ 114 w 188"/>
                  <a:gd name="T67" fmla="*/ 78 h 214"/>
                  <a:gd name="T68" fmla="*/ 120 w 188"/>
                  <a:gd name="T69" fmla="*/ 92 h 214"/>
                  <a:gd name="T70" fmla="*/ 132 w 188"/>
                  <a:gd name="T71" fmla="*/ 76 h 214"/>
                  <a:gd name="T72" fmla="*/ 150 w 188"/>
                  <a:gd name="T73" fmla="*/ 54 h 214"/>
                  <a:gd name="T74" fmla="*/ 154 w 188"/>
                  <a:gd name="T75" fmla="*/ 42 h 214"/>
                  <a:gd name="T76" fmla="*/ 148 w 188"/>
                  <a:gd name="T77" fmla="*/ 38 h 214"/>
                  <a:gd name="T78" fmla="*/ 152 w 188"/>
                  <a:gd name="T79" fmla="*/ 32 h 214"/>
                  <a:gd name="T80" fmla="*/ 158 w 188"/>
                  <a:gd name="T81" fmla="*/ 24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3" name="Freeform 215"/>
              <p:cNvSpPr>
                <a:spLocks/>
              </p:cNvSpPr>
              <p:nvPr userDrawn="1"/>
            </p:nvSpPr>
            <p:spPr bwMode="ltGray">
              <a:xfrm>
                <a:off x="2677" y="233"/>
                <a:ext cx="14" cy="10"/>
              </a:xfrm>
              <a:custGeom>
                <a:avLst/>
                <a:gdLst>
                  <a:gd name="T0" fmla="*/ 0 w 13"/>
                  <a:gd name="T1" fmla="*/ 9 h 13"/>
                  <a:gd name="T2" fmla="*/ 4 w 13"/>
                  <a:gd name="T3" fmla="*/ 13 h 13"/>
                  <a:gd name="T4" fmla="*/ 0 w 13"/>
                  <a:gd name="T5" fmla="*/ 9 h 13"/>
                </a:gdLst>
                <a:ahLst/>
                <a:cxnLst>
                  <a:cxn ang="0">
                    <a:pos x="T0" y="T1"/>
                  </a:cxn>
                  <a:cxn ang="0">
                    <a:pos x="T2" y="T3"/>
                  </a:cxn>
                  <a:cxn ang="0">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4" name="Freeform 216"/>
              <p:cNvSpPr>
                <a:spLocks/>
              </p:cNvSpPr>
              <p:nvPr userDrawn="1"/>
            </p:nvSpPr>
            <p:spPr bwMode="ltGray">
              <a:xfrm>
                <a:off x="1627" y="353"/>
                <a:ext cx="813" cy="462"/>
              </a:xfrm>
              <a:custGeom>
                <a:avLst/>
                <a:gdLst>
                  <a:gd name="T0" fmla="*/ 812 w 812"/>
                  <a:gd name="T1" fmla="*/ 26 h 564"/>
                  <a:gd name="T2" fmla="*/ 778 w 812"/>
                  <a:gd name="T3" fmla="*/ 78 h 564"/>
                  <a:gd name="T4" fmla="*/ 748 w 812"/>
                  <a:gd name="T5" fmla="*/ 122 h 564"/>
                  <a:gd name="T6" fmla="*/ 722 w 812"/>
                  <a:gd name="T7" fmla="*/ 142 h 564"/>
                  <a:gd name="T8" fmla="*/ 634 w 812"/>
                  <a:gd name="T9" fmla="*/ 180 h 564"/>
                  <a:gd name="T10" fmla="*/ 632 w 812"/>
                  <a:gd name="T11" fmla="*/ 210 h 564"/>
                  <a:gd name="T12" fmla="*/ 604 w 812"/>
                  <a:gd name="T13" fmla="*/ 230 h 564"/>
                  <a:gd name="T14" fmla="*/ 620 w 812"/>
                  <a:gd name="T15" fmla="*/ 178 h 564"/>
                  <a:gd name="T16" fmla="*/ 576 w 812"/>
                  <a:gd name="T17" fmla="*/ 188 h 564"/>
                  <a:gd name="T18" fmla="*/ 556 w 812"/>
                  <a:gd name="T19" fmla="*/ 218 h 564"/>
                  <a:gd name="T20" fmla="*/ 596 w 812"/>
                  <a:gd name="T21" fmla="*/ 280 h 564"/>
                  <a:gd name="T22" fmla="*/ 594 w 812"/>
                  <a:gd name="T23" fmla="*/ 368 h 564"/>
                  <a:gd name="T24" fmla="*/ 542 w 812"/>
                  <a:gd name="T25" fmla="*/ 406 h 564"/>
                  <a:gd name="T26" fmla="*/ 522 w 812"/>
                  <a:gd name="T27" fmla="*/ 386 h 564"/>
                  <a:gd name="T28" fmla="*/ 482 w 812"/>
                  <a:gd name="T29" fmla="*/ 348 h 564"/>
                  <a:gd name="T30" fmla="*/ 462 w 812"/>
                  <a:gd name="T31" fmla="*/ 348 h 564"/>
                  <a:gd name="T32" fmla="*/ 450 w 812"/>
                  <a:gd name="T33" fmla="*/ 394 h 564"/>
                  <a:gd name="T34" fmla="*/ 500 w 812"/>
                  <a:gd name="T35" fmla="*/ 464 h 564"/>
                  <a:gd name="T36" fmla="*/ 510 w 812"/>
                  <a:gd name="T37" fmla="*/ 524 h 564"/>
                  <a:gd name="T38" fmla="*/ 526 w 812"/>
                  <a:gd name="T39" fmla="*/ 560 h 564"/>
                  <a:gd name="T40" fmla="*/ 492 w 812"/>
                  <a:gd name="T41" fmla="*/ 544 h 564"/>
                  <a:gd name="T42" fmla="*/ 470 w 812"/>
                  <a:gd name="T43" fmla="*/ 518 h 564"/>
                  <a:gd name="T44" fmla="*/ 422 w 812"/>
                  <a:gd name="T45" fmla="*/ 424 h 564"/>
                  <a:gd name="T46" fmla="*/ 426 w 812"/>
                  <a:gd name="T47" fmla="*/ 310 h 564"/>
                  <a:gd name="T48" fmla="*/ 422 w 812"/>
                  <a:gd name="T49" fmla="*/ 268 h 564"/>
                  <a:gd name="T50" fmla="*/ 412 w 812"/>
                  <a:gd name="T51" fmla="*/ 276 h 564"/>
                  <a:gd name="T52" fmla="*/ 386 w 812"/>
                  <a:gd name="T53" fmla="*/ 266 h 564"/>
                  <a:gd name="T54" fmla="*/ 360 w 812"/>
                  <a:gd name="T55" fmla="*/ 170 h 564"/>
                  <a:gd name="T56" fmla="*/ 330 w 812"/>
                  <a:gd name="T57" fmla="*/ 166 h 564"/>
                  <a:gd name="T58" fmla="*/ 288 w 812"/>
                  <a:gd name="T59" fmla="*/ 172 h 564"/>
                  <a:gd name="T60" fmla="*/ 242 w 812"/>
                  <a:gd name="T61" fmla="*/ 232 h 564"/>
                  <a:gd name="T62" fmla="*/ 196 w 812"/>
                  <a:gd name="T63" fmla="*/ 268 h 564"/>
                  <a:gd name="T64" fmla="*/ 184 w 812"/>
                  <a:gd name="T65" fmla="*/ 274 h 564"/>
                  <a:gd name="T66" fmla="*/ 160 w 812"/>
                  <a:gd name="T67" fmla="*/ 328 h 564"/>
                  <a:gd name="T68" fmla="*/ 152 w 812"/>
                  <a:gd name="T69" fmla="*/ 354 h 564"/>
                  <a:gd name="T70" fmla="*/ 128 w 812"/>
                  <a:gd name="T71" fmla="*/ 404 h 564"/>
                  <a:gd name="T72" fmla="*/ 94 w 812"/>
                  <a:gd name="T73" fmla="*/ 392 h 564"/>
                  <a:gd name="T74" fmla="*/ 66 w 812"/>
                  <a:gd name="T75" fmla="*/ 258 h 564"/>
                  <a:gd name="T76" fmla="*/ 72 w 812"/>
                  <a:gd name="T77" fmla="*/ 156 h 564"/>
                  <a:gd name="T78" fmla="*/ 44 w 812"/>
                  <a:gd name="T79" fmla="*/ 180 h 564"/>
                  <a:gd name="T80" fmla="*/ 20 w 812"/>
                  <a:gd name="T81" fmla="*/ 150 h 564"/>
                  <a:gd name="T82" fmla="*/ 24 w 812"/>
                  <a:gd name="T83" fmla="*/ 138 h 564"/>
                  <a:gd name="T84" fmla="*/ 0 w 812"/>
                  <a:gd name="T85" fmla="*/ 92 h 564"/>
                  <a:gd name="T86" fmla="*/ 798 w 812"/>
                  <a:gd name="T87" fmla="*/ 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5" name="Freeform 217"/>
              <p:cNvSpPr>
                <a:spLocks/>
              </p:cNvSpPr>
              <p:nvPr userDrawn="1"/>
            </p:nvSpPr>
            <p:spPr bwMode="ltGray">
              <a:xfrm>
                <a:off x="1770" y="671"/>
                <a:ext cx="45" cy="71"/>
              </a:xfrm>
              <a:custGeom>
                <a:avLst/>
                <a:gdLst>
                  <a:gd name="T0" fmla="*/ 7 w 43"/>
                  <a:gd name="T1" fmla="*/ 11 h 85"/>
                  <a:gd name="T2" fmla="*/ 17 w 43"/>
                  <a:gd name="T3" fmla="*/ 3 h 85"/>
                  <a:gd name="T4" fmla="*/ 37 w 43"/>
                  <a:gd name="T5" fmla="*/ 33 h 85"/>
                  <a:gd name="T6" fmla="*/ 19 w 43"/>
                  <a:gd name="T7" fmla="*/ 85 h 85"/>
                  <a:gd name="T8" fmla="*/ 1 w 43"/>
                  <a:gd name="T9" fmla="*/ 69 h 85"/>
                  <a:gd name="T10" fmla="*/ 7 w 43"/>
                  <a:gd name="T11" fmla="*/ 11 h 85"/>
                </a:gdLst>
                <a:ahLst/>
                <a:cxnLst>
                  <a:cxn ang="0">
                    <a:pos x="T0" y="T1"/>
                  </a:cxn>
                  <a:cxn ang="0">
                    <a:pos x="T2" y="T3"/>
                  </a:cxn>
                  <a:cxn ang="0">
                    <a:pos x="T4" y="T5"/>
                  </a:cxn>
                  <a:cxn ang="0">
                    <a:pos x="T6" y="T7"/>
                  </a:cxn>
                  <a:cxn ang="0">
                    <a:pos x="T8" y="T9"/>
                  </a:cxn>
                  <a:cxn ang="0">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6" name="Freeform 218"/>
              <p:cNvSpPr>
                <a:spLocks/>
              </p:cNvSpPr>
              <p:nvPr userDrawn="1"/>
            </p:nvSpPr>
            <p:spPr bwMode="ltGray">
              <a:xfrm>
                <a:off x="2394" y="431"/>
                <a:ext cx="42" cy="59"/>
              </a:xfrm>
              <a:custGeom>
                <a:avLst/>
                <a:gdLst>
                  <a:gd name="T0" fmla="*/ 13 w 44"/>
                  <a:gd name="T1" fmla="*/ 28 h 74"/>
                  <a:gd name="T2" fmla="*/ 29 w 44"/>
                  <a:gd name="T3" fmla="*/ 2 h 74"/>
                  <a:gd name="T4" fmla="*/ 43 w 44"/>
                  <a:gd name="T5" fmla="*/ 4 h 74"/>
                  <a:gd name="T6" fmla="*/ 39 w 44"/>
                  <a:gd name="T7" fmla="*/ 26 h 74"/>
                  <a:gd name="T8" fmla="*/ 13 w 44"/>
                  <a:gd name="T9" fmla="*/ 74 h 74"/>
                  <a:gd name="T10" fmla="*/ 7 w 44"/>
                  <a:gd name="T11" fmla="*/ 60 h 74"/>
                  <a:gd name="T12" fmla="*/ 3 w 44"/>
                  <a:gd name="T13" fmla="*/ 36 h 74"/>
                  <a:gd name="T14" fmla="*/ 13 w 44"/>
                  <a:gd name="T15" fmla="*/ 28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7" name="Freeform 219"/>
              <p:cNvSpPr>
                <a:spLocks/>
              </p:cNvSpPr>
              <p:nvPr userDrawn="1"/>
            </p:nvSpPr>
            <p:spPr bwMode="ltGray">
              <a:xfrm>
                <a:off x="2513" y="402"/>
                <a:ext cx="21" cy="24"/>
              </a:xfrm>
              <a:custGeom>
                <a:avLst/>
                <a:gdLst>
                  <a:gd name="T0" fmla="*/ 7 w 20"/>
                  <a:gd name="T1" fmla="*/ 16 h 30"/>
                  <a:gd name="T2" fmla="*/ 5 w 20"/>
                  <a:gd name="T3" fmla="*/ 30 h 30"/>
                  <a:gd name="T4" fmla="*/ 7 w 20"/>
                  <a:gd name="T5" fmla="*/ 16 h 30"/>
                </a:gdLst>
                <a:ahLst/>
                <a:cxnLst>
                  <a:cxn ang="0">
                    <a:pos x="T0" y="T1"/>
                  </a:cxn>
                  <a:cxn ang="0">
                    <a:pos x="T2" y="T3"/>
                  </a:cxn>
                  <a:cxn ang="0">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8" name="Freeform 220"/>
              <p:cNvSpPr>
                <a:spLocks/>
              </p:cNvSpPr>
              <p:nvPr userDrawn="1"/>
            </p:nvSpPr>
            <p:spPr bwMode="ltGray">
              <a:xfrm>
                <a:off x="333" y="169"/>
                <a:ext cx="1015" cy="866"/>
              </a:xfrm>
              <a:custGeom>
                <a:avLst/>
                <a:gdLst>
                  <a:gd name="T0" fmla="*/ 481 w 682"/>
                  <a:gd name="T1" fmla="*/ 464 h 557"/>
                  <a:gd name="T2" fmla="*/ 486 w 682"/>
                  <a:gd name="T3" fmla="*/ 451 h 557"/>
                  <a:gd name="T4" fmla="*/ 500 w 682"/>
                  <a:gd name="T5" fmla="*/ 413 h 557"/>
                  <a:gd name="T6" fmla="*/ 309 w 682"/>
                  <a:gd name="T7" fmla="*/ 287 h 557"/>
                  <a:gd name="T8" fmla="*/ 282 w 682"/>
                  <a:gd name="T9" fmla="*/ 346 h 557"/>
                  <a:gd name="T10" fmla="*/ 303 w 682"/>
                  <a:gd name="T11" fmla="*/ 556 h 557"/>
                  <a:gd name="T12" fmla="*/ 282 w 682"/>
                  <a:gd name="T13" fmla="*/ 494 h 557"/>
                  <a:gd name="T14" fmla="*/ 242 w 682"/>
                  <a:gd name="T15" fmla="*/ 439 h 557"/>
                  <a:gd name="T16" fmla="*/ 245 w 682"/>
                  <a:gd name="T17" fmla="*/ 413 h 557"/>
                  <a:gd name="T18" fmla="*/ 247 w 682"/>
                  <a:gd name="T19" fmla="*/ 394 h 557"/>
                  <a:gd name="T20" fmla="*/ 220 w 682"/>
                  <a:gd name="T21" fmla="*/ 375 h 557"/>
                  <a:gd name="T22" fmla="*/ 194 w 682"/>
                  <a:gd name="T23" fmla="*/ 346 h 557"/>
                  <a:gd name="T24" fmla="*/ 148 w 682"/>
                  <a:gd name="T25" fmla="*/ 354 h 557"/>
                  <a:gd name="T26" fmla="*/ 126 w 682"/>
                  <a:gd name="T27" fmla="*/ 365 h 557"/>
                  <a:gd name="T28" fmla="*/ 78 w 682"/>
                  <a:gd name="T29" fmla="*/ 365 h 557"/>
                  <a:gd name="T30" fmla="*/ 22 w 682"/>
                  <a:gd name="T31" fmla="*/ 312 h 557"/>
                  <a:gd name="T32" fmla="*/ 11 w 682"/>
                  <a:gd name="T33" fmla="*/ 295 h 557"/>
                  <a:gd name="T34" fmla="*/ 0 w 682"/>
                  <a:gd name="T35" fmla="*/ 264 h 557"/>
                  <a:gd name="T36" fmla="*/ 24 w 682"/>
                  <a:gd name="T37" fmla="*/ 213 h 557"/>
                  <a:gd name="T38" fmla="*/ 32 w 682"/>
                  <a:gd name="T39" fmla="*/ 181 h 557"/>
                  <a:gd name="T40" fmla="*/ 51 w 682"/>
                  <a:gd name="T41" fmla="*/ 143 h 557"/>
                  <a:gd name="T42" fmla="*/ 81 w 682"/>
                  <a:gd name="T43" fmla="*/ 116 h 557"/>
                  <a:gd name="T44" fmla="*/ 167 w 682"/>
                  <a:gd name="T45" fmla="*/ 67 h 557"/>
                  <a:gd name="T46" fmla="*/ 220 w 682"/>
                  <a:gd name="T47" fmla="*/ 30 h 557"/>
                  <a:gd name="T48" fmla="*/ 258 w 682"/>
                  <a:gd name="T49" fmla="*/ 6 h 557"/>
                  <a:gd name="T50" fmla="*/ 363 w 682"/>
                  <a:gd name="T51" fmla="*/ 2 h 557"/>
                  <a:gd name="T52" fmla="*/ 398 w 682"/>
                  <a:gd name="T53" fmla="*/ 0 h 557"/>
                  <a:gd name="T54" fmla="*/ 384 w 682"/>
                  <a:gd name="T55" fmla="*/ 34 h 557"/>
                  <a:gd name="T56" fmla="*/ 443 w 682"/>
                  <a:gd name="T57" fmla="*/ 84 h 557"/>
                  <a:gd name="T58" fmla="*/ 497 w 682"/>
                  <a:gd name="T59" fmla="*/ 74 h 557"/>
                  <a:gd name="T60" fmla="*/ 529 w 682"/>
                  <a:gd name="T61" fmla="*/ 82 h 557"/>
                  <a:gd name="T62" fmla="*/ 559 w 682"/>
                  <a:gd name="T63" fmla="*/ 97 h 557"/>
                  <a:gd name="T64" fmla="*/ 572 w 682"/>
                  <a:gd name="T65" fmla="*/ 188 h 557"/>
                  <a:gd name="T66" fmla="*/ 572 w 682"/>
                  <a:gd name="T67" fmla="*/ 240 h 557"/>
                  <a:gd name="T68" fmla="*/ 599 w 682"/>
                  <a:gd name="T69" fmla="*/ 283 h 557"/>
                  <a:gd name="T70" fmla="*/ 645 w 682"/>
                  <a:gd name="T71" fmla="*/ 300 h 557"/>
                  <a:gd name="T72" fmla="*/ 680 w 682"/>
                  <a:gd name="T73" fmla="*/ 295 h 557"/>
                  <a:gd name="T74" fmla="*/ 664 w 682"/>
                  <a:gd name="T75" fmla="*/ 340 h 557"/>
                  <a:gd name="T76" fmla="*/ 599 w 682"/>
                  <a:gd name="T77" fmla="*/ 407 h 557"/>
                  <a:gd name="T78" fmla="*/ 548 w 682"/>
                  <a:gd name="T79" fmla="*/ 485 h 557"/>
                  <a:gd name="T80" fmla="*/ 556 w 682"/>
                  <a:gd name="T81" fmla="*/ 508 h 557"/>
                  <a:gd name="T82" fmla="*/ 435 w 682"/>
                  <a:gd name="T83" fmla="*/ 556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49" name="Freeform 221"/>
              <p:cNvSpPr>
                <a:spLocks/>
              </p:cNvSpPr>
              <p:nvPr userDrawn="1"/>
            </p:nvSpPr>
            <p:spPr bwMode="ltGray">
              <a:xfrm>
                <a:off x="727" y="495"/>
                <a:ext cx="382" cy="540"/>
              </a:xfrm>
              <a:custGeom>
                <a:avLst/>
                <a:gdLst>
                  <a:gd name="T0" fmla="*/ 243 w 257"/>
                  <a:gd name="T1" fmla="*/ 347 h 347"/>
                  <a:gd name="T2" fmla="*/ 233 w 257"/>
                  <a:gd name="T3" fmla="*/ 301 h 347"/>
                  <a:gd name="T4" fmla="*/ 217 w 257"/>
                  <a:gd name="T5" fmla="*/ 288 h 347"/>
                  <a:gd name="T6" fmla="*/ 215 w 257"/>
                  <a:gd name="T7" fmla="*/ 269 h 347"/>
                  <a:gd name="T8" fmla="*/ 209 w 257"/>
                  <a:gd name="T9" fmla="*/ 254 h 347"/>
                  <a:gd name="T10" fmla="*/ 209 w 257"/>
                  <a:gd name="T11" fmla="*/ 229 h 347"/>
                  <a:gd name="T12" fmla="*/ 207 w 257"/>
                  <a:gd name="T13" fmla="*/ 214 h 347"/>
                  <a:gd name="T14" fmla="*/ 228 w 257"/>
                  <a:gd name="T15" fmla="*/ 202 h 347"/>
                  <a:gd name="T16" fmla="*/ 257 w 257"/>
                  <a:gd name="T17" fmla="*/ 197 h 347"/>
                  <a:gd name="T18" fmla="*/ 257 w 257"/>
                  <a:gd name="T19" fmla="*/ 136 h 347"/>
                  <a:gd name="T20" fmla="*/ 54 w 257"/>
                  <a:gd name="T21" fmla="*/ 96 h 347"/>
                  <a:gd name="T22" fmla="*/ 32 w 257"/>
                  <a:gd name="T23" fmla="*/ 98 h 347"/>
                  <a:gd name="T24" fmla="*/ 16 w 257"/>
                  <a:gd name="T25" fmla="*/ 102 h 347"/>
                  <a:gd name="T26" fmla="*/ 0 w 257"/>
                  <a:gd name="T27" fmla="*/ 149 h 347"/>
                  <a:gd name="T28" fmla="*/ 93 w 257"/>
                  <a:gd name="T29" fmla="*/ 346 h 347"/>
                  <a:gd name="T30" fmla="*/ 243 w 257"/>
                  <a:gd name="T31"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ffectLst/>
              <a:extLst>
                <a:ext uri="{91240B29-F687-4F45-9708-019B960494DF}">
                  <a14:hiddenLine xmlns:a14="http://schemas.microsoft.com/office/drawing/2010/main" w="9525">
                    <a:solidFill>
                      <a:schemeClr val="hlink"/>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0" name="Freeform 222"/>
              <p:cNvSpPr>
                <a:spLocks/>
              </p:cNvSpPr>
              <p:nvPr userDrawn="1"/>
            </p:nvSpPr>
            <p:spPr bwMode="ltGray">
              <a:xfrm>
                <a:off x="1400" y="896"/>
                <a:ext cx="16" cy="29"/>
              </a:xfrm>
              <a:custGeom>
                <a:avLst/>
                <a:gdLst>
                  <a:gd name="T0" fmla="*/ 7 w 19"/>
                  <a:gd name="T1" fmla="*/ 25 h 37"/>
                  <a:gd name="T2" fmla="*/ 19 w 19"/>
                  <a:gd name="T3" fmla="*/ 21 h 37"/>
                  <a:gd name="T4" fmla="*/ 7 w 19"/>
                  <a:gd name="T5" fmla="*/ 25 h 37"/>
                </a:gdLst>
                <a:ahLst/>
                <a:cxnLst>
                  <a:cxn ang="0">
                    <a:pos x="T0" y="T1"/>
                  </a:cxn>
                  <a:cxn ang="0">
                    <a:pos x="T2" y="T3"/>
                  </a:cxn>
                  <a:cxn ang="0">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1" name="Freeform 223"/>
              <p:cNvSpPr>
                <a:spLocks/>
              </p:cNvSpPr>
              <p:nvPr userDrawn="1"/>
            </p:nvSpPr>
            <p:spPr bwMode="ltGray">
              <a:xfrm>
                <a:off x="1379" y="617"/>
                <a:ext cx="21" cy="17"/>
              </a:xfrm>
              <a:custGeom>
                <a:avLst/>
                <a:gdLst>
                  <a:gd name="T0" fmla="*/ 12 w 22"/>
                  <a:gd name="T1" fmla="*/ 12 h 20"/>
                  <a:gd name="T2" fmla="*/ 16 w 22"/>
                  <a:gd name="T3" fmla="*/ 0 h 20"/>
                  <a:gd name="T4" fmla="*/ 20 w 22"/>
                  <a:gd name="T5" fmla="*/ 12 h 20"/>
                  <a:gd name="T6" fmla="*/ 8 w 22"/>
                  <a:gd name="T7" fmla="*/ 20 h 20"/>
                  <a:gd name="T8" fmla="*/ 12 w 22"/>
                  <a:gd name="T9" fmla="*/ 12 h 20"/>
                </a:gdLst>
                <a:ahLst/>
                <a:cxnLst>
                  <a:cxn ang="0">
                    <a:pos x="T0" y="T1"/>
                  </a:cxn>
                  <a:cxn ang="0">
                    <a:pos x="T2" y="T3"/>
                  </a:cxn>
                  <a:cxn ang="0">
                    <a:pos x="T4" y="T5"/>
                  </a:cxn>
                  <a:cxn ang="0">
                    <a:pos x="T6" y="T7"/>
                  </a:cxn>
                  <a:cxn ang="0">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2" name="Freeform 224"/>
              <p:cNvSpPr>
                <a:spLocks/>
              </p:cNvSpPr>
              <p:nvPr userDrawn="1"/>
            </p:nvSpPr>
            <p:spPr bwMode="ltGray">
              <a:xfrm>
                <a:off x="453" y="275"/>
                <a:ext cx="58" cy="24"/>
              </a:xfrm>
              <a:custGeom>
                <a:avLst/>
                <a:gdLst>
                  <a:gd name="T0" fmla="*/ 24 w 57"/>
                  <a:gd name="T1" fmla="*/ 18 h 30"/>
                  <a:gd name="T2" fmla="*/ 32 w 57"/>
                  <a:gd name="T3" fmla="*/ 6 h 30"/>
                  <a:gd name="T4" fmla="*/ 36 w 57"/>
                  <a:gd name="T5" fmla="*/ 30 h 30"/>
                  <a:gd name="T6" fmla="*/ 24 w 57"/>
                  <a:gd name="T7" fmla="*/ 18 h 30"/>
                </a:gdLst>
                <a:ahLst/>
                <a:cxnLst>
                  <a:cxn ang="0">
                    <a:pos x="T0" y="T1"/>
                  </a:cxn>
                  <a:cxn ang="0">
                    <a:pos x="T2" y="T3"/>
                  </a:cxn>
                  <a:cxn ang="0">
                    <a:pos x="T4" y="T5"/>
                  </a:cxn>
                  <a:cxn ang="0">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3" name="Freeform 225"/>
              <p:cNvSpPr>
                <a:spLocks/>
              </p:cNvSpPr>
              <p:nvPr userDrawn="1"/>
            </p:nvSpPr>
            <p:spPr bwMode="ltGray">
              <a:xfrm>
                <a:off x="1161" y="50"/>
                <a:ext cx="691" cy="569"/>
              </a:xfrm>
              <a:custGeom>
                <a:avLst/>
                <a:gdLst>
                  <a:gd name="T0" fmla="*/ 473 w 693"/>
                  <a:gd name="T1" fmla="*/ 464 h 696"/>
                  <a:gd name="T2" fmla="*/ 393 w 693"/>
                  <a:gd name="T3" fmla="*/ 452 h 696"/>
                  <a:gd name="T4" fmla="*/ 325 w 693"/>
                  <a:gd name="T5" fmla="*/ 412 h 696"/>
                  <a:gd name="T6" fmla="*/ 265 w 693"/>
                  <a:gd name="T7" fmla="*/ 400 h 696"/>
                  <a:gd name="T8" fmla="*/ 237 w 693"/>
                  <a:gd name="T9" fmla="*/ 416 h 696"/>
                  <a:gd name="T10" fmla="*/ 261 w 693"/>
                  <a:gd name="T11" fmla="*/ 428 h 696"/>
                  <a:gd name="T12" fmla="*/ 293 w 693"/>
                  <a:gd name="T13" fmla="*/ 468 h 696"/>
                  <a:gd name="T14" fmla="*/ 321 w 693"/>
                  <a:gd name="T15" fmla="*/ 476 h 696"/>
                  <a:gd name="T16" fmla="*/ 333 w 693"/>
                  <a:gd name="T17" fmla="*/ 536 h 696"/>
                  <a:gd name="T18" fmla="*/ 313 w 693"/>
                  <a:gd name="T19" fmla="*/ 552 h 696"/>
                  <a:gd name="T20" fmla="*/ 261 w 693"/>
                  <a:gd name="T21" fmla="*/ 616 h 696"/>
                  <a:gd name="T22" fmla="*/ 225 w 693"/>
                  <a:gd name="T23" fmla="*/ 628 h 696"/>
                  <a:gd name="T24" fmla="*/ 97 w 693"/>
                  <a:gd name="T25" fmla="*/ 696 h 696"/>
                  <a:gd name="T26" fmla="*/ 77 w 693"/>
                  <a:gd name="T27" fmla="*/ 616 h 696"/>
                  <a:gd name="T28" fmla="*/ 45 w 693"/>
                  <a:gd name="T29" fmla="*/ 524 h 696"/>
                  <a:gd name="T30" fmla="*/ 33 w 693"/>
                  <a:gd name="T31" fmla="*/ 448 h 696"/>
                  <a:gd name="T32" fmla="*/ 53 w 693"/>
                  <a:gd name="T33" fmla="*/ 344 h 696"/>
                  <a:gd name="T34" fmla="*/ 17 w 693"/>
                  <a:gd name="T35" fmla="*/ 392 h 696"/>
                  <a:gd name="T36" fmla="*/ 81 w 693"/>
                  <a:gd name="T37" fmla="*/ 280 h 696"/>
                  <a:gd name="T38" fmla="*/ 113 w 693"/>
                  <a:gd name="T39" fmla="*/ 204 h 696"/>
                  <a:gd name="T40" fmla="*/ 37 w 693"/>
                  <a:gd name="T41" fmla="*/ 204 h 696"/>
                  <a:gd name="T42" fmla="*/ 1 w 693"/>
                  <a:gd name="T43" fmla="*/ 196 h 696"/>
                  <a:gd name="T44" fmla="*/ 25 w 693"/>
                  <a:gd name="T45" fmla="*/ 140 h 696"/>
                  <a:gd name="T46" fmla="*/ 97 w 693"/>
                  <a:gd name="T47" fmla="*/ 112 h 696"/>
                  <a:gd name="T48" fmla="*/ 221 w 693"/>
                  <a:gd name="T49" fmla="*/ 124 h 696"/>
                  <a:gd name="T50" fmla="*/ 229 w 693"/>
                  <a:gd name="T51" fmla="*/ 64 h 696"/>
                  <a:gd name="T52" fmla="*/ 261 w 693"/>
                  <a:gd name="T53" fmla="*/ 0 h 696"/>
                  <a:gd name="T54" fmla="*/ 357 w 693"/>
                  <a:gd name="T55" fmla="*/ 44 h 696"/>
                  <a:gd name="T56" fmla="*/ 329 w 693"/>
                  <a:gd name="T57" fmla="*/ 88 h 696"/>
                  <a:gd name="T58" fmla="*/ 301 w 693"/>
                  <a:gd name="T59" fmla="*/ 176 h 696"/>
                  <a:gd name="T60" fmla="*/ 361 w 693"/>
                  <a:gd name="T61" fmla="*/ 192 h 696"/>
                  <a:gd name="T62" fmla="*/ 373 w 693"/>
                  <a:gd name="T63" fmla="*/ 136 h 696"/>
                  <a:gd name="T64" fmla="*/ 417 w 693"/>
                  <a:gd name="T65" fmla="*/ 92 h 696"/>
                  <a:gd name="T66" fmla="*/ 497 w 693"/>
                  <a:gd name="T67" fmla="*/ 88 h 696"/>
                  <a:gd name="T68" fmla="*/ 529 w 693"/>
                  <a:gd name="T69" fmla="*/ 52 h 696"/>
                  <a:gd name="T70" fmla="*/ 541 w 693"/>
                  <a:gd name="T71" fmla="*/ 46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4" name="Freeform 226"/>
              <p:cNvSpPr>
                <a:spLocks/>
              </p:cNvSpPr>
              <p:nvPr userDrawn="1"/>
            </p:nvSpPr>
            <p:spPr bwMode="ltGray">
              <a:xfrm>
                <a:off x="689" y="6"/>
                <a:ext cx="1386" cy="232"/>
              </a:xfrm>
              <a:custGeom>
                <a:avLst/>
                <a:gdLst>
                  <a:gd name="T0" fmla="*/ 825 w 931"/>
                  <a:gd name="T1" fmla="*/ 0 h 149"/>
                  <a:gd name="T2" fmla="*/ 143 w 931"/>
                  <a:gd name="T3" fmla="*/ 29 h 149"/>
                  <a:gd name="T4" fmla="*/ 91 w 931"/>
                  <a:gd name="T5" fmla="*/ 42 h 149"/>
                  <a:gd name="T6" fmla="*/ 62 w 931"/>
                  <a:gd name="T7" fmla="*/ 42 h 149"/>
                  <a:gd name="T8" fmla="*/ 22 w 931"/>
                  <a:gd name="T9" fmla="*/ 77 h 149"/>
                  <a:gd name="T10" fmla="*/ 0 w 931"/>
                  <a:gd name="T11" fmla="*/ 105 h 149"/>
                  <a:gd name="T12" fmla="*/ 59 w 931"/>
                  <a:gd name="T13" fmla="*/ 115 h 149"/>
                  <a:gd name="T14" fmla="*/ 97 w 931"/>
                  <a:gd name="T15" fmla="*/ 96 h 149"/>
                  <a:gd name="T16" fmla="*/ 108 w 931"/>
                  <a:gd name="T17" fmla="*/ 84 h 149"/>
                  <a:gd name="T18" fmla="*/ 167 w 931"/>
                  <a:gd name="T19" fmla="*/ 52 h 149"/>
                  <a:gd name="T20" fmla="*/ 215 w 931"/>
                  <a:gd name="T21" fmla="*/ 46 h 149"/>
                  <a:gd name="T22" fmla="*/ 237 w 931"/>
                  <a:gd name="T23" fmla="*/ 94 h 149"/>
                  <a:gd name="T24" fmla="*/ 188 w 931"/>
                  <a:gd name="T25" fmla="*/ 109 h 149"/>
                  <a:gd name="T26" fmla="*/ 231 w 931"/>
                  <a:gd name="T27" fmla="*/ 113 h 149"/>
                  <a:gd name="T28" fmla="*/ 250 w 931"/>
                  <a:gd name="T29" fmla="*/ 90 h 149"/>
                  <a:gd name="T30" fmla="*/ 266 w 931"/>
                  <a:gd name="T31" fmla="*/ 92 h 149"/>
                  <a:gd name="T32" fmla="*/ 253 w 931"/>
                  <a:gd name="T33" fmla="*/ 54 h 149"/>
                  <a:gd name="T34" fmla="*/ 266 w 931"/>
                  <a:gd name="T35" fmla="*/ 44 h 149"/>
                  <a:gd name="T36" fmla="*/ 277 w 931"/>
                  <a:gd name="T37" fmla="*/ 88 h 149"/>
                  <a:gd name="T38" fmla="*/ 266 w 931"/>
                  <a:gd name="T39" fmla="*/ 113 h 149"/>
                  <a:gd name="T40" fmla="*/ 296 w 931"/>
                  <a:gd name="T41" fmla="*/ 130 h 149"/>
                  <a:gd name="T42" fmla="*/ 299 w 931"/>
                  <a:gd name="T43" fmla="*/ 92 h 149"/>
                  <a:gd name="T44" fmla="*/ 331 w 931"/>
                  <a:gd name="T45" fmla="*/ 103 h 149"/>
                  <a:gd name="T46" fmla="*/ 382 w 931"/>
                  <a:gd name="T47" fmla="*/ 73 h 149"/>
                  <a:gd name="T48" fmla="*/ 409 w 931"/>
                  <a:gd name="T49" fmla="*/ 50 h 149"/>
                  <a:gd name="T50" fmla="*/ 439 w 931"/>
                  <a:gd name="T51" fmla="*/ 56 h 149"/>
                  <a:gd name="T52" fmla="*/ 455 w 931"/>
                  <a:gd name="T53" fmla="*/ 50 h 149"/>
                  <a:gd name="T54" fmla="*/ 431 w 931"/>
                  <a:gd name="T55" fmla="*/ 44 h 149"/>
                  <a:gd name="T56" fmla="*/ 474 w 931"/>
                  <a:gd name="T57" fmla="*/ 35 h 149"/>
                  <a:gd name="T58" fmla="*/ 544 w 931"/>
                  <a:gd name="T59" fmla="*/ 54 h 149"/>
                  <a:gd name="T60" fmla="*/ 581 w 931"/>
                  <a:gd name="T61" fmla="*/ 42 h 149"/>
                  <a:gd name="T62" fmla="*/ 584 w 931"/>
                  <a:gd name="T63" fmla="*/ 63 h 149"/>
                  <a:gd name="T64" fmla="*/ 568 w 931"/>
                  <a:gd name="T65" fmla="*/ 101 h 149"/>
                  <a:gd name="T66" fmla="*/ 611 w 931"/>
                  <a:gd name="T67" fmla="*/ 88 h 149"/>
                  <a:gd name="T68" fmla="*/ 624 w 931"/>
                  <a:gd name="T69" fmla="*/ 80 h 149"/>
                  <a:gd name="T70" fmla="*/ 648 w 931"/>
                  <a:gd name="T71" fmla="*/ 61 h 149"/>
                  <a:gd name="T72" fmla="*/ 794 w 931"/>
                  <a:gd name="T73" fmla="*/ 8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5" name="Freeform 227"/>
              <p:cNvSpPr>
                <a:spLocks/>
              </p:cNvSpPr>
              <p:nvPr userDrawn="1"/>
            </p:nvSpPr>
            <p:spPr bwMode="ltGray">
              <a:xfrm>
                <a:off x="971" y="91"/>
                <a:ext cx="30" cy="25"/>
              </a:xfrm>
              <a:custGeom>
                <a:avLst/>
                <a:gdLst>
                  <a:gd name="T0" fmla="*/ 3 w 31"/>
                  <a:gd name="T1" fmla="*/ 28 h 30"/>
                  <a:gd name="T2" fmla="*/ 31 w 31"/>
                  <a:gd name="T3" fmla="*/ 0 h 30"/>
                  <a:gd name="T4" fmla="*/ 19 w 31"/>
                  <a:gd name="T5" fmla="*/ 24 h 30"/>
                  <a:gd name="T6" fmla="*/ 3 w 31"/>
                  <a:gd name="T7" fmla="*/ 28 h 30"/>
                </a:gdLst>
                <a:ahLst/>
                <a:cxnLst>
                  <a:cxn ang="0">
                    <a:pos x="T0" y="T1"/>
                  </a:cxn>
                  <a:cxn ang="0">
                    <a:pos x="T2" y="T3"/>
                  </a:cxn>
                  <a:cxn ang="0">
                    <a:pos x="T4" y="T5"/>
                  </a:cxn>
                  <a:cxn ang="0">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6" name="Freeform 228"/>
              <p:cNvSpPr>
                <a:spLocks/>
              </p:cNvSpPr>
              <p:nvPr userDrawn="1"/>
            </p:nvSpPr>
            <p:spPr bwMode="ltGray">
              <a:xfrm>
                <a:off x="935" y="125"/>
                <a:ext cx="45" cy="27"/>
              </a:xfrm>
              <a:custGeom>
                <a:avLst/>
                <a:gdLst>
                  <a:gd name="T0" fmla="*/ 6 w 44"/>
                  <a:gd name="T1" fmla="*/ 32 h 32"/>
                  <a:gd name="T2" fmla="*/ 22 w 44"/>
                  <a:gd name="T3" fmla="*/ 0 h 32"/>
                  <a:gd name="T4" fmla="*/ 38 w 44"/>
                  <a:gd name="T5" fmla="*/ 4 h 32"/>
                  <a:gd name="T6" fmla="*/ 6 w 44"/>
                  <a:gd name="T7" fmla="*/ 32 h 32"/>
                </a:gdLst>
                <a:ahLst/>
                <a:cxnLst>
                  <a:cxn ang="0">
                    <a:pos x="T0" y="T1"/>
                  </a:cxn>
                  <a:cxn ang="0">
                    <a:pos x="T2" y="T3"/>
                  </a:cxn>
                  <a:cxn ang="0">
                    <a:pos x="T4" y="T5"/>
                  </a:cxn>
                  <a:cxn ang="0">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7" name="Freeform 229"/>
              <p:cNvSpPr>
                <a:spLocks/>
              </p:cNvSpPr>
              <p:nvPr userDrawn="1"/>
            </p:nvSpPr>
            <p:spPr bwMode="ltGray">
              <a:xfrm>
                <a:off x="1081" y="226"/>
                <a:ext cx="75" cy="14"/>
              </a:xfrm>
              <a:custGeom>
                <a:avLst/>
                <a:gdLst>
                  <a:gd name="T0" fmla="*/ 37 w 76"/>
                  <a:gd name="T1" fmla="*/ 18 h 18"/>
                  <a:gd name="T2" fmla="*/ 25 w 76"/>
                  <a:gd name="T3" fmla="*/ 2 h 18"/>
                  <a:gd name="T4" fmla="*/ 37 w 76"/>
                  <a:gd name="T5" fmla="*/ 18 h 18"/>
                </a:gdLst>
                <a:ahLst/>
                <a:cxnLst>
                  <a:cxn ang="0">
                    <a:pos x="T0" y="T1"/>
                  </a:cxn>
                  <a:cxn ang="0">
                    <a:pos x="T2" y="T3"/>
                  </a:cxn>
                  <a:cxn ang="0">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8" name="Freeform 230"/>
              <p:cNvSpPr>
                <a:spLocks/>
              </p:cNvSpPr>
              <p:nvPr userDrawn="1"/>
            </p:nvSpPr>
            <p:spPr bwMode="ltGray">
              <a:xfrm>
                <a:off x="1210" y="223"/>
                <a:ext cx="42" cy="37"/>
              </a:xfrm>
              <a:custGeom>
                <a:avLst/>
                <a:gdLst>
                  <a:gd name="T0" fmla="*/ 0 w 42"/>
                  <a:gd name="T1" fmla="*/ 21 h 44"/>
                  <a:gd name="T2" fmla="*/ 12 w 42"/>
                  <a:gd name="T3" fmla="*/ 9 h 44"/>
                  <a:gd name="T4" fmla="*/ 0 w 42"/>
                  <a:gd name="T5" fmla="*/ 21 h 44"/>
                </a:gdLst>
                <a:ahLst/>
                <a:cxnLst>
                  <a:cxn ang="0">
                    <a:pos x="T0" y="T1"/>
                  </a:cxn>
                  <a:cxn ang="0">
                    <a:pos x="T2" y="T3"/>
                  </a:cxn>
                  <a:cxn ang="0">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59" name="Freeform 231"/>
              <p:cNvSpPr>
                <a:spLocks/>
              </p:cNvSpPr>
              <p:nvPr userDrawn="1"/>
            </p:nvSpPr>
            <p:spPr bwMode="ltGray">
              <a:xfrm>
                <a:off x="865" y="123"/>
                <a:ext cx="33" cy="24"/>
              </a:xfrm>
              <a:custGeom>
                <a:avLst/>
                <a:gdLst>
                  <a:gd name="T0" fmla="*/ 7 w 31"/>
                  <a:gd name="T1" fmla="*/ 22 h 30"/>
                  <a:gd name="T2" fmla="*/ 31 w 31"/>
                  <a:gd name="T3" fmla="*/ 10 h 30"/>
                  <a:gd name="T4" fmla="*/ 7 w 31"/>
                  <a:gd name="T5" fmla="*/ 22 h 30"/>
                </a:gdLst>
                <a:ahLst/>
                <a:cxnLst>
                  <a:cxn ang="0">
                    <a:pos x="T0" y="T1"/>
                  </a:cxn>
                  <a:cxn ang="0">
                    <a:pos x="T2" y="T3"/>
                  </a:cxn>
                  <a:cxn ang="0">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22760" name="Group 232"/>
            <p:cNvGrpSpPr>
              <a:grpSpLocks/>
            </p:cNvGrpSpPr>
            <p:nvPr userDrawn="1"/>
          </p:nvGrpSpPr>
          <p:grpSpPr bwMode="auto">
            <a:xfrm>
              <a:off x="7" y="6"/>
              <a:ext cx="5739" cy="1022"/>
              <a:chOff x="1056" y="111"/>
              <a:chExt cx="2448" cy="418"/>
            </a:xfrm>
          </p:grpSpPr>
          <p:sp>
            <p:nvSpPr>
              <p:cNvPr id="22761" name="Line 233"/>
              <p:cNvSpPr>
                <a:spLocks noChangeShapeType="1"/>
              </p:cNvSpPr>
              <p:nvPr/>
            </p:nvSpPr>
            <p:spPr bwMode="white">
              <a:xfrm>
                <a:off x="1056" y="332"/>
                <a:ext cx="2448"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2" name="Line 234"/>
              <p:cNvSpPr>
                <a:spLocks noChangeShapeType="1"/>
              </p:cNvSpPr>
              <p:nvPr/>
            </p:nvSpPr>
            <p:spPr bwMode="white">
              <a:xfrm>
                <a:off x="125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3" name="Line 235"/>
              <p:cNvSpPr>
                <a:spLocks noChangeShapeType="1"/>
              </p:cNvSpPr>
              <p:nvPr/>
            </p:nvSpPr>
            <p:spPr bwMode="white">
              <a:xfrm>
                <a:off x="148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4" name="Line 236"/>
              <p:cNvSpPr>
                <a:spLocks noChangeShapeType="1"/>
              </p:cNvSpPr>
              <p:nvPr/>
            </p:nvSpPr>
            <p:spPr bwMode="white">
              <a:xfrm>
                <a:off x="171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5" name="Line 237"/>
              <p:cNvSpPr>
                <a:spLocks noChangeShapeType="1"/>
              </p:cNvSpPr>
              <p:nvPr/>
            </p:nvSpPr>
            <p:spPr bwMode="white">
              <a:xfrm>
                <a:off x="193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6" name="Line 238"/>
              <p:cNvSpPr>
                <a:spLocks noChangeShapeType="1"/>
              </p:cNvSpPr>
              <p:nvPr/>
            </p:nvSpPr>
            <p:spPr bwMode="white">
              <a:xfrm>
                <a:off x="216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7" name="Line 239"/>
              <p:cNvSpPr>
                <a:spLocks noChangeShapeType="1"/>
              </p:cNvSpPr>
              <p:nvPr/>
            </p:nvSpPr>
            <p:spPr bwMode="white">
              <a:xfrm>
                <a:off x="2394"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8" name="Line 240"/>
              <p:cNvSpPr>
                <a:spLocks noChangeShapeType="1"/>
              </p:cNvSpPr>
              <p:nvPr/>
            </p:nvSpPr>
            <p:spPr bwMode="white">
              <a:xfrm>
                <a:off x="2622"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69" name="Line 241"/>
              <p:cNvSpPr>
                <a:spLocks noChangeShapeType="1"/>
              </p:cNvSpPr>
              <p:nvPr/>
            </p:nvSpPr>
            <p:spPr bwMode="white">
              <a:xfrm>
                <a:off x="2850"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0" name="Line 242"/>
              <p:cNvSpPr>
                <a:spLocks noChangeShapeType="1"/>
              </p:cNvSpPr>
              <p:nvPr/>
            </p:nvSpPr>
            <p:spPr bwMode="white">
              <a:xfrm>
                <a:off x="3078"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1" name="Line 243"/>
              <p:cNvSpPr>
                <a:spLocks noChangeShapeType="1"/>
              </p:cNvSpPr>
              <p:nvPr/>
            </p:nvSpPr>
            <p:spPr bwMode="white">
              <a:xfrm>
                <a:off x="3306" y="111"/>
                <a:ext cx="0" cy="41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nvGrpSpPr>
            <p:cNvPr id="22772" name="Group 244"/>
            <p:cNvGrpSpPr>
              <a:grpSpLocks/>
            </p:cNvGrpSpPr>
            <p:nvPr userDrawn="1"/>
          </p:nvGrpSpPr>
          <p:grpSpPr bwMode="auto">
            <a:xfrm>
              <a:off x="363" y="1"/>
              <a:ext cx="4919" cy="1034"/>
              <a:chOff x="1208" y="109"/>
              <a:chExt cx="2098" cy="423"/>
            </a:xfrm>
          </p:grpSpPr>
          <p:sp>
            <p:nvSpPr>
              <p:cNvPr id="22773" name="Line 245"/>
              <p:cNvSpPr>
                <a:spLocks noChangeShapeType="1"/>
              </p:cNvSpPr>
              <p:nvPr/>
            </p:nvSpPr>
            <p:spPr bwMode="ltGray">
              <a:xfrm>
                <a:off x="2850" y="110"/>
                <a:ext cx="0" cy="14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4" name="Line 246"/>
              <p:cNvSpPr>
                <a:spLocks noChangeShapeType="1"/>
              </p:cNvSpPr>
              <p:nvPr/>
            </p:nvSpPr>
            <p:spPr bwMode="ltGray">
              <a:xfrm>
                <a:off x="2972" y="332"/>
                <a:ext cx="7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5" name="Line 247"/>
              <p:cNvSpPr>
                <a:spLocks noChangeShapeType="1"/>
              </p:cNvSpPr>
              <p:nvPr/>
            </p:nvSpPr>
            <p:spPr bwMode="ltGray">
              <a:xfrm>
                <a:off x="3078" y="350"/>
                <a:ext cx="0" cy="2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6" name="Line 248"/>
              <p:cNvSpPr>
                <a:spLocks noChangeShapeType="1"/>
              </p:cNvSpPr>
              <p:nvPr/>
            </p:nvSpPr>
            <p:spPr bwMode="ltGray">
              <a:xfrm>
                <a:off x="3306" y="450"/>
                <a:ext cx="0" cy="79"/>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7" name="Line 249"/>
              <p:cNvSpPr>
                <a:spLocks noChangeShapeType="1"/>
              </p:cNvSpPr>
              <p:nvPr/>
            </p:nvSpPr>
            <p:spPr bwMode="ltGray">
              <a:xfrm>
                <a:off x="2166" y="114"/>
                <a:ext cx="0" cy="6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8" name="Line 250"/>
              <p:cNvSpPr>
                <a:spLocks noChangeShapeType="1"/>
              </p:cNvSpPr>
              <p:nvPr/>
            </p:nvSpPr>
            <p:spPr bwMode="ltGray">
              <a:xfrm>
                <a:off x="1938" y="111"/>
                <a:ext cx="0" cy="33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79" name="Line 251"/>
              <p:cNvSpPr>
                <a:spLocks noChangeShapeType="1"/>
              </p:cNvSpPr>
              <p:nvPr/>
            </p:nvSpPr>
            <p:spPr bwMode="ltGray">
              <a:xfrm flipH="1">
                <a:off x="1912" y="332"/>
                <a:ext cx="6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0" name="Line 252"/>
              <p:cNvSpPr>
                <a:spLocks noChangeShapeType="1"/>
              </p:cNvSpPr>
              <p:nvPr/>
            </p:nvSpPr>
            <p:spPr bwMode="ltGray">
              <a:xfrm>
                <a:off x="1778" y="332"/>
                <a:ext cx="6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1" name="Line 253"/>
              <p:cNvSpPr>
                <a:spLocks noChangeShapeType="1"/>
              </p:cNvSpPr>
              <p:nvPr/>
            </p:nvSpPr>
            <p:spPr bwMode="ltGray">
              <a:xfrm flipH="1">
                <a:off x="1578" y="332"/>
                <a:ext cx="82"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2" name="Line 254"/>
              <p:cNvSpPr>
                <a:spLocks noChangeShapeType="1"/>
              </p:cNvSpPr>
              <p:nvPr/>
            </p:nvSpPr>
            <p:spPr bwMode="ltGray">
              <a:xfrm>
                <a:off x="1208" y="332"/>
                <a:ext cx="34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3" name="Line 255"/>
              <p:cNvSpPr>
                <a:spLocks noChangeShapeType="1"/>
              </p:cNvSpPr>
              <p:nvPr/>
            </p:nvSpPr>
            <p:spPr bwMode="ltGray">
              <a:xfrm>
                <a:off x="1480" y="234"/>
                <a:ext cx="0" cy="29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4" name="Line 256"/>
              <p:cNvSpPr>
                <a:spLocks noChangeShapeType="1"/>
              </p:cNvSpPr>
              <p:nvPr/>
            </p:nvSpPr>
            <p:spPr bwMode="ltGray">
              <a:xfrm>
                <a:off x="1254" y="252"/>
                <a:ext cx="0" cy="15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5" name="Line 257"/>
              <p:cNvSpPr>
                <a:spLocks noChangeShapeType="1"/>
              </p:cNvSpPr>
              <p:nvPr/>
            </p:nvSpPr>
            <p:spPr bwMode="ltGray">
              <a:xfrm flipH="1" flipV="1">
                <a:off x="1482" y="109"/>
                <a:ext cx="0" cy="27"/>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6" name="Line 258"/>
              <p:cNvSpPr>
                <a:spLocks noChangeShapeType="1"/>
              </p:cNvSpPr>
              <p:nvPr/>
            </p:nvSpPr>
            <p:spPr bwMode="ltGray">
              <a:xfrm>
                <a:off x="1710" y="180"/>
                <a:ext cx="0" cy="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sp>
            <p:nvSpPr>
              <p:cNvPr id="22787" name="Line 259"/>
              <p:cNvSpPr>
                <a:spLocks noChangeShapeType="1"/>
              </p:cNvSpPr>
              <p:nvPr/>
            </p:nvSpPr>
            <p:spPr bwMode="ltGray">
              <a:xfrm flipV="1">
                <a:off x="1710" y="111"/>
                <a:ext cx="0" cy="2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grpSp>
      </p:grpSp>
      <p:sp>
        <p:nvSpPr>
          <p:cNvPr id="22530" name="Rectangle 2"/>
          <p:cNvSpPr>
            <a:spLocks noGrp="1" noChangeArrowheads="1"/>
          </p:cNvSpPr>
          <p:nvPr>
            <p:ph type="title"/>
          </p:nvPr>
        </p:nvSpPr>
        <p:spPr bwMode="auto">
          <a:xfrm>
            <a:off x="328084" y="47625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50000"/>
                    </a:scheme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2531" name="Rectangle 3"/>
          <p:cNvSpPr>
            <a:spLocks noGrp="1" noChangeArrowheads="1"/>
          </p:cNvSpPr>
          <p:nvPr>
            <p:ph type="body" idx="1"/>
          </p:nvPr>
        </p:nvSpPr>
        <p:spPr bwMode="auto">
          <a:xfrm>
            <a:off x="914400" y="1628775"/>
            <a:ext cx="10363200" cy="463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en-US" smtClean="0"/>
          </a:p>
          <a:p>
            <a:pPr lvl="1"/>
            <a:endParaRPr lang="zh-CN" altLang="en-US" smtClean="0"/>
          </a:p>
          <a:p>
            <a:pPr lvl="2"/>
            <a:endParaRPr lang="zh-CN" altLang="en-US" smtClean="0"/>
          </a:p>
        </p:txBody>
      </p:sp>
      <p:sp>
        <p:nvSpPr>
          <p:cNvPr id="22532" name="Rectangle 4"/>
          <p:cNvSpPr>
            <a:spLocks noGrp="1" noChangeArrowheads="1"/>
          </p:cNvSpPr>
          <p:nvPr>
            <p:ph type="dt" sz="half" idx="2"/>
          </p:nvPr>
        </p:nvSpPr>
        <p:spPr bwMode="auto">
          <a:xfrm>
            <a:off x="914400" y="63246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a:latin typeface="+mn-lt"/>
              </a:defRPr>
            </a:lvl1pPr>
          </a:lstStyle>
          <a:p>
            <a:pPr fontAlgn="base">
              <a:spcBef>
                <a:spcPct val="0"/>
              </a:spcBef>
              <a:spcAft>
                <a:spcPct val="0"/>
              </a:spcAft>
            </a:pPr>
            <a:endParaRPr lang="en-US" altLang="zh-CN" sz="1400">
              <a:solidFill>
                <a:srgbClr val="000000"/>
              </a:solidFill>
              <a:ea typeface="宋体" panose="02010600030101010101" pitchFamily="2" charset="-122"/>
            </a:endParaRPr>
          </a:p>
        </p:txBody>
      </p:sp>
      <p:sp>
        <p:nvSpPr>
          <p:cNvPr id="22533" name="Rectangle 5"/>
          <p:cNvSpPr>
            <a:spLocks noGrp="1" noChangeArrowheads="1"/>
          </p:cNvSpPr>
          <p:nvPr>
            <p:ph type="ftr" sz="quarter" idx="3"/>
          </p:nvPr>
        </p:nvSpPr>
        <p:spPr bwMode="auto">
          <a:xfrm>
            <a:off x="4165600" y="63246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atin typeface="+mn-lt"/>
              </a:defRPr>
            </a:lvl1pPr>
          </a:lstStyle>
          <a:p>
            <a:pPr algn="ctr" fontAlgn="base">
              <a:spcBef>
                <a:spcPct val="0"/>
              </a:spcBef>
              <a:spcAft>
                <a:spcPct val="0"/>
              </a:spcAft>
            </a:pPr>
            <a:endParaRPr lang="en-US" altLang="zh-CN" sz="1400">
              <a:solidFill>
                <a:srgbClr val="000000"/>
              </a:solidFill>
              <a:ea typeface="宋体" panose="02010600030101010101" pitchFamily="2" charset="-122"/>
            </a:endParaRPr>
          </a:p>
        </p:txBody>
      </p:sp>
      <p:sp>
        <p:nvSpPr>
          <p:cNvPr id="22694" name="Text Box 166"/>
          <p:cNvSpPr txBox="1">
            <a:spLocks noChangeArrowheads="1"/>
          </p:cNvSpPr>
          <p:nvPr userDrawn="1"/>
        </p:nvSpPr>
        <p:spPr bwMode="auto">
          <a:xfrm>
            <a:off x="8940800" y="6477000"/>
            <a:ext cx="2336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marL="0" marR="0" lvl="0" indent="0" algn="r" defTabSz="914400" rtl="0" eaLnBrk="1" fontAlgn="base" latinLnBrk="0" hangingPunct="1">
              <a:lnSpc>
                <a:spcPct val="100000"/>
              </a:lnSpc>
              <a:spcBef>
                <a:spcPct val="50000"/>
              </a:spcBef>
              <a:spcAft>
                <a:spcPct val="0"/>
              </a:spcAft>
              <a:buClrTx/>
              <a:buSzTx/>
              <a:buFontTx/>
              <a:buNone/>
              <a:tabLst/>
              <a:defRPr/>
            </a:pPr>
            <a:fld id="{355C7129-B4EC-4EA9-8B48-267C6F2E6B80}" type="slidenum">
              <a:rPr kumimoji="0" lang="zh-CN" altLang="en-US"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rPr>
              <a:pPr marL="0" marR="0" lvl="0" indent="0" algn="r" defTabSz="914400" rtl="0" eaLnBrk="1" fontAlgn="base" latinLnBrk="0" hangingPunct="1">
                <a:lnSpc>
                  <a:spcPct val="100000"/>
                </a:lnSpc>
                <a:spcBef>
                  <a:spcPct val="50000"/>
                </a:spcBef>
                <a:spcAft>
                  <a:spcPct val="0"/>
                </a:spcAft>
                <a:buClrTx/>
                <a:buSzTx/>
                <a:buFontTx/>
                <a:buNone/>
                <a:tabLst/>
                <a:defRPr/>
              </a:pPr>
              <a:t>‹#›</a:t>
            </a:fld>
            <a:endParaRPr kumimoji="0" lang="en-US" altLang="zh-CN" sz="1400" b="0" i="0" u="none" strike="noStrike" kern="1200" cap="none" spc="0" normalizeH="0" baseline="0" noProof="0" smtClean="0">
              <a:ln>
                <a:noFill/>
              </a:ln>
              <a:solidFill>
                <a:srgbClr val="000000"/>
              </a:solidFill>
              <a:effectLst/>
              <a:uLnTx/>
              <a:uFillTx/>
              <a:latin typeface="N Helvetica Narrow" charset="0"/>
              <a:ea typeface="宋体" panose="02010600030101010101" pitchFamily="2" charset="-122"/>
              <a:cs typeface="+mn-cs"/>
            </a:endParaRPr>
          </a:p>
        </p:txBody>
      </p:sp>
      <p:pic>
        <p:nvPicPr>
          <p:cNvPr id="22699" name="Picture 171" descr="pic_index2"/>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 y="1"/>
            <a:ext cx="2956890" cy="506413"/>
          </a:xfrm>
          <a:prstGeom prst="rect">
            <a:avLst/>
          </a:prstGeom>
          <a:noFill/>
          <a:extLst>
            <a:ext uri="{909E8E84-426E-40DD-AFC4-6F175D3DCCD1}">
              <a14:hiddenFill xmlns:a14="http://schemas.microsoft.com/office/drawing/2010/main">
                <a:solidFill>
                  <a:srgbClr val="FFFFFF"/>
                </a:solidFill>
              </a14:hiddenFill>
            </a:ext>
          </a:extLst>
        </p:spPr>
      </p:pic>
      <p:sp>
        <p:nvSpPr>
          <p:cNvPr id="22700" name="Text Box 172"/>
          <p:cNvSpPr txBox="1">
            <a:spLocks noChangeArrowheads="1"/>
          </p:cNvSpPr>
          <p:nvPr userDrawn="1"/>
        </p:nvSpPr>
        <p:spPr bwMode="auto">
          <a:xfrm>
            <a:off x="4562775" y="-5599"/>
            <a:ext cx="7629225" cy="5040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7200" bIns="97200" anchor="b">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邓光军                                                     </a:t>
            </a:r>
            <a:r>
              <a:rPr kumimoji="0" lang="zh-CN" altLang="en-US" sz="2000" b="1"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    </a:t>
            </a:r>
            <a:r>
              <a:rPr kumimoji="0" lang="en-US" altLang="zh-CN" sz="2000" b="1" i="0" u="none" strike="noStrike" kern="1200" cap="none" spc="0" normalizeH="0" baseline="0" noProof="0" dirty="0" smtClean="0">
                <a:ln>
                  <a:noFill/>
                </a:ln>
                <a:solidFill>
                  <a:srgbClr val="FFFFFF"/>
                </a:solidFill>
                <a:effectLst>
                  <a:outerShdw blurRad="38100" dist="38100" dir="2700000" algn="tl">
                    <a:srgbClr val="C0C0C0"/>
                  </a:outerShdw>
                </a:effectLst>
                <a:uLnTx/>
                <a:uFillTx/>
                <a:latin typeface="N Helvetica Narrow" charset="0"/>
                <a:ea typeface="华文行楷" panose="02010800040101010101" pitchFamily="2" charset="-122"/>
                <a:cs typeface="+mn-cs"/>
              </a:rPr>
              <a:t>Derivatives</a:t>
            </a:r>
          </a:p>
        </p:txBody>
      </p:sp>
    </p:spTree>
    <p:extLst>
      <p:ext uri="{BB962C8B-B14F-4D97-AF65-F5344CB8AC3E}">
        <p14:creationId xmlns:p14="http://schemas.microsoft.com/office/powerpoint/2010/main" val="3222906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iming>
    <p:tnLst>
      <p:par>
        <p:cTn id="1" dur="indefinite" restart="never" nodeType="tmRoot"/>
      </p:par>
    </p:tnLst>
  </p:timing>
  <p:txStyles>
    <p:titleStyle>
      <a:lvl1pPr algn="l" rtl="0" fontAlgn="base">
        <a:spcBef>
          <a:spcPct val="0"/>
        </a:spcBef>
        <a:spcAft>
          <a:spcPct val="0"/>
        </a:spcAft>
        <a:defRPr kumimoji="1" sz="4400" b="1" kern="1200">
          <a:solidFill>
            <a:schemeClr val="tx2"/>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4400" b="1">
          <a:solidFill>
            <a:schemeClr val="tx2"/>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7"/>
        </a:buBlip>
        <a:defRPr kumimoji="1" sz="2800" b="1" kern="1200">
          <a:solidFill>
            <a:schemeClr val="tx2"/>
          </a:solidFill>
          <a:latin typeface="+mn-lt"/>
          <a:ea typeface="+mn-ea"/>
          <a:cs typeface="+mn-cs"/>
        </a:defRPr>
      </a:lvl1pPr>
      <a:lvl2pPr marL="742950" indent="-285750" algn="l" rtl="0" fontAlgn="base">
        <a:spcBef>
          <a:spcPct val="20000"/>
        </a:spcBef>
        <a:spcAft>
          <a:spcPct val="0"/>
        </a:spcAft>
        <a:buClr>
          <a:srgbClr val="CC9900"/>
        </a:buClr>
        <a:buSzPct val="75000"/>
        <a:buFont typeface="Wingdings" panose="05000000000000000000" pitchFamily="2" charset="2"/>
        <a:buChar char="Ø"/>
        <a:defRPr kumimoji="1" sz="2400" b="1" kern="1200">
          <a:solidFill>
            <a:schemeClr val="tx1"/>
          </a:solidFill>
          <a:effectLst>
            <a:outerShdw blurRad="38100" dist="38100" dir="2700000" algn="tl">
              <a:srgbClr val="C0C0C0"/>
            </a:outerShdw>
          </a:effectLst>
          <a:latin typeface="+mn-lt"/>
          <a:ea typeface="+mn-ea"/>
          <a:cs typeface="+mn-cs"/>
        </a:defRPr>
      </a:lvl2pPr>
      <a:lvl3pPr marL="1143000" indent="-228600" algn="l" rtl="0" fontAlgn="base">
        <a:spcBef>
          <a:spcPct val="20000"/>
        </a:spcBef>
        <a:spcAft>
          <a:spcPct val="0"/>
        </a:spcAft>
        <a:buClr>
          <a:srgbClr val="FF0066"/>
        </a:buClr>
        <a:buFont typeface="Times New Roman" panose="02020603050405020304" pitchFamily="18" charset="0"/>
        <a:buChar char="—"/>
        <a:defRPr kumimoji="1" sz="2000" b="1" kern="1200">
          <a:solidFill>
            <a:schemeClr val="hlink"/>
          </a:solidFill>
          <a:effectLst>
            <a:outerShdw blurRad="38100" dist="38100" dir="2700000" algn="tl">
              <a:srgbClr val="C0C0C0"/>
            </a:outerShdw>
          </a:effectLst>
          <a:latin typeface="+mn-lt"/>
          <a:ea typeface="+mn-ea"/>
          <a:cs typeface="+mn-cs"/>
        </a:defRPr>
      </a:lvl3pPr>
      <a:lvl4pPr marL="1600200" indent="-228600" algn="l" rtl="0" fontAlgn="base">
        <a:spcBef>
          <a:spcPct val="20000"/>
        </a:spcBef>
        <a:spcAft>
          <a:spcPct val="0"/>
        </a:spcAft>
        <a:buChar char="–"/>
        <a:defRPr kumimoji="1" sz="2000" b="1" kern="1200">
          <a:solidFill>
            <a:srgbClr val="0000FF"/>
          </a:solidFill>
          <a:effectLst>
            <a:outerShdw blurRad="38100" dist="38100" dir="2700000" algn="tl">
              <a:srgbClr val="C0C0C0"/>
            </a:outerShdw>
          </a:effectLst>
          <a:latin typeface="+mn-lt"/>
          <a:ea typeface="+mn-ea"/>
          <a:cs typeface="+mn-cs"/>
        </a:defRPr>
      </a:lvl4pPr>
      <a:lvl5pPr marL="2057400" indent="-228600" algn="l" rtl="0" fontAlgn="base">
        <a:spcBef>
          <a:spcPct val="20000"/>
        </a:spcBef>
        <a:spcAft>
          <a:spcPct val="0"/>
        </a:spcAft>
        <a:buClr>
          <a:schemeClr val="tx2"/>
        </a:buClr>
        <a:buChar char="–"/>
        <a:defRPr kumimoji="1" sz="2000" b="1" kern="1200">
          <a:solidFill>
            <a:srgbClr val="0000FF"/>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wmf"/><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omments" Target="../comments/commen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omments" Target="../comments/commen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slide" Target="slide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wmf"/></Relationships>
</file>

<file path=ppt/slides/_rels/slide44.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notesSlide" Target="../notesSlides/notesSlide32.xml"/><Relationship Id="rId4" Type="http://schemas.openxmlformats.org/officeDocument/2006/relationships/oleObject" Target="../embeddings/oleObject1.bin"/><Relationship Id="rId5" Type="http://schemas.openxmlformats.org/officeDocument/2006/relationships/image" Target="../media/image10.wmf"/></Relationships>
</file>

<file path=ppt/slides/_rels/slide45.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notesSlide" Target="../notesSlides/notesSlide33.xml"/><Relationship Id="rId4" Type="http://schemas.openxmlformats.org/officeDocument/2006/relationships/oleObject" Target="../embeddings/oleObject2.bin"/><Relationship Id="rId5" Type="http://schemas.openxmlformats.org/officeDocument/2006/relationships/image" Target="../media/image11.wmf"/><Relationship Id="rId6" Type="http://schemas.openxmlformats.org/officeDocument/2006/relationships/oleObject" Target="../embeddings/oleObject3.bin"/><Relationship Id="rId7" Type="http://schemas.openxmlformats.org/officeDocument/2006/relationships/image" Target="../media/image12.wmf"/><Relationship Id="rId8" Type="http://schemas.openxmlformats.org/officeDocument/2006/relationships/oleObject" Target="../embeddings/oleObject4.bin"/><Relationship Id="rId9" Type="http://schemas.openxmlformats.org/officeDocument/2006/relationships/image" Target="../media/image13.wmf"/></Relationships>
</file>

<file path=ppt/slides/_rels/slide46.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34.xml"/><Relationship Id="rId4" Type="http://schemas.openxmlformats.org/officeDocument/2006/relationships/oleObject" Target="../embeddings/oleObject5.bin"/><Relationship Id="rId5" Type="http://schemas.openxmlformats.org/officeDocument/2006/relationships/image" Target="../media/image14.wmf"/></Relationships>
</file>

<file path=ppt/slides/_rels/slide47.xml.rels><?xml version='1.0' encoding='UTF-8' standalone='yes'?>
<Relationships xmlns="http://schemas.openxmlformats.org/package/2006/relationships"><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notesSlide" Target="../notesSlides/notesSlide35.xml"/><Relationship Id="rId4" Type="http://schemas.openxmlformats.org/officeDocument/2006/relationships/oleObject" Target="../embeddings/oleObject6.bin"/><Relationship Id="rId5" Type="http://schemas.openxmlformats.org/officeDocument/2006/relationships/image" Target="../media/image15.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 Id="rId4" Type="http://schemas.openxmlformats.org/officeDocument/2006/relationships/comments" Target="../comments/commen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vmlDrawing" Target="../drawings/vmlDrawing5.vml"/><Relationship Id="rId2" Type="http://schemas.openxmlformats.org/officeDocument/2006/relationships/slideLayout" Target="../slideLayouts/slideLayout7.xml"/><Relationship Id="rId3" Type="http://schemas.openxmlformats.org/officeDocument/2006/relationships/oleObject" Target="../embeddings/oleObject7.bin"/><Relationship Id="rId4" Type="http://schemas.openxmlformats.org/officeDocument/2006/relationships/image" Target="../media/image17.wmf"/></Relationships>
</file>

<file path=ppt/slides/_rels/slide51.xml.rels><?xml version='1.0' encoding='UTF-8' standalone='yes'?>
<Relationships xmlns="http://schemas.openxmlformats.org/package/2006/relationships"><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oleObject" Target="../embeddings/oleObject8.bin"/><Relationship Id="rId4" Type="http://schemas.openxmlformats.org/officeDocument/2006/relationships/image" Target="../media/image18.wmf"/><Relationship Id="rId5" Type="http://schemas.openxmlformats.org/officeDocument/2006/relationships/oleObject" Target="../embeddings/oleObject9.bin"/><Relationship Id="rId6" Type="http://schemas.openxmlformats.org/officeDocument/2006/relationships/image" Target="../media/image19.wmf"/></Relationships>
</file>

<file path=ppt/slides/_rels/slide52.xml.rels><?xml version='1.0' encoding='UTF-8' standalone='yes'?>
<Relationships xmlns="http://schemas.openxmlformats.org/package/2006/relationships"><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oleObject" Target="../embeddings/oleObject10.bin"/><Relationship Id="rId4" Type="http://schemas.openxmlformats.org/officeDocument/2006/relationships/image" Target="../media/image20.wmf"/><Relationship Id="rId5" Type="http://schemas.openxmlformats.org/officeDocument/2006/relationships/oleObject" Target="../embeddings/oleObject11.bin"/><Relationship Id="rId6" Type="http://schemas.openxmlformats.org/officeDocument/2006/relationships/image" Target="../media/image21.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comments" Target="../comments/commen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31851" y="1709739"/>
            <a:ext cx="10515600" cy="847481"/>
          </a:xfrm>
        </p:spPr>
        <p:txBody>
          <a:bodyPr/>
          <a:lstStyle/>
          <a:p>
            <a:r>
              <a:t>版权声明声明：本授课内容仅用于电子科技大学教学使用，不得复制和传播。特此声明！</a:t>
            </a:r>
          </a:p>
        </p:txBody>
      </p:sp>
      <p:sp>
        <p:nvSpPr>
          <p:cNvPr id="5" name="文本占位符 4"/>
          <p:cNvSpPr>
            <a:spLocks noGrp="1"/>
          </p:cNvSpPr>
          <p:nvPr>
            <p:ph type="body" idx="1"/>
          </p:nvPr>
        </p:nvSpPr>
        <p:spPr>
          <a:xfrm>
            <a:off x="1686949" y="3179118"/>
            <a:ext cx="9660502" cy="2307282"/>
          </a:xfrm>
        </p:spPr>
        <p:txBody>
          <a:bodyPr/>
          <a:lstStyle/>
          <a:p>
            <a:pPr algn="ctr"/>
            <a:r>
              <a:t>本授课内容仅用于电子科技大学教学使用，不得复制和传播。  
**特此声明！**</a:t>
            </a:r>
            <a:endParaRPr lang="en-US" altLang="zh-CN" sz="4000" dirty="0" smtClean="0">
              <a:solidFill>
                <a:srgbClr val="1406CA"/>
              </a:solidFill>
              <a:latin typeface="楷体" panose="02010609060101010101" pitchFamily="49" charset="-122"/>
              <a:ea typeface="楷体" panose="02010609060101010101" pitchFamily="49" charset="-122"/>
            </a:endParaRPr>
          </a:p>
          <a:p>
            <a:pPr algn="ctr"/>
            <a:r>
              <a:t>特此声明！</a:t>
            </a:r>
            <a:endParaRPr lang="zh-CN" altLang="en-US" sz="4000" dirty="0">
              <a:solidFill>
                <a:srgbClr val="1406CA"/>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608417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3" name="Rectangle 3"/>
          <p:cNvSpPr>
            <a:spLocks noGrp="1" noChangeArrowheads="1"/>
          </p:cNvSpPr>
          <p:nvPr>
            <p:ph type="body" idx="1"/>
          </p:nvPr>
        </p:nvSpPr>
        <p:spPr/>
        <p:txBody>
          <a:bodyPr/>
          <a:lstStyle/>
          <a:p>
            <a:r>
              <a:t>关键概念</a:t>
            </a:r>
          </a:p>
          <a:p>
            <a:pPr lvl="1"/>
            <a:r>
              <a:t>每日价格波动限制</a:t>
            </a:r>
          </a:p>
          <a:p>
            <a:pPr lvl="2"/>
            <a:r>
              <a:t>跌停板</a:t>
            </a:r>
          </a:p>
          <a:p>
            <a:pPr lvl="2"/>
            <a:r>
              <a:t>涨停板</a:t>
            </a:r>
          </a:p>
          <a:p>
            <a:pPr lvl="2"/>
            <a:r>
              <a:t>涨停板变动</a:t>
            </a:r>
          </a:p>
          <a:p>
            <a:pPr lvl="2"/>
            <a:r>
              <a:t>每日价格波动限制的目的在于防止因投机过盛而发生巨大的价格波动。</a:t>
            </a:r>
            <a:endParaRPr lang="en-US" altLang="zh-CN" dirty="0">
              <a:solidFill>
                <a:srgbClr val="FF158A"/>
              </a:solidFill>
            </a:endParaRPr>
          </a:p>
          <a:p>
            <a:pPr lvl="1"/>
            <a:r>
              <a:t>持仓限额</a:t>
            </a:r>
          </a:p>
          <a:p>
            <a:pPr lvl="2"/>
            <a:r>
              <a:t>设置这些限值的目的在于防止投机者对市场施加不当影响。</a:t>
            </a:r>
            <a:endParaRPr lang="en-US" altLang="zh-CN" dirty="0">
              <a:solidFill>
                <a:srgbClr val="FF158A"/>
              </a:solidFill>
            </a:endParaRPr>
          </a:p>
        </p:txBody>
      </p:sp>
      <p:sp>
        <p:nvSpPr>
          <p:cNvPr id="409607" name="Rectangle 7"/>
          <p:cNvSpPr>
            <a:spLocks noGrp="1" noChangeArrowheads="1"/>
          </p:cNvSpPr>
          <p:nvPr>
            <p:ph type="title"/>
          </p:nvPr>
        </p:nvSpPr>
        <p:spPr>
          <a:noFill/>
          <a:ln/>
        </p:spPr>
        <p:txBody>
          <a:bodyPr/>
          <a:lstStyle/>
          <a:p>
            <a:r>
              <a:t>合约规格</a:t>
            </a:r>
            <a:endParaRPr lang="zh-CN" altLang="en-US" sz="3200">
              <a:ea typeface="宋体" panose="02010600030101010101" pitchFamily="2" charset="-122"/>
            </a:endParaRPr>
          </a:p>
        </p:txBody>
      </p:sp>
    </p:spTree>
    <p:extLst>
      <p:ext uri="{BB962C8B-B14F-4D97-AF65-F5344CB8AC3E}">
        <p14:creationId xmlns:p14="http://schemas.microsoft.com/office/powerpoint/2010/main" val="23167509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p:txBody>
          <a:bodyPr/>
          <a:lstStyle/>
          <a:p>
            <a:r>
              <a:t>保证金</a:t>
            </a:r>
          </a:p>
        </p:txBody>
      </p:sp>
      <p:sp>
        <p:nvSpPr>
          <p:cNvPr id="415747" name="Rectangle 3"/>
          <p:cNvSpPr>
            <a:spLocks noGrp="1" noChangeArrowheads="1"/>
          </p:cNvSpPr>
          <p:nvPr>
            <p:ph type="body" idx="1"/>
          </p:nvPr>
        </p:nvSpPr>
        <p:spPr>
          <a:xfrm>
            <a:off x="841829" y="1905000"/>
            <a:ext cx="10711542" cy="3352800"/>
          </a:xfrm>
        </p:spPr>
        <p:txBody>
          <a:bodyPr/>
          <a:lstStyle/>
          <a:p>
            <a:r>
              <a:t>保证金是投资者向其经纪商存入的现金或可流通证券。  
上下文补充了更完整的背景信息，因此在翻译时可以更好地保持原意、语气和风格。</a:t>
            </a:r>
          </a:p>
          <a:p>
            <a:r>
              <a:t>保证金账户的余额会根据每日结算进行调整。</a:t>
            </a:r>
          </a:p>
          <a:p>
            <a:r>
              <a:t>保证金账户通过降低合同违约导致损失的可能性来实现风险最小化。</a:t>
            </a:r>
            <a:endParaRPr lang="zh-CN" altLang="en-US" dirty="0"/>
          </a:p>
        </p:txBody>
      </p:sp>
    </p:spTree>
    <p:extLst>
      <p:ext uri="{BB962C8B-B14F-4D97-AF65-F5344CB8AC3E}">
        <p14:creationId xmlns:p14="http://schemas.microsoft.com/office/powerpoint/2010/main" val="25505804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r>
              <a:t>保证金</a:t>
            </a:r>
            <a:endParaRPr lang="zh-CN" altLang="en-US"/>
          </a:p>
        </p:txBody>
      </p:sp>
      <p:sp>
        <p:nvSpPr>
          <p:cNvPr id="437251" name="Rectangle 3"/>
          <p:cNvSpPr>
            <a:spLocks noGrp="1" noChangeArrowheads="1"/>
          </p:cNvSpPr>
          <p:nvPr>
            <p:ph type="body" idx="1"/>
          </p:nvPr>
        </p:nvSpPr>
        <p:spPr>
          <a:xfrm>
            <a:off x="781663" y="1818968"/>
            <a:ext cx="10781071" cy="3352800"/>
          </a:xfrm>
        </p:spPr>
        <p:txBody>
          <a:bodyPr/>
          <a:lstStyle/>
          <a:p>
            <a:r>
              <a:t>术语</a:t>
            </a:r>
          </a:p>
          <a:p>
            <a:pPr lvl="1"/>
            <a:r>
              <a:t>保证金账户</a:t>
            </a:r>
          </a:p>
          <a:p>
            <a:pPr lvl="1"/>
            <a:r>
              <a:t>初始保证金</a:t>
            </a:r>
          </a:p>
          <a:p>
            <a:pPr lvl="1"/>
            <a:r>
              <a:t>盯市</a:t>
            </a:r>
          </a:p>
          <a:p>
            <a:pPr lvl="1"/>
            <a:r>
              <a:t>维持保证金</a:t>
            </a:r>
          </a:p>
          <a:p>
            <a:pPr lvl="1"/>
            <a:r>
              <a:t>Margin call（保证金催付）</a:t>
            </a:r>
          </a:p>
          <a:p>
            <a:pPr lvl="1"/>
            <a:r>
              <a:t>变动保证金</a:t>
            </a:r>
          </a:p>
        </p:txBody>
      </p:sp>
    </p:spTree>
    <p:extLst>
      <p:ext uri="{BB962C8B-B14F-4D97-AF65-F5344CB8AC3E}">
        <p14:creationId xmlns:p14="http://schemas.microsoft.com/office/powerpoint/2010/main" val="678000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r>
              <a:t>边际，边缘</a:t>
            </a:r>
            <a:endParaRPr lang="zh-CN" altLang="en-US" sz="3200"/>
          </a:p>
        </p:txBody>
      </p:sp>
      <p:pic>
        <p:nvPicPr>
          <p:cNvPr id="539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439" y="1557339"/>
            <a:ext cx="8766175"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9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951" y="1557338"/>
            <a:ext cx="8943975"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1818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539651"/>
                                        </p:tgtEl>
                                        <p:attrNameLst>
                                          <p:attrName>style.visibility</p:attrName>
                                        </p:attrNameLst>
                                      </p:cBhvr>
                                      <p:to>
                                        <p:strVal val="hidden"/>
                                      </p:to>
                                    </p:set>
                                  </p:childTnLst>
                                </p:cTn>
                              </p:par>
                            </p:childTnLst>
                          </p:cTn>
                        </p:par>
                        <p:par>
                          <p:cTn id="7" fill="hold" nodeType="afterGroup">
                            <p:stCondLst>
                              <p:cond delay="0"/>
                            </p:stCondLst>
                            <p:childTnLst>
                              <p:par>
                                <p:cTn id="8" presetID="53" presetClass="entr" presetSubtype="0" fill="hold" nodeType="afterEffect">
                                  <p:stCondLst>
                                    <p:cond delay="0"/>
                                  </p:stCondLst>
                                  <p:childTnLst>
                                    <p:set>
                                      <p:cBhvr>
                                        <p:cTn id="9" dur="1" fill="hold">
                                          <p:stCondLst>
                                            <p:cond delay="0"/>
                                          </p:stCondLst>
                                        </p:cTn>
                                        <p:tgtEl>
                                          <p:spTgt spid="539652"/>
                                        </p:tgtEl>
                                        <p:attrNameLst>
                                          <p:attrName>style.visibility</p:attrName>
                                        </p:attrNameLst>
                                      </p:cBhvr>
                                      <p:to>
                                        <p:strVal val="visible"/>
                                      </p:to>
                                    </p:set>
                                    <p:anim calcmode="lin" valueType="num">
                                      <p:cBhvr>
                                        <p:cTn id="10" dur="500" fill="hold"/>
                                        <p:tgtEl>
                                          <p:spTgt spid="539652"/>
                                        </p:tgtEl>
                                        <p:attrNameLst>
                                          <p:attrName>ppt_w</p:attrName>
                                        </p:attrNameLst>
                                      </p:cBhvr>
                                      <p:tavLst>
                                        <p:tav tm="0">
                                          <p:val>
                                            <p:fltVal val="0"/>
                                          </p:val>
                                        </p:tav>
                                        <p:tav tm="100000">
                                          <p:val>
                                            <p:strVal val="#ppt_w"/>
                                          </p:val>
                                        </p:tav>
                                      </p:tavLst>
                                    </p:anim>
                                    <p:anim calcmode="lin" valueType="num">
                                      <p:cBhvr>
                                        <p:cTn id="11" dur="500" fill="hold"/>
                                        <p:tgtEl>
                                          <p:spTgt spid="539652"/>
                                        </p:tgtEl>
                                        <p:attrNameLst>
                                          <p:attrName>ppt_h</p:attrName>
                                        </p:attrNameLst>
                                      </p:cBhvr>
                                      <p:tavLst>
                                        <p:tav tm="0">
                                          <p:val>
                                            <p:fltVal val="0"/>
                                          </p:val>
                                        </p:tav>
                                        <p:tav tm="100000">
                                          <p:val>
                                            <p:strVal val="#ppt_h"/>
                                          </p:val>
                                        </p:tav>
                                      </p:tavLst>
                                    </p:anim>
                                    <p:animEffect transition="in" filter="fade">
                                      <p:cBhvr>
                                        <p:cTn id="12" dur="500"/>
                                        <p:tgtEl>
                                          <p:spTgt spid="539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r>
              <a:t>边际，边缘</a:t>
            </a:r>
            <a:endParaRPr lang="zh-CN" altLang="en-US" sz="3200"/>
          </a:p>
        </p:txBody>
      </p:sp>
      <p:pic>
        <p:nvPicPr>
          <p:cNvPr id="540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951" y="1557338"/>
            <a:ext cx="8964613"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7329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title"/>
          </p:nvPr>
        </p:nvSpPr>
        <p:spPr/>
        <p:txBody>
          <a:bodyPr/>
          <a:lstStyle/>
          <a:p>
            <a:r>
              <a:t>保证金的运作</a:t>
            </a:r>
            <a:endParaRPr lang="zh-CN" altLang="en-US"/>
          </a:p>
        </p:txBody>
      </p:sp>
      <p:sp>
        <p:nvSpPr>
          <p:cNvPr id="414723" name="Rectangle 3"/>
          <p:cNvSpPr>
            <a:spLocks noGrp="1" noChangeArrowheads="1"/>
          </p:cNvSpPr>
          <p:nvPr>
            <p:ph type="body" idx="1"/>
          </p:nvPr>
        </p:nvSpPr>
        <p:spPr>
          <a:xfrm>
            <a:off x="693173" y="1905000"/>
            <a:ext cx="10559845" cy="3200400"/>
          </a:xfrm>
          <a:ln/>
          <a:extLst>
            <a:ext uri="{91240B29-F687-4F45-9708-019B960494DF}">
              <a14:hiddenLine xmlns:a14="http://schemas.microsoft.com/office/drawing/2010/main" w="12700">
                <a:solidFill>
                  <a:srgbClr val="FF6600"/>
                </a:solidFill>
                <a:miter lim="800000"/>
                <a:headEnd/>
                <a:tailEnd/>
              </a14:hiddenLine>
            </a:ext>
          </a:extLst>
        </p:spPr>
        <p:txBody>
          <a:bodyPr/>
          <a:lstStyle/>
          <a:p>
            <a:r>
              <a:t>一位投资者于6月5日买入2份12月黄金期货合约。</a:t>
            </a:r>
          </a:p>
          <a:p>
            <a:pPr lvl="1"/>
            <a:r>
              <a:t>合约规模为100金衡安士。</a:t>
            </a:r>
          </a:p>
          <a:p>
            <a:pPr lvl="1"/>
            <a:r>
              <a:t>期货价格为 600 美元。</a:t>
            </a:r>
          </a:p>
          <a:p>
            <a:pPr lvl="1"/>
            <a:r>
              <a:t>初始保证金要求为每份合约2,000美元（总计4,000美元）。</a:t>
            </a:r>
          </a:p>
          <a:p>
            <a:pPr lvl="1"/>
            <a:r>
              <a:t>维持保证金为每份合约1,500美元（共计3,000美元）。</a:t>
            </a:r>
            <a:endParaRPr lang="zh-CN" altLang="en-US" dirty="0">
              <a:solidFill>
                <a:srgbClr val="1406CA"/>
              </a:solidFill>
            </a:endParaRPr>
          </a:p>
        </p:txBody>
      </p:sp>
    </p:spTree>
    <p:extLst>
      <p:ext uri="{BB962C8B-B14F-4D97-AF65-F5344CB8AC3E}">
        <p14:creationId xmlns:p14="http://schemas.microsoft.com/office/powerpoint/2010/main" val="180438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title"/>
          </p:nvPr>
        </p:nvSpPr>
        <p:spPr/>
        <p:txBody>
          <a:bodyPr/>
          <a:lstStyle/>
          <a:p>
            <a:r>
              <a:t>《边际运营》</a:t>
            </a:r>
            <a:endParaRPr lang="zh-CN" altLang="en-US"/>
          </a:p>
        </p:txBody>
      </p:sp>
      <p:sp>
        <p:nvSpPr>
          <p:cNvPr id="416774" name="Rectangle 6"/>
          <p:cNvSpPr>
            <a:spLocks noChangeArrowheads="1"/>
          </p:cNvSpPr>
          <p:nvPr/>
        </p:nvSpPr>
        <p:spPr bwMode="auto">
          <a:xfrm>
            <a:off x="4137025"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5" name="Line 7"/>
          <p:cNvSpPr>
            <a:spLocks noChangeShapeType="1"/>
          </p:cNvSpPr>
          <p:nvPr/>
        </p:nvSpPr>
        <p:spPr bwMode="auto">
          <a:xfrm>
            <a:off x="2867025" y="1901825"/>
            <a:ext cx="5429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6" name="Rectangle 8"/>
          <p:cNvSpPr>
            <a:spLocks noChangeArrowheads="1"/>
          </p:cNvSpPr>
          <p:nvPr/>
        </p:nvSpPr>
        <p:spPr bwMode="auto">
          <a:xfrm>
            <a:off x="2873376" y="1901826"/>
            <a:ext cx="5407025" cy="3175"/>
          </a:xfrm>
          <a:prstGeom prst="rect">
            <a:avLst/>
          </a:prstGeom>
          <a:solidFill>
            <a:srgbClr val="0000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7" name="Line 9"/>
          <p:cNvSpPr>
            <a:spLocks noChangeShapeType="1"/>
          </p:cNvSpPr>
          <p:nvPr/>
        </p:nvSpPr>
        <p:spPr bwMode="auto">
          <a:xfrm>
            <a:off x="2867025" y="3333750"/>
            <a:ext cx="5429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8" name="Rectangle 10"/>
          <p:cNvSpPr>
            <a:spLocks noChangeArrowheads="1"/>
          </p:cNvSpPr>
          <p:nvPr/>
        </p:nvSpPr>
        <p:spPr bwMode="auto">
          <a:xfrm>
            <a:off x="2867026" y="3333751"/>
            <a:ext cx="5419725" cy="3175"/>
          </a:xfrm>
          <a:prstGeom prst="rect">
            <a:avLst/>
          </a:prstGeom>
          <a:solidFill>
            <a:srgbClr val="00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79" name="Line 11"/>
          <p:cNvSpPr>
            <a:spLocks noChangeShapeType="1"/>
          </p:cNvSpPr>
          <p:nvPr/>
        </p:nvSpPr>
        <p:spPr bwMode="auto">
          <a:xfrm>
            <a:off x="2867025" y="6319838"/>
            <a:ext cx="5429250"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80" name="Rectangle 12"/>
          <p:cNvSpPr>
            <a:spLocks noChangeArrowheads="1"/>
          </p:cNvSpPr>
          <p:nvPr/>
        </p:nvSpPr>
        <p:spPr bwMode="auto">
          <a:xfrm>
            <a:off x="2873376" y="6319839"/>
            <a:ext cx="5407025" cy="3175"/>
          </a:xfrm>
          <a:prstGeom prst="rect">
            <a:avLst/>
          </a:prstGeom>
          <a:solidFill>
            <a:srgbClr val="000000"/>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781" name="Rectangle 13"/>
          <p:cNvSpPr>
            <a:spLocks noChangeArrowheads="1"/>
          </p:cNvSpPr>
          <p:nvPr/>
        </p:nvSpPr>
        <p:spPr bwMode="auto">
          <a:xfrm>
            <a:off x="4694238" y="2022476"/>
            <a:ext cx="6396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每日</a:t>
            </a:r>
          </a:p>
        </p:txBody>
      </p:sp>
      <p:sp>
        <p:nvSpPr>
          <p:cNvPr id="416782" name="Rectangle 14"/>
          <p:cNvSpPr>
            <a:spLocks noChangeArrowheads="1"/>
          </p:cNvSpPr>
          <p:nvPr/>
        </p:nvSpPr>
        <p:spPr bwMode="auto">
          <a:xfrm>
            <a:off x="5414964" y="2022476"/>
            <a:ext cx="114294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累积的</a:t>
            </a:r>
          </a:p>
        </p:txBody>
      </p:sp>
      <p:sp>
        <p:nvSpPr>
          <p:cNvPr id="416783" name="Rectangle 15"/>
          <p:cNvSpPr>
            <a:spLocks noChangeArrowheads="1"/>
          </p:cNvSpPr>
          <p:nvPr/>
        </p:nvSpPr>
        <p:spPr bwMode="auto">
          <a:xfrm>
            <a:off x="6486525" y="2022476"/>
            <a:ext cx="781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Margin</a:t>
            </a:r>
          </a:p>
        </p:txBody>
      </p:sp>
      <p:sp>
        <p:nvSpPr>
          <p:cNvPr id="416784" name="Rectangle 16"/>
          <p:cNvSpPr>
            <a:spLocks noChangeArrowheads="1"/>
          </p:cNvSpPr>
          <p:nvPr/>
        </p:nvSpPr>
        <p:spPr bwMode="auto">
          <a:xfrm>
            <a:off x="3767138" y="2320926"/>
            <a:ext cx="7999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期货</a:t>
            </a:r>
          </a:p>
        </p:txBody>
      </p:sp>
      <p:sp>
        <p:nvSpPr>
          <p:cNvPr id="416785" name="Rectangle 17"/>
          <p:cNvSpPr>
            <a:spLocks noChangeArrowheads="1"/>
          </p:cNvSpPr>
          <p:nvPr/>
        </p:nvSpPr>
        <p:spPr bwMode="auto">
          <a:xfrm>
            <a:off x="4721225" y="2320926"/>
            <a:ext cx="5818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收益</a:t>
            </a:r>
          </a:p>
        </p:txBody>
      </p:sp>
      <p:sp>
        <p:nvSpPr>
          <p:cNvPr id="416786" name="Rectangle 18"/>
          <p:cNvSpPr>
            <a:spLocks noChangeArrowheads="1"/>
          </p:cNvSpPr>
          <p:nvPr/>
        </p:nvSpPr>
        <p:spPr bwMode="auto">
          <a:xfrm>
            <a:off x="5689600" y="2320926"/>
            <a:ext cx="5818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收益</a:t>
            </a:r>
          </a:p>
        </p:txBody>
      </p:sp>
      <p:sp>
        <p:nvSpPr>
          <p:cNvPr id="416787" name="Rectangle 19"/>
          <p:cNvSpPr>
            <a:spLocks noChangeArrowheads="1"/>
          </p:cNvSpPr>
          <p:nvPr/>
        </p:nvSpPr>
        <p:spPr bwMode="auto">
          <a:xfrm>
            <a:off x="6438901" y="2320926"/>
            <a:ext cx="878447"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账户</a:t>
            </a:r>
          </a:p>
        </p:txBody>
      </p:sp>
      <p:sp>
        <p:nvSpPr>
          <p:cNvPr id="416788" name="Rectangle 20"/>
          <p:cNvSpPr>
            <a:spLocks noChangeArrowheads="1"/>
          </p:cNvSpPr>
          <p:nvPr/>
        </p:nvSpPr>
        <p:spPr bwMode="auto">
          <a:xfrm>
            <a:off x="7297738" y="2320926"/>
            <a:ext cx="7810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Margin</a:t>
            </a:r>
          </a:p>
        </p:txBody>
      </p:sp>
      <p:sp>
        <p:nvSpPr>
          <p:cNvPr id="416789" name="Rectangle 21"/>
          <p:cNvSpPr>
            <a:spLocks noChangeArrowheads="1"/>
          </p:cNvSpPr>
          <p:nvPr/>
        </p:nvSpPr>
        <p:spPr bwMode="auto">
          <a:xfrm>
            <a:off x="3868738" y="2619376"/>
            <a:ext cx="60593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价格</a:t>
            </a:r>
          </a:p>
        </p:txBody>
      </p:sp>
      <p:sp>
        <p:nvSpPr>
          <p:cNvPr id="416790" name="Rectangle 22"/>
          <p:cNvSpPr>
            <a:spLocks noChangeArrowheads="1"/>
          </p:cNvSpPr>
          <p:nvPr/>
        </p:nvSpPr>
        <p:spPr bwMode="auto">
          <a:xfrm>
            <a:off x="4632325" y="2619376"/>
            <a:ext cx="7085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（亏损）</a:t>
            </a:r>
          </a:p>
        </p:txBody>
      </p:sp>
      <p:sp>
        <p:nvSpPr>
          <p:cNvPr id="416791" name="Rectangle 23"/>
          <p:cNvSpPr>
            <a:spLocks noChangeArrowheads="1"/>
          </p:cNvSpPr>
          <p:nvPr/>
        </p:nvSpPr>
        <p:spPr bwMode="auto">
          <a:xfrm>
            <a:off x="5600700" y="2619376"/>
            <a:ext cx="7085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（亏损）</a:t>
            </a:r>
          </a:p>
        </p:txBody>
      </p:sp>
      <p:sp>
        <p:nvSpPr>
          <p:cNvPr id="416792" name="Rectangle 24"/>
          <p:cNvSpPr>
            <a:spLocks noChangeArrowheads="1"/>
          </p:cNvSpPr>
          <p:nvPr/>
        </p:nvSpPr>
        <p:spPr bwMode="auto">
          <a:xfrm>
            <a:off x="6453188" y="2619376"/>
            <a:ext cx="8447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余额</a:t>
            </a:r>
          </a:p>
        </p:txBody>
      </p:sp>
      <p:sp>
        <p:nvSpPr>
          <p:cNvPr id="416793" name="Rectangle 25"/>
          <p:cNvSpPr>
            <a:spLocks noChangeArrowheads="1"/>
          </p:cNvSpPr>
          <p:nvPr/>
        </p:nvSpPr>
        <p:spPr bwMode="auto">
          <a:xfrm>
            <a:off x="7432675" y="2619376"/>
            <a:ext cx="52578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叫唤</a:t>
            </a:r>
          </a:p>
        </p:txBody>
      </p:sp>
      <p:sp>
        <p:nvSpPr>
          <p:cNvPr id="416794" name="Rectangle 26"/>
          <p:cNvSpPr>
            <a:spLocks noChangeArrowheads="1"/>
          </p:cNvSpPr>
          <p:nvPr/>
        </p:nvSpPr>
        <p:spPr bwMode="auto">
          <a:xfrm>
            <a:off x="3182939" y="2917826"/>
            <a:ext cx="52418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日期</a:t>
            </a:r>
          </a:p>
        </p:txBody>
      </p:sp>
      <p:sp>
        <p:nvSpPr>
          <p:cNvPr id="416795" name="Rectangle 27"/>
          <p:cNvSpPr>
            <a:spLocks noChangeArrowheads="1"/>
          </p:cNvSpPr>
          <p:nvPr/>
        </p:nvSpPr>
        <p:spPr bwMode="auto">
          <a:xfrm>
            <a:off x="3822700"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（美元）</a:t>
            </a:r>
          </a:p>
        </p:txBody>
      </p:sp>
      <p:sp>
        <p:nvSpPr>
          <p:cNvPr id="416796" name="Rectangle 28"/>
          <p:cNvSpPr>
            <a:spLocks noChangeArrowheads="1"/>
          </p:cNvSpPr>
          <p:nvPr/>
        </p:nvSpPr>
        <p:spPr bwMode="auto">
          <a:xfrm>
            <a:off x="4648200"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(美元)</a:t>
            </a:r>
          </a:p>
        </p:txBody>
      </p:sp>
      <p:sp>
        <p:nvSpPr>
          <p:cNvPr id="416797" name="Rectangle 29"/>
          <p:cNvSpPr>
            <a:spLocks noChangeArrowheads="1"/>
          </p:cNvSpPr>
          <p:nvPr/>
        </p:nvSpPr>
        <p:spPr bwMode="auto">
          <a:xfrm>
            <a:off x="5614988"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（美元）</a:t>
            </a:r>
          </a:p>
        </p:txBody>
      </p:sp>
      <p:sp>
        <p:nvSpPr>
          <p:cNvPr id="416798" name="Rectangle 30"/>
          <p:cNvSpPr>
            <a:spLocks noChangeArrowheads="1"/>
          </p:cNvSpPr>
          <p:nvPr/>
        </p:nvSpPr>
        <p:spPr bwMode="auto">
          <a:xfrm>
            <a:off x="6521450"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（美元）</a:t>
            </a:r>
          </a:p>
        </p:txBody>
      </p:sp>
      <p:sp>
        <p:nvSpPr>
          <p:cNvPr id="416799" name="Rectangle 31"/>
          <p:cNvSpPr>
            <a:spLocks noChangeArrowheads="1"/>
          </p:cNvSpPr>
          <p:nvPr/>
        </p:nvSpPr>
        <p:spPr bwMode="auto">
          <a:xfrm>
            <a:off x="7327900" y="2917826"/>
            <a:ext cx="684484"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（美元）</a:t>
            </a:r>
          </a:p>
        </p:txBody>
      </p:sp>
      <p:sp>
        <p:nvSpPr>
          <p:cNvPr id="416800" name="Rectangle 32"/>
          <p:cNvSpPr>
            <a:spLocks noChangeArrowheads="1"/>
          </p:cNvSpPr>
          <p:nvPr/>
        </p:nvSpPr>
        <p:spPr bwMode="auto">
          <a:xfrm>
            <a:off x="3762375" y="3397251"/>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600.00</a:t>
            </a:r>
          </a:p>
        </p:txBody>
      </p:sp>
      <p:sp>
        <p:nvSpPr>
          <p:cNvPr id="416801" name="Rectangle 33"/>
          <p:cNvSpPr>
            <a:spLocks noChangeArrowheads="1"/>
          </p:cNvSpPr>
          <p:nvPr/>
        </p:nvSpPr>
        <p:spPr bwMode="auto">
          <a:xfrm>
            <a:off x="6524625" y="339725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4,000</a:t>
            </a:r>
          </a:p>
        </p:txBody>
      </p:sp>
      <p:sp>
        <p:nvSpPr>
          <p:cNvPr id="416802" name="Rectangle 34"/>
          <p:cNvSpPr>
            <a:spLocks noChangeArrowheads="1"/>
          </p:cNvSpPr>
          <p:nvPr/>
        </p:nvSpPr>
        <p:spPr bwMode="auto">
          <a:xfrm>
            <a:off x="3189288" y="3754439"/>
            <a:ext cx="6396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5月6日</a:t>
            </a:r>
          </a:p>
        </p:txBody>
      </p:sp>
      <p:sp>
        <p:nvSpPr>
          <p:cNvPr id="416803" name="Rectangle 35"/>
          <p:cNvSpPr>
            <a:spLocks noChangeArrowheads="1"/>
          </p:cNvSpPr>
          <p:nvPr/>
        </p:nvSpPr>
        <p:spPr bwMode="auto">
          <a:xfrm>
            <a:off x="3762375" y="3754439"/>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597.00</a:t>
            </a:r>
          </a:p>
        </p:txBody>
      </p:sp>
      <p:sp>
        <p:nvSpPr>
          <p:cNvPr id="416804" name="Rectangle 36"/>
          <p:cNvSpPr>
            <a:spLocks noChangeArrowheads="1"/>
          </p:cNvSpPr>
          <p:nvPr/>
        </p:nvSpPr>
        <p:spPr bwMode="auto">
          <a:xfrm>
            <a:off x="4803775" y="3754439"/>
            <a:ext cx="628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(600)</a:t>
            </a:r>
          </a:p>
        </p:txBody>
      </p:sp>
      <p:sp>
        <p:nvSpPr>
          <p:cNvPr id="416805" name="Rectangle 37"/>
          <p:cNvSpPr>
            <a:spLocks noChangeArrowheads="1"/>
          </p:cNvSpPr>
          <p:nvPr/>
        </p:nvSpPr>
        <p:spPr bwMode="auto">
          <a:xfrm>
            <a:off x="4565650" y="3754439"/>
            <a:ext cx="3879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06" name="Rectangle 38"/>
          <p:cNvSpPr>
            <a:spLocks noChangeArrowheads="1"/>
          </p:cNvSpPr>
          <p:nvPr/>
        </p:nvSpPr>
        <p:spPr bwMode="auto">
          <a:xfrm>
            <a:off x="5819775" y="3754439"/>
            <a:ext cx="628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(600)</a:t>
            </a:r>
          </a:p>
        </p:txBody>
      </p:sp>
      <p:sp>
        <p:nvSpPr>
          <p:cNvPr id="416807" name="Rectangle 39"/>
          <p:cNvSpPr>
            <a:spLocks noChangeArrowheads="1"/>
          </p:cNvSpPr>
          <p:nvPr/>
        </p:nvSpPr>
        <p:spPr bwMode="auto">
          <a:xfrm>
            <a:off x="5487988" y="3754439"/>
            <a:ext cx="4905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08" name="Rectangle 40"/>
          <p:cNvSpPr>
            <a:spLocks noChangeArrowheads="1"/>
          </p:cNvSpPr>
          <p:nvPr/>
        </p:nvSpPr>
        <p:spPr bwMode="auto">
          <a:xfrm>
            <a:off x="6524625" y="3754439"/>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3,400</a:t>
            </a:r>
          </a:p>
        </p:txBody>
      </p:sp>
      <p:sp>
        <p:nvSpPr>
          <p:cNvPr id="416809" name="Rectangle 41"/>
          <p:cNvSpPr>
            <a:spLocks noChangeArrowheads="1"/>
          </p:cNvSpPr>
          <p:nvPr/>
        </p:nvSpPr>
        <p:spPr bwMode="auto">
          <a:xfrm>
            <a:off x="7532688" y="3754439"/>
            <a:ext cx="28533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0</a:t>
            </a:r>
          </a:p>
        </p:txBody>
      </p:sp>
      <p:sp>
        <p:nvSpPr>
          <p:cNvPr id="416810" name="Rectangle 42"/>
          <p:cNvSpPr>
            <a:spLocks noChangeArrowheads="1"/>
          </p:cNvSpPr>
          <p:nvPr/>
        </p:nvSpPr>
        <p:spPr bwMode="auto">
          <a:xfrm>
            <a:off x="3322639" y="3873501"/>
            <a:ext cx="2809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a:t>
            </a:r>
          </a:p>
        </p:txBody>
      </p:sp>
      <p:sp>
        <p:nvSpPr>
          <p:cNvPr id="416811" name="Rectangle 43"/>
          <p:cNvSpPr>
            <a:spLocks noChangeArrowheads="1"/>
          </p:cNvSpPr>
          <p:nvPr/>
        </p:nvSpPr>
        <p:spPr bwMode="auto">
          <a:xfrm>
            <a:off x="4060826"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12" name="Rectangle 44"/>
          <p:cNvSpPr>
            <a:spLocks noChangeArrowheads="1"/>
          </p:cNvSpPr>
          <p:nvPr/>
        </p:nvSpPr>
        <p:spPr bwMode="auto">
          <a:xfrm>
            <a:off x="4886326"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13" name="Rectangle 45"/>
          <p:cNvSpPr>
            <a:spLocks noChangeArrowheads="1"/>
          </p:cNvSpPr>
          <p:nvPr/>
        </p:nvSpPr>
        <p:spPr bwMode="auto">
          <a:xfrm>
            <a:off x="5853114"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14" name="Rectangle 46"/>
          <p:cNvSpPr>
            <a:spLocks noChangeArrowheads="1"/>
          </p:cNvSpPr>
          <p:nvPr/>
        </p:nvSpPr>
        <p:spPr bwMode="auto">
          <a:xfrm>
            <a:off x="6757989"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15" name="Rectangle 47"/>
          <p:cNvSpPr>
            <a:spLocks noChangeArrowheads="1"/>
          </p:cNvSpPr>
          <p:nvPr/>
        </p:nvSpPr>
        <p:spPr bwMode="auto">
          <a:xfrm>
            <a:off x="7566026" y="38735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16" name="Rectangle 48"/>
          <p:cNvSpPr>
            <a:spLocks noChangeArrowheads="1"/>
          </p:cNvSpPr>
          <p:nvPr/>
        </p:nvSpPr>
        <p:spPr bwMode="auto">
          <a:xfrm>
            <a:off x="3322639"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17" name="Rectangle 49"/>
          <p:cNvSpPr>
            <a:spLocks noChangeArrowheads="1"/>
          </p:cNvSpPr>
          <p:nvPr/>
        </p:nvSpPr>
        <p:spPr bwMode="auto">
          <a:xfrm>
            <a:off x="4060826"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18" name="Rectangle 50"/>
          <p:cNvSpPr>
            <a:spLocks noChangeArrowheads="1"/>
          </p:cNvSpPr>
          <p:nvPr/>
        </p:nvSpPr>
        <p:spPr bwMode="auto">
          <a:xfrm>
            <a:off x="4886326"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19" name="Rectangle 51"/>
          <p:cNvSpPr>
            <a:spLocks noChangeArrowheads="1"/>
          </p:cNvSpPr>
          <p:nvPr/>
        </p:nvSpPr>
        <p:spPr bwMode="auto">
          <a:xfrm>
            <a:off x="5853114"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20" name="Rectangle 52"/>
          <p:cNvSpPr>
            <a:spLocks noChangeArrowheads="1"/>
          </p:cNvSpPr>
          <p:nvPr/>
        </p:nvSpPr>
        <p:spPr bwMode="auto">
          <a:xfrm>
            <a:off x="6757989"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21" name="Rectangle 53"/>
          <p:cNvSpPr>
            <a:spLocks noChangeArrowheads="1"/>
          </p:cNvSpPr>
          <p:nvPr/>
        </p:nvSpPr>
        <p:spPr bwMode="auto">
          <a:xfrm>
            <a:off x="7566026" y="39925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22" name="Rectangle 54"/>
          <p:cNvSpPr>
            <a:spLocks noChangeArrowheads="1"/>
          </p:cNvSpPr>
          <p:nvPr/>
        </p:nvSpPr>
        <p:spPr bwMode="auto">
          <a:xfrm>
            <a:off x="3322639"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23" name="Rectangle 55"/>
          <p:cNvSpPr>
            <a:spLocks noChangeArrowheads="1"/>
          </p:cNvSpPr>
          <p:nvPr/>
        </p:nvSpPr>
        <p:spPr bwMode="auto">
          <a:xfrm>
            <a:off x="4060826"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24" name="Rectangle 56"/>
          <p:cNvSpPr>
            <a:spLocks noChangeArrowheads="1"/>
          </p:cNvSpPr>
          <p:nvPr/>
        </p:nvSpPr>
        <p:spPr bwMode="auto">
          <a:xfrm>
            <a:off x="4886326"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25" name="Rectangle 57"/>
          <p:cNvSpPr>
            <a:spLocks noChangeArrowheads="1"/>
          </p:cNvSpPr>
          <p:nvPr/>
        </p:nvSpPr>
        <p:spPr bwMode="auto">
          <a:xfrm>
            <a:off x="5853114"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26" name="Rectangle 58"/>
          <p:cNvSpPr>
            <a:spLocks noChangeArrowheads="1"/>
          </p:cNvSpPr>
          <p:nvPr/>
        </p:nvSpPr>
        <p:spPr bwMode="auto">
          <a:xfrm>
            <a:off x="6757989"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操作的边际  
每日  
累计</a:t>
            </a:r>
          </a:p>
        </p:txBody>
      </p:sp>
      <p:sp>
        <p:nvSpPr>
          <p:cNvPr id="416827" name="Rectangle 59"/>
          <p:cNvSpPr>
            <a:spLocks noChangeArrowheads="1"/>
          </p:cNvSpPr>
          <p:nvPr/>
        </p:nvSpPr>
        <p:spPr bwMode="auto">
          <a:xfrm>
            <a:off x="7566026" y="41116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28" name="Rectangle 60"/>
          <p:cNvSpPr>
            <a:spLocks noChangeArrowheads="1"/>
          </p:cNvSpPr>
          <p:nvPr/>
        </p:nvSpPr>
        <p:spPr bwMode="auto">
          <a:xfrm>
            <a:off x="3070225" y="4470401"/>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13 June</a:t>
            </a:r>
          </a:p>
        </p:txBody>
      </p:sp>
      <p:sp>
        <p:nvSpPr>
          <p:cNvPr id="416829" name="Rectangle 61"/>
          <p:cNvSpPr>
            <a:spLocks noChangeArrowheads="1"/>
          </p:cNvSpPr>
          <p:nvPr/>
        </p:nvSpPr>
        <p:spPr bwMode="auto">
          <a:xfrm>
            <a:off x="3762375" y="4470401"/>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593.30</a:t>
            </a:r>
          </a:p>
        </p:txBody>
      </p:sp>
      <p:sp>
        <p:nvSpPr>
          <p:cNvPr id="416830" name="Rectangle 62"/>
          <p:cNvSpPr>
            <a:spLocks noChangeArrowheads="1"/>
          </p:cNvSpPr>
          <p:nvPr/>
        </p:nvSpPr>
        <p:spPr bwMode="auto">
          <a:xfrm>
            <a:off x="4803775" y="4470401"/>
            <a:ext cx="62837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(420)</a:t>
            </a:r>
          </a:p>
        </p:txBody>
      </p:sp>
      <p:sp>
        <p:nvSpPr>
          <p:cNvPr id="416831" name="Rectangle 63"/>
          <p:cNvSpPr>
            <a:spLocks noChangeArrowheads="1"/>
          </p:cNvSpPr>
          <p:nvPr/>
        </p:nvSpPr>
        <p:spPr bwMode="auto">
          <a:xfrm>
            <a:off x="4565650" y="4470401"/>
            <a:ext cx="38792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32" name="Rectangle 64"/>
          <p:cNvSpPr>
            <a:spLocks noChangeArrowheads="1"/>
          </p:cNvSpPr>
          <p:nvPr/>
        </p:nvSpPr>
        <p:spPr bwMode="auto">
          <a:xfrm>
            <a:off x="5649913" y="4470401"/>
            <a:ext cx="782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(1,340)</a:t>
            </a:r>
          </a:p>
        </p:txBody>
      </p:sp>
      <p:sp>
        <p:nvSpPr>
          <p:cNvPr id="416833" name="Rectangle 65"/>
          <p:cNvSpPr>
            <a:spLocks noChangeArrowheads="1"/>
          </p:cNvSpPr>
          <p:nvPr/>
        </p:nvSpPr>
        <p:spPr bwMode="auto">
          <a:xfrm>
            <a:off x="5487988" y="4470401"/>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34" name="Rectangle 66"/>
          <p:cNvSpPr>
            <a:spLocks noChangeArrowheads="1"/>
          </p:cNvSpPr>
          <p:nvPr/>
        </p:nvSpPr>
        <p:spPr bwMode="auto">
          <a:xfrm>
            <a:off x="6524625" y="447040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上下文：
- 毛利率
- 每日
- 累计
要翻译的文本：2,660</a:t>
            </a:r>
          </a:p>
        </p:txBody>
      </p:sp>
      <p:sp>
        <p:nvSpPr>
          <p:cNvPr id="416835" name="Rectangle 67"/>
          <p:cNvSpPr>
            <a:spLocks noChangeArrowheads="1"/>
          </p:cNvSpPr>
          <p:nvPr/>
        </p:nvSpPr>
        <p:spPr bwMode="auto">
          <a:xfrm>
            <a:off x="7353300" y="447040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上下文：
- 毛利率
- 每日
- 累计
要翻译的文本：1,340</a:t>
            </a:r>
          </a:p>
        </p:txBody>
      </p:sp>
      <p:sp>
        <p:nvSpPr>
          <p:cNvPr id="416836" name="Rectangle 68"/>
          <p:cNvSpPr>
            <a:spLocks noChangeArrowheads="1"/>
          </p:cNvSpPr>
          <p:nvPr/>
        </p:nvSpPr>
        <p:spPr bwMode="auto">
          <a:xfrm>
            <a:off x="7294564" y="447040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37" name="Rectangle 69"/>
          <p:cNvSpPr>
            <a:spLocks noChangeArrowheads="1"/>
          </p:cNvSpPr>
          <p:nvPr/>
        </p:nvSpPr>
        <p:spPr bwMode="auto">
          <a:xfrm>
            <a:off x="3322639"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a:t>
            </a:r>
          </a:p>
        </p:txBody>
      </p:sp>
      <p:sp>
        <p:nvSpPr>
          <p:cNvPr id="416838" name="Rectangle 70"/>
          <p:cNvSpPr>
            <a:spLocks noChangeArrowheads="1"/>
          </p:cNvSpPr>
          <p:nvPr/>
        </p:nvSpPr>
        <p:spPr bwMode="auto">
          <a:xfrm>
            <a:off x="4060826"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39" name="Rectangle 71"/>
          <p:cNvSpPr>
            <a:spLocks noChangeArrowheads="1"/>
          </p:cNvSpPr>
          <p:nvPr/>
        </p:nvSpPr>
        <p:spPr bwMode="auto">
          <a:xfrm>
            <a:off x="4886326"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40" name="Rectangle 72"/>
          <p:cNvSpPr>
            <a:spLocks noChangeArrowheads="1"/>
          </p:cNvSpPr>
          <p:nvPr/>
        </p:nvSpPr>
        <p:spPr bwMode="auto">
          <a:xfrm>
            <a:off x="5853114"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a:t>
            </a:r>
          </a:p>
        </p:txBody>
      </p:sp>
      <p:sp>
        <p:nvSpPr>
          <p:cNvPr id="416841" name="Rectangle 73"/>
          <p:cNvSpPr>
            <a:spLocks noChangeArrowheads="1"/>
          </p:cNvSpPr>
          <p:nvPr/>
        </p:nvSpPr>
        <p:spPr bwMode="auto">
          <a:xfrm>
            <a:off x="6757989"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操作的边际  
每日  
累计</a:t>
            </a:r>
          </a:p>
        </p:txBody>
      </p:sp>
      <p:sp>
        <p:nvSpPr>
          <p:cNvPr id="416842" name="Rectangle 74"/>
          <p:cNvSpPr>
            <a:spLocks noChangeArrowheads="1"/>
          </p:cNvSpPr>
          <p:nvPr/>
        </p:nvSpPr>
        <p:spPr bwMode="auto">
          <a:xfrm>
            <a:off x="7566026" y="4589464"/>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43" name="Rectangle 75"/>
          <p:cNvSpPr>
            <a:spLocks noChangeArrowheads="1"/>
          </p:cNvSpPr>
          <p:nvPr/>
        </p:nvSpPr>
        <p:spPr bwMode="auto">
          <a:xfrm>
            <a:off x="3322639"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44" name="Rectangle 76"/>
          <p:cNvSpPr>
            <a:spLocks noChangeArrowheads="1"/>
          </p:cNvSpPr>
          <p:nvPr/>
        </p:nvSpPr>
        <p:spPr bwMode="auto">
          <a:xfrm>
            <a:off x="4060826"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45" name="Rectangle 77"/>
          <p:cNvSpPr>
            <a:spLocks noChangeArrowheads="1"/>
          </p:cNvSpPr>
          <p:nvPr/>
        </p:nvSpPr>
        <p:spPr bwMode="auto">
          <a:xfrm>
            <a:off x="4886326"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a:t>
            </a:r>
          </a:p>
        </p:txBody>
      </p:sp>
      <p:sp>
        <p:nvSpPr>
          <p:cNvPr id="416846" name="Rectangle 78"/>
          <p:cNvSpPr>
            <a:spLocks noChangeArrowheads="1"/>
          </p:cNvSpPr>
          <p:nvPr/>
        </p:nvSpPr>
        <p:spPr bwMode="auto">
          <a:xfrm>
            <a:off x="5853114"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47" name="Rectangle 79"/>
          <p:cNvSpPr>
            <a:spLocks noChangeArrowheads="1"/>
          </p:cNvSpPr>
          <p:nvPr/>
        </p:nvSpPr>
        <p:spPr bwMode="auto">
          <a:xfrm>
            <a:off x="6757989" y="47085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48" name="Rectangle 80"/>
          <p:cNvSpPr>
            <a:spLocks noChangeArrowheads="1"/>
          </p:cNvSpPr>
          <p:nvPr/>
        </p:nvSpPr>
        <p:spPr bwMode="auto">
          <a:xfrm>
            <a:off x="7570789" y="4622800"/>
            <a:ext cx="2365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849" name="Rectangle 81"/>
          <p:cNvSpPr>
            <a:spLocks noChangeArrowheads="1"/>
          </p:cNvSpPr>
          <p:nvPr/>
        </p:nvSpPr>
        <p:spPr bwMode="auto">
          <a:xfrm>
            <a:off x="3322639"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50" name="Rectangle 82"/>
          <p:cNvSpPr>
            <a:spLocks noChangeArrowheads="1"/>
          </p:cNvSpPr>
          <p:nvPr/>
        </p:nvSpPr>
        <p:spPr bwMode="auto">
          <a:xfrm>
            <a:off x="4060826"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51" name="Rectangle 83"/>
          <p:cNvSpPr>
            <a:spLocks noChangeArrowheads="1"/>
          </p:cNvSpPr>
          <p:nvPr/>
        </p:nvSpPr>
        <p:spPr bwMode="auto">
          <a:xfrm>
            <a:off x="4886326"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52" name="Rectangle 84"/>
          <p:cNvSpPr>
            <a:spLocks noChangeArrowheads="1"/>
          </p:cNvSpPr>
          <p:nvPr/>
        </p:nvSpPr>
        <p:spPr bwMode="auto">
          <a:xfrm>
            <a:off x="5853114"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53" name="Rectangle 85"/>
          <p:cNvSpPr>
            <a:spLocks noChangeArrowheads="1"/>
          </p:cNvSpPr>
          <p:nvPr/>
        </p:nvSpPr>
        <p:spPr bwMode="auto">
          <a:xfrm>
            <a:off x="6757989"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54" name="Rectangle 86"/>
          <p:cNvSpPr>
            <a:spLocks noChangeArrowheads="1"/>
          </p:cNvSpPr>
          <p:nvPr/>
        </p:nvSpPr>
        <p:spPr bwMode="auto">
          <a:xfrm>
            <a:off x="7566026" y="48275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55" name="Rectangle 87"/>
          <p:cNvSpPr>
            <a:spLocks noChangeArrowheads="1"/>
          </p:cNvSpPr>
          <p:nvPr/>
        </p:nvSpPr>
        <p:spPr bwMode="auto">
          <a:xfrm>
            <a:off x="3070225" y="5187951"/>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19-Jun</a:t>
            </a:r>
          </a:p>
        </p:txBody>
      </p:sp>
      <p:sp>
        <p:nvSpPr>
          <p:cNvPr id="416856" name="Rectangle 88"/>
          <p:cNvSpPr>
            <a:spLocks noChangeArrowheads="1"/>
          </p:cNvSpPr>
          <p:nvPr/>
        </p:nvSpPr>
        <p:spPr bwMode="auto">
          <a:xfrm>
            <a:off x="3762375" y="5187951"/>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587.00</a:t>
            </a:r>
          </a:p>
        </p:txBody>
      </p:sp>
      <p:sp>
        <p:nvSpPr>
          <p:cNvPr id="416857" name="Rectangle 89"/>
          <p:cNvSpPr>
            <a:spLocks noChangeArrowheads="1"/>
          </p:cNvSpPr>
          <p:nvPr/>
        </p:nvSpPr>
        <p:spPr bwMode="auto">
          <a:xfrm>
            <a:off x="4632325" y="5187951"/>
            <a:ext cx="782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(1,140)</a:t>
            </a:r>
          </a:p>
        </p:txBody>
      </p:sp>
      <p:sp>
        <p:nvSpPr>
          <p:cNvPr id="416858" name="Rectangle 90"/>
          <p:cNvSpPr>
            <a:spLocks noChangeArrowheads="1"/>
          </p:cNvSpPr>
          <p:nvPr/>
        </p:nvSpPr>
        <p:spPr bwMode="auto">
          <a:xfrm>
            <a:off x="4565651" y="51879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59" name="Rectangle 91"/>
          <p:cNvSpPr>
            <a:spLocks noChangeArrowheads="1"/>
          </p:cNvSpPr>
          <p:nvPr/>
        </p:nvSpPr>
        <p:spPr bwMode="auto">
          <a:xfrm>
            <a:off x="5649913" y="5187951"/>
            <a:ext cx="782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(2,600)</a:t>
            </a:r>
          </a:p>
        </p:txBody>
      </p:sp>
      <p:sp>
        <p:nvSpPr>
          <p:cNvPr id="416860" name="Rectangle 92"/>
          <p:cNvSpPr>
            <a:spLocks noChangeArrowheads="1"/>
          </p:cNvSpPr>
          <p:nvPr/>
        </p:nvSpPr>
        <p:spPr bwMode="auto">
          <a:xfrm>
            <a:off x="5487988" y="5187951"/>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61" name="Rectangle 93"/>
          <p:cNvSpPr>
            <a:spLocks noChangeArrowheads="1"/>
          </p:cNvSpPr>
          <p:nvPr/>
        </p:nvSpPr>
        <p:spPr bwMode="auto">
          <a:xfrm>
            <a:off x="6524625" y="518795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2,740</a:t>
            </a:r>
          </a:p>
        </p:txBody>
      </p:sp>
      <p:sp>
        <p:nvSpPr>
          <p:cNvPr id="416862" name="Rectangle 94"/>
          <p:cNvSpPr>
            <a:spLocks noChangeArrowheads="1"/>
          </p:cNvSpPr>
          <p:nvPr/>
        </p:nvSpPr>
        <p:spPr bwMode="auto">
          <a:xfrm>
            <a:off x="7353300" y="518795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1,260</a:t>
            </a:r>
          </a:p>
        </p:txBody>
      </p:sp>
      <p:sp>
        <p:nvSpPr>
          <p:cNvPr id="416863" name="Rectangle 95"/>
          <p:cNvSpPr>
            <a:spLocks noChangeArrowheads="1"/>
          </p:cNvSpPr>
          <p:nvPr/>
        </p:nvSpPr>
        <p:spPr bwMode="auto">
          <a:xfrm>
            <a:off x="7294564" y="51879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64" name="Rectangle 96"/>
          <p:cNvSpPr>
            <a:spLocks noChangeArrowheads="1"/>
          </p:cNvSpPr>
          <p:nvPr/>
        </p:nvSpPr>
        <p:spPr bwMode="auto">
          <a:xfrm>
            <a:off x="3322639"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65" name="Rectangle 97"/>
          <p:cNvSpPr>
            <a:spLocks noChangeArrowheads="1"/>
          </p:cNvSpPr>
          <p:nvPr/>
        </p:nvSpPr>
        <p:spPr bwMode="auto">
          <a:xfrm>
            <a:off x="4060826"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66" name="Rectangle 98"/>
          <p:cNvSpPr>
            <a:spLocks noChangeArrowheads="1"/>
          </p:cNvSpPr>
          <p:nvPr/>
        </p:nvSpPr>
        <p:spPr bwMode="auto">
          <a:xfrm>
            <a:off x="4886326"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a:t>
            </a:r>
          </a:p>
        </p:txBody>
      </p:sp>
      <p:sp>
        <p:nvSpPr>
          <p:cNvPr id="416867" name="Rectangle 99"/>
          <p:cNvSpPr>
            <a:spLocks noChangeArrowheads="1"/>
          </p:cNvSpPr>
          <p:nvPr/>
        </p:nvSpPr>
        <p:spPr bwMode="auto">
          <a:xfrm>
            <a:off x="5853114"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68" name="Rectangle 100"/>
          <p:cNvSpPr>
            <a:spLocks noChangeArrowheads="1"/>
          </p:cNvSpPr>
          <p:nvPr/>
        </p:nvSpPr>
        <p:spPr bwMode="auto">
          <a:xfrm>
            <a:off x="6757989"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69" name="Rectangle 101"/>
          <p:cNvSpPr>
            <a:spLocks noChangeArrowheads="1"/>
          </p:cNvSpPr>
          <p:nvPr/>
        </p:nvSpPr>
        <p:spPr bwMode="auto">
          <a:xfrm>
            <a:off x="7566026" y="5305426"/>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70" name="Rectangle 102"/>
          <p:cNvSpPr>
            <a:spLocks noChangeArrowheads="1"/>
          </p:cNvSpPr>
          <p:nvPr/>
        </p:nvSpPr>
        <p:spPr bwMode="auto">
          <a:xfrm>
            <a:off x="3322639"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71" name="Rectangle 103"/>
          <p:cNvSpPr>
            <a:spLocks noChangeArrowheads="1"/>
          </p:cNvSpPr>
          <p:nvPr/>
        </p:nvSpPr>
        <p:spPr bwMode="auto">
          <a:xfrm>
            <a:off x="4060826"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72" name="Rectangle 104"/>
          <p:cNvSpPr>
            <a:spLocks noChangeArrowheads="1"/>
          </p:cNvSpPr>
          <p:nvPr/>
        </p:nvSpPr>
        <p:spPr bwMode="auto">
          <a:xfrm>
            <a:off x="4886326"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73" name="Rectangle 105"/>
          <p:cNvSpPr>
            <a:spLocks noChangeArrowheads="1"/>
          </p:cNvSpPr>
          <p:nvPr/>
        </p:nvSpPr>
        <p:spPr bwMode="auto">
          <a:xfrm>
            <a:off x="5853114"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74" name="Rectangle 106"/>
          <p:cNvSpPr>
            <a:spLocks noChangeArrowheads="1"/>
          </p:cNvSpPr>
          <p:nvPr/>
        </p:nvSpPr>
        <p:spPr bwMode="auto">
          <a:xfrm>
            <a:off x="6757989"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75" name="Rectangle 107"/>
          <p:cNvSpPr>
            <a:spLocks noChangeArrowheads="1"/>
          </p:cNvSpPr>
          <p:nvPr/>
        </p:nvSpPr>
        <p:spPr bwMode="auto">
          <a:xfrm>
            <a:off x="7566026" y="5424489"/>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76" name="Rectangle 108"/>
          <p:cNvSpPr>
            <a:spLocks noChangeArrowheads="1"/>
          </p:cNvSpPr>
          <p:nvPr/>
        </p:nvSpPr>
        <p:spPr bwMode="auto">
          <a:xfrm>
            <a:off x="3322639"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77" name="Rectangle 109"/>
          <p:cNvSpPr>
            <a:spLocks noChangeArrowheads="1"/>
          </p:cNvSpPr>
          <p:nvPr/>
        </p:nvSpPr>
        <p:spPr bwMode="auto">
          <a:xfrm>
            <a:off x="4060826"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78" name="Rectangle 110"/>
          <p:cNvSpPr>
            <a:spLocks noChangeArrowheads="1"/>
          </p:cNvSpPr>
          <p:nvPr/>
        </p:nvSpPr>
        <p:spPr bwMode="auto">
          <a:xfrm>
            <a:off x="4886326"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79" name="Rectangle 111"/>
          <p:cNvSpPr>
            <a:spLocks noChangeArrowheads="1"/>
          </p:cNvSpPr>
          <p:nvPr/>
        </p:nvSpPr>
        <p:spPr bwMode="auto">
          <a:xfrm>
            <a:off x="5853114"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操作边缘  
每日  
累计</a:t>
            </a:r>
          </a:p>
        </p:txBody>
      </p:sp>
      <p:sp>
        <p:nvSpPr>
          <p:cNvPr id="416880" name="Rectangle 112"/>
          <p:cNvSpPr>
            <a:spLocks noChangeArrowheads="1"/>
          </p:cNvSpPr>
          <p:nvPr/>
        </p:nvSpPr>
        <p:spPr bwMode="auto">
          <a:xfrm>
            <a:off x="6757989"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81" name="Rectangle 113"/>
          <p:cNvSpPr>
            <a:spLocks noChangeArrowheads="1"/>
          </p:cNvSpPr>
          <p:nvPr/>
        </p:nvSpPr>
        <p:spPr bwMode="auto">
          <a:xfrm>
            <a:off x="7566026" y="5543551"/>
            <a:ext cx="234039"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操作的边界  
每日  
累计</a:t>
            </a:r>
          </a:p>
        </p:txBody>
      </p:sp>
      <p:sp>
        <p:nvSpPr>
          <p:cNvPr id="416882" name="Rectangle 114"/>
          <p:cNvSpPr>
            <a:spLocks noChangeArrowheads="1"/>
          </p:cNvSpPr>
          <p:nvPr/>
        </p:nvSpPr>
        <p:spPr bwMode="auto">
          <a:xfrm>
            <a:off x="3070225" y="5903914"/>
            <a:ext cx="74219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26日六月</a:t>
            </a:r>
          </a:p>
        </p:txBody>
      </p:sp>
      <p:sp>
        <p:nvSpPr>
          <p:cNvPr id="416883" name="Rectangle 115"/>
          <p:cNvSpPr>
            <a:spLocks noChangeArrowheads="1"/>
          </p:cNvSpPr>
          <p:nvPr/>
        </p:nvSpPr>
        <p:spPr bwMode="auto">
          <a:xfrm>
            <a:off x="3762375" y="5903914"/>
            <a:ext cx="74700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592.30</a:t>
            </a:r>
          </a:p>
        </p:txBody>
      </p:sp>
      <p:sp>
        <p:nvSpPr>
          <p:cNvPr id="416884" name="Rectangle 116"/>
          <p:cNvSpPr>
            <a:spLocks noChangeArrowheads="1"/>
          </p:cNvSpPr>
          <p:nvPr/>
        </p:nvSpPr>
        <p:spPr bwMode="auto">
          <a:xfrm>
            <a:off x="4889500" y="5903914"/>
            <a:ext cx="4905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260</a:t>
            </a:r>
          </a:p>
        </p:txBody>
      </p:sp>
      <p:sp>
        <p:nvSpPr>
          <p:cNvPr id="416885" name="Rectangle 117"/>
          <p:cNvSpPr>
            <a:spLocks noChangeArrowheads="1"/>
          </p:cNvSpPr>
          <p:nvPr/>
        </p:nvSpPr>
        <p:spPr bwMode="auto">
          <a:xfrm>
            <a:off x="4565650" y="5903914"/>
            <a:ext cx="49052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86" name="Rectangle 118"/>
          <p:cNvSpPr>
            <a:spLocks noChangeArrowheads="1"/>
          </p:cNvSpPr>
          <p:nvPr/>
        </p:nvSpPr>
        <p:spPr bwMode="auto">
          <a:xfrm>
            <a:off x="5649913" y="5903914"/>
            <a:ext cx="78226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(1,540)</a:t>
            </a:r>
          </a:p>
        </p:txBody>
      </p:sp>
      <p:sp>
        <p:nvSpPr>
          <p:cNvPr id="416887" name="Rectangle 119"/>
          <p:cNvSpPr>
            <a:spLocks noChangeArrowheads="1"/>
          </p:cNvSpPr>
          <p:nvPr/>
        </p:nvSpPr>
        <p:spPr bwMode="auto">
          <a:xfrm>
            <a:off x="5487988" y="5903914"/>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rPr lang="zh-CN" altLang="en-US" sz="1600">
                <a:solidFill>
                  <a:srgbClr val="1406CA"/>
                </a:solidFill>
                <a:ea typeface="宋体" panose="02010600030101010101" pitchFamily="2" charset="-122"/>
              </a:rPr>
              <a:t>   </a:t>
            </a:r>
          </a:p>
        </p:txBody>
      </p:sp>
      <p:sp>
        <p:nvSpPr>
          <p:cNvPr id="416888" name="Rectangle 120"/>
          <p:cNvSpPr>
            <a:spLocks noChangeArrowheads="1"/>
          </p:cNvSpPr>
          <p:nvPr/>
        </p:nvSpPr>
        <p:spPr bwMode="auto">
          <a:xfrm>
            <a:off x="6524625" y="5903914"/>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上下界运算  
每日  
累计  
5,060</a:t>
            </a:r>
          </a:p>
        </p:txBody>
      </p:sp>
      <p:sp>
        <p:nvSpPr>
          <p:cNvPr id="416889" name="Rectangle 121"/>
          <p:cNvSpPr>
            <a:spLocks noChangeArrowheads="1"/>
          </p:cNvSpPr>
          <p:nvPr/>
        </p:nvSpPr>
        <p:spPr bwMode="auto">
          <a:xfrm>
            <a:off x="7532688" y="5903914"/>
            <a:ext cx="285336"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0</a:t>
            </a:r>
          </a:p>
        </p:txBody>
      </p:sp>
      <p:sp>
        <p:nvSpPr>
          <p:cNvPr id="416890" name="Rectangle 122"/>
          <p:cNvSpPr>
            <a:spLocks noChangeArrowheads="1"/>
          </p:cNvSpPr>
          <p:nvPr/>
        </p:nvSpPr>
        <p:spPr bwMode="auto">
          <a:xfrm>
            <a:off x="7134225" y="5214939"/>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 操作边际  
+ 每日  
+ 累积</a:t>
            </a:r>
          </a:p>
        </p:txBody>
      </p:sp>
      <p:sp>
        <p:nvSpPr>
          <p:cNvPr id="416891" name="Rectangle 123"/>
          <p:cNvSpPr>
            <a:spLocks noChangeArrowheads="1"/>
          </p:cNvSpPr>
          <p:nvPr/>
        </p:nvSpPr>
        <p:spPr bwMode="auto">
          <a:xfrm>
            <a:off x="7962900" y="4500564"/>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 操作 margins  
- 每日  
- 累积</a:t>
            </a:r>
          </a:p>
        </p:txBody>
      </p:sp>
      <p:sp>
        <p:nvSpPr>
          <p:cNvPr id="416892" name="Rectangle 124"/>
          <p:cNvSpPr>
            <a:spLocks noChangeArrowheads="1"/>
          </p:cNvSpPr>
          <p:nvPr/>
        </p:nvSpPr>
        <p:spPr bwMode="auto">
          <a:xfrm>
            <a:off x="8220075" y="447040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4,000</a:t>
            </a:r>
          </a:p>
        </p:txBody>
      </p:sp>
      <p:sp>
        <p:nvSpPr>
          <p:cNvPr id="416893" name="Rectangle 125"/>
          <p:cNvSpPr>
            <a:spLocks noChangeArrowheads="1"/>
          </p:cNvSpPr>
          <p:nvPr/>
        </p:nvSpPr>
        <p:spPr bwMode="auto">
          <a:xfrm>
            <a:off x="8220075" y="4829176"/>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3,000</a:t>
            </a:r>
          </a:p>
        </p:txBody>
      </p:sp>
      <p:sp>
        <p:nvSpPr>
          <p:cNvPr id="416894" name="Rectangle 126"/>
          <p:cNvSpPr>
            <a:spLocks noChangeArrowheads="1"/>
          </p:cNvSpPr>
          <p:nvPr/>
        </p:nvSpPr>
        <p:spPr bwMode="auto">
          <a:xfrm>
            <a:off x="7134225" y="4500564"/>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 操作边际  
+ 每日  
+ 累积</a:t>
            </a:r>
          </a:p>
        </p:txBody>
      </p:sp>
      <p:sp>
        <p:nvSpPr>
          <p:cNvPr id="416895" name="Rectangle 127"/>
          <p:cNvSpPr>
            <a:spLocks noChangeArrowheads="1"/>
          </p:cNvSpPr>
          <p:nvPr/>
        </p:nvSpPr>
        <p:spPr bwMode="auto">
          <a:xfrm>
            <a:off x="7962900" y="5214939"/>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 运营边际  
= 每日  
= 累积</a:t>
            </a:r>
          </a:p>
        </p:txBody>
      </p:sp>
      <p:sp>
        <p:nvSpPr>
          <p:cNvPr id="416896" name="Rectangle 128"/>
          <p:cNvSpPr>
            <a:spLocks noChangeArrowheads="1"/>
          </p:cNvSpPr>
          <p:nvPr/>
        </p:nvSpPr>
        <p:spPr bwMode="auto">
          <a:xfrm>
            <a:off x="8220075" y="5187951"/>
            <a:ext cx="6444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4,000</a:t>
            </a:r>
          </a:p>
        </p:txBody>
      </p:sp>
      <p:sp>
        <p:nvSpPr>
          <p:cNvPr id="416897" name="Rectangle 129"/>
          <p:cNvSpPr>
            <a:spLocks noChangeArrowheads="1"/>
          </p:cNvSpPr>
          <p:nvPr/>
        </p:nvSpPr>
        <p:spPr bwMode="auto">
          <a:xfrm>
            <a:off x="7962900" y="4843464"/>
            <a:ext cx="298160"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l"/>
            <a:r>
              <a:t>操作边际  
每日  
累计</a:t>
            </a:r>
          </a:p>
        </p:txBody>
      </p:sp>
      <p:sp>
        <p:nvSpPr>
          <p:cNvPr id="416898" name="Line 130"/>
          <p:cNvSpPr>
            <a:spLocks noChangeShapeType="1"/>
          </p:cNvSpPr>
          <p:nvPr/>
        </p:nvSpPr>
        <p:spPr bwMode="auto">
          <a:xfrm flipH="1">
            <a:off x="7443789" y="4926013"/>
            <a:ext cx="536575" cy="0"/>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899" name="Line 131"/>
          <p:cNvSpPr>
            <a:spLocks noChangeShapeType="1"/>
          </p:cNvSpPr>
          <p:nvPr/>
        </p:nvSpPr>
        <p:spPr bwMode="auto">
          <a:xfrm flipH="1" flipV="1">
            <a:off x="7129464" y="4705351"/>
            <a:ext cx="327025" cy="227013"/>
          </a:xfrm>
          <a:prstGeom prst="line">
            <a:avLst/>
          </a:prstGeom>
          <a:noFill/>
          <a:ln w="19050">
            <a:solidFill>
              <a:srgbClr val="FF66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900" name="Line 132"/>
          <p:cNvSpPr>
            <a:spLocks noChangeShapeType="1"/>
          </p:cNvSpPr>
          <p:nvPr/>
        </p:nvSpPr>
        <p:spPr bwMode="auto">
          <a:xfrm flipH="1">
            <a:off x="7124701" y="4937125"/>
            <a:ext cx="327025" cy="254000"/>
          </a:xfrm>
          <a:prstGeom prst="line">
            <a:avLst/>
          </a:prstGeom>
          <a:noFill/>
          <a:ln w="19050">
            <a:solidFill>
              <a:srgbClr val="FF66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902" name="Line 134"/>
          <p:cNvSpPr>
            <a:spLocks noChangeShapeType="1"/>
          </p:cNvSpPr>
          <p:nvPr/>
        </p:nvSpPr>
        <p:spPr bwMode="auto">
          <a:xfrm flipV="1">
            <a:off x="7794625" y="4038600"/>
            <a:ext cx="838200" cy="457200"/>
          </a:xfrm>
          <a:prstGeom prst="line">
            <a:avLst/>
          </a:prstGeom>
          <a:noFill/>
          <a:ln w="19050">
            <a:solidFill>
              <a:srgbClr val="FF66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16905" name="Text Box 137"/>
          <p:cNvSpPr txBox="1">
            <a:spLocks noChangeArrowheads="1"/>
          </p:cNvSpPr>
          <p:nvPr/>
        </p:nvSpPr>
        <p:spPr bwMode="auto">
          <a:xfrm>
            <a:off x="1143000" y="1371600"/>
            <a:ext cx="99060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t>长期持有两手黄金期货多头头寸的保证金运作</a:t>
            </a:r>
          </a:p>
        </p:txBody>
      </p:sp>
      <p:sp>
        <p:nvSpPr>
          <p:cNvPr id="416906" name="Text Box 138"/>
          <p:cNvSpPr txBox="1">
            <a:spLocks noChangeArrowheads="1"/>
          </p:cNvSpPr>
          <p:nvPr/>
        </p:nvSpPr>
        <p:spPr bwMode="auto">
          <a:xfrm>
            <a:off x="8534400" y="3733801"/>
            <a:ext cx="1524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t>变动保证金</a:t>
            </a:r>
          </a:p>
        </p:txBody>
      </p:sp>
      <p:pic>
        <p:nvPicPr>
          <p:cNvPr id="416908" name="Picture 1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248" y="-107950"/>
            <a:ext cx="9144000" cy="688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748187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16908"/>
                                        </p:tgtEl>
                                      </p:cBhvr>
                                    </p:animEffect>
                                    <p:set>
                                      <p:cBhvr>
                                        <p:cTn id="7" dur="1" fill="hold">
                                          <p:stCondLst>
                                            <p:cond delay="499"/>
                                          </p:stCondLst>
                                        </p:cTn>
                                        <p:tgtEl>
                                          <p:spTgt spid="4169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Grp="1" noChangeArrowheads="1"/>
          </p:cNvSpPr>
          <p:nvPr>
            <p:ph type="title"/>
          </p:nvPr>
        </p:nvSpPr>
        <p:spPr/>
        <p:txBody>
          <a:bodyPr/>
          <a:lstStyle/>
          <a:p>
            <a:r>
              <a:t>保证金的运作</a:t>
            </a:r>
            <a:endParaRPr lang="zh-CN" altLang="en-US"/>
          </a:p>
        </p:txBody>
      </p:sp>
      <p:sp>
        <p:nvSpPr>
          <p:cNvPr id="417795" name="Rectangle 3"/>
          <p:cNvSpPr>
            <a:spLocks noGrp="1" noChangeArrowheads="1"/>
          </p:cNvSpPr>
          <p:nvPr>
            <p:ph type="body" idx="1"/>
          </p:nvPr>
        </p:nvSpPr>
        <p:spPr>
          <a:xfrm>
            <a:off x="737419" y="1524000"/>
            <a:ext cx="10810568" cy="4800600"/>
          </a:xfrm>
        </p:spPr>
        <p:txBody>
          <a:bodyPr/>
          <a:lstStyle/>
          <a:p>
            <a:r>
              <a:t>进一步详情</a:t>
            </a:r>
          </a:p>
          <a:p>
            <a:pPr lvl="1"/>
            <a:r>
              <a:t>许多经纪商允许投资者在其保证金账户的余额上赚取利息。</a:t>
            </a:r>
            <a:endParaRPr lang="en-US" altLang="zh-CN" dirty="0">
              <a:solidFill>
                <a:srgbClr val="1406CA"/>
              </a:solidFill>
            </a:endParaRPr>
          </a:p>
          <a:p>
            <a:pPr lvl="1"/>
            <a:r>
              <a:t>为了满足初始保证金要求，投资者有时可以向经纪公司存入证券。</a:t>
            </a:r>
            <a:endParaRPr lang="en-US" altLang="zh-CN" dirty="0"/>
          </a:p>
          <a:p>
            <a:pPr lvl="1"/>
            <a:r>
              <a:t>文本翻译：每日盯市的影响是期货合约每天结算，而不是在其到期日一次性结算。</a:t>
            </a:r>
            <a:endParaRPr lang="en-US" altLang="zh-CN" dirty="0">
              <a:solidFill>
                <a:srgbClr val="1406CA"/>
              </a:solidFill>
            </a:endParaRPr>
          </a:p>
          <a:p>
            <a:pPr lvl="1"/>
            <a:r>
              <a:t>最低初始保证金和维持保证金的水平由交易所设定。</a:t>
            </a:r>
          </a:p>
          <a:p>
            <a:pPr lvl="1"/>
            <a:r>
              <a:t>保证金要求可能取决于交易者的 objectives</a:t>
            </a:r>
          </a:p>
          <a:p>
            <a:pPr lvl="1"/>
            <a:r>
              <a:t>注意，保证金要求在空头期货头寸和多头期货头寸上是相同的。</a:t>
            </a:r>
            <a:endParaRPr lang="en-US" altLang="zh-CN" dirty="0">
              <a:solidFill>
                <a:srgbClr val="FF158A"/>
              </a:solidFill>
            </a:endParaRPr>
          </a:p>
        </p:txBody>
      </p:sp>
    </p:spTree>
    <p:extLst>
      <p:ext uri="{BB962C8B-B14F-4D97-AF65-F5344CB8AC3E}">
        <p14:creationId xmlns:p14="http://schemas.microsoft.com/office/powerpoint/2010/main" val="27914366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t>保证金的运作</a:t>
            </a:r>
            <a:endParaRPr lang="zh-CN" altLang="en-US"/>
          </a:p>
        </p:txBody>
      </p:sp>
      <p:sp>
        <p:nvSpPr>
          <p:cNvPr id="419843" name="Rectangle 3"/>
          <p:cNvSpPr>
            <a:spLocks noGrp="1" noChangeArrowheads="1"/>
          </p:cNvSpPr>
          <p:nvPr>
            <p:ph type="body" idx="1"/>
          </p:nvPr>
        </p:nvSpPr>
        <p:spPr>
          <a:xfrm>
            <a:off x="899651" y="2133600"/>
            <a:ext cx="10500851" cy="4267200"/>
          </a:xfrm>
        </p:spPr>
        <p:txBody>
          <a:bodyPr/>
          <a:lstStyle/>
          <a:p>
            <a:pPr>
              <a:lnSpc>
                <a:spcPct val="90000"/>
              </a:lnSpc>
            </a:pPr>
            <a:r>
              <a:t>清算所与保证金账户</a:t>
            </a:r>
          </a:p>
          <a:p>
            <a:pPr lvl="1">
              <a:lnSpc>
                <a:spcPct val="90000"/>
              </a:lnSpc>
              <a:spcBef>
                <a:spcPts val="1200"/>
              </a:spcBef>
            </a:pPr>
            <a:r>
              <a:t>交易所结算所是交易所的附属机构，在期货交易中充当中介。</a:t>
            </a:r>
            <a:endParaRPr lang="en-US" altLang="zh-CN" dirty="0">
              <a:solidFill>
                <a:srgbClr val="1406CA"/>
              </a:solidFill>
            </a:endParaRPr>
          </a:p>
          <a:p>
            <a:pPr lvl="1">
              <a:lnSpc>
                <a:spcPct val="90000"/>
              </a:lnSpc>
              <a:spcBef>
                <a:spcPts val="1200"/>
              </a:spcBef>
            </a:pPr>
            <a:r>
              <a:t>结算所有一批会员。</a:t>
            </a:r>
            <a:endParaRPr lang="en-US" altLang="zh-CN" dirty="0">
              <a:solidFill>
                <a:srgbClr val="1406CA"/>
              </a:solidFill>
            </a:endParaRPr>
          </a:p>
          <a:p>
            <a:pPr lvl="1">
              <a:lnSpc>
                <a:spcPct val="90000"/>
              </a:lnSpc>
              <a:spcBef>
                <a:spcPts val="1200"/>
              </a:spcBef>
            </a:pPr>
            <a:r>
              <a:t>结算所的主要任务是记录当天发生的所有交易，以便计算其每个成员的净头寸。</a:t>
            </a:r>
            <a:endParaRPr lang="en-US" altLang="zh-CN" dirty="0">
              <a:solidFill>
                <a:srgbClr val="1406CA"/>
              </a:solidFill>
            </a:endParaRPr>
          </a:p>
          <a:p>
            <a:pPr lvl="1">
              <a:lnSpc>
                <a:spcPct val="90000"/>
              </a:lnSpc>
              <a:spcBef>
                <a:spcPts val="1200"/>
              </a:spcBef>
            </a:pPr>
            <a:r>
              <a:t>保证金制度的目的在于减少市场参与者因违约而蒙受损失的可能性。</a:t>
            </a:r>
            <a:endParaRPr lang="en-US" altLang="zh-CN" dirty="0">
              <a:solidFill>
                <a:srgbClr val="1406CA"/>
              </a:solidFill>
            </a:endParaRPr>
          </a:p>
        </p:txBody>
      </p:sp>
    </p:spTree>
    <p:extLst>
      <p:ext uri="{BB962C8B-B14F-4D97-AF65-F5344CB8AC3E}">
        <p14:creationId xmlns:p14="http://schemas.microsoft.com/office/powerpoint/2010/main" val="1060383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t>报纸报价</a:t>
            </a:r>
          </a:p>
        </p:txBody>
      </p:sp>
      <p:sp>
        <p:nvSpPr>
          <p:cNvPr id="421891" name="Rectangle 3"/>
          <p:cNvSpPr>
            <a:spLocks noGrp="1" noChangeArrowheads="1"/>
          </p:cNvSpPr>
          <p:nvPr>
            <p:ph type="body" idx="1"/>
          </p:nvPr>
        </p:nvSpPr>
        <p:spPr>
          <a:xfrm>
            <a:off x="847964" y="2052484"/>
            <a:ext cx="10921249" cy="3429000"/>
          </a:xfrm>
        </p:spPr>
        <p:txBody>
          <a:bodyPr/>
          <a:lstStyle/>
          <a:p>
            <a:pPr>
              <a:spcBef>
                <a:spcPts val="1200"/>
              </a:spcBef>
            </a:pPr>
            <a:r>
              <a:t>价格</a:t>
            </a:r>
          </a:p>
          <a:p>
            <a:pPr>
              <a:spcBef>
                <a:spcPts val="1200"/>
              </a:spcBef>
            </a:pPr>
            <a:r>
              <a:t>结算价格</a:t>
            </a:r>
          </a:p>
          <a:p>
            <a:pPr>
              <a:spcBef>
                <a:spcPts val="1200"/>
              </a:spcBef>
            </a:pPr>
            <a:r>
              <a:t>Lifetime highs and lows（有效期内的最高价和最低价）</a:t>
            </a:r>
          </a:p>
          <a:p>
            <a:pPr>
              <a:spcBef>
                <a:spcPts val="1200"/>
              </a:spcBef>
            </a:pPr>
            <a:r>
              <a:t>未平仓合约数和交易量</a:t>
            </a:r>
          </a:p>
          <a:p>
            <a:pPr>
              <a:spcBef>
                <a:spcPts val="1200"/>
              </a:spcBef>
            </a:pPr>
            <a:r>
              <a:t>期货价格模式</a:t>
            </a:r>
          </a:p>
        </p:txBody>
      </p:sp>
    </p:spTree>
    <p:extLst>
      <p:ext uri="{BB962C8B-B14F-4D97-AF65-F5344CB8AC3E}">
        <p14:creationId xmlns:p14="http://schemas.microsoft.com/office/powerpoint/2010/main" val="25863209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Rectangle 4"/>
          <p:cNvSpPr>
            <a:spLocks noGrp="1" noChangeArrowheads="1"/>
          </p:cNvSpPr>
          <p:nvPr>
            <p:ph type="ctrTitle"/>
          </p:nvPr>
        </p:nvSpPr>
        <p:spPr>
          <a:xfrm>
            <a:off x="1524000" y="1828800"/>
            <a:ext cx="9144000" cy="2362200"/>
          </a:xfrm>
        </p:spPr>
        <p:txBody>
          <a:bodyPr/>
          <a:lstStyle/>
          <a:p>
            <a:pPr algn="ctr">
              <a:lnSpc>
                <a:spcPct val="120000"/>
              </a:lnSpc>
            </a:pPr>
            <a:r>
              <a:t>衍生品</a:t>
            </a:r>
            <a:endParaRPr lang="en-US" altLang="zh-CN" sz="6000" dirty="0"/>
          </a:p>
        </p:txBody>
      </p:sp>
      <p:sp>
        <p:nvSpPr>
          <p:cNvPr id="199685" name="Rectangle 5"/>
          <p:cNvSpPr>
            <a:spLocks noGrp="1" noChangeArrowheads="1"/>
          </p:cNvSpPr>
          <p:nvPr>
            <p:ph type="subTitle" idx="1"/>
          </p:nvPr>
        </p:nvSpPr>
        <p:spPr>
          <a:xfrm>
            <a:off x="1524000" y="4292600"/>
            <a:ext cx="9144000" cy="1944688"/>
          </a:xfrm>
        </p:spPr>
        <p:txBody>
          <a:bodyPr/>
          <a:lstStyle/>
          <a:p>
            <a:pPr algn="ctr">
              <a:lnSpc>
                <a:spcPct val="90000"/>
              </a:lnSpc>
            </a:pPr>
            <a:r>
              <a:t>邓光军</a:t>
            </a:r>
          </a:p>
          <a:p>
            <a:pPr algn="ctr">
              <a:lnSpc>
                <a:spcPct val="90000"/>
              </a:lnSpc>
            </a:pPr>
            <a:endParaRPr lang="en-US" altLang="zh-CN" sz="2000">
              <a:effectLst>
                <a:outerShdw blurRad="38100" dist="38100" dir="2700000" algn="tl">
                  <a:srgbClr val="C0C0C0"/>
                </a:outerShdw>
              </a:effectLst>
              <a:ea typeface="楷体" panose="02010609060101010101" pitchFamily="49" charset="-122"/>
            </a:endParaRPr>
          </a:p>
          <a:p>
            <a:pPr algn="ctr">
              <a:lnSpc>
                <a:spcPct val="90000"/>
              </a:lnSpc>
            </a:pPr>
            <a:endParaRPr lang="en-US" altLang="zh-CN" sz="2000">
              <a:effectLst>
                <a:outerShdw blurRad="38100" dist="38100" dir="2700000" algn="tl">
                  <a:srgbClr val="C0C0C0"/>
                </a:outerShdw>
              </a:effectLst>
            </a:endParaRPr>
          </a:p>
          <a:p>
            <a:pPr algn="ctr">
              <a:lnSpc>
                <a:spcPct val="90000"/>
              </a:lnSpc>
            </a:pPr>
            <a:endParaRPr lang="en-US" altLang="zh-CN" sz="2000">
              <a:effectLst>
                <a:outerShdw blurRad="38100" dist="38100" dir="2700000" algn="tl">
                  <a:srgbClr val="C0C0C0"/>
                </a:outerShdw>
              </a:effectLst>
            </a:endParaRPr>
          </a:p>
          <a:p>
            <a:pPr algn="ctr">
              <a:lnSpc>
                <a:spcPct val="90000"/>
              </a:lnSpc>
            </a:pPr>
            <a:r>
              <a:t>电子邮箱：denggj@uestc.edu.cn</a:t>
            </a:r>
          </a:p>
        </p:txBody>
      </p:sp>
      <p:sp>
        <p:nvSpPr>
          <p:cNvPr id="199686" name="Rectangle 6"/>
          <p:cNvSpPr>
            <a:spLocks noChangeArrowheads="1"/>
          </p:cNvSpPr>
          <p:nvPr/>
        </p:nvSpPr>
        <p:spPr bwMode="auto">
          <a:xfrm>
            <a:off x="1524000" y="6157914"/>
            <a:ext cx="9144000" cy="439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defRPr kumimoji="1" sz="2800" b="1">
                <a:solidFill>
                  <a:schemeClr val="tx2"/>
                </a:solidFill>
                <a:latin typeface="Times New Roman" panose="02020603050405020304" pitchFamily="18" charset="0"/>
                <a:ea typeface="楷体_GB2312" pitchFamily="49" charset="-122"/>
              </a:defRPr>
            </a:lvl1pPr>
            <a:lvl2pPr>
              <a:spcBef>
                <a:spcPct val="20000"/>
              </a:spcBef>
              <a:buClr>
                <a:srgbClr val="CC9900"/>
              </a:buClr>
              <a:buSzPct val="75000"/>
              <a:buFont typeface="Wingdings" panose="05000000000000000000" pitchFamily="2" charset="2"/>
              <a:defRPr kumimoji="1" sz="2400" b="1">
                <a:solidFill>
                  <a:schemeClr val="tx1"/>
                </a:solidFill>
                <a:effectLst>
                  <a:outerShdw blurRad="38100" dist="38100" dir="2700000" algn="tl">
                    <a:srgbClr val="C0C0C0"/>
                  </a:outerShdw>
                </a:effectLst>
                <a:latin typeface="Times New Roman" panose="02020603050405020304" pitchFamily="18" charset="0"/>
                <a:ea typeface="楷体_GB2312" pitchFamily="49" charset="-122"/>
              </a:defRPr>
            </a:lvl2pPr>
            <a:lvl3pPr>
              <a:spcBef>
                <a:spcPct val="20000"/>
              </a:spcBef>
              <a:buClr>
                <a:srgbClr val="FF0066"/>
              </a:buClr>
              <a:buFont typeface="Times New Roman" panose="02020603050405020304" pitchFamily="18" charset="0"/>
              <a:defRPr kumimoji="1" sz="2000" b="1">
                <a:solidFill>
                  <a:schemeClr val="hlink"/>
                </a:solidFill>
                <a:effectLst>
                  <a:outerShdw blurRad="38100" dist="38100" dir="2700000" algn="tl">
                    <a:srgbClr val="C0C0C0"/>
                  </a:outerShdw>
                </a:effectLst>
                <a:latin typeface="Times New Roman" panose="02020603050405020304" pitchFamily="18" charset="0"/>
                <a:ea typeface="楷体_GB2312" pitchFamily="49" charset="-122"/>
              </a:defRPr>
            </a:lvl3pPr>
            <a:lvl4pPr>
              <a:spcBef>
                <a:spcPct val="20000"/>
              </a:spcBef>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4pPr>
            <a:lvl5pPr>
              <a:spcBef>
                <a:spcPct val="20000"/>
              </a:spcBef>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5pPr>
            <a:lvl6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6pPr>
            <a:lvl7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7pPr>
            <a:lvl8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8pPr>
            <a:lvl9pPr algn="ctr" fontAlgn="base">
              <a:spcBef>
                <a:spcPct val="20000"/>
              </a:spcBef>
              <a:spcAft>
                <a:spcPct val="0"/>
              </a:spcAft>
              <a:buClr>
                <a:schemeClr val="tx2"/>
              </a:buClr>
              <a:defRPr kumimoji="1" sz="2000" b="1">
                <a:solidFill>
                  <a:srgbClr val="0000FF"/>
                </a:solidFill>
                <a:effectLst>
                  <a:outerShdw blurRad="38100" dist="38100" dir="2700000" algn="tl">
                    <a:srgbClr val="C0C0C0"/>
                  </a:outerShdw>
                </a:effectLst>
                <a:latin typeface="Times New Roman" panose="02020603050405020304" pitchFamily="18" charset="0"/>
                <a:ea typeface="楷体_GB2312" pitchFamily="49" charset="-122"/>
              </a:defRPr>
            </a:lvl9pPr>
          </a:lstStyle>
          <a:p>
            <a:pPr algn="ctr" fontAlgn="base">
              <a:spcAft>
                <a:spcPct val="0"/>
              </a:spcAft>
            </a:pPr>
            <a:r>
              <a:t>管理经济学院</a:t>
            </a:r>
          </a:p>
        </p:txBody>
      </p:sp>
    </p:spTree>
    <p:extLst>
      <p:ext uri="{BB962C8B-B14F-4D97-AF65-F5344CB8AC3E}">
        <p14:creationId xmlns:p14="http://schemas.microsoft.com/office/powerpoint/2010/main" val="18190728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Rectangle 1026"/>
          <p:cNvSpPr>
            <a:spLocks noGrp="1" noChangeArrowheads="1"/>
          </p:cNvSpPr>
          <p:nvPr>
            <p:ph type="title"/>
          </p:nvPr>
        </p:nvSpPr>
        <p:spPr>
          <a:xfrm>
            <a:off x="328084" y="373014"/>
            <a:ext cx="10363200" cy="1143000"/>
          </a:xfrm>
        </p:spPr>
        <p:txBody>
          <a:bodyPr/>
          <a:lstStyle/>
          <a:p>
            <a:r>
              <a:t>报纸报价</a:t>
            </a:r>
            <a:endParaRPr lang="zh-CN" altLang="en-US" dirty="0"/>
          </a:p>
        </p:txBody>
      </p:sp>
      <p:sp>
        <p:nvSpPr>
          <p:cNvPr id="439299" name="Rectangle 1027"/>
          <p:cNvSpPr>
            <a:spLocks noGrp="1" noChangeArrowheads="1"/>
          </p:cNvSpPr>
          <p:nvPr>
            <p:ph type="body" idx="1"/>
          </p:nvPr>
        </p:nvSpPr>
        <p:spPr>
          <a:xfrm>
            <a:off x="914400" y="1466547"/>
            <a:ext cx="10363200" cy="5229225"/>
          </a:xfrm>
        </p:spPr>
        <p:txBody>
          <a:bodyPr/>
          <a:lstStyle/>
          <a:p>
            <a:r>
              <a:t>一些术语</a:t>
            </a:r>
          </a:p>
          <a:p>
            <a:pPr lvl="1"/>
            <a:r>
              <a:t>开盘价</a:t>
            </a:r>
            <a:endParaRPr lang="zh-CN" altLang="en-US" dirty="0">
              <a:solidFill>
                <a:srgbClr val="1406CA"/>
              </a:solidFill>
              <a:ea typeface="宋体" panose="02010600030101010101" pitchFamily="2" charset="-122"/>
            </a:endParaRPr>
          </a:p>
          <a:p>
            <a:pPr lvl="1"/>
            <a:r>
              <a:t>结算价格</a:t>
            </a:r>
          </a:p>
          <a:p>
            <a:pPr lvl="2"/>
            <a:r>
              <a:t>每日收市前的价格</a:t>
            </a:r>
          </a:p>
          <a:p>
            <a:pPr lvl="2"/>
            <a:r>
              <a:t>用于每日结算过程</a:t>
            </a:r>
          </a:p>
          <a:p>
            <a:pPr lvl="1"/>
            <a:r>
              <a:t>持仓量（未平仓合约数）</a:t>
            </a:r>
          </a:p>
          <a:p>
            <a:pPr lvl="2"/>
            <a:r>
              <a:t>未平仓合约总数</a:t>
            </a:r>
          </a:p>
          <a:p>
            <a:pPr lvl="2"/>
            <a:r>
              <a:t>等于多头头寸数量或空头头寸数量</a:t>
            </a:r>
            <a:endParaRPr lang="en-US" altLang="zh-CN" dirty="0">
              <a:solidFill>
                <a:srgbClr val="FF158A"/>
              </a:solidFill>
            </a:endParaRPr>
          </a:p>
          <a:p>
            <a:pPr lvl="1"/>
            <a:r>
              <a:t>正常市场</a:t>
            </a:r>
            <a:endParaRPr lang="en-US" altLang="zh-CN" dirty="0" smtClean="0">
              <a:solidFill>
                <a:srgbClr val="1406CA"/>
              </a:solidFill>
            </a:endParaRPr>
          </a:p>
          <a:p>
            <a:pPr lvl="2"/>
            <a:r>
              <a:t>黄金、石油、玉米和小麦的期货结算价格是合约到期日的递增函数。</a:t>
            </a:r>
            <a:endParaRPr lang="zh-CN" altLang="en-US" dirty="0">
              <a:solidFill>
                <a:srgbClr val="FF0000"/>
              </a:solidFill>
            </a:endParaRPr>
          </a:p>
          <a:p>
            <a:pPr lvl="1"/>
            <a:r>
              <a:t>在市场术语中，"Inverted market（逆转市场）" 可以翻译为 "逆向市场" 或 "倒挂市场"。</a:t>
            </a:r>
            <a:endParaRPr lang="en-US" altLang="zh-CN" dirty="0" smtClean="0">
              <a:solidFill>
                <a:srgbClr val="1406CA"/>
              </a:solidFill>
            </a:endParaRPr>
          </a:p>
          <a:p>
            <a:pPr lvl="2"/>
            <a:r>
              <a:t>在活牛的情况下，结算期货价格随到期日临近而下降。</a:t>
            </a:r>
            <a:endParaRPr lang="zh-CN" altLang="en-US" b="0" dirty="0">
              <a:solidFill>
                <a:srgbClr val="FF0000"/>
              </a:solidFill>
              <a:effectLst/>
            </a:endParaRPr>
          </a:p>
        </p:txBody>
      </p:sp>
    </p:spTree>
    <p:extLst>
      <p:ext uri="{BB962C8B-B14F-4D97-AF65-F5344CB8AC3E}">
        <p14:creationId xmlns:p14="http://schemas.microsoft.com/office/powerpoint/2010/main" val="105486802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99" name="Text Box 27"/>
          <p:cNvSpPr txBox="1">
            <a:spLocks noChangeArrowheads="1"/>
          </p:cNvSpPr>
          <p:nvPr/>
        </p:nvSpPr>
        <p:spPr bwMode="auto">
          <a:xfrm>
            <a:off x="1193369" y="1324525"/>
            <a:ext cx="1015138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集合竞价（Call auction）</a:t>
            </a:r>
          </a:p>
        </p:txBody>
      </p:sp>
      <p:sp>
        <p:nvSpPr>
          <p:cNvPr id="745501" name="Line 29"/>
          <p:cNvSpPr>
            <a:spLocks noChangeShapeType="1"/>
          </p:cNvSpPr>
          <p:nvPr/>
        </p:nvSpPr>
        <p:spPr bwMode="auto">
          <a:xfrm flipV="1">
            <a:off x="4656138" y="2754208"/>
            <a:ext cx="0" cy="3311525"/>
          </a:xfrm>
          <a:prstGeom prst="line">
            <a:avLst/>
          </a:prstGeom>
          <a:noFill/>
          <a:ln w="38100">
            <a:solidFill>
              <a:srgbClr val="0000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2" name="Line 30"/>
          <p:cNvSpPr>
            <a:spLocks noChangeShapeType="1"/>
          </p:cNvSpPr>
          <p:nvPr/>
        </p:nvSpPr>
        <p:spPr bwMode="auto">
          <a:xfrm flipV="1">
            <a:off x="7464425" y="2754208"/>
            <a:ext cx="0" cy="3311525"/>
          </a:xfrm>
          <a:prstGeom prst="line">
            <a:avLst/>
          </a:prstGeom>
          <a:noFill/>
          <a:ln w="38100">
            <a:solidFill>
              <a:srgbClr val="0000CC"/>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3" name="Line 31"/>
          <p:cNvSpPr>
            <a:spLocks noChangeShapeType="1"/>
          </p:cNvSpPr>
          <p:nvPr/>
        </p:nvSpPr>
        <p:spPr bwMode="auto">
          <a:xfrm>
            <a:off x="4549775" y="2754207"/>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4" name="Line 32"/>
          <p:cNvSpPr>
            <a:spLocks noChangeShapeType="1"/>
          </p:cNvSpPr>
          <p:nvPr/>
        </p:nvSpPr>
        <p:spPr bwMode="auto">
          <a:xfrm>
            <a:off x="4532313" y="3328882"/>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5" name="Line 33"/>
          <p:cNvSpPr>
            <a:spLocks noChangeShapeType="1"/>
          </p:cNvSpPr>
          <p:nvPr/>
        </p:nvSpPr>
        <p:spPr bwMode="auto">
          <a:xfrm>
            <a:off x="4549775" y="3833707"/>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6" name="Line 34"/>
          <p:cNvSpPr>
            <a:spLocks noChangeShapeType="1"/>
          </p:cNvSpPr>
          <p:nvPr/>
        </p:nvSpPr>
        <p:spPr bwMode="auto">
          <a:xfrm>
            <a:off x="4545013" y="4265507"/>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7" name="Line 35"/>
          <p:cNvSpPr>
            <a:spLocks noChangeShapeType="1"/>
          </p:cNvSpPr>
          <p:nvPr/>
        </p:nvSpPr>
        <p:spPr bwMode="auto">
          <a:xfrm>
            <a:off x="4532313" y="4770332"/>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8" name="Line 36"/>
          <p:cNvSpPr>
            <a:spLocks noChangeShapeType="1"/>
          </p:cNvSpPr>
          <p:nvPr/>
        </p:nvSpPr>
        <p:spPr bwMode="auto">
          <a:xfrm>
            <a:off x="4545013" y="5273569"/>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09" name="Text Box 37"/>
          <p:cNvSpPr txBox="1">
            <a:spLocks noChangeArrowheads="1"/>
          </p:cNvSpPr>
          <p:nvPr/>
        </p:nvSpPr>
        <p:spPr bwMode="auto">
          <a:xfrm>
            <a:off x="4800600" y="270499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30</a:t>
            </a:r>
          </a:p>
        </p:txBody>
      </p:sp>
      <p:sp>
        <p:nvSpPr>
          <p:cNvPr id="745510" name="Text Box 38"/>
          <p:cNvSpPr txBox="1">
            <a:spLocks noChangeArrowheads="1"/>
          </p:cNvSpPr>
          <p:nvPr/>
        </p:nvSpPr>
        <p:spPr bwMode="auto">
          <a:xfrm>
            <a:off x="4008438" y="270499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80</a:t>
            </a:r>
          </a:p>
        </p:txBody>
      </p:sp>
      <p:sp>
        <p:nvSpPr>
          <p:cNvPr id="745511" name="Text Box 39"/>
          <p:cNvSpPr txBox="1">
            <a:spLocks noChangeArrowheads="1"/>
          </p:cNvSpPr>
          <p:nvPr/>
        </p:nvSpPr>
        <p:spPr bwMode="auto">
          <a:xfrm>
            <a:off x="3757613" y="2203345"/>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价格</a:t>
            </a:r>
          </a:p>
        </p:txBody>
      </p:sp>
      <p:sp>
        <p:nvSpPr>
          <p:cNvPr id="745512" name="Text Box 40"/>
          <p:cNvSpPr txBox="1">
            <a:spLocks noChangeArrowheads="1"/>
          </p:cNvSpPr>
          <p:nvPr/>
        </p:nvSpPr>
        <p:spPr bwMode="auto">
          <a:xfrm>
            <a:off x="4583113" y="2177945"/>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成交量</a:t>
            </a:r>
          </a:p>
        </p:txBody>
      </p:sp>
      <p:sp>
        <p:nvSpPr>
          <p:cNvPr id="745513" name="Line 41"/>
          <p:cNvSpPr>
            <a:spLocks noChangeShapeType="1"/>
          </p:cNvSpPr>
          <p:nvPr/>
        </p:nvSpPr>
        <p:spPr bwMode="auto">
          <a:xfrm>
            <a:off x="7354888" y="2774844"/>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14" name="Line 42"/>
          <p:cNvSpPr>
            <a:spLocks noChangeShapeType="1"/>
          </p:cNvSpPr>
          <p:nvPr/>
        </p:nvSpPr>
        <p:spPr bwMode="auto">
          <a:xfrm>
            <a:off x="7337425" y="3349519"/>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15" name="Line 43"/>
          <p:cNvSpPr>
            <a:spLocks noChangeShapeType="1"/>
          </p:cNvSpPr>
          <p:nvPr/>
        </p:nvSpPr>
        <p:spPr bwMode="auto">
          <a:xfrm>
            <a:off x="7354888" y="3854344"/>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16" name="Line 44"/>
          <p:cNvSpPr>
            <a:spLocks noChangeShapeType="1"/>
          </p:cNvSpPr>
          <p:nvPr/>
        </p:nvSpPr>
        <p:spPr bwMode="auto">
          <a:xfrm>
            <a:off x="7350125" y="4286144"/>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17" name="Line 45"/>
          <p:cNvSpPr>
            <a:spLocks noChangeShapeType="1"/>
          </p:cNvSpPr>
          <p:nvPr/>
        </p:nvSpPr>
        <p:spPr bwMode="auto">
          <a:xfrm>
            <a:off x="7337425" y="4790969"/>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18" name="Line 46"/>
          <p:cNvSpPr>
            <a:spLocks noChangeShapeType="1"/>
          </p:cNvSpPr>
          <p:nvPr/>
        </p:nvSpPr>
        <p:spPr bwMode="auto">
          <a:xfrm>
            <a:off x="7350125" y="5294207"/>
            <a:ext cx="2159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19" name="Text Box 47"/>
          <p:cNvSpPr txBox="1">
            <a:spLocks noChangeArrowheads="1"/>
          </p:cNvSpPr>
          <p:nvPr/>
        </p:nvSpPr>
        <p:spPr bwMode="auto">
          <a:xfrm>
            <a:off x="4800600" y="311298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45</a:t>
            </a:r>
          </a:p>
        </p:txBody>
      </p:sp>
      <p:sp>
        <p:nvSpPr>
          <p:cNvPr id="745520" name="Text Box 48"/>
          <p:cNvSpPr txBox="1">
            <a:spLocks noChangeArrowheads="1"/>
          </p:cNvSpPr>
          <p:nvPr/>
        </p:nvSpPr>
        <p:spPr bwMode="auto">
          <a:xfrm>
            <a:off x="4008438" y="311298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70</a:t>
            </a:r>
          </a:p>
        </p:txBody>
      </p:sp>
      <p:sp>
        <p:nvSpPr>
          <p:cNvPr id="745521" name="Text Box 49"/>
          <p:cNvSpPr txBox="1">
            <a:spLocks noChangeArrowheads="1"/>
          </p:cNvSpPr>
          <p:nvPr/>
        </p:nvSpPr>
        <p:spPr bwMode="auto">
          <a:xfrm>
            <a:off x="4800600" y="361145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50</a:t>
            </a:r>
          </a:p>
        </p:txBody>
      </p:sp>
      <p:sp>
        <p:nvSpPr>
          <p:cNvPr id="745522" name="Text Box 50"/>
          <p:cNvSpPr txBox="1">
            <a:spLocks noChangeArrowheads="1"/>
          </p:cNvSpPr>
          <p:nvPr/>
        </p:nvSpPr>
        <p:spPr bwMode="auto">
          <a:xfrm>
            <a:off x="4008438" y="361145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60</a:t>
            </a:r>
          </a:p>
        </p:txBody>
      </p:sp>
      <p:sp>
        <p:nvSpPr>
          <p:cNvPr id="745523" name="Text Box 51"/>
          <p:cNvSpPr txBox="1">
            <a:spLocks noChangeArrowheads="1"/>
          </p:cNvSpPr>
          <p:nvPr/>
        </p:nvSpPr>
        <p:spPr bwMode="auto">
          <a:xfrm>
            <a:off x="4800600" y="404325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40</a:t>
            </a:r>
          </a:p>
        </p:txBody>
      </p:sp>
      <p:sp>
        <p:nvSpPr>
          <p:cNvPr id="745524" name="Text Box 52"/>
          <p:cNvSpPr txBox="1">
            <a:spLocks noChangeArrowheads="1"/>
          </p:cNvSpPr>
          <p:nvPr/>
        </p:nvSpPr>
        <p:spPr bwMode="auto">
          <a:xfrm>
            <a:off x="4008438" y="404325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50</a:t>
            </a:r>
          </a:p>
        </p:txBody>
      </p:sp>
      <p:sp>
        <p:nvSpPr>
          <p:cNvPr id="745525" name="Text Box 53"/>
          <p:cNvSpPr txBox="1">
            <a:spLocks noChangeArrowheads="1"/>
          </p:cNvSpPr>
          <p:nvPr/>
        </p:nvSpPr>
        <p:spPr bwMode="auto">
          <a:xfrm>
            <a:off x="4819650" y="455443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38</a:t>
            </a:r>
          </a:p>
        </p:txBody>
      </p:sp>
      <p:sp>
        <p:nvSpPr>
          <p:cNvPr id="745526" name="Text Box 54"/>
          <p:cNvSpPr txBox="1">
            <a:spLocks noChangeArrowheads="1"/>
          </p:cNvSpPr>
          <p:nvPr/>
        </p:nvSpPr>
        <p:spPr bwMode="auto">
          <a:xfrm>
            <a:off x="4027488" y="455443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40</a:t>
            </a:r>
          </a:p>
        </p:txBody>
      </p:sp>
      <p:sp>
        <p:nvSpPr>
          <p:cNvPr id="745527" name="Text Box 55"/>
          <p:cNvSpPr txBox="1">
            <a:spLocks noChangeArrowheads="1"/>
          </p:cNvSpPr>
          <p:nvPr/>
        </p:nvSpPr>
        <p:spPr bwMode="auto">
          <a:xfrm>
            <a:off x="4800600" y="505132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20</a:t>
            </a:r>
          </a:p>
        </p:txBody>
      </p:sp>
      <p:sp>
        <p:nvSpPr>
          <p:cNvPr id="745528" name="Text Box 56"/>
          <p:cNvSpPr txBox="1">
            <a:spLocks noChangeArrowheads="1"/>
          </p:cNvSpPr>
          <p:nvPr/>
        </p:nvSpPr>
        <p:spPr bwMode="auto">
          <a:xfrm>
            <a:off x="4008438" y="505132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30</a:t>
            </a:r>
          </a:p>
        </p:txBody>
      </p:sp>
      <p:sp>
        <p:nvSpPr>
          <p:cNvPr id="745529" name="Text Box 57"/>
          <p:cNvSpPr txBox="1">
            <a:spLocks noChangeArrowheads="1"/>
          </p:cNvSpPr>
          <p:nvPr/>
        </p:nvSpPr>
        <p:spPr bwMode="auto">
          <a:xfrm>
            <a:off x="7608888" y="268118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25</a:t>
            </a:r>
          </a:p>
        </p:txBody>
      </p:sp>
      <p:sp>
        <p:nvSpPr>
          <p:cNvPr id="745530" name="Text Box 58"/>
          <p:cNvSpPr txBox="1">
            <a:spLocks noChangeArrowheads="1"/>
          </p:cNvSpPr>
          <p:nvPr/>
        </p:nvSpPr>
        <p:spPr bwMode="auto">
          <a:xfrm>
            <a:off x="6816725" y="268118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80</a:t>
            </a:r>
          </a:p>
        </p:txBody>
      </p:sp>
      <p:sp>
        <p:nvSpPr>
          <p:cNvPr id="745531" name="Text Box 59"/>
          <p:cNvSpPr txBox="1">
            <a:spLocks noChangeArrowheads="1"/>
          </p:cNvSpPr>
          <p:nvPr/>
        </p:nvSpPr>
        <p:spPr bwMode="auto">
          <a:xfrm>
            <a:off x="7608888" y="308917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48</a:t>
            </a:r>
          </a:p>
        </p:txBody>
      </p:sp>
      <p:sp>
        <p:nvSpPr>
          <p:cNvPr id="745532" name="Text Box 60"/>
          <p:cNvSpPr txBox="1">
            <a:spLocks noChangeArrowheads="1"/>
          </p:cNvSpPr>
          <p:nvPr/>
        </p:nvSpPr>
        <p:spPr bwMode="auto">
          <a:xfrm>
            <a:off x="6816725" y="308917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70</a:t>
            </a:r>
          </a:p>
        </p:txBody>
      </p:sp>
      <p:sp>
        <p:nvSpPr>
          <p:cNvPr id="745533" name="Text Box 61"/>
          <p:cNvSpPr txBox="1">
            <a:spLocks noChangeArrowheads="1"/>
          </p:cNvSpPr>
          <p:nvPr/>
        </p:nvSpPr>
        <p:spPr bwMode="auto">
          <a:xfrm>
            <a:off x="7608888" y="358764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54</a:t>
            </a:r>
          </a:p>
        </p:txBody>
      </p:sp>
      <p:sp>
        <p:nvSpPr>
          <p:cNvPr id="745534" name="Text Box 62"/>
          <p:cNvSpPr txBox="1">
            <a:spLocks noChangeArrowheads="1"/>
          </p:cNvSpPr>
          <p:nvPr/>
        </p:nvSpPr>
        <p:spPr bwMode="auto">
          <a:xfrm>
            <a:off x="6816725" y="358764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60</a:t>
            </a:r>
          </a:p>
        </p:txBody>
      </p:sp>
      <p:sp>
        <p:nvSpPr>
          <p:cNvPr id="745535" name="Text Box 63"/>
          <p:cNvSpPr txBox="1">
            <a:spLocks noChangeArrowheads="1"/>
          </p:cNvSpPr>
          <p:nvPr/>
        </p:nvSpPr>
        <p:spPr bwMode="auto">
          <a:xfrm>
            <a:off x="7608888" y="401944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42</a:t>
            </a:r>
          </a:p>
        </p:txBody>
      </p:sp>
      <p:sp>
        <p:nvSpPr>
          <p:cNvPr id="745536" name="Text Box 64"/>
          <p:cNvSpPr txBox="1">
            <a:spLocks noChangeArrowheads="1"/>
          </p:cNvSpPr>
          <p:nvPr/>
        </p:nvSpPr>
        <p:spPr bwMode="auto">
          <a:xfrm>
            <a:off x="6816725" y="401944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50</a:t>
            </a:r>
          </a:p>
        </p:txBody>
      </p:sp>
      <p:sp>
        <p:nvSpPr>
          <p:cNvPr id="745537" name="Text Box 65"/>
          <p:cNvSpPr txBox="1">
            <a:spLocks noChangeArrowheads="1"/>
          </p:cNvSpPr>
          <p:nvPr/>
        </p:nvSpPr>
        <p:spPr bwMode="auto">
          <a:xfrm>
            <a:off x="7627938" y="453062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37</a:t>
            </a:r>
          </a:p>
        </p:txBody>
      </p:sp>
      <p:sp>
        <p:nvSpPr>
          <p:cNvPr id="745538" name="Text Box 66"/>
          <p:cNvSpPr txBox="1">
            <a:spLocks noChangeArrowheads="1"/>
          </p:cNvSpPr>
          <p:nvPr/>
        </p:nvSpPr>
        <p:spPr bwMode="auto">
          <a:xfrm>
            <a:off x="6835775" y="4530620"/>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40</a:t>
            </a:r>
          </a:p>
        </p:txBody>
      </p:sp>
      <p:sp>
        <p:nvSpPr>
          <p:cNvPr id="745539" name="Text Box 67"/>
          <p:cNvSpPr txBox="1">
            <a:spLocks noChangeArrowheads="1"/>
          </p:cNvSpPr>
          <p:nvPr/>
        </p:nvSpPr>
        <p:spPr bwMode="auto">
          <a:xfrm>
            <a:off x="7608888" y="502750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25</a:t>
            </a:r>
          </a:p>
        </p:txBody>
      </p:sp>
      <p:sp>
        <p:nvSpPr>
          <p:cNvPr id="745540" name="Text Box 68"/>
          <p:cNvSpPr txBox="1">
            <a:spLocks noChangeArrowheads="1"/>
          </p:cNvSpPr>
          <p:nvPr/>
        </p:nvSpPr>
        <p:spPr bwMode="auto">
          <a:xfrm>
            <a:off x="6816725" y="502750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30</a:t>
            </a:r>
          </a:p>
        </p:txBody>
      </p:sp>
      <p:sp>
        <p:nvSpPr>
          <p:cNvPr id="745542" name="Text Box 70"/>
          <p:cNvSpPr txBox="1">
            <a:spLocks noChangeArrowheads="1"/>
          </p:cNvSpPr>
          <p:nvPr/>
        </p:nvSpPr>
        <p:spPr bwMode="auto">
          <a:xfrm>
            <a:off x="6600825" y="2168420"/>
            <a:ext cx="641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价格</a:t>
            </a:r>
          </a:p>
        </p:txBody>
      </p:sp>
      <p:sp>
        <p:nvSpPr>
          <p:cNvPr id="745543" name="Text Box 71"/>
          <p:cNvSpPr txBox="1">
            <a:spLocks noChangeArrowheads="1"/>
          </p:cNvSpPr>
          <p:nvPr/>
        </p:nvSpPr>
        <p:spPr bwMode="auto">
          <a:xfrm>
            <a:off x="7446963" y="2174016"/>
            <a:ext cx="920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成交量</a:t>
            </a:r>
          </a:p>
        </p:txBody>
      </p:sp>
      <p:sp>
        <p:nvSpPr>
          <p:cNvPr id="745544" name="Line 72"/>
          <p:cNvSpPr>
            <a:spLocks noChangeShapeType="1"/>
          </p:cNvSpPr>
          <p:nvPr/>
        </p:nvSpPr>
        <p:spPr bwMode="auto">
          <a:xfrm>
            <a:off x="4440239" y="2970108"/>
            <a:ext cx="2447925" cy="2232025"/>
          </a:xfrm>
          <a:prstGeom prst="line">
            <a:avLst/>
          </a:prstGeom>
          <a:noFill/>
          <a:ln w="38100" cap="rnd">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45" name="Text Box 73"/>
          <p:cNvSpPr txBox="1">
            <a:spLocks noChangeArrowheads="1"/>
          </p:cNvSpPr>
          <p:nvPr/>
        </p:nvSpPr>
        <p:spPr bwMode="auto">
          <a:xfrm>
            <a:off x="8256588" y="5037032"/>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0</a:t>
            </a:r>
          </a:p>
        </p:txBody>
      </p:sp>
      <p:sp>
        <p:nvSpPr>
          <p:cNvPr id="745546" name="Text Box 74"/>
          <p:cNvSpPr txBox="1">
            <a:spLocks noChangeArrowheads="1"/>
          </p:cNvSpPr>
          <p:nvPr/>
        </p:nvSpPr>
        <p:spPr bwMode="auto">
          <a:xfrm>
            <a:off x="5448300" y="2681182"/>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5</a:t>
            </a:r>
          </a:p>
        </p:txBody>
      </p:sp>
      <p:sp>
        <p:nvSpPr>
          <p:cNvPr id="745547" name="Line 75"/>
          <p:cNvSpPr>
            <a:spLocks noChangeShapeType="1"/>
          </p:cNvSpPr>
          <p:nvPr/>
        </p:nvSpPr>
        <p:spPr bwMode="auto">
          <a:xfrm>
            <a:off x="4511675" y="2970107"/>
            <a:ext cx="2376488" cy="1727200"/>
          </a:xfrm>
          <a:prstGeom prst="line">
            <a:avLst/>
          </a:prstGeom>
          <a:noFill/>
          <a:ln w="38100" cap="rnd">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48" name="Text Box 76"/>
          <p:cNvSpPr txBox="1">
            <a:spLocks noChangeArrowheads="1"/>
          </p:cNvSpPr>
          <p:nvPr/>
        </p:nvSpPr>
        <p:spPr bwMode="auto">
          <a:xfrm>
            <a:off x="8183563" y="4521095"/>
            <a:ext cx="412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32</a:t>
            </a:r>
          </a:p>
        </p:txBody>
      </p:sp>
      <p:sp>
        <p:nvSpPr>
          <p:cNvPr id="745549" name="Line 77"/>
          <p:cNvSpPr>
            <a:spLocks noChangeShapeType="1"/>
          </p:cNvSpPr>
          <p:nvPr/>
        </p:nvSpPr>
        <p:spPr bwMode="auto">
          <a:xfrm>
            <a:off x="4367214" y="3328882"/>
            <a:ext cx="2592387" cy="1441450"/>
          </a:xfrm>
          <a:prstGeom prst="line">
            <a:avLst/>
          </a:prstGeom>
          <a:noFill/>
          <a:ln w="38100" cap="rnd">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50" name="Text Box 78"/>
          <p:cNvSpPr txBox="1">
            <a:spLocks noChangeArrowheads="1"/>
          </p:cNvSpPr>
          <p:nvPr/>
        </p:nvSpPr>
        <p:spPr bwMode="auto">
          <a:xfrm>
            <a:off x="5422900" y="3112982"/>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13</a:t>
            </a:r>
          </a:p>
        </p:txBody>
      </p:sp>
      <p:sp>
        <p:nvSpPr>
          <p:cNvPr id="745551" name="Line 79"/>
          <p:cNvSpPr>
            <a:spLocks noChangeShapeType="1"/>
          </p:cNvSpPr>
          <p:nvPr/>
        </p:nvSpPr>
        <p:spPr bwMode="auto">
          <a:xfrm>
            <a:off x="4367214" y="3328883"/>
            <a:ext cx="2592387" cy="936625"/>
          </a:xfrm>
          <a:prstGeom prst="line">
            <a:avLst/>
          </a:prstGeom>
          <a:noFill/>
          <a:ln w="38100" cap="rnd">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52" name="Text Box 80"/>
          <p:cNvSpPr txBox="1">
            <a:spLocks noChangeArrowheads="1"/>
          </p:cNvSpPr>
          <p:nvPr/>
        </p:nvSpPr>
        <p:spPr bwMode="auto">
          <a:xfrm>
            <a:off x="8162925" y="401785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29</a:t>
            </a:r>
          </a:p>
        </p:txBody>
      </p:sp>
      <p:sp>
        <p:nvSpPr>
          <p:cNvPr id="745553" name="Line 81"/>
          <p:cNvSpPr>
            <a:spLocks noChangeShapeType="1"/>
          </p:cNvSpPr>
          <p:nvPr/>
        </p:nvSpPr>
        <p:spPr bwMode="auto">
          <a:xfrm>
            <a:off x="4367213" y="3833707"/>
            <a:ext cx="2520950" cy="360362"/>
          </a:xfrm>
          <a:prstGeom prst="line">
            <a:avLst/>
          </a:prstGeom>
          <a:noFill/>
          <a:ln w="38100" cap="rnd">
            <a:solidFill>
              <a:srgbClr val="99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54" name="Text Box 82"/>
          <p:cNvSpPr txBox="1">
            <a:spLocks noChangeArrowheads="1"/>
          </p:cNvSpPr>
          <p:nvPr/>
        </p:nvSpPr>
        <p:spPr bwMode="auto">
          <a:xfrm>
            <a:off x="5448300" y="361780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21</a:t>
            </a:r>
          </a:p>
        </p:txBody>
      </p:sp>
      <p:sp>
        <p:nvSpPr>
          <p:cNvPr id="745555" name="Line 83"/>
          <p:cNvSpPr>
            <a:spLocks noChangeShapeType="1"/>
          </p:cNvSpPr>
          <p:nvPr/>
        </p:nvSpPr>
        <p:spPr bwMode="auto">
          <a:xfrm flipV="1">
            <a:off x="4367213" y="3762269"/>
            <a:ext cx="252095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400" b="0" i="0" u="none" strike="noStrike" kern="1200" cap="none" spc="0" normalizeH="0" baseline="0" noProof="0">
              <a:ln>
                <a:noFill/>
              </a:ln>
              <a:solidFill>
                <a:srgbClr val="000000"/>
              </a:solidFill>
              <a:effectLst/>
              <a:uLnTx/>
              <a:uFillTx/>
              <a:latin typeface="N Helvetica Narrow" charset="0"/>
              <a:ea typeface="宋体" panose="02010600030101010101" pitchFamily="2" charset="-122"/>
              <a:cs typeface="+mn-cs"/>
            </a:endParaRPr>
          </a:p>
        </p:txBody>
      </p:sp>
      <p:sp>
        <p:nvSpPr>
          <p:cNvPr id="745556" name="Text Box 84"/>
          <p:cNvSpPr txBox="1">
            <a:spLocks noChangeArrowheads="1"/>
          </p:cNvSpPr>
          <p:nvPr/>
        </p:nvSpPr>
        <p:spPr bwMode="auto">
          <a:xfrm>
            <a:off x="8137525" y="3567007"/>
            <a:ext cx="412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33</a:t>
            </a:r>
          </a:p>
        </p:txBody>
      </p:sp>
      <p:sp>
        <p:nvSpPr>
          <p:cNvPr id="745557" name="Text Box 85"/>
          <p:cNvSpPr txBox="1">
            <a:spLocks noChangeArrowheads="1"/>
          </p:cNvSpPr>
          <p:nvPr/>
        </p:nvSpPr>
        <p:spPr bwMode="auto">
          <a:xfrm>
            <a:off x="8040688" y="5489469"/>
            <a:ext cx="226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开盘价 = 60</a:t>
            </a:r>
            <a:endParaRPr kumimoji="0" lang="zh-CN" altLang="en-US" sz="2400" b="1" i="0" u="none" strike="noStrike" kern="1200" cap="none" spc="0" normalizeH="0" baseline="0" noProof="0">
              <a:ln>
                <a:noFill/>
              </a:ln>
              <a:solidFill>
                <a:srgbClr val="3333FF"/>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
        <p:nvSpPr>
          <p:cNvPr id="745558" name="Text Box 86"/>
          <p:cNvSpPr txBox="1">
            <a:spLocks noChangeArrowheads="1"/>
          </p:cNvSpPr>
          <p:nvPr/>
        </p:nvSpPr>
        <p:spPr bwMode="auto">
          <a:xfrm>
            <a:off x="3575050" y="6033982"/>
            <a:ext cx="108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投标人</a:t>
            </a:r>
          </a:p>
        </p:txBody>
      </p:sp>
      <p:sp>
        <p:nvSpPr>
          <p:cNvPr id="745559" name="Text Box 87"/>
          <p:cNvSpPr txBox="1">
            <a:spLocks noChangeArrowheads="1"/>
          </p:cNvSpPr>
          <p:nvPr/>
        </p:nvSpPr>
        <p:spPr bwMode="auto">
          <a:xfrm>
            <a:off x="7032625" y="6013344"/>
            <a:ext cx="92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t>卖方</a:t>
            </a:r>
          </a:p>
        </p:txBody>
      </p:sp>
    </p:spTree>
    <p:extLst>
      <p:ext uri="{BB962C8B-B14F-4D97-AF65-F5344CB8AC3E}">
        <p14:creationId xmlns:p14="http://schemas.microsoft.com/office/powerpoint/2010/main" val="3939729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45544"/>
                                        </p:tgtEl>
                                        <p:attrNameLst>
                                          <p:attrName>style.visibility</p:attrName>
                                        </p:attrNameLst>
                                      </p:cBhvr>
                                      <p:to>
                                        <p:strVal val="visible"/>
                                      </p:to>
                                    </p:set>
                                    <p:animEffect transition="in" filter="wipe(up)">
                                      <p:cBhvr>
                                        <p:cTn id="7" dur="500"/>
                                        <p:tgtEl>
                                          <p:spTgt spid="7455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45545"/>
                                        </p:tgtEl>
                                        <p:attrNameLst>
                                          <p:attrName>style.visibility</p:attrName>
                                        </p:attrNameLst>
                                      </p:cBhvr>
                                      <p:to>
                                        <p:strVal val="visible"/>
                                      </p:to>
                                    </p:set>
                                    <p:animEffect transition="in" filter="blinds(horizontal)">
                                      <p:cBhvr>
                                        <p:cTn id="12" dur="500"/>
                                        <p:tgtEl>
                                          <p:spTgt spid="7455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45546"/>
                                        </p:tgtEl>
                                        <p:attrNameLst>
                                          <p:attrName>style.visibility</p:attrName>
                                        </p:attrNameLst>
                                      </p:cBhvr>
                                      <p:to>
                                        <p:strVal val="visible"/>
                                      </p:to>
                                    </p:set>
                                    <p:animEffect transition="in" filter="blinds(horizontal)">
                                      <p:cBhvr>
                                        <p:cTn id="17" dur="500"/>
                                        <p:tgtEl>
                                          <p:spTgt spid="7455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xit" presetSubtype="4" fill="hold" nodeType="clickEffect">
                                  <p:stCondLst>
                                    <p:cond delay="0"/>
                                  </p:stCondLst>
                                  <p:childTnLst>
                                    <p:animEffect transition="out" filter="wipe(down)">
                                      <p:cBhvr>
                                        <p:cTn id="21" dur="500"/>
                                        <p:tgtEl>
                                          <p:spTgt spid="745544"/>
                                        </p:tgtEl>
                                      </p:cBhvr>
                                    </p:animEffect>
                                    <p:set>
                                      <p:cBhvr>
                                        <p:cTn id="22" dur="1" fill="hold">
                                          <p:stCondLst>
                                            <p:cond delay="499"/>
                                          </p:stCondLst>
                                        </p:cTn>
                                        <p:tgtEl>
                                          <p:spTgt spid="745544"/>
                                        </p:tgtEl>
                                        <p:attrNameLst>
                                          <p:attrName>style.visibility</p:attrName>
                                        </p:attrNameLst>
                                      </p:cBhvr>
                                      <p:to>
                                        <p:strVal val="hidden"/>
                                      </p:to>
                                    </p:se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745547"/>
                                        </p:tgtEl>
                                        <p:attrNameLst>
                                          <p:attrName>style.visibility</p:attrName>
                                        </p:attrNameLst>
                                      </p:cBhvr>
                                      <p:to>
                                        <p:strVal val="visible"/>
                                      </p:to>
                                    </p:set>
                                    <p:animEffect transition="in" filter="wipe(up)">
                                      <p:cBhvr>
                                        <p:cTn id="26" dur="500"/>
                                        <p:tgtEl>
                                          <p:spTgt spid="74554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45548"/>
                                        </p:tgtEl>
                                        <p:attrNameLst>
                                          <p:attrName>style.visibility</p:attrName>
                                        </p:attrNameLst>
                                      </p:cBhvr>
                                      <p:to>
                                        <p:strVal val="visible"/>
                                      </p:to>
                                    </p:set>
                                    <p:animEffect transition="in" filter="blinds(horizontal)">
                                      <p:cBhvr>
                                        <p:cTn id="31" dur="500"/>
                                        <p:tgtEl>
                                          <p:spTgt spid="74554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xit" presetSubtype="4" fill="hold" nodeType="clickEffect">
                                  <p:stCondLst>
                                    <p:cond delay="0"/>
                                  </p:stCondLst>
                                  <p:childTnLst>
                                    <p:animEffect transition="out" filter="wipe(down)">
                                      <p:cBhvr>
                                        <p:cTn id="35" dur="500"/>
                                        <p:tgtEl>
                                          <p:spTgt spid="745547"/>
                                        </p:tgtEl>
                                      </p:cBhvr>
                                    </p:animEffect>
                                    <p:set>
                                      <p:cBhvr>
                                        <p:cTn id="36" dur="1" fill="hold">
                                          <p:stCondLst>
                                            <p:cond delay="499"/>
                                          </p:stCondLst>
                                        </p:cTn>
                                        <p:tgtEl>
                                          <p:spTgt spid="745547"/>
                                        </p:tgtEl>
                                        <p:attrNameLst>
                                          <p:attrName>style.visibility</p:attrName>
                                        </p:attrNameLst>
                                      </p:cBhvr>
                                      <p:to>
                                        <p:strVal val="hidden"/>
                                      </p:to>
                                    </p:set>
                                  </p:childTnLst>
                                </p:cTn>
                              </p:par>
                            </p:childTnLst>
                          </p:cTn>
                        </p:par>
                        <p:par>
                          <p:cTn id="37" fill="hold" nodeType="afterGroup">
                            <p:stCondLst>
                              <p:cond delay="500"/>
                            </p:stCondLst>
                            <p:childTnLst>
                              <p:par>
                                <p:cTn id="38" presetID="22" presetClass="entr" presetSubtype="1" fill="hold" nodeType="afterEffect">
                                  <p:stCondLst>
                                    <p:cond delay="0"/>
                                  </p:stCondLst>
                                  <p:childTnLst>
                                    <p:set>
                                      <p:cBhvr>
                                        <p:cTn id="39" dur="1" fill="hold">
                                          <p:stCondLst>
                                            <p:cond delay="0"/>
                                          </p:stCondLst>
                                        </p:cTn>
                                        <p:tgtEl>
                                          <p:spTgt spid="745549"/>
                                        </p:tgtEl>
                                        <p:attrNameLst>
                                          <p:attrName>style.visibility</p:attrName>
                                        </p:attrNameLst>
                                      </p:cBhvr>
                                      <p:to>
                                        <p:strVal val="visible"/>
                                      </p:to>
                                    </p:set>
                                    <p:animEffect transition="in" filter="wipe(up)">
                                      <p:cBhvr>
                                        <p:cTn id="40" dur="500"/>
                                        <p:tgtEl>
                                          <p:spTgt spid="74554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745550"/>
                                        </p:tgtEl>
                                        <p:attrNameLst>
                                          <p:attrName>style.visibility</p:attrName>
                                        </p:attrNameLst>
                                      </p:cBhvr>
                                      <p:to>
                                        <p:strVal val="visible"/>
                                      </p:to>
                                    </p:set>
                                    <p:animEffect transition="in" filter="blinds(horizontal)">
                                      <p:cBhvr>
                                        <p:cTn id="45" dur="500"/>
                                        <p:tgtEl>
                                          <p:spTgt spid="74555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xit" presetSubtype="4" fill="hold" nodeType="clickEffect">
                                  <p:stCondLst>
                                    <p:cond delay="0"/>
                                  </p:stCondLst>
                                  <p:childTnLst>
                                    <p:animEffect transition="out" filter="wipe(down)">
                                      <p:cBhvr>
                                        <p:cTn id="49" dur="500"/>
                                        <p:tgtEl>
                                          <p:spTgt spid="745549"/>
                                        </p:tgtEl>
                                      </p:cBhvr>
                                    </p:animEffect>
                                    <p:set>
                                      <p:cBhvr>
                                        <p:cTn id="50" dur="1" fill="hold">
                                          <p:stCondLst>
                                            <p:cond delay="499"/>
                                          </p:stCondLst>
                                        </p:cTn>
                                        <p:tgtEl>
                                          <p:spTgt spid="745549"/>
                                        </p:tgtEl>
                                        <p:attrNameLst>
                                          <p:attrName>style.visibility</p:attrName>
                                        </p:attrNameLst>
                                      </p:cBhvr>
                                      <p:to>
                                        <p:strVal val="hidden"/>
                                      </p:to>
                                    </p:set>
                                  </p:childTnLst>
                                </p:cTn>
                              </p:par>
                            </p:childTnLst>
                          </p:cTn>
                        </p:par>
                        <p:par>
                          <p:cTn id="51" fill="hold" nodeType="afterGroup">
                            <p:stCondLst>
                              <p:cond delay="500"/>
                            </p:stCondLst>
                            <p:childTnLst>
                              <p:par>
                                <p:cTn id="52" presetID="22" presetClass="entr" presetSubtype="1" fill="hold" nodeType="afterEffect">
                                  <p:stCondLst>
                                    <p:cond delay="0"/>
                                  </p:stCondLst>
                                  <p:childTnLst>
                                    <p:set>
                                      <p:cBhvr>
                                        <p:cTn id="53" dur="1" fill="hold">
                                          <p:stCondLst>
                                            <p:cond delay="0"/>
                                          </p:stCondLst>
                                        </p:cTn>
                                        <p:tgtEl>
                                          <p:spTgt spid="745551"/>
                                        </p:tgtEl>
                                        <p:attrNameLst>
                                          <p:attrName>style.visibility</p:attrName>
                                        </p:attrNameLst>
                                      </p:cBhvr>
                                      <p:to>
                                        <p:strVal val="visible"/>
                                      </p:to>
                                    </p:set>
                                    <p:animEffect transition="in" filter="wipe(up)">
                                      <p:cBhvr>
                                        <p:cTn id="54" dur="500"/>
                                        <p:tgtEl>
                                          <p:spTgt spid="74555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745552"/>
                                        </p:tgtEl>
                                        <p:attrNameLst>
                                          <p:attrName>style.visibility</p:attrName>
                                        </p:attrNameLst>
                                      </p:cBhvr>
                                      <p:to>
                                        <p:strVal val="visible"/>
                                      </p:to>
                                    </p:set>
                                    <p:animEffect transition="in" filter="blinds(horizontal)">
                                      <p:cBhvr>
                                        <p:cTn id="59" dur="500"/>
                                        <p:tgtEl>
                                          <p:spTgt spid="745552"/>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xit" presetSubtype="4" fill="hold" nodeType="clickEffect">
                                  <p:stCondLst>
                                    <p:cond delay="0"/>
                                  </p:stCondLst>
                                  <p:childTnLst>
                                    <p:animEffect transition="out" filter="wipe(down)">
                                      <p:cBhvr>
                                        <p:cTn id="63" dur="500"/>
                                        <p:tgtEl>
                                          <p:spTgt spid="745551"/>
                                        </p:tgtEl>
                                      </p:cBhvr>
                                    </p:animEffect>
                                    <p:set>
                                      <p:cBhvr>
                                        <p:cTn id="64" dur="1" fill="hold">
                                          <p:stCondLst>
                                            <p:cond delay="499"/>
                                          </p:stCondLst>
                                        </p:cTn>
                                        <p:tgtEl>
                                          <p:spTgt spid="745551"/>
                                        </p:tgtEl>
                                        <p:attrNameLst>
                                          <p:attrName>style.visibility</p:attrName>
                                        </p:attrNameLst>
                                      </p:cBhvr>
                                      <p:to>
                                        <p:strVal val="hidden"/>
                                      </p:to>
                                    </p:set>
                                  </p:childTnLst>
                                </p:cTn>
                              </p:par>
                            </p:childTnLst>
                          </p:cTn>
                        </p:par>
                        <p:par>
                          <p:cTn id="65" fill="hold" nodeType="afterGroup">
                            <p:stCondLst>
                              <p:cond delay="500"/>
                            </p:stCondLst>
                            <p:childTnLst>
                              <p:par>
                                <p:cTn id="66" presetID="22" presetClass="entr" presetSubtype="1" fill="hold" nodeType="afterEffect">
                                  <p:stCondLst>
                                    <p:cond delay="0"/>
                                  </p:stCondLst>
                                  <p:childTnLst>
                                    <p:set>
                                      <p:cBhvr>
                                        <p:cTn id="67" dur="1" fill="hold">
                                          <p:stCondLst>
                                            <p:cond delay="0"/>
                                          </p:stCondLst>
                                        </p:cTn>
                                        <p:tgtEl>
                                          <p:spTgt spid="745553"/>
                                        </p:tgtEl>
                                        <p:attrNameLst>
                                          <p:attrName>style.visibility</p:attrName>
                                        </p:attrNameLst>
                                      </p:cBhvr>
                                      <p:to>
                                        <p:strVal val="visible"/>
                                      </p:to>
                                    </p:set>
                                    <p:animEffect transition="in" filter="wipe(up)">
                                      <p:cBhvr>
                                        <p:cTn id="68" dur="500"/>
                                        <p:tgtEl>
                                          <p:spTgt spid="745553"/>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745554"/>
                                        </p:tgtEl>
                                        <p:attrNameLst>
                                          <p:attrName>style.visibility</p:attrName>
                                        </p:attrNameLst>
                                      </p:cBhvr>
                                      <p:to>
                                        <p:strVal val="visible"/>
                                      </p:to>
                                    </p:set>
                                    <p:animEffect transition="in" filter="blinds(horizontal)">
                                      <p:cBhvr>
                                        <p:cTn id="73" dur="500"/>
                                        <p:tgtEl>
                                          <p:spTgt spid="745554"/>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xit" presetSubtype="4" fill="hold" nodeType="clickEffect">
                                  <p:stCondLst>
                                    <p:cond delay="0"/>
                                  </p:stCondLst>
                                  <p:childTnLst>
                                    <p:animEffect transition="out" filter="wipe(down)">
                                      <p:cBhvr>
                                        <p:cTn id="77" dur="500"/>
                                        <p:tgtEl>
                                          <p:spTgt spid="745553"/>
                                        </p:tgtEl>
                                      </p:cBhvr>
                                    </p:animEffect>
                                    <p:set>
                                      <p:cBhvr>
                                        <p:cTn id="78" dur="1" fill="hold">
                                          <p:stCondLst>
                                            <p:cond delay="499"/>
                                          </p:stCondLst>
                                        </p:cTn>
                                        <p:tgtEl>
                                          <p:spTgt spid="745553"/>
                                        </p:tgtEl>
                                        <p:attrNameLst>
                                          <p:attrName>style.visibility</p:attrName>
                                        </p:attrNameLst>
                                      </p:cBhvr>
                                      <p:to>
                                        <p:strVal val="hidden"/>
                                      </p:to>
                                    </p:set>
                                  </p:childTnLst>
                                </p:cTn>
                              </p:par>
                            </p:childTnLst>
                          </p:cTn>
                        </p:par>
                        <p:par>
                          <p:cTn id="79" fill="hold" nodeType="afterGroup">
                            <p:stCondLst>
                              <p:cond delay="500"/>
                            </p:stCondLst>
                            <p:childTnLst>
                              <p:par>
                                <p:cTn id="80" presetID="22" presetClass="entr" presetSubtype="1" fill="hold" nodeType="afterEffect">
                                  <p:stCondLst>
                                    <p:cond delay="0"/>
                                  </p:stCondLst>
                                  <p:childTnLst>
                                    <p:set>
                                      <p:cBhvr>
                                        <p:cTn id="81" dur="1" fill="hold">
                                          <p:stCondLst>
                                            <p:cond delay="0"/>
                                          </p:stCondLst>
                                        </p:cTn>
                                        <p:tgtEl>
                                          <p:spTgt spid="745555"/>
                                        </p:tgtEl>
                                        <p:attrNameLst>
                                          <p:attrName>style.visibility</p:attrName>
                                        </p:attrNameLst>
                                      </p:cBhvr>
                                      <p:to>
                                        <p:strVal val="visible"/>
                                      </p:to>
                                    </p:set>
                                    <p:animEffect transition="in" filter="wipe(up)">
                                      <p:cBhvr>
                                        <p:cTn id="82" dur="500"/>
                                        <p:tgtEl>
                                          <p:spTgt spid="74555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745556"/>
                                        </p:tgtEl>
                                        <p:attrNameLst>
                                          <p:attrName>style.visibility</p:attrName>
                                        </p:attrNameLst>
                                      </p:cBhvr>
                                      <p:to>
                                        <p:strVal val="visible"/>
                                      </p:to>
                                    </p:set>
                                    <p:animEffect transition="in" filter="blinds(horizontal)">
                                      <p:cBhvr>
                                        <p:cTn id="87" dur="500"/>
                                        <p:tgtEl>
                                          <p:spTgt spid="745556"/>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 presetClass="entr" presetSubtype="2" fill="hold" grpId="0" nodeType="clickEffect">
                                  <p:stCondLst>
                                    <p:cond delay="0"/>
                                  </p:stCondLst>
                                  <p:childTnLst>
                                    <p:set>
                                      <p:cBhvr>
                                        <p:cTn id="91" dur="1" fill="hold">
                                          <p:stCondLst>
                                            <p:cond delay="0"/>
                                          </p:stCondLst>
                                        </p:cTn>
                                        <p:tgtEl>
                                          <p:spTgt spid="745557"/>
                                        </p:tgtEl>
                                        <p:attrNameLst>
                                          <p:attrName>style.visibility</p:attrName>
                                        </p:attrNameLst>
                                      </p:cBhvr>
                                      <p:to>
                                        <p:strVal val="visible"/>
                                      </p:to>
                                    </p:set>
                                    <p:anim calcmode="lin" valueType="num">
                                      <p:cBhvr additive="base">
                                        <p:cTn id="92" dur="500" fill="hold"/>
                                        <p:tgtEl>
                                          <p:spTgt spid="745557"/>
                                        </p:tgtEl>
                                        <p:attrNameLst>
                                          <p:attrName>ppt_x</p:attrName>
                                        </p:attrNameLst>
                                      </p:cBhvr>
                                      <p:tavLst>
                                        <p:tav tm="0">
                                          <p:val>
                                            <p:strVal val="1+#ppt_w/2"/>
                                          </p:val>
                                        </p:tav>
                                        <p:tav tm="100000">
                                          <p:val>
                                            <p:strVal val="#ppt_x"/>
                                          </p:val>
                                        </p:tav>
                                      </p:tavLst>
                                    </p:anim>
                                    <p:anim calcmode="lin" valueType="num">
                                      <p:cBhvr additive="base">
                                        <p:cTn id="93" dur="500" fill="hold"/>
                                        <p:tgtEl>
                                          <p:spTgt spid="7455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545" grpId="0"/>
      <p:bldP spid="745546" grpId="0"/>
      <p:bldP spid="745548" grpId="0"/>
      <p:bldP spid="745550" grpId="0"/>
      <p:bldP spid="745552" grpId="0"/>
      <p:bldP spid="745554" grpId="0"/>
      <p:bldP spid="745556" grpId="0"/>
      <p:bldP spid="7455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453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052" y="1365404"/>
            <a:ext cx="10408752" cy="3903282"/>
          </a:xfrm>
          <a:prstGeom prst="rect">
            <a:avLst/>
          </a:prstGeom>
          <a:noFill/>
          <a:extLst>
            <a:ext uri="{909E8E84-426E-40DD-AFC4-6F175D3DCCD1}">
              <a14:hiddenFill xmlns:a14="http://schemas.microsoft.com/office/drawing/2010/main">
                <a:solidFill>
                  <a:srgbClr val="FFFFFF"/>
                </a:solidFill>
              </a14:hiddenFill>
            </a:ext>
          </a:extLst>
        </p:spPr>
      </p:pic>
      <p:sp>
        <p:nvSpPr>
          <p:cNvPr id="534540" name="Rectangle 12"/>
          <p:cNvSpPr>
            <a:spLocks noChangeArrowheads="1"/>
          </p:cNvSpPr>
          <p:nvPr/>
        </p:nvSpPr>
        <p:spPr bwMode="auto">
          <a:xfrm>
            <a:off x="2423652" y="527204"/>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1pPr>
            <a:lvl2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2pPr>
            <a:lvl3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3pPr>
            <a:lvl4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4pPr>
            <a:lvl5pPr algn="ctr">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5pPr>
            <a:lvl6pPr marL="457200" algn="ctr" eaLnBrk="0" fontAlgn="base" hangingPunct="0">
              <a:spcBef>
                <a:spcPct val="0"/>
              </a:spcBef>
              <a:spcAft>
                <a:spcPct val="0"/>
              </a:spcAft>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6pPr>
            <a:lvl7pPr marL="914400" algn="ctr" eaLnBrk="0" fontAlgn="base" hangingPunct="0">
              <a:spcBef>
                <a:spcPct val="0"/>
              </a:spcBef>
              <a:spcAft>
                <a:spcPct val="0"/>
              </a:spcAft>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7pPr>
            <a:lvl8pPr marL="1371600" algn="ctr" eaLnBrk="0" fontAlgn="base" hangingPunct="0">
              <a:spcBef>
                <a:spcPct val="0"/>
              </a:spcBef>
              <a:spcAft>
                <a:spcPct val="0"/>
              </a:spcAft>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8pPr>
            <a:lvl9pPr marL="1828800" algn="ctr" eaLnBrk="0" fontAlgn="base" hangingPunct="0">
              <a:spcBef>
                <a:spcPct val="0"/>
              </a:spcBef>
              <a:spcAft>
                <a:spcPct val="0"/>
              </a:spcAft>
              <a:defRPr sz="3600" b="1" i="1">
                <a:solidFill>
                  <a:schemeClr val="tx2"/>
                </a:solidFill>
                <a:effectLst>
                  <a:outerShdw blurRad="38100" dist="38100" dir="2700000" algn="tl">
                    <a:srgbClr val="000000"/>
                  </a:outerShdw>
                </a:effectLst>
                <a:latin typeface="Times New Roman" panose="02020603050405020304" pitchFamily="18" charset="0"/>
                <a:ea typeface="隶书" panose="02010509060101010101" pitchFamily="49" charset="-122"/>
              </a:defRPr>
            </a:lvl9pPr>
          </a:lstStyle>
          <a:p>
            <a:r>
              <a:t>报纸引语</a:t>
            </a:r>
            <a:endParaRPr lang="zh-CN" altLang="en-US" dirty="0"/>
          </a:p>
        </p:txBody>
      </p:sp>
      <p:sp>
        <p:nvSpPr>
          <p:cNvPr id="2" name="矩形 1"/>
          <p:cNvSpPr/>
          <p:nvPr/>
        </p:nvSpPr>
        <p:spPr bwMode="auto">
          <a:xfrm>
            <a:off x="8171543" y="1365404"/>
            <a:ext cx="3338286" cy="231167"/>
          </a:xfrm>
          <a:prstGeom prst="rect">
            <a:avLst/>
          </a:prstGeom>
          <a:solidFill>
            <a:schemeClr val="bg1"/>
          </a:solidFill>
          <a:ln>
            <a:noFill/>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N Helvetica Narrow" charset="0"/>
              <a:ea typeface="宋体" panose="02010600030101010101" pitchFamily="2" charset="-122"/>
            </a:endParaRPr>
          </a:p>
        </p:txBody>
      </p:sp>
    </p:spTree>
    <p:extLst>
      <p:ext uri="{BB962C8B-B14F-4D97-AF65-F5344CB8AC3E}">
        <p14:creationId xmlns:p14="http://schemas.microsoft.com/office/powerpoint/2010/main" val="39801904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t>案例：苏州红豆事件</a:t>
            </a:r>
            <a:endParaRPr lang="zh-CN" altLang="en-US" dirty="0"/>
          </a:p>
        </p:txBody>
      </p:sp>
      <p:sp>
        <p:nvSpPr>
          <p:cNvPr id="466947" name="Rectangle 3"/>
          <p:cNvSpPr>
            <a:spLocks noGrp="1" noChangeArrowheads="1"/>
          </p:cNvSpPr>
          <p:nvPr>
            <p:ph type="body" idx="1"/>
          </p:nvPr>
        </p:nvSpPr>
        <p:spPr>
          <a:xfrm>
            <a:off x="216977" y="1628776"/>
            <a:ext cx="11670224" cy="5207453"/>
          </a:xfrm>
        </p:spPr>
        <p:txBody>
          <a:bodyPr/>
          <a:lstStyle/>
          <a:p>
            <a:pPr lvl="1">
              <a:spcBef>
                <a:spcPts val="900"/>
              </a:spcBef>
            </a:pPr>
            <a:r>
              <a:t>苏州商品交易所于1995年6月1日正式推出红小豆期货合约的交易，其交易标的物为二等红小豆。</a:t>
            </a:r>
          </a:p>
          <a:p>
            <a:pPr lvl="1">
              <a:spcBef>
                <a:spcPts val="900"/>
              </a:spcBef>
            </a:pPr>
            <a:r>
              <a:t>由于红豆现货市场疲软，苏州红1995系列合约一经推出便面临巨大的现货交割压力，仓库库存持续增加，导致期价屡创新低，9511合约曾创下1640元/吨的低价。</a:t>
            </a:r>
            <a:endParaRPr lang="zh-CN" altLang="en-US" sz="2000" dirty="0">
              <a:solidFill>
                <a:srgbClr val="CC0099"/>
              </a:solidFill>
            </a:endParaRPr>
          </a:p>
          <a:p>
            <a:pPr lvl="1">
              <a:spcBef>
                <a:spcPts val="900"/>
              </a:spcBef>
            </a:pPr>
            <a:r>
              <a:t>期价偏低以及1995年红小豆减产等利好消息吸引了大量资金入市抄底。随着1996年各合约陆续上市，多头主力利用交易所交割条款的漏洞和持仓限额的限制，在利好消息的支持下，蓄意在1996年合约系列中逼仓空头。</a:t>
            </a:r>
            <a:endParaRPr lang="zh-CN" altLang="en-US" sz="2000" dirty="0">
              <a:solidFill>
                <a:srgbClr val="CC0099"/>
              </a:solidFill>
            </a:endParaRPr>
          </a:p>
          <a:p>
            <a:pPr lvl="1">
              <a:spcBef>
                <a:spcPts val="900"/>
              </a:spcBef>
            </a:pPr>
            <a:r>
              <a:t>9602合约期价于10月中旬以3380元/吨的价格启动，到11月9日上涨至4155元/吨的高位后回落整理，12月再次进入暴涨阶段。12月15日，苏州商品交易所通知禁止陈豆和新豆混杂交割，19日公布的库存仅为5450吨。多方借此疯狂炒作，在不到一个月的时间内，价格从3690元/吨涨至5325元/吨。空头主力损失惨重，同时也导致许多套期保值者爆仓。</a:t>
            </a:r>
            <a:endParaRPr lang="zh-CN" altLang="en-US" sz="2000" dirty="0">
              <a:solidFill>
                <a:srgbClr val="CC0099"/>
              </a:solidFill>
            </a:endParaRPr>
          </a:p>
          <a:p>
            <a:pPr lvl="1">
              <a:spcBef>
                <a:spcPts val="900"/>
              </a:spcBef>
            </a:pPr>
            <a:r>
              <a:t>1996年1月8日，中国证监会认为苏州红小豆合约和交易规则不完善，要求各持仓合约头寸减仓，并且不得新开出9608以后的远期合约。1月9日和10日，苏州红开盘不久便触及跌停，使得在高位建仓的多头头寸面临爆仓和巨大亏损的风险。之后，苏州商品交易所推出了一系列强制平仓的措施，期价大幅回调。3月8日，证监会发布通知，停止苏州商品交易所红小豆期货合约交易。</a:t>
            </a:r>
            <a:endParaRPr lang="zh-CN" altLang="en-US" sz="2000" dirty="0">
              <a:solidFill>
                <a:srgbClr val="CC0099"/>
              </a:solidFill>
            </a:endParaRPr>
          </a:p>
        </p:txBody>
      </p:sp>
    </p:spTree>
    <p:extLst>
      <p:ext uri="{BB962C8B-B14F-4D97-AF65-F5344CB8AC3E}">
        <p14:creationId xmlns:p14="http://schemas.microsoft.com/office/powerpoint/2010/main" val="32222527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6947">
                                            <p:txEl>
                                              <p:pRg st="0" end="0"/>
                                            </p:txEl>
                                          </p:spTgt>
                                        </p:tgtEl>
                                        <p:attrNameLst>
                                          <p:attrName>style.visibility</p:attrName>
                                        </p:attrNameLst>
                                      </p:cBhvr>
                                      <p:to>
                                        <p:strVal val="visible"/>
                                      </p:to>
                                    </p:set>
                                    <p:animEffect transition="in" filter="wipe(left)">
                                      <p:cBhvr>
                                        <p:cTn id="7" dur="500"/>
                                        <p:tgtEl>
                                          <p:spTgt spid="466947">
                                            <p:txEl>
                                              <p:pRg st="0" end="0"/>
                                            </p:txEl>
                                          </p:spTgt>
                                        </p:tgtEl>
                                      </p:cBhvr>
                                    </p:animEffect>
                                  </p:childTnLst>
                                  <p:subTnLst>
                                    <p:animClr clrSpc="rgb" dir="cw">
                                      <p:cBhvr override="childStyle">
                                        <p:cTn dur="1" fill="hold" display="0" masterRel="nextClick" afterEffect="1"/>
                                        <p:tgtEl>
                                          <p:spTgt spid="466947">
                                            <p:txEl>
                                              <p:pRg st="0" end="0"/>
                                            </p:txEl>
                                          </p:spTgt>
                                        </p:tgtEl>
                                        <p:attrNameLst>
                                          <p:attrName>ppt_c</p:attrName>
                                        </p:attrNameLst>
                                      </p:cBhvr>
                                      <p:to>
                                        <a:schemeClr val="folHlink"/>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66947">
                                            <p:txEl>
                                              <p:pRg st="1" end="1"/>
                                            </p:txEl>
                                          </p:spTgt>
                                        </p:tgtEl>
                                        <p:attrNameLst>
                                          <p:attrName>style.visibility</p:attrName>
                                        </p:attrNameLst>
                                      </p:cBhvr>
                                      <p:to>
                                        <p:strVal val="visible"/>
                                      </p:to>
                                    </p:set>
                                    <p:animEffect transition="in" filter="wipe(left)">
                                      <p:cBhvr>
                                        <p:cTn id="12" dur="500"/>
                                        <p:tgtEl>
                                          <p:spTgt spid="466947">
                                            <p:txEl>
                                              <p:pRg st="1" end="1"/>
                                            </p:txEl>
                                          </p:spTgt>
                                        </p:tgtEl>
                                      </p:cBhvr>
                                    </p:animEffect>
                                  </p:childTnLst>
                                  <p:subTnLst>
                                    <p:animClr clrSpc="rgb" dir="cw">
                                      <p:cBhvr override="childStyle">
                                        <p:cTn dur="1" fill="hold" display="0" masterRel="nextClick" afterEffect="1"/>
                                        <p:tgtEl>
                                          <p:spTgt spid="466947">
                                            <p:txEl>
                                              <p:pRg st="1" end="1"/>
                                            </p:txEl>
                                          </p:spTgt>
                                        </p:tgtEl>
                                        <p:attrNameLst>
                                          <p:attrName>ppt_c</p:attrName>
                                        </p:attrNameLst>
                                      </p:cBhvr>
                                      <p:to>
                                        <a:schemeClr val="folHlink"/>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66947">
                                            <p:txEl>
                                              <p:pRg st="2" end="2"/>
                                            </p:txEl>
                                          </p:spTgt>
                                        </p:tgtEl>
                                        <p:attrNameLst>
                                          <p:attrName>style.visibility</p:attrName>
                                        </p:attrNameLst>
                                      </p:cBhvr>
                                      <p:to>
                                        <p:strVal val="visible"/>
                                      </p:to>
                                    </p:set>
                                    <p:animEffect transition="in" filter="wipe(left)">
                                      <p:cBhvr>
                                        <p:cTn id="17" dur="500"/>
                                        <p:tgtEl>
                                          <p:spTgt spid="466947">
                                            <p:txEl>
                                              <p:pRg st="2" end="2"/>
                                            </p:txEl>
                                          </p:spTgt>
                                        </p:tgtEl>
                                      </p:cBhvr>
                                    </p:animEffect>
                                  </p:childTnLst>
                                  <p:subTnLst>
                                    <p:animClr clrSpc="rgb" dir="cw">
                                      <p:cBhvr override="childStyle">
                                        <p:cTn dur="1" fill="hold" display="0" masterRel="nextClick" afterEffect="1"/>
                                        <p:tgtEl>
                                          <p:spTgt spid="466947">
                                            <p:txEl>
                                              <p:pRg st="2" end="2"/>
                                            </p:txEl>
                                          </p:spTgt>
                                        </p:tgtEl>
                                        <p:attrNameLst>
                                          <p:attrName>ppt_c</p:attrName>
                                        </p:attrNameLst>
                                      </p:cBhvr>
                                      <p:to>
                                        <a:schemeClr val="hlink"/>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66947">
                                            <p:txEl>
                                              <p:pRg st="3" end="3"/>
                                            </p:txEl>
                                          </p:spTgt>
                                        </p:tgtEl>
                                        <p:attrNameLst>
                                          <p:attrName>style.visibility</p:attrName>
                                        </p:attrNameLst>
                                      </p:cBhvr>
                                      <p:to>
                                        <p:strVal val="visible"/>
                                      </p:to>
                                    </p:set>
                                    <p:animEffect transition="in" filter="wipe(left)">
                                      <p:cBhvr>
                                        <p:cTn id="22" dur="500"/>
                                        <p:tgtEl>
                                          <p:spTgt spid="466947">
                                            <p:txEl>
                                              <p:pRg st="3" end="3"/>
                                            </p:txEl>
                                          </p:spTgt>
                                        </p:tgtEl>
                                      </p:cBhvr>
                                    </p:animEffect>
                                  </p:childTnLst>
                                  <p:subTnLst>
                                    <p:animClr clrSpc="rgb" dir="cw">
                                      <p:cBhvr override="childStyle">
                                        <p:cTn dur="1" fill="hold" display="0" masterRel="nextClick" afterEffect="1"/>
                                        <p:tgtEl>
                                          <p:spTgt spid="466947">
                                            <p:txEl>
                                              <p:pRg st="3" end="3"/>
                                            </p:txEl>
                                          </p:spTgt>
                                        </p:tgtEl>
                                        <p:attrNameLst>
                                          <p:attrName>ppt_c</p:attrName>
                                        </p:attrNameLst>
                                      </p:cBhvr>
                                      <p:to>
                                        <a:schemeClr val="folHlink"/>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66947">
                                            <p:txEl>
                                              <p:pRg st="4" end="4"/>
                                            </p:txEl>
                                          </p:spTgt>
                                        </p:tgtEl>
                                        <p:attrNameLst>
                                          <p:attrName>style.visibility</p:attrName>
                                        </p:attrNameLst>
                                      </p:cBhvr>
                                      <p:to>
                                        <p:strVal val="visible"/>
                                      </p:to>
                                    </p:set>
                                    <p:animEffect transition="in" filter="wipe(left)">
                                      <p:cBhvr>
                                        <p:cTn id="27" dur="500"/>
                                        <p:tgtEl>
                                          <p:spTgt spid="4669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r>
              <a:t>期货价格向现货价格的收敛</a:t>
            </a:r>
          </a:p>
        </p:txBody>
      </p:sp>
      <p:sp>
        <p:nvSpPr>
          <p:cNvPr id="443395" name="Rectangle 3"/>
          <p:cNvSpPr>
            <a:spLocks noGrp="1" noChangeArrowheads="1"/>
          </p:cNvSpPr>
          <p:nvPr>
            <p:ph type="body" idx="1"/>
          </p:nvPr>
        </p:nvSpPr>
        <p:spPr>
          <a:xfrm>
            <a:off x="545689" y="1944329"/>
            <a:ext cx="10722077" cy="2590800"/>
          </a:xfrm>
        </p:spPr>
        <p:txBody>
          <a:bodyPr/>
          <a:lstStyle/>
          <a:p>
            <a:r>
              <a:t>随着期货合约的交割月份临近，期货价格会趋近于标的资产的现货价格。当交割期到来时，期货价格等于或非常接近现货价格。</a:t>
            </a:r>
          </a:p>
        </p:txBody>
      </p:sp>
    </p:spTree>
    <p:extLst>
      <p:ext uri="{BB962C8B-B14F-4D97-AF65-F5344CB8AC3E}">
        <p14:creationId xmlns:p14="http://schemas.microsoft.com/office/powerpoint/2010/main" val="3518915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lstStyle/>
          <a:p>
            <a:r>
              <a:t>期货价格向现货价格的趋同</a:t>
            </a:r>
            <a:endParaRPr lang="zh-CN" altLang="en-US" sz="3200"/>
          </a:p>
        </p:txBody>
      </p:sp>
      <p:sp>
        <p:nvSpPr>
          <p:cNvPr id="444419" name="Rectangle 3"/>
          <p:cNvSpPr>
            <a:spLocks noGrp="1" noChangeArrowheads="1"/>
          </p:cNvSpPr>
          <p:nvPr>
            <p:ph type="body" idx="1"/>
          </p:nvPr>
        </p:nvSpPr>
        <p:spPr>
          <a:xfrm>
            <a:off x="2209800" y="1524000"/>
            <a:ext cx="7772400" cy="4114800"/>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2075" tIns="46038" rIns="92075" bIns="46038" numCol="1" anchor="t" anchorCtr="0" compatLnSpc="1">
            <a:prstTxWarp prst="textNoShape">
              <a:avLst/>
            </a:prstTxWarp>
          </a:bodyPr>
          <a:lstStyle/>
          <a:p>
            <a:pPr>
              <a:buFont typeface="Wingdings" panose="05000000000000000000" pitchFamily="2" charset="2"/>
              <a:buNone/>
            </a:pPr>
            <a:r>
              <a:rPr lang="zh-CN" altLang="en-US">
                <a:ea typeface="宋体" panose="02010600030101010101" pitchFamily="2" charset="-122"/>
              </a:rPr>
              <a:t> </a:t>
            </a:r>
          </a:p>
        </p:txBody>
      </p:sp>
      <p:grpSp>
        <p:nvGrpSpPr>
          <p:cNvPr id="444420" name="Group 4"/>
          <p:cNvGrpSpPr>
            <a:grpSpLocks/>
          </p:cNvGrpSpPr>
          <p:nvPr/>
        </p:nvGrpSpPr>
        <p:grpSpPr bwMode="auto">
          <a:xfrm>
            <a:off x="2286001" y="1752601"/>
            <a:ext cx="3851275" cy="3490913"/>
            <a:chOff x="480" y="1104"/>
            <a:chExt cx="2426" cy="2199"/>
          </a:xfrm>
        </p:grpSpPr>
        <p:sp>
          <p:nvSpPr>
            <p:cNvPr id="444421" name="Line 5"/>
            <p:cNvSpPr>
              <a:spLocks noChangeShapeType="1"/>
            </p:cNvSpPr>
            <p:nvPr/>
          </p:nvSpPr>
          <p:spPr bwMode="auto">
            <a:xfrm>
              <a:off x="480" y="1104"/>
              <a:ext cx="0" cy="1784"/>
            </a:xfrm>
            <a:prstGeom prst="line">
              <a:avLst/>
            </a:prstGeom>
            <a:noFill/>
            <a:ln w="12700">
              <a:solidFill>
                <a:schemeClr val="folHlink"/>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2" name="Line 6"/>
            <p:cNvSpPr>
              <a:spLocks noChangeShapeType="1"/>
            </p:cNvSpPr>
            <p:nvPr/>
          </p:nvSpPr>
          <p:spPr bwMode="auto">
            <a:xfrm>
              <a:off x="480" y="2888"/>
              <a:ext cx="2112" cy="0"/>
            </a:xfrm>
            <a:prstGeom prst="line">
              <a:avLst/>
            </a:prstGeom>
            <a:noFill/>
            <a:ln w="12700">
              <a:solidFill>
                <a:schemeClr val="folHlink"/>
              </a:solidFill>
              <a:round/>
              <a:headEnd type="none" w="med"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3" name="Rectangle 7"/>
            <p:cNvSpPr>
              <a:spLocks noChangeArrowheads="1"/>
            </p:cNvSpPr>
            <p:nvPr/>
          </p:nvSpPr>
          <p:spPr bwMode="auto">
            <a:xfrm>
              <a:off x="2400" y="3072"/>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latin typeface="Arial" panose="020B0604020202020204" pitchFamily="34" charset="0"/>
                  <a:ea typeface="宋体" panose="02010600030101010101" pitchFamily="2" charset="-122"/>
                </a:rPr>
                <a:t>Time</a:t>
              </a:r>
            </a:p>
          </p:txBody>
        </p:sp>
        <p:grpSp>
          <p:nvGrpSpPr>
            <p:cNvPr id="444424" name="Group 8"/>
            <p:cNvGrpSpPr>
              <a:grpSpLocks/>
            </p:cNvGrpSpPr>
            <p:nvPr/>
          </p:nvGrpSpPr>
          <p:grpSpPr bwMode="auto">
            <a:xfrm>
              <a:off x="613" y="1401"/>
              <a:ext cx="1674" cy="987"/>
              <a:chOff x="625" y="2041"/>
              <a:chExt cx="1674" cy="987"/>
            </a:xfrm>
          </p:grpSpPr>
          <p:grpSp>
            <p:nvGrpSpPr>
              <p:cNvPr id="444425" name="Group 9"/>
              <p:cNvGrpSpPr>
                <a:grpSpLocks/>
              </p:cNvGrpSpPr>
              <p:nvPr/>
            </p:nvGrpSpPr>
            <p:grpSpPr bwMode="auto">
              <a:xfrm>
                <a:off x="766" y="2041"/>
                <a:ext cx="1533" cy="675"/>
                <a:chOff x="766" y="2041"/>
                <a:chExt cx="1533" cy="675"/>
              </a:xfrm>
            </p:grpSpPr>
            <p:sp>
              <p:nvSpPr>
                <p:cNvPr id="444426" name="Arc 10"/>
                <p:cNvSpPr>
                  <a:spLocks/>
                </p:cNvSpPr>
                <p:nvPr/>
              </p:nvSpPr>
              <p:spPr bwMode="auto">
                <a:xfrm rot="18780000">
                  <a:off x="766" y="2041"/>
                  <a:ext cx="672"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7" name="Arc 11"/>
                <p:cNvSpPr>
                  <a:spLocks/>
                </p:cNvSpPr>
                <p:nvPr/>
              </p:nvSpPr>
              <p:spPr bwMode="auto">
                <a:xfrm rot="2820000">
                  <a:off x="1790" y="2207"/>
                  <a:ext cx="491" cy="527"/>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28" name="Line 12"/>
                <p:cNvSpPr>
                  <a:spLocks noChangeShapeType="1"/>
                </p:cNvSpPr>
                <p:nvPr/>
              </p:nvSpPr>
              <p:spPr bwMode="auto">
                <a:xfrm>
                  <a:off x="1579" y="2364"/>
                  <a:ext cx="75" cy="78"/>
                </a:xfrm>
                <a:prstGeom prst="line">
                  <a:avLst/>
                </a:prstGeom>
                <a:noFill/>
                <a:ln w="12700">
                  <a:solidFill>
                    <a:srgbClr val="000000"/>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4429" name="Group 13"/>
              <p:cNvGrpSpPr>
                <a:grpSpLocks/>
              </p:cNvGrpSpPr>
              <p:nvPr/>
            </p:nvGrpSpPr>
            <p:grpSpPr bwMode="auto">
              <a:xfrm>
                <a:off x="778" y="2283"/>
                <a:ext cx="1513" cy="745"/>
                <a:chOff x="778" y="2283"/>
                <a:chExt cx="1513" cy="745"/>
              </a:xfrm>
            </p:grpSpPr>
            <p:sp>
              <p:nvSpPr>
                <p:cNvPr id="444430" name="Arc 14"/>
                <p:cNvSpPr>
                  <a:spLocks/>
                </p:cNvSpPr>
                <p:nvPr/>
              </p:nvSpPr>
              <p:spPr bwMode="auto">
                <a:xfrm rot="17940000">
                  <a:off x="778" y="2356"/>
                  <a:ext cx="672"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31" name="Arc 15"/>
                <p:cNvSpPr>
                  <a:spLocks/>
                </p:cNvSpPr>
                <p:nvPr/>
              </p:nvSpPr>
              <p:spPr bwMode="auto">
                <a:xfrm rot="1980000">
                  <a:off x="1763" y="2283"/>
                  <a:ext cx="528" cy="52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4432" name="Line 16"/>
                <p:cNvSpPr>
                  <a:spLocks noChangeShapeType="1"/>
                </p:cNvSpPr>
                <p:nvPr/>
              </p:nvSpPr>
              <p:spPr bwMode="auto">
                <a:xfrm>
                  <a:off x="1573" y="2563"/>
                  <a:ext cx="92" cy="58"/>
                </a:xfrm>
                <a:prstGeom prst="line">
                  <a:avLst/>
                </a:prstGeom>
                <a:noFill/>
                <a:ln w="12700">
                  <a:solidFill>
                    <a:srgbClr val="000000"/>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4433" name="Line 17"/>
              <p:cNvSpPr>
                <a:spLocks noChangeShapeType="1"/>
              </p:cNvSpPr>
              <p:nvPr/>
            </p:nvSpPr>
            <p:spPr bwMode="auto">
              <a:xfrm flipH="1">
                <a:off x="625" y="2826"/>
                <a:ext cx="39" cy="63"/>
              </a:xfrm>
              <a:prstGeom prst="line">
                <a:avLst/>
              </a:prstGeom>
              <a:noFill/>
              <a:ln w="12700">
                <a:solidFill>
                  <a:schemeClr val="folHlink"/>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4434" name="Rectangle 18"/>
            <p:cNvSpPr>
              <a:spLocks noChangeArrowheads="1"/>
            </p:cNvSpPr>
            <p:nvPr/>
          </p:nvSpPr>
          <p:spPr bwMode="auto">
            <a:xfrm>
              <a:off x="1472" y="1448"/>
              <a:ext cx="143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rPr lang="en-US" altLang="zh-CN" sz="2000" dirty="0">
                  <a:solidFill>
                    <a:srgbClr val="FF158A"/>
                  </a:solidFill>
                  <a:latin typeface="Arial" panose="020B0604020202020204" pitchFamily="34" charset="0"/>
                  <a:ea typeface="宋体" panose="02010600030101010101" pitchFamily="2" charset="-122"/>
                </a:rPr>
                <a:t>Futures Price</a:t>
              </a:r>
            </a:p>
          </p:txBody>
        </p:sp>
        <p:sp>
          <p:nvSpPr>
            <p:cNvPr id="444435" name="Rectangle 19"/>
            <p:cNvSpPr>
              <a:spLocks noChangeArrowheads="1"/>
            </p:cNvSpPr>
            <p:nvPr/>
          </p:nvSpPr>
          <p:spPr bwMode="auto">
            <a:xfrm>
              <a:off x="852" y="1942"/>
              <a:ext cx="862"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rPr lang="en-US" altLang="zh-CN" sz="2000" dirty="0">
                  <a:solidFill>
                    <a:srgbClr val="FF158A"/>
                  </a:solidFill>
                  <a:latin typeface="Arial" panose="020B0604020202020204" pitchFamily="34" charset="0"/>
                  <a:ea typeface="宋体" panose="02010600030101010101" pitchFamily="2" charset="-122"/>
                </a:rPr>
                <a:t>Spot Price</a:t>
              </a:r>
            </a:p>
          </p:txBody>
        </p:sp>
      </p:grpSp>
      <p:sp>
        <p:nvSpPr>
          <p:cNvPr id="444436" name="Rectangle 20"/>
          <p:cNvSpPr>
            <a:spLocks noChangeArrowheads="1"/>
          </p:cNvSpPr>
          <p:nvPr/>
        </p:nvSpPr>
        <p:spPr bwMode="auto">
          <a:xfrm>
            <a:off x="6172200" y="2133600"/>
            <a:ext cx="4778374" cy="29718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rgbClr val="0033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7" tIns="44450" rIns="90487" bIns="44450"/>
          <a:lstStyle>
            <a:lvl1pPr marL="342900" indent="-342900"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spcBef>
                <a:spcPct val="20000"/>
              </a:spcBef>
              <a:buClr>
                <a:schemeClr val="accent2"/>
              </a:buClr>
              <a:buFont typeface="Wingdings" panose="05000000000000000000" pitchFamily="2" charset="2"/>
              <a:buChar char="v"/>
            </a:pPr>
            <a:r>
              <a:t>套利组合（机会）</a:t>
            </a:r>
          </a:p>
          <a:p>
            <a:pPr lvl="1">
              <a:lnSpc>
                <a:spcPct val="90000"/>
              </a:lnSpc>
              <a:spcBef>
                <a:spcPct val="20000"/>
              </a:spcBef>
              <a:buClr>
                <a:srgbClr val="FF9900"/>
              </a:buClr>
              <a:buFontTx/>
              <a:buChar char="—"/>
            </a:pPr>
            <a:r>
              <a:t>卖出一份期货合约</a:t>
            </a:r>
          </a:p>
          <a:p>
            <a:pPr lvl="1">
              <a:lnSpc>
                <a:spcPct val="90000"/>
              </a:lnSpc>
              <a:spcBef>
                <a:spcPct val="20000"/>
              </a:spcBef>
              <a:buClr>
                <a:srgbClr val="FF9900"/>
              </a:buClr>
              <a:buFontTx/>
              <a:buChar char="—"/>
            </a:pPr>
            <a:r>
              <a:t>买入该资产</a:t>
            </a:r>
          </a:p>
          <a:p>
            <a:pPr lvl="1">
              <a:lnSpc>
                <a:spcPct val="90000"/>
              </a:lnSpc>
              <a:spcBef>
                <a:spcPct val="20000"/>
              </a:spcBef>
              <a:buClr>
                <a:srgbClr val="FF9900"/>
              </a:buClr>
              <a:buFontTx/>
              <a:buChar char="—"/>
            </a:pPr>
            <a:r>
              <a:t>进行交割</a:t>
            </a:r>
          </a:p>
        </p:txBody>
      </p:sp>
      <p:grpSp>
        <p:nvGrpSpPr>
          <p:cNvPr id="444437" name="Group 21"/>
          <p:cNvGrpSpPr>
            <a:grpSpLocks/>
          </p:cNvGrpSpPr>
          <p:nvPr/>
        </p:nvGrpSpPr>
        <p:grpSpPr bwMode="auto">
          <a:xfrm>
            <a:off x="5006975" y="2743201"/>
            <a:ext cx="450850" cy="2424113"/>
            <a:chOff x="3316" y="2457"/>
            <a:chExt cx="284" cy="1527"/>
          </a:xfrm>
        </p:grpSpPr>
        <p:sp>
          <p:nvSpPr>
            <p:cNvPr id="444438" name="Line 22"/>
            <p:cNvSpPr>
              <a:spLocks noChangeShapeType="1"/>
            </p:cNvSpPr>
            <p:nvPr/>
          </p:nvSpPr>
          <p:spPr bwMode="auto">
            <a:xfrm>
              <a:off x="3508" y="2457"/>
              <a:ext cx="0" cy="1296"/>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4439" name="Rectangle 23"/>
            <p:cNvSpPr>
              <a:spLocks noChangeArrowheads="1"/>
            </p:cNvSpPr>
            <p:nvPr/>
          </p:nvSpPr>
          <p:spPr bwMode="auto">
            <a:xfrm>
              <a:off x="3316" y="3753"/>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solidFill>
                    <a:srgbClr val="FF9900"/>
                  </a:solidFill>
                  <a:latin typeface="Arial" panose="020B0604020202020204" pitchFamily="34" charset="0"/>
                  <a:ea typeface="宋体" panose="02010600030101010101" pitchFamily="2" charset="-122"/>
                </a:rPr>
                <a:t>T1</a:t>
              </a:r>
            </a:p>
          </p:txBody>
        </p:sp>
      </p:grpSp>
      <p:grpSp>
        <p:nvGrpSpPr>
          <p:cNvPr id="444440" name="Group 24"/>
          <p:cNvGrpSpPr>
            <a:grpSpLocks/>
          </p:cNvGrpSpPr>
          <p:nvPr/>
        </p:nvGrpSpPr>
        <p:grpSpPr bwMode="auto">
          <a:xfrm>
            <a:off x="4114800" y="2743201"/>
            <a:ext cx="450850" cy="2424113"/>
            <a:chOff x="4036" y="2457"/>
            <a:chExt cx="284" cy="1527"/>
          </a:xfrm>
        </p:grpSpPr>
        <p:sp>
          <p:nvSpPr>
            <p:cNvPr id="444441" name="Line 25"/>
            <p:cNvSpPr>
              <a:spLocks noChangeShapeType="1"/>
            </p:cNvSpPr>
            <p:nvPr/>
          </p:nvSpPr>
          <p:spPr bwMode="auto">
            <a:xfrm>
              <a:off x="4180" y="2457"/>
              <a:ext cx="0" cy="1296"/>
            </a:xfrm>
            <a:prstGeom prst="line">
              <a:avLst/>
            </a:prstGeom>
            <a:noFill/>
            <a:ln w="19050">
              <a:solidFill>
                <a:srgbClr val="19F93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4442" name="Rectangle 26"/>
            <p:cNvSpPr>
              <a:spLocks noChangeArrowheads="1"/>
            </p:cNvSpPr>
            <p:nvPr/>
          </p:nvSpPr>
          <p:spPr bwMode="auto">
            <a:xfrm>
              <a:off x="4036" y="3753"/>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solidFill>
                    <a:srgbClr val="19F93E"/>
                  </a:solidFill>
                  <a:latin typeface="Arial" panose="020B0604020202020204" pitchFamily="34" charset="0"/>
                  <a:ea typeface="宋体" panose="02010600030101010101" pitchFamily="2" charset="-122"/>
                </a:rPr>
                <a:t>T2</a:t>
              </a:r>
            </a:p>
          </p:txBody>
        </p:sp>
      </p:grpSp>
    </p:spTree>
    <p:extLst>
      <p:ext uri="{BB962C8B-B14F-4D97-AF65-F5344CB8AC3E}">
        <p14:creationId xmlns:p14="http://schemas.microsoft.com/office/powerpoint/2010/main" val="317550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44420"/>
                                        </p:tgtEl>
                                        <p:attrNameLst>
                                          <p:attrName>style.visibility</p:attrName>
                                        </p:attrNameLst>
                                      </p:cBhvr>
                                      <p:to>
                                        <p:strVal val="visible"/>
                                      </p:to>
                                    </p:set>
                                    <p:animEffect transition="in" filter="dissolve">
                                      <p:cBhvr>
                                        <p:cTn id="7" dur="500"/>
                                        <p:tgtEl>
                                          <p:spTgt spid="444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44437"/>
                                        </p:tgtEl>
                                        <p:attrNameLst>
                                          <p:attrName>style.visibility</p:attrName>
                                        </p:attrNameLst>
                                      </p:cBhvr>
                                      <p:to>
                                        <p:strVal val="visible"/>
                                      </p:to>
                                    </p:set>
                                    <p:animEffect transition="in" filter="wipe(down)">
                                      <p:cBhvr>
                                        <p:cTn id="12" dur="500"/>
                                        <p:tgtEl>
                                          <p:spTgt spid="444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44440"/>
                                        </p:tgtEl>
                                        <p:attrNameLst>
                                          <p:attrName>style.visibility</p:attrName>
                                        </p:attrNameLst>
                                      </p:cBhvr>
                                      <p:to>
                                        <p:strVal val="visible"/>
                                      </p:to>
                                    </p:set>
                                    <p:animEffect transition="in" filter="wipe(down)">
                                      <p:cBhvr>
                                        <p:cTn id="17" dur="500"/>
                                        <p:tgtEl>
                                          <p:spTgt spid="4444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444436"/>
                                        </p:tgtEl>
                                        <p:attrNameLst>
                                          <p:attrName>style.visibility</p:attrName>
                                        </p:attrNameLst>
                                      </p:cBhvr>
                                      <p:to>
                                        <p:strVal val="visible"/>
                                      </p:to>
                                    </p:set>
                                    <p:anim calcmode="lin" valueType="num">
                                      <p:cBhvr additive="base">
                                        <p:cTn id="22" dur="500" fill="hold"/>
                                        <p:tgtEl>
                                          <p:spTgt spid="444436"/>
                                        </p:tgtEl>
                                        <p:attrNameLst>
                                          <p:attrName>ppt_x</p:attrName>
                                        </p:attrNameLst>
                                      </p:cBhvr>
                                      <p:tavLst>
                                        <p:tav tm="0">
                                          <p:val>
                                            <p:strVal val="1+#ppt_w/2"/>
                                          </p:val>
                                        </p:tav>
                                        <p:tav tm="100000">
                                          <p:val>
                                            <p:strVal val="#ppt_x"/>
                                          </p:val>
                                        </p:tav>
                                      </p:tavLst>
                                    </p:anim>
                                    <p:anim calcmode="lin" valueType="num">
                                      <p:cBhvr additive="base">
                                        <p:cTn id="23" dur="500" fill="hold"/>
                                        <p:tgtEl>
                                          <p:spTgt spid="4444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3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p:txBody>
          <a:bodyPr/>
          <a:lstStyle/>
          <a:p>
            <a:r>
              <a:t>期货价格向现货价格收敛</a:t>
            </a:r>
            <a:endParaRPr lang="zh-CN" altLang="en-US" sz="3200"/>
          </a:p>
        </p:txBody>
      </p:sp>
      <p:sp>
        <p:nvSpPr>
          <p:cNvPr id="445443" name="Rectangle 3"/>
          <p:cNvSpPr>
            <a:spLocks noGrp="1" noChangeArrowheads="1"/>
          </p:cNvSpPr>
          <p:nvPr>
            <p:ph type="body" idx="1"/>
          </p:nvPr>
        </p:nvSpPr>
        <p:spPr>
          <a:xfrm>
            <a:off x="6019800" y="2819400"/>
            <a:ext cx="4114800" cy="2133600"/>
          </a:xfrm>
        </p:spPr>
        <p:txBody>
          <a:bodyPr/>
          <a:lstStyle/>
          <a:p>
            <a:r>
              <a:t>套利机会</a:t>
            </a:r>
          </a:p>
          <a:p>
            <a:pPr lvl="1"/>
            <a:r>
              <a:t>买入一份期货合约</a:t>
            </a:r>
          </a:p>
          <a:p>
            <a:pPr lvl="1"/>
            <a:r>
              <a:t>进行交割</a:t>
            </a:r>
          </a:p>
        </p:txBody>
      </p:sp>
      <p:sp>
        <p:nvSpPr>
          <p:cNvPr id="445445" name="Line 5"/>
          <p:cNvSpPr>
            <a:spLocks noChangeShapeType="1"/>
          </p:cNvSpPr>
          <p:nvPr/>
        </p:nvSpPr>
        <p:spPr bwMode="auto">
          <a:xfrm>
            <a:off x="2209800" y="1981200"/>
            <a:ext cx="0" cy="3048000"/>
          </a:xfrm>
          <a:prstGeom prst="line">
            <a:avLst/>
          </a:prstGeom>
          <a:noFill/>
          <a:ln w="12700">
            <a:solidFill>
              <a:schemeClr val="folHlink"/>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46" name="Line 6"/>
          <p:cNvSpPr>
            <a:spLocks noChangeShapeType="1"/>
          </p:cNvSpPr>
          <p:nvPr/>
        </p:nvSpPr>
        <p:spPr bwMode="auto">
          <a:xfrm>
            <a:off x="2209800" y="5029200"/>
            <a:ext cx="3352800" cy="0"/>
          </a:xfrm>
          <a:prstGeom prst="line">
            <a:avLst/>
          </a:prstGeom>
          <a:noFill/>
          <a:ln w="12700">
            <a:solidFill>
              <a:schemeClr val="folHlink"/>
            </a:solidFill>
            <a:round/>
            <a:headEnd type="none" w="med" len="lg"/>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47" name="Rectangle 7"/>
          <p:cNvSpPr>
            <a:spLocks noChangeArrowheads="1"/>
          </p:cNvSpPr>
          <p:nvPr/>
        </p:nvSpPr>
        <p:spPr bwMode="auto">
          <a:xfrm>
            <a:off x="4937125" y="4624388"/>
            <a:ext cx="692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t>时间</a:t>
            </a:r>
          </a:p>
        </p:txBody>
      </p:sp>
      <p:grpSp>
        <p:nvGrpSpPr>
          <p:cNvPr id="445448" name="Group 8"/>
          <p:cNvGrpSpPr>
            <a:grpSpLocks/>
          </p:cNvGrpSpPr>
          <p:nvPr/>
        </p:nvGrpSpPr>
        <p:grpSpPr bwMode="auto">
          <a:xfrm>
            <a:off x="2462214" y="2668588"/>
            <a:ext cx="2644775" cy="1566862"/>
            <a:chOff x="3351" y="2041"/>
            <a:chExt cx="1666" cy="987"/>
          </a:xfrm>
        </p:grpSpPr>
        <p:grpSp>
          <p:nvGrpSpPr>
            <p:cNvPr id="445449" name="Group 9"/>
            <p:cNvGrpSpPr>
              <a:grpSpLocks/>
            </p:cNvGrpSpPr>
            <p:nvPr/>
          </p:nvGrpSpPr>
          <p:grpSpPr bwMode="auto">
            <a:xfrm>
              <a:off x="3492" y="2041"/>
              <a:ext cx="1521" cy="680"/>
              <a:chOff x="3492" y="2041"/>
              <a:chExt cx="1521" cy="680"/>
            </a:xfrm>
          </p:grpSpPr>
          <p:sp>
            <p:nvSpPr>
              <p:cNvPr id="445450" name="Arc 10"/>
              <p:cNvSpPr>
                <a:spLocks/>
              </p:cNvSpPr>
              <p:nvPr/>
            </p:nvSpPr>
            <p:spPr bwMode="auto">
              <a:xfrm rot="18780000">
                <a:off x="3492" y="2041"/>
                <a:ext cx="672"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51" name="Arc 11"/>
              <p:cNvSpPr>
                <a:spLocks/>
              </p:cNvSpPr>
              <p:nvPr/>
            </p:nvSpPr>
            <p:spPr bwMode="auto">
              <a:xfrm rot="2820000">
                <a:off x="4485" y="2193"/>
                <a:ext cx="528" cy="52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52" name="Line 12"/>
              <p:cNvSpPr>
                <a:spLocks noChangeShapeType="1"/>
              </p:cNvSpPr>
              <p:nvPr/>
            </p:nvSpPr>
            <p:spPr bwMode="auto">
              <a:xfrm>
                <a:off x="4327" y="2384"/>
                <a:ext cx="55" cy="77"/>
              </a:xfrm>
              <a:prstGeom prst="line">
                <a:avLst/>
              </a:prstGeom>
              <a:noFill/>
              <a:ln w="12700">
                <a:solidFill>
                  <a:srgbClr val="000000"/>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45453" name="Group 13"/>
            <p:cNvGrpSpPr>
              <a:grpSpLocks/>
            </p:cNvGrpSpPr>
            <p:nvPr/>
          </p:nvGrpSpPr>
          <p:grpSpPr bwMode="auto">
            <a:xfrm>
              <a:off x="3504" y="2283"/>
              <a:ext cx="1513" cy="745"/>
              <a:chOff x="3504" y="2283"/>
              <a:chExt cx="1513" cy="745"/>
            </a:xfrm>
          </p:grpSpPr>
          <p:sp>
            <p:nvSpPr>
              <p:cNvPr id="445454" name="Arc 14"/>
              <p:cNvSpPr>
                <a:spLocks/>
              </p:cNvSpPr>
              <p:nvPr/>
            </p:nvSpPr>
            <p:spPr bwMode="auto">
              <a:xfrm rot="17940000">
                <a:off x="3504" y="2356"/>
                <a:ext cx="672" cy="6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55" name="Arc 15"/>
              <p:cNvSpPr>
                <a:spLocks/>
              </p:cNvSpPr>
              <p:nvPr/>
            </p:nvSpPr>
            <p:spPr bwMode="auto">
              <a:xfrm rot="1980000">
                <a:off x="4489" y="2283"/>
                <a:ext cx="528" cy="52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a:solidFill>
                  <a:srgbClr val="000000"/>
                </a:solidFill>
                <a:round/>
                <a:headEnd type="none" w="med" len="lg"/>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5456" name="Line 16"/>
              <p:cNvSpPr>
                <a:spLocks noChangeShapeType="1"/>
              </p:cNvSpPr>
              <p:nvPr/>
            </p:nvSpPr>
            <p:spPr bwMode="auto">
              <a:xfrm>
                <a:off x="4327" y="2599"/>
                <a:ext cx="64" cy="22"/>
              </a:xfrm>
              <a:prstGeom prst="line">
                <a:avLst/>
              </a:prstGeom>
              <a:noFill/>
              <a:ln w="12700">
                <a:solidFill>
                  <a:srgbClr val="000000"/>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5457" name="Line 17"/>
            <p:cNvSpPr>
              <a:spLocks noChangeShapeType="1"/>
            </p:cNvSpPr>
            <p:nvPr/>
          </p:nvSpPr>
          <p:spPr bwMode="auto">
            <a:xfrm flipH="1">
              <a:off x="3351" y="2826"/>
              <a:ext cx="39" cy="63"/>
            </a:xfrm>
            <a:prstGeom prst="line">
              <a:avLst/>
            </a:prstGeom>
            <a:noFill/>
            <a:ln w="12700">
              <a:solidFill>
                <a:schemeClr val="folHlink"/>
              </a:solidFill>
              <a:round/>
              <a:headEnd type="none"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45458" name="Rectangle 18"/>
          <p:cNvSpPr>
            <a:spLocks noChangeArrowheads="1"/>
          </p:cNvSpPr>
          <p:nvPr/>
        </p:nvSpPr>
        <p:spPr bwMode="auto">
          <a:xfrm>
            <a:off x="2552700" y="3619500"/>
            <a:ext cx="2020888"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ctr"/>
            <a:r>
              <a:t>期货价格</a:t>
            </a:r>
          </a:p>
        </p:txBody>
      </p:sp>
      <p:sp>
        <p:nvSpPr>
          <p:cNvPr id="445459" name="Rectangle 19"/>
          <p:cNvSpPr>
            <a:spLocks noChangeArrowheads="1"/>
          </p:cNvSpPr>
          <p:nvPr/>
        </p:nvSpPr>
        <p:spPr bwMode="auto">
          <a:xfrm>
            <a:off x="3712894" y="2708275"/>
            <a:ext cx="1368965" cy="40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ctr"/>
            <a:r>
              <a:t>现货价格</a:t>
            </a:r>
          </a:p>
        </p:txBody>
      </p:sp>
      <p:grpSp>
        <p:nvGrpSpPr>
          <p:cNvPr id="445460" name="Group 20"/>
          <p:cNvGrpSpPr>
            <a:grpSpLocks/>
          </p:cNvGrpSpPr>
          <p:nvPr/>
        </p:nvGrpSpPr>
        <p:grpSpPr bwMode="auto">
          <a:xfrm>
            <a:off x="4114800" y="3379788"/>
            <a:ext cx="450850" cy="2106612"/>
            <a:chOff x="4036" y="2457"/>
            <a:chExt cx="284" cy="1568"/>
          </a:xfrm>
        </p:grpSpPr>
        <p:sp>
          <p:nvSpPr>
            <p:cNvPr id="445461" name="Line 21"/>
            <p:cNvSpPr>
              <a:spLocks noChangeShapeType="1"/>
            </p:cNvSpPr>
            <p:nvPr/>
          </p:nvSpPr>
          <p:spPr bwMode="auto">
            <a:xfrm>
              <a:off x="4180" y="2457"/>
              <a:ext cx="0" cy="1296"/>
            </a:xfrm>
            <a:prstGeom prst="line">
              <a:avLst/>
            </a:prstGeom>
            <a:noFill/>
            <a:ln w="19050">
              <a:solidFill>
                <a:srgbClr val="19F93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5462" name="Rectangle 22"/>
            <p:cNvSpPr>
              <a:spLocks noChangeArrowheads="1"/>
            </p:cNvSpPr>
            <p:nvPr/>
          </p:nvSpPr>
          <p:spPr bwMode="auto">
            <a:xfrm>
              <a:off x="4036" y="3752"/>
              <a:ext cx="284"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solidFill>
                    <a:srgbClr val="19F93E"/>
                  </a:solidFill>
                  <a:latin typeface="Arial" panose="020B0604020202020204" pitchFamily="34" charset="0"/>
                  <a:ea typeface="宋体" panose="02010600030101010101" pitchFamily="2" charset="-122"/>
                </a:rPr>
                <a:t>T2</a:t>
              </a:r>
            </a:p>
          </p:txBody>
        </p:sp>
      </p:grpSp>
      <p:grpSp>
        <p:nvGrpSpPr>
          <p:cNvPr id="445463" name="Group 23"/>
          <p:cNvGrpSpPr>
            <a:grpSpLocks/>
          </p:cNvGrpSpPr>
          <p:nvPr/>
        </p:nvGrpSpPr>
        <p:grpSpPr bwMode="auto">
          <a:xfrm>
            <a:off x="4968875" y="3133726"/>
            <a:ext cx="450850" cy="2424113"/>
            <a:chOff x="3316" y="2457"/>
            <a:chExt cx="284" cy="1527"/>
          </a:xfrm>
        </p:grpSpPr>
        <p:sp>
          <p:nvSpPr>
            <p:cNvPr id="445464" name="Line 24"/>
            <p:cNvSpPr>
              <a:spLocks noChangeShapeType="1"/>
            </p:cNvSpPr>
            <p:nvPr/>
          </p:nvSpPr>
          <p:spPr bwMode="auto">
            <a:xfrm>
              <a:off x="3508" y="2457"/>
              <a:ext cx="0" cy="1296"/>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45465" name="Rectangle 25"/>
            <p:cNvSpPr>
              <a:spLocks noChangeArrowheads="1"/>
            </p:cNvSpPr>
            <p:nvPr/>
          </p:nvSpPr>
          <p:spPr bwMode="auto">
            <a:xfrm>
              <a:off x="3316" y="3753"/>
              <a:ext cx="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altLang="zh-CN">
                  <a:solidFill>
                    <a:srgbClr val="FF9900"/>
                  </a:solidFill>
                  <a:latin typeface="Arial" panose="020B0604020202020204" pitchFamily="34" charset="0"/>
                  <a:ea typeface="宋体" panose="02010600030101010101" pitchFamily="2" charset="-122"/>
                </a:rPr>
                <a:t>T1</a:t>
              </a:r>
            </a:p>
          </p:txBody>
        </p:sp>
      </p:grpSp>
    </p:spTree>
    <p:extLst>
      <p:ext uri="{BB962C8B-B14F-4D97-AF65-F5344CB8AC3E}">
        <p14:creationId xmlns:p14="http://schemas.microsoft.com/office/powerpoint/2010/main" val="1673098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5463"/>
                                        </p:tgtEl>
                                        <p:attrNameLst>
                                          <p:attrName>style.visibility</p:attrName>
                                        </p:attrNameLst>
                                      </p:cBhvr>
                                      <p:to>
                                        <p:strVal val="visible"/>
                                      </p:to>
                                    </p:set>
                                    <p:anim calcmode="lin" valueType="num">
                                      <p:cBhvr additive="base">
                                        <p:cTn id="7" dur="500" fill="hold"/>
                                        <p:tgtEl>
                                          <p:spTgt spid="445463"/>
                                        </p:tgtEl>
                                        <p:attrNameLst>
                                          <p:attrName>ppt_x</p:attrName>
                                        </p:attrNameLst>
                                      </p:cBhvr>
                                      <p:tavLst>
                                        <p:tav tm="0">
                                          <p:val>
                                            <p:strVal val="#ppt_x"/>
                                          </p:val>
                                        </p:tav>
                                        <p:tav tm="100000">
                                          <p:val>
                                            <p:strVal val="#ppt_x"/>
                                          </p:val>
                                        </p:tav>
                                      </p:tavLst>
                                    </p:anim>
                                    <p:anim calcmode="lin" valueType="num">
                                      <p:cBhvr additive="base">
                                        <p:cTn id="8" dur="500" fill="hold"/>
                                        <p:tgtEl>
                                          <p:spTgt spid="4454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445460"/>
                                        </p:tgtEl>
                                        <p:attrNameLst>
                                          <p:attrName>style.visibility</p:attrName>
                                        </p:attrNameLst>
                                      </p:cBhvr>
                                      <p:to>
                                        <p:strVal val="visible"/>
                                      </p:to>
                                    </p:set>
                                    <p:animEffect transition="in" filter="wipe(down)">
                                      <p:cBhvr>
                                        <p:cTn id="13" dur="500"/>
                                        <p:tgtEl>
                                          <p:spTgt spid="44546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45443">
                                            <p:txEl>
                                              <p:pRg st="0" end="0"/>
                                            </p:txEl>
                                          </p:spTgt>
                                        </p:tgtEl>
                                        <p:attrNameLst>
                                          <p:attrName>style.visibility</p:attrName>
                                        </p:attrNameLst>
                                      </p:cBhvr>
                                      <p:to>
                                        <p:strVal val="visible"/>
                                      </p:to>
                                    </p:set>
                                    <p:anim calcmode="lin" valueType="num">
                                      <p:cBhvr additive="base">
                                        <p:cTn id="18" dur="500" fill="hold"/>
                                        <p:tgtEl>
                                          <p:spTgt spid="445443">
                                            <p:txEl>
                                              <p:pRg st="0" end="0"/>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45443">
                                            <p:txEl>
                                              <p:pRg st="0" end="0"/>
                                            </p:txEl>
                                          </p:spTgt>
                                        </p:tgtEl>
                                        <p:attrNameLst>
                                          <p:attrName>ppt_y</p:attrName>
                                        </p:attrNameLst>
                                      </p:cBhvr>
                                      <p:tavLst>
                                        <p:tav tm="0">
                                          <p:val>
                                            <p:strVal val="#ppt_y"/>
                                          </p:val>
                                        </p:tav>
                                        <p:tav tm="100000">
                                          <p:val>
                                            <p:strVal val="#ppt_y"/>
                                          </p:val>
                                        </p:tav>
                                      </p:tavLst>
                                    </p:anim>
                                  </p:childTnLst>
                                </p:cTn>
                              </p:par>
                              <p:par>
                                <p:cTn id="20" presetID="2" presetClass="entr" presetSubtype="8" fill="hold" grpId="0" nodeType="withEffect">
                                  <p:stCondLst>
                                    <p:cond delay="0"/>
                                  </p:stCondLst>
                                  <p:childTnLst>
                                    <p:set>
                                      <p:cBhvr>
                                        <p:cTn id="21" dur="1" fill="hold">
                                          <p:stCondLst>
                                            <p:cond delay="0"/>
                                          </p:stCondLst>
                                        </p:cTn>
                                        <p:tgtEl>
                                          <p:spTgt spid="445443">
                                            <p:txEl>
                                              <p:pRg st="1" end="1"/>
                                            </p:txEl>
                                          </p:spTgt>
                                        </p:tgtEl>
                                        <p:attrNameLst>
                                          <p:attrName>style.visibility</p:attrName>
                                        </p:attrNameLst>
                                      </p:cBhvr>
                                      <p:to>
                                        <p:strVal val="visible"/>
                                      </p:to>
                                    </p:set>
                                    <p:anim calcmode="lin" valueType="num">
                                      <p:cBhvr additive="base">
                                        <p:cTn id="22" dur="500" fill="hold"/>
                                        <p:tgtEl>
                                          <p:spTgt spid="445443">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45443">
                                            <p:txEl>
                                              <p:pRg st="1" end="1"/>
                                            </p:txEl>
                                          </p:spTgt>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445443">
                                            <p:txEl>
                                              <p:pRg st="2" end="2"/>
                                            </p:txEl>
                                          </p:spTgt>
                                        </p:tgtEl>
                                        <p:attrNameLst>
                                          <p:attrName>style.visibility</p:attrName>
                                        </p:attrNameLst>
                                      </p:cBhvr>
                                      <p:to>
                                        <p:strVal val="visible"/>
                                      </p:to>
                                    </p:set>
                                    <p:anim calcmode="lin" valueType="num">
                                      <p:cBhvr additive="base">
                                        <p:cTn id="26" dur="500" fill="hold"/>
                                        <p:tgtEl>
                                          <p:spTgt spid="44544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4454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uiExpand="1"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2354" y="2610465"/>
            <a:ext cx="10515600" cy="993366"/>
          </a:xfrm>
        </p:spPr>
        <p:txBody>
          <a:bodyPr/>
          <a:lstStyle/>
          <a:p>
            <a:pPr algn="ctr"/>
            <a:r>
              <a:t>基差风险</a:t>
            </a:r>
            <a:endParaRPr lang="zh-CN" altLang="en-US" dirty="0">
              <a:solidFill>
                <a:srgbClr val="FF158A"/>
              </a:solidFill>
            </a:endParaRPr>
          </a:p>
        </p:txBody>
      </p:sp>
    </p:spTree>
    <p:extLst>
      <p:ext uri="{BB962C8B-B14F-4D97-AF65-F5344CB8AC3E}">
        <p14:creationId xmlns:p14="http://schemas.microsoft.com/office/powerpoint/2010/main" val="1733546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t>基差风险</a:t>
            </a:r>
            <a:endParaRPr lang="zh-CN" altLang="en-US" dirty="0">
              <a:ea typeface="宋体" panose="02010600030101010101" pitchFamily="2" charset="-122"/>
            </a:endParaRPr>
          </a:p>
        </p:txBody>
      </p:sp>
      <p:sp>
        <p:nvSpPr>
          <p:cNvPr id="447491" name="Rectangle 3"/>
          <p:cNvSpPr>
            <a:spLocks noGrp="1" noChangeArrowheads="1"/>
          </p:cNvSpPr>
          <p:nvPr>
            <p:ph type="body" idx="1"/>
          </p:nvPr>
        </p:nvSpPr>
        <p:spPr/>
        <p:txBody>
          <a:bodyPr/>
          <a:lstStyle/>
          <a:p>
            <a:pPr>
              <a:spcBef>
                <a:spcPts val="1200"/>
              </a:spcBef>
            </a:pPr>
            <a:r>
              <a:t>对冲者理想的情况：</a:t>
            </a:r>
          </a:p>
          <a:p>
            <a:pPr lvl="1">
              <a:spcBef>
                <a:spcPts val="1200"/>
              </a:spcBef>
            </a:pPr>
            <a:r>
              <a:t>套期保值者能够确定未来购买或出售资产的确切日期</a:t>
            </a:r>
            <a:endParaRPr lang="en-US" altLang="zh-CN" dirty="0">
              <a:solidFill>
                <a:srgbClr val="1406CA"/>
              </a:solidFill>
            </a:endParaRPr>
          </a:p>
          <a:p>
            <a:pPr lvl="1">
              <a:spcBef>
                <a:spcPts val="1200"/>
              </a:spcBef>
            </a:pPr>
            <a:r>
              <a:t>套期保值者随后能够使用期货合约来消除几乎所有的资产在该日期价格波动风险。</a:t>
            </a:r>
            <a:endParaRPr lang="en-US" altLang="zh-CN" dirty="0">
              <a:solidFill>
                <a:srgbClr val="1406CA"/>
              </a:solidFill>
            </a:endParaRPr>
          </a:p>
        </p:txBody>
      </p:sp>
    </p:spTree>
    <p:extLst>
      <p:ext uri="{BB962C8B-B14F-4D97-AF65-F5344CB8AC3E}">
        <p14:creationId xmlns:p14="http://schemas.microsoft.com/office/powerpoint/2010/main" val="409600749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48515" name="Rectangle 3"/>
          <p:cNvSpPr>
            <a:spLocks noGrp="1" noChangeArrowheads="1"/>
          </p:cNvSpPr>
          <p:nvPr>
            <p:ph type="body" idx="1"/>
          </p:nvPr>
        </p:nvSpPr>
        <p:spPr>
          <a:xfrm>
            <a:off x="855407" y="1616333"/>
            <a:ext cx="10766322" cy="3581400"/>
          </a:xfrm>
        </p:spPr>
        <p:txBody>
          <a:bodyPr/>
          <a:lstStyle/>
          <a:p>
            <a:r>
              <a:t>实际操作中，套期保值往往不像理论那样简单。</a:t>
            </a:r>
          </a:p>
          <a:p>
            <a:pPr lvl="1">
              <a:spcBef>
                <a:spcPct val="40000"/>
              </a:spcBef>
            </a:pPr>
            <a:r>
              <a:t>对冲资产的价格可能与期货合约的标的资产并不完全相同。</a:t>
            </a:r>
            <a:endParaRPr lang="en-US" altLang="zh-CN" dirty="0">
              <a:solidFill>
                <a:srgbClr val="1406CA"/>
              </a:solidFill>
            </a:endParaRPr>
          </a:p>
          <a:p>
            <a:pPr lvl="1"/>
            <a:r>
              <a:t>对冲者可能不确定资产实际购买或出售的确切日期。</a:t>
            </a:r>
            <a:endParaRPr lang="en-US" altLang="zh-CN" dirty="0">
              <a:solidFill>
                <a:srgbClr val="1406CA"/>
              </a:solidFill>
            </a:endParaRPr>
          </a:p>
          <a:p>
            <a:pPr lvl="1"/>
            <a:r>
              <a:t>在实践中，套期保值往往没有那么直接。  
对冲可能需要在期货合约到期日之前平仓。</a:t>
            </a:r>
            <a:endParaRPr lang="en-US" altLang="zh-CN" dirty="0">
              <a:solidFill>
                <a:srgbClr val="FF158A"/>
              </a:solidFill>
            </a:endParaRPr>
          </a:p>
        </p:txBody>
      </p:sp>
    </p:spTree>
    <p:extLst>
      <p:ext uri="{BB962C8B-B14F-4D97-AF65-F5344CB8AC3E}">
        <p14:creationId xmlns:p14="http://schemas.microsoft.com/office/powerpoint/2010/main" val="41120173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bwMode="auto">
          <a:xfrm>
            <a:off x="0" y="1143000"/>
            <a:ext cx="12192000" cy="2667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ctr" anchorCtr="0" compatLnSpc="1">
            <a:prstTxWarp prst="textNoShape">
              <a:avLst/>
            </a:prstTxWarp>
          </a:bodyPr>
          <a:lstStyle/>
          <a:p>
            <a:pPr algn="ctr"/>
            <a:br>
              <a:rPr lang="en-US" altLang="zh-CN" sz="5400" dirty="0" smtClean="0"/>
            </a:br>
            <a:br>
              <a:rPr lang="en-US" altLang="zh-CN" sz="5400" dirty="0"/>
            </a:br>
            <a:r>
              <a:t>期货市场及其套期保值的应用</a:t>
            </a:r>
            <a:endParaRPr lang="en-US" altLang="zh-CN" sz="4800" dirty="0"/>
          </a:p>
        </p:txBody>
      </p:sp>
      <p:sp>
        <p:nvSpPr>
          <p:cNvPr id="5125" name="Text Box 5"/>
          <p:cNvSpPr txBox="1">
            <a:spLocks noChangeArrowheads="1"/>
          </p:cNvSpPr>
          <p:nvPr/>
        </p:nvSpPr>
        <p:spPr bwMode="auto">
          <a:xfrm>
            <a:off x="5943600" y="4484687"/>
            <a:ext cx="5943599" cy="144655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285750" indent="-285750" algn="l">
              <a:defRPr sz="2400">
                <a:solidFill>
                  <a:schemeClr val="tx1"/>
                </a:solidFill>
                <a:latin typeface="Times New Roman" panose="02020603050405020304" pitchFamily="18" charset="0"/>
              </a:defRPr>
            </a:lvl1pPr>
            <a:lvl2pPr marL="628650" indent="-163513" algn="l">
              <a:defRPr sz="2400">
                <a:solidFill>
                  <a:schemeClr val="tx1"/>
                </a:solidFill>
                <a:latin typeface="Times New Roman" panose="02020603050405020304" pitchFamily="18" charset="0"/>
              </a:defRPr>
            </a:lvl2pPr>
            <a:lvl3pPr marL="979488" indent="-171450" algn="l">
              <a:defRPr sz="2400">
                <a:solidFill>
                  <a:schemeClr val="tx1"/>
                </a:solidFill>
                <a:latin typeface="Times New Roman" panose="02020603050405020304" pitchFamily="18" charset="0"/>
              </a:defRPr>
            </a:lvl3pPr>
            <a:lvl4pPr marL="1162050"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pPr>
            <a:r>
              <a:t>目标：</a:t>
            </a:r>
          </a:p>
          <a:p>
            <a:pPr>
              <a:buFontTx/>
              <a:buChar char="•"/>
            </a:pPr>
            <a:r>
              <a:t>关于期货和远期市场运作的详细情况</a:t>
            </a:r>
          </a:p>
          <a:p>
            <a:pPr lvl="1">
              <a:buFontTx/>
              <a:buChar char="•"/>
            </a:pPr>
            <a:r>
              <a:t>基差风险</a:t>
            </a:r>
          </a:p>
          <a:p>
            <a:pPr lvl="2">
              <a:buFontTx/>
              <a:buChar char="•"/>
            </a:pPr>
            <a:r>
              <a:t>会计、税收与远期合同</a:t>
            </a:r>
            <a:endParaRPr lang="en-US" altLang="zh-CN" sz="2000" b="1" dirty="0">
              <a:solidFill>
                <a:srgbClr val="FF158A"/>
              </a:solidFill>
              <a:ea typeface="楷体_GB2312" pitchFamily="49" charset="-122"/>
            </a:endParaRPr>
          </a:p>
        </p:txBody>
      </p:sp>
    </p:spTree>
    <p:extLst>
      <p:ext uri="{BB962C8B-B14F-4D97-AF65-F5344CB8AC3E}">
        <p14:creationId xmlns:p14="http://schemas.microsoft.com/office/powerpoint/2010/main" val="20609695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49539" name="Rectangle 3"/>
          <p:cNvSpPr>
            <a:spLocks noGrp="1" noChangeArrowheads="1"/>
          </p:cNvSpPr>
          <p:nvPr>
            <p:ph type="body" idx="1"/>
          </p:nvPr>
        </p:nvSpPr>
        <p:spPr/>
        <p:txBody>
          <a:bodyPr/>
          <a:lstStyle/>
          <a:p>
            <a:pPr>
              <a:lnSpc>
                <a:spcPct val="90000"/>
              </a:lnSpc>
            </a:pPr>
            <a:r>
              <a:t>b = S - F</a:t>
            </a:r>
          </a:p>
          <a:p>
            <a:pPr lvl="1">
              <a:lnSpc>
                <a:spcPct val="90000"/>
              </a:lnSpc>
            </a:pPr>
            <a:r>
              <a:t>b: 基差（Basis）</a:t>
            </a:r>
            <a:endParaRPr lang="en-US" altLang="zh-CN" dirty="0">
              <a:solidFill>
                <a:srgbClr val="1406CA"/>
              </a:solidFill>
              <a:ea typeface="宋体" panose="02010600030101010101" pitchFamily="2" charset="-122"/>
            </a:endParaRPr>
          </a:p>
          <a:p>
            <a:pPr lvl="1">
              <a:lnSpc>
                <a:spcPct val="90000"/>
              </a:lnSpc>
            </a:pPr>
            <a:r>
              <a:t>被套期资产的现货价格</a:t>
            </a:r>
          </a:p>
          <a:p>
            <a:pPr lvl="1">
              <a:lnSpc>
                <a:spcPct val="90000"/>
              </a:lnSpc>
            </a:pPr>
            <a:r>
              <a:t>F: 使用的合约期货价格</a:t>
            </a:r>
          </a:p>
          <a:p>
            <a:r>
              <a:t>当现货价格比期货价格上涨得更多时，我们称之为基差扩大（Strengthening of the basis）。</a:t>
            </a:r>
          </a:p>
          <a:p>
            <a:r>
              <a:t>当期货价格上涨幅度大于现货价格时，我们称之为基差缩小（Weakening of the basis）。</a:t>
            </a:r>
          </a:p>
        </p:txBody>
      </p:sp>
    </p:spTree>
    <p:extLst>
      <p:ext uri="{BB962C8B-B14F-4D97-AF65-F5344CB8AC3E}">
        <p14:creationId xmlns:p14="http://schemas.microsoft.com/office/powerpoint/2010/main" val="32888730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anim calcmode="lin" valueType="num">
                                      <p:cBhvr additive="base">
                                        <p:cTn id="7" dur="500" fill="hold"/>
                                        <p:tgtEl>
                                          <p:spTgt spid="4495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4953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49539">
                                            <p:txEl>
                                              <p:pRg st="1" end="1"/>
                                            </p:txEl>
                                          </p:spTgt>
                                        </p:tgtEl>
                                        <p:attrNameLst>
                                          <p:attrName>style.visibility</p:attrName>
                                        </p:attrNameLst>
                                      </p:cBhvr>
                                      <p:to>
                                        <p:strVal val="visible"/>
                                      </p:to>
                                    </p:set>
                                    <p:anim calcmode="lin" valueType="num">
                                      <p:cBhvr additive="base">
                                        <p:cTn id="11" dur="500" fill="hold"/>
                                        <p:tgtEl>
                                          <p:spTgt spid="44953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4953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49539">
                                            <p:txEl>
                                              <p:pRg st="2" end="2"/>
                                            </p:txEl>
                                          </p:spTgt>
                                        </p:tgtEl>
                                        <p:attrNameLst>
                                          <p:attrName>style.visibility</p:attrName>
                                        </p:attrNameLst>
                                      </p:cBhvr>
                                      <p:to>
                                        <p:strVal val="visible"/>
                                      </p:to>
                                    </p:set>
                                    <p:anim calcmode="lin" valueType="num">
                                      <p:cBhvr additive="base">
                                        <p:cTn id="15" dur="500" fill="hold"/>
                                        <p:tgtEl>
                                          <p:spTgt spid="44953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4953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49539">
                                            <p:txEl>
                                              <p:pRg st="3" end="3"/>
                                            </p:txEl>
                                          </p:spTgt>
                                        </p:tgtEl>
                                        <p:attrNameLst>
                                          <p:attrName>style.visibility</p:attrName>
                                        </p:attrNameLst>
                                      </p:cBhvr>
                                      <p:to>
                                        <p:strVal val="visible"/>
                                      </p:to>
                                    </p:set>
                                    <p:anim calcmode="lin" valueType="num">
                                      <p:cBhvr additive="base">
                                        <p:cTn id="19" dur="500" fill="hold"/>
                                        <p:tgtEl>
                                          <p:spTgt spid="44953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4953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449539">
                                            <p:txEl>
                                              <p:pRg st="4" end="4"/>
                                            </p:txEl>
                                          </p:spTgt>
                                        </p:tgtEl>
                                        <p:attrNameLst>
                                          <p:attrName>style.visibility</p:attrName>
                                        </p:attrNameLst>
                                      </p:cBhvr>
                                      <p:to>
                                        <p:strVal val="visible"/>
                                      </p:to>
                                    </p:set>
                                    <p:anim calcmode="lin" valueType="num">
                                      <p:cBhvr additive="base">
                                        <p:cTn id="25" dur="500" fill="hold"/>
                                        <p:tgtEl>
                                          <p:spTgt spid="44953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4953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49539">
                                            <p:txEl>
                                              <p:pRg st="5" end="5"/>
                                            </p:txEl>
                                          </p:spTgt>
                                        </p:tgtEl>
                                        <p:attrNameLst>
                                          <p:attrName>style.visibility</p:attrName>
                                        </p:attrNameLst>
                                      </p:cBhvr>
                                      <p:to>
                                        <p:strVal val="visible"/>
                                      </p:to>
                                    </p:set>
                                    <p:anim calcmode="lin" valueType="num">
                                      <p:cBhvr additive="base">
                                        <p:cTn id="31" dur="500" fill="hold"/>
                                        <p:tgtEl>
                                          <p:spTgt spid="44953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495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0563" name="Rectangle 3"/>
          <p:cNvSpPr>
            <a:spLocks noGrp="1" noChangeArrowheads="1"/>
          </p:cNvSpPr>
          <p:nvPr>
            <p:ph type="body" idx="1"/>
          </p:nvPr>
        </p:nvSpPr>
        <p:spPr/>
        <p:txBody>
          <a:bodyPr/>
          <a:lstStyle/>
          <a:p>
            <a:pPr marL="285750" indent="-285750">
              <a:lnSpc>
                <a:spcPct val="90000"/>
              </a:lnSpc>
            </a:pPr>
            <a:r>
              <a:t>一些符号表示：</a:t>
            </a:r>
          </a:p>
          <a:p>
            <a:pPr marL="1162050" lvl="2">
              <a:lnSpc>
                <a:spcPct val="90000"/>
              </a:lnSpc>
              <a:buNone/>
            </a:pPr>
            <a:r>
              <a:t>F1：t1时刻的期货价格</a:t>
            </a:r>
            <a:endParaRPr lang="en-US" altLang="zh-CN" sz="2800" dirty="0">
              <a:solidFill>
                <a:srgbClr val="CC6600"/>
              </a:solidFill>
              <a:ea typeface="宋体" panose="02010600030101010101" pitchFamily="2" charset="-122"/>
            </a:endParaRPr>
          </a:p>
          <a:p>
            <a:pPr marL="1162050" lvl="2">
              <a:lnSpc>
                <a:spcPct val="90000"/>
              </a:lnSpc>
              <a:buNone/>
            </a:pPr>
            <a:r>
              <a:t>F2：t2时刻的期货价格</a:t>
            </a:r>
            <a:endParaRPr lang="en-US" altLang="zh-CN" sz="2800" dirty="0">
              <a:solidFill>
                <a:srgbClr val="CC6600"/>
              </a:solidFill>
              <a:ea typeface="宋体" panose="02010600030101010101" pitchFamily="2" charset="-122"/>
            </a:endParaRPr>
          </a:p>
          <a:p>
            <a:pPr marL="1162050" lvl="2">
              <a:lnSpc>
                <a:spcPct val="90000"/>
              </a:lnSpc>
              <a:buNone/>
            </a:pPr>
            <a:r>
              <a:t>现货价格在时间t1（S1）</a:t>
            </a:r>
            <a:endParaRPr lang="en-US" altLang="zh-CN" sz="2800" dirty="0">
              <a:solidFill>
                <a:srgbClr val="CC6600"/>
              </a:solidFill>
              <a:ea typeface="宋体" panose="02010600030101010101" pitchFamily="2" charset="-122"/>
            </a:endParaRPr>
          </a:p>
          <a:p>
            <a:pPr marL="1162050" lvl="2">
              <a:lnSpc>
                <a:spcPct val="90000"/>
              </a:lnSpc>
              <a:buNone/>
            </a:pPr>
            <a:r>
              <a:t>现货价格在时间 t2</a:t>
            </a:r>
            <a:endParaRPr lang="en-US" altLang="zh-CN" sz="2800" dirty="0">
              <a:solidFill>
                <a:srgbClr val="CC6600"/>
              </a:solidFill>
              <a:ea typeface="宋体" panose="02010600030101010101" pitchFamily="2" charset="-122"/>
            </a:endParaRPr>
          </a:p>
          <a:p>
            <a:pPr marL="1162050" lvl="2">
              <a:lnSpc>
                <a:spcPct val="90000"/>
              </a:lnSpc>
              <a:buNone/>
            </a:pPr>
            <a:r>
              <a:t>基差风险
- 一些符号表示：
- F1：t1时刻的期货价格
要翻译的文本：b1：t1时刻的基差</a:t>
            </a:r>
          </a:p>
          <a:p>
            <a:pPr marL="1162050" lvl="2">
              <a:lnSpc>
                <a:spcPct val="90000"/>
              </a:lnSpc>
              <a:buNone/>
            </a:pPr>
            <a:r>
              <a:t>b2 : t2时刻的基差</a:t>
            </a:r>
          </a:p>
          <a:p>
            <a:pPr marL="476250" lvl="1" indent="190500">
              <a:buNone/>
            </a:pPr>
            <a:r>
              <a:t>我们忽略货币的时间价值。</a:t>
            </a:r>
            <a:endParaRPr lang="zh-CN" altLang="en-US" sz="2800" dirty="0">
              <a:solidFill>
                <a:srgbClr val="FF158A"/>
              </a:solidFill>
            </a:endParaRPr>
          </a:p>
        </p:txBody>
      </p:sp>
    </p:spTree>
    <p:extLst>
      <p:ext uri="{BB962C8B-B14F-4D97-AF65-F5344CB8AC3E}">
        <p14:creationId xmlns:p14="http://schemas.microsoft.com/office/powerpoint/2010/main" val="9398618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1587" name="Rectangle 3"/>
          <p:cNvSpPr>
            <a:spLocks noGrp="1" noChangeArrowheads="1"/>
          </p:cNvSpPr>
          <p:nvPr>
            <p:ph type="body" idx="1"/>
          </p:nvPr>
        </p:nvSpPr>
        <p:spPr>
          <a:xfrm>
            <a:off x="678426" y="1371600"/>
            <a:ext cx="9684774" cy="609600"/>
          </a:xfrm>
        </p:spPr>
        <p:txBody>
          <a:bodyPr/>
          <a:lstStyle/>
          <a:p>
            <a:r>
              <a:t>空头对冲者</a:t>
            </a:r>
            <a:endParaRPr lang="zh-CN" altLang="en-US" dirty="0">
              <a:ea typeface="宋体" panose="02010600030101010101" pitchFamily="2" charset="-122"/>
            </a:endParaRPr>
          </a:p>
        </p:txBody>
      </p:sp>
      <p:sp>
        <p:nvSpPr>
          <p:cNvPr id="451588" name="Text Box 4"/>
          <p:cNvSpPr txBox="1">
            <a:spLocks noChangeArrowheads="1"/>
          </p:cNvSpPr>
          <p:nvPr/>
        </p:nvSpPr>
        <p:spPr bwMode="auto">
          <a:xfrm>
            <a:off x="7391400" y="3200401"/>
            <a:ext cx="3200400" cy="46166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t>交割价格（固定）</a:t>
            </a:r>
          </a:p>
        </p:txBody>
      </p:sp>
      <p:grpSp>
        <p:nvGrpSpPr>
          <p:cNvPr id="451589" name="Group 5"/>
          <p:cNvGrpSpPr>
            <a:grpSpLocks/>
          </p:cNvGrpSpPr>
          <p:nvPr/>
        </p:nvGrpSpPr>
        <p:grpSpPr bwMode="auto">
          <a:xfrm>
            <a:off x="1828800" y="1905000"/>
            <a:ext cx="8382000" cy="4267200"/>
            <a:chOff x="144" y="1440"/>
            <a:chExt cx="5280" cy="2688"/>
          </a:xfrm>
        </p:grpSpPr>
        <p:sp>
          <p:nvSpPr>
            <p:cNvPr id="451590" name="Line 6"/>
            <p:cNvSpPr>
              <a:spLocks noChangeShapeType="1"/>
            </p:cNvSpPr>
            <p:nvPr/>
          </p:nvSpPr>
          <p:spPr bwMode="auto">
            <a:xfrm>
              <a:off x="1584" y="3696"/>
              <a:ext cx="2879" cy="0"/>
            </a:xfrm>
            <a:prstGeom prst="line">
              <a:avLst/>
            </a:prstGeom>
            <a:noFill/>
            <a:ln w="190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1" name="Line 7"/>
            <p:cNvSpPr>
              <a:spLocks noChangeShapeType="1"/>
            </p:cNvSpPr>
            <p:nvPr/>
          </p:nvSpPr>
          <p:spPr bwMode="auto">
            <a:xfrm flipV="1">
              <a:off x="1584" y="1440"/>
              <a:ext cx="0" cy="2256"/>
            </a:xfrm>
            <a:prstGeom prst="line">
              <a:avLst/>
            </a:prstGeom>
            <a:noFill/>
            <a:ln w="1905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2" name="Text Box 8"/>
            <p:cNvSpPr txBox="1">
              <a:spLocks noChangeArrowheads="1"/>
            </p:cNvSpPr>
            <p:nvPr/>
          </p:nvSpPr>
          <p:spPr bwMode="auto">
            <a:xfrm>
              <a:off x="4560" y="3696"/>
              <a:ext cx="86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Time </a:t>
              </a:r>
            </a:p>
          </p:txBody>
        </p:sp>
        <p:sp>
          <p:nvSpPr>
            <p:cNvPr id="451593" name="Text Box 9"/>
            <p:cNvSpPr txBox="1">
              <a:spLocks noChangeArrowheads="1"/>
            </p:cNvSpPr>
            <p:nvPr/>
          </p:nvSpPr>
          <p:spPr bwMode="auto">
            <a:xfrm>
              <a:off x="864" y="1488"/>
              <a:ext cx="768"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hlink"/>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Price </a:t>
              </a:r>
            </a:p>
          </p:txBody>
        </p:sp>
        <p:sp>
          <p:nvSpPr>
            <p:cNvPr id="451594" name="Text Box 10"/>
            <p:cNvSpPr txBox="1">
              <a:spLocks noChangeArrowheads="1"/>
            </p:cNvSpPr>
            <p:nvPr/>
          </p:nvSpPr>
          <p:spPr bwMode="auto">
            <a:xfrm>
              <a:off x="1488" y="3792"/>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hlink"/>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T</a:t>
              </a:r>
              <a:r>
                <a:rPr lang="en-US" altLang="zh-CN" sz="2400" baseline="-25000">
                  <a:solidFill>
                    <a:srgbClr val="1406CA"/>
                  </a:solidFill>
                  <a:latin typeface="ZapfDingbats"/>
                  <a:ea typeface="宋体" panose="02010600030101010101" pitchFamily="2" charset="-122"/>
                </a:rPr>
                <a:t>1 </a:t>
              </a:r>
              <a:endParaRPr lang="en-US" altLang="zh-CN" sz="2400">
                <a:solidFill>
                  <a:srgbClr val="1406CA"/>
                </a:solidFill>
                <a:latin typeface="ZapfDingbats"/>
                <a:ea typeface="宋体" panose="02010600030101010101" pitchFamily="2" charset="-122"/>
              </a:endParaRPr>
            </a:p>
          </p:txBody>
        </p:sp>
        <p:sp>
          <p:nvSpPr>
            <p:cNvPr id="451595" name="Line 11"/>
            <p:cNvSpPr>
              <a:spLocks noChangeShapeType="1"/>
            </p:cNvSpPr>
            <p:nvPr/>
          </p:nvSpPr>
          <p:spPr bwMode="auto">
            <a:xfrm>
              <a:off x="1584" y="2208"/>
              <a:ext cx="1968" cy="0"/>
            </a:xfrm>
            <a:prstGeom prst="line">
              <a:avLst/>
            </a:prstGeom>
            <a:noFill/>
            <a:ln w="38100">
              <a:solidFill>
                <a:srgbClr val="00CC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6" name="Line 12"/>
            <p:cNvSpPr>
              <a:spLocks noChangeShapeType="1"/>
            </p:cNvSpPr>
            <p:nvPr/>
          </p:nvSpPr>
          <p:spPr bwMode="auto">
            <a:xfrm>
              <a:off x="3552" y="2208"/>
              <a:ext cx="0" cy="1488"/>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7" name="Text Box 13"/>
            <p:cNvSpPr txBox="1">
              <a:spLocks noChangeArrowheads="1"/>
            </p:cNvSpPr>
            <p:nvPr/>
          </p:nvSpPr>
          <p:spPr bwMode="auto">
            <a:xfrm>
              <a:off x="3456" y="3840"/>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1406CA"/>
                  </a:solidFill>
                  <a:latin typeface="ZapfDingbats"/>
                  <a:ea typeface="宋体" panose="02010600030101010101" pitchFamily="2" charset="-122"/>
                </a:rPr>
                <a:t>T</a:t>
              </a:r>
              <a:r>
                <a:rPr lang="en-US" altLang="zh-CN" sz="2400" baseline="-25000">
                  <a:solidFill>
                    <a:srgbClr val="1406CA"/>
                  </a:solidFill>
                  <a:latin typeface="ZapfDingbats"/>
                  <a:ea typeface="宋体" panose="02010600030101010101" pitchFamily="2" charset="-122"/>
                </a:rPr>
                <a:t>2</a:t>
              </a:r>
              <a:r>
                <a:rPr lang="en-US" altLang="zh-CN" sz="2400">
                  <a:solidFill>
                    <a:srgbClr val="1406CA"/>
                  </a:solidFill>
                  <a:latin typeface="ZapfDingbats"/>
                  <a:ea typeface="宋体" panose="02010600030101010101" pitchFamily="2" charset="-122"/>
                </a:rPr>
                <a:t> </a:t>
              </a:r>
            </a:p>
          </p:txBody>
        </p:sp>
        <p:sp>
          <p:nvSpPr>
            <p:cNvPr id="451598" name="Freeform 14"/>
            <p:cNvSpPr>
              <a:spLocks/>
            </p:cNvSpPr>
            <p:nvPr/>
          </p:nvSpPr>
          <p:spPr bwMode="auto">
            <a:xfrm flipV="1">
              <a:off x="1584" y="2208"/>
              <a:ext cx="1968" cy="808"/>
            </a:xfrm>
            <a:custGeom>
              <a:avLst/>
              <a:gdLst>
                <a:gd name="T0" fmla="*/ 0 w 1968"/>
                <a:gd name="T1" fmla="*/ 768 h 768"/>
                <a:gd name="T2" fmla="*/ 432 w 1968"/>
                <a:gd name="T3" fmla="*/ 192 h 768"/>
                <a:gd name="T4" fmla="*/ 1056 w 1968"/>
                <a:gd name="T5" fmla="*/ 432 h 768"/>
                <a:gd name="T6" fmla="*/ 1968 w 1968"/>
                <a:gd name="T7" fmla="*/ 0 h 768"/>
              </a:gdLst>
              <a:ahLst/>
              <a:cxnLst>
                <a:cxn ang="0">
                  <a:pos x="T0" y="T1"/>
                </a:cxn>
                <a:cxn ang="0">
                  <a:pos x="T2" y="T3"/>
                </a:cxn>
                <a:cxn ang="0">
                  <a:pos x="T4" y="T5"/>
                </a:cxn>
                <a:cxn ang="0">
                  <a:pos x="T6" y="T7"/>
                </a:cxn>
              </a:cxnLst>
              <a:rect l="0" t="0" r="r" b="b"/>
              <a:pathLst>
                <a:path w="1968" h="768">
                  <a:moveTo>
                    <a:pt x="0" y="768"/>
                  </a:moveTo>
                  <a:cubicBezTo>
                    <a:pt x="128" y="508"/>
                    <a:pt x="256" y="248"/>
                    <a:pt x="432" y="192"/>
                  </a:cubicBezTo>
                  <a:cubicBezTo>
                    <a:pt x="608" y="136"/>
                    <a:pt x="800" y="464"/>
                    <a:pt x="1056" y="432"/>
                  </a:cubicBezTo>
                  <a:cubicBezTo>
                    <a:pt x="1312" y="400"/>
                    <a:pt x="1640" y="200"/>
                    <a:pt x="1968" y="0"/>
                  </a:cubicBezTo>
                </a:path>
              </a:pathLst>
            </a:custGeom>
            <a:noFill/>
            <a:ln w="38100" cap="flat" cmpd="sng">
              <a:solidFill>
                <a:srgbClr val="FF9900"/>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599" name="Text Box 15"/>
            <p:cNvSpPr txBox="1">
              <a:spLocks noChangeArrowheads="1"/>
            </p:cNvSpPr>
            <p:nvPr/>
          </p:nvSpPr>
          <p:spPr bwMode="auto">
            <a:xfrm>
              <a:off x="1776" y="2942"/>
              <a:ext cx="15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rgbClr val="FF33CC"/>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Future price</a:t>
              </a:r>
            </a:p>
          </p:txBody>
        </p:sp>
        <p:grpSp>
          <p:nvGrpSpPr>
            <p:cNvPr id="451600" name="Group 16"/>
            <p:cNvGrpSpPr>
              <a:grpSpLocks/>
            </p:cNvGrpSpPr>
            <p:nvPr/>
          </p:nvGrpSpPr>
          <p:grpSpPr bwMode="auto">
            <a:xfrm>
              <a:off x="1584" y="1632"/>
              <a:ext cx="3648" cy="1776"/>
              <a:chOff x="1488" y="1248"/>
              <a:chExt cx="3648" cy="1776"/>
            </a:xfrm>
          </p:grpSpPr>
          <p:grpSp>
            <p:nvGrpSpPr>
              <p:cNvPr id="451601" name="Group 17"/>
              <p:cNvGrpSpPr>
                <a:grpSpLocks/>
              </p:cNvGrpSpPr>
              <p:nvPr/>
            </p:nvGrpSpPr>
            <p:grpSpPr bwMode="auto">
              <a:xfrm>
                <a:off x="1488" y="1248"/>
                <a:ext cx="1968" cy="1392"/>
                <a:chOff x="1296" y="1824"/>
                <a:chExt cx="1968" cy="960"/>
              </a:xfrm>
            </p:grpSpPr>
            <p:sp>
              <p:nvSpPr>
                <p:cNvPr id="451602" name="Freeform 18"/>
                <p:cNvSpPr>
                  <a:spLocks/>
                </p:cNvSpPr>
                <p:nvPr/>
              </p:nvSpPr>
              <p:spPr bwMode="auto">
                <a:xfrm flipV="1">
                  <a:off x="1296" y="1946"/>
                  <a:ext cx="1968" cy="838"/>
                </a:xfrm>
                <a:custGeom>
                  <a:avLst/>
                  <a:gdLst>
                    <a:gd name="T0" fmla="*/ 0 w 1968"/>
                    <a:gd name="T1" fmla="*/ 1152 h 1152"/>
                    <a:gd name="T2" fmla="*/ 480 w 1968"/>
                    <a:gd name="T3" fmla="*/ 624 h 1152"/>
                    <a:gd name="T4" fmla="*/ 1056 w 1968"/>
                    <a:gd name="T5" fmla="*/ 816 h 1152"/>
                    <a:gd name="T6" fmla="*/ 1584 w 1968"/>
                    <a:gd name="T7" fmla="*/ 336 h 1152"/>
                    <a:gd name="T8" fmla="*/ 1968 w 1968"/>
                    <a:gd name="T9" fmla="*/ 0 h 1152"/>
                  </a:gdLst>
                  <a:ahLst/>
                  <a:cxnLst>
                    <a:cxn ang="0">
                      <a:pos x="T0" y="T1"/>
                    </a:cxn>
                    <a:cxn ang="0">
                      <a:pos x="T2" y="T3"/>
                    </a:cxn>
                    <a:cxn ang="0">
                      <a:pos x="T4" y="T5"/>
                    </a:cxn>
                    <a:cxn ang="0">
                      <a:pos x="T6" y="T7"/>
                    </a:cxn>
                    <a:cxn ang="0">
                      <a:pos x="T8" y="T9"/>
                    </a:cxn>
                  </a:cxnLst>
                  <a:rect l="0" t="0" r="r" b="b"/>
                  <a:pathLst>
                    <a:path w="1968" h="1152">
                      <a:moveTo>
                        <a:pt x="0" y="1152"/>
                      </a:moveTo>
                      <a:cubicBezTo>
                        <a:pt x="152" y="916"/>
                        <a:pt x="304" y="680"/>
                        <a:pt x="480" y="624"/>
                      </a:cubicBezTo>
                      <a:cubicBezTo>
                        <a:pt x="656" y="568"/>
                        <a:pt x="872" y="864"/>
                        <a:pt x="1056" y="816"/>
                      </a:cubicBezTo>
                      <a:cubicBezTo>
                        <a:pt x="1240" y="768"/>
                        <a:pt x="1432" y="472"/>
                        <a:pt x="1584" y="336"/>
                      </a:cubicBezTo>
                      <a:cubicBezTo>
                        <a:pt x="1736" y="200"/>
                        <a:pt x="1852" y="100"/>
                        <a:pt x="1968" y="0"/>
                      </a:cubicBezTo>
                    </a:path>
                  </a:pathLst>
                </a:custGeom>
                <a:noFill/>
                <a:ln w="38100" cap="flat" cmpd="sng">
                  <a:solidFill>
                    <a:schemeClr val="tx2"/>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603" name="Text Box 19"/>
                <p:cNvSpPr txBox="1">
                  <a:spLocks noChangeArrowheads="1"/>
                </p:cNvSpPr>
                <p:nvPr/>
              </p:nvSpPr>
              <p:spPr bwMode="auto">
                <a:xfrm>
                  <a:off x="1392" y="1824"/>
                  <a:ext cx="960" cy="20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Spot price</a:t>
                  </a:r>
                </a:p>
              </p:txBody>
            </p:sp>
          </p:grpSp>
          <p:sp>
            <p:nvSpPr>
              <p:cNvPr id="451604" name="Text Box 20"/>
              <p:cNvSpPr txBox="1">
                <a:spLocks noChangeArrowheads="1"/>
              </p:cNvSpPr>
              <p:nvPr/>
            </p:nvSpPr>
            <p:spPr bwMode="auto">
              <a:xfrm>
                <a:off x="3696" y="2736"/>
                <a:ext cx="1440"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 =0</a:t>
                </a:r>
              </a:p>
            </p:txBody>
          </p:sp>
        </p:grpSp>
        <p:grpSp>
          <p:nvGrpSpPr>
            <p:cNvPr id="451605" name="Group 21"/>
            <p:cNvGrpSpPr>
              <a:grpSpLocks/>
            </p:cNvGrpSpPr>
            <p:nvPr/>
          </p:nvGrpSpPr>
          <p:grpSpPr bwMode="auto">
            <a:xfrm>
              <a:off x="144" y="1788"/>
              <a:ext cx="1392" cy="1032"/>
              <a:chOff x="144" y="1416"/>
              <a:chExt cx="1392" cy="1032"/>
            </a:xfrm>
          </p:grpSpPr>
          <p:sp>
            <p:nvSpPr>
              <p:cNvPr id="451606" name="AutoShape 22"/>
              <p:cNvSpPr>
                <a:spLocks noChangeArrowheads="1"/>
              </p:cNvSpPr>
              <p:nvPr/>
            </p:nvSpPr>
            <p:spPr bwMode="auto">
              <a:xfrm flipH="1">
                <a:off x="1248" y="1416"/>
                <a:ext cx="142" cy="384"/>
              </a:xfrm>
              <a:prstGeom prst="upDownArrow">
                <a:avLst>
                  <a:gd name="adj1" fmla="val 50000"/>
                  <a:gd name="adj2" fmla="val 54085"/>
                </a:avLst>
              </a:prstGeom>
              <a:noFill/>
              <a:ln w="19050">
                <a:solidFill>
                  <a:srgbClr val="1406CA"/>
                </a:solidFill>
                <a:miter lim="800000"/>
                <a:headEnd type="none" w="sm" len="sm"/>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51607" name="Line 23"/>
              <p:cNvSpPr>
                <a:spLocks noChangeShapeType="1"/>
              </p:cNvSpPr>
              <p:nvPr/>
            </p:nvSpPr>
            <p:spPr bwMode="auto">
              <a:xfrm flipH="1">
                <a:off x="1212" y="1416"/>
                <a:ext cx="276" cy="24"/>
              </a:xfrm>
              <a:prstGeom prst="line">
                <a:avLst/>
              </a:prstGeom>
              <a:noFill/>
              <a:ln w="19050">
                <a:solidFill>
                  <a:srgbClr val="CC660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608" name="Line 24"/>
              <p:cNvSpPr>
                <a:spLocks noChangeShapeType="1"/>
              </p:cNvSpPr>
              <p:nvPr/>
            </p:nvSpPr>
            <p:spPr bwMode="auto">
              <a:xfrm flipH="1">
                <a:off x="1244" y="1812"/>
                <a:ext cx="292" cy="0"/>
              </a:xfrm>
              <a:prstGeom prst="line">
                <a:avLst/>
              </a:prstGeom>
              <a:noFill/>
              <a:ln w="19050">
                <a:solidFill>
                  <a:srgbClr val="CC660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1609" name="AutoShape 25"/>
              <p:cNvSpPr>
                <a:spLocks noChangeArrowheads="1"/>
              </p:cNvSpPr>
              <p:nvPr/>
            </p:nvSpPr>
            <p:spPr bwMode="auto">
              <a:xfrm flipH="1">
                <a:off x="144" y="1968"/>
                <a:ext cx="964" cy="480"/>
              </a:xfrm>
              <a:prstGeom prst="wedgeRoundRectCallout">
                <a:avLst>
                  <a:gd name="adj1" fmla="val -66806"/>
                  <a:gd name="adj2" fmla="val -106463"/>
                  <a:gd name="adj3" fmla="val 16667"/>
                </a:avLst>
              </a:prstGeom>
              <a:solidFill>
                <a:schemeClr val="accent2"/>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1</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1</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1</a:t>
                </a:r>
                <a:endParaRPr lang="en-US" altLang="zh-CN" b="1" dirty="0">
                  <a:solidFill>
                    <a:srgbClr val="FF158A"/>
                  </a:solidFill>
                  <a:latin typeface="ZapfDingbats"/>
                  <a:ea typeface="宋体" panose="02010600030101010101" pitchFamily="2" charset="-122"/>
                </a:endParaRPr>
              </a:p>
            </p:txBody>
          </p:sp>
        </p:grpSp>
      </p:grpSp>
    </p:spTree>
    <p:extLst>
      <p:ext uri="{BB962C8B-B14F-4D97-AF65-F5344CB8AC3E}">
        <p14:creationId xmlns:p14="http://schemas.microsoft.com/office/powerpoint/2010/main" val="4038021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2610"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2611" name="Rectangle 3"/>
          <p:cNvSpPr>
            <a:spLocks noGrp="1" noChangeArrowheads="1"/>
          </p:cNvSpPr>
          <p:nvPr>
            <p:ph type="body" idx="1"/>
          </p:nvPr>
        </p:nvSpPr>
        <p:spPr>
          <a:xfrm>
            <a:off x="573552" y="1563689"/>
            <a:ext cx="8458200" cy="685800"/>
          </a:xfrm>
        </p:spPr>
        <p:txBody>
          <a:bodyPr/>
          <a:lstStyle/>
          <a:p>
            <a:r>
              <a:t>空头对冲者</a:t>
            </a:r>
            <a:endParaRPr lang="zh-CN" altLang="en-US" dirty="0">
              <a:ea typeface="宋体" panose="02010600030101010101" pitchFamily="2" charset="-122"/>
            </a:endParaRPr>
          </a:p>
        </p:txBody>
      </p:sp>
      <p:sp>
        <p:nvSpPr>
          <p:cNvPr id="452612" name="Text Box 4"/>
          <p:cNvSpPr txBox="1">
            <a:spLocks noChangeArrowheads="1"/>
          </p:cNvSpPr>
          <p:nvPr/>
        </p:nvSpPr>
        <p:spPr bwMode="auto">
          <a:xfrm>
            <a:off x="7467600" y="2962276"/>
            <a:ext cx="3200400" cy="46166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t>交割价格（固定）</a:t>
            </a:r>
          </a:p>
        </p:txBody>
      </p:sp>
      <p:sp>
        <p:nvSpPr>
          <p:cNvPr id="452613" name="Text Box 5"/>
          <p:cNvSpPr txBox="1">
            <a:spLocks noChangeArrowheads="1"/>
          </p:cNvSpPr>
          <p:nvPr/>
        </p:nvSpPr>
        <p:spPr bwMode="auto">
          <a:xfrm>
            <a:off x="6477000" y="1524001"/>
            <a:ext cx="3733800" cy="1378839"/>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t>在对冲情况下获得的资产有效价格为：</a:t>
            </a:r>
          </a:p>
          <a:p>
            <a:pPr algn="ctr">
              <a:lnSpc>
                <a:spcPct val="90000"/>
              </a:lnSpc>
              <a:spcBef>
                <a:spcPct val="20000"/>
              </a:spcBef>
            </a:pPr>
            <a:r>
              <a:t>基差风险
- 空头套期保值者
- 固定交割价格
S2+F1-F2=F1+b2</a:t>
            </a:r>
          </a:p>
        </p:txBody>
      </p:sp>
      <p:grpSp>
        <p:nvGrpSpPr>
          <p:cNvPr id="452614" name="Group 6"/>
          <p:cNvGrpSpPr>
            <a:grpSpLocks/>
          </p:cNvGrpSpPr>
          <p:nvPr/>
        </p:nvGrpSpPr>
        <p:grpSpPr bwMode="auto">
          <a:xfrm>
            <a:off x="1617202" y="2196522"/>
            <a:ext cx="8839200" cy="4195763"/>
            <a:chOff x="192" y="1200"/>
            <a:chExt cx="5280" cy="2643"/>
          </a:xfrm>
        </p:grpSpPr>
        <p:grpSp>
          <p:nvGrpSpPr>
            <p:cNvPr id="452615" name="Group 7"/>
            <p:cNvGrpSpPr>
              <a:grpSpLocks/>
            </p:cNvGrpSpPr>
            <p:nvPr/>
          </p:nvGrpSpPr>
          <p:grpSpPr bwMode="auto">
            <a:xfrm>
              <a:off x="912" y="1200"/>
              <a:ext cx="4560" cy="2640"/>
              <a:chOff x="576" y="1056"/>
              <a:chExt cx="4560" cy="2640"/>
            </a:xfrm>
          </p:grpSpPr>
          <p:grpSp>
            <p:nvGrpSpPr>
              <p:cNvPr id="452616" name="Group 8"/>
              <p:cNvGrpSpPr>
                <a:grpSpLocks/>
              </p:cNvGrpSpPr>
              <p:nvPr/>
            </p:nvGrpSpPr>
            <p:grpSpPr bwMode="auto">
              <a:xfrm>
                <a:off x="576" y="1056"/>
                <a:ext cx="4560" cy="2544"/>
                <a:chOff x="576" y="1056"/>
                <a:chExt cx="4560" cy="2544"/>
              </a:xfrm>
            </p:grpSpPr>
            <p:sp>
              <p:nvSpPr>
                <p:cNvPr id="452617" name="Line 9"/>
                <p:cNvSpPr>
                  <a:spLocks noChangeShapeType="1"/>
                </p:cNvSpPr>
                <p:nvPr/>
              </p:nvSpPr>
              <p:spPr bwMode="auto">
                <a:xfrm>
                  <a:off x="1296" y="3312"/>
                  <a:ext cx="2879" cy="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18" name="Line 10"/>
                <p:cNvSpPr>
                  <a:spLocks noChangeShapeType="1"/>
                </p:cNvSpPr>
                <p:nvPr/>
              </p:nvSpPr>
              <p:spPr bwMode="auto">
                <a:xfrm flipV="1">
                  <a:off x="1296" y="1056"/>
                  <a:ext cx="0" cy="225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19" name="Text Box 11"/>
                <p:cNvSpPr txBox="1">
                  <a:spLocks noChangeArrowheads="1"/>
                </p:cNvSpPr>
                <p:nvPr/>
              </p:nvSpPr>
              <p:spPr bwMode="auto">
                <a:xfrm>
                  <a:off x="4272" y="3312"/>
                  <a:ext cx="86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Time</a:t>
                  </a:r>
                  <a:r>
                    <a:rPr lang="en-US" altLang="zh-CN" sz="2400" dirty="0">
                      <a:solidFill>
                        <a:srgbClr val="1406CA"/>
                      </a:solidFill>
                      <a:latin typeface="ZapfDingbats"/>
                      <a:ea typeface="宋体" panose="02010600030101010101" pitchFamily="2" charset="-122"/>
                    </a:rPr>
                    <a:t> </a:t>
                  </a:r>
                </a:p>
              </p:txBody>
            </p:sp>
            <p:sp>
              <p:nvSpPr>
                <p:cNvPr id="452620" name="Text Box 12"/>
                <p:cNvSpPr txBox="1">
                  <a:spLocks noChangeArrowheads="1"/>
                </p:cNvSpPr>
                <p:nvPr/>
              </p:nvSpPr>
              <p:spPr bwMode="auto">
                <a:xfrm>
                  <a:off x="576" y="1104"/>
                  <a:ext cx="768"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Price</a:t>
                  </a:r>
                  <a:r>
                    <a:rPr lang="en-US" altLang="zh-CN" sz="2400" dirty="0">
                      <a:solidFill>
                        <a:srgbClr val="1406CA"/>
                      </a:solidFill>
                      <a:latin typeface="ZapfDingbats"/>
                      <a:ea typeface="宋体" panose="02010600030101010101" pitchFamily="2" charset="-122"/>
                    </a:rPr>
                    <a:t> </a:t>
                  </a:r>
                </a:p>
              </p:txBody>
            </p:sp>
          </p:grpSp>
          <p:sp>
            <p:nvSpPr>
              <p:cNvPr id="452621" name="Text Box 13"/>
              <p:cNvSpPr txBox="1">
                <a:spLocks noChangeArrowheads="1"/>
              </p:cNvSpPr>
              <p:nvPr/>
            </p:nvSpPr>
            <p:spPr bwMode="auto">
              <a:xfrm>
                <a:off x="1200" y="3408"/>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i="1"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1 </a:t>
                </a:r>
                <a:endPar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452622" name="Line 14"/>
            <p:cNvSpPr>
              <a:spLocks noChangeShapeType="1"/>
            </p:cNvSpPr>
            <p:nvPr/>
          </p:nvSpPr>
          <p:spPr bwMode="auto">
            <a:xfrm>
              <a:off x="1632" y="1968"/>
              <a:ext cx="1968" cy="0"/>
            </a:xfrm>
            <a:prstGeom prst="line">
              <a:avLst/>
            </a:prstGeom>
            <a:noFill/>
            <a:ln w="38100">
              <a:solidFill>
                <a:srgbClr val="FF00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23" name="Line 15"/>
            <p:cNvSpPr>
              <a:spLocks noChangeShapeType="1"/>
            </p:cNvSpPr>
            <p:nvPr/>
          </p:nvSpPr>
          <p:spPr bwMode="auto">
            <a:xfrm>
              <a:off x="3600" y="1968"/>
              <a:ext cx="0" cy="1488"/>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24" name="Text Box 16"/>
            <p:cNvSpPr txBox="1">
              <a:spLocks noChangeArrowheads="1"/>
            </p:cNvSpPr>
            <p:nvPr/>
          </p:nvSpPr>
          <p:spPr bwMode="auto">
            <a:xfrm>
              <a:off x="3504" y="3552"/>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i="1"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srgbClr val="1406CA"/>
                  </a:solidFill>
                  <a:latin typeface="ZapfDingbats"/>
                  <a:ea typeface="宋体" panose="02010600030101010101" pitchFamily="2" charset="-122"/>
                </a:rPr>
                <a:t>2</a:t>
              </a:r>
              <a:r>
                <a:rPr lang="en-US" altLang="zh-CN" sz="2400" dirty="0">
                  <a:solidFill>
                    <a:srgbClr val="1406CA"/>
                  </a:solidFill>
                  <a:latin typeface="ZapfDingbats"/>
                  <a:ea typeface="宋体" panose="02010600030101010101" pitchFamily="2" charset="-122"/>
                </a:rPr>
                <a:t> </a:t>
              </a:r>
            </a:p>
          </p:txBody>
        </p:sp>
        <p:sp>
          <p:nvSpPr>
            <p:cNvPr id="452625" name="Freeform 17"/>
            <p:cNvSpPr>
              <a:spLocks/>
            </p:cNvSpPr>
            <p:nvPr/>
          </p:nvSpPr>
          <p:spPr bwMode="auto">
            <a:xfrm flipV="1">
              <a:off x="1632" y="1968"/>
              <a:ext cx="1968" cy="808"/>
            </a:xfrm>
            <a:custGeom>
              <a:avLst/>
              <a:gdLst>
                <a:gd name="T0" fmla="*/ 0 w 1968"/>
                <a:gd name="T1" fmla="*/ 768 h 768"/>
                <a:gd name="T2" fmla="*/ 432 w 1968"/>
                <a:gd name="T3" fmla="*/ 192 h 768"/>
                <a:gd name="T4" fmla="*/ 1056 w 1968"/>
                <a:gd name="T5" fmla="*/ 432 h 768"/>
                <a:gd name="T6" fmla="*/ 1968 w 1968"/>
                <a:gd name="T7" fmla="*/ 0 h 768"/>
              </a:gdLst>
              <a:ahLst/>
              <a:cxnLst>
                <a:cxn ang="0">
                  <a:pos x="T0" y="T1"/>
                </a:cxn>
                <a:cxn ang="0">
                  <a:pos x="T2" y="T3"/>
                </a:cxn>
                <a:cxn ang="0">
                  <a:pos x="T4" y="T5"/>
                </a:cxn>
                <a:cxn ang="0">
                  <a:pos x="T6" y="T7"/>
                </a:cxn>
              </a:cxnLst>
              <a:rect l="0" t="0" r="r" b="b"/>
              <a:pathLst>
                <a:path w="1968" h="768">
                  <a:moveTo>
                    <a:pt x="0" y="768"/>
                  </a:moveTo>
                  <a:cubicBezTo>
                    <a:pt x="128" y="508"/>
                    <a:pt x="256" y="248"/>
                    <a:pt x="432" y="192"/>
                  </a:cubicBezTo>
                  <a:cubicBezTo>
                    <a:pt x="608" y="136"/>
                    <a:pt x="800" y="464"/>
                    <a:pt x="1056" y="432"/>
                  </a:cubicBezTo>
                  <a:cubicBezTo>
                    <a:pt x="1312" y="400"/>
                    <a:pt x="1640" y="200"/>
                    <a:pt x="1968" y="0"/>
                  </a:cubicBezTo>
                </a:path>
              </a:pathLst>
            </a:custGeom>
            <a:noFill/>
            <a:ln w="38100" cap="flat" cmpd="sng">
              <a:solidFill>
                <a:srgbClr val="FF9900"/>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26" name="Text Box 18"/>
            <p:cNvSpPr txBox="1">
              <a:spLocks noChangeArrowheads="1"/>
            </p:cNvSpPr>
            <p:nvPr/>
          </p:nvSpPr>
          <p:spPr bwMode="auto">
            <a:xfrm>
              <a:off x="1824" y="2702"/>
              <a:ext cx="15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rgbClr val="FF99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Future price</a:t>
              </a:r>
            </a:p>
          </p:txBody>
        </p:sp>
        <p:sp>
          <p:nvSpPr>
            <p:cNvPr id="452627" name="AutoShape 19"/>
            <p:cNvSpPr>
              <a:spLocks noChangeArrowheads="1"/>
            </p:cNvSpPr>
            <p:nvPr/>
          </p:nvSpPr>
          <p:spPr bwMode="auto">
            <a:xfrm>
              <a:off x="3360" y="2304"/>
              <a:ext cx="144" cy="192"/>
            </a:xfrm>
            <a:prstGeom prst="upDownArrow">
              <a:avLst>
                <a:gd name="adj1" fmla="val 50000"/>
                <a:gd name="adj2" fmla="val 26667"/>
              </a:avLst>
            </a:prstGeom>
            <a:solidFill>
              <a:srgbClr val="FF158A"/>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52628" name="Line 20"/>
            <p:cNvSpPr>
              <a:spLocks noChangeShapeType="1"/>
            </p:cNvSpPr>
            <p:nvPr/>
          </p:nvSpPr>
          <p:spPr bwMode="auto">
            <a:xfrm>
              <a:off x="3120" y="2304"/>
              <a:ext cx="480" cy="0"/>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29" name="Line 21"/>
            <p:cNvSpPr>
              <a:spLocks noChangeShapeType="1"/>
            </p:cNvSpPr>
            <p:nvPr/>
          </p:nvSpPr>
          <p:spPr bwMode="auto">
            <a:xfrm>
              <a:off x="3120" y="2496"/>
              <a:ext cx="480" cy="0"/>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30" name="AutoShape 22"/>
            <p:cNvSpPr>
              <a:spLocks noChangeArrowheads="1"/>
            </p:cNvSpPr>
            <p:nvPr/>
          </p:nvSpPr>
          <p:spPr bwMode="auto">
            <a:xfrm>
              <a:off x="3839" y="2249"/>
              <a:ext cx="1249" cy="410"/>
            </a:xfrm>
            <a:prstGeom prst="wedgeRoundRectCallout">
              <a:avLst>
                <a:gd name="adj1" fmla="val -86829"/>
                <a:gd name="adj2" fmla="val 8102"/>
                <a:gd name="adj3" fmla="val 16667"/>
              </a:avLst>
            </a:prstGeom>
            <a:noFill/>
            <a:ln w="19050">
              <a:solidFill>
                <a:srgbClr val="FF158A"/>
              </a:solidFill>
              <a:miter lim="800000"/>
              <a:headEnd type="none" w="sm" len="sm"/>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宋体" panose="02010600030101010101" pitchFamily="2" charset="-122"/>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2</a:t>
              </a:r>
              <a:endParaRPr lang="en-US" altLang="zh-CN" b="1" dirty="0">
                <a:solidFill>
                  <a:srgbClr val="FF158A"/>
                </a:solidFill>
                <a:latin typeface="ZapfDingbats"/>
                <a:ea typeface="宋体" panose="02010600030101010101" pitchFamily="2" charset="-122"/>
              </a:endParaRPr>
            </a:p>
          </p:txBody>
        </p:sp>
        <p:grpSp>
          <p:nvGrpSpPr>
            <p:cNvPr id="452631" name="Group 23"/>
            <p:cNvGrpSpPr>
              <a:grpSpLocks/>
            </p:cNvGrpSpPr>
            <p:nvPr/>
          </p:nvGrpSpPr>
          <p:grpSpPr bwMode="auto">
            <a:xfrm>
              <a:off x="192" y="1560"/>
              <a:ext cx="1360" cy="1032"/>
              <a:chOff x="144" y="1416"/>
              <a:chExt cx="1360" cy="1032"/>
            </a:xfrm>
          </p:grpSpPr>
          <p:sp>
            <p:nvSpPr>
              <p:cNvPr id="452632" name="AutoShape 24"/>
              <p:cNvSpPr>
                <a:spLocks noChangeArrowheads="1"/>
              </p:cNvSpPr>
              <p:nvPr/>
            </p:nvSpPr>
            <p:spPr bwMode="auto">
              <a:xfrm flipH="1">
                <a:off x="1248" y="1416"/>
                <a:ext cx="142" cy="384"/>
              </a:xfrm>
              <a:prstGeom prst="upDownArrow">
                <a:avLst>
                  <a:gd name="adj1" fmla="val 50000"/>
                  <a:gd name="adj2" fmla="val 54085"/>
                </a:avLst>
              </a:prstGeom>
              <a:solidFill>
                <a:srgbClr val="FF158A"/>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52633" name="Line 25"/>
              <p:cNvSpPr>
                <a:spLocks noChangeShapeType="1"/>
              </p:cNvSpPr>
              <p:nvPr/>
            </p:nvSpPr>
            <p:spPr bwMode="auto">
              <a:xfrm flipH="1">
                <a:off x="1212" y="1440"/>
                <a:ext cx="292" cy="0"/>
              </a:xfrm>
              <a:prstGeom prst="line">
                <a:avLst/>
              </a:prstGeom>
              <a:noFill/>
              <a:ln w="19050">
                <a:solidFill>
                  <a:srgbClr val="00000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34" name="Line 26"/>
              <p:cNvSpPr>
                <a:spLocks noChangeShapeType="1"/>
              </p:cNvSpPr>
              <p:nvPr/>
            </p:nvSpPr>
            <p:spPr bwMode="auto">
              <a:xfrm flipH="1">
                <a:off x="1195" y="1794"/>
                <a:ext cx="288" cy="12"/>
              </a:xfrm>
              <a:prstGeom prst="line">
                <a:avLst/>
              </a:prstGeom>
              <a:noFill/>
              <a:ln w="19050">
                <a:solidFill>
                  <a:srgbClr val="00206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35" name="AutoShape 27"/>
              <p:cNvSpPr>
                <a:spLocks noChangeArrowheads="1"/>
              </p:cNvSpPr>
              <p:nvPr/>
            </p:nvSpPr>
            <p:spPr bwMode="auto">
              <a:xfrm flipH="1">
                <a:off x="144" y="1968"/>
                <a:ext cx="964" cy="480"/>
              </a:xfrm>
              <a:prstGeom prst="wedgeRoundRectCallout">
                <a:avLst>
                  <a:gd name="adj1" fmla="val -66806"/>
                  <a:gd name="adj2" fmla="val -106463"/>
                  <a:gd name="adj3" fmla="val 16667"/>
                </a:avLst>
              </a:prstGeom>
              <a:noFill/>
              <a:ln w="19050">
                <a:solidFill>
                  <a:srgbClr val="FF158A"/>
                </a:solidFill>
                <a:miter lim="800000"/>
                <a:headEnd type="none" w="sm" len="sm"/>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1</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1</a:t>
                </a:r>
                <a:r>
                  <a:rPr lang="en-US" altLang="zh-CN" b="1" dirty="0">
                    <a:solidFill>
                      <a:srgbClr val="FF158A"/>
                    </a:solidFill>
                    <a:latin typeface="宋体" panose="02010600030101010101" pitchFamily="2" charset="-122"/>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1</a:t>
                </a:r>
                <a:endParaRPr lang="en-US" altLang="zh-CN" b="1" dirty="0">
                  <a:solidFill>
                    <a:srgbClr val="FF158A"/>
                  </a:solidFill>
                  <a:latin typeface="ZapfDingbats"/>
                  <a:ea typeface="宋体" panose="02010600030101010101" pitchFamily="2" charset="-122"/>
                </a:endParaRPr>
              </a:p>
            </p:txBody>
          </p:sp>
        </p:grpSp>
        <p:grpSp>
          <p:nvGrpSpPr>
            <p:cNvPr id="452636" name="Group 28"/>
            <p:cNvGrpSpPr>
              <a:grpSpLocks/>
            </p:cNvGrpSpPr>
            <p:nvPr/>
          </p:nvGrpSpPr>
          <p:grpSpPr bwMode="auto">
            <a:xfrm>
              <a:off x="1632" y="1392"/>
              <a:ext cx="3648" cy="1776"/>
              <a:chOff x="1488" y="1248"/>
              <a:chExt cx="3648" cy="1776"/>
            </a:xfrm>
          </p:grpSpPr>
          <p:grpSp>
            <p:nvGrpSpPr>
              <p:cNvPr id="452637" name="Group 29"/>
              <p:cNvGrpSpPr>
                <a:grpSpLocks/>
              </p:cNvGrpSpPr>
              <p:nvPr/>
            </p:nvGrpSpPr>
            <p:grpSpPr bwMode="auto">
              <a:xfrm>
                <a:off x="1488" y="1248"/>
                <a:ext cx="1968" cy="1392"/>
                <a:chOff x="1296" y="1824"/>
                <a:chExt cx="1968" cy="960"/>
              </a:xfrm>
            </p:grpSpPr>
            <p:sp>
              <p:nvSpPr>
                <p:cNvPr id="452638" name="Freeform 30"/>
                <p:cNvSpPr>
                  <a:spLocks/>
                </p:cNvSpPr>
                <p:nvPr/>
              </p:nvSpPr>
              <p:spPr bwMode="auto">
                <a:xfrm flipV="1">
                  <a:off x="1296" y="1946"/>
                  <a:ext cx="1968" cy="838"/>
                </a:xfrm>
                <a:custGeom>
                  <a:avLst/>
                  <a:gdLst>
                    <a:gd name="T0" fmla="*/ 0 w 1968"/>
                    <a:gd name="T1" fmla="*/ 1152 h 1152"/>
                    <a:gd name="T2" fmla="*/ 480 w 1968"/>
                    <a:gd name="T3" fmla="*/ 624 h 1152"/>
                    <a:gd name="T4" fmla="*/ 1056 w 1968"/>
                    <a:gd name="T5" fmla="*/ 816 h 1152"/>
                    <a:gd name="T6" fmla="*/ 1584 w 1968"/>
                    <a:gd name="T7" fmla="*/ 336 h 1152"/>
                    <a:gd name="T8" fmla="*/ 1968 w 1968"/>
                    <a:gd name="T9" fmla="*/ 0 h 1152"/>
                  </a:gdLst>
                  <a:ahLst/>
                  <a:cxnLst>
                    <a:cxn ang="0">
                      <a:pos x="T0" y="T1"/>
                    </a:cxn>
                    <a:cxn ang="0">
                      <a:pos x="T2" y="T3"/>
                    </a:cxn>
                    <a:cxn ang="0">
                      <a:pos x="T4" y="T5"/>
                    </a:cxn>
                    <a:cxn ang="0">
                      <a:pos x="T6" y="T7"/>
                    </a:cxn>
                    <a:cxn ang="0">
                      <a:pos x="T8" y="T9"/>
                    </a:cxn>
                  </a:cxnLst>
                  <a:rect l="0" t="0" r="r" b="b"/>
                  <a:pathLst>
                    <a:path w="1968" h="1152">
                      <a:moveTo>
                        <a:pt x="0" y="1152"/>
                      </a:moveTo>
                      <a:cubicBezTo>
                        <a:pt x="152" y="916"/>
                        <a:pt x="304" y="680"/>
                        <a:pt x="480" y="624"/>
                      </a:cubicBezTo>
                      <a:cubicBezTo>
                        <a:pt x="656" y="568"/>
                        <a:pt x="872" y="864"/>
                        <a:pt x="1056" y="816"/>
                      </a:cubicBezTo>
                      <a:cubicBezTo>
                        <a:pt x="1240" y="768"/>
                        <a:pt x="1432" y="472"/>
                        <a:pt x="1584" y="336"/>
                      </a:cubicBezTo>
                      <a:cubicBezTo>
                        <a:pt x="1736" y="200"/>
                        <a:pt x="1852" y="100"/>
                        <a:pt x="1968" y="0"/>
                      </a:cubicBezTo>
                    </a:path>
                  </a:pathLst>
                </a:custGeom>
                <a:noFill/>
                <a:ln w="38100" cap="flat" cmpd="sng">
                  <a:solidFill>
                    <a:schemeClr val="tx2"/>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39" name="Text Box 31"/>
                <p:cNvSpPr txBox="1">
                  <a:spLocks noChangeArrowheads="1"/>
                </p:cNvSpPr>
                <p:nvPr/>
              </p:nvSpPr>
              <p:spPr bwMode="auto">
                <a:xfrm>
                  <a:off x="1392" y="1824"/>
                  <a:ext cx="960" cy="20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Spot price</a:t>
                  </a:r>
                </a:p>
              </p:txBody>
            </p:sp>
          </p:grpSp>
          <p:sp>
            <p:nvSpPr>
              <p:cNvPr id="452640" name="Text Box 32"/>
              <p:cNvSpPr txBox="1">
                <a:spLocks noChangeArrowheads="1"/>
              </p:cNvSpPr>
              <p:nvPr/>
            </p:nvSpPr>
            <p:spPr bwMode="auto">
              <a:xfrm>
                <a:off x="3696" y="2736"/>
                <a:ext cx="1440"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b="1" i="1" dirty="0">
                    <a:solidFill>
                      <a:srgbClr val="FF158A"/>
                    </a:solidFill>
                    <a:latin typeface="ZapfDingbats"/>
                    <a:ea typeface="宋体" panose="02010600030101010101" pitchFamily="2" charset="-122"/>
                  </a:rPr>
                  <a:t>b</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a:t>
                </a:r>
                <a:r>
                  <a:rPr lang="en-US" altLang="zh-CN" b="1" i="1" dirty="0">
                    <a:solidFill>
                      <a:srgbClr val="FF158A"/>
                    </a:solidFill>
                    <a:latin typeface="ZapfDingbats"/>
                    <a:ea typeface="宋体" panose="02010600030101010101" pitchFamily="2" charset="-122"/>
                  </a:rPr>
                  <a:t>S</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宋体" panose="02010600030101010101" pitchFamily="2" charset="-122"/>
                    <a:ea typeface="宋体" panose="02010600030101010101" pitchFamily="2" charset="-122"/>
                  </a:rPr>
                  <a:t>-</a:t>
                </a:r>
                <a:r>
                  <a:rPr lang="en-US" altLang="zh-CN" b="1" i="1" dirty="0">
                    <a:solidFill>
                      <a:srgbClr val="FF158A"/>
                    </a:solidFill>
                    <a:latin typeface="ZapfDingbats"/>
                    <a:ea typeface="宋体" panose="02010600030101010101" pitchFamily="2" charset="-122"/>
                  </a:rPr>
                  <a:t>F</a:t>
                </a:r>
                <a:r>
                  <a:rPr lang="en-US" altLang="zh-CN" b="1" baseline="-25000" dirty="0">
                    <a:solidFill>
                      <a:srgbClr val="FF158A"/>
                    </a:solidFill>
                    <a:latin typeface="ZapfDingbats"/>
                    <a:ea typeface="宋体" panose="02010600030101010101" pitchFamily="2" charset="-122"/>
                  </a:rPr>
                  <a:t>2</a:t>
                </a:r>
                <a:r>
                  <a:rPr lang="en-US" altLang="zh-CN" b="1" dirty="0">
                    <a:solidFill>
                      <a:srgbClr val="FF158A"/>
                    </a:solidFill>
                    <a:latin typeface="ZapfDingbats"/>
                    <a:ea typeface="宋体" panose="02010600030101010101" pitchFamily="2" charset="-122"/>
                  </a:rPr>
                  <a:t> =0</a:t>
                </a:r>
              </a:p>
            </p:txBody>
          </p:sp>
        </p:grpSp>
        <p:sp>
          <p:nvSpPr>
            <p:cNvPr id="452641" name="Line 33"/>
            <p:cNvSpPr>
              <a:spLocks noChangeShapeType="1"/>
            </p:cNvSpPr>
            <p:nvPr/>
          </p:nvSpPr>
          <p:spPr bwMode="auto">
            <a:xfrm>
              <a:off x="3120" y="1968"/>
              <a:ext cx="0" cy="14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srgbClr val="1406CA"/>
                </a:solidFill>
              </a:endParaRPr>
            </a:p>
          </p:txBody>
        </p:sp>
        <p:sp>
          <p:nvSpPr>
            <p:cNvPr id="452642" name="Text Box 34"/>
            <p:cNvSpPr txBox="1">
              <a:spLocks noChangeArrowheads="1"/>
            </p:cNvSpPr>
            <p:nvPr/>
          </p:nvSpPr>
          <p:spPr bwMode="auto">
            <a:xfrm>
              <a:off x="3024" y="3552"/>
              <a:ext cx="384" cy="29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i="1" dirty="0" smtClean="0">
                  <a:solidFill>
                    <a:srgbClr val="1406CA"/>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i="1" dirty="0" smtClean="0">
                  <a:solidFill>
                    <a:srgbClr val="1406CA"/>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400" baseline="-25000" dirty="0" smtClean="0">
                  <a:solidFill>
                    <a:srgbClr val="1406CA"/>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endParaRPr lang="en-US" altLang="zh-CN" sz="2400" baseline="-25000" dirty="0">
                <a:solidFill>
                  <a:srgbClr val="1406CA"/>
                </a:solidFill>
                <a:latin typeface="ZapfDingbats"/>
                <a:ea typeface="宋体" panose="02010600030101010101" pitchFamily="2" charset="-122"/>
              </a:endParaRPr>
            </a:p>
          </p:txBody>
        </p:sp>
      </p:grpSp>
    </p:spTree>
    <p:extLst>
      <p:ext uri="{BB962C8B-B14F-4D97-AF65-F5344CB8AC3E}">
        <p14:creationId xmlns:p14="http://schemas.microsoft.com/office/powerpoint/2010/main" val="2173591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2613"/>
                                        </p:tgtEl>
                                        <p:attrNameLst>
                                          <p:attrName>style.visibility</p:attrName>
                                        </p:attrNameLst>
                                      </p:cBhvr>
                                      <p:to>
                                        <p:strVal val="visible"/>
                                      </p:to>
                                    </p:set>
                                    <p:anim calcmode="lin" valueType="num">
                                      <p:cBhvr additive="base">
                                        <p:cTn id="7" dur="500" fill="hold"/>
                                        <p:tgtEl>
                                          <p:spTgt spid="452613"/>
                                        </p:tgtEl>
                                        <p:attrNameLst>
                                          <p:attrName>ppt_x</p:attrName>
                                        </p:attrNameLst>
                                      </p:cBhvr>
                                      <p:tavLst>
                                        <p:tav tm="0">
                                          <p:val>
                                            <p:strVal val="1+#ppt_w/2"/>
                                          </p:val>
                                        </p:tav>
                                        <p:tav tm="100000">
                                          <p:val>
                                            <p:strVal val="#ppt_x"/>
                                          </p:val>
                                        </p:tav>
                                      </p:tavLst>
                                    </p:anim>
                                    <p:anim calcmode="lin" valueType="num">
                                      <p:cBhvr additive="base">
                                        <p:cTn id="8" dur="500" fill="hold"/>
                                        <p:tgtEl>
                                          <p:spTgt spid="4526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p:txBody>
          <a:bodyPr/>
          <a:lstStyle/>
          <a:p>
            <a:r>
              <a:t>基差风险</a:t>
            </a:r>
            <a:endParaRPr lang="zh-CN" altLang="en-US" dirty="0">
              <a:ea typeface="宋体" panose="02010600030101010101" pitchFamily="2" charset="-122"/>
            </a:endParaRPr>
          </a:p>
        </p:txBody>
      </p:sp>
      <p:grpSp>
        <p:nvGrpSpPr>
          <p:cNvPr id="453635" name="Group 3"/>
          <p:cNvGrpSpPr>
            <a:grpSpLocks/>
          </p:cNvGrpSpPr>
          <p:nvPr/>
        </p:nvGrpSpPr>
        <p:grpSpPr bwMode="auto">
          <a:xfrm>
            <a:off x="1828800" y="1905000"/>
            <a:ext cx="8382000" cy="4191000"/>
            <a:chOff x="192" y="1200"/>
            <a:chExt cx="5280" cy="2640"/>
          </a:xfrm>
        </p:grpSpPr>
        <p:grpSp>
          <p:nvGrpSpPr>
            <p:cNvPr id="453636" name="Group 4"/>
            <p:cNvGrpSpPr>
              <a:grpSpLocks/>
            </p:cNvGrpSpPr>
            <p:nvPr/>
          </p:nvGrpSpPr>
          <p:grpSpPr bwMode="auto">
            <a:xfrm>
              <a:off x="912" y="1200"/>
              <a:ext cx="4560" cy="2640"/>
              <a:chOff x="576" y="1056"/>
              <a:chExt cx="4560" cy="2640"/>
            </a:xfrm>
          </p:grpSpPr>
          <p:grpSp>
            <p:nvGrpSpPr>
              <p:cNvPr id="453637" name="Group 5"/>
              <p:cNvGrpSpPr>
                <a:grpSpLocks/>
              </p:cNvGrpSpPr>
              <p:nvPr/>
            </p:nvGrpSpPr>
            <p:grpSpPr bwMode="auto">
              <a:xfrm>
                <a:off x="576" y="1056"/>
                <a:ext cx="4560" cy="2544"/>
                <a:chOff x="576" y="1056"/>
                <a:chExt cx="4560" cy="2544"/>
              </a:xfrm>
            </p:grpSpPr>
            <p:sp>
              <p:nvSpPr>
                <p:cNvPr id="453638" name="Line 6"/>
                <p:cNvSpPr>
                  <a:spLocks noChangeShapeType="1"/>
                </p:cNvSpPr>
                <p:nvPr/>
              </p:nvSpPr>
              <p:spPr bwMode="auto">
                <a:xfrm>
                  <a:off x="1296" y="3312"/>
                  <a:ext cx="2879" cy="0"/>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39" name="Line 7"/>
                <p:cNvSpPr>
                  <a:spLocks noChangeShapeType="1"/>
                </p:cNvSpPr>
                <p:nvPr/>
              </p:nvSpPr>
              <p:spPr bwMode="auto">
                <a:xfrm flipV="1">
                  <a:off x="1296" y="1056"/>
                  <a:ext cx="0" cy="2256"/>
                </a:xfrm>
                <a:prstGeom prst="line">
                  <a:avLst/>
                </a:prstGeom>
                <a:noFill/>
                <a:ln w="190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40" name="Text Box 8"/>
                <p:cNvSpPr txBox="1">
                  <a:spLocks noChangeArrowheads="1"/>
                </p:cNvSpPr>
                <p:nvPr/>
              </p:nvSpPr>
              <p:spPr bwMode="auto">
                <a:xfrm>
                  <a:off x="4272" y="3312"/>
                  <a:ext cx="86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FFFF"/>
                      </a:solidFill>
                      <a:latin typeface="ZapfDingbats"/>
                      <a:ea typeface="宋体" panose="02010600030101010101" pitchFamily="2" charset="-122"/>
                    </a:rPr>
                    <a:t>Time </a:t>
                  </a:r>
                </a:p>
              </p:txBody>
            </p:sp>
            <p:sp>
              <p:nvSpPr>
                <p:cNvPr id="453641" name="Text Box 9"/>
                <p:cNvSpPr txBox="1">
                  <a:spLocks noChangeArrowheads="1"/>
                </p:cNvSpPr>
                <p:nvPr/>
              </p:nvSpPr>
              <p:spPr bwMode="auto">
                <a:xfrm>
                  <a:off x="576" y="1104"/>
                  <a:ext cx="768"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FF158A"/>
                      </a:solidFill>
                      <a:latin typeface="Times New Roman" panose="02020603050405020304" pitchFamily="18" charset="0"/>
                      <a:ea typeface="宋体" panose="02010600030101010101" pitchFamily="2" charset="-122"/>
                      <a:cs typeface="Times New Roman" panose="02020603050405020304" pitchFamily="18" charset="0"/>
                    </a:rPr>
                    <a:t>Price</a:t>
                  </a:r>
                  <a:r>
                    <a:rPr lang="en-US" altLang="zh-CN" sz="2400" dirty="0">
                      <a:solidFill>
                        <a:srgbClr val="FF158A"/>
                      </a:solidFill>
                      <a:latin typeface="ZapfDingbats"/>
                      <a:ea typeface="宋体" panose="02010600030101010101" pitchFamily="2" charset="-122"/>
                    </a:rPr>
                    <a:t> </a:t>
                  </a:r>
                </a:p>
              </p:txBody>
            </p:sp>
          </p:grpSp>
          <p:sp>
            <p:nvSpPr>
              <p:cNvPr id="453642" name="Text Box 10"/>
              <p:cNvSpPr txBox="1">
                <a:spLocks noChangeArrowheads="1"/>
              </p:cNvSpPr>
              <p:nvPr/>
            </p:nvSpPr>
            <p:spPr bwMode="auto">
              <a:xfrm>
                <a:off x="1200" y="3408"/>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FFFF"/>
                    </a:solidFill>
                    <a:latin typeface="ZapfDingbats"/>
                    <a:ea typeface="宋体" panose="02010600030101010101" pitchFamily="2" charset="-122"/>
                  </a:rPr>
                  <a:t>T</a:t>
                </a:r>
                <a:r>
                  <a:rPr lang="en-US" altLang="zh-CN" sz="2400" baseline="-25000">
                    <a:solidFill>
                      <a:srgbClr val="CCFFFF"/>
                    </a:solidFill>
                    <a:latin typeface="ZapfDingbats"/>
                    <a:ea typeface="宋体" panose="02010600030101010101" pitchFamily="2" charset="-122"/>
                  </a:rPr>
                  <a:t>1 </a:t>
                </a:r>
                <a:endParaRPr lang="en-US" altLang="zh-CN" sz="2400">
                  <a:solidFill>
                    <a:srgbClr val="CCFFFF"/>
                  </a:solidFill>
                  <a:latin typeface="ZapfDingbats"/>
                  <a:ea typeface="宋体" panose="02010600030101010101" pitchFamily="2" charset="-122"/>
                </a:endParaRPr>
              </a:p>
            </p:txBody>
          </p:sp>
        </p:grpSp>
        <p:sp>
          <p:nvSpPr>
            <p:cNvPr id="453643" name="Line 11"/>
            <p:cNvSpPr>
              <a:spLocks noChangeShapeType="1"/>
            </p:cNvSpPr>
            <p:nvPr/>
          </p:nvSpPr>
          <p:spPr bwMode="auto">
            <a:xfrm>
              <a:off x="1632" y="1968"/>
              <a:ext cx="1968" cy="0"/>
            </a:xfrm>
            <a:prstGeom prst="line">
              <a:avLst/>
            </a:prstGeom>
            <a:noFill/>
            <a:ln w="38100">
              <a:solidFill>
                <a:srgbClr val="FF0000"/>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44" name="Line 12"/>
            <p:cNvSpPr>
              <a:spLocks noChangeShapeType="1"/>
            </p:cNvSpPr>
            <p:nvPr/>
          </p:nvSpPr>
          <p:spPr bwMode="auto">
            <a:xfrm>
              <a:off x="3600" y="1968"/>
              <a:ext cx="0" cy="1488"/>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45" name="Text Box 13"/>
            <p:cNvSpPr txBox="1">
              <a:spLocks noChangeArrowheads="1"/>
            </p:cNvSpPr>
            <p:nvPr/>
          </p:nvSpPr>
          <p:spPr bwMode="auto">
            <a:xfrm>
              <a:off x="3504" y="3552"/>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FFFF"/>
                  </a:solidFill>
                  <a:latin typeface="ZapfDingbats"/>
                  <a:ea typeface="宋体" panose="02010600030101010101" pitchFamily="2" charset="-122"/>
                </a:rPr>
                <a:t>T</a:t>
              </a:r>
              <a:r>
                <a:rPr lang="en-US" altLang="zh-CN" sz="2400" baseline="-25000">
                  <a:solidFill>
                    <a:srgbClr val="CCFFFF"/>
                  </a:solidFill>
                  <a:latin typeface="ZapfDingbats"/>
                  <a:ea typeface="宋体" panose="02010600030101010101" pitchFamily="2" charset="-122"/>
                </a:rPr>
                <a:t>2</a:t>
              </a:r>
              <a:r>
                <a:rPr lang="en-US" altLang="zh-CN" sz="2400">
                  <a:solidFill>
                    <a:srgbClr val="CCFFFF"/>
                  </a:solidFill>
                  <a:latin typeface="ZapfDingbats"/>
                  <a:ea typeface="宋体" panose="02010600030101010101" pitchFamily="2" charset="-122"/>
                </a:rPr>
                <a:t> </a:t>
              </a:r>
            </a:p>
          </p:txBody>
        </p:sp>
        <p:sp>
          <p:nvSpPr>
            <p:cNvPr id="453646" name="Freeform 14"/>
            <p:cNvSpPr>
              <a:spLocks/>
            </p:cNvSpPr>
            <p:nvPr/>
          </p:nvSpPr>
          <p:spPr bwMode="auto">
            <a:xfrm flipV="1">
              <a:off x="1632" y="1968"/>
              <a:ext cx="1968" cy="808"/>
            </a:xfrm>
            <a:custGeom>
              <a:avLst/>
              <a:gdLst>
                <a:gd name="T0" fmla="*/ 0 w 1968"/>
                <a:gd name="T1" fmla="*/ 768 h 768"/>
                <a:gd name="T2" fmla="*/ 432 w 1968"/>
                <a:gd name="T3" fmla="*/ 192 h 768"/>
                <a:gd name="T4" fmla="*/ 1056 w 1968"/>
                <a:gd name="T5" fmla="*/ 432 h 768"/>
                <a:gd name="T6" fmla="*/ 1968 w 1968"/>
                <a:gd name="T7" fmla="*/ 0 h 768"/>
              </a:gdLst>
              <a:ahLst/>
              <a:cxnLst>
                <a:cxn ang="0">
                  <a:pos x="T0" y="T1"/>
                </a:cxn>
                <a:cxn ang="0">
                  <a:pos x="T2" y="T3"/>
                </a:cxn>
                <a:cxn ang="0">
                  <a:pos x="T4" y="T5"/>
                </a:cxn>
                <a:cxn ang="0">
                  <a:pos x="T6" y="T7"/>
                </a:cxn>
              </a:cxnLst>
              <a:rect l="0" t="0" r="r" b="b"/>
              <a:pathLst>
                <a:path w="1968" h="768">
                  <a:moveTo>
                    <a:pt x="0" y="768"/>
                  </a:moveTo>
                  <a:cubicBezTo>
                    <a:pt x="128" y="508"/>
                    <a:pt x="256" y="248"/>
                    <a:pt x="432" y="192"/>
                  </a:cubicBezTo>
                  <a:cubicBezTo>
                    <a:pt x="608" y="136"/>
                    <a:pt x="800" y="464"/>
                    <a:pt x="1056" y="432"/>
                  </a:cubicBezTo>
                  <a:cubicBezTo>
                    <a:pt x="1312" y="400"/>
                    <a:pt x="1640" y="200"/>
                    <a:pt x="1968" y="0"/>
                  </a:cubicBezTo>
                </a:path>
              </a:pathLst>
            </a:custGeom>
            <a:noFill/>
            <a:ln w="38100" cap="flat" cmpd="sng">
              <a:solidFill>
                <a:srgbClr val="FF9900"/>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47" name="Text Box 15"/>
            <p:cNvSpPr txBox="1">
              <a:spLocks noChangeArrowheads="1"/>
            </p:cNvSpPr>
            <p:nvPr/>
          </p:nvSpPr>
          <p:spPr bwMode="auto">
            <a:xfrm>
              <a:off x="1824" y="2702"/>
              <a:ext cx="15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rgbClr val="FF9900"/>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Future price</a:t>
              </a:r>
            </a:p>
          </p:txBody>
        </p:sp>
        <p:sp>
          <p:nvSpPr>
            <p:cNvPr id="453648" name="AutoShape 16"/>
            <p:cNvSpPr>
              <a:spLocks noChangeArrowheads="1"/>
            </p:cNvSpPr>
            <p:nvPr/>
          </p:nvSpPr>
          <p:spPr bwMode="auto">
            <a:xfrm>
              <a:off x="3360" y="2304"/>
              <a:ext cx="144" cy="192"/>
            </a:xfrm>
            <a:prstGeom prst="upDownArrow">
              <a:avLst>
                <a:gd name="adj1" fmla="val 50000"/>
                <a:gd name="adj2" fmla="val 26667"/>
              </a:avLst>
            </a:prstGeom>
            <a:solidFill>
              <a:srgbClr val="FF158A"/>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49" name="Line 17"/>
            <p:cNvSpPr>
              <a:spLocks noChangeShapeType="1"/>
            </p:cNvSpPr>
            <p:nvPr/>
          </p:nvSpPr>
          <p:spPr bwMode="auto">
            <a:xfrm>
              <a:off x="3120" y="2304"/>
              <a:ext cx="480" cy="0"/>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50" name="Line 18"/>
            <p:cNvSpPr>
              <a:spLocks noChangeShapeType="1"/>
            </p:cNvSpPr>
            <p:nvPr/>
          </p:nvSpPr>
          <p:spPr bwMode="auto">
            <a:xfrm>
              <a:off x="3120" y="2496"/>
              <a:ext cx="480" cy="0"/>
            </a:xfrm>
            <a:prstGeom prst="line">
              <a:avLst/>
            </a:prstGeom>
            <a:noFill/>
            <a:ln w="19050">
              <a:solidFill>
                <a:schemeClr val="tx1"/>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51" name="AutoShape 19"/>
            <p:cNvSpPr>
              <a:spLocks noChangeArrowheads="1"/>
            </p:cNvSpPr>
            <p:nvPr/>
          </p:nvSpPr>
          <p:spPr bwMode="auto">
            <a:xfrm>
              <a:off x="3936" y="2112"/>
              <a:ext cx="1344" cy="432"/>
            </a:xfrm>
            <a:prstGeom prst="wedgeRoundRectCallout">
              <a:avLst>
                <a:gd name="adj1" fmla="val -86829"/>
                <a:gd name="adj2" fmla="val 8102"/>
                <a:gd name="adj3" fmla="val 16667"/>
              </a:avLst>
            </a:prstGeom>
            <a:solidFill>
              <a:schemeClr val="accent2"/>
            </a:solidFill>
            <a:ln w="19050">
              <a:solidFill>
                <a:srgbClr val="C00000"/>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1406CA"/>
                  </a:solidFill>
                  <a:latin typeface="ZapfDingbats"/>
                  <a:ea typeface="宋体" panose="02010600030101010101" pitchFamily="2" charset="-122"/>
                </a:rPr>
                <a:t>b</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S</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F</a:t>
              </a:r>
              <a:r>
                <a:rPr lang="en-US" altLang="zh-CN" b="1" baseline="-25000" dirty="0">
                  <a:solidFill>
                    <a:srgbClr val="1406CA"/>
                  </a:solidFill>
                  <a:latin typeface="ZapfDingbats"/>
                  <a:ea typeface="宋体" panose="02010600030101010101" pitchFamily="2" charset="-122"/>
                </a:rPr>
                <a:t>2</a:t>
              </a:r>
              <a:endParaRPr lang="en-US" altLang="zh-CN" b="1" dirty="0">
                <a:solidFill>
                  <a:srgbClr val="1406CA"/>
                </a:solidFill>
                <a:latin typeface="ZapfDingbats"/>
                <a:ea typeface="宋体" panose="02010600030101010101" pitchFamily="2" charset="-122"/>
              </a:endParaRPr>
            </a:p>
          </p:txBody>
        </p:sp>
        <p:grpSp>
          <p:nvGrpSpPr>
            <p:cNvPr id="453652" name="Group 20"/>
            <p:cNvGrpSpPr>
              <a:grpSpLocks/>
            </p:cNvGrpSpPr>
            <p:nvPr/>
          </p:nvGrpSpPr>
          <p:grpSpPr bwMode="auto">
            <a:xfrm>
              <a:off x="192" y="1560"/>
              <a:ext cx="1392" cy="1032"/>
              <a:chOff x="144" y="1416"/>
              <a:chExt cx="1392" cy="1032"/>
            </a:xfrm>
          </p:grpSpPr>
          <p:sp>
            <p:nvSpPr>
              <p:cNvPr id="453653" name="AutoShape 21"/>
              <p:cNvSpPr>
                <a:spLocks noChangeArrowheads="1"/>
              </p:cNvSpPr>
              <p:nvPr/>
            </p:nvSpPr>
            <p:spPr bwMode="auto">
              <a:xfrm flipH="1">
                <a:off x="1248" y="1416"/>
                <a:ext cx="142" cy="384"/>
              </a:xfrm>
              <a:prstGeom prst="upDownArrow">
                <a:avLst>
                  <a:gd name="adj1" fmla="val 50000"/>
                  <a:gd name="adj2" fmla="val 54085"/>
                </a:avLst>
              </a:prstGeom>
              <a:solidFill>
                <a:srgbClr val="FF158A"/>
              </a:solidFill>
              <a:ln w="19050">
                <a:solidFill>
                  <a:srgbClr val="F6FBC5"/>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3654" name="Line 22"/>
              <p:cNvSpPr>
                <a:spLocks noChangeShapeType="1"/>
              </p:cNvSpPr>
              <p:nvPr/>
            </p:nvSpPr>
            <p:spPr bwMode="auto">
              <a:xfrm flipH="1">
                <a:off x="1212" y="1440"/>
                <a:ext cx="292" cy="0"/>
              </a:xfrm>
              <a:prstGeom prst="line">
                <a:avLst/>
              </a:prstGeom>
              <a:noFill/>
              <a:ln w="19050">
                <a:solidFill>
                  <a:srgbClr val="002060"/>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55" name="Line 23"/>
              <p:cNvSpPr>
                <a:spLocks noChangeShapeType="1"/>
              </p:cNvSpPr>
              <p:nvPr/>
            </p:nvSpPr>
            <p:spPr bwMode="auto">
              <a:xfrm flipH="1">
                <a:off x="1244" y="1812"/>
                <a:ext cx="292" cy="0"/>
              </a:xfrm>
              <a:prstGeom prst="line">
                <a:avLst/>
              </a:prstGeom>
              <a:noFill/>
              <a:ln w="19050">
                <a:solidFill>
                  <a:srgbClr val="1406CA"/>
                </a:solidFill>
                <a:prstDash val="sysDot"/>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56" name="AutoShape 24"/>
              <p:cNvSpPr>
                <a:spLocks noChangeArrowheads="1"/>
              </p:cNvSpPr>
              <p:nvPr/>
            </p:nvSpPr>
            <p:spPr bwMode="auto">
              <a:xfrm flipH="1">
                <a:off x="144" y="1968"/>
                <a:ext cx="964" cy="480"/>
              </a:xfrm>
              <a:prstGeom prst="wedgeRoundRectCallout">
                <a:avLst>
                  <a:gd name="adj1" fmla="val -66806"/>
                  <a:gd name="adj2" fmla="val -106463"/>
                  <a:gd name="adj3" fmla="val 16667"/>
                </a:avLst>
              </a:prstGeom>
              <a:solidFill>
                <a:schemeClr val="accent2"/>
              </a:solidFill>
              <a:ln w="19050">
                <a:solidFill>
                  <a:srgbClr val="C00000"/>
                </a:solidFill>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b="1" i="1" dirty="0">
                    <a:solidFill>
                      <a:srgbClr val="1406CA"/>
                    </a:solidFill>
                    <a:latin typeface="ZapfDingbats"/>
                    <a:ea typeface="宋体" panose="02010600030101010101" pitchFamily="2" charset="-122"/>
                  </a:rPr>
                  <a:t>b</a:t>
                </a:r>
                <a:r>
                  <a:rPr lang="en-US" altLang="zh-CN" b="1" baseline="-25000" dirty="0">
                    <a:solidFill>
                      <a:srgbClr val="1406CA"/>
                    </a:solidFill>
                    <a:latin typeface="ZapfDingbats"/>
                    <a:ea typeface="宋体" panose="02010600030101010101" pitchFamily="2" charset="-122"/>
                  </a:rPr>
                  <a:t>1</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S</a:t>
                </a:r>
                <a:r>
                  <a:rPr lang="en-US" altLang="zh-CN" b="1" baseline="-25000" dirty="0">
                    <a:solidFill>
                      <a:srgbClr val="1406CA"/>
                    </a:solidFill>
                    <a:latin typeface="ZapfDingbats"/>
                    <a:ea typeface="宋体" panose="02010600030101010101" pitchFamily="2" charset="-122"/>
                  </a:rPr>
                  <a:t>1</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F</a:t>
                </a:r>
                <a:r>
                  <a:rPr lang="en-US" altLang="zh-CN" b="1" baseline="-25000" dirty="0">
                    <a:solidFill>
                      <a:srgbClr val="1406CA"/>
                    </a:solidFill>
                    <a:latin typeface="ZapfDingbats"/>
                    <a:ea typeface="宋体" panose="02010600030101010101" pitchFamily="2" charset="-122"/>
                  </a:rPr>
                  <a:t>1</a:t>
                </a:r>
                <a:endParaRPr lang="en-US" altLang="zh-CN" b="1" dirty="0">
                  <a:solidFill>
                    <a:srgbClr val="1406CA"/>
                  </a:solidFill>
                  <a:latin typeface="ZapfDingbats"/>
                  <a:ea typeface="宋体" panose="02010600030101010101" pitchFamily="2" charset="-122"/>
                </a:endParaRPr>
              </a:p>
            </p:txBody>
          </p:sp>
        </p:grpSp>
        <p:grpSp>
          <p:nvGrpSpPr>
            <p:cNvPr id="453657" name="Group 25"/>
            <p:cNvGrpSpPr>
              <a:grpSpLocks/>
            </p:cNvGrpSpPr>
            <p:nvPr/>
          </p:nvGrpSpPr>
          <p:grpSpPr bwMode="auto">
            <a:xfrm>
              <a:off x="1632" y="1392"/>
              <a:ext cx="3648" cy="1776"/>
              <a:chOff x="1488" y="1248"/>
              <a:chExt cx="3648" cy="1776"/>
            </a:xfrm>
          </p:grpSpPr>
          <p:grpSp>
            <p:nvGrpSpPr>
              <p:cNvPr id="453658" name="Group 26"/>
              <p:cNvGrpSpPr>
                <a:grpSpLocks/>
              </p:cNvGrpSpPr>
              <p:nvPr/>
            </p:nvGrpSpPr>
            <p:grpSpPr bwMode="auto">
              <a:xfrm>
                <a:off x="1488" y="1248"/>
                <a:ext cx="1968" cy="1392"/>
                <a:chOff x="1296" y="1824"/>
                <a:chExt cx="1968" cy="960"/>
              </a:xfrm>
            </p:grpSpPr>
            <p:sp>
              <p:nvSpPr>
                <p:cNvPr id="453659" name="Freeform 27"/>
                <p:cNvSpPr>
                  <a:spLocks/>
                </p:cNvSpPr>
                <p:nvPr/>
              </p:nvSpPr>
              <p:spPr bwMode="auto">
                <a:xfrm flipV="1">
                  <a:off x="1296" y="1946"/>
                  <a:ext cx="1968" cy="838"/>
                </a:xfrm>
                <a:custGeom>
                  <a:avLst/>
                  <a:gdLst>
                    <a:gd name="T0" fmla="*/ 0 w 1968"/>
                    <a:gd name="T1" fmla="*/ 1152 h 1152"/>
                    <a:gd name="T2" fmla="*/ 480 w 1968"/>
                    <a:gd name="T3" fmla="*/ 624 h 1152"/>
                    <a:gd name="T4" fmla="*/ 1056 w 1968"/>
                    <a:gd name="T5" fmla="*/ 816 h 1152"/>
                    <a:gd name="T6" fmla="*/ 1584 w 1968"/>
                    <a:gd name="T7" fmla="*/ 336 h 1152"/>
                    <a:gd name="T8" fmla="*/ 1968 w 1968"/>
                    <a:gd name="T9" fmla="*/ 0 h 1152"/>
                  </a:gdLst>
                  <a:ahLst/>
                  <a:cxnLst>
                    <a:cxn ang="0">
                      <a:pos x="T0" y="T1"/>
                    </a:cxn>
                    <a:cxn ang="0">
                      <a:pos x="T2" y="T3"/>
                    </a:cxn>
                    <a:cxn ang="0">
                      <a:pos x="T4" y="T5"/>
                    </a:cxn>
                    <a:cxn ang="0">
                      <a:pos x="T6" y="T7"/>
                    </a:cxn>
                    <a:cxn ang="0">
                      <a:pos x="T8" y="T9"/>
                    </a:cxn>
                  </a:cxnLst>
                  <a:rect l="0" t="0" r="r" b="b"/>
                  <a:pathLst>
                    <a:path w="1968" h="1152">
                      <a:moveTo>
                        <a:pt x="0" y="1152"/>
                      </a:moveTo>
                      <a:cubicBezTo>
                        <a:pt x="152" y="916"/>
                        <a:pt x="304" y="680"/>
                        <a:pt x="480" y="624"/>
                      </a:cubicBezTo>
                      <a:cubicBezTo>
                        <a:pt x="656" y="568"/>
                        <a:pt x="872" y="864"/>
                        <a:pt x="1056" y="816"/>
                      </a:cubicBezTo>
                      <a:cubicBezTo>
                        <a:pt x="1240" y="768"/>
                        <a:pt x="1432" y="472"/>
                        <a:pt x="1584" y="336"/>
                      </a:cubicBezTo>
                      <a:cubicBezTo>
                        <a:pt x="1736" y="200"/>
                        <a:pt x="1852" y="100"/>
                        <a:pt x="1968" y="0"/>
                      </a:cubicBezTo>
                    </a:path>
                  </a:pathLst>
                </a:custGeom>
                <a:noFill/>
                <a:ln w="38100" cap="flat" cmpd="sng">
                  <a:solidFill>
                    <a:schemeClr val="tx2"/>
                  </a:solidFill>
                  <a:prstDash val="solid"/>
                  <a:round/>
                  <a:headEnd type="none" w="sm" len="sm"/>
                  <a:tailEnd type="none" w="med" len="me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60" name="Text Box 28"/>
                <p:cNvSpPr txBox="1">
                  <a:spLocks noChangeArrowheads="1"/>
                </p:cNvSpPr>
                <p:nvPr/>
              </p:nvSpPr>
              <p:spPr bwMode="auto">
                <a:xfrm>
                  <a:off x="1392" y="1824"/>
                  <a:ext cx="960" cy="201"/>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dirty="0">
                      <a:solidFill>
                        <a:srgbClr val="1406CA"/>
                      </a:solidFill>
                      <a:latin typeface="Times New Roman" panose="02020603050405020304" pitchFamily="18" charset="0"/>
                      <a:ea typeface="宋体" panose="02010600030101010101" pitchFamily="2" charset="-122"/>
                      <a:cs typeface="Times New Roman" panose="02020603050405020304" pitchFamily="18" charset="0"/>
                    </a:rPr>
                    <a:t>Spot price</a:t>
                  </a:r>
                </a:p>
              </p:txBody>
            </p:sp>
          </p:grpSp>
          <p:sp>
            <p:nvSpPr>
              <p:cNvPr id="453661" name="Text Box 29"/>
              <p:cNvSpPr txBox="1">
                <a:spLocks noChangeArrowheads="1"/>
              </p:cNvSpPr>
              <p:nvPr/>
            </p:nvSpPr>
            <p:spPr bwMode="auto">
              <a:xfrm>
                <a:off x="3696" y="2736"/>
                <a:ext cx="1440"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zh-CN" b="1" i="1" dirty="0">
                    <a:solidFill>
                      <a:srgbClr val="1406CA"/>
                    </a:solidFill>
                    <a:latin typeface="ZapfDingbats"/>
                    <a:ea typeface="宋体" panose="02010600030101010101" pitchFamily="2" charset="-122"/>
                  </a:rPr>
                  <a:t>b</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S</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a:t>
                </a:r>
                <a:r>
                  <a:rPr lang="en-US" altLang="zh-CN" b="1" i="1" dirty="0">
                    <a:solidFill>
                      <a:srgbClr val="1406CA"/>
                    </a:solidFill>
                    <a:latin typeface="ZapfDingbats"/>
                    <a:ea typeface="宋体" panose="02010600030101010101" pitchFamily="2" charset="-122"/>
                  </a:rPr>
                  <a:t>F</a:t>
                </a:r>
                <a:r>
                  <a:rPr lang="en-US" altLang="zh-CN" b="1" baseline="-25000" dirty="0">
                    <a:solidFill>
                      <a:srgbClr val="1406CA"/>
                    </a:solidFill>
                    <a:latin typeface="ZapfDingbats"/>
                    <a:ea typeface="宋体" panose="02010600030101010101" pitchFamily="2" charset="-122"/>
                  </a:rPr>
                  <a:t>2</a:t>
                </a:r>
                <a:r>
                  <a:rPr lang="en-US" altLang="zh-CN" b="1" dirty="0">
                    <a:solidFill>
                      <a:srgbClr val="1406CA"/>
                    </a:solidFill>
                    <a:latin typeface="ZapfDingbats"/>
                    <a:ea typeface="宋体" panose="02010600030101010101" pitchFamily="2" charset="-122"/>
                  </a:rPr>
                  <a:t> =0</a:t>
                </a:r>
              </a:p>
            </p:txBody>
          </p:sp>
        </p:grpSp>
        <p:sp>
          <p:nvSpPr>
            <p:cNvPr id="453662" name="Line 30"/>
            <p:cNvSpPr>
              <a:spLocks noChangeShapeType="1"/>
            </p:cNvSpPr>
            <p:nvPr/>
          </p:nvSpPr>
          <p:spPr bwMode="auto">
            <a:xfrm>
              <a:off x="3120" y="1968"/>
              <a:ext cx="0" cy="1488"/>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3663" name="Text Box 31"/>
            <p:cNvSpPr txBox="1">
              <a:spLocks noChangeArrowheads="1"/>
            </p:cNvSpPr>
            <p:nvPr/>
          </p:nvSpPr>
          <p:spPr bwMode="auto">
            <a:xfrm>
              <a:off x="3024" y="3552"/>
              <a:ext cx="384" cy="288"/>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altLang="zh-CN" sz="2400">
                  <a:solidFill>
                    <a:srgbClr val="CCFFFF"/>
                  </a:solidFill>
                  <a:latin typeface="ZapfDingbats"/>
                  <a:ea typeface="宋体" panose="02010600030101010101" pitchFamily="2" charset="-122"/>
                </a:rPr>
                <a:t>T</a:t>
              </a:r>
              <a:r>
                <a:rPr lang="en-US" altLang="zh-CN" sz="2400">
                  <a:solidFill>
                    <a:srgbClr val="CCFFFF"/>
                  </a:solidFill>
                  <a:ea typeface="宋体" panose="02010600030101010101" pitchFamily="2" charset="-122"/>
                </a:rPr>
                <a:t>’</a:t>
              </a:r>
              <a:r>
                <a:rPr lang="en-US" altLang="zh-CN" sz="2400" baseline="-25000">
                  <a:solidFill>
                    <a:srgbClr val="CCFFFF"/>
                  </a:solidFill>
                  <a:latin typeface="ZapfDingbats"/>
                  <a:ea typeface="宋体" panose="02010600030101010101" pitchFamily="2" charset="-122"/>
                </a:rPr>
                <a:t>2</a:t>
              </a:r>
              <a:r>
                <a:rPr lang="en-US" altLang="zh-CN" sz="2400">
                  <a:solidFill>
                    <a:srgbClr val="CCFFFF"/>
                  </a:solidFill>
                  <a:latin typeface="ZapfDingbats"/>
                  <a:ea typeface="宋体" panose="02010600030101010101" pitchFamily="2" charset="-122"/>
                </a:rPr>
                <a:t> </a:t>
              </a:r>
            </a:p>
          </p:txBody>
        </p:sp>
      </p:grpSp>
      <p:sp>
        <p:nvSpPr>
          <p:cNvPr id="453664" name="Text Box 32"/>
          <p:cNvSpPr txBox="1">
            <a:spLocks noChangeArrowheads="1"/>
          </p:cNvSpPr>
          <p:nvPr/>
        </p:nvSpPr>
        <p:spPr bwMode="auto">
          <a:xfrm>
            <a:off x="6477000" y="1524000"/>
            <a:ext cx="3733800" cy="1163395"/>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9050">
                <a:solidFill>
                  <a:schemeClr val="tx1"/>
                </a:solidFill>
                <a:miter lim="800000"/>
                <a:headEnd type="none" w="sm" len="sm"/>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anose="02020603050405020304" pitchFamily="18" charset="0"/>
              </a:defRPr>
            </a:lvl1pPr>
            <a:lvl2pPr marL="571500" algn="l">
              <a:defRPr sz="2400">
                <a:solidFill>
                  <a:schemeClr val="tx1"/>
                </a:solidFill>
                <a:latin typeface="Times New Roman" panose="02020603050405020304" pitchFamily="18" charset="0"/>
              </a:defRPr>
            </a:lvl2pPr>
            <a:lvl3pPr marL="1143000" algn="l">
              <a:defRPr sz="2400">
                <a:solidFill>
                  <a:schemeClr val="tx1"/>
                </a:solidFill>
                <a:latin typeface="Times New Roman" panose="02020603050405020304" pitchFamily="18" charset="0"/>
              </a:defRPr>
            </a:lvl3pPr>
            <a:lvl4pPr marL="1714500" algn="l">
              <a:defRPr sz="2400">
                <a:solidFill>
                  <a:schemeClr val="tx1"/>
                </a:solidFill>
                <a:latin typeface="Times New Roman" panose="02020603050405020304" pitchFamily="18" charset="0"/>
              </a:defRPr>
            </a:lvl4pPr>
            <a:lvl5pPr marL="2286000" algn="l">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90000"/>
              </a:lnSpc>
            </a:pPr>
            <a:r>
              <a:t>在套期保值的情况下所支付的有效价格为：</a:t>
            </a:r>
          </a:p>
          <a:p>
            <a:pPr algn="ctr">
              <a:lnSpc>
                <a:spcPct val="90000"/>
              </a:lnSpc>
              <a:spcBef>
                <a:spcPct val="20000"/>
              </a:spcBef>
            </a:pPr>
            <a:r>
              <a:t>在套期保值有效价格的情况下：
S2+F1-F2=F1+b2</a:t>
            </a:r>
          </a:p>
        </p:txBody>
      </p:sp>
      <p:sp>
        <p:nvSpPr>
          <p:cNvPr id="453665" name="Rectangle 33"/>
          <p:cNvSpPr>
            <a:spLocks noGrp="1" noChangeArrowheads="1"/>
          </p:cNvSpPr>
          <p:nvPr>
            <p:ph type="body" idx="1"/>
          </p:nvPr>
        </p:nvSpPr>
        <p:spPr>
          <a:xfrm>
            <a:off x="800100" y="1488917"/>
            <a:ext cx="8458200" cy="685800"/>
          </a:xfrm>
          <a:noFill/>
          <a:ln/>
        </p:spPr>
        <p:txBody>
          <a:bodyPr/>
          <a:lstStyle/>
          <a:p>
            <a:r>
              <a:t>一个多头对冲者</a:t>
            </a:r>
            <a:endParaRPr lang="zh-CN" altLang="en-US" dirty="0">
              <a:ea typeface="宋体" panose="02010600030101010101" pitchFamily="2" charset="-122"/>
            </a:endParaRPr>
          </a:p>
        </p:txBody>
      </p:sp>
    </p:spTree>
    <p:extLst>
      <p:ext uri="{BB962C8B-B14F-4D97-AF65-F5344CB8AC3E}">
        <p14:creationId xmlns:p14="http://schemas.microsoft.com/office/powerpoint/2010/main" val="383008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53664"/>
                                        </p:tgtEl>
                                        <p:attrNameLst>
                                          <p:attrName>style.visibility</p:attrName>
                                        </p:attrNameLst>
                                      </p:cBhvr>
                                      <p:to>
                                        <p:strVal val="visible"/>
                                      </p:to>
                                    </p:set>
                                    <p:anim calcmode="lin" valueType="num">
                                      <p:cBhvr additive="base">
                                        <p:cTn id="7" dur="500" fill="hold"/>
                                        <p:tgtEl>
                                          <p:spTgt spid="453664"/>
                                        </p:tgtEl>
                                        <p:attrNameLst>
                                          <p:attrName>ppt_x</p:attrName>
                                        </p:attrNameLst>
                                      </p:cBhvr>
                                      <p:tavLst>
                                        <p:tav tm="0">
                                          <p:val>
                                            <p:strVal val="1+#ppt_w/2"/>
                                          </p:val>
                                        </p:tav>
                                        <p:tav tm="100000">
                                          <p:val>
                                            <p:strVal val="#ppt_x"/>
                                          </p:val>
                                        </p:tav>
                                      </p:tavLst>
                                    </p:anim>
                                    <p:anim calcmode="lin" valueType="num">
                                      <p:cBhvr additive="base">
                                        <p:cTn id="8" dur="500" fill="hold"/>
                                        <p:tgtEl>
                                          <p:spTgt spid="4536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6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4659" name="Rectangle 3"/>
          <p:cNvSpPr>
            <a:spLocks noGrp="1" noChangeArrowheads="1"/>
          </p:cNvSpPr>
          <p:nvPr>
            <p:ph type="body" idx="1"/>
          </p:nvPr>
        </p:nvSpPr>
        <p:spPr/>
        <p:txBody>
          <a:bodyPr/>
          <a:lstStyle/>
          <a:p>
            <a:pPr>
              <a:lnSpc>
                <a:spcPct val="90000"/>
              </a:lnSpc>
              <a:spcBef>
                <a:spcPct val="30000"/>
              </a:spcBef>
            </a:pPr>
            <a:r>
              <a:t>对冲风险是与 b2 相关的不确定性，被称为基差风险。</a:t>
            </a:r>
          </a:p>
          <a:p>
            <a:pPr>
              <a:lnSpc>
                <a:spcPct val="90000"/>
              </a:lnSpc>
              <a:spcBef>
                <a:spcPct val="30000"/>
              </a:spcBef>
            </a:pPr>
            <a:r>
              <a:t>对于金融资产等投资资产而言，基差风险往往远小于消费商品。</a:t>
            </a:r>
          </a:p>
          <a:p>
            <a:pPr>
              <a:lnSpc>
                <a:spcPct val="90000"/>
              </a:lnSpc>
              <a:spcBef>
                <a:spcPct val="30000"/>
              </a:spcBef>
            </a:pPr>
            <a:r>
              <a:t>投资资产的基差风险主要源于对未来无风险利率水平的不确定性。</a:t>
            </a:r>
          </a:p>
          <a:p>
            <a:pPr>
              <a:lnSpc>
                <a:spcPct val="90000"/>
              </a:lnSpc>
              <a:spcBef>
                <a:spcPct val="30000"/>
              </a:spcBef>
            </a:pPr>
            <a:r>
              <a:t>对于消费商品而言，供求之间的不平衡以及储存该商品有时会遇到的困难，可能导致便利收益率出现大幅波动。</a:t>
            </a:r>
          </a:p>
        </p:txBody>
      </p:sp>
    </p:spTree>
    <p:extLst>
      <p:ext uri="{BB962C8B-B14F-4D97-AF65-F5344CB8AC3E}">
        <p14:creationId xmlns:p14="http://schemas.microsoft.com/office/powerpoint/2010/main" val="28422235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515075" name="Rectangle 3"/>
          <p:cNvSpPr>
            <a:spLocks noGrp="1" noChangeArrowheads="1"/>
          </p:cNvSpPr>
          <p:nvPr>
            <p:ph type="body" idx="1"/>
          </p:nvPr>
        </p:nvSpPr>
        <p:spPr>
          <a:xfrm>
            <a:off x="667657" y="1628775"/>
            <a:ext cx="10609943" cy="4633913"/>
          </a:xfrm>
        </p:spPr>
        <p:txBody>
          <a:bodyPr/>
          <a:lstStyle/>
          <a:p>
            <a:pPr>
              <a:spcBef>
                <a:spcPct val="30000"/>
              </a:spcBef>
            </a:pPr>
            <a:r>
              <a:t>由于套期保值者所面临的资产有时与其套期保值所依据的资产不同（交叉套期保值），基差风险通常会更大。</a:t>
            </a:r>
            <a:endParaRPr lang="en-US" altLang="zh-CN" b="1" dirty="0"/>
          </a:p>
          <a:p>
            <a:pPr>
              <a:spcBef>
                <a:spcPct val="30000"/>
              </a:spcBef>
            </a:pPr>
            <a:r>
              <a:t>有效价格 = S2 + F1 – F2</a:t>
            </a:r>
          </a:p>
          <a:p>
            <a:pPr>
              <a:spcBef>
                <a:spcPct val="30000"/>
              </a:spcBef>
            </a:pPr>
            <a:r>
              <a:t>有效价格 = F1 + (S2* – F2) + (S2 – S2*)</a:t>
            </a:r>
          </a:p>
          <a:p>
            <a:pPr lvl="1">
              <a:spcBef>
                <a:spcPct val="30000"/>
              </a:spcBef>
            </a:pPr>
            <a:r>
              <a:t>S2*：期货合约所对应的标的资产在时间t2的现货价格</a:t>
            </a:r>
            <a:endParaRPr lang="en-US" altLang="zh-CN" dirty="0" smtClean="0"/>
          </a:p>
          <a:p>
            <a:pPr lvl="1">
              <a:spcBef>
                <a:spcPct val="30000"/>
              </a:spcBef>
            </a:pPr>
            <a:r>
              <a:t>S2：在时间 t2 对冲资产的现货价格</a:t>
            </a:r>
            <a:endParaRPr lang="en-US" altLang="zh-CN" dirty="0"/>
          </a:p>
        </p:txBody>
      </p:sp>
    </p:spTree>
    <p:extLst>
      <p:ext uri="{BB962C8B-B14F-4D97-AF65-F5344CB8AC3E}">
        <p14:creationId xmlns:p14="http://schemas.microsoft.com/office/powerpoint/2010/main" val="3245335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 calcmode="lin" valueType="num">
                                      <p:cBhvr additive="base">
                                        <p:cTn id="7" dur="500" fill="hold"/>
                                        <p:tgtEl>
                                          <p:spTgt spid="5150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5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5075">
                                            <p:txEl>
                                              <p:pRg st="1" end="1"/>
                                            </p:txEl>
                                          </p:spTgt>
                                        </p:tgtEl>
                                        <p:attrNameLst>
                                          <p:attrName>style.visibility</p:attrName>
                                        </p:attrNameLst>
                                      </p:cBhvr>
                                      <p:to>
                                        <p:strVal val="visible"/>
                                      </p:to>
                                    </p:set>
                                    <p:anim calcmode="lin" valueType="num">
                                      <p:cBhvr additive="base">
                                        <p:cTn id="13" dur="500" fill="hold"/>
                                        <p:tgtEl>
                                          <p:spTgt spid="5150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50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5075">
                                            <p:txEl>
                                              <p:pRg st="2" end="2"/>
                                            </p:txEl>
                                          </p:spTgt>
                                        </p:tgtEl>
                                        <p:attrNameLst>
                                          <p:attrName>style.visibility</p:attrName>
                                        </p:attrNameLst>
                                      </p:cBhvr>
                                      <p:to>
                                        <p:strVal val="visible"/>
                                      </p:to>
                                    </p:set>
                                    <p:anim calcmode="lin" valueType="num">
                                      <p:cBhvr additive="base">
                                        <p:cTn id="19" dur="500" fill="hold"/>
                                        <p:tgtEl>
                                          <p:spTgt spid="5150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5075">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515075">
                                            <p:txEl>
                                              <p:pRg st="3" end="3"/>
                                            </p:txEl>
                                          </p:spTgt>
                                        </p:tgtEl>
                                        <p:attrNameLst>
                                          <p:attrName>style.visibility</p:attrName>
                                        </p:attrNameLst>
                                      </p:cBhvr>
                                      <p:to>
                                        <p:strVal val="visible"/>
                                      </p:to>
                                    </p:set>
                                    <p:anim calcmode="lin" valueType="num">
                                      <p:cBhvr additive="base">
                                        <p:cTn id="23" dur="500" fill="hold"/>
                                        <p:tgtEl>
                                          <p:spTgt spid="515075">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515075">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515075">
                                            <p:txEl>
                                              <p:pRg st="4" end="4"/>
                                            </p:txEl>
                                          </p:spTgt>
                                        </p:tgtEl>
                                        <p:attrNameLst>
                                          <p:attrName>style.visibility</p:attrName>
                                        </p:attrNameLst>
                                      </p:cBhvr>
                                      <p:to>
                                        <p:strVal val="visible"/>
                                      </p:to>
                                    </p:set>
                                    <p:anim calcmode="lin" valueType="num">
                                      <p:cBhvr additive="base">
                                        <p:cTn id="27" dur="500" fill="hold"/>
                                        <p:tgtEl>
                                          <p:spTgt spid="515075">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5150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5683" name="Rectangle 3"/>
          <p:cNvSpPr>
            <a:spLocks noGrp="1" noChangeArrowheads="1"/>
          </p:cNvSpPr>
          <p:nvPr>
            <p:ph type="body" idx="1"/>
          </p:nvPr>
        </p:nvSpPr>
        <p:spPr/>
        <p:txBody>
          <a:bodyPr/>
          <a:lstStyle/>
          <a:p>
            <a:pPr marL="533400" indent="-533400">
              <a:lnSpc>
                <a:spcPct val="90000"/>
              </a:lnSpc>
            </a:pPr>
            <a:r>
              <a:t>基差风险在空头套期保值中的应用</a:t>
            </a:r>
          </a:p>
          <a:p>
            <a:pPr marL="533400" lvl="1" indent="228600">
              <a:lnSpc>
                <a:spcPct val="90000"/>
              </a:lnSpc>
              <a:buNone/>
            </a:pPr>
            <a:r>
              <a:t>交易员视角—3月1日</a:t>
            </a:r>
          </a:p>
          <a:p>
            <a:pPr marL="533400" lvl="1" indent="228600">
              <a:lnSpc>
                <a:spcPct val="90000"/>
              </a:lnSpc>
              <a:buNone/>
            </a:pPr>
            <a:r>
              <a:t>日期为3月1日。一家美国公司预计将在七月底收到5000万日元。目前，日元九月份的期货价格为0.7800。</a:t>
            </a:r>
          </a:p>
          <a:p>
            <a:pPr marL="533400" lvl="1" indent="228600">
              <a:lnSpc>
                <a:spcPct val="90000"/>
              </a:lnSpc>
              <a:buNone/>
            </a:pPr>
            <a:r>
              <a:t>策略</a:t>
            </a:r>
          </a:p>
          <a:p>
            <a:pPr marL="533400" lvl="1" indent="228600">
              <a:lnSpc>
                <a:spcPct val="90000"/>
              </a:lnSpc>
              <a:buNone/>
            </a:pPr>
            <a:endParaRPr lang="en-US" altLang="zh-CN" dirty="0" smtClean="0"/>
          </a:p>
          <a:p>
            <a:pPr marL="533400" lvl="1" indent="228600">
              <a:lnSpc>
                <a:spcPct val="90000"/>
              </a:lnSpc>
              <a:buNone/>
            </a:pPr>
            <a:r>
              <a:t>公司可以</a:t>
            </a:r>
          </a:p>
          <a:p>
            <a:pPr marL="533400" lvl="1" indent="228600">
              <a:lnSpc>
                <a:spcPct val="90000"/>
              </a:lnSpc>
              <a:buNone/>
            </a:pPr>
            <a:r>
              <a:t>步骤1：3月1日卖出四份九月日元期货合约。</a:t>
            </a:r>
          </a:p>
          <a:p>
            <a:pPr marL="533400" lvl="1" indent="228600">
              <a:lnSpc>
                <a:spcPct val="90000"/>
              </a:lnSpc>
              <a:buNone/>
            </a:pPr>
            <a:r>
              <a:t>第二步：在七月底日元到账时平仓。</a:t>
            </a:r>
          </a:p>
        </p:txBody>
      </p:sp>
      <p:sp>
        <p:nvSpPr>
          <p:cNvPr id="455684" name="Rectangle 4"/>
          <p:cNvSpPr>
            <a:spLocks noChangeArrowheads="1"/>
          </p:cNvSpPr>
          <p:nvPr/>
        </p:nvSpPr>
        <p:spPr bwMode="auto">
          <a:xfrm>
            <a:off x="914399" y="2038350"/>
            <a:ext cx="10545097" cy="3962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5685" name="Line 5"/>
          <p:cNvSpPr>
            <a:spLocks noChangeShapeType="1"/>
          </p:cNvSpPr>
          <p:nvPr/>
        </p:nvSpPr>
        <p:spPr bwMode="auto">
          <a:xfrm>
            <a:off x="914400" y="2433483"/>
            <a:ext cx="10545096" cy="2949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5686" name="Line 6"/>
          <p:cNvSpPr>
            <a:spLocks noChangeShapeType="1"/>
          </p:cNvSpPr>
          <p:nvPr/>
        </p:nvSpPr>
        <p:spPr bwMode="auto">
          <a:xfrm flipV="1">
            <a:off x="914400" y="3524863"/>
            <a:ext cx="10545096" cy="14749"/>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5687" name="Line 7"/>
          <p:cNvSpPr>
            <a:spLocks noChangeShapeType="1"/>
          </p:cNvSpPr>
          <p:nvPr/>
        </p:nvSpPr>
        <p:spPr bwMode="auto">
          <a:xfrm>
            <a:off x="914400" y="4173794"/>
            <a:ext cx="10545096" cy="2949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7969269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5683">
                                            <p:txEl>
                                              <p:pRg st="5" end="5"/>
                                            </p:txEl>
                                          </p:spTgt>
                                        </p:tgtEl>
                                        <p:attrNameLst>
                                          <p:attrName>style.visibility</p:attrName>
                                        </p:attrNameLst>
                                      </p:cBhvr>
                                      <p:to>
                                        <p:strVal val="visible"/>
                                      </p:to>
                                    </p:set>
                                    <p:animEffect transition="in" filter="blinds(horizontal)">
                                      <p:cBhvr>
                                        <p:cTn id="7" dur="500"/>
                                        <p:tgtEl>
                                          <p:spTgt spid="45568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5683">
                                            <p:txEl>
                                              <p:pRg st="6" end="6"/>
                                            </p:txEl>
                                          </p:spTgt>
                                        </p:tgtEl>
                                        <p:attrNameLst>
                                          <p:attrName>style.visibility</p:attrName>
                                        </p:attrNameLst>
                                      </p:cBhvr>
                                      <p:to>
                                        <p:strVal val="visible"/>
                                      </p:to>
                                    </p:set>
                                    <p:animEffect transition="in" filter="blinds(horizontal)">
                                      <p:cBhvr>
                                        <p:cTn id="10" dur="500"/>
                                        <p:tgtEl>
                                          <p:spTgt spid="45568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55683">
                                            <p:txEl>
                                              <p:pRg st="7" end="7"/>
                                            </p:txEl>
                                          </p:spTgt>
                                        </p:tgtEl>
                                        <p:attrNameLst>
                                          <p:attrName>style.visibility</p:attrName>
                                        </p:attrNameLst>
                                      </p:cBhvr>
                                      <p:to>
                                        <p:strVal val="visible"/>
                                      </p:to>
                                    </p:set>
                                    <p:animEffect transition="in" filter="blinds(horizontal)">
                                      <p:cBhvr>
                                        <p:cTn id="13" dur="500"/>
                                        <p:tgtEl>
                                          <p:spTgt spid="4556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355190" y="184368"/>
            <a:ext cx="10363200" cy="1143000"/>
          </a:xfrm>
        </p:spPr>
        <p:txBody>
          <a:bodyPr/>
          <a:lstStyle/>
          <a:p>
            <a:r>
              <a:t>基差风险</a:t>
            </a:r>
            <a:endParaRPr lang="zh-CN" altLang="en-US" dirty="0">
              <a:ea typeface="宋体" panose="02010600030101010101" pitchFamily="2" charset="-122"/>
            </a:endParaRPr>
          </a:p>
        </p:txBody>
      </p:sp>
      <p:sp>
        <p:nvSpPr>
          <p:cNvPr id="456707" name="Rectangle 3"/>
          <p:cNvSpPr>
            <a:spLocks noGrp="1" noChangeArrowheads="1"/>
          </p:cNvSpPr>
          <p:nvPr>
            <p:ph type="body" idx="1"/>
          </p:nvPr>
        </p:nvSpPr>
        <p:spPr>
          <a:xfrm>
            <a:off x="914400" y="1127343"/>
            <a:ext cx="10363200" cy="5435689"/>
          </a:xfrm>
        </p:spPr>
        <p:txBody>
          <a:bodyPr/>
          <a:lstStyle/>
          <a:p>
            <a:pPr marL="533400" lvl="1" indent="228600">
              <a:lnSpc>
                <a:spcPct val="90000"/>
              </a:lnSpc>
              <a:buNone/>
            </a:pPr>
            <a:r>
              <a:t>基差风险来源于套期保值者对日元在七月底时现货价格与九月期货价格之差的不确定性。</a:t>
            </a:r>
          </a:p>
          <a:p>
            <a:pPr marL="533400" lvl="1" indent="228600">
              <a:lnSpc>
                <a:spcPct val="90000"/>
              </a:lnSpc>
              <a:buNone/>
            </a:pPr>
            <a:r>
              <a:t>结果</a:t>
            </a:r>
          </a:p>
          <a:p>
            <a:pPr marL="533400" lvl="1" indent="228600">
              <a:lnSpc>
                <a:spcPct val="90000"/>
              </a:lnSpc>
              <a:buNone/>
            </a:pPr>
            <a:r>
              <a:t>当日元在七月底到达时，事实证明即期汇率为 0.7200，期货价格为 0.7250。由此可知，</a:t>
            </a:r>
          </a:p>
          <a:p>
            <a:pPr marL="533400" lvl="1" indent="228600" algn="ctr">
              <a:lnSpc>
                <a:spcPct val="90000"/>
              </a:lnSpc>
              <a:buNone/>
            </a:pPr>
            <a:r>
              <a:t>基差=0.7200-0.7250=-0.0050</a:t>
            </a:r>
          </a:p>
          <a:p>
            <a:pPr marL="533400" lvl="1" indent="228600" algn="ctr">
              <a:lnSpc>
                <a:spcPct val="90000"/>
              </a:lnSpc>
              <a:buNone/>
            </a:pPr>
            <a:r>
              <a:t>收益 = 0.7800 - 0.7250 = +0.0550</a:t>
            </a:r>
          </a:p>
          <a:p>
            <a:pPr marL="533400" lvl="1" indent="228600">
              <a:lnSpc>
                <a:spcPct val="90000"/>
              </a:lnSpc>
              <a:buNone/>
            </a:pPr>
            <a:r>
              <a:t>基础风险
- 基础风险源于套期保值者对7月底日元现货价格与9月期货价格之差的不确定性。
- 结果
套期保值者在7月底收到的有效价格（每日元的美分数）是现货价格加上期货收益：</a:t>
            </a:r>
          </a:p>
          <a:p>
            <a:pPr marL="533400" lvl="1" indent="228600" algn="ctr">
              <a:lnSpc>
                <a:spcPct val="90000"/>
              </a:lnSpc>
              <a:buNone/>
            </a:pPr>
            <a:r>
              <a:t>0.7200 + 0.0550 = 0.7750</a:t>
            </a:r>
          </a:p>
          <a:p>
            <a:pPr marL="533400" lvl="1" indent="228600">
              <a:lnSpc>
                <a:spcPct val="90000"/>
              </a:lnSpc>
              <a:buNone/>
            </a:pPr>
            <a:r>
              <a:t>这也可表示为初始的九月期货价格加上基差。</a:t>
            </a:r>
          </a:p>
          <a:p>
            <a:pPr marL="533400" lvl="1" indent="228600" algn="ctr">
              <a:lnSpc>
                <a:spcPct val="90000"/>
              </a:lnSpc>
              <a:buNone/>
            </a:pPr>
            <a:r>
              <a:t>0.7800-0.0050=0.7750</a:t>
            </a:r>
          </a:p>
        </p:txBody>
      </p:sp>
      <p:sp>
        <p:nvSpPr>
          <p:cNvPr id="456708" name="Rectangle 4"/>
          <p:cNvSpPr>
            <a:spLocks noChangeArrowheads="1"/>
          </p:cNvSpPr>
          <p:nvPr/>
        </p:nvSpPr>
        <p:spPr bwMode="auto">
          <a:xfrm>
            <a:off x="634181" y="1127342"/>
            <a:ext cx="11076038" cy="543569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6710" name="Line 6"/>
          <p:cNvSpPr>
            <a:spLocks noChangeShapeType="1"/>
          </p:cNvSpPr>
          <p:nvPr/>
        </p:nvSpPr>
        <p:spPr bwMode="auto">
          <a:xfrm flipV="1">
            <a:off x="634181" y="2270342"/>
            <a:ext cx="1092241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
        <p:nvSpPr>
          <p:cNvPr id="456711" name="Line 7"/>
          <p:cNvSpPr>
            <a:spLocks noChangeShapeType="1"/>
          </p:cNvSpPr>
          <p:nvPr/>
        </p:nvSpPr>
        <p:spPr bwMode="auto">
          <a:xfrm flipV="1">
            <a:off x="634181" y="2580968"/>
            <a:ext cx="11076038" cy="1474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400"/>
          </a:p>
        </p:txBody>
      </p:sp>
    </p:spTree>
    <p:extLst>
      <p:ext uri="{BB962C8B-B14F-4D97-AF65-F5344CB8AC3E}">
        <p14:creationId xmlns:p14="http://schemas.microsoft.com/office/powerpoint/2010/main" val="22308568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6707">
                                            <p:txEl>
                                              <p:pRg st="3" end="3"/>
                                            </p:txEl>
                                          </p:spTgt>
                                        </p:tgtEl>
                                        <p:attrNameLst>
                                          <p:attrName>style.visibility</p:attrName>
                                        </p:attrNameLst>
                                      </p:cBhvr>
                                      <p:to>
                                        <p:strVal val="visible"/>
                                      </p:to>
                                    </p:set>
                                    <p:animEffect transition="in" filter="blinds(horizontal)">
                                      <p:cBhvr>
                                        <p:cTn id="7" dur="500"/>
                                        <p:tgtEl>
                                          <p:spTgt spid="45670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6707">
                                            <p:txEl>
                                              <p:pRg st="4" end="4"/>
                                            </p:txEl>
                                          </p:spTgt>
                                        </p:tgtEl>
                                        <p:attrNameLst>
                                          <p:attrName>style.visibility</p:attrName>
                                        </p:attrNameLst>
                                      </p:cBhvr>
                                      <p:to>
                                        <p:strVal val="visible"/>
                                      </p:to>
                                    </p:set>
                                    <p:animEffect transition="in" filter="blinds(horizontal)">
                                      <p:cBhvr>
                                        <p:cTn id="10" dur="500"/>
                                        <p:tgtEl>
                                          <p:spTgt spid="456707">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500" fill="hold"/>
                                        <p:tgtEl>
                                          <p:spTgt spid="456707">
                                            <p:txEl>
                                              <p:pRg st="3" end="3"/>
                                            </p:txEl>
                                          </p:spTgt>
                                        </p:tgtEl>
                                        <p:attrNameLst>
                                          <p:attrName>style.color</p:attrName>
                                        </p:attrNameLst>
                                      </p:cBhvr>
                                      <p:to>
                                        <a:schemeClr val="accent2"/>
                                      </p:to>
                                    </p:animClr>
                                  </p:childTnLst>
                                </p:cTn>
                              </p:par>
                              <p:par>
                                <p:cTn id="15" presetID="3" presetClass="emph" presetSubtype="2" fill="hold" nodeType="withEffect">
                                  <p:stCondLst>
                                    <p:cond delay="0"/>
                                  </p:stCondLst>
                                  <p:childTnLst>
                                    <p:animClr clrSpc="rgb" dir="cw">
                                      <p:cBhvr override="childStyle">
                                        <p:cTn id="16" dur="500" fill="hold"/>
                                        <p:tgtEl>
                                          <p:spTgt spid="456707">
                                            <p:txEl>
                                              <p:pRg st="4" end="4"/>
                                            </p:txEl>
                                          </p:spTgt>
                                        </p:tgtEl>
                                        <p:attrNameLst>
                                          <p:attrName>style.color</p:attrName>
                                        </p:attrNameLst>
                                      </p:cBhvr>
                                      <p:to>
                                        <a:schemeClr val="accent2"/>
                                      </p:to>
                                    </p:animClr>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56707">
                                            <p:txEl>
                                              <p:pRg st="6" end="6"/>
                                            </p:txEl>
                                          </p:spTgt>
                                        </p:tgtEl>
                                        <p:attrNameLst>
                                          <p:attrName>style.visibility</p:attrName>
                                        </p:attrNameLst>
                                      </p:cBhvr>
                                      <p:to>
                                        <p:strVal val="visible"/>
                                      </p:to>
                                    </p:set>
                                    <p:animEffect transition="in" filter="blinds(horizontal)">
                                      <p:cBhvr>
                                        <p:cTn id="21" dur="500"/>
                                        <p:tgtEl>
                                          <p:spTgt spid="456707">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mph" presetSubtype="2" fill="hold" nodeType="clickEffect">
                                  <p:stCondLst>
                                    <p:cond delay="0"/>
                                  </p:stCondLst>
                                  <p:childTnLst>
                                    <p:animClr clrSpc="rgb" dir="cw">
                                      <p:cBhvr override="childStyle">
                                        <p:cTn id="25" dur="1000" fill="hold"/>
                                        <p:tgtEl>
                                          <p:spTgt spid="456707">
                                            <p:txEl>
                                              <p:pRg st="6" end="6"/>
                                            </p:txEl>
                                          </p:spTgt>
                                        </p:tgtEl>
                                        <p:attrNameLst>
                                          <p:attrName>style.color</p:attrName>
                                        </p:attrNameLst>
                                      </p:cBhvr>
                                      <p:to>
                                        <a:schemeClr val="accent2"/>
                                      </p:to>
                                    </p:animClr>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56707">
                                            <p:txEl>
                                              <p:pRg st="8" end="8"/>
                                            </p:txEl>
                                          </p:spTgt>
                                        </p:tgtEl>
                                        <p:attrNameLst>
                                          <p:attrName>style.visibility</p:attrName>
                                        </p:attrNameLst>
                                      </p:cBhvr>
                                      <p:to>
                                        <p:strVal val="visible"/>
                                      </p:to>
                                    </p:set>
                                    <p:animEffect transition="in" filter="blinds(horizontal)">
                                      <p:cBhvr>
                                        <p:cTn id="30" dur="500"/>
                                        <p:tgtEl>
                                          <p:spTgt spid="456707">
                                            <p:txEl>
                                              <p:pRg st="8" end="8"/>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mph" presetSubtype="2" fill="hold" nodeType="clickEffect">
                                  <p:stCondLst>
                                    <p:cond delay="0"/>
                                  </p:stCondLst>
                                  <p:childTnLst>
                                    <p:animClr clrSpc="rgb" dir="cw">
                                      <p:cBhvr override="childStyle">
                                        <p:cTn id="34" dur="500" fill="hold"/>
                                        <p:tgtEl>
                                          <p:spTgt spid="456707">
                                            <p:txEl>
                                              <p:pRg st="6" end="6"/>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7731" name="Rectangle 3"/>
          <p:cNvSpPr>
            <a:spLocks noGrp="1" noChangeArrowheads="1"/>
          </p:cNvSpPr>
          <p:nvPr>
            <p:ph type="body" idx="1"/>
          </p:nvPr>
        </p:nvSpPr>
        <p:spPr>
          <a:xfrm>
            <a:off x="501445" y="1524000"/>
            <a:ext cx="11282516" cy="4800600"/>
          </a:xfrm>
        </p:spPr>
        <p:txBody>
          <a:bodyPr/>
          <a:lstStyle/>
          <a:p>
            <a:pPr marL="533400" indent="-533400">
              <a:lnSpc>
                <a:spcPct val="90000"/>
              </a:lnSpc>
            </a:pPr>
            <a:r>
              <a:t>基差风险在长期套期保值中的应用</a:t>
            </a:r>
          </a:p>
          <a:p>
            <a:pPr marL="571500" lvl="1" indent="190500">
              <a:lnSpc>
                <a:spcPct val="90000"/>
              </a:lnSpc>
              <a:buNone/>
            </a:pPr>
            <a:r>
              <a:t>交易员专栏——6月8日</a:t>
            </a:r>
          </a:p>
          <a:p>
            <a:pPr marL="571500" lvl="1" indent="190500">
              <a:lnSpc>
                <a:spcPct val="90000"/>
              </a:lnSpc>
              <a:buNone/>
            </a:pPr>
            <a:r>
              <a:t>6月8日，一家公司知道它将在十月份或十一月份需要购买20,000桶原油。目前十二月的原油期货价格为每桶18.00美元。</a:t>
            </a:r>
            <a:endParaRPr lang="en-US" altLang="zh-CN" dirty="0"/>
          </a:p>
          <a:p>
            <a:pPr marL="571500" lvl="1" indent="190500">
              <a:lnSpc>
                <a:spcPct val="90000"/>
              </a:lnSpc>
              <a:buNone/>
            </a:pPr>
            <a:r>
              <a:t>策略</a:t>
            </a:r>
          </a:p>
          <a:p>
            <a:pPr marL="571500" lvl="1" indent="190500">
              <a:lnSpc>
                <a:spcPct val="90000"/>
              </a:lnSpc>
              <a:buNone/>
            </a:pPr>
            <a:r>
              <a:t>公司</a:t>
            </a:r>
            <a:endParaRPr lang="en-US" altLang="zh-CN" dirty="0" smtClean="0">
              <a:solidFill>
                <a:srgbClr val="1406CA"/>
              </a:solidFill>
            </a:endParaRPr>
          </a:p>
          <a:p>
            <a:pPr marL="571500" lvl="1" indent="190500">
              <a:lnSpc>
                <a:spcPct val="90000"/>
              </a:lnSpc>
              <a:buNone/>
            </a:pPr>
            <a:r>
              <a:t>步骤1：6月8日，在纽约商品交易所（NYMEX）建立20份12月原油期货的多头头寸</a:t>
            </a:r>
            <a:endParaRPr lang="en-US" altLang="zh-CN" dirty="0"/>
          </a:p>
          <a:p>
            <a:pPr marL="571500" lvl="1" indent="190500">
              <a:lnSpc>
                <a:spcPct val="90000"/>
              </a:lnSpc>
              <a:buNone/>
            </a:pPr>
            <a:r>
              <a:t>第二步：当其准备购买石油时，平仓合约</a:t>
            </a:r>
            <a:endParaRPr lang="en-US" altLang="zh-CN" dirty="0"/>
          </a:p>
        </p:txBody>
      </p:sp>
      <p:sp>
        <p:nvSpPr>
          <p:cNvPr id="457732" name="Rectangle 4"/>
          <p:cNvSpPr>
            <a:spLocks noChangeArrowheads="1"/>
          </p:cNvSpPr>
          <p:nvPr/>
        </p:nvSpPr>
        <p:spPr bwMode="auto">
          <a:xfrm>
            <a:off x="722671" y="1981200"/>
            <a:ext cx="11061290" cy="43434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7733" name="Line 5"/>
          <p:cNvSpPr>
            <a:spLocks noChangeShapeType="1"/>
          </p:cNvSpPr>
          <p:nvPr/>
        </p:nvSpPr>
        <p:spPr bwMode="auto">
          <a:xfrm flipV="1">
            <a:off x="722671" y="2403987"/>
            <a:ext cx="11061290" cy="40558"/>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7734" name="Line 6"/>
          <p:cNvSpPr>
            <a:spLocks noChangeShapeType="1"/>
          </p:cNvSpPr>
          <p:nvPr/>
        </p:nvSpPr>
        <p:spPr bwMode="auto">
          <a:xfrm>
            <a:off x="2057400" y="3733800"/>
            <a:ext cx="8305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7735" name="Line 7"/>
          <p:cNvSpPr>
            <a:spLocks noChangeShapeType="1"/>
          </p:cNvSpPr>
          <p:nvPr/>
        </p:nvSpPr>
        <p:spPr bwMode="auto">
          <a:xfrm>
            <a:off x="722671" y="3492295"/>
            <a:ext cx="11061290" cy="1"/>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7736" name="Line 8"/>
          <p:cNvSpPr>
            <a:spLocks noChangeShapeType="1"/>
          </p:cNvSpPr>
          <p:nvPr/>
        </p:nvSpPr>
        <p:spPr bwMode="auto">
          <a:xfrm>
            <a:off x="722671" y="3870223"/>
            <a:ext cx="11061290" cy="5715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409206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57731">
                                            <p:txEl>
                                              <p:pRg st="4" end="4"/>
                                            </p:txEl>
                                          </p:spTgt>
                                        </p:tgtEl>
                                        <p:attrNameLst>
                                          <p:attrName>style.visibility</p:attrName>
                                        </p:attrNameLst>
                                      </p:cBhvr>
                                      <p:to>
                                        <p:strVal val="visible"/>
                                      </p:to>
                                    </p:set>
                                    <p:anim calcmode="lin" valueType="num">
                                      <p:cBhvr additive="base">
                                        <p:cTn id="7" dur="500" fill="hold"/>
                                        <p:tgtEl>
                                          <p:spTgt spid="457731">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57731">
                                            <p:txEl>
                                              <p:pRg st="4" end="4"/>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57731">
                                            <p:txEl>
                                              <p:pRg st="5" end="5"/>
                                            </p:txEl>
                                          </p:spTgt>
                                        </p:tgtEl>
                                        <p:attrNameLst>
                                          <p:attrName>style.visibility</p:attrName>
                                        </p:attrNameLst>
                                      </p:cBhvr>
                                      <p:to>
                                        <p:strVal val="visible"/>
                                      </p:to>
                                    </p:set>
                                    <p:anim calcmode="lin" valueType="num">
                                      <p:cBhvr additive="base">
                                        <p:cTn id="11" dur="500" fill="hold"/>
                                        <p:tgtEl>
                                          <p:spTgt spid="457731">
                                            <p:txEl>
                                              <p:pRg st="5" end="5"/>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57731">
                                            <p:txEl>
                                              <p:pRg st="5" end="5"/>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57731">
                                            <p:txEl>
                                              <p:pRg st="6" end="6"/>
                                            </p:txEl>
                                          </p:spTgt>
                                        </p:tgtEl>
                                        <p:attrNameLst>
                                          <p:attrName>style.visibility</p:attrName>
                                        </p:attrNameLst>
                                      </p:cBhvr>
                                      <p:to>
                                        <p:strVal val="visible"/>
                                      </p:to>
                                    </p:set>
                                    <p:anim calcmode="lin" valueType="num">
                                      <p:cBhvr additive="base">
                                        <p:cTn id="15" dur="500" fill="hold"/>
                                        <p:tgtEl>
                                          <p:spTgt spid="457731">
                                            <p:txEl>
                                              <p:pRg st="6" end="6"/>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577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1851" y="2256504"/>
            <a:ext cx="10515600" cy="1450566"/>
          </a:xfrm>
        </p:spPr>
        <p:txBody>
          <a:bodyPr/>
          <a:lstStyle/>
          <a:p>
            <a:pPr algn="ctr"/>
            <a:r>
              <a:t>期货和远期市场运作的细节</a:t>
            </a:r>
            <a:endParaRPr lang="zh-CN" altLang="en-US" dirty="0"/>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3869337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8755" name="Rectangle 3"/>
          <p:cNvSpPr>
            <a:spLocks noGrp="1" noChangeArrowheads="1"/>
          </p:cNvSpPr>
          <p:nvPr>
            <p:ph type="body" idx="1"/>
          </p:nvPr>
        </p:nvSpPr>
        <p:spPr>
          <a:ln/>
          <a:extLst>
            <a:ext uri="{91240B29-F687-4F45-9708-019B960494DF}">
              <a14:hiddenLine xmlns:a14="http://schemas.microsoft.com/office/drawing/2010/main" w="12700">
                <a:solidFill>
                  <a:schemeClr val="folHlink"/>
                </a:solidFill>
                <a:miter lim="800000"/>
                <a:headEnd/>
                <a:tailEnd/>
              </a14:hiddenLine>
            </a:ext>
          </a:extLst>
        </p:spPr>
        <p:txBody>
          <a:bodyPr/>
          <a:lstStyle/>
          <a:p>
            <a:pPr>
              <a:buFont typeface="Wingdings" panose="05000000000000000000" pitchFamily="2" charset="2"/>
              <a:buNone/>
            </a:pPr>
            <a:r>
              <a:t>基差风险</a:t>
            </a:r>
          </a:p>
          <a:p>
            <a:pPr>
              <a:buFont typeface="Wingdings" panose="05000000000000000000" pitchFamily="2" charset="2"/>
              <a:buNone/>
            </a:pPr>
            <a:r>
              <a:t>基差风险源于对冲者对所需石油的现货价格与12月期货价格之间差异的不确定性。</a:t>
            </a:r>
          </a:p>
          <a:p>
            <a:pPr>
              <a:buFont typeface="Wingdings" panose="05000000000000000000" pitchFamily="2" charset="2"/>
              <a:buNone/>
            </a:pPr>
            <a:r>
              <a:t>结果</a:t>
            </a:r>
          </a:p>
          <a:p>
            <a:pPr>
              <a:buFont typeface="Wingdings" panose="05000000000000000000" pitchFamily="2" charset="2"/>
              <a:buNone/>
            </a:pPr>
            <a:r>
              <a:t>公司准备于11月10日购买石油，并在当天平仓了其期货合约。现货价格为每桶20.00美元，期货价格为每桶19.10美元。由此可知，</a:t>
            </a:r>
          </a:p>
        </p:txBody>
      </p:sp>
      <p:sp>
        <p:nvSpPr>
          <p:cNvPr id="458756" name="Rectangle 4"/>
          <p:cNvSpPr>
            <a:spLocks noChangeArrowheads="1"/>
          </p:cNvSpPr>
          <p:nvPr/>
        </p:nvSpPr>
        <p:spPr bwMode="auto">
          <a:xfrm>
            <a:off x="501445" y="1524000"/>
            <a:ext cx="11031794" cy="4419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8757" name="Line 5"/>
          <p:cNvSpPr>
            <a:spLocks noChangeShapeType="1"/>
          </p:cNvSpPr>
          <p:nvPr/>
        </p:nvSpPr>
        <p:spPr bwMode="auto">
          <a:xfrm>
            <a:off x="501445" y="2152647"/>
            <a:ext cx="11031794" cy="1"/>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8758" name="Line 6"/>
          <p:cNvSpPr>
            <a:spLocks noChangeShapeType="1"/>
          </p:cNvSpPr>
          <p:nvPr/>
        </p:nvSpPr>
        <p:spPr bwMode="auto">
          <a:xfrm flipV="1">
            <a:off x="501445" y="3429002"/>
            <a:ext cx="1103179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58759" name="Line 7"/>
          <p:cNvSpPr>
            <a:spLocks noChangeShapeType="1"/>
          </p:cNvSpPr>
          <p:nvPr/>
        </p:nvSpPr>
        <p:spPr bwMode="auto">
          <a:xfrm flipV="1">
            <a:off x="501445" y="3967315"/>
            <a:ext cx="11031794" cy="44244"/>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15226357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r>
              <a:t>基差风险</a:t>
            </a:r>
            <a:endParaRPr lang="zh-CN" altLang="en-US">
              <a:ea typeface="宋体" panose="02010600030101010101" pitchFamily="2" charset="-122"/>
            </a:endParaRPr>
          </a:p>
        </p:txBody>
      </p:sp>
      <p:sp>
        <p:nvSpPr>
          <p:cNvPr id="459779" name="Rectangle 3"/>
          <p:cNvSpPr>
            <a:spLocks noGrp="1" noChangeArrowheads="1"/>
          </p:cNvSpPr>
          <p:nvPr>
            <p:ph type="body" idx="1"/>
          </p:nvPr>
        </p:nvSpPr>
        <p:spPr>
          <a:xfrm>
            <a:off x="624113" y="1600200"/>
            <a:ext cx="10798629" cy="4419600"/>
          </a:xfrm>
          <a:ln w="12700">
            <a:solidFill>
              <a:schemeClr val="folHlink"/>
            </a:solidFill>
            <a:miter lim="800000"/>
            <a:headEnd/>
            <a:tailEnd/>
          </a:ln>
        </p:spPr>
        <p:txBody>
          <a:bodyPr/>
          <a:lstStyle/>
          <a:p>
            <a:pPr marL="95250" indent="285750">
              <a:buNone/>
            </a:pPr>
            <a:r>
              <a:t>结果</a:t>
            </a:r>
          </a:p>
          <a:p>
            <a:pPr marL="95250" indent="285750" algn="ctr">
              <a:buNone/>
            </a:pPr>
            <a:r>
              <a:t>基差=$20.00-$19.10=$0.90</a:t>
            </a:r>
          </a:p>
          <a:p>
            <a:pPr marL="95250" indent="285750" algn="ctr">
              <a:buNone/>
            </a:pPr>
            <a:r>
              <a:t>收益 = $19.10 - $18.00 = $1.10</a:t>
            </a:r>
          </a:p>
          <a:p>
            <a:pPr marL="95250" indent="285750">
              <a:buNone/>
            </a:pPr>
            <a:r>
              <a:t>购入石油的有效成本是 11 月 10 日的价格减去期货的收益：</a:t>
            </a:r>
          </a:p>
          <a:p>
            <a:pPr marL="95250" indent="285750" algn="ctr">
              <a:buNone/>
            </a:pPr>
            <a:r>
              <a:t>$20.00-$1.10=$18.90 每桶</a:t>
            </a:r>
          </a:p>
          <a:p>
            <a:pPr marL="95250" indent="285750">
              <a:buNone/>
            </a:pPr>
            <a:r>
              <a:t>这也可写成初始十二月期货价格加上基差：</a:t>
            </a:r>
          </a:p>
          <a:p>
            <a:pPr marL="95250" indent="285750" algn="ctr">
              <a:buNone/>
            </a:pPr>
            <a:r>
              <a:t>$18.00 + $0.90 = 每桶18.90美元</a:t>
            </a:r>
            <a:endParaRPr lang="zh-CN" altLang="en-US" sz="2400" dirty="0">
              <a:solidFill>
                <a:srgbClr val="FF158A"/>
              </a:solidFill>
            </a:endParaRPr>
          </a:p>
        </p:txBody>
      </p:sp>
      <p:sp>
        <p:nvSpPr>
          <p:cNvPr id="459780" name="Line 4"/>
          <p:cNvSpPr>
            <a:spLocks noChangeShapeType="1"/>
          </p:cNvSpPr>
          <p:nvPr/>
        </p:nvSpPr>
        <p:spPr bwMode="auto">
          <a:xfrm>
            <a:off x="642256" y="2095500"/>
            <a:ext cx="107640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761985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9779">
                                            <p:txEl>
                                              <p:pRg st="1" end="1"/>
                                            </p:txEl>
                                          </p:spTgt>
                                        </p:tgtEl>
                                        <p:attrNameLst>
                                          <p:attrName>style.visibility</p:attrName>
                                        </p:attrNameLst>
                                      </p:cBhvr>
                                      <p:to>
                                        <p:strVal val="visible"/>
                                      </p:to>
                                    </p:set>
                                    <p:animEffect transition="in" filter="blinds(horizontal)">
                                      <p:cBhvr>
                                        <p:cTn id="7" dur="500"/>
                                        <p:tgtEl>
                                          <p:spTgt spid="45977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59779">
                                            <p:txEl>
                                              <p:pRg st="2" end="2"/>
                                            </p:txEl>
                                          </p:spTgt>
                                        </p:tgtEl>
                                        <p:attrNameLst>
                                          <p:attrName>style.visibility</p:attrName>
                                        </p:attrNameLst>
                                      </p:cBhvr>
                                      <p:to>
                                        <p:strVal val="visible"/>
                                      </p:to>
                                    </p:set>
                                    <p:animEffect transition="in" filter="blinds(horizontal)">
                                      <p:cBhvr>
                                        <p:cTn id="10" dur="500"/>
                                        <p:tgtEl>
                                          <p:spTgt spid="45977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mph" presetSubtype="2" fill="hold" nodeType="clickEffect">
                                  <p:stCondLst>
                                    <p:cond delay="0"/>
                                  </p:stCondLst>
                                  <p:childTnLst>
                                    <p:animClr clrSpc="rgb" dir="cw">
                                      <p:cBhvr override="childStyle">
                                        <p:cTn id="14" dur="500" fill="hold"/>
                                        <p:tgtEl>
                                          <p:spTgt spid="459779">
                                            <p:txEl>
                                              <p:pRg st="1" end="1"/>
                                            </p:txEl>
                                          </p:spTgt>
                                        </p:tgtEl>
                                        <p:attrNameLst>
                                          <p:attrName>style.color</p:attrName>
                                        </p:attrNameLst>
                                      </p:cBhvr>
                                      <p:to>
                                        <a:srgbClr val="FFCC66"/>
                                      </p:to>
                                    </p:animClr>
                                  </p:childTnLst>
                                </p:cTn>
                              </p:par>
                              <p:par>
                                <p:cTn id="15" presetID="3" presetClass="emph" presetSubtype="2" fill="hold" nodeType="withEffect">
                                  <p:stCondLst>
                                    <p:cond delay="0"/>
                                  </p:stCondLst>
                                  <p:childTnLst>
                                    <p:animClr clrSpc="rgb" dir="cw">
                                      <p:cBhvr override="childStyle">
                                        <p:cTn id="16" dur="500" fill="hold"/>
                                        <p:tgtEl>
                                          <p:spTgt spid="459779">
                                            <p:txEl>
                                              <p:pRg st="2" end="2"/>
                                            </p:txEl>
                                          </p:spTgt>
                                        </p:tgtEl>
                                        <p:attrNameLst>
                                          <p:attrName>style.color</p:attrName>
                                        </p:attrNameLst>
                                      </p:cBhvr>
                                      <p:to>
                                        <a:srgbClr val="FFCC66"/>
                                      </p:to>
                                    </p:animClr>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59779">
                                            <p:txEl>
                                              <p:pRg st="4" end="4"/>
                                            </p:txEl>
                                          </p:spTgt>
                                        </p:tgtEl>
                                        <p:attrNameLst>
                                          <p:attrName>style.visibility</p:attrName>
                                        </p:attrNameLst>
                                      </p:cBhvr>
                                      <p:to>
                                        <p:strVal val="visible"/>
                                      </p:to>
                                    </p:set>
                                    <p:animEffect transition="in" filter="blinds(horizontal)">
                                      <p:cBhvr>
                                        <p:cTn id="21" dur="500"/>
                                        <p:tgtEl>
                                          <p:spTgt spid="45977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mph" presetSubtype="2" fill="hold" nodeType="clickEffect">
                                  <p:stCondLst>
                                    <p:cond delay="0"/>
                                  </p:stCondLst>
                                  <p:childTnLst>
                                    <p:animClr clrSpc="rgb" dir="cw">
                                      <p:cBhvr override="childStyle">
                                        <p:cTn id="25" dur="500" fill="hold"/>
                                        <p:tgtEl>
                                          <p:spTgt spid="459779">
                                            <p:txEl>
                                              <p:pRg st="4" end="4"/>
                                            </p:txEl>
                                          </p:spTgt>
                                        </p:tgtEl>
                                        <p:attrNameLst>
                                          <p:attrName>style.color</p:attrName>
                                        </p:attrNameLst>
                                      </p:cBhvr>
                                      <p:to>
                                        <a:srgbClr val="FFCC66"/>
                                      </p:to>
                                    </p:animClr>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59779">
                                            <p:txEl>
                                              <p:pRg st="6" end="6"/>
                                            </p:txEl>
                                          </p:spTgt>
                                        </p:tgtEl>
                                        <p:attrNameLst>
                                          <p:attrName>style.visibility</p:attrName>
                                        </p:attrNameLst>
                                      </p:cBhvr>
                                      <p:to>
                                        <p:strVal val="visible"/>
                                      </p:to>
                                    </p:set>
                                    <p:animEffect transition="in" filter="blinds(horizontal)">
                                      <p:cBhvr>
                                        <p:cTn id="30" dur="500"/>
                                        <p:tgtEl>
                                          <p:spTgt spid="4597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t>基差风险</a:t>
            </a:r>
            <a:endParaRPr lang="zh-CN" altLang="en-US">
              <a:ea typeface="宋体" panose="02010600030101010101" pitchFamily="2" charset="-122"/>
              <a:hlinkClick r:id="rId3" action="ppaction://hlinksldjump"/>
            </a:endParaRPr>
          </a:p>
        </p:txBody>
      </p:sp>
      <p:sp>
        <p:nvSpPr>
          <p:cNvPr id="460803" name="Rectangle 3"/>
          <p:cNvSpPr>
            <a:spLocks noGrp="1" noChangeArrowheads="1"/>
          </p:cNvSpPr>
          <p:nvPr>
            <p:ph type="body" idx="1"/>
          </p:nvPr>
        </p:nvSpPr>
        <p:spPr>
          <a:xfrm>
            <a:off x="516193" y="1524000"/>
            <a:ext cx="11238271" cy="4800600"/>
          </a:xfrm>
        </p:spPr>
        <p:txBody>
          <a:bodyPr/>
          <a:lstStyle/>
          <a:p>
            <a:pPr marL="381000" indent="-381000">
              <a:spcBef>
                <a:spcPct val="30000"/>
              </a:spcBef>
            </a:pPr>
            <a:r>
              <a:t>合约选择</a:t>
            </a:r>
          </a:p>
          <a:p>
            <a:pPr marL="900113" lvl="1" indent="-188913">
              <a:spcBef>
                <a:spcPct val="30000"/>
              </a:spcBef>
            </a:pPr>
            <a:r>
              <a:t>影响基差风险的一个关键因素是选择用于套期保值的期货合约。</a:t>
            </a:r>
            <a:endParaRPr lang="en-US" altLang="zh-CN" dirty="0">
              <a:solidFill>
                <a:srgbClr val="1406CA"/>
              </a:solidFill>
            </a:endParaRPr>
          </a:p>
          <a:p>
            <a:pPr marL="666750" lvl="1" indent="285750">
              <a:spcBef>
                <a:spcPct val="30000"/>
              </a:spcBef>
              <a:buFontTx/>
              <a:buAutoNum type="arabicPeriod"/>
            </a:pPr>
            <a:r>
              <a:t>期货合约基础资产的选择</a:t>
            </a:r>
          </a:p>
          <a:p>
            <a:pPr marL="666750" lvl="1" indent="285750">
              <a:spcBef>
                <a:spcPct val="30000"/>
              </a:spcBef>
              <a:buFontTx/>
              <a:buAutoNum type="arabicPeriod"/>
            </a:pPr>
            <a:r>
              <a:t>交割月份的选择</a:t>
            </a:r>
          </a:p>
          <a:p>
            <a:pPr marL="381000" indent="-381000">
              <a:spcBef>
                <a:spcPct val="30000"/>
              </a:spcBef>
            </a:pPr>
            <a:r>
              <a:t>一个好的经验法则是选择一个交割月份，该月份应尽量接近但晚于对冲到期的时间。</a:t>
            </a:r>
            <a:endParaRPr lang="en-US" altLang="zh-CN" dirty="0"/>
          </a:p>
          <a:p>
            <a:pPr marL="987425" lvl="1" indent="-276225">
              <a:spcBef>
                <a:spcPct val="30000"/>
              </a:spcBef>
            </a:pPr>
            <a:r>
              <a:t>一般而言，套期保值到期时间和交割月份之间的时间差越大，基差风险就越大。</a:t>
            </a:r>
            <a:endParaRPr lang="en-US" altLang="zh-CN" dirty="0">
              <a:solidFill>
                <a:srgbClr val="1406CA"/>
              </a:solidFill>
            </a:endParaRPr>
          </a:p>
        </p:txBody>
      </p:sp>
      <p:sp>
        <p:nvSpPr>
          <p:cNvPr id="460804" name="Rectangle 4">
            <a:hlinkClick r:id="rId3" action="ppaction://hlinksldjump"/>
          </p:cNvPr>
          <p:cNvSpPr>
            <a:spLocks noChangeArrowheads="1"/>
          </p:cNvSpPr>
          <p:nvPr/>
        </p:nvSpPr>
        <p:spPr bwMode="auto">
          <a:xfrm>
            <a:off x="1524000" y="0"/>
            <a:ext cx="9144000" cy="112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94464594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r>
              <a:t>最小方差套期保值比率</a:t>
            </a:r>
          </a:p>
        </p:txBody>
      </p:sp>
      <p:sp>
        <p:nvSpPr>
          <p:cNvPr id="461827" name="Rectangle 3"/>
          <p:cNvSpPr>
            <a:spLocks noGrp="1" noChangeArrowheads="1"/>
          </p:cNvSpPr>
          <p:nvPr>
            <p:ph type="body" idx="1"/>
          </p:nvPr>
        </p:nvSpPr>
        <p:spPr/>
        <p:txBody>
          <a:bodyPr/>
          <a:lstStyle/>
          <a:p>
            <a:pPr>
              <a:lnSpc>
                <a:spcPct val="85000"/>
              </a:lnSpc>
            </a:pPr>
            <a:r>
              <a:t>对冲比率是指在期货合约中所持头寸的规模与暴露头寸的规模之比。</a:t>
            </a:r>
            <a:endParaRPr lang="en-US" altLang="zh-CN" dirty="0"/>
          </a:p>
          <a:p>
            <a:pPr>
              <a:lnSpc>
                <a:spcPct val="85000"/>
              </a:lnSpc>
            </a:pPr>
            <a:r>
              <a:t>一些符号</a:t>
            </a:r>
          </a:p>
          <a:p>
            <a:pPr lvl="1">
              <a:lnSpc>
                <a:spcPct val="85000"/>
              </a:lnSpc>
            </a:pPr>
            <a:r>
              <a:t>ΔS：现货价格的变化，S</a:t>
            </a:r>
            <a:endParaRPr lang="en-US" altLang="zh-CN" dirty="0">
              <a:cs typeface="Times New Roman" panose="02020603050405020304" pitchFamily="18" charset="0"/>
            </a:endParaRPr>
          </a:p>
          <a:p>
            <a:pPr lvl="1">
              <a:lnSpc>
                <a:spcPct val="85000"/>
              </a:lnSpc>
            </a:pPr>
            <a:r>
              <a:t>ΔF：期货价格在与对冲生命周期相等的时间段内的变化，记为F。</a:t>
            </a:r>
            <a:endParaRPr lang="en-US" altLang="zh-CN" dirty="0">
              <a:cs typeface="Times New Roman" panose="02020603050405020304" pitchFamily="18" charset="0"/>
            </a:endParaRPr>
          </a:p>
          <a:p>
            <a:pPr lvl="1">
              <a:lnSpc>
                <a:spcPct val="85000"/>
              </a:lnSpc>
            </a:pPr>
            <a:r>
              <a:t>σS：ΔS 的标准差</a:t>
            </a:r>
            <a:endParaRPr lang="en-US" altLang="zh-CN" i="1" dirty="0" smtClean="0">
              <a:solidFill>
                <a:srgbClr val="FF158A"/>
              </a:solidFill>
              <a:cs typeface="Times New Roman" panose="02020603050405020304" pitchFamily="18" charset="0"/>
            </a:endParaRPr>
          </a:p>
          <a:p>
            <a:pPr lvl="1">
              <a:lnSpc>
                <a:spcPct val="85000"/>
              </a:lnSpc>
            </a:pPr>
            <a:r>
              <a:t>σF：ΔF 的标准差</a:t>
            </a:r>
            <a:endParaRPr lang="en-US" altLang="zh-CN" i="1" dirty="0">
              <a:solidFill>
                <a:srgbClr val="FF158A"/>
              </a:solidFill>
              <a:cs typeface="Times New Roman" panose="02020603050405020304" pitchFamily="18" charset="0"/>
            </a:endParaRPr>
          </a:p>
          <a:p>
            <a:pPr lvl="1">
              <a:lnSpc>
                <a:spcPct val="85000"/>
              </a:lnSpc>
            </a:pPr>
            <a:r>
              <a:t>上下文：
- 最小方差套期保值比率
- 套期保值比率是期货合约头寸规模与风险暴露规模的比率
- 一些符号说明
要翻译的文本：ρ：ΔS 和 ΔF 之间的相关系数</a:t>
            </a:r>
          </a:p>
          <a:p>
            <a:pPr lvl="1">
              <a:lnSpc>
                <a:spcPct val="85000"/>
              </a:lnSpc>
            </a:pPr>
            <a:r>
              <a:t>*：使套期保值者头寸的方差最小化的套期比率</a:t>
            </a:r>
          </a:p>
        </p:txBody>
      </p:sp>
      <p:pic>
        <p:nvPicPr>
          <p:cNvPr id="4" name="Picture 10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8855" y="801374"/>
            <a:ext cx="5734290" cy="546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2107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t>最小方差套期保值比率</a:t>
            </a:r>
            <a:endParaRPr lang="zh-CN" altLang="en-US"/>
          </a:p>
        </p:txBody>
      </p:sp>
      <p:sp>
        <p:nvSpPr>
          <p:cNvPr id="462851" name="Rectangle 3"/>
          <p:cNvSpPr>
            <a:spLocks noGrp="1" noChangeArrowheads="1"/>
          </p:cNvSpPr>
          <p:nvPr>
            <p:ph type="body" idx="1"/>
          </p:nvPr>
        </p:nvSpPr>
        <p:spPr>
          <a:xfrm>
            <a:off x="722671" y="1524000"/>
            <a:ext cx="10972800" cy="1600200"/>
          </a:xfrm>
        </p:spPr>
        <p:txBody>
          <a:bodyPr/>
          <a:lstStyle/>
          <a:p>
            <a:r>
              <a:t>在最小方差套期保值比率的背景下：
如果投资者要卖出一单位资产，她需要卖空h单位的期货。在时间t0时投资组合的价值为</a:t>
            </a:r>
            <a:endParaRPr lang="zh-CN" altLang="en-US" dirty="0">
              <a:ea typeface="宋体" panose="02010600030101010101" pitchFamily="2" charset="-122"/>
            </a:endParaRPr>
          </a:p>
          <a:p>
            <a:endParaRPr lang="zh-CN" altLang="en-US" dirty="0"/>
          </a:p>
        </p:txBody>
      </p:sp>
      <p:graphicFrame>
        <p:nvGraphicFramePr>
          <p:cNvPr id="462852" name="Object 4"/>
          <p:cNvGraphicFramePr>
            <a:graphicFrameLocks noChangeAspect="1"/>
          </p:cNvGraphicFramePr>
          <p:nvPr>
            <p:extLst>
              <p:ext uri="{D42A27DB-BD31-4B8C-83A1-F6EECF244321}">
                <p14:modId xmlns:p14="http://schemas.microsoft.com/office/powerpoint/2010/main" val="2845860918"/>
              </p:ext>
            </p:extLst>
          </p:nvPr>
        </p:nvGraphicFramePr>
        <p:xfrm>
          <a:off x="3733800" y="3352800"/>
          <a:ext cx="4038600" cy="622300"/>
        </p:xfrm>
        <a:graphic>
          <a:graphicData uri="http://schemas.openxmlformats.org/presentationml/2006/ole">
            <mc:AlternateContent xmlns:mc="http://schemas.openxmlformats.org/markup-compatibility/2006">
              <mc:Choice xmlns:v="urn:schemas-microsoft-com:vml" Requires="v">
                <p:oleObj spid="_x0000_s11346" name="公式" r:id="rId4" imgW="1485720" imgH="228600" progId="Equation.3">
                  <p:embed/>
                </p:oleObj>
              </mc:Choice>
              <mc:Fallback>
                <p:oleObj name="公式" r:id="rId4" imgW="1485720" imgH="228600" progId="Equation.3">
                  <p:embed/>
                  <p:pic>
                    <p:nvPicPr>
                      <p:cNvPr id="462852" name="Object 4"/>
                      <p:cNvPicPr>
                        <a:picLocks noChangeAspect="1" noChangeArrowheads="1"/>
                      </p:cNvPicPr>
                      <p:nvPr/>
                    </p:nvPicPr>
                    <p:blipFill>
                      <a:blip r:embed="rId5"/>
                      <a:srcRect/>
                      <a:stretch>
                        <a:fillRect/>
                      </a:stretch>
                    </p:blipFill>
                    <p:spPr bwMode="auto">
                      <a:xfrm>
                        <a:off x="3733800" y="3352800"/>
                        <a:ext cx="4038600" cy="622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838336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r>
              <a:t>最小方差套期保值比率</a:t>
            </a:r>
            <a:endParaRPr lang="zh-CN" altLang="en-US"/>
          </a:p>
        </p:txBody>
      </p:sp>
      <p:sp>
        <p:nvSpPr>
          <p:cNvPr id="463875" name="Rectangle 3"/>
          <p:cNvSpPr>
            <a:spLocks noGrp="1" noChangeArrowheads="1"/>
          </p:cNvSpPr>
          <p:nvPr>
            <p:ph type="body" idx="1"/>
          </p:nvPr>
        </p:nvSpPr>
        <p:spPr/>
        <p:txBody>
          <a:bodyPr/>
          <a:lstStyle/>
          <a:p>
            <a:r>
              <a:t>其中t1时刻的头寸价值将为</a:t>
            </a:r>
          </a:p>
          <a:p>
            <a:endParaRPr lang="zh-CN" altLang="en-US">
              <a:ea typeface="宋体" panose="02010600030101010101" pitchFamily="2" charset="-122"/>
            </a:endParaRPr>
          </a:p>
          <a:p>
            <a:r>
              <a:t>因此，头寸价值的变化将是，而空头头寸将是</a:t>
            </a:r>
          </a:p>
          <a:p>
            <a:endParaRPr lang="zh-CN" altLang="en-US">
              <a:ea typeface="宋体" panose="02010600030101010101" pitchFamily="2" charset="-122"/>
            </a:endParaRPr>
          </a:p>
          <a:p>
            <a:r>
              <a:t>在两种情况下，Δπ的方差相等</a:t>
            </a:r>
            <a:endParaRPr lang="zh-CN" altLang="en-US">
              <a:ea typeface="宋体" panose="02010600030101010101" pitchFamily="2" charset="-122"/>
            </a:endParaRPr>
          </a:p>
        </p:txBody>
      </p:sp>
      <p:graphicFrame>
        <p:nvGraphicFramePr>
          <p:cNvPr id="463876" name="Object 4"/>
          <p:cNvGraphicFramePr>
            <a:graphicFrameLocks noChangeAspect="1"/>
          </p:cNvGraphicFramePr>
          <p:nvPr>
            <p:extLst>
              <p:ext uri="{D42A27DB-BD31-4B8C-83A1-F6EECF244321}">
                <p14:modId xmlns:p14="http://schemas.microsoft.com/office/powerpoint/2010/main" val="4271365622"/>
              </p:ext>
            </p:extLst>
          </p:nvPr>
        </p:nvGraphicFramePr>
        <p:xfrm>
          <a:off x="3503613" y="2117727"/>
          <a:ext cx="3887788" cy="581025"/>
        </p:xfrm>
        <a:graphic>
          <a:graphicData uri="http://schemas.openxmlformats.org/presentationml/2006/ole">
            <mc:AlternateContent xmlns:mc="http://schemas.openxmlformats.org/markup-compatibility/2006">
              <mc:Choice xmlns:v="urn:schemas-microsoft-com:vml" Requires="v">
                <p:oleObj spid="_x0000_s12530" name="公式" r:id="rId4" imgW="1447560" imgH="215640" progId="Equation.3">
                  <p:embed/>
                </p:oleObj>
              </mc:Choice>
              <mc:Fallback>
                <p:oleObj name="公式" r:id="rId4" imgW="1447560" imgH="215640" progId="Equation.3">
                  <p:embed/>
                  <p:pic>
                    <p:nvPicPr>
                      <p:cNvPr id="463876" name="Object 4"/>
                      <p:cNvPicPr>
                        <a:picLocks noChangeAspect="1" noChangeArrowheads="1"/>
                      </p:cNvPicPr>
                      <p:nvPr/>
                    </p:nvPicPr>
                    <p:blipFill>
                      <a:blip r:embed="rId5"/>
                      <a:srcRect/>
                      <a:stretch>
                        <a:fillRect/>
                      </a:stretch>
                    </p:blipFill>
                    <p:spPr bwMode="auto">
                      <a:xfrm>
                        <a:off x="3503613" y="2117727"/>
                        <a:ext cx="3887788"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3877" name="Object 5"/>
          <p:cNvGraphicFramePr>
            <a:graphicFrameLocks noChangeAspect="1"/>
          </p:cNvGraphicFramePr>
          <p:nvPr>
            <p:extLst>
              <p:ext uri="{D42A27DB-BD31-4B8C-83A1-F6EECF244321}">
                <p14:modId xmlns:p14="http://schemas.microsoft.com/office/powerpoint/2010/main" val="2476506081"/>
              </p:ext>
            </p:extLst>
          </p:nvPr>
        </p:nvGraphicFramePr>
        <p:xfrm>
          <a:off x="4038601" y="3505201"/>
          <a:ext cx="2709863" cy="485775"/>
        </p:xfrm>
        <a:graphic>
          <a:graphicData uri="http://schemas.openxmlformats.org/presentationml/2006/ole">
            <mc:AlternateContent xmlns:mc="http://schemas.openxmlformats.org/markup-compatibility/2006">
              <mc:Choice xmlns:v="urn:schemas-microsoft-com:vml" Requires="v">
                <p:oleObj spid="_x0000_s12531" name="公式" r:id="rId6" imgW="990360" imgH="177480" progId="Equation.3">
                  <p:embed/>
                </p:oleObj>
              </mc:Choice>
              <mc:Fallback>
                <p:oleObj name="公式" r:id="rId6" imgW="990360" imgH="177480" progId="Equation.3">
                  <p:embed/>
                  <p:pic>
                    <p:nvPicPr>
                      <p:cNvPr id="463877" name="Object 5"/>
                      <p:cNvPicPr>
                        <a:picLocks noChangeAspect="1" noChangeArrowheads="1"/>
                      </p:cNvPicPr>
                      <p:nvPr/>
                    </p:nvPicPr>
                    <p:blipFill>
                      <a:blip r:embed="rId7"/>
                      <a:srcRect/>
                      <a:stretch>
                        <a:fillRect/>
                      </a:stretch>
                    </p:blipFill>
                    <p:spPr bwMode="auto">
                      <a:xfrm>
                        <a:off x="4038601" y="3505201"/>
                        <a:ext cx="27098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3878" name="Object 6"/>
          <p:cNvGraphicFramePr>
            <a:graphicFrameLocks noChangeAspect="1"/>
          </p:cNvGraphicFramePr>
          <p:nvPr>
            <p:extLst>
              <p:ext uri="{D42A27DB-BD31-4B8C-83A1-F6EECF244321}">
                <p14:modId xmlns:p14="http://schemas.microsoft.com/office/powerpoint/2010/main" val="3583011528"/>
              </p:ext>
            </p:extLst>
          </p:nvPr>
        </p:nvGraphicFramePr>
        <p:xfrm>
          <a:off x="3519488" y="4797425"/>
          <a:ext cx="4589462" cy="719138"/>
        </p:xfrm>
        <a:graphic>
          <a:graphicData uri="http://schemas.openxmlformats.org/presentationml/2006/ole">
            <mc:AlternateContent xmlns:mc="http://schemas.openxmlformats.org/markup-compatibility/2006">
              <mc:Choice xmlns:v="urn:schemas-microsoft-com:vml" Requires="v">
                <p:oleObj spid="_x0000_s12532" name="公式" r:id="rId8" imgW="1866600" imgH="291960" progId="Equation.3">
                  <p:embed/>
                </p:oleObj>
              </mc:Choice>
              <mc:Fallback>
                <p:oleObj name="公式" r:id="rId8" imgW="1866600" imgH="291960" progId="Equation.3">
                  <p:embed/>
                  <p:pic>
                    <p:nvPicPr>
                      <p:cNvPr id="463878" name="Object 6"/>
                      <p:cNvPicPr>
                        <a:picLocks noChangeAspect="1" noChangeArrowheads="1"/>
                      </p:cNvPicPr>
                      <p:nvPr/>
                    </p:nvPicPr>
                    <p:blipFill>
                      <a:blip r:embed="rId9"/>
                      <a:srcRect/>
                      <a:stretch>
                        <a:fillRect/>
                      </a:stretch>
                    </p:blipFill>
                    <p:spPr bwMode="auto">
                      <a:xfrm>
                        <a:off x="3519488" y="4797425"/>
                        <a:ext cx="4589462"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626006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1026"/>
          <p:cNvSpPr>
            <a:spLocks noGrp="1" noChangeArrowheads="1"/>
          </p:cNvSpPr>
          <p:nvPr>
            <p:ph type="title"/>
          </p:nvPr>
        </p:nvSpPr>
        <p:spPr/>
        <p:txBody>
          <a:bodyPr/>
          <a:lstStyle/>
          <a:p>
            <a:r>
              <a:t>最优对冲的比例称为  
最小方差套期保值比率</a:t>
            </a:r>
            <a:endParaRPr lang="zh-CN" altLang="en-US"/>
          </a:p>
        </p:txBody>
      </p:sp>
      <p:sp>
        <p:nvSpPr>
          <p:cNvPr id="464899" name="Rectangle 1027"/>
          <p:cNvSpPr>
            <a:spLocks noGrp="1" noChangeArrowheads="1"/>
          </p:cNvSpPr>
          <p:nvPr>
            <p:ph type="body" idx="1"/>
          </p:nvPr>
        </p:nvSpPr>
        <p:spPr>
          <a:xfrm>
            <a:off x="604683" y="1524000"/>
            <a:ext cx="10928555" cy="914400"/>
          </a:xfrm>
        </p:spPr>
        <p:txBody>
          <a:bodyPr/>
          <a:lstStyle/>
          <a:p>
            <a:pPr>
              <a:lnSpc>
                <a:spcPct val="90000"/>
              </a:lnSpc>
            </a:pPr>
            <a:r>
              <a:t>应最优对冲的暴露比例是</a:t>
            </a:r>
            <a:endParaRPr lang="zh-CN" altLang="en-US" dirty="0"/>
          </a:p>
        </p:txBody>
      </p:sp>
      <p:graphicFrame>
        <p:nvGraphicFramePr>
          <p:cNvPr id="464900" name="Object 1028"/>
          <p:cNvGraphicFramePr>
            <a:graphicFrameLocks noChangeAspect="1"/>
          </p:cNvGraphicFramePr>
          <p:nvPr>
            <p:extLst>
              <p:ext uri="{D42A27DB-BD31-4B8C-83A1-F6EECF244321}">
                <p14:modId xmlns:p14="http://schemas.microsoft.com/office/powerpoint/2010/main" val="4261827964"/>
              </p:ext>
            </p:extLst>
          </p:nvPr>
        </p:nvGraphicFramePr>
        <p:xfrm>
          <a:off x="4178300" y="2135188"/>
          <a:ext cx="1803400" cy="1065212"/>
        </p:xfrm>
        <a:graphic>
          <a:graphicData uri="http://schemas.openxmlformats.org/presentationml/2006/ole">
            <mc:AlternateContent xmlns:mc="http://schemas.openxmlformats.org/markup-compatibility/2006">
              <mc:Choice xmlns:v="urn:schemas-microsoft-com:vml" Requires="v">
                <p:oleObj spid="_x0000_s13395" name="Equation" r:id="rId4" imgW="596880" imgH="431640" progId="Equation.DSMT4">
                  <p:embed/>
                </p:oleObj>
              </mc:Choice>
              <mc:Fallback>
                <p:oleObj name="Equation" r:id="rId4" imgW="596880" imgH="431640" progId="Equation.DSMT4">
                  <p:embed/>
                  <p:pic>
                    <p:nvPicPr>
                      <p:cNvPr id="464900" name="Object 1028"/>
                      <p:cNvPicPr>
                        <a:picLocks noChangeAspect="1" noChangeArrowheads="1"/>
                      </p:cNvPicPr>
                      <p:nvPr/>
                    </p:nvPicPr>
                    <p:blipFill>
                      <a:blip r:embed="rId5"/>
                      <a:srcRect/>
                      <a:stretch>
                        <a:fillRect/>
                      </a:stretch>
                    </p:blipFill>
                    <p:spPr bwMode="auto">
                      <a:xfrm>
                        <a:off x="4178300" y="2135188"/>
                        <a:ext cx="1803400"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64901" name="Group 1029"/>
          <p:cNvGrpSpPr>
            <a:grpSpLocks/>
          </p:cNvGrpSpPr>
          <p:nvPr/>
        </p:nvGrpSpPr>
        <p:grpSpPr bwMode="auto">
          <a:xfrm>
            <a:off x="3351214" y="3429000"/>
            <a:ext cx="5716587" cy="2971800"/>
            <a:chOff x="1151" y="2160"/>
            <a:chExt cx="3601" cy="1872"/>
          </a:xfrm>
        </p:grpSpPr>
        <p:sp>
          <p:nvSpPr>
            <p:cNvPr id="464902" name="Line 1030"/>
            <p:cNvSpPr>
              <a:spLocks noChangeShapeType="1"/>
            </p:cNvSpPr>
            <p:nvPr/>
          </p:nvSpPr>
          <p:spPr bwMode="auto">
            <a:xfrm>
              <a:off x="1151" y="3936"/>
              <a:ext cx="3025"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4903" name="Line 1031"/>
            <p:cNvSpPr>
              <a:spLocks noChangeShapeType="1"/>
            </p:cNvSpPr>
            <p:nvPr/>
          </p:nvSpPr>
          <p:spPr bwMode="auto">
            <a:xfrm flipV="1">
              <a:off x="1151" y="2208"/>
              <a:ext cx="0" cy="1727"/>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4904" name="Freeform 1032"/>
            <p:cNvSpPr>
              <a:spLocks/>
            </p:cNvSpPr>
            <p:nvPr/>
          </p:nvSpPr>
          <p:spPr bwMode="auto">
            <a:xfrm>
              <a:off x="1488" y="2688"/>
              <a:ext cx="2352" cy="576"/>
            </a:xfrm>
            <a:custGeom>
              <a:avLst/>
              <a:gdLst>
                <a:gd name="T0" fmla="*/ 0 w 1968"/>
                <a:gd name="T1" fmla="*/ 0 h 480"/>
                <a:gd name="T2" fmla="*/ 960 w 1968"/>
                <a:gd name="T3" fmla="*/ 480 h 480"/>
                <a:gd name="T4" fmla="*/ 1968 w 1968"/>
                <a:gd name="T5" fmla="*/ 0 h 480"/>
              </a:gdLst>
              <a:ahLst/>
              <a:cxnLst>
                <a:cxn ang="0">
                  <a:pos x="T0" y="T1"/>
                </a:cxn>
                <a:cxn ang="0">
                  <a:pos x="T2" y="T3"/>
                </a:cxn>
                <a:cxn ang="0">
                  <a:pos x="T4" y="T5"/>
                </a:cxn>
              </a:cxnLst>
              <a:rect l="0" t="0" r="r" b="b"/>
              <a:pathLst>
                <a:path w="1968" h="480">
                  <a:moveTo>
                    <a:pt x="0" y="0"/>
                  </a:moveTo>
                  <a:cubicBezTo>
                    <a:pt x="316" y="240"/>
                    <a:pt x="632" y="480"/>
                    <a:pt x="960" y="480"/>
                  </a:cubicBezTo>
                  <a:cubicBezTo>
                    <a:pt x="1288" y="480"/>
                    <a:pt x="1628" y="240"/>
                    <a:pt x="1968" y="0"/>
                  </a:cubicBezTo>
                </a:path>
              </a:pathLst>
            </a:custGeom>
            <a:noFill/>
            <a:ln w="38100" cap="flat" cmpd="sng">
              <a:solidFill>
                <a:srgbClr val="FF99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4905" name="Text Box 1033"/>
            <p:cNvSpPr txBox="1">
              <a:spLocks noChangeArrowheads="1"/>
            </p:cNvSpPr>
            <p:nvPr/>
          </p:nvSpPr>
          <p:spPr bwMode="auto">
            <a:xfrm>
              <a:off x="1152" y="2160"/>
              <a:ext cx="11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dirty="0">
                  <a:solidFill>
                    <a:srgbClr val="1406CA"/>
                  </a:solidFill>
                  <a:effectLst>
                    <a:outerShdw blurRad="38100" dist="38100" dir="2700000" algn="tl">
                      <a:srgbClr val="000000">
                        <a:alpha val="43137"/>
                      </a:srgbClr>
                    </a:outerShdw>
                  </a:effectLst>
                </a:rPr>
                <a:t>Variance of position</a:t>
              </a:r>
            </a:p>
          </p:txBody>
        </p:sp>
        <p:sp>
          <p:nvSpPr>
            <p:cNvPr id="464906" name="Text Box 1034"/>
            <p:cNvSpPr txBox="1">
              <a:spLocks noChangeArrowheads="1"/>
            </p:cNvSpPr>
            <p:nvPr/>
          </p:nvSpPr>
          <p:spPr bwMode="auto">
            <a:xfrm>
              <a:off x="3072" y="3648"/>
              <a:ext cx="16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400" dirty="0">
                  <a:solidFill>
                    <a:srgbClr val="1406CA"/>
                  </a:solidFill>
                  <a:effectLst>
                    <a:outerShdw blurRad="38100" dist="38100" dir="2700000" algn="tl">
                      <a:srgbClr val="000000"/>
                    </a:outerShdw>
                  </a:effectLst>
                </a:rPr>
                <a:t>Hedge</a:t>
              </a:r>
              <a:r>
                <a:rPr lang="en-US" altLang="zh-CN" sz="2400" dirty="0">
                  <a:solidFill>
                    <a:srgbClr val="CCFFFF"/>
                  </a:solidFill>
                  <a:effectLst>
                    <a:outerShdw blurRad="38100" dist="38100" dir="2700000" algn="tl">
                      <a:srgbClr val="000000"/>
                    </a:outerShdw>
                  </a:effectLst>
                </a:rPr>
                <a:t> </a:t>
              </a:r>
              <a:r>
                <a:rPr lang="en-US" altLang="zh-CN" sz="2400" dirty="0">
                  <a:solidFill>
                    <a:srgbClr val="1406CA"/>
                  </a:solidFill>
                  <a:effectLst>
                    <a:outerShdw blurRad="38100" dist="38100" dir="2700000" algn="tl">
                      <a:srgbClr val="000000"/>
                    </a:outerShdw>
                  </a:effectLst>
                </a:rPr>
                <a:t>ratio, </a:t>
              </a:r>
              <a:r>
                <a:rPr lang="en-US" altLang="zh-CN" sz="2400" i="1" dirty="0">
                  <a:solidFill>
                    <a:srgbClr val="1406CA"/>
                  </a:solidFill>
                  <a:effectLst>
                    <a:outerShdw blurRad="38100" dist="38100" dir="2700000" algn="tl">
                      <a:srgbClr val="000000"/>
                    </a:outerShdw>
                  </a:effectLst>
                </a:rPr>
                <a:t>h</a:t>
              </a:r>
            </a:p>
          </p:txBody>
        </p:sp>
        <p:sp>
          <p:nvSpPr>
            <p:cNvPr id="464907" name="Line 1035"/>
            <p:cNvSpPr>
              <a:spLocks noChangeShapeType="1"/>
            </p:cNvSpPr>
            <p:nvPr/>
          </p:nvSpPr>
          <p:spPr bwMode="auto">
            <a:xfrm>
              <a:off x="2688" y="3840"/>
              <a:ext cx="0" cy="19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64908" name="Text Box 1036"/>
            <p:cNvSpPr txBox="1">
              <a:spLocks noChangeArrowheads="1"/>
            </p:cNvSpPr>
            <p:nvPr/>
          </p:nvSpPr>
          <p:spPr bwMode="auto">
            <a:xfrm>
              <a:off x="2352" y="3600"/>
              <a:ext cx="4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i="1">
                  <a:solidFill>
                    <a:srgbClr val="FF33CC"/>
                  </a:solidFill>
                  <a:effectLst>
                    <a:outerShdw blurRad="38100" dist="38100" dir="2700000" algn="tl">
                      <a:srgbClr val="000000"/>
                    </a:outerShdw>
                  </a:effectLst>
                </a:rPr>
                <a:t>h</a:t>
              </a:r>
              <a:r>
                <a:rPr lang="en-US" altLang="zh-CN" sz="2800" b="1" i="1" baseline="30000">
                  <a:solidFill>
                    <a:srgbClr val="FF33CC"/>
                  </a:solidFill>
                  <a:effectLst>
                    <a:outerShdw blurRad="38100" dist="38100" dir="2700000" algn="tl">
                      <a:srgbClr val="000000"/>
                    </a:outerShdw>
                  </a:effectLst>
                </a:rPr>
                <a:t>*</a:t>
              </a:r>
            </a:p>
          </p:txBody>
        </p:sp>
      </p:grpSp>
    </p:spTree>
    <p:extLst>
      <p:ext uri="{BB962C8B-B14F-4D97-AF65-F5344CB8AC3E}">
        <p14:creationId xmlns:p14="http://schemas.microsoft.com/office/powerpoint/2010/main" val="12887346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1026"/>
          <p:cNvSpPr>
            <a:spLocks noGrp="1" noChangeArrowheads="1"/>
          </p:cNvSpPr>
          <p:nvPr>
            <p:ph type="title"/>
          </p:nvPr>
        </p:nvSpPr>
        <p:spPr/>
        <p:txBody>
          <a:bodyPr/>
          <a:lstStyle/>
          <a:p>
            <a:r>
              <a:t>最小方差套期保值比率</a:t>
            </a:r>
            <a:endParaRPr lang="zh-CN" altLang="en-US"/>
          </a:p>
        </p:txBody>
      </p:sp>
      <p:sp>
        <p:nvSpPr>
          <p:cNvPr id="465923" name="Rectangle 1027"/>
          <p:cNvSpPr>
            <a:spLocks noGrp="1" noChangeArrowheads="1"/>
          </p:cNvSpPr>
          <p:nvPr>
            <p:ph type="body" idx="1"/>
          </p:nvPr>
        </p:nvSpPr>
        <p:spPr/>
        <p:txBody>
          <a:bodyPr/>
          <a:lstStyle/>
          <a:p>
            <a:r>
              <a:t>最优合约数量</a:t>
            </a:r>
          </a:p>
          <a:p>
            <a:endParaRPr lang="en-US" altLang="zh-CN" dirty="0"/>
          </a:p>
          <a:p>
            <a:endParaRPr lang="en-US" altLang="zh-CN" dirty="0"/>
          </a:p>
          <a:p>
            <a:pPr lvl="1">
              <a:buFontTx/>
              <a:buNone/>
            </a:pPr>
            <a:endParaRPr lang="en-US" altLang="zh-CN" dirty="0"/>
          </a:p>
          <a:p>
            <a:pPr lvl="1">
              <a:buFontTx/>
              <a:buNone/>
            </a:pPr>
            <a:r>
              <a:t>在何处</a:t>
            </a:r>
          </a:p>
          <a:p>
            <a:pPr lvl="1"/>
            <a:r>
              <a:t>NA：被套期头寸的规模（单位数量）</a:t>
            </a:r>
          </a:p>
          <a:p>
            <a:pPr lvl="1"/>
            <a:r>
              <a:t>QF：一份期货合约的规模（单位数量）</a:t>
            </a:r>
          </a:p>
          <a:p>
            <a:pPr lvl="1"/>
            <a:r>
              <a:t>N*：用于套期保值的最优期货合约数量。</a:t>
            </a:r>
          </a:p>
        </p:txBody>
      </p:sp>
      <p:graphicFrame>
        <p:nvGraphicFramePr>
          <p:cNvPr id="465924" name="Object 1028"/>
          <p:cNvGraphicFramePr>
            <a:graphicFrameLocks noChangeAspect="1"/>
          </p:cNvGraphicFramePr>
          <p:nvPr>
            <p:extLst>
              <p:ext uri="{D42A27DB-BD31-4B8C-83A1-F6EECF244321}">
                <p14:modId xmlns:p14="http://schemas.microsoft.com/office/powerpoint/2010/main" val="3286932054"/>
              </p:ext>
            </p:extLst>
          </p:nvPr>
        </p:nvGraphicFramePr>
        <p:xfrm>
          <a:off x="4724400" y="2438401"/>
          <a:ext cx="1663700" cy="1031875"/>
        </p:xfrm>
        <a:graphic>
          <a:graphicData uri="http://schemas.openxmlformats.org/presentationml/2006/ole">
            <mc:AlternateContent xmlns:mc="http://schemas.openxmlformats.org/markup-compatibility/2006">
              <mc:Choice xmlns:v="urn:schemas-microsoft-com:vml" Requires="v">
                <p:oleObj spid="_x0000_s14418" name="公式" r:id="rId4" imgW="736560" imgH="457200" progId="Equation.3">
                  <p:embed/>
                </p:oleObj>
              </mc:Choice>
              <mc:Fallback>
                <p:oleObj name="公式" r:id="rId4" imgW="736560" imgH="457200" progId="Equation.3">
                  <p:embed/>
                  <p:pic>
                    <p:nvPicPr>
                      <p:cNvPr id="465924" name="Object 1028"/>
                      <p:cNvPicPr>
                        <a:picLocks noChangeAspect="1" noChangeArrowheads="1"/>
                      </p:cNvPicPr>
                      <p:nvPr/>
                    </p:nvPicPr>
                    <p:blipFill>
                      <a:blip r:embed="rId5"/>
                      <a:srcRect/>
                      <a:stretch>
                        <a:fillRect/>
                      </a:stretch>
                    </p:blipFill>
                    <p:spPr bwMode="auto">
                      <a:xfrm>
                        <a:off x="4724400" y="2438401"/>
                        <a:ext cx="16637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94597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t>最小方差套期保值比率</a:t>
            </a:r>
            <a:endParaRPr lang="zh-CN" altLang="en-US"/>
          </a:p>
        </p:txBody>
      </p:sp>
      <p:sp>
        <p:nvSpPr>
          <p:cNvPr id="468995" name="Rectangle 3"/>
          <p:cNvSpPr>
            <a:spLocks noGrp="1" noChangeArrowheads="1"/>
          </p:cNvSpPr>
          <p:nvPr>
            <p:ph type="body" idx="1"/>
          </p:nvPr>
        </p:nvSpPr>
        <p:spPr>
          <a:xfrm>
            <a:off x="471947" y="1619250"/>
            <a:ext cx="11385755" cy="4800600"/>
          </a:xfrm>
        </p:spPr>
        <p:txBody>
          <a:bodyPr/>
          <a:lstStyle/>
          <a:p>
            <a:pPr>
              <a:lnSpc>
                <a:spcPct val="90000"/>
              </a:lnSpc>
              <a:buFont typeface="Wingdings" panose="05000000000000000000" pitchFamily="2" charset="2"/>
              <a:buNone/>
            </a:pPr>
            <a:r>
              <a:t>公司知道三个月后将购买100万加仑的喷气燃料。计算得出喷气燃料价格在三个月内的标准差为0.032。公司选择通过购买取暖油期货合约进行套期保值。取暖油期货价格在三个月内的标准差为0.040，而喷气燃料三个月价格变化与取暖油期货价格三个月变化之间的相关系数为0.8。因此，最优套期保值比率为：
h* = 0.8 × 0.032 / 0.040 = 0.64
每份取暖油期货合约代表42,000加仑。因此，公司应购买：</a:t>
            </a:r>
          </a:p>
          <a:p>
            <a:pPr algn="ctr">
              <a:lnSpc>
                <a:spcPct val="90000"/>
              </a:lnSpc>
              <a:buFont typeface="Wingdings" panose="05000000000000000000" pitchFamily="2" charset="2"/>
              <a:buNone/>
            </a:pPr>
            <a:r>
              <a:t>最优套期保值比率计算如下：
\[ h^* = 0.8 \times \frac{0.032}{0.040} = 0.64 \]</a:t>
            </a:r>
          </a:p>
          <a:p>
            <a:pPr>
              <a:lnSpc>
                <a:spcPct val="90000"/>
              </a:lnSpc>
              <a:buFont typeface="Wingdings" panose="05000000000000000000" pitchFamily="2" charset="2"/>
              <a:buNone/>
            </a:pPr>
            <a:r>
              <a:t>一份加热油期货合约代表42,000加仑。因此，公司应购买的合约数量为：  
合约数量 = 需要对冲的数量 / 每份合约代表的数量 × 最优套期保值比率  
合约数量 = 1,000,000 / 42,000 × 0.64 ≈ 15.24  
由于合约数量必须是整数，公司应购买 **15份** 加热油期货合约。</a:t>
            </a:r>
          </a:p>
          <a:p>
            <a:pPr algn="ctr">
              <a:lnSpc>
                <a:spcPct val="90000"/>
              </a:lnSpc>
              <a:buFont typeface="Wingdings" panose="05000000000000000000" pitchFamily="2" charset="2"/>
              <a:buNone/>
            </a:pPr>
            <a:r>
              <a:t>N*=0.64*1,000,000/42,000=15.2</a:t>
            </a:r>
          </a:p>
          <a:p>
            <a:pPr>
              <a:lnSpc>
                <a:spcPct val="90000"/>
              </a:lnSpc>
              <a:buFont typeface="Wingdings" panose="05000000000000000000" pitchFamily="2" charset="2"/>
              <a:buNone/>
            </a:pPr>
            <a:r>
              <a:t>合约。四舍五入到最接近的整数，需要15份合约。</a:t>
            </a:r>
          </a:p>
        </p:txBody>
      </p:sp>
    </p:spTree>
    <p:extLst>
      <p:ext uri="{BB962C8B-B14F-4D97-AF65-F5344CB8AC3E}">
        <p14:creationId xmlns:p14="http://schemas.microsoft.com/office/powerpoint/2010/main" val="30188290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8995">
                                            <p:txEl>
                                              <p:pRg st="1" end="1"/>
                                            </p:txEl>
                                          </p:spTgt>
                                        </p:tgtEl>
                                        <p:attrNameLst>
                                          <p:attrName>style.visibility</p:attrName>
                                        </p:attrNameLst>
                                      </p:cBhvr>
                                      <p:to>
                                        <p:strVal val="visible"/>
                                      </p:to>
                                    </p:set>
                                    <p:animEffect transition="in" filter="blinds(horizontal)">
                                      <p:cBhvr>
                                        <p:cTn id="7" dur="500"/>
                                        <p:tgtEl>
                                          <p:spTgt spid="4689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8995">
                                            <p:txEl>
                                              <p:pRg st="3" end="3"/>
                                            </p:txEl>
                                          </p:spTgt>
                                        </p:tgtEl>
                                        <p:attrNameLst>
                                          <p:attrName>style.visibility</p:attrName>
                                        </p:attrNameLst>
                                      </p:cBhvr>
                                      <p:to>
                                        <p:strVal val="visible"/>
                                      </p:to>
                                    </p:set>
                                    <p:animEffect transition="in" filter="blinds(horizontal)">
                                      <p:cBhvr>
                                        <p:cTn id="12" dur="500"/>
                                        <p:tgtEl>
                                          <p:spTgt spid="4689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t>股票指数期货</a:t>
            </a:r>
            <a:endParaRPr lang="zh-CN" altLang="en-US"/>
          </a:p>
        </p:txBody>
      </p:sp>
      <p:sp>
        <p:nvSpPr>
          <p:cNvPr id="470019" name="Rectangle 3"/>
          <p:cNvSpPr>
            <a:spLocks noGrp="1" noChangeArrowheads="1"/>
          </p:cNvSpPr>
          <p:nvPr>
            <p:ph type="body" idx="1"/>
          </p:nvPr>
        </p:nvSpPr>
        <p:spPr>
          <a:xfrm>
            <a:off x="1061884" y="1371601"/>
            <a:ext cx="10515600" cy="4548553"/>
          </a:xfrm>
        </p:spPr>
        <p:txBody>
          <a:bodyPr/>
          <a:lstStyle/>
          <a:p>
            <a:r>
              <a:t>股票指数跟踪假设股票投资组合价值的变化。</a:t>
            </a:r>
          </a:p>
          <a:p>
            <a:r>
              <a:t>投资组合中某只股票的权重等于投资组合中投入该股票的比例</a:t>
            </a:r>
            <a:endParaRPr lang="en-US" altLang="zh-CN" sz="2400" dirty="0">
              <a:solidFill>
                <a:srgbClr val="1406CA"/>
              </a:solidFill>
              <a:ea typeface="宋体" panose="02010600030101010101" pitchFamily="2" charset="-122"/>
            </a:endParaRPr>
          </a:p>
          <a:p>
            <a:pPr lvl="1"/>
            <a:r>
              <a:t>类型1：赋予股票的权重与其价格成正比：道琼斯工业平均指数（DJIA）</a:t>
            </a:r>
          </a:p>
          <a:p>
            <a:pPr lvl="1"/>
            <a:r>
              <a:t>类型 2：权重与市值（股价×流通股数量）成正比：</a:t>
            </a:r>
          </a:p>
          <a:p>
            <a:pPr lvl="2"/>
            <a:r>
              <a:t>标准普尔500指数（S&amp;P 500）</a:t>
            </a:r>
          </a:p>
          <a:p>
            <a:pPr lvl="2"/>
            <a:r>
              <a:t>沪深300股指期货</a:t>
            </a:r>
            <a:endParaRPr lang="en-US" altLang="zh-CN" sz="1800" b="0" dirty="0" smtClean="0">
              <a:solidFill>
                <a:srgbClr val="FF158A"/>
              </a:solidFill>
              <a:ea typeface="宋体" panose="02010600030101010101" pitchFamily="2" charset="-122"/>
            </a:endParaRPr>
          </a:p>
          <a:p>
            <a:pPr lvl="2"/>
            <a:r>
              <a:t>中证500股指期货</a:t>
            </a:r>
            <a:endParaRPr lang="en-US" altLang="zh-CN" sz="1800" b="0" dirty="0" smtClean="0">
              <a:solidFill>
                <a:srgbClr val="FF158A"/>
              </a:solidFill>
              <a:ea typeface="宋体" panose="02010600030101010101" pitchFamily="2" charset="-122"/>
            </a:endParaRPr>
          </a:p>
          <a:p>
            <a:pPr lvl="2"/>
            <a:r>
              <a:t>中证1000股指期货</a:t>
            </a:r>
            <a:endParaRPr lang="en-US" altLang="zh-CN" sz="1800" b="0" dirty="0" smtClean="0">
              <a:solidFill>
                <a:srgbClr val="FF158A"/>
              </a:solidFill>
              <a:ea typeface="宋体" panose="02010600030101010101" pitchFamily="2" charset="-122"/>
            </a:endParaRPr>
          </a:p>
          <a:p>
            <a:pPr lvl="2"/>
            <a:r>
              <a:t>上证50股指期货</a:t>
            </a:r>
            <a:endParaRPr lang="en-US" altLang="zh-CN" sz="1800" b="0" dirty="0">
              <a:solidFill>
                <a:srgbClr val="FF158A"/>
              </a:solidFill>
              <a:ea typeface="宋体" panose="02010600030101010101" pitchFamily="2" charset="-122"/>
            </a:endParaRPr>
          </a:p>
          <a:p>
            <a:r>
              <a:t>期货合约旨在</a:t>
            </a:r>
          </a:p>
          <a:p>
            <a:pPr lvl="1"/>
            <a:r>
              <a:t>股票指数 × 某个数字</a:t>
            </a:r>
          </a:p>
          <a:p>
            <a:pPr lvl="1"/>
            <a:endParaRPr lang="zh-CN" altLang="en-US" dirty="0"/>
          </a:p>
        </p:txBody>
      </p:sp>
      <p:pic>
        <p:nvPicPr>
          <p:cNvPr id="2" name="图片 1"/>
          <p:cNvPicPr>
            <a:picLocks noChangeAspect="1"/>
          </p:cNvPicPr>
          <p:nvPr/>
        </p:nvPicPr>
        <p:blipFill>
          <a:blip r:embed="rId3"/>
          <a:stretch>
            <a:fillRect/>
          </a:stretch>
        </p:blipFill>
        <p:spPr>
          <a:xfrm>
            <a:off x="426364" y="476250"/>
            <a:ext cx="11151120" cy="6156000"/>
          </a:xfrm>
          <a:prstGeom prst="rect">
            <a:avLst/>
          </a:prstGeom>
        </p:spPr>
      </p:pic>
    </p:spTree>
    <p:extLst>
      <p:ext uri="{BB962C8B-B14F-4D97-AF65-F5344CB8AC3E}">
        <p14:creationId xmlns:p14="http://schemas.microsoft.com/office/powerpoint/2010/main" val="2494217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r>
              <a:t>期货合约——术语</a:t>
            </a:r>
            <a:endParaRPr lang="zh-CN" altLang="en-US">
              <a:ea typeface="宋体" panose="02010600030101010101" pitchFamily="2" charset="-122"/>
            </a:endParaRPr>
          </a:p>
        </p:txBody>
      </p:sp>
      <p:grpSp>
        <p:nvGrpSpPr>
          <p:cNvPr id="537603" name="Group 3"/>
          <p:cNvGrpSpPr>
            <a:grpSpLocks/>
          </p:cNvGrpSpPr>
          <p:nvPr/>
        </p:nvGrpSpPr>
        <p:grpSpPr bwMode="auto">
          <a:xfrm>
            <a:off x="1822450" y="1679575"/>
            <a:ext cx="3087688" cy="762000"/>
            <a:chOff x="188" y="1058"/>
            <a:chExt cx="1945" cy="480"/>
          </a:xfrm>
        </p:grpSpPr>
        <p:sp>
          <p:nvSpPr>
            <p:cNvPr id="537604" name="Rectangle 4"/>
            <p:cNvSpPr>
              <a:spLocks noChangeArrowheads="1"/>
            </p:cNvSpPr>
            <p:nvPr/>
          </p:nvSpPr>
          <p:spPr bwMode="auto">
            <a:xfrm>
              <a:off x="188" y="1058"/>
              <a:ext cx="1920"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05" name="Text Box 5"/>
            <p:cNvSpPr txBox="1">
              <a:spLocks noChangeArrowheads="1"/>
            </p:cNvSpPr>
            <p:nvPr/>
          </p:nvSpPr>
          <p:spPr bwMode="auto">
            <a:xfrm>
              <a:off x="240" y="1152"/>
              <a:ext cx="18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9900"/>
                  </a:solidFill>
                  <a:effectLst>
                    <a:outerShdw blurRad="38100" dist="38100" dir="2700000" algn="tl">
                      <a:srgbClr val="000000"/>
                    </a:outerShdw>
                  </a:effectLst>
                </a:rPr>
                <a:t>Investor</a:t>
              </a:r>
              <a:r>
                <a:rPr lang="en-US" altLang="zh-CN" sz="2400" b="1">
                  <a:effectLst>
                    <a:outerShdw blurRad="38100" dist="38100" dir="2700000" algn="tl">
                      <a:srgbClr val="000000"/>
                    </a:outerShdw>
                  </a:effectLst>
                </a:rPr>
                <a:t> in New York</a:t>
              </a:r>
            </a:p>
          </p:txBody>
        </p:sp>
      </p:grpSp>
      <p:grpSp>
        <p:nvGrpSpPr>
          <p:cNvPr id="537606" name="Group 6"/>
          <p:cNvGrpSpPr>
            <a:grpSpLocks/>
          </p:cNvGrpSpPr>
          <p:nvPr/>
        </p:nvGrpSpPr>
        <p:grpSpPr bwMode="auto">
          <a:xfrm>
            <a:off x="6735763" y="5486400"/>
            <a:ext cx="3048000" cy="762000"/>
            <a:chOff x="3283" y="3456"/>
            <a:chExt cx="1920" cy="480"/>
          </a:xfrm>
        </p:grpSpPr>
        <p:sp>
          <p:nvSpPr>
            <p:cNvPr id="537607" name="Rectangle 7"/>
            <p:cNvSpPr>
              <a:spLocks noChangeArrowheads="1"/>
            </p:cNvSpPr>
            <p:nvPr/>
          </p:nvSpPr>
          <p:spPr bwMode="auto">
            <a:xfrm>
              <a:off x="3283" y="3456"/>
              <a:ext cx="1920"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08" name="Text Box 8"/>
            <p:cNvSpPr txBox="1">
              <a:spLocks noChangeArrowheads="1"/>
            </p:cNvSpPr>
            <p:nvPr/>
          </p:nvSpPr>
          <p:spPr bwMode="auto">
            <a:xfrm>
              <a:off x="3456" y="3550"/>
              <a:ext cx="16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9900"/>
                  </a:solidFill>
                  <a:effectLst>
                    <a:outerShdw blurRad="38100" dist="38100" dir="2700000" algn="tl">
                      <a:srgbClr val="000000"/>
                    </a:outerShdw>
                  </a:effectLst>
                </a:rPr>
                <a:t>Investor</a:t>
              </a:r>
              <a:r>
                <a:rPr lang="en-US" altLang="zh-CN" sz="2400" b="1" dirty="0">
                  <a:effectLst>
                    <a:outerShdw blurRad="38100" dist="38100" dir="2700000" algn="tl">
                      <a:srgbClr val="000000"/>
                    </a:outerShdw>
                  </a:effectLst>
                </a:rPr>
                <a:t> </a:t>
              </a:r>
              <a:r>
                <a:rPr lang="en-US" altLang="zh-CN" sz="2400" b="1" dirty="0">
                  <a:solidFill>
                    <a:srgbClr val="1406CA"/>
                  </a:solidFill>
                  <a:effectLst>
                    <a:outerShdw blurRad="38100" dist="38100" dir="2700000" algn="tl">
                      <a:srgbClr val="000000"/>
                    </a:outerShdw>
                  </a:effectLst>
                </a:rPr>
                <a:t>in Kansas</a:t>
              </a:r>
            </a:p>
          </p:txBody>
        </p:sp>
      </p:grpSp>
      <p:grpSp>
        <p:nvGrpSpPr>
          <p:cNvPr id="537609" name="Group 9"/>
          <p:cNvGrpSpPr>
            <a:grpSpLocks/>
          </p:cNvGrpSpPr>
          <p:nvPr/>
        </p:nvGrpSpPr>
        <p:grpSpPr bwMode="auto">
          <a:xfrm>
            <a:off x="8120063" y="3660775"/>
            <a:ext cx="1600200" cy="762000"/>
            <a:chOff x="4155" y="2306"/>
            <a:chExt cx="1008" cy="480"/>
          </a:xfrm>
        </p:grpSpPr>
        <p:sp>
          <p:nvSpPr>
            <p:cNvPr id="537610" name="Rectangle 10"/>
            <p:cNvSpPr>
              <a:spLocks noChangeArrowheads="1"/>
            </p:cNvSpPr>
            <p:nvPr/>
          </p:nvSpPr>
          <p:spPr bwMode="auto">
            <a:xfrm>
              <a:off x="4155" y="2306"/>
              <a:ext cx="1008"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1" name="Text Box 11"/>
            <p:cNvSpPr txBox="1">
              <a:spLocks noChangeArrowheads="1"/>
            </p:cNvSpPr>
            <p:nvPr/>
          </p:nvSpPr>
          <p:spPr bwMode="auto">
            <a:xfrm>
              <a:off x="4320" y="2400"/>
              <a:ext cx="7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9900"/>
                  </a:solidFill>
                  <a:effectLst>
                    <a:outerShdw blurRad="38100" dist="38100" dir="2700000" algn="tl">
                      <a:srgbClr val="000000"/>
                    </a:outerShdw>
                  </a:effectLst>
                </a:rPr>
                <a:t>Broker</a:t>
              </a:r>
            </a:p>
          </p:txBody>
        </p:sp>
      </p:grpSp>
      <p:grpSp>
        <p:nvGrpSpPr>
          <p:cNvPr id="537612" name="Group 12"/>
          <p:cNvGrpSpPr>
            <a:grpSpLocks/>
          </p:cNvGrpSpPr>
          <p:nvPr/>
        </p:nvGrpSpPr>
        <p:grpSpPr bwMode="auto">
          <a:xfrm>
            <a:off x="2024063" y="3584575"/>
            <a:ext cx="1600200" cy="762000"/>
            <a:chOff x="315" y="2258"/>
            <a:chExt cx="1008" cy="480"/>
          </a:xfrm>
        </p:grpSpPr>
        <p:sp>
          <p:nvSpPr>
            <p:cNvPr id="537613" name="Rectangle 13"/>
            <p:cNvSpPr>
              <a:spLocks noChangeArrowheads="1"/>
            </p:cNvSpPr>
            <p:nvPr/>
          </p:nvSpPr>
          <p:spPr bwMode="auto">
            <a:xfrm>
              <a:off x="315" y="2258"/>
              <a:ext cx="1008"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4" name="Text Box 14"/>
            <p:cNvSpPr txBox="1">
              <a:spLocks noChangeArrowheads="1"/>
            </p:cNvSpPr>
            <p:nvPr/>
          </p:nvSpPr>
          <p:spPr bwMode="auto">
            <a:xfrm>
              <a:off x="480" y="2352"/>
              <a:ext cx="7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a:solidFill>
                    <a:srgbClr val="FF9900"/>
                  </a:solidFill>
                  <a:effectLst>
                    <a:outerShdw blurRad="38100" dist="38100" dir="2700000" algn="tl">
                      <a:srgbClr val="000000"/>
                    </a:outerShdw>
                  </a:effectLst>
                </a:rPr>
                <a:t>Broker</a:t>
              </a:r>
            </a:p>
          </p:txBody>
        </p:sp>
      </p:grpSp>
      <p:grpSp>
        <p:nvGrpSpPr>
          <p:cNvPr id="537615" name="Group 15"/>
          <p:cNvGrpSpPr>
            <a:grpSpLocks/>
          </p:cNvGrpSpPr>
          <p:nvPr/>
        </p:nvGrpSpPr>
        <p:grpSpPr bwMode="auto">
          <a:xfrm>
            <a:off x="4260850" y="3584575"/>
            <a:ext cx="3048000" cy="762000"/>
            <a:chOff x="1724" y="2258"/>
            <a:chExt cx="1920" cy="480"/>
          </a:xfrm>
        </p:grpSpPr>
        <p:sp>
          <p:nvSpPr>
            <p:cNvPr id="537616" name="Rectangle 16"/>
            <p:cNvSpPr>
              <a:spLocks noChangeArrowheads="1"/>
            </p:cNvSpPr>
            <p:nvPr/>
          </p:nvSpPr>
          <p:spPr bwMode="auto">
            <a:xfrm>
              <a:off x="1724" y="2258"/>
              <a:ext cx="1920" cy="48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7617" name="Text Box 17"/>
            <p:cNvSpPr txBox="1">
              <a:spLocks noChangeArrowheads="1"/>
            </p:cNvSpPr>
            <p:nvPr/>
          </p:nvSpPr>
          <p:spPr bwMode="auto">
            <a:xfrm>
              <a:off x="1949" y="2352"/>
              <a:ext cx="15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rgbClr val="FF9900"/>
                  </a:solidFill>
                  <a:effectLst>
                    <a:outerShdw blurRad="38100" dist="38100" dir="2700000" algn="tl">
                      <a:srgbClr val="000000"/>
                    </a:outerShdw>
                  </a:effectLst>
                </a:rPr>
                <a:t>Trader</a:t>
              </a:r>
              <a:r>
                <a:rPr lang="en-US" altLang="zh-CN" sz="2400" b="1" dirty="0">
                  <a:effectLst>
                    <a:outerShdw blurRad="38100" dist="38100" dir="2700000" algn="tl">
                      <a:srgbClr val="000000"/>
                    </a:outerShdw>
                  </a:effectLst>
                </a:rPr>
                <a:t>  </a:t>
              </a:r>
              <a:r>
                <a:rPr lang="en-US" altLang="zh-CN" sz="2400" b="1" dirty="0">
                  <a:solidFill>
                    <a:srgbClr val="1406CA"/>
                  </a:solidFill>
                  <a:effectLst>
                    <a:outerShdw blurRad="38100" dist="38100" dir="2700000" algn="tl">
                      <a:srgbClr val="000000"/>
                    </a:outerShdw>
                  </a:effectLst>
                </a:rPr>
                <a:t>in CBOT</a:t>
              </a:r>
            </a:p>
          </p:txBody>
        </p:sp>
      </p:grpSp>
      <p:grpSp>
        <p:nvGrpSpPr>
          <p:cNvPr id="537618" name="Group 18"/>
          <p:cNvGrpSpPr>
            <a:grpSpLocks/>
          </p:cNvGrpSpPr>
          <p:nvPr/>
        </p:nvGrpSpPr>
        <p:grpSpPr bwMode="auto">
          <a:xfrm>
            <a:off x="2895601" y="2438400"/>
            <a:ext cx="2809875" cy="1143000"/>
            <a:chOff x="864" y="1536"/>
            <a:chExt cx="1770" cy="720"/>
          </a:xfrm>
        </p:grpSpPr>
        <p:sp>
          <p:nvSpPr>
            <p:cNvPr id="537619" name="Line 19"/>
            <p:cNvSpPr>
              <a:spLocks noChangeShapeType="1"/>
            </p:cNvSpPr>
            <p:nvPr/>
          </p:nvSpPr>
          <p:spPr bwMode="auto">
            <a:xfrm>
              <a:off x="864" y="1536"/>
              <a:ext cx="0" cy="72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37620" name="Text Box 20"/>
            <p:cNvSpPr txBox="1">
              <a:spLocks noChangeArrowheads="1"/>
            </p:cNvSpPr>
            <p:nvPr/>
          </p:nvSpPr>
          <p:spPr bwMode="auto">
            <a:xfrm>
              <a:off x="1008" y="1536"/>
              <a:ext cx="162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rgbClr val="FF9900"/>
                  </a:solidFill>
                  <a:effectLst>
                    <a:outerShdw blurRad="38100" dist="38100" dir="2700000" algn="tl">
                      <a:srgbClr val="000000"/>
                    </a:outerShdw>
                  </a:effectLst>
                </a:rPr>
                <a:t>Instruction</a:t>
              </a:r>
              <a:r>
                <a:rPr lang="en-US" altLang="zh-CN" sz="2000" b="1" dirty="0">
                  <a:effectLst>
                    <a:outerShdw blurRad="38100" dist="38100" dir="2700000" algn="tl">
                      <a:srgbClr val="000000"/>
                    </a:outerShdw>
                  </a:effectLst>
                </a:rPr>
                <a:t> </a:t>
              </a:r>
              <a:r>
                <a:rPr lang="en-US" altLang="zh-CN" sz="2000" b="1" dirty="0">
                  <a:solidFill>
                    <a:srgbClr val="1406CA"/>
                  </a:solidFill>
                  <a:effectLst>
                    <a:outerShdw blurRad="38100" dist="38100" dir="2700000" algn="tl">
                      <a:srgbClr val="000000"/>
                    </a:outerShdw>
                  </a:effectLst>
                </a:rPr>
                <a:t>to buy</a:t>
              </a:r>
            </a:p>
            <a:p>
              <a:pPr algn="ctr"/>
              <a:r>
                <a:rPr lang="en-US" altLang="zh-CN" sz="2000" b="1" dirty="0">
                  <a:solidFill>
                    <a:srgbClr val="1406CA"/>
                  </a:solidFill>
                  <a:effectLst>
                    <a:outerShdw blurRad="38100" dist="38100" dir="2700000" algn="tl">
                      <a:srgbClr val="000000"/>
                    </a:outerShdw>
                  </a:effectLst>
                </a:rPr>
                <a:t> 5,000 bushels of corn </a:t>
              </a:r>
            </a:p>
            <a:p>
              <a:pPr algn="ctr"/>
              <a:r>
                <a:rPr lang="en-US" altLang="zh-CN" sz="2000" b="1" dirty="0">
                  <a:solidFill>
                    <a:srgbClr val="1406CA"/>
                  </a:solidFill>
                  <a:effectLst>
                    <a:outerShdw blurRad="38100" dist="38100" dir="2700000" algn="tl">
                      <a:srgbClr val="000000"/>
                    </a:outerShdw>
                  </a:effectLst>
                </a:rPr>
                <a:t> for July </a:t>
              </a:r>
              <a:r>
                <a:rPr lang="en-US" altLang="zh-CN" sz="2000" b="1" dirty="0">
                  <a:solidFill>
                    <a:srgbClr val="FF9900"/>
                  </a:solidFill>
                  <a:effectLst>
                    <a:outerShdw blurRad="38100" dist="38100" dir="2700000" algn="tl">
                      <a:srgbClr val="000000"/>
                    </a:outerShdw>
                  </a:effectLst>
                </a:rPr>
                <a:t>delivery</a:t>
              </a:r>
            </a:p>
          </p:txBody>
        </p:sp>
      </p:grpSp>
      <p:sp>
        <p:nvSpPr>
          <p:cNvPr id="537621" name="Line 21"/>
          <p:cNvSpPr>
            <a:spLocks noChangeShapeType="1"/>
          </p:cNvSpPr>
          <p:nvPr/>
        </p:nvSpPr>
        <p:spPr bwMode="auto">
          <a:xfrm>
            <a:off x="3657600" y="3886200"/>
            <a:ext cx="609600"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nvGrpSpPr>
          <p:cNvPr id="537622" name="Group 22"/>
          <p:cNvGrpSpPr>
            <a:grpSpLocks/>
          </p:cNvGrpSpPr>
          <p:nvPr/>
        </p:nvGrpSpPr>
        <p:grpSpPr bwMode="auto">
          <a:xfrm>
            <a:off x="5943600" y="4419600"/>
            <a:ext cx="3048000" cy="1066800"/>
            <a:chOff x="2784" y="2784"/>
            <a:chExt cx="1920" cy="672"/>
          </a:xfrm>
        </p:grpSpPr>
        <p:sp>
          <p:nvSpPr>
            <p:cNvPr id="537623" name="Text Box 23"/>
            <p:cNvSpPr txBox="1">
              <a:spLocks noChangeArrowheads="1"/>
            </p:cNvSpPr>
            <p:nvPr/>
          </p:nvSpPr>
          <p:spPr bwMode="auto">
            <a:xfrm>
              <a:off x="2784" y="2784"/>
              <a:ext cx="1626" cy="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rgbClr val="FF9900"/>
                  </a:solidFill>
                  <a:effectLst>
                    <a:outerShdw blurRad="38100" dist="38100" dir="2700000" algn="tl">
                      <a:srgbClr val="000000"/>
                    </a:outerShdw>
                  </a:effectLst>
                </a:rPr>
                <a:t>Instruction </a:t>
              </a:r>
              <a:r>
                <a:rPr lang="en-US" altLang="zh-CN" sz="2000" b="1" dirty="0">
                  <a:solidFill>
                    <a:srgbClr val="1406CA"/>
                  </a:solidFill>
                  <a:effectLst>
                    <a:outerShdw blurRad="38100" dist="38100" dir="2700000" algn="tl">
                      <a:srgbClr val="000000"/>
                    </a:outerShdw>
                  </a:effectLst>
                </a:rPr>
                <a:t>to sell</a:t>
              </a:r>
            </a:p>
            <a:p>
              <a:pPr algn="ctr"/>
              <a:r>
                <a:rPr lang="en-US" altLang="zh-CN" sz="2000" b="1" dirty="0">
                  <a:solidFill>
                    <a:srgbClr val="1406CA"/>
                  </a:solidFill>
                  <a:effectLst>
                    <a:outerShdw blurRad="38100" dist="38100" dir="2700000" algn="tl">
                      <a:srgbClr val="000000"/>
                    </a:outerShdw>
                  </a:effectLst>
                </a:rPr>
                <a:t> 5,000 bushels of corn </a:t>
              </a:r>
            </a:p>
            <a:p>
              <a:pPr algn="ctr"/>
              <a:r>
                <a:rPr lang="en-US" altLang="zh-CN" sz="2000" b="1" dirty="0">
                  <a:solidFill>
                    <a:srgbClr val="1406CA"/>
                  </a:solidFill>
                  <a:effectLst>
                    <a:outerShdw blurRad="38100" dist="38100" dir="2700000" algn="tl">
                      <a:srgbClr val="000000"/>
                    </a:outerShdw>
                  </a:effectLst>
                </a:rPr>
                <a:t> for July</a:t>
              </a:r>
              <a:r>
                <a:rPr lang="en-US" altLang="zh-CN" sz="2000" b="1" dirty="0">
                  <a:effectLst>
                    <a:outerShdw blurRad="38100" dist="38100" dir="2700000" algn="tl">
                      <a:srgbClr val="000000"/>
                    </a:outerShdw>
                  </a:effectLst>
                </a:rPr>
                <a:t> </a:t>
              </a:r>
              <a:r>
                <a:rPr lang="en-US" altLang="zh-CN" sz="2000" b="1" dirty="0">
                  <a:solidFill>
                    <a:srgbClr val="FF9900"/>
                  </a:solidFill>
                  <a:effectLst>
                    <a:outerShdw blurRad="38100" dist="38100" dir="2700000" algn="tl">
                      <a:srgbClr val="000000"/>
                    </a:outerShdw>
                  </a:effectLst>
                </a:rPr>
                <a:t>delivery</a:t>
              </a:r>
            </a:p>
          </p:txBody>
        </p:sp>
        <p:sp>
          <p:nvSpPr>
            <p:cNvPr id="537624" name="Line 24"/>
            <p:cNvSpPr>
              <a:spLocks noChangeShapeType="1"/>
            </p:cNvSpPr>
            <p:nvPr/>
          </p:nvSpPr>
          <p:spPr bwMode="auto">
            <a:xfrm flipV="1">
              <a:off x="4704" y="2784"/>
              <a:ext cx="0" cy="672"/>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537625" name="Line 25"/>
          <p:cNvSpPr>
            <a:spLocks noChangeShapeType="1"/>
          </p:cNvSpPr>
          <p:nvPr/>
        </p:nvSpPr>
        <p:spPr bwMode="auto">
          <a:xfrm flipH="1">
            <a:off x="7315200" y="3962400"/>
            <a:ext cx="762000" cy="0"/>
          </a:xfrm>
          <a:prstGeom prst="line">
            <a:avLst/>
          </a:prstGeom>
          <a:noFill/>
          <a:ln w="28575">
            <a:solidFill>
              <a:schemeClr val="folHlink"/>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537626" name="Rectangle 26"/>
          <p:cNvSpPr>
            <a:spLocks noChangeArrowheads="1"/>
          </p:cNvSpPr>
          <p:nvPr/>
        </p:nvSpPr>
        <p:spPr bwMode="auto">
          <a:xfrm>
            <a:off x="1981200" y="5029201"/>
            <a:ext cx="3276600" cy="1348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spcBef>
                <a:spcPct val="50000"/>
              </a:spcBef>
              <a:buClr>
                <a:schemeClr val="accent2"/>
              </a:buClr>
              <a:buFont typeface="Wingdings" panose="05000000000000000000" pitchFamily="2" charset="2"/>
              <a:buNone/>
            </a:pPr>
            <a:r>
              <a:t>多头期货头寸</a:t>
            </a:r>
          </a:p>
          <a:p>
            <a:pPr algn="l">
              <a:lnSpc>
                <a:spcPct val="80000"/>
              </a:lnSpc>
              <a:spcBef>
                <a:spcPct val="50000"/>
              </a:spcBef>
              <a:buClr>
                <a:schemeClr val="accent2"/>
              </a:buClr>
              <a:buFont typeface="Wingdings" panose="05000000000000000000" pitchFamily="2" charset="2"/>
              <a:buNone/>
            </a:pPr>
            <a:r>
              <a:t>空头期货头寸</a:t>
            </a:r>
          </a:p>
          <a:p>
            <a:pPr algn="l">
              <a:lnSpc>
                <a:spcPct val="80000"/>
              </a:lnSpc>
              <a:spcBef>
                <a:spcPct val="50000"/>
              </a:spcBef>
              <a:buClr>
                <a:schemeClr val="accent2"/>
              </a:buClr>
              <a:buFont typeface="Wingdings" panose="05000000000000000000" pitchFamily="2" charset="2"/>
              <a:buNone/>
            </a:pPr>
            <a:r>
              <a:t>期货价格</a:t>
            </a:r>
            <a:endParaRPr lang="zh-CN" altLang="en-US" sz="2400" b="1">
              <a:solidFill>
                <a:srgbClr val="FF9900"/>
              </a:solidFill>
              <a:effectLst>
                <a:outerShdw blurRad="38100" dist="38100" dir="2700000" algn="tl">
                  <a:srgbClr val="000000"/>
                </a:outerShdw>
              </a:effectLst>
              <a:ea typeface="黑体" panose="02010609060101010101" pitchFamily="49" charset="-122"/>
            </a:endParaRPr>
          </a:p>
        </p:txBody>
      </p:sp>
      <p:sp>
        <p:nvSpPr>
          <p:cNvPr id="537627" name="Rectangle 27"/>
          <p:cNvSpPr>
            <a:spLocks noChangeArrowheads="1"/>
          </p:cNvSpPr>
          <p:nvPr/>
        </p:nvSpPr>
        <p:spPr bwMode="auto">
          <a:xfrm>
            <a:off x="6629400" y="1600201"/>
            <a:ext cx="3276600" cy="1478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0000"/>
              </a:lnSpc>
              <a:buClr>
                <a:schemeClr val="accent2"/>
              </a:buClr>
              <a:buFont typeface="Wingdings" panose="05000000000000000000" pitchFamily="2" charset="2"/>
              <a:buNone/>
            </a:pPr>
            <a:r>
              <a:t>交易者：</a:t>
            </a:r>
          </a:p>
          <a:p>
            <a:pPr algn="l">
              <a:lnSpc>
                <a:spcPct val="80000"/>
              </a:lnSpc>
              <a:buClr>
                <a:schemeClr val="accent2"/>
              </a:buClr>
              <a:buFont typeface="Wingdings" panose="05000000000000000000" pitchFamily="2" charset="2"/>
              <a:buNone/>
            </a:pPr>
            <a:r>
              <a:t>佣金经纪商。</a:t>
            </a:r>
          </a:p>
          <a:p>
            <a:pPr algn="l">
              <a:lnSpc>
                <a:spcPct val="80000"/>
              </a:lnSpc>
              <a:buClr>
                <a:schemeClr val="accent2"/>
              </a:buClr>
              <a:buFont typeface="Wingdings" panose="05000000000000000000" pitchFamily="2" charset="2"/>
              <a:buNone/>
            </a:pPr>
            <a:r>
              <a:t>（佣金经纪人）</a:t>
            </a:r>
          </a:p>
          <a:p>
            <a:pPr algn="l">
              <a:lnSpc>
                <a:spcPct val="80000"/>
              </a:lnSpc>
              <a:buClr>
                <a:schemeClr val="accent2"/>
              </a:buClr>
              <a:buFont typeface="Wingdings" panose="05000000000000000000" pitchFamily="2" charset="2"/>
              <a:buNone/>
            </a:pPr>
            <a:r>
              <a:t>本地交易员</a:t>
            </a:r>
          </a:p>
          <a:p>
            <a:pPr algn="l">
              <a:lnSpc>
                <a:spcPct val="80000"/>
              </a:lnSpc>
              <a:buClr>
                <a:schemeClr val="accent2"/>
              </a:buClr>
              <a:buFont typeface="Wingdings" panose="05000000000000000000" pitchFamily="2" charset="2"/>
              <a:buNone/>
            </a:pPr>
            <a:r>
              <a:t>（自营商经纪人）</a:t>
            </a:r>
          </a:p>
        </p:txBody>
      </p:sp>
    </p:spTree>
    <p:extLst>
      <p:ext uri="{BB962C8B-B14F-4D97-AF65-F5344CB8AC3E}">
        <p14:creationId xmlns:p14="http://schemas.microsoft.com/office/powerpoint/2010/main" val="26135350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537603"/>
                                        </p:tgtEl>
                                        <p:attrNameLst>
                                          <p:attrName>style.visibility</p:attrName>
                                        </p:attrNameLst>
                                      </p:cBhvr>
                                      <p:to>
                                        <p:strVal val="visible"/>
                                      </p:to>
                                    </p:set>
                                    <p:anim calcmode="lin" valueType="num">
                                      <p:cBhvr additive="base">
                                        <p:cTn id="7" dur="500" fill="hold"/>
                                        <p:tgtEl>
                                          <p:spTgt spid="537603"/>
                                        </p:tgtEl>
                                        <p:attrNameLst>
                                          <p:attrName>ppt_x</p:attrName>
                                        </p:attrNameLst>
                                      </p:cBhvr>
                                      <p:tavLst>
                                        <p:tav tm="0">
                                          <p:val>
                                            <p:strVal val="0-#ppt_w/2"/>
                                          </p:val>
                                        </p:tav>
                                        <p:tav tm="100000">
                                          <p:val>
                                            <p:strVal val="#ppt_x"/>
                                          </p:val>
                                        </p:tav>
                                      </p:tavLst>
                                    </p:anim>
                                    <p:anim calcmode="lin" valueType="num">
                                      <p:cBhvr additive="base">
                                        <p:cTn id="8" dur="500" fill="hold"/>
                                        <p:tgtEl>
                                          <p:spTgt spid="5376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537618"/>
                                        </p:tgtEl>
                                        <p:attrNameLst>
                                          <p:attrName>style.visibility</p:attrName>
                                        </p:attrNameLst>
                                      </p:cBhvr>
                                      <p:to>
                                        <p:strVal val="visible"/>
                                      </p:to>
                                    </p:set>
                                    <p:anim calcmode="lin" valueType="num">
                                      <p:cBhvr additive="base">
                                        <p:cTn id="13" dur="500" fill="hold"/>
                                        <p:tgtEl>
                                          <p:spTgt spid="537618"/>
                                        </p:tgtEl>
                                        <p:attrNameLst>
                                          <p:attrName>ppt_x</p:attrName>
                                        </p:attrNameLst>
                                      </p:cBhvr>
                                      <p:tavLst>
                                        <p:tav tm="0">
                                          <p:val>
                                            <p:strVal val="#ppt_x"/>
                                          </p:val>
                                        </p:tav>
                                        <p:tav tm="100000">
                                          <p:val>
                                            <p:strVal val="#ppt_x"/>
                                          </p:val>
                                        </p:tav>
                                      </p:tavLst>
                                    </p:anim>
                                    <p:anim calcmode="lin" valueType="num">
                                      <p:cBhvr additive="base">
                                        <p:cTn id="14" dur="500" fill="hold"/>
                                        <p:tgtEl>
                                          <p:spTgt spid="537618"/>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37612"/>
                                        </p:tgtEl>
                                        <p:attrNameLst>
                                          <p:attrName>style.visibility</p:attrName>
                                        </p:attrNameLst>
                                      </p:cBhvr>
                                      <p:to>
                                        <p:strVal val="visible"/>
                                      </p:to>
                                    </p:set>
                                    <p:anim calcmode="lin" valueType="num">
                                      <p:cBhvr additive="base">
                                        <p:cTn id="19" dur="500" fill="hold"/>
                                        <p:tgtEl>
                                          <p:spTgt spid="537612"/>
                                        </p:tgtEl>
                                        <p:attrNameLst>
                                          <p:attrName>ppt_x</p:attrName>
                                        </p:attrNameLst>
                                      </p:cBhvr>
                                      <p:tavLst>
                                        <p:tav tm="0">
                                          <p:val>
                                            <p:strVal val="0-#ppt_w/2"/>
                                          </p:val>
                                        </p:tav>
                                        <p:tav tm="100000">
                                          <p:val>
                                            <p:strVal val="#ppt_x"/>
                                          </p:val>
                                        </p:tav>
                                      </p:tavLst>
                                    </p:anim>
                                    <p:anim calcmode="lin" valueType="num">
                                      <p:cBhvr additive="base">
                                        <p:cTn id="20" dur="500" fill="hold"/>
                                        <p:tgtEl>
                                          <p:spTgt spid="5376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37621"/>
                                        </p:tgtEl>
                                        <p:attrNameLst>
                                          <p:attrName>style.visibility</p:attrName>
                                        </p:attrNameLst>
                                      </p:cBhvr>
                                      <p:to>
                                        <p:strVal val="visible"/>
                                      </p:to>
                                    </p:set>
                                    <p:anim calcmode="lin" valueType="num">
                                      <p:cBhvr additive="base">
                                        <p:cTn id="25" dur="500" fill="hold"/>
                                        <p:tgtEl>
                                          <p:spTgt spid="537621"/>
                                        </p:tgtEl>
                                        <p:attrNameLst>
                                          <p:attrName>ppt_x</p:attrName>
                                        </p:attrNameLst>
                                      </p:cBhvr>
                                      <p:tavLst>
                                        <p:tav tm="0">
                                          <p:val>
                                            <p:strVal val="0-#ppt_w/2"/>
                                          </p:val>
                                        </p:tav>
                                        <p:tav tm="100000">
                                          <p:val>
                                            <p:strVal val="#ppt_x"/>
                                          </p:val>
                                        </p:tav>
                                      </p:tavLst>
                                    </p:anim>
                                    <p:anim calcmode="lin" valueType="num">
                                      <p:cBhvr additive="base">
                                        <p:cTn id="26" dur="500" fill="hold"/>
                                        <p:tgtEl>
                                          <p:spTgt spid="537621"/>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37615"/>
                                        </p:tgtEl>
                                        <p:attrNameLst>
                                          <p:attrName>style.visibility</p:attrName>
                                        </p:attrNameLst>
                                      </p:cBhvr>
                                      <p:to>
                                        <p:strVal val="visible"/>
                                      </p:to>
                                    </p:set>
                                    <p:anim calcmode="lin" valueType="num">
                                      <p:cBhvr additive="base">
                                        <p:cTn id="31" dur="500" fill="hold"/>
                                        <p:tgtEl>
                                          <p:spTgt spid="537615"/>
                                        </p:tgtEl>
                                        <p:attrNameLst>
                                          <p:attrName>ppt_x</p:attrName>
                                        </p:attrNameLst>
                                      </p:cBhvr>
                                      <p:tavLst>
                                        <p:tav tm="0">
                                          <p:val>
                                            <p:strVal val="#ppt_x"/>
                                          </p:val>
                                        </p:tav>
                                        <p:tav tm="100000">
                                          <p:val>
                                            <p:strVal val="#ppt_x"/>
                                          </p:val>
                                        </p:tav>
                                      </p:tavLst>
                                    </p:anim>
                                    <p:anim calcmode="lin" valueType="num">
                                      <p:cBhvr additive="base">
                                        <p:cTn id="32" dur="500" fill="hold"/>
                                        <p:tgtEl>
                                          <p:spTgt spid="537615"/>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37606"/>
                                        </p:tgtEl>
                                        <p:attrNameLst>
                                          <p:attrName>style.visibility</p:attrName>
                                        </p:attrNameLst>
                                      </p:cBhvr>
                                      <p:to>
                                        <p:strVal val="visible"/>
                                      </p:to>
                                    </p:set>
                                    <p:anim calcmode="lin" valueType="num">
                                      <p:cBhvr additive="base">
                                        <p:cTn id="37" dur="500" fill="hold"/>
                                        <p:tgtEl>
                                          <p:spTgt spid="537606"/>
                                        </p:tgtEl>
                                        <p:attrNameLst>
                                          <p:attrName>ppt_x</p:attrName>
                                        </p:attrNameLst>
                                      </p:cBhvr>
                                      <p:tavLst>
                                        <p:tav tm="0">
                                          <p:val>
                                            <p:strVal val="#ppt_x"/>
                                          </p:val>
                                        </p:tav>
                                        <p:tav tm="100000">
                                          <p:val>
                                            <p:strVal val="#ppt_x"/>
                                          </p:val>
                                        </p:tav>
                                      </p:tavLst>
                                    </p:anim>
                                    <p:anim calcmode="lin" valueType="num">
                                      <p:cBhvr additive="base">
                                        <p:cTn id="38" dur="500" fill="hold"/>
                                        <p:tgtEl>
                                          <p:spTgt spid="53760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37622"/>
                                        </p:tgtEl>
                                        <p:attrNameLst>
                                          <p:attrName>style.visibility</p:attrName>
                                        </p:attrNameLst>
                                      </p:cBhvr>
                                      <p:to>
                                        <p:strVal val="visible"/>
                                      </p:to>
                                    </p:set>
                                    <p:anim calcmode="lin" valueType="num">
                                      <p:cBhvr additive="base">
                                        <p:cTn id="43" dur="500" fill="hold"/>
                                        <p:tgtEl>
                                          <p:spTgt spid="537622"/>
                                        </p:tgtEl>
                                        <p:attrNameLst>
                                          <p:attrName>ppt_x</p:attrName>
                                        </p:attrNameLst>
                                      </p:cBhvr>
                                      <p:tavLst>
                                        <p:tav tm="0">
                                          <p:val>
                                            <p:strVal val="#ppt_x"/>
                                          </p:val>
                                        </p:tav>
                                        <p:tav tm="100000">
                                          <p:val>
                                            <p:strVal val="#ppt_x"/>
                                          </p:val>
                                        </p:tav>
                                      </p:tavLst>
                                    </p:anim>
                                    <p:anim calcmode="lin" valueType="num">
                                      <p:cBhvr additive="base">
                                        <p:cTn id="44" dur="500" fill="hold"/>
                                        <p:tgtEl>
                                          <p:spTgt spid="537622"/>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nodeType="clickEffect">
                                  <p:stCondLst>
                                    <p:cond delay="0"/>
                                  </p:stCondLst>
                                  <p:childTnLst>
                                    <p:set>
                                      <p:cBhvr>
                                        <p:cTn id="48" dur="1" fill="hold">
                                          <p:stCondLst>
                                            <p:cond delay="0"/>
                                          </p:stCondLst>
                                        </p:cTn>
                                        <p:tgtEl>
                                          <p:spTgt spid="537609"/>
                                        </p:tgtEl>
                                        <p:attrNameLst>
                                          <p:attrName>style.visibility</p:attrName>
                                        </p:attrNameLst>
                                      </p:cBhvr>
                                      <p:to>
                                        <p:strVal val="visible"/>
                                      </p:to>
                                    </p:set>
                                    <p:anim calcmode="lin" valueType="num">
                                      <p:cBhvr additive="base">
                                        <p:cTn id="49" dur="500" fill="hold"/>
                                        <p:tgtEl>
                                          <p:spTgt spid="537609"/>
                                        </p:tgtEl>
                                        <p:attrNameLst>
                                          <p:attrName>ppt_x</p:attrName>
                                        </p:attrNameLst>
                                      </p:cBhvr>
                                      <p:tavLst>
                                        <p:tav tm="0">
                                          <p:val>
                                            <p:strVal val="1+#ppt_w/2"/>
                                          </p:val>
                                        </p:tav>
                                        <p:tav tm="100000">
                                          <p:val>
                                            <p:strVal val="#ppt_x"/>
                                          </p:val>
                                        </p:tav>
                                      </p:tavLst>
                                    </p:anim>
                                    <p:anim calcmode="lin" valueType="num">
                                      <p:cBhvr additive="base">
                                        <p:cTn id="50" dur="500" fill="hold"/>
                                        <p:tgtEl>
                                          <p:spTgt spid="537609"/>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nodeType="clickEffect">
                                  <p:stCondLst>
                                    <p:cond delay="0"/>
                                  </p:stCondLst>
                                  <p:childTnLst>
                                    <p:set>
                                      <p:cBhvr>
                                        <p:cTn id="54" dur="1" fill="hold">
                                          <p:stCondLst>
                                            <p:cond delay="0"/>
                                          </p:stCondLst>
                                        </p:cTn>
                                        <p:tgtEl>
                                          <p:spTgt spid="537625"/>
                                        </p:tgtEl>
                                        <p:attrNameLst>
                                          <p:attrName>style.visibility</p:attrName>
                                        </p:attrNameLst>
                                      </p:cBhvr>
                                      <p:to>
                                        <p:strVal val="visible"/>
                                      </p:to>
                                    </p:set>
                                    <p:anim calcmode="lin" valueType="num">
                                      <p:cBhvr additive="base">
                                        <p:cTn id="55" dur="500" fill="hold"/>
                                        <p:tgtEl>
                                          <p:spTgt spid="537625"/>
                                        </p:tgtEl>
                                        <p:attrNameLst>
                                          <p:attrName>ppt_x</p:attrName>
                                        </p:attrNameLst>
                                      </p:cBhvr>
                                      <p:tavLst>
                                        <p:tav tm="0">
                                          <p:val>
                                            <p:strVal val="1+#ppt_w/2"/>
                                          </p:val>
                                        </p:tav>
                                        <p:tav tm="100000">
                                          <p:val>
                                            <p:strVal val="#ppt_x"/>
                                          </p:val>
                                        </p:tav>
                                      </p:tavLst>
                                    </p:anim>
                                    <p:anim calcmode="lin" valueType="num">
                                      <p:cBhvr additive="base">
                                        <p:cTn id="56" dur="500" fill="hold"/>
                                        <p:tgtEl>
                                          <p:spTgt spid="537625"/>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537626"/>
                                        </p:tgtEl>
                                        <p:attrNameLst>
                                          <p:attrName>style.visibility</p:attrName>
                                        </p:attrNameLst>
                                      </p:cBhvr>
                                      <p:to>
                                        <p:strVal val="visible"/>
                                      </p:to>
                                    </p:set>
                                    <p:anim calcmode="lin" valueType="num">
                                      <p:cBhvr additive="base">
                                        <p:cTn id="61" dur="500" fill="hold"/>
                                        <p:tgtEl>
                                          <p:spTgt spid="537626"/>
                                        </p:tgtEl>
                                        <p:attrNameLst>
                                          <p:attrName>ppt_x</p:attrName>
                                        </p:attrNameLst>
                                      </p:cBhvr>
                                      <p:tavLst>
                                        <p:tav tm="0">
                                          <p:val>
                                            <p:strVal val="0-#ppt_w/2"/>
                                          </p:val>
                                        </p:tav>
                                        <p:tav tm="100000">
                                          <p:val>
                                            <p:strVal val="#ppt_x"/>
                                          </p:val>
                                        </p:tav>
                                      </p:tavLst>
                                    </p:anim>
                                    <p:anim calcmode="lin" valueType="num">
                                      <p:cBhvr additive="base">
                                        <p:cTn id="62" dur="500" fill="hold"/>
                                        <p:tgtEl>
                                          <p:spTgt spid="537626"/>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537627"/>
                                        </p:tgtEl>
                                        <p:attrNameLst>
                                          <p:attrName>style.visibility</p:attrName>
                                        </p:attrNameLst>
                                      </p:cBhvr>
                                      <p:to>
                                        <p:strVal val="visible"/>
                                      </p:to>
                                    </p:set>
                                    <p:anim calcmode="lin" valueType="num">
                                      <p:cBhvr additive="base">
                                        <p:cTn id="67" dur="500" fill="hold"/>
                                        <p:tgtEl>
                                          <p:spTgt spid="537627"/>
                                        </p:tgtEl>
                                        <p:attrNameLst>
                                          <p:attrName>ppt_x</p:attrName>
                                        </p:attrNameLst>
                                      </p:cBhvr>
                                      <p:tavLst>
                                        <p:tav tm="0">
                                          <p:val>
                                            <p:strVal val="0-#ppt_w/2"/>
                                          </p:val>
                                        </p:tav>
                                        <p:tav tm="100000">
                                          <p:val>
                                            <p:strVal val="#ppt_x"/>
                                          </p:val>
                                        </p:tav>
                                      </p:tavLst>
                                    </p:anim>
                                    <p:anim calcmode="lin" valueType="num">
                                      <p:cBhvr additive="base">
                                        <p:cTn id="68" dur="500" fill="hold"/>
                                        <p:tgtEl>
                                          <p:spTgt spid="537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26" grpId="0" autoUpdateAnimBg="0"/>
      <p:bldP spid="537627"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0098" name="Group 2"/>
          <p:cNvGrpSpPr>
            <a:grpSpLocks/>
          </p:cNvGrpSpPr>
          <p:nvPr/>
        </p:nvGrpSpPr>
        <p:grpSpPr bwMode="auto">
          <a:xfrm>
            <a:off x="0" y="1786060"/>
            <a:ext cx="7062787" cy="4025900"/>
            <a:chOff x="192" y="982"/>
            <a:chExt cx="4449" cy="2536"/>
          </a:xfrm>
        </p:grpSpPr>
        <p:sp>
          <p:nvSpPr>
            <p:cNvPr id="22583" name="Rectangle 3"/>
            <p:cNvSpPr>
              <a:spLocks noChangeArrowheads="1"/>
            </p:cNvSpPr>
            <p:nvPr/>
          </p:nvSpPr>
          <p:spPr bwMode="auto">
            <a:xfrm>
              <a:off x="1057" y="1336"/>
              <a:ext cx="3584" cy="2182"/>
            </a:xfrm>
            <a:prstGeom prst="rect">
              <a:avLst/>
            </a:prstGeom>
            <a:solidFill>
              <a:schemeClr val="tx2">
                <a:lumMod val="40000"/>
                <a:lumOff val="60000"/>
                <a:alpha val="50195"/>
              </a:schemeClr>
            </a:solidFill>
            <a:ln w="9525">
              <a:solidFill>
                <a:schemeClr val="tx1"/>
              </a:solidFill>
              <a:miter lim="800000"/>
              <a:headEnd/>
              <a:tailEnd/>
            </a:ln>
          </p:spPr>
          <p:txBody>
            <a:bodyPr wrap="none" anchor="ctr"/>
            <a:lstStyle/>
            <a:p>
              <a:pPr algn="ctr" eaLnBrk="0" fontAlgn="base" hangingPunct="0">
                <a:spcBef>
                  <a:spcPct val="0"/>
                </a:spcBef>
                <a:spcAft>
                  <a:spcPct val="0"/>
                </a:spcAft>
                <a:defRPr/>
              </a:pPr>
              <a:endParaRPr lang="en-AU" altLang="zh-CN" sz="2400">
                <a:solidFill>
                  <a:srgbClr val="000000"/>
                </a:solidFill>
                <a:latin typeface="Times New Roman" pitchFamily="18" charset="0"/>
                <a:ea typeface="宋体" panose="02010600030101010101" pitchFamily="2" charset="-122"/>
              </a:endParaRPr>
            </a:p>
          </p:txBody>
        </p:sp>
        <p:sp>
          <p:nvSpPr>
            <p:cNvPr id="900100" name="Freeform 4"/>
            <p:cNvSpPr>
              <a:spLocks/>
            </p:cNvSpPr>
            <p:nvPr/>
          </p:nvSpPr>
          <p:spPr bwMode="auto">
            <a:xfrm>
              <a:off x="1541" y="1926"/>
              <a:ext cx="2235" cy="1592"/>
            </a:xfrm>
            <a:custGeom>
              <a:avLst/>
              <a:gdLst>
                <a:gd name="T0" fmla="*/ 151143 w 1784"/>
                <a:gd name="T1" fmla="*/ 130001 h 1344"/>
                <a:gd name="T2" fmla="*/ 3500 w 1784"/>
                <a:gd name="T3" fmla="*/ 97537 h 1344"/>
                <a:gd name="T4" fmla="*/ 172173 w 1784"/>
                <a:gd name="T5" fmla="*/ 46397 h 1344"/>
                <a:gd name="T6" fmla="*/ 488405 w 1784"/>
                <a:gd name="T7" fmla="*/ 13931 h 1344"/>
                <a:gd name="T8" fmla="*/ 783955 w 1784"/>
                <a:gd name="T9" fmla="*/ 0 h 1344"/>
                <a:gd name="T10" fmla="*/ 0 60000 65536"/>
                <a:gd name="T11" fmla="*/ 0 60000 65536"/>
                <a:gd name="T12" fmla="*/ 0 60000 65536"/>
                <a:gd name="T13" fmla="*/ 0 60000 65536"/>
                <a:gd name="T14" fmla="*/ 0 60000 65536"/>
                <a:gd name="T15" fmla="*/ 0 w 1784"/>
                <a:gd name="T16" fmla="*/ 0 h 1344"/>
                <a:gd name="T17" fmla="*/ 1784 w 1784"/>
                <a:gd name="T18" fmla="*/ 1344 h 1344"/>
              </a:gdLst>
              <a:ahLst/>
              <a:cxnLst>
                <a:cxn ang="T10">
                  <a:pos x="T0" y="T1"/>
                </a:cxn>
                <a:cxn ang="T11">
                  <a:pos x="T2" y="T3"/>
                </a:cxn>
                <a:cxn ang="T12">
                  <a:pos x="T4" y="T5"/>
                </a:cxn>
                <a:cxn ang="T13">
                  <a:pos x="T6" y="T7"/>
                </a:cxn>
                <a:cxn ang="T14">
                  <a:pos x="T8" y="T9"/>
                </a:cxn>
              </a:cxnLst>
              <a:rect l="T15" t="T16" r="T17" b="T18"/>
              <a:pathLst>
                <a:path w="1784" h="1344">
                  <a:moveTo>
                    <a:pt x="344" y="1344"/>
                  </a:moveTo>
                  <a:cubicBezTo>
                    <a:pt x="172" y="1248"/>
                    <a:pt x="0" y="1152"/>
                    <a:pt x="8" y="1008"/>
                  </a:cubicBezTo>
                  <a:cubicBezTo>
                    <a:pt x="16" y="864"/>
                    <a:pt x="208" y="624"/>
                    <a:pt x="392" y="480"/>
                  </a:cubicBezTo>
                  <a:cubicBezTo>
                    <a:pt x="576" y="336"/>
                    <a:pt x="880" y="224"/>
                    <a:pt x="1112" y="144"/>
                  </a:cubicBezTo>
                  <a:cubicBezTo>
                    <a:pt x="1344" y="64"/>
                    <a:pt x="1564" y="32"/>
                    <a:pt x="1784"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sp>
          <p:nvSpPr>
            <p:cNvPr id="900101" name="Text Box 5"/>
            <p:cNvSpPr txBox="1">
              <a:spLocks noChangeArrowheads="1"/>
            </p:cNvSpPr>
            <p:nvPr/>
          </p:nvSpPr>
          <p:spPr bwMode="auto">
            <a:xfrm>
              <a:off x="192" y="982"/>
              <a:ext cx="197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rPr kumimoji="0" lang="en-US" altLang="zh-CN" sz="1800" b="1">
                  <a:solidFill>
                    <a:srgbClr val="000000"/>
                  </a:solidFill>
                  <a:latin typeface="Times New Roman" panose="02020603050405020304" pitchFamily="18" charset="0"/>
                </a:rPr>
                <a:t>Expected Return (%)</a:t>
              </a:r>
              <a:endParaRPr kumimoji="0" lang="en-US" altLang="zh-CN" sz="1400" b="1">
                <a:solidFill>
                  <a:srgbClr val="000000"/>
                </a:solidFill>
                <a:latin typeface="Times New Roman" panose="02020603050405020304" pitchFamily="18" charset="0"/>
              </a:endParaRPr>
            </a:p>
          </p:txBody>
        </p:sp>
        <p:sp>
          <p:nvSpPr>
            <p:cNvPr id="900102" name="Text Box 6"/>
            <p:cNvSpPr txBox="1">
              <a:spLocks noChangeArrowheads="1"/>
            </p:cNvSpPr>
            <p:nvPr/>
          </p:nvSpPr>
          <p:spPr bwMode="auto">
            <a:xfrm>
              <a:off x="816" y="288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rPr kumimoji="0" lang="en-US" altLang="zh-CN" b="1" i="1">
                  <a:solidFill>
                    <a:srgbClr val="000000"/>
                  </a:solidFill>
                  <a:latin typeface="Times New Roman" panose="02020603050405020304" pitchFamily="18" charset="0"/>
                </a:rPr>
                <a:t>r</a:t>
              </a:r>
              <a:r>
                <a:rPr kumimoji="0" lang="en-US" altLang="zh-CN" b="1" i="1" baseline="-25000">
                  <a:solidFill>
                    <a:srgbClr val="000000"/>
                  </a:solidFill>
                  <a:latin typeface="Times New Roman" panose="02020603050405020304" pitchFamily="18" charset="0"/>
                </a:rPr>
                <a:t>f</a:t>
              </a:r>
              <a:endParaRPr kumimoji="0" lang="en-US" altLang="zh-CN" sz="1400" b="1" i="1">
                <a:solidFill>
                  <a:srgbClr val="000000"/>
                </a:solidFill>
                <a:latin typeface="Times New Roman" panose="02020603050405020304" pitchFamily="18" charset="0"/>
              </a:endParaRPr>
            </a:p>
          </p:txBody>
        </p:sp>
      </p:grpSp>
      <p:sp>
        <p:nvSpPr>
          <p:cNvPr id="556039" name="Rectangle 7"/>
          <p:cNvSpPr>
            <a:spLocks noGrp="1" noChangeArrowheads="1"/>
          </p:cNvSpPr>
          <p:nvPr>
            <p:ph type="title" idx="4294967295"/>
          </p:nvPr>
        </p:nvSpPr>
        <p:spPr>
          <a:xfrm>
            <a:off x="1992313" y="692151"/>
            <a:ext cx="8229600" cy="792163"/>
          </a:xfrm>
          <a:ln>
            <a:miter lim="800000"/>
            <a:headEnd/>
            <a:tailEnd/>
          </a:ln>
        </p:spPr>
        <p:txBody>
          <a:bodyPr/>
          <a:lstStyle/>
          <a:p>
            <a:r>
              <a:t>资本市场线（CML）</a:t>
            </a:r>
            <a:endParaRPr lang="zh-CN" altLang="en-US" sz="3600" b="0" i="1">
              <a:latin typeface="Constantia" panose="02030602050306030303" pitchFamily="18" charset="0"/>
              <a:ea typeface="楷体_GB2312" pitchFamily="49" charset="-122"/>
            </a:endParaRPr>
          </a:p>
        </p:txBody>
      </p:sp>
      <p:sp>
        <p:nvSpPr>
          <p:cNvPr id="900104" name="Text Box 8"/>
          <p:cNvSpPr txBox="1">
            <a:spLocks noChangeArrowheads="1"/>
          </p:cNvSpPr>
          <p:nvPr/>
        </p:nvSpPr>
        <p:spPr bwMode="auto">
          <a:xfrm>
            <a:off x="4970461" y="5816723"/>
            <a:ext cx="30416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t>标准差 s</a:t>
            </a:r>
            <a:endParaRPr kumimoji="0" lang="en-US" altLang="zh-CN" sz="1800" b="1">
              <a:solidFill>
                <a:srgbClr val="000000"/>
              </a:solidFill>
              <a:latin typeface="Times New Roman" panose="02020603050405020304" pitchFamily="18" charset="0"/>
            </a:endParaRPr>
          </a:p>
        </p:txBody>
      </p:sp>
      <p:sp>
        <p:nvSpPr>
          <p:cNvPr id="556041" name="Line 9"/>
          <p:cNvSpPr>
            <a:spLocks noChangeShapeType="1"/>
          </p:cNvSpPr>
          <p:nvPr/>
        </p:nvSpPr>
        <p:spPr bwMode="auto">
          <a:xfrm flipV="1">
            <a:off x="1390650" y="2781423"/>
            <a:ext cx="3825875" cy="2246312"/>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grpSp>
        <p:nvGrpSpPr>
          <p:cNvPr id="900107" name="Group 11"/>
          <p:cNvGrpSpPr>
            <a:grpSpLocks/>
          </p:cNvGrpSpPr>
          <p:nvPr/>
        </p:nvGrpSpPr>
        <p:grpSpPr bwMode="auto">
          <a:xfrm>
            <a:off x="1417637" y="5048373"/>
            <a:ext cx="1668463" cy="1122362"/>
            <a:chOff x="1057" y="3046"/>
            <a:chExt cx="1051" cy="707"/>
          </a:xfrm>
        </p:grpSpPr>
        <p:sp>
          <p:nvSpPr>
            <p:cNvPr id="900108" name="Line 12"/>
            <p:cNvSpPr>
              <a:spLocks noChangeShapeType="1"/>
            </p:cNvSpPr>
            <p:nvPr/>
          </p:nvSpPr>
          <p:spPr bwMode="auto">
            <a:xfrm>
              <a:off x="1057" y="3046"/>
              <a:ext cx="105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grpSp>
          <p:nvGrpSpPr>
            <p:cNvPr id="900109" name="Group 13"/>
            <p:cNvGrpSpPr>
              <a:grpSpLocks/>
            </p:cNvGrpSpPr>
            <p:nvPr/>
          </p:nvGrpSpPr>
          <p:grpSpPr bwMode="auto">
            <a:xfrm>
              <a:off x="1066" y="3113"/>
              <a:ext cx="998" cy="640"/>
              <a:chOff x="1119" y="3105"/>
              <a:chExt cx="865" cy="640"/>
            </a:xfrm>
          </p:grpSpPr>
          <p:sp>
            <p:nvSpPr>
              <p:cNvPr id="900110" name="AutoShape 14"/>
              <p:cNvSpPr>
                <a:spLocks/>
              </p:cNvSpPr>
              <p:nvPr/>
            </p:nvSpPr>
            <p:spPr bwMode="auto">
              <a:xfrm rot="5400000">
                <a:off x="1375" y="2849"/>
                <a:ext cx="354" cy="865"/>
              </a:xfrm>
              <a:prstGeom prst="rightBrace">
                <a:avLst>
                  <a:gd name="adj1" fmla="val 2036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11" name="Text Box 15"/>
              <p:cNvSpPr txBox="1">
                <a:spLocks noChangeArrowheads="1"/>
              </p:cNvSpPr>
              <p:nvPr/>
            </p:nvSpPr>
            <p:spPr bwMode="auto">
              <a:xfrm>
                <a:off x="1423" y="3457"/>
                <a:ext cx="3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r>
                  <a:rPr kumimoji="0" lang="en-AU" altLang="zh-CN" b="1" i="1">
                    <a:solidFill>
                      <a:srgbClr val="000000"/>
                    </a:solidFill>
                    <a:latin typeface="Symbol" panose="05050102010706020507" pitchFamily="18" charset="2"/>
                  </a:rPr>
                  <a:t>s</a:t>
                </a:r>
                <a:r>
                  <a:rPr kumimoji="0" lang="en-AU" altLang="zh-CN" b="1" i="1" baseline="-25000">
                    <a:solidFill>
                      <a:srgbClr val="000000"/>
                    </a:solidFill>
                    <a:latin typeface="Times New Roman" panose="02020603050405020304" pitchFamily="18" charset="0"/>
                  </a:rPr>
                  <a:t>M</a:t>
                </a:r>
                <a:endParaRPr kumimoji="0" lang="en-AU" altLang="zh-CN" b="1" i="1">
                  <a:solidFill>
                    <a:srgbClr val="000000"/>
                  </a:solidFill>
                  <a:latin typeface="Symbol" panose="05050102010706020507" pitchFamily="18" charset="2"/>
                </a:endParaRPr>
              </a:p>
            </p:txBody>
          </p:sp>
        </p:grpSp>
      </p:grpSp>
      <p:sp>
        <p:nvSpPr>
          <p:cNvPr id="900113" name="Text Box 17"/>
          <p:cNvSpPr txBox="1">
            <a:spLocks noChangeArrowheads="1"/>
          </p:cNvSpPr>
          <p:nvPr/>
        </p:nvSpPr>
        <p:spPr bwMode="auto">
          <a:xfrm>
            <a:off x="3498673" y="1965326"/>
            <a:ext cx="114729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t>资本市场线 (CML)</a:t>
            </a:r>
            <a:endParaRPr kumimoji="0" lang="en-US" altLang="zh-CN" sz="2000" dirty="0">
              <a:solidFill>
                <a:srgbClr val="FF0000"/>
              </a:solidFill>
              <a:latin typeface="Times New Roman" panose="02020603050405020304" pitchFamily="18" charset="0"/>
            </a:endParaRPr>
          </a:p>
        </p:txBody>
      </p:sp>
      <p:graphicFrame>
        <p:nvGraphicFramePr>
          <p:cNvPr id="900114" name="Object 18"/>
          <p:cNvGraphicFramePr>
            <a:graphicFrameLocks noChangeAspect="1"/>
          </p:cNvGraphicFramePr>
          <p:nvPr>
            <p:extLst>
              <p:ext uri="{D42A27DB-BD31-4B8C-83A1-F6EECF244321}">
                <p14:modId xmlns:p14="http://schemas.microsoft.com/office/powerpoint/2010/main" val="2259958147"/>
              </p:ext>
            </p:extLst>
          </p:nvPr>
        </p:nvGraphicFramePr>
        <p:xfrm>
          <a:off x="8012111" y="2520066"/>
          <a:ext cx="3176589" cy="1525802"/>
        </p:xfrm>
        <a:graphic>
          <a:graphicData uri="http://schemas.openxmlformats.org/presentationml/2006/ole">
            <mc:AlternateContent xmlns:mc="http://schemas.openxmlformats.org/markup-compatibility/2006">
              <mc:Choice xmlns:v="urn:schemas-microsoft-com:vml" Requires="v">
                <p:oleObj spid="_x0000_s16424" name="Equation" r:id="rId3" imgW="1739880" imgH="736560" progId="Equation.DSMT4">
                  <p:embed/>
                </p:oleObj>
              </mc:Choice>
              <mc:Fallback>
                <p:oleObj name="Equation" r:id="rId3" imgW="1739880" imgH="736560" progId="Equation.DSMT4">
                  <p:embed/>
                  <p:pic>
                    <p:nvPicPr>
                      <p:cNvPr id="900114" name="Object 18"/>
                      <p:cNvPicPr>
                        <a:picLocks noChangeAspect="1" noChangeArrowheads="1"/>
                      </p:cNvPicPr>
                      <p:nvPr/>
                    </p:nvPicPr>
                    <p:blipFill>
                      <a:blip r:embed="rId4"/>
                      <a:srcRect l="-1038"/>
                      <a:stretch>
                        <a:fillRect/>
                      </a:stretch>
                    </p:blipFill>
                    <p:spPr bwMode="auto">
                      <a:xfrm>
                        <a:off x="8012111" y="2520066"/>
                        <a:ext cx="3176589" cy="1525802"/>
                      </a:xfrm>
                      <a:prstGeom prst="rect">
                        <a:avLst/>
                      </a:prstGeom>
                      <a:noFill/>
                      <a:ln>
                        <a:noFill/>
                      </a:ln>
                      <a:extLst/>
                    </p:spPr>
                  </p:pic>
                </p:oleObj>
              </mc:Fallback>
            </mc:AlternateContent>
          </a:graphicData>
        </a:graphic>
      </p:graphicFrame>
      <p:grpSp>
        <p:nvGrpSpPr>
          <p:cNvPr id="6" name="Group 19"/>
          <p:cNvGrpSpPr>
            <a:grpSpLocks/>
          </p:cNvGrpSpPr>
          <p:nvPr/>
        </p:nvGrpSpPr>
        <p:grpSpPr bwMode="auto">
          <a:xfrm rot="18848461">
            <a:off x="1453355" y="3096542"/>
            <a:ext cx="2160588" cy="1406525"/>
            <a:chOff x="1655" y="1661"/>
            <a:chExt cx="1361" cy="886"/>
          </a:xfrm>
        </p:grpSpPr>
        <p:sp>
          <p:nvSpPr>
            <p:cNvPr id="900116" name="Text Box 20"/>
            <p:cNvSpPr txBox="1">
              <a:spLocks noChangeArrowheads="1"/>
            </p:cNvSpPr>
            <p:nvPr/>
          </p:nvSpPr>
          <p:spPr bwMode="auto">
            <a:xfrm>
              <a:off x="1655" y="1661"/>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rPr kumimoji="0" lang="en-US" altLang="zh-CN" sz="2000" b="1">
                  <a:solidFill>
                    <a:srgbClr val="000000"/>
                  </a:solidFill>
                  <a:latin typeface="Times New Roman" panose="02020603050405020304" pitchFamily="18" charset="0"/>
                </a:rPr>
                <a:t>Tangent Portfolio</a:t>
              </a:r>
            </a:p>
          </p:txBody>
        </p:sp>
        <p:sp>
          <p:nvSpPr>
            <p:cNvPr id="900117" name="Line 21"/>
            <p:cNvSpPr>
              <a:spLocks noChangeShapeType="1"/>
            </p:cNvSpPr>
            <p:nvPr/>
          </p:nvSpPr>
          <p:spPr bwMode="auto">
            <a:xfrm>
              <a:off x="2245" y="1875"/>
              <a:ext cx="181" cy="51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sp>
          <p:nvSpPr>
            <p:cNvPr id="900118" name="Rectangle 22"/>
            <p:cNvSpPr>
              <a:spLocks noChangeArrowheads="1"/>
            </p:cNvSpPr>
            <p:nvPr/>
          </p:nvSpPr>
          <p:spPr bwMode="auto">
            <a:xfrm>
              <a:off x="2321" y="2316"/>
              <a:ext cx="2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r>
                <a:rPr kumimoji="0" lang="zh-CN" altLang="en-US" sz="1800">
                  <a:solidFill>
                    <a:srgbClr val="000000"/>
                  </a:solidFill>
                  <a:latin typeface="ZapfDingbats"/>
                </a:rPr>
                <a:t>●</a:t>
              </a:r>
            </a:p>
          </p:txBody>
        </p:sp>
      </p:grpSp>
      <p:grpSp>
        <p:nvGrpSpPr>
          <p:cNvPr id="900119" name="Group 23"/>
          <p:cNvGrpSpPr>
            <a:grpSpLocks/>
          </p:cNvGrpSpPr>
          <p:nvPr/>
        </p:nvGrpSpPr>
        <p:grpSpPr bwMode="auto">
          <a:xfrm>
            <a:off x="2520949" y="4162548"/>
            <a:ext cx="1143000" cy="1066800"/>
            <a:chOff x="2352" y="2352"/>
            <a:chExt cx="720" cy="672"/>
          </a:xfrm>
        </p:grpSpPr>
        <p:sp>
          <p:nvSpPr>
            <p:cNvPr id="900120" name="AutoShape 24"/>
            <p:cNvSpPr>
              <a:spLocks noChangeArrowheads="1"/>
            </p:cNvSpPr>
            <p:nvPr/>
          </p:nvSpPr>
          <p:spPr bwMode="auto">
            <a:xfrm>
              <a:off x="259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1" name="AutoShape 25"/>
            <p:cNvSpPr>
              <a:spLocks noChangeArrowheads="1"/>
            </p:cNvSpPr>
            <p:nvPr/>
          </p:nvSpPr>
          <p:spPr bwMode="auto">
            <a:xfrm>
              <a:off x="2736" y="264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2" name="AutoShape 26"/>
            <p:cNvSpPr>
              <a:spLocks noChangeArrowheads="1"/>
            </p:cNvSpPr>
            <p:nvPr/>
          </p:nvSpPr>
          <p:spPr bwMode="auto">
            <a:xfrm>
              <a:off x="2736" y="2352"/>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3" name="AutoShape 27"/>
            <p:cNvSpPr>
              <a:spLocks noChangeArrowheads="1"/>
            </p:cNvSpPr>
            <p:nvPr/>
          </p:nvSpPr>
          <p:spPr bwMode="auto">
            <a:xfrm>
              <a:off x="2496" y="273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4" name="AutoShape 28"/>
            <p:cNvSpPr>
              <a:spLocks noChangeArrowheads="1"/>
            </p:cNvSpPr>
            <p:nvPr/>
          </p:nvSpPr>
          <p:spPr bwMode="auto">
            <a:xfrm>
              <a:off x="2976"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5" name="AutoShape 29"/>
            <p:cNvSpPr>
              <a:spLocks noChangeArrowheads="1"/>
            </p:cNvSpPr>
            <p:nvPr/>
          </p:nvSpPr>
          <p:spPr bwMode="auto">
            <a:xfrm>
              <a:off x="2832" y="288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6" name="AutoShape 30"/>
            <p:cNvSpPr>
              <a:spLocks noChangeArrowheads="1"/>
            </p:cNvSpPr>
            <p:nvPr/>
          </p:nvSpPr>
          <p:spPr bwMode="auto">
            <a:xfrm>
              <a:off x="2640" y="2928"/>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27" name="AutoShape 31"/>
            <p:cNvSpPr>
              <a:spLocks noChangeArrowheads="1"/>
            </p:cNvSpPr>
            <p:nvPr/>
          </p:nvSpPr>
          <p:spPr bwMode="auto">
            <a:xfrm>
              <a:off x="235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grpSp>
      <p:grpSp>
        <p:nvGrpSpPr>
          <p:cNvPr id="900128" name="Group 32"/>
          <p:cNvGrpSpPr>
            <a:grpSpLocks/>
          </p:cNvGrpSpPr>
          <p:nvPr/>
        </p:nvGrpSpPr>
        <p:grpSpPr bwMode="auto">
          <a:xfrm>
            <a:off x="3078162" y="4086349"/>
            <a:ext cx="2728913" cy="936625"/>
            <a:chOff x="2108" y="2456"/>
            <a:chExt cx="1719" cy="590"/>
          </a:xfrm>
        </p:grpSpPr>
        <p:sp>
          <p:nvSpPr>
            <p:cNvPr id="900129" name="Line 33"/>
            <p:cNvSpPr>
              <a:spLocks noChangeShapeType="1"/>
            </p:cNvSpPr>
            <p:nvPr/>
          </p:nvSpPr>
          <p:spPr bwMode="auto">
            <a:xfrm>
              <a:off x="2108" y="2456"/>
              <a:ext cx="0" cy="59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grpSp>
          <p:nvGrpSpPr>
            <p:cNvPr id="900130" name="Group 34"/>
            <p:cNvGrpSpPr>
              <a:grpSpLocks/>
            </p:cNvGrpSpPr>
            <p:nvPr/>
          </p:nvGrpSpPr>
          <p:grpSpPr bwMode="auto">
            <a:xfrm>
              <a:off x="2231" y="2456"/>
              <a:ext cx="1596" cy="531"/>
              <a:chOff x="2231" y="2456"/>
              <a:chExt cx="1596" cy="531"/>
            </a:xfrm>
          </p:grpSpPr>
          <p:sp>
            <p:nvSpPr>
              <p:cNvPr id="900131" name="AutoShape 35"/>
              <p:cNvSpPr>
                <a:spLocks/>
              </p:cNvSpPr>
              <p:nvPr/>
            </p:nvSpPr>
            <p:spPr bwMode="auto">
              <a:xfrm>
                <a:off x="2231" y="2456"/>
                <a:ext cx="371" cy="531"/>
              </a:xfrm>
              <a:prstGeom prst="rightBrace">
                <a:avLst>
                  <a:gd name="adj1" fmla="val 1192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32" name="Text Box 36"/>
              <p:cNvSpPr txBox="1">
                <a:spLocks noChangeArrowheads="1"/>
              </p:cNvSpPr>
              <p:nvPr/>
            </p:nvSpPr>
            <p:spPr bwMode="auto">
              <a:xfrm>
                <a:off x="2640" y="2592"/>
                <a:ext cx="11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r>
                  <a:rPr kumimoji="0" lang="en-AU" altLang="zh-CN" b="1">
                    <a:solidFill>
                      <a:srgbClr val="000000"/>
                    </a:solidFill>
                    <a:latin typeface="Times New Roman" panose="02020603050405020304" pitchFamily="18" charset="0"/>
                  </a:rPr>
                  <a:t>E(</a:t>
                </a:r>
                <a:r>
                  <a:rPr kumimoji="0" lang="en-AU" altLang="zh-CN" b="1" i="1">
                    <a:solidFill>
                      <a:srgbClr val="000000"/>
                    </a:solidFill>
                    <a:latin typeface="Times New Roman" panose="02020603050405020304" pitchFamily="18" charset="0"/>
                  </a:rPr>
                  <a:t>r</a:t>
                </a:r>
                <a:r>
                  <a:rPr kumimoji="0" lang="en-AU" altLang="zh-CN" b="1" i="1" baseline="-25000">
                    <a:solidFill>
                      <a:srgbClr val="000000"/>
                    </a:solidFill>
                    <a:latin typeface="Times New Roman" panose="02020603050405020304" pitchFamily="18" charset="0"/>
                  </a:rPr>
                  <a:t>M</a:t>
                </a:r>
                <a:r>
                  <a:rPr kumimoji="0" lang="en-AU" altLang="zh-CN" b="1">
                    <a:solidFill>
                      <a:srgbClr val="000000"/>
                    </a:solidFill>
                    <a:latin typeface="Times New Roman" panose="02020603050405020304" pitchFamily="18" charset="0"/>
                  </a:rPr>
                  <a:t>)-</a:t>
                </a:r>
                <a:r>
                  <a:rPr kumimoji="0" lang="en-AU" altLang="zh-CN" b="1" i="1">
                    <a:solidFill>
                      <a:srgbClr val="000000"/>
                    </a:solidFill>
                    <a:latin typeface="Times New Roman" panose="02020603050405020304" pitchFamily="18" charset="0"/>
                  </a:rPr>
                  <a:t> r</a:t>
                </a:r>
                <a:r>
                  <a:rPr kumimoji="0" lang="en-AU" altLang="zh-CN" b="1" i="1" baseline="-25000">
                    <a:solidFill>
                      <a:srgbClr val="000000"/>
                    </a:solidFill>
                    <a:latin typeface="Times New Roman" panose="02020603050405020304" pitchFamily="18" charset="0"/>
                  </a:rPr>
                  <a:t>f</a:t>
                </a:r>
                <a:endParaRPr kumimoji="0" lang="en-AU" altLang="zh-CN" b="1" i="1">
                  <a:solidFill>
                    <a:srgbClr val="000000"/>
                  </a:solidFill>
                  <a:latin typeface="Times New Roman" panose="02020603050405020304" pitchFamily="18" charset="0"/>
                </a:endParaRPr>
              </a:p>
            </p:txBody>
          </p:sp>
        </p:grpSp>
      </p:grpSp>
      <p:grpSp>
        <p:nvGrpSpPr>
          <p:cNvPr id="900133" name="Group 37"/>
          <p:cNvGrpSpPr>
            <a:grpSpLocks/>
          </p:cNvGrpSpPr>
          <p:nvPr/>
        </p:nvGrpSpPr>
        <p:grpSpPr bwMode="auto">
          <a:xfrm>
            <a:off x="2736849" y="4233985"/>
            <a:ext cx="1143000" cy="1066800"/>
            <a:chOff x="2352" y="2352"/>
            <a:chExt cx="720" cy="672"/>
          </a:xfrm>
        </p:grpSpPr>
        <p:sp>
          <p:nvSpPr>
            <p:cNvPr id="900134" name="AutoShape 38"/>
            <p:cNvSpPr>
              <a:spLocks noChangeArrowheads="1"/>
            </p:cNvSpPr>
            <p:nvPr/>
          </p:nvSpPr>
          <p:spPr bwMode="auto">
            <a:xfrm>
              <a:off x="259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35" name="AutoShape 39"/>
            <p:cNvSpPr>
              <a:spLocks noChangeArrowheads="1"/>
            </p:cNvSpPr>
            <p:nvPr/>
          </p:nvSpPr>
          <p:spPr bwMode="auto">
            <a:xfrm>
              <a:off x="2736" y="264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36" name="AutoShape 40"/>
            <p:cNvSpPr>
              <a:spLocks noChangeArrowheads="1"/>
            </p:cNvSpPr>
            <p:nvPr/>
          </p:nvSpPr>
          <p:spPr bwMode="auto">
            <a:xfrm>
              <a:off x="2736" y="2352"/>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37" name="AutoShape 41"/>
            <p:cNvSpPr>
              <a:spLocks noChangeArrowheads="1"/>
            </p:cNvSpPr>
            <p:nvPr/>
          </p:nvSpPr>
          <p:spPr bwMode="auto">
            <a:xfrm>
              <a:off x="2496" y="273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38" name="AutoShape 42"/>
            <p:cNvSpPr>
              <a:spLocks noChangeArrowheads="1"/>
            </p:cNvSpPr>
            <p:nvPr/>
          </p:nvSpPr>
          <p:spPr bwMode="auto">
            <a:xfrm>
              <a:off x="2976"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39" name="AutoShape 43"/>
            <p:cNvSpPr>
              <a:spLocks noChangeArrowheads="1"/>
            </p:cNvSpPr>
            <p:nvPr/>
          </p:nvSpPr>
          <p:spPr bwMode="auto">
            <a:xfrm>
              <a:off x="2832" y="288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0" name="AutoShape 44"/>
            <p:cNvSpPr>
              <a:spLocks noChangeArrowheads="1"/>
            </p:cNvSpPr>
            <p:nvPr/>
          </p:nvSpPr>
          <p:spPr bwMode="auto">
            <a:xfrm>
              <a:off x="2640" y="2928"/>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1" name="AutoShape 45"/>
            <p:cNvSpPr>
              <a:spLocks noChangeArrowheads="1"/>
            </p:cNvSpPr>
            <p:nvPr/>
          </p:nvSpPr>
          <p:spPr bwMode="auto">
            <a:xfrm>
              <a:off x="235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grpSp>
      <p:grpSp>
        <p:nvGrpSpPr>
          <p:cNvPr id="900142" name="Group 46"/>
          <p:cNvGrpSpPr>
            <a:grpSpLocks/>
          </p:cNvGrpSpPr>
          <p:nvPr/>
        </p:nvGrpSpPr>
        <p:grpSpPr bwMode="auto">
          <a:xfrm>
            <a:off x="2592386" y="4449885"/>
            <a:ext cx="1143000" cy="1066800"/>
            <a:chOff x="2352" y="2352"/>
            <a:chExt cx="720" cy="672"/>
          </a:xfrm>
        </p:grpSpPr>
        <p:sp>
          <p:nvSpPr>
            <p:cNvPr id="900143" name="AutoShape 47"/>
            <p:cNvSpPr>
              <a:spLocks noChangeArrowheads="1"/>
            </p:cNvSpPr>
            <p:nvPr/>
          </p:nvSpPr>
          <p:spPr bwMode="auto">
            <a:xfrm>
              <a:off x="259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4" name="AutoShape 48"/>
            <p:cNvSpPr>
              <a:spLocks noChangeArrowheads="1"/>
            </p:cNvSpPr>
            <p:nvPr/>
          </p:nvSpPr>
          <p:spPr bwMode="auto">
            <a:xfrm>
              <a:off x="2736" y="264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5" name="AutoShape 49"/>
            <p:cNvSpPr>
              <a:spLocks noChangeArrowheads="1"/>
            </p:cNvSpPr>
            <p:nvPr/>
          </p:nvSpPr>
          <p:spPr bwMode="auto">
            <a:xfrm>
              <a:off x="2736" y="2352"/>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6" name="AutoShape 50"/>
            <p:cNvSpPr>
              <a:spLocks noChangeArrowheads="1"/>
            </p:cNvSpPr>
            <p:nvPr/>
          </p:nvSpPr>
          <p:spPr bwMode="auto">
            <a:xfrm>
              <a:off x="2496" y="273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7" name="AutoShape 51"/>
            <p:cNvSpPr>
              <a:spLocks noChangeArrowheads="1"/>
            </p:cNvSpPr>
            <p:nvPr/>
          </p:nvSpPr>
          <p:spPr bwMode="auto">
            <a:xfrm>
              <a:off x="2976"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8" name="AutoShape 52"/>
            <p:cNvSpPr>
              <a:spLocks noChangeArrowheads="1"/>
            </p:cNvSpPr>
            <p:nvPr/>
          </p:nvSpPr>
          <p:spPr bwMode="auto">
            <a:xfrm>
              <a:off x="2832" y="2880"/>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49" name="AutoShape 53"/>
            <p:cNvSpPr>
              <a:spLocks noChangeArrowheads="1"/>
            </p:cNvSpPr>
            <p:nvPr/>
          </p:nvSpPr>
          <p:spPr bwMode="auto">
            <a:xfrm>
              <a:off x="2640" y="2928"/>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sp>
          <p:nvSpPr>
            <p:cNvPr id="900150" name="AutoShape 54"/>
            <p:cNvSpPr>
              <a:spLocks noChangeArrowheads="1"/>
            </p:cNvSpPr>
            <p:nvPr/>
          </p:nvSpPr>
          <p:spPr bwMode="auto">
            <a:xfrm>
              <a:off x="2352" y="2496"/>
              <a:ext cx="96" cy="96"/>
            </a:xfrm>
            <a:prstGeom prst="flowChartConnector">
              <a:avLst/>
            </a:prstGeom>
            <a:solidFill>
              <a:srgbClr val="0000FF"/>
            </a:solidFill>
            <a:ln>
              <a:noFill/>
            </a:ln>
            <a:extLst>
              <a:ext uri="{91240B29-F687-4F45-9708-019B960494DF}">
                <a14:hiddenLine xmlns:a14="http://schemas.microsoft.com/office/drawing/2010/main" w="12700">
                  <a:solidFill>
                    <a:srgbClr val="000000"/>
                  </a:solidFill>
                  <a:round/>
                  <a:headEnd type="none" w="sm" len="sm"/>
                  <a:tailEnd type="none" w="sm" len="sm"/>
                </a14:hiddenLine>
              </a:ext>
            </a:extLst>
          </p:spPr>
          <p:txBody>
            <a:bodyPr wrap="none" anchor="ct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endParaRPr kumimoji="0" lang="zh-CN" altLang="en-US">
                <a:solidFill>
                  <a:srgbClr val="000000"/>
                </a:solidFill>
                <a:latin typeface="ZapfDingbats"/>
              </a:endParaRPr>
            </a:p>
          </p:txBody>
        </p:sp>
      </p:grpSp>
      <p:grpSp>
        <p:nvGrpSpPr>
          <p:cNvPr id="12" name="Group 55"/>
          <p:cNvGrpSpPr>
            <a:grpSpLocks/>
          </p:cNvGrpSpPr>
          <p:nvPr/>
        </p:nvGrpSpPr>
        <p:grpSpPr bwMode="auto">
          <a:xfrm>
            <a:off x="1785936" y="2822699"/>
            <a:ext cx="2160588" cy="1406525"/>
            <a:chOff x="1655" y="1661"/>
            <a:chExt cx="1361" cy="886"/>
          </a:xfrm>
        </p:grpSpPr>
        <p:sp>
          <p:nvSpPr>
            <p:cNvPr id="900152" name="Text Box 56"/>
            <p:cNvSpPr txBox="1">
              <a:spLocks noChangeArrowheads="1"/>
            </p:cNvSpPr>
            <p:nvPr/>
          </p:nvSpPr>
          <p:spPr bwMode="auto">
            <a:xfrm>
              <a:off x="1655" y="1661"/>
              <a:ext cx="136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rPr kumimoji="0" lang="en-US" altLang="zh-CN" sz="2000" b="1" dirty="0">
                  <a:solidFill>
                    <a:srgbClr val="FF00FF"/>
                  </a:solidFill>
                  <a:latin typeface="Times New Roman" panose="02020603050405020304" pitchFamily="18" charset="0"/>
                </a:rPr>
                <a:t>Market Portfolio</a:t>
              </a:r>
            </a:p>
          </p:txBody>
        </p:sp>
        <p:sp>
          <p:nvSpPr>
            <p:cNvPr id="900153" name="Line 57"/>
            <p:cNvSpPr>
              <a:spLocks noChangeShapeType="1"/>
            </p:cNvSpPr>
            <p:nvPr/>
          </p:nvSpPr>
          <p:spPr bwMode="auto">
            <a:xfrm>
              <a:off x="2245" y="1875"/>
              <a:ext cx="181" cy="512"/>
            </a:xfrm>
            <a:prstGeom prst="line">
              <a:avLst/>
            </a:prstGeom>
            <a:noFill/>
            <a:ln w="28575">
              <a:solidFill>
                <a:srgbClr val="FF00FF"/>
              </a:solidFill>
              <a:round/>
              <a:headEnd/>
              <a:tailEnd type="triangle" w="lg" len="med"/>
            </a:ln>
            <a:extLst>
              <a:ext uri="{909E8E84-426E-40DD-AFC4-6F175D3DCCD1}">
                <a14:hiddenFill xmlns:a14="http://schemas.microsoft.com/office/drawing/2010/main">
                  <a:noFill/>
                </a14:hiddenFill>
              </a:ext>
            </a:extLst>
          </p:spPr>
          <p:txBody>
            <a:bodyPr wrap="none" anchor="ctr"/>
            <a:lstStyle/>
            <a:p>
              <a:pPr algn="ctr" fontAlgn="base">
                <a:spcBef>
                  <a:spcPct val="0"/>
                </a:spcBef>
                <a:spcAft>
                  <a:spcPct val="0"/>
                </a:spcAft>
              </a:pPr>
              <a:endParaRPr lang="zh-CN" altLang="en-US" sz="1400">
                <a:solidFill>
                  <a:srgbClr val="000000"/>
                </a:solidFill>
                <a:latin typeface="N Helvetica Narrow" charset="0"/>
                <a:ea typeface="宋体" panose="02010600030101010101" pitchFamily="2" charset="-122"/>
              </a:endParaRPr>
            </a:p>
          </p:txBody>
        </p:sp>
        <p:sp>
          <p:nvSpPr>
            <p:cNvPr id="900154" name="Rectangle 58"/>
            <p:cNvSpPr>
              <a:spLocks noChangeArrowheads="1"/>
            </p:cNvSpPr>
            <p:nvPr/>
          </p:nvSpPr>
          <p:spPr bwMode="auto">
            <a:xfrm>
              <a:off x="2321" y="2316"/>
              <a:ext cx="2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pPr>
              <a:r>
                <a:rPr kumimoji="0" lang="zh-CN" altLang="en-US" sz="1800" b="1">
                  <a:solidFill>
                    <a:srgbClr val="FF00FF"/>
                  </a:solidFill>
                  <a:latin typeface="ZapfDingbats"/>
                </a:rPr>
                <a:t>●</a:t>
              </a:r>
            </a:p>
          </p:txBody>
        </p:sp>
      </p:grpSp>
      <p:sp>
        <p:nvSpPr>
          <p:cNvPr id="58" name="Text Box 17"/>
          <p:cNvSpPr txBox="1">
            <a:spLocks noChangeArrowheads="1"/>
          </p:cNvSpPr>
          <p:nvPr/>
        </p:nvSpPr>
        <p:spPr bwMode="auto">
          <a:xfrm>
            <a:off x="9129944" y="1863726"/>
            <a:ext cx="1147299"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kumimoji="1" sz="2400">
                <a:solidFill>
                  <a:schemeClr val="tx1"/>
                </a:solidFill>
                <a:latin typeface="Tahoma" panose="020B0604030504040204" pitchFamily="34" charset="0"/>
                <a:ea typeface="宋体" panose="02010600030101010101" pitchFamily="2" charset="-122"/>
              </a:defRPr>
            </a:lvl1pPr>
            <a:lvl2pPr marL="742950" indent="-285750" algn="l">
              <a:defRPr kumimoji="1" sz="2400">
                <a:solidFill>
                  <a:schemeClr val="tx1"/>
                </a:solidFill>
                <a:latin typeface="Tahoma" panose="020B0604030504040204" pitchFamily="34" charset="0"/>
                <a:ea typeface="宋体" panose="02010600030101010101" pitchFamily="2" charset="-122"/>
              </a:defRPr>
            </a:lvl2pPr>
            <a:lvl3pPr marL="1143000" indent="-228600" algn="l">
              <a:defRPr kumimoji="1" sz="2400">
                <a:solidFill>
                  <a:schemeClr val="tx1"/>
                </a:solidFill>
                <a:latin typeface="Tahoma" panose="020B0604030504040204" pitchFamily="34" charset="0"/>
                <a:ea typeface="宋体" panose="02010600030101010101" pitchFamily="2" charset="-122"/>
              </a:defRPr>
            </a:lvl3pPr>
            <a:lvl4pPr marL="1600200" indent="-228600" algn="l">
              <a:defRPr kumimoji="1" sz="2400">
                <a:solidFill>
                  <a:schemeClr val="tx1"/>
                </a:solidFill>
                <a:latin typeface="Tahoma" panose="020B0604030504040204" pitchFamily="34" charset="0"/>
                <a:ea typeface="宋体" panose="02010600030101010101" pitchFamily="2" charset="-122"/>
              </a:defRPr>
            </a:lvl4pPr>
            <a:lvl5pPr marL="2057400" indent="-228600" algn="l">
              <a:defRPr kumimoji="1" sz="2400">
                <a:solidFill>
                  <a:schemeClr val="tx1"/>
                </a:solidFill>
                <a:latin typeface="Tahoma" panose="020B0604030504040204" pitchFamily="34"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0" fontAlgn="base" hangingPunct="0">
              <a:spcBef>
                <a:spcPct val="50000"/>
              </a:spcBef>
              <a:spcAft>
                <a:spcPct val="0"/>
              </a:spcAft>
            </a:pPr>
            <a:r>
              <a:t>SML（Security Market Line）</a:t>
            </a:r>
            <a:endParaRPr kumimoji="0" lang="en-US" altLang="zh-CN" sz="2000" dirty="0">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0203591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56041"/>
                                        </p:tgtEl>
                                        <p:attrNameLst>
                                          <p:attrName>style.visibility</p:attrName>
                                        </p:attrNameLst>
                                      </p:cBhvr>
                                      <p:to>
                                        <p:strVal val="visible"/>
                                      </p:to>
                                    </p:set>
                                    <p:animEffect transition="in" filter="wipe(down)">
                                      <p:cBhvr>
                                        <p:cTn id="7" dur="500"/>
                                        <p:tgtEl>
                                          <p:spTgt spid="5560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plus(in)">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3"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plus(i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9" name="Rectangle 3"/>
          <p:cNvSpPr>
            <a:spLocks noGrp="1" noChangeArrowheads="1"/>
          </p:cNvSpPr>
          <p:nvPr>
            <p:ph type="body" idx="1"/>
          </p:nvPr>
        </p:nvSpPr>
        <p:spPr>
          <a:xfrm>
            <a:off x="575187" y="1524000"/>
            <a:ext cx="10913807" cy="2192338"/>
          </a:xfrm>
        </p:spPr>
        <p:txBody>
          <a:bodyPr/>
          <a:lstStyle/>
          <a:p>
            <a:r>
              <a:t>可以使用股票指数期货来对冲一个充分分散的权益投资组合。定义：</a:t>
            </a:r>
          </a:p>
          <a:p>
            <a:pPr lvl="1"/>
            <a:r>
              <a:t>VA：投资组合的当前价值</a:t>
            </a:r>
          </a:p>
          <a:p>
            <a:pPr lvl="1"/>
            <a:r>
              <a:t>股指期货可用于对冲一个充分分散的股票投资组合。定义：
- VA：投资组合的当前价值
- 股权投资组合的套期保值
VF：一份期货合约的当前价值（期货价格乘以合约规模）</a:t>
            </a:r>
            <a:endParaRPr lang="zh-CN" altLang="en-US" b="0" dirty="0">
              <a:effectLst/>
            </a:endParaRPr>
          </a:p>
        </p:txBody>
      </p:sp>
      <p:sp>
        <p:nvSpPr>
          <p:cNvPr id="541698" name="Rectangle 2"/>
          <p:cNvSpPr>
            <a:spLocks noGrp="1" noChangeArrowheads="1"/>
          </p:cNvSpPr>
          <p:nvPr>
            <p:ph type="title"/>
          </p:nvPr>
        </p:nvSpPr>
        <p:spPr/>
        <p:txBody>
          <a:bodyPr/>
          <a:lstStyle/>
          <a:p>
            <a:r>
              <a:t>对冲股票投资组合</a:t>
            </a:r>
            <a:endParaRPr lang="zh-CN" altLang="en-US"/>
          </a:p>
        </p:txBody>
      </p:sp>
      <p:graphicFrame>
        <p:nvGraphicFramePr>
          <p:cNvPr id="541700" name="Object 4"/>
          <p:cNvGraphicFramePr>
            <a:graphicFrameLocks noChangeAspect="1"/>
          </p:cNvGraphicFramePr>
          <p:nvPr/>
        </p:nvGraphicFramePr>
        <p:xfrm>
          <a:off x="3216276" y="4076700"/>
          <a:ext cx="1368425" cy="1081088"/>
        </p:xfrm>
        <a:graphic>
          <a:graphicData uri="http://schemas.openxmlformats.org/presentationml/2006/ole">
            <mc:AlternateContent xmlns:mc="http://schemas.openxmlformats.org/markup-compatibility/2006">
              <mc:Choice xmlns:v="urn:schemas-microsoft-com:vml" Requires="v">
                <p:oleObj spid="_x0000_s15522" name="Equation" r:id="rId3" imgW="482400" imgH="380880" progId="Equation.DSMT4">
                  <p:embed/>
                </p:oleObj>
              </mc:Choice>
              <mc:Fallback>
                <p:oleObj name="Equation" r:id="rId3" imgW="482400" imgH="380880" progId="Equation.DSMT4">
                  <p:embed/>
                  <p:pic>
                    <p:nvPicPr>
                      <p:cNvPr id="5417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6276" y="4076700"/>
                        <a:ext cx="1368425"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1701" name="Object 5"/>
          <p:cNvGraphicFramePr>
            <a:graphicFrameLocks noChangeAspect="1"/>
          </p:cNvGraphicFramePr>
          <p:nvPr/>
        </p:nvGraphicFramePr>
        <p:xfrm>
          <a:off x="6870701" y="4076700"/>
          <a:ext cx="1692275" cy="1081088"/>
        </p:xfrm>
        <a:graphic>
          <a:graphicData uri="http://schemas.openxmlformats.org/presentationml/2006/ole">
            <mc:AlternateContent xmlns:mc="http://schemas.openxmlformats.org/markup-compatibility/2006">
              <mc:Choice xmlns:v="urn:schemas-microsoft-com:vml" Requires="v">
                <p:oleObj spid="_x0000_s15523" name="Equation" r:id="rId5" imgW="596880" imgH="380880" progId="Equation.DSMT4">
                  <p:embed/>
                </p:oleObj>
              </mc:Choice>
              <mc:Fallback>
                <p:oleObj name="Equation" r:id="rId5" imgW="596880" imgH="380880" progId="Equation.DSMT4">
                  <p:embed/>
                  <p:pic>
                    <p:nvPicPr>
                      <p:cNvPr id="541701"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0701" y="4076700"/>
                        <a:ext cx="1692275"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1702" name="AutoShape 6"/>
          <p:cNvSpPr>
            <a:spLocks noChangeArrowheads="1"/>
          </p:cNvSpPr>
          <p:nvPr/>
        </p:nvSpPr>
        <p:spPr bwMode="auto">
          <a:xfrm>
            <a:off x="4943475" y="4365626"/>
            <a:ext cx="1512888" cy="358775"/>
          </a:xfrm>
          <a:prstGeom prst="rightArrow">
            <a:avLst>
              <a:gd name="adj1" fmla="val 50000"/>
              <a:gd name="adj2" fmla="val 105420"/>
            </a:avLst>
          </a:prstGeom>
          <a:solidFill>
            <a:schemeClr val="bg1"/>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200163950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t>对冲股票投资组合</a:t>
            </a:r>
            <a:endParaRPr lang="zh-CN" altLang="en-US" dirty="0"/>
          </a:p>
        </p:txBody>
      </p:sp>
      <p:sp>
        <p:nvSpPr>
          <p:cNvPr id="542723" name="Rectangle 3"/>
          <p:cNvSpPr>
            <a:spLocks noGrp="1" noChangeArrowheads="1"/>
          </p:cNvSpPr>
          <p:nvPr>
            <p:ph type="body" idx="1"/>
          </p:nvPr>
        </p:nvSpPr>
        <p:spPr>
          <a:xfrm>
            <a:off x="781665" y="1524001"/>
            <a:ext cx="10958051" cy="4784725"/>
          </a:xfrm>
        </p:spPr>
        <p:txBody>
          <a:bodyPr/>
          <a:lstStyle/>
          <a:p>
            <a:r>
              <a:t>示例</a:t>
            </a:r>
          </a:p>
          <a:p>
            <a:pPr lvl="1"/>
            <a:r>
              <a:t>标普500指数价值 = 1,000</a:t>
            </a:r>
          </a:p>
          <a:p>
            <a:pPr lvl="1"/>
            <a:r>
              <a:t>标普500期货价格=1,010</a:t>
            </a:r>
          </a:p>
          <a:p>
            <a:pPr lvl="1"/>
            <a:r>
              <a:t>投资组合价值 = 5,050,000美元</a:t>
            </a:r>
          </a:p>
          <a:p>
            <a:pPr lvl="1"/>
            <a:r>
              <a:t>无风险利率 = 每年4%</a:t>
            </a:r>
          </a:p>
          <a:p>
            <a:pPr lvl="1"/>
            <a:r>
              <a:t>指数的股息收益率 = 每年1%</a:t>
            </a:r>
          </a:p>
          <a:p>
            <a:pPr lvl="1"/>
            <a:r>
              <a:t>投资组合的贝塔系数 = 1.5</a:t>
            </a:r>
          </a:p>
          <a:p>
            <a:pPr lvl="1"/>
            <a:r>
              <a:t>对冲股票投资组合的例子：
标准普尔500指数的价值=1,000
一条期货合约的交割价值为指数乘以250美元。</a:t>
            </a:r>
          </a:p>
          <a:p>
            <a:pPr lvl="1"/>
            <a:r>
              <a:t>应卖出的期货合约数量以对冲投资组合为</a:t>
            </a:r>
          </a:p>
          <a:p>
            <a:pPr lvl="1" algn="ctr">
              <a:buFontTx/>
              <a:buNone/>
            </a:pPr>
            <a:r>
              <a:t>1.5×5050000/（1010×250）=30</a:t>
            </a:r>
            <a:endParaRPr lang="zh-CN" altLang="en-US" sz="2000" b="0" dirty="0">
              <a:solidFill>
                <a:srgbClr val="FF158A"/>
              </a:solidFill>
              <a:effectLst/>
            </a:endParaRPr>
          </a:p>
        </p:txBody>
      </p:sp>
      <p:graphicFrame>
        <p:nvGraphicFramePr>
          <p:cNvPr id="4" name="Object 18"/>
          <p:cNvGraphicFramePr>
            <a:graphicFrameLocks noChangeAspect="1"/>
          </p:cNvGraphicFramePr>
          <p:nvPr>
            <p:extLst>
              <p:ext uri="{D42A27DB-BD31-4B8C-83A1-F6EECF244321}">
                <p14:modId xmlns:p14="http://schemas.microsoft.com/office/powerpoint/2010/main" val="2460610313"/>
              </p:ext>
            </p:extLst>
          </p:nvPr>
        </p:nvGraphicFramePr>
        <p:xfrm>
          <a:off x="6992444" y="2692841"/>
          <a:ext cx="1187450" cy="725488"/>
        </p:xfrm>
        <a:graphic>
          <a:graphicData uri="http://schemas.openxmlformats.org/presentationml/2006/ole">
            <mc:AlternateContent xmlns:mc="http://schemas.openxmlformats.org/markup-compatibility/2006">
              <mc:Choice xmlns:v="urn:schemas-microsoft-com:vml" Requires="v">
                <p:oleObj spid="_x0000_s17482" name="Equation" r:id="rId3" imgW="799920" imgH="431640" progId="Equation.DSMT4">
                  <p:embed/>
                </p:oleObj>
              </mc:Choice>
              <mc:Fallback>
                <p:oleObj name="Equation" r:id="rId3" imgW="799920" imgH="431640" progId="Equation.DSMT4">
                  <p:embed/>
                  <p:pic>
                    <p:nvPicPr>
                      <p:cNvPr id="900114" name="Object 18"/>
                      <p:cNvPicPr>
                        <a:picLocks noChangeAspect="1" noChangeArrowheads="1"/>
                      </p:cNvPicPr>
                      <p:nvPr/>
                    </p:nvPicPr>
                    <p:blipFill>
                      <a:blip r:embed="rId4"/>
                      <a:srcRect l="-1038"/>
                      <a:stretch>
                        <a:fillRect/>
                      </a:stretch>
                    </p:blipFill>
                    <p:spPr bwMode="auto">
                      <a:xfrm>
                        <a:off x="6992444" y="2692841"/>
                        <a:ext cx="1187450" cy="725488"/>
                      </a:xfrm>
                      <a:prstGeom prst="rect">
                        <a:avLst/>
                      </a:prstGeom>
                      <a:noFill/>
                      <a:ln>
                        <a:noFill/>
                      </a:ln>
                      <a:extLst/>
                    </p:spPr>
                  </p:pic>
                </p:oleObj>
              </mc:Fallback>
            </mc:AlternateContent>
          </a:graphicData>
        </a:graphic>
      </p:graphicFrame>
      <p:graphicFrame>
        <p:nvGraphicFramePr>
          <p:cNvPr id="8" name="Object 18"/>
          <p:cNvGraphicFramePr>
            <a:graphicFrameLocks noChangeAspect="1"/>
          </p:cNvGraphicFramePr>
          <p:nvPr>
            <p:extLst>
              <p:ext uri="{D42A27DB-BD31-4B8C-83A1-F6EECF244321}">
                <p14:modId xmlns:p14="http://schemas.microsoft.com/office/powerpoint/2010/main" val="1011429380"/>
              </p:ext>
            </p:extLst>
          </p:nvPr>
        </p:nvGraphicFramePr>
        <p:xfrm>
          <a:off x="6992444" y="1990920"/>
          <a:ext cx="2926878" cy="676081"/>
        </p:xfrm>
        <a:graphic>
          <a:graphicData uri="http://schemas.openxmlformats.org/presentationml/2006/ole">
            <mc:AlternateContent xmlns:mc="http://schemas.openxmlformats.org/markup-compatibility/2006">
              <mc:Choice xmlns:v="urn:schemas-microsoft-com:vml" Requires="v">
                <p:oleObj spid="_x0000_s17483" name="Equation" r:id="rId5" imgW="2120760" imgH="431640" progId="Equation.DSMT4">
                  <p:embed/>
                </p:oleObj>
              </mc:Choice>
              <mc:Fallback>
                <p:oleObj name="Equation" r:id="rId5" imgW="2120760" imgH="431640" progId="Equation.DSMT4">
                  <p:embed/>
                  <p:pic>
                    <p:nvPicPr>
                      <p:cNvPr id="59" name="Object 18"/>
                      <p:cNvPicPr>
                        <a:picLocks noChangeAspect="1" noChangeArrowheads="1"/>
                      </p:cNvPicPr>
                      <p:nvPr/>
                    </p:nvPicPr>
                    <p:blipFill>
                      <a:blip r:embed="rId6"/>
                      <a:srcRect l="-1038"/>
                      <a:stretch>
                        <a:fillRect/>
                      </a:stretch>
                    </p:blipFill>
                    <p:spPr bwMode="auto">
                      <a:xfrm>
                        <a:off x="6992444" y="1990920"/>
                        <a:ext cx="2926878" cy="676081"/>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21272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50"/>
                                        <p:tgtEl>
                                          <p:spTgt spid="8"/>
                                        </p:tgtEl>
                                      </p:cBhvr>
                                    </p:animEffect>
                                    <p:anim calcmode="lin" valueType="num">
                                      <p:cBhvr>
                                        <p:cTn id="13" dur="250" fill="hold"/>
                                        <p:tgtEl>
                                          <p:spTgt spid="8"/>
                                        </p:tgtEl>
                                        <p:attrNameLst>
                                          <p:attrName>ppt_x</p:attrName>
                                        </p:attrNameLst>
                                      </p:cBhvr>
                                      <p:tavLst>
                                        <p:tav tm="0">
                                          <p:val>
                                            <p:strVal val="#ppt_x"/>
                                          </p:val>
                                        </p:tav>
                                        <p:tav tm="100000">
                                          <p:val>
                                            <p:strVal val="#ppt_x"/>
                                          </p:val>
                                        </p:tav>
                                      </p:tavLst>
                                    </p:anim>
                                    <p:anim calcmode="lin" valueType="num">
                                      <p:cBhvr>
                                        <p:cTn id="14" dur="25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23">
                                            <p:txEl>
                                              <p:pRg st="8" end="8"/>
                                            </p:txEl>
                                          </p:spTgt>
                                        </p:tgtEl>
                                        <p:attrNameLst>
                                          <p:attrName>style.visibility</p:attrName>
                                        </p:attrNameLst>
                                      </p:cBhvr>
                                      <p:to>
                                        <p:strVal val="visible"/>
                                      </p:to>
                                    </p:set>
                                    <p:anim calcmode="lin" valueType="num">
                                      <p:cBhvr additive="base">
                                        <p:cTn id="19" dur="500" fill="hold"/>
                                        <p:tgtEl>
                                          <p:spTgt spid="54272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2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42723">
                                            <p:txEl>
                                              <p:pRg st="9" end="9"/>
                                            </p:txEl>
                                          </p:spTgt>
                                        </p:tgtEl>
                                        <p:attrNameLst>
                                          <p:attrName>style.visibility</p:attrName>
                                        </p:attrNameLst>
                                      </p:cBhvr>
                                      <p:to>
                                        <p:strVal val="visible"/>
                                      </p:to>
                                    </p:set>
                                    <p:anim calcmode="lin" valueType="num">
                                      <p:cBhvr additive="base">
                                        <p:cTn id="23" dur="500" fill="hold"/>
                                        <p:tgtEl>
                                          <p:spTgt spid="54272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4272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t>对冲股票投资组合</a:t>
            </a:r>
            <a:endParaRPr lang="zh-CN" altLang="en-US"/>
          </a:p>
        </p:txBody>
      </p:sp>
      <p:sp>
        <p:nvSpPr>
          <p:cNvPr id="543747" name="Rectangle 3"/>
          <p:cNvSpPr>
            <a:spLocks noGrp="1" noChangeArrowheads="1"/>
          </p:cNvSpPr>
          <p:nvPr>
            <p:ph type="body" idx="1"/>
          </p:nvPr>
        </p:nvSpPr>
        <p:spPr>
          <a:xfrm>
            <a:off x="589935" y="1524000"/>
            <a:ext cx="9773265" cy="4857750"/>
          </a:xfrm>
        </p:spPr>
        <p:txBody>
          <a:bodyPr/>
          <a:lstStyle/>
          <a:p>
            <a:pPr lvl="1">
              <a:lnSpc>
                <a:spcPct val="90000"/>
              </a:lnSpc>
            </a:pPr>
            <a:r>
              <a:t>假设三个月后指数变为900，期货价格为902。那么从空头期货头寸中获得的收益将是：</a:t>
            </a:r>
          </a:p>
          <a:p>
            <a:pPr lvl="1" algn="ctr">
              <a:lnSpc>
                <a:spcPct val="90000"/>
              </a:lnSpc>
              <a:buFontTx/>
              <a:buNone/>
            </a:pPr>
            <a:r>
              <a:t>30 * (1010 - 902) * 250 = 810,000</a:t>
            </a:r>
          </a:p>
          <a:p>
            <a:pPr lvl="1">
              <a:lnSpc>
                <a:spcPct val="90000"/>
              </a:lnSpc>
            </a:pPr>
            <a:r>
              <a:t>对指数的损失为10%。指数每季度支付0.25%的股息，每年的股息率为1%。因此，考虑股息因素后，投资者在3个月内将获得9.75%的回报。</a:t>
            </a:r>
          </a:p>
          <a:p>
            <a:pPr lvl="1">
              <a:lnSpc>
                <a:spcPct val="90000"/>
              </a:lnSpc>
            </a:pPr>
            <a:r>
              <a:t>CAPM（资本资产定价模型）</a:t>
            </a:r>
          </a:p>
          <a:p>
            <a:pPr lvl="1">
              <a:lnSpc>
                <a:spcPct val="90000"/>
              </a:lnSpc>
              <a:buFontTx/>
              <a:buNone/>
            </a:pPr>
            <a:r>
              <a:t>期望回报率公式：E(Rp) = Rf + β(E(Rm) - Rf)</a:t>
            </a:r>
          </a:p>
          <a:p>
            <a:pPr lvl="1">
              <a:lnSpc>
                <a:spcPct val="90000"/>
              </a:lnSpc>
              <a:buFontTx/>
              <a:buNone/>
            </a:pPr>
            <a:r>
              <a:t>= 1.0 + 1.5 × (−9.75 − 1)</a:t>
            </a:r>
          </a:p>
          <a:p>
            <a:pPr lvl="1">
              <a:lnSpc>
                <a:spcPct val="90000"/>
              </a:lnSpc>
              <a:buFontTx/>
              <a:buNone/>
            </a:pPr>
            <a:r>
              <a:t>= -15.125</a:t>
            </a:r>
          </a:p>
          <a:p>
            <a:pPr lvl="1">
              <a:lnSpc>
                <a:spcPct val="90000"/>
              </a:lnSpc>
            </a:pPr>
            <a:r>
              <a:t>因此，投资组合在三个月末的预期价值（包括股息在内）为</a:t>
            </a:r>
          </a:p>
          <a:p>
            <a:pPr lvl="1" algn="ctr">
              <a:lnSpc>
                <a:spcPct val="90000"/>
              </a:lnSpc>
              <a:buFontTx/>
              <a:buNone/>
            </a:pPr>
            <a:r>
              <a:t>$5,050,000 × (1 - 0.15125) = $4,286,187</a:t>
            </a:r>
          </a:p>
        </p:txBody>
      </p:sp>
    </p:spTree>
    <p:extLst>
      <p:ext uri="{BB962C8B-B14F-4D97-AF65-F5344CB8AC3E}">
        <p14:creationId xmlns:p14="http://schemas.microsoft.com/office/powerpoint/2010/main" val="6043941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t>对冲股票投资组合</a:t>
            </a:r>
            <a:endParaRPr lang="zh-CN" altLang="en-US"/>
          </a:p>
        </p:txBody>
      </p:sp>
      <p:sp>
        <p:nvSpPr>
          <p:cNvPr id="544771" name="Rectangle 3"/>
          <p:cNvSpPr>
            <a:spLocks noGrp="1" noChangeArrowheads="1"/>
          </p:cNvSpPr>
          <p:nvPr>
            <p:ph type="body" idx="1"/>
          </p:nvPr>
        </p:nvSpPr>
        <p:spPr/>
        <p:txBody>
          <a:bodyPr/>
          <a:lstStyle/>
          <a:p>
            <a:r>
              <a:t>对冲收益为</a:t>
            </a:r>
          </a:p>
          <a:p>
            <a:pPr algn="ctr">
              <a:buFont typeface="Wingdings" panose="05000000000000000000" pitchFamily="2" charset="2"/>
              <a:buNone/>
            </a:pPr>
            <a:r>
              <a:t>对冲股票投资组合
- 对冲收益为
4,286,187美元 + 810,000美元 = 5,096,187美元</a:t>
            </a:r>
            <a:endParaRPr lang="zh-CN" altLang="en-US" sz="2400" dirty="0">
              <a:solidFill>
                <a:srgbClr val="FF158A"/>
              </a:solidFill>
            </a:endParaRPr>
          </a:p>
        </p:txBody>
      </p:sp>
      <p:pic>
        <p:nvPicPr>
          <p:cNvPr id="544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245" y="2602767"/>
            <a:ext cx="7433186" cy="3755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bwMode="auto">
          <a:xfrm>
            <a:off x="5275385" y="3188677"/>
            <a:ext cx="914400" cy="2872154"/>
          </a:xfrm>
          <a:prstGeom prst="rect">
            <a:avLst/>
          </a:prstGeom>
          <a:solidFill>
            <a:srgbClr val="FF158A">
              <a:alpha val="30000"/>
            </a:srgbClr>
          </a:solidFill>
          <a:ln>
            <a:noFill/>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N Helvetica Narrow" charset="0"/>
              <a:ea typeface="宋体" panose="02010600030101010101" pitchFamily="2" charset="-122"/>
            </a:endParaRPr>
          </a:p>
        </p:txBody>
      </p:sp>
      <p:sp>
        <p:nvSpPr>
          <p:cNvPr id="7" name="矩形 6"/>
          <p:cNvSpPr/>
          <p:nvPr/>
        </p:nvSpPr>
        <p:spPr bwMode="auto">
          <a:xfrm>
            <a:off x="6283570" y="3188677"/>
            <a:ext cx="914400" cy="2872154"/>
          </a:xfrm>
          <a:prstGeom prst="rect">
            <a:avLst/>
          </a:prstGeom>
          <a:solidFill>
            <a:srgbClr val="FF158A">
              <a:alpha val="30000"/>
            </a:srgbClr>
          </a:solidFill>
          <a:ln>
            <a:noFill/>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N Helvetica Narrow" charset="0"/>
              <a:ea typeface="宋体" panose="02010600030101010101" pitchFamily="2" charset="-122"/>
            </a:endParaRPr>
          </a:p>
        </p:txBody>
      </p:sp>
      <p:sp>
        <p:nvSpPr>
          <p:cNvPr id="8" name="矩形 7"/>
          <p:cNvSpPr/>
          <p:nvPr/>
        </p:nvSpPr>
        <p:spPr bwMode="auto">
          <a:xfrm>
            <a:off x="8804031" y="3188677"/>
            <a:ext cx="914400" cy="2872154"/>
          </a:xfrm>
          <a:prstGeom prst="rect">
            <a:avLst/>
          </a:prstGeom>
          <a:solidFill>
            <a:srgbClr val="FF158A">
              <a:alpha val="30000"/>
            </a:srgbClr>
          </a:solidFill>
          <a:ln>
            <a:noFill/>
          </a:ln>
          <a:effectLst/>
          <a:ex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400" b="0" i="0" u="none" strike="noStrike" cap="none" normalizeH="0" baseline="0" smtClean="0">
              <a:ln>
                <a:noFill/>
              </a:ln>
              <a:solidFill>
                <a:schemeClr val="tx1"/>
              </a:solidFill>
              <a:effectLst/>
              <a:latin typeface="N Helvetica Narrow" charset="0"/>
              <a:ea typeface="宋体" panose="02010600030101010101" pitchFamily="2" charset="-122"/>
            </a:endParaRPr>
          </a:p>
        </p:txBody>
      </p:sp>
    </p:spTree>
    <p:extLst>
      <p:ext uri="{BB962C8B-B14F-4D97-AF65-F5344CB8AC3E}">
        <p14:creationId xmlns:p14="http://schemas.microsoft.com/office/powerpoint/2010/main" val="2750114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544772"/>
                                        </p:tgtEl>
                                        <p:attrNameLst>
                                          <p:attrName>style.visibility</p:attrName>
                                        </p:attrNameLst>
                                      </p:cBhvr>
                                      <p:to>
                                        <p:strVal val="visible"/>
                                      </p:to>
                                    </p:set>
                                    <p:animEffect transition="in" filter="wipe(right)">
                                      <p:cBhvr>
                                        <p:cTn id="7" dur="500"/>
                                        <p:tgtEl>
                                          <p:spTgt spid="5447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r>
              <a:t>滚动套期保值</a:t>
            </a:r>
          </a:p>
        </p:txBody>
      </p:sp>
      <p:sp>
        <p:nvSpPr>
          <p:cNvPr id="545795" name="Rectangle 3"/>
          <p:cNvSpPr>
            <a:spLocks noGrp="1" noChangeArrowheads="1"/>
          </p:cNvSpPr>
          <p:nvPr>
            <p:ph type="body" idx="1"/>
          </p:nvPr>
        </p:nvSpPr>
        <p:spPr>
          <a:xfrm>
            <a:off x="1061884" y="1868488"/>
            <a:ext cx="10427110" cy="4075112"/>
          </a:xfrm>
        </p:spPr>
        <p:txBody>
          <a:bodyPr/>
          <a:lstStyle/>
          <a:p>
            <a:r>
              <a:t>有时对冲的到期日晚于可以使用的所有期货合约的交割日期。</a:t>
            </a:r>
            <a:endParaRPr lang="en-US" altLang="zh-CN" sz="2400" dirty="0"/>
          </a:p>
          <a:p>
            <a:r>
              <a:t>在上下文的基础上，该句的翻译如下：
套期保值者随后必须通过平仓一个期货合约并在更晚交割日期的期货合约中持有相同头寸的方式，将套期保值向前滚动。</a:t>
            </a:r>
            <a:endParaRPr lang="en-US" altLang="zh-CN" sz="2400" dirty="0"/>
          </a:p>
          <a:p>
            <a:r>
              <a:t> hedge可以被多次向前滚动。</a:t>
            </a:r>
            <a:endParaRPr lang="en-US" altLang="zh-CN" sz="2400" dirty="0"/>
          </a:p>
          <a:p>
            <a:r>
              <a:t>考虑一家希望利用空头套期保值来降低在时间T收到某资产价格风险的公司。</a:t>
            </a:r>
            <a:endParaRPr lang="en-US" altLang="zh-CN" sz="2400" dirty="0"/>
          </a:p>
        </p:txBody>
      </p:sp>
    </p:spTree>
    <p:extLst>
      <p:ext uri="{BB962C8B-B14F-4D97-AF65-F5344CB8AC3E}">
        <p14:creationId xmlns:p14="http://schemas.microsoft.com/office/powerpoint/2010/main" val="27575533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animEffect transition="in" filter="wipe(left)">
                                      <p:cBhvr>
                                        <p:cTn id="7" dur="500"/>
                                        <p:tgtEl>
                                          <p:spTgt spid="5457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5795">
                                            <p:txEl>
                                              <p:pRg st="1" end="1"/>
                                            </p:txEl>
                                          </p:spTgt>
                                        </p:tgtEl>
                                        <p:attrNameLst>
                                          <p:attrName>style.visibility</p:attrName>
                                        </p:attrNameLst>
                                      </p:cBhvr>
                                      <p:to>
                                        <p:strVal val="visible"/>
                                      </p:to>
                                    </p:set>
                                    <p:animEffect transition="in" filter="wipe(left)">
                                      <p:cBhvr>
                                        <p:cTn id="12" dur="500"/>
                                        <p:tgtEl>
                                          <p:spTgt spid="5457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5795">
                                            <p:txEl>
                                              <p:pRg st="2" end="2"/>
                                            </p:txEl>
                                          </p:spTgt>
                                        </p:tgtEl>
                                        <p:attrNameLst>
                                          <p:attrName>style.visibility</p:attrName>
                                        </p:attrNameLst>
                                      </p:cBhvr>
                                      <p:to>
                                        <p:strVal val="visible"/>
                                      </p:to>
                                    </p:set>
                                    <p:animEffect transition="in" filter="wipe(left)">
                                      <p:cBhvr>
                                        <p:cTn id="17" dur="500"/>
                                        <p:tgtEl>
                                          <p:spTgt spid="5457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5795">
                                            <p:txEl>
                                              <p:pRg st="3" end="3"/>
                                            </p:txEl>
                                          </p:spTgt>
                                        </p:tgtEl>
                                        <p:attrNameLst>
                                          <p:attrName>style.visibility</p:attrName>
                                        </p:attrNameLst>
                                      </p:cBhvr>
                                      <p:to>
                                        <p:strVal val="visible"/>
                                      </p:to>
                                    </p:set>
                                    <p:animEffect transition="in" filter="wipe(left)">
                                      <p:cBhvr>
                                        <p:cTn id="22" dur="500"/>
                                        <p:tgtEl>
                                          <p:spTgt spid="545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79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t>滚动套期保值</a:t>
            </a:r>
            <a:endParaRPr lang="zh-CN" altLang="en-US" sz="2800"/>
          </a:p>
        </p:txBody>
      </p:sp>
      <p:sp>
        <p:nvSpPr>
          <p:cNvPr id="546819" name="Rectangle 3"/>
          <p:cNvSpPr>
            <a:spLocks noGrp="1" noChangeArrowheads="1"/>
          </p:cNvSpPr>
          <p:nvPr>
            <p:ph type="body" idx="1"/>
          </p:nvPr>
        </p:nvSpPr>
        <p:spPr>
          <a:xfrm>
            <a:off x="516194" y="1524001"/>
            <a:ext cx="11120283" cy="1579563"/>
          </a:xfrm>
        </p:spPr>
        <p:txBody>
          <a:bodyPr/>
          <a:lstStyle/>
          <a:p>
            <a:r>
              <a:t>如果存在期货合约 1、2、3、…、n（并非所有合约都一定在当前时间存在），且交割日期越来越晚，公司可以采用以下策略：</a:t>
            </a:r>
          </a:p>
        </p:txBody>
      </p:sp>
      <p:sp>
        <p:nvSpPr>
          <p:cNvPr id="546820" name="Rectangle 4"/>
          <p:cNvSpPr>
            <a:spLocks noChangeArrowheads="1"/>
          </p:cNvSpPr>
          <p:nvPr/>
        </p:nvSpPr>
        <p:spPr bwMode="auto">
          <a:xfrm>
            <a:off x="3719514" y="3213100"/>
            <a:ext cx="5329237"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Font typeface="Wingdings" panose="05000000000000000000" pitchFamily="2" charset="2"/>
              <a:buChar char="v"/>
              <a:defRPr sz="28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820738" indent="-285750" algn="l">
              <a:spcBef>
                <a:spcPct val="20000"/>
              </a:spcBef>
              <a:buClr>
                <a:srgbClr val="FF9900"/>
              </a:buClr>
              <a:buChar char="—"/>
              <a:defRPr sz="24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228725" indent="-228600" algn="l">
              <a:spcBef>
                <a:spcPct val="20000"/>
              </a:spcBef>
              <a:buClr>
                <a:schemeClr val="accent2"/>
              </a:buClr>
              <a:buFont typeface="Wingdings" panose="05000000000000000000" pitchFamily="2" charset="2"/>
              <a:buChar cha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36713" indent="-228600" algn="l">
              <a:spcBef>
                <a:spcPct val="20000"/>
              </a:spcBef>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pPr>
              <a:buFont typeface="Wingdings" panose="05000000000000000000" pitchFamily="2" charset="2"/>
              <a:buNone/>
            </a:pPr>
            <a:r>
              <a:t>时间 t1：卖出期货合约 1。</a:t>
            </a:r>
          </a:p>
          <a:p>
            <a:pPr>
              <a:buFont typeface="Wingdings" panose="05000000000000000000" pitchFamily="2" charset="2"/>
              <a:buNone/>
            </a:pPr>
            <a:r>
              <a:t>时间 t2：平仓期货合约 1</a:t>
            </a:r>
          </a:p>
          <a:p>
            <a:pPr>
              <a:buFont typeface="Wingdings" panose="05000000000000000000" pitchFamily="2" charset="2"/>
              <a:buNone/>
            </a:pPr>
            <a:r>
              <a:t>在时间 t1：卖出期货合约 2。</a:t>
            </a:r>
          </a:p>
          <a:p>
            <a:pPr>
              <a:buFont typeface="Wingdings" panose="05000000000000000000" pitchFamily="2" charset="2"/>
              <a:buNone/>
            </a:pPr>
            <a:r>
              <a:t>时间 t3：平仓期货合约 2。</a:t>
            </a:r>
          </a:p>
          <a:p>
            <a:pPr>
              <a:buFont typeface="Wingdings" panose="05000000000000000000" pitchFamily="2" charset="2"/>
              <a:buNone/>
            </a:pPr>
            <a:r>
              <a:t>卖出期货合约3。</a:t>
            </a:r>
          </a:p>
          <a:p>
            <a:pPr>
              <a:buFont typeface="Wingdings" panose="05000000000000000000" pitchFamily="2" charset="2"/>
              <a:buNone/>
            </a:pPr>
            <a:r>
              <a:t>滚动套期保值
- 如果存在交割日期逐次推后的期货合约1、2、3、…、n（并非所有合约当前都一定存在），公司可以采用以下策略：
- 时间t1：卖出期货合约1。</a:t>
            </a:r>
          </a:p>
          <a:p>
            <a:pPr>
              <a:buFont typeface="Wingdings" panose="05000000000000000000" pitchFamily="2" charset="2"/>
              <a:buNone/>
            </a:pPr>
            <a:r>
              <a:t>时间 tn：平仓期货合约 n–1。</a:t>
            </a:r>
          </a:p>
          <a:p>
            <a:pPr>
              <a:buFont typeface="Wingdings" panose="05000000000000000000" pitchFamily="2" charset="2"/>
              <a:buNone/>
            </a:pPr>
            <a:r>
              <a:t>做空期货合约 n。</a:t>
            </a:r>
          </a:p>
          <a:p>
            <a:pPr>
              <a:buFont typeface="Wingdings" panose="05000000000000000000" pitchFamily="2" charset="2"/>
              <a:buNone/>
            </a:pPr>
            <a:r>
              <a:t>时间 T：平仓期货合约 n</a:t>
            </a:r>
          </a:p>
        </p:txBody>
      </p:sp>
    </p:spTree>
    <p:extLst>
      <p:ext uri="{BB962C8B-B14F-4D97-AF65-F5344CB8AC3E}">
        <p14:creationId xmlns:p14="http://schemas.microsoft.com/office/powerpoint/2010/main" val="145468336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1348" y="2138516"/>
            <a:ext cx="10515600" cy="2335470"/>
          </a:xfrm>
        </p:spPr>
        <p:txBody>
          <a:bodyPr/>
          <a:lstStyle/>
          <a:p>
            <a:pPr algn="ctr"/>
            <a:br>
              <a:rPr lang="en-US" altLang="zh-CN" sz="4800" dirty="0" smtClean="0">
                <a:solidFill>
                  <a:srgbClr val="FF158A"/>
                </a:solidFill>
              </a:rPr>
            </a:br>
            <a:br>
              <a:rPr lang="en-US" altLang="zh-CN" sz="4800" dirty="0" smtClean="0">
                <a:solidFill>
                  <a:srgbClr val="FF158A"/>
                </a:solidFill>
              </a:rPr>
            </a:br>
            <a:r>
              <a:t>会计、税收和远期合约</a:t>
            </a:r>
            <a:endParaRPr lang="zh-CN" altLang="en-US" sz="4800" dirty="0">
              <a:solidFill>
                <a:srgbClr val="FF158A"/>
              </a:solidFill>
            </a:endParaRPr>
          </a:p>
        </p:txBody>
      </p:sp>
    </p:spTree>
    <p:extLst>
      <p:ext uri="{BB962C8B-B14F-4D97-AF65-F5344CB8AC3E}">
        <p14:creationId xmlns:p14="http://schemas.microsoft.com/office/powerpoint/2010/main" val="173162116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t>会计与税务</a:t>
            </a:r>
          </a:p>
        </p:txBody>
      </p:sp>
      <p:sp>
        <p:nvSpPr>
          <p:cNvPr id="428035" name="Rectangle 3"/>
          <p:cNvSpPr>
            <a:spLocks noGrp="1" noChangeArrowheads="1"/>
          </p:cNvSpPr>
          <p:nvPr>
            <p:ph type="body" idx="1"/>
          </p:nvPr>
        </p:nvSpPr>
        <p:spPr>
          <a:xfrm>
            <a:off x="476864" y="1826342"/>
            <a:ext cx="11135033" cy="4419600"/>
          </a:xfrm>
        </p:spPr>
        <p:txBody>
          <a:bodyPr/>
          <a:lstStyle/>
          <a:p>
            <a:r>
              <a:t>期货交易的会计处理</a:t>
            </a:r>
          </a:p>
          <a:p>
            <a:pPr lvl="1">
              <a:buFontTx/>
              <a:buNone/>
            </a:pPr>
            <a:r>
              <a:t>交易员专栏—2001年2月</a:t>
            </a:r>
          </a:p>
          <a:p>
            <a:pPr lvl="1">
              <a:buFontTx/>
              <a:buNone/>
            </a:pPr>
            <a:r>
              <a:t>2000年9月：投资者在一份2001年3月的大豆期货合约中建立多头头寸，买入5,000蒲式耳大豆。期货价格为每蒲式耳150美分。</a:t>
            </a:r>
          </a:p>
          <a:p>
            <a:pPr lvl="1">
              <a:buFontTx/>
              <a:buNone/>
            </a:pPr>
            <a:r>
              <a:t>2000年底：期货价格为每蒲式耳170美分。</a:t>
            </a:r>
          </a:p>
          <a:p>
            <a:pPr lvl="1">
              <a:buFontTx/>
              <a:buNone/>
            </a:pPr>
            <a:r>
              <a:t>2001年2月：合约已平仓。期货价格为每蒲式耳180美分。</a:t>
            </a:r>
          </a:p>
        </p:txBody>
      </p:sp>
      <p:sp>
        <p:nvSpPr>
          <p:cNvPr id="428036" name="Rectangle 4"/>
          <p:cNvSpPr>
            <a:spLocks noChangeArrowheads="1"/>
          </p:cNvSpPr>
          <p:nvPr/>
        </p:nvSpPr>
        <p:spPr bwMode="auto">
          <a:xfrm>
            <a:off x="575187" y="2286000"/>
            <a:ext cx="10869561" cy="2895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8037" name="Line 5"/>
          <p:cNvSpPr>
            <a:spLocks noChangeShapeType="1"/>
          </p:cNvSpPr>
          <p:nvPr/>
        </p:nvSpPr>
        <p:spPr bwMode="auto">
          <a:xfrm flipV="1">
            <a:off x="575187" y="2772696"/>
            <a:ext cx="10869561" cy="29497"/>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28039" name="Line 7"/>
          <p:cNvSpPr>
            <a:spLocks noChangeShapeType="1"/>
          </p:cNvSpPr>
          <p:nvPr/>
        </p:nvSpPr>
        <p:spPr bwMode="auto">
          <a:xfrm>
            <a:off x="2209800" y="5181600"/>
            <a:ext cx="8001000"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38206937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r>
              <a:t>会计与税务</a:t>
            </a:r>
            <a:endParaRPr lang="zh-CN" altLang="en-US"/>
          </a:p>
        </p:txBody>
      </p:sp>
      <p:sp>
        <p:nvSpPr>
          <p:cNvPr id="429059" name="Rectangle 3"/>
          <p:cNvSpPr>
            <a:spLocks noGrp="1" noChangeArrowheads="1"/>
          </p:cNvSpPr>
          <p:nvPr>
            <p:ph type="body" idx="1"/>
          </p:nvPr>
        </p:nvSpPr>
        <p:spPr>
          <a:xfrm>
            <a:off x="545689" y="1981200"/>
            <a:ext cx="10987549" cy="3124200"/>
          </a:xfrm>
        </p:spPr>
        <p:txBody>
          <a:bodyPr/>
          <a:lstStyle/>
          <a:p>
            <a:pPr>
              <a:buFont typeface="Wingdings" panose="05000000000000000000" pitchFamily="2" charset="2"/>
              <a:buNone/>
            </a:pPr>
            <a:r>
              <a:t>如果投资者是投机者</a:t>
            </a:r>
          </a:p>
          <a:p>
            <a:pPr>
              <a:buFont typeface="Wingdings" panose="05000000000000000000" pitchFamily="2" charset="2"/>
              <a:buNone/>
            </a:pPr>
            <a:r>
              <a:t>会计收益在2000年为5,000*20=$1,000。</a:t>
            </a:r>
          </a:p>
          <a:p>
            <a:pPr>
              <a:buFont typeface="Wingdings" panose="05000000000000000000" pitchFamily="2" charset="2"/>
              <a:buNone/>
            </a:pPr>
            <a:r>
              <a:t>会计收益（2001年）为 5,000×10=500 美元</a:t>
            </a:r>
          </a:p>
          <a:p>
            <a:pPr>
              <a:buFont typeface="Wingdings" panose="05000000000000000000" pitchFamily="2" charset="2"/>
              <a:buNone/>
            </a:pPr>
            <a:r>
              <a:t>如果投资者在对冲2001年购买玉米的风险时</a:t>
            </a:r>
          </a:p>
          <a:p>
            <a:pPr>
              <a:buFont typeface="Wingdings" panose="05000000000000000000" pitchFamily="2" charset="2"/>
              <a:buNone/>
            </a:pPr>
            <a:r>
              <a:t>该交易对2000年的报告结果没有影响。</a:t>
            </a:r>
          </a:p>
          <a:p>
            <a:pPr>
              <a:buFont typeface="Wingdings" panose="05000000000000000000" pitchFamily="2" charset="2"/>
              <a:buNone/>
            </a:pPr>
            <a:r>
              <a:t>会计收益在2001年是5,000*30=$1,500。</a:t>
            </a:r>
          </a:p>
        </p:txBody>
      </p:sp>
      <p:sp>
        <p:nvSpPr>
          <p:cNvPr id="429060" name="Rectangle 4"/>
          <p:cNvSpPr>
            <a:spLocks noChangeArrowheads="1"/>
          </p:cNvSpPr>
          <p:nvPr/>
        </p:nvSpPr>
        <p:spPr bwMode="auto">
          <a:xfrm>
            <a:off x="328084" y="1981200"/>
            <a:ext cx="11205154" cy="289560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9061" name="Line 5"/>
          <p:cNvSpPr>
            <a:spLocks noChangeShapeType="1"/>
          </p:cNvSpPr>
          <p:nvPr/>
        </p:nvSpPr>
        <p:spPr bwMode="auto">
          <a:xfrm>
            <a:off x="328084" y="2399071"/>
            <a:ext cx="11205154" cy="1"/>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29062" name="Line 6"/>
          <p:cNvSpPr>
            <a:spLocks noChangeShapeType="1"/>
          </p:cNvSpPr>
          <p:nvPr/>
        </p:nvSpPr>
        <p:spPr bwMode="auto">
          <a:xfrm>
            <a:off x="328084" y="3303640"/>
            <a:ext cx="1120515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29063" name="Line 7"/>
          <p:cNvSpPr>
            <a:spLocks noChangeShapeType="1"/>
          </p:cNvSpPr>
          <p:nvPr/>
        </p:nvSpPr>
        <p:spPr bwMode="auto">
          <a:xfrm flipV="1">
            <a:off x="328084" y="3805084"/>
            <a:ext cx="11205154" cy="73742"/>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Tree>
    <p:extLst>
      <p:ext uri="{BB962C8B-B14F-4D97-AF65-F5344CB8AC3E}">
        <p14:creationId xmlns:p14="http://schemas.microsoft.com/office/powerpoint/2010/main" val="23758639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ChangeArrowheads="1"/>
          </p:cNvSpPr>
          <p:nvPr/>
        </p:nvSpPr>
        <p:spPr bwMode="auto">
          <a:xfrm>
            <a:off x="2514600" y="381000"/>
            <a:ext cx="7551738" cy="827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lgn="l">
              <a:defRPr sz="2400">
                <a:solidFill>
                  <a:schemeClr val="tx1"/>
                </a:solidFill>
                <a:latin typeface="Times New Roman" panose="02020603050405020304" pitchFamily="18" charset="0"/>
              </a:defRPr>
            </a:lvl1pPr>
            <a:lvl2pPr algn="l">
              <a:defRPr sz="2400">
                <a:solidFill>
                  <a:schemeClr val="tx1"/>
                </a:solidFill>
                <a:latin typeface="Times New Roman" panose="02020603050405020304" pitchFamily="18" charset="0"/>
              </a:defRPr>
            </a:lvl2pPr>
            <a:lvl3pPr algn="l">
              <a:defRPr sz="2400">
                <a:solidFill>
                  <a:schemeClr val="tx1"/>
                </a:solidFill>
                <a:latin typeface="Times New Roman" panose="02020603050405020304" pitchFamily="18" charset="0"/>
              </a:defRPr>
            </a:lvl3pPr>
            <a:lvl4pPr algn="l">
              <a:defRPr sz="2400">
                <a:solidFill>
                  <a:schemeClr val="tx1"/>
                </a:solidFill>
                <a:latin typeface="Times New Roman" panose="02020603050405020304" pitchFamily="18" charset="0"/>
              </a:defRPr>
            </a:lvl4pPr>
            <a:lvl5pPr algn="l">
              <a:defRPr sz="2400">
                <a:solidFill>
                  <a:schemeClr val="tx1"/>
                </a:solidFill>
                <a:latin typeface="Times New Roman" panose="02020603050405020304" pitchFamily="18" charset="0"/>
              </a:defRPr>
            </a:lvl5pPr>
            <a:lvl6pPr marL="457200" eaLnBrk="0" fontAlgn="base" hangingPunct="0">
              <a:spcBef>
                <a:spcPct val="0"/>
              </a:spcBef>
              <a:spcAft>
                <a:spcPct val="0"/>
              </a:spcAft>
              <a:defRPr sz="2400">
                <a:solidFill>
                  <a:schemeClr val="tx1"/>
                </a:solidFill>
                <a:latin typeface="Times New Roman" panose="02020603050405020304" pitchFamily="18" charset="0"/>
              </a:defRPr>
            </a:lvl6pPr>
            <a:lvl7pPr marL="914400" eaLnBrk="0" fontAlgn="base" hangingPunct="0">
              <a:spcBef>
                <a:spcPct val="0"/>
              </a:spcBef>
              <a:spcAft>
                <a:spcPct val="0"/>
              </a:spcAft>
              <a:defRPr sz="2400">
                <a:solidFill>
                  <a:schemeClr val="tx1"/>
                </a:solidFill>
                <a:latin typeface="Times New Roman" panose="02020603050405020304" pitchFamily="18" charset="0"/>
              </a:defRPr>
            </a:lvl7pPr>
            <a:lvl8pPr marL="1371600" eaLnBrk="0" fontAlgn="base" hangingPunct="0">
              <a:spcBef>
                <a:spcPct val="0"/>
              </a:spcBef>
              <a:spcAft>
                <a:spcPct val="0"/>
              </a:spcAft>
              <a:defRPr sz="2400">
                <a:solidFill>
                  <a:schemeClr val="tx1"/>
                </a:solidFill>
                <a:latin typeface="Times New Roman" panose="02020603050405020304" pitchFamily="18" charset="0"/>
              </a:defRPr>
            </a:lvl8pPr>
            <a:lvl9pPr marL="1828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t>期货交易流程</a:t>
            </a:r>
          </a:p>
        </p:txBody>
      </p:sp>
      <p:sp>
        <p:nvSpPr>
          <p:cNvPr id="538627" name="Text Box 3"/>
          <p:cNvSpPr txBox="1">
            <a:spLocks noChangeArrowheads="1"/>
          </p:cNvSpPr>
          <p:nvPr/>
        </p:nvSpPr>
        <p:spPr bwMode="auto">
          <a:xfrm>
            <a:off x="2795588" y="1773238"/>
            <a:ext cx="1497012" cy="461962"/>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t>买方交易者</a:t>
            </a:r>
          </a:p>
        </p:txBody>
      </p:sp>
      <p:sp>
        <p:nvSpPr>
          <p:cNvPr id="538628" name="Text Box 4"/>
          <p:cNvSpPr txBox="1">
            <a:spLocks noChangeArrowheads="1"/>
          </p:cNvSpPr>
          <p:nvPr/>
        </p:nvSpPr>
        <p:spPr bwMode="auto">
          <a:xfrm>
            <a:off x="8186738" y="1773238"/>
            <a:ext cx="1497012" cy="461962"/>
          </a:xfrm>
          <a:prstGeom prst="rect">
            <a:avLst/>
          </a:prstGeom>
          <a:solidFill>
            <a:schemeClr val="bg1"/>
          </a:solidFill>
          <a:ln w="9525">
            <a:solidFill>
              <a:srgbClr val="003366"/>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t>卖方交易者</a:t>
            </a:r>
          </a:p>
        </p:txBody>
      </p:sp>
      <p:sp>
        <p:nvSpPr>
          <p:cNvPr id="538629" name="Text Box 5"/>
          <p:cNvSpPr txBox="1">
            <a:spLocks noChangeArrowheads="1"/>
          </p:cNvSpPr>
          <p:nvPr/>
        </p:nvSpPr>
        <p:spPr bwMode="auto">
          <a:xfrm>
            <a:off x="2795588" y="3003551"/>
            <a:ext cx="1497012" cy="461963"/>
          </a:xfrm>
          <a:prstGeom prst="rect">
            <a:avLst/>
          </a:prstGeom>
          <a:solidFill>
            <a:schemeClr val="bg1"/>
          </a:solidFill>
          <a:ln w="9525" algn="ctr">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t>会员经纪商</a:t>
            </a:r>
          </a:p>
        </p:txBody>
      </p:sp>
      <p:sp>
        <p:nvSpPr>
          <p:cNvPr id="538630" name="Text Box 6"/>
          <p:cNvSpPr txBox="1">
            <a:spLocks noChangeArrowheads="1"/>
          </p:cNvSpPr>
          <p:nvPr/>
        </p:nvSpPr>
        <p:spPr bwMode="auto">
          <a:xfrm>
            <a:off x="8186738" y="3003551"/>
            <a:ext cx="1497012" cy="461963"/>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t>经纪商</a:t>
            </a:r>
          </a:p>
        </p:txBody>
      </p:sp>
      <p:sp>
        <p:nvSpPr>
          <p:cNvPr id="538631" name="Text Box 7"/>
          <p:cNvSpPr txBox="1">
            <a:spLocks noChangeArrowheads="1"/>
          </p:cNvSpPr>
          <p:nvPr/>
        </p:nvSpPr>
        <p:spPr bwMode="auto">
          <a:xfrm>
            <a:off x="2795588" y="4387850"/>
            <a:ext cx="1497012" cy="768350"/>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t>出市代表</a:t>
            </a:r>
          </a:p>
          <a:p>
            <a:pPr algn="ctr" eaLnBrk="1" hangingPunct="1">
              <a:lnSpc>
                <a:spcPct val="112000"/>
              </a:lnSpc>
            </a:pPr>
            <a:r>
              <a:t>/交易员</a:t>
            </a:r>
          </a:p>
        </p:txBody>
      </p:sp>
      <p:sp>
        <p:nvSpPr>
          <p:cNvPr id="538632" name="Text Box 8"/>
          <p:cNvSpPr txBox="1">
            <a:spLocks noChangeArrowheads="1"/>
          </p:cNvSpPr>
          <p:nvPr/>
        </p:nvSpPr>
        <p:spPr bwMode="auto">
          <a:xfrm>
            <a:off x="8186738" y="4387850"/>
            <a:ext cx="1497012" cy="768350"/>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lnSpc>
                <a:spcPct val="112000"/>
              </a:lnSpc>
            </a:pPr>
            <a:r>
              <a:t>出市代表 / 出市经纪人</a:t>
            </a:r>
          </a:p>
          <a:p>
            <a:pPr algn="ctr" eaLnBrk="1" hangingPunct="1">
              <a:lnSpc>
                <a:spcPct val="112000"/>
              </a:lnSpc>
            </a:pPr>
            <a:r>
              <a:t>交易员</a:t>
            </a:r>
          </a:p>
        </p:txBody>
      </p:sp>
      <p:sp>
        <p:nvSpPr>
          <p:cNvPr id="538633" name="Text Box 9"/>
          <p:cNvSpPr txBox="1">
            <a:spLocks noChangeArrowheads="1"/>
          </p:cNvSpPr>
          <p:nvPr/>
        </p:nvSpPr>
        <p:spPr bwMode="auto">
          <a:xfrm>
            <a:off x="5041901" y="4079875"/>
            <a:ext cx="2246313" cy="1384300"/>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eaLnBrk="1" hangingPunct="1"/>
            <a:r>
              <a:t>交易大厅/交易中心</a:t>
            </a:r>
          </a:p>
          <a:p>
            <a:pPr algn="ctr" eaLnBrk="1" hangingPunct="1"/>
            <a:r>
              <a:t>电子竞价系统</a:t>
            </a:r>
          </a:p>
        </p:txBody>
      </p:sp>
      <p:sp>
        <p:nvSpPr>
          <p:cNvPr id="538634" name="Text Box 10"/>
          <p:cNvSpPr txBox="1">
            <a:spLocks noChangeArrowheads="1"/>
          </p:cNvSpPr>
          <p:nvPr/>
        </p:nvSpPr>
        <p:spPr bwMode="auto">
          <a:xfrm>
            <a:off x="5041901" y="2695575"/>
            <a:ext cx="2246313" cy="769938"/>
          </a:xfrm>
          <a:prstGeom prst="rect">
            <a:avLst/>
          </a:prstGeom>
          <a:solidFill>
            <a:schemeClr val="bg1"/>
          </a:solidFill>
          <a:ln w="9525">
            <a:solidFill>
              <a:srgbClr val="000000"/>
            </a:solidFill>
            <a:miter lim="800000"/>
            <a:headEnd/>
            <a:tailEnd/>
          </a:ln>
          <a:effectLst>
            <a:outerShdw dist="107763" dir="2700000" algn="ctr" rotWithShape="0">
              <a:srgbClr val="808080">
                <a:alpha val="50000"/>
              </a:srgbClr>
            </a:outerShdw>
          </a:effectLst>
        </p:spPr>
        <p:txBody>
          <a:bodyPr anchor="ctr" anchorCtr="1"/>
          <a:lstStyle/>
          <a:p>
            <a:pPr algn="ctr">
              <a:spcBef>
                <a:spcPts val="775"/>
              </a:spcBef>
            </a:pPr>
            <a:r>
              <a:t>结算所</a:t>
            </a:r>
          </a:p>
        </p:txBody>
      </p:sp>
      <p:sp>
        <p:nvSpPr>
          <p:cNvPr id="538635" name="Line 11"/>
          <p:cNvSpPr>
            <a:spLocks noChangeShapeType="1"/>
          </p:cNvSpPr>
          <p:nvPr/>
        </p:nvSpPr>
        <p:spPr bwMode="auto">
          <a:xfrm>
            <a:off x="3394075" y="2235200"/>
            <a:ext cx="0"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36" name="Line 12"/>
          <p:cNvSpPr>
            <a:spLocks noChangeShapeType="1"/>
          </p:cNvSpPr>
          <p:nvPr/>
        </p:nvSpPr>
        <p:spPr bwMode="auto">
          <a:xfrm>
            <a:off x="3394075" y="3465514"/>
            <a:ext cx="0" cy="922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37" name="Line 13"/>
          <p:cNvSpPr>
            <a:spLocks noChangeShapeType="1"/>
          </p:cNvSpPr>
          <p:nvPr/>
        </p:nvSpPr>
        <p:spPr bwMode="auto">
          <a:xfrm>
            <a:off x="4292600" y="4695825"/>
            <a:ext cx="7493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38" name="Line 14"/>
          <p:cNvSpPr>
            <a:spLocks noChangeShapeType="1"/>
          </p:cNvSpPr>
          <p:nvPr/>
        </p:nvSpPr>
        <p:spPr bwMode="auto">
          <a:xfrm flipH="1">
            <a:off x="4292600" y="4849813"/>
            <a:ext cx="7493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39" name="Line 15"/>
          <p:cNvSpPr>
            <a:spLocks noChangeShapeType="1"/>
          </p:cNvSpPr>
          <p:nvPr/>
        </p:nvSpPr>
        <p:spPr bwMode="auto">
          <a:xfrm flipV="1">
            <a:off x="3543300" y="3465514"/>
            <a:ext cx="0" cy="922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0" name="Line 16"/>
          <p:cNvSpPr>
            <a:spLocks noChangeShapeType="1"/>
          </p:cNvSpPr>
          <p:nvPr/>
        </p:nvSpPr>
        <p:spPr bwMode="auto">
          <a:xfrm flipV="1">
            <a:off x="3543300" y="2235200"/>
            <a:ext cx="0"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1" name="Line 17"/>
          <p:cNvSpPr>
            <a:spLocks noChangeShapeType="1"/>
          </p:cNvSpPr>
          <p:nvPr/>
        </p:nvSpPr>
        <p:spPr bwMode="auto">
          <a:xfrm>
            <a:off x="4292600" y="3311525"/>
            <a:ext cx="7493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2" name="Line 18"/>
          <p:cNvSpPr>
            <a:spLocks noChangeShapeType="1"/>
          </p:cNvSpPr>
          <p:nvPr/>
        </p:nvSpPr>
        <p:spPr bwMode="auto">
          <a:xfrm flipH="1">
            <a:off x="7288214" y="3311525"/>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3" name="Line 19"/>
          <p:cNvSpPr>
            <a:spLocks noChangeShapeType="1"/>
          </p:cNvSpPr>
          <p:nvPr/>
        </p:nvSpPr>
        <p:spPr bwMode="auto">
          <a:xfrm>
            <a:off x="9085263" y="2235200"/>
            <a:ext cx="0"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4" name="Line 20"/>
          <p:cNvSpPr>
            <a:spLocks noChangeShapeType="1"/>
          </p:cNvSpPr>
          <p:nvPr/>
        </p:nvSpPr>
        <p:spPr bwMode="auto">
          <a:xfrm flipV="1">
            <a:off x="8936038" y="2235200"/>
            <a:ext cx="0"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5" name="Line 21"/>
          <p:cNvSpPr>
            <a:spLocks noChangeShapeType="1"/>
          </p:cNvSpPr>
          <p:nvPr/>
        </p:nvSpPr>
        <p:spPr bwMode="auto">
          <a:xfrm>
            <a:off x="9085263" y="3465514"/>
            <a:ext cx="0" cy="922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6" name="Line 22"/>
          <p:cNvSpPr>
            <a:spLocks noChangeShapeType="1"/>
          </p:cNvSpPr>
          <p:nvPr/>
        </p:nvSpPr>
        <p:spPr bwMode="auto">
          <a:xfrm flipV="1">
            <a:off x="8936038" y="3465514"/>
            <a:ext cx="0" cy="9223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7" name="Line 23"/>
          <p:cNvSpPr>
            <a:spLocks noChangeShapeType="1"/>
          </p:cNvSpPr>
          <p:nvPr/>
        </p:nvSpPr>
        <p:spPr bwMode="auto">
          <a:xfrm flipH="1">
            <a:off x="7288214" y="4695825"/>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8" name="Line 24"/>
          <p:cNvSpPr>
            <a:spLocks noChangeShapeType="1"/>
          </p:cNvSpPr>
          <p:nvPr/>
        </p:nvSpPr>
        <p:spPr bwMode="auto">
          <a:xfrm>
            <a:off x="7288214" y="4849813"/>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49" name="Line 25"/>
          <p:cNvSpPr>
            <a:spLocks noChangeShapeType="1"/>
          </p:cNvSpPr>
          <p:nvPr/>
        </p:nvSpPr>
        <p:spPr bwMode="auto">
          <a:xfrm flipV="1">
            <a:off x="6089650" y="3465513"/>
            <a:ext cx="0" cy="6143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nchor="ctr" anchorCtr="1"/>
          <a:lstStyle/>
          <a:p>
            <a:endParaRPr lang="zh-CN" altLang="en-US">
              <a:solidFill>
                <a:srgbClr val="FF158A"/>
              </a:solidFill>
            </a:endParaRPr>
          </a:p>
        </p:txBody>
      </p:sp>
      <p:sp>
        <p:nvSpPr>
          <p:cNvPr id="538650" name="Text Box 26"/>
          <p:cNvSpPr txBox="1">
            <a:spLocks noChangeArrowheads="1"/>
          </p:cNvSpPr>
          <p:nvPr/>
        </p:nvSpPr>
        <p:spPr bwMode="auto">
          <a:xfrm>
            <a:off x="2495550" y="2300288"/>
            <a:ext cx="104775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1</a:t>
            </a:r>
          </a:p>
          <a:p>
            <a:pPr algn="ctr" eaLnBrk="1" hangingPunct="1">
              <a:lnSpc>
                <a:spcPct val="72000"/>
              </a:lnSpc>
            </a:pPr>
            <a:r>
              <a:t>交易指令</a:t>
            </a:r>
          </a:p>
          <a:p>
            <a:pPr algn="ctr" eaLnBrk="1" hangingPunct="1">
              <a:lnSpc>
                <a:spcPct val="72000"/>
              </a:lnSpc>
            </a:pPr>
            <a:r>
              <a:t>/保证金</a:t>
            </a:r>
          </a:p>
        </p:txBody>
      </p:sp>
      <p:sp>
        <p:nvSpPr>
          <p:cNvPr id="538651" name="Text Box 27"/>
          <p:cNvSpPr txBox="1">
            <a:spLocks noChangeArrowheads="1"/>
          </p:cNvSpPr>
          <p:nvPr/>
        </p:nvSpPr>
        <p:spPr bwMode="auto">
          <a:xfrm>
            <a:off x="2795588" y="3619500"/>
            <a:ext cx="747712"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2</a:t>
            </a:r>
          </a:p>
          <a:p>
            <a:pPr algn="ctr" eaLnBrk="1" hangingPunct="1">
              <a:lnSpc>
                <a:spcPct val="72000"/>
              </a:lnSpc>
            </a:pPr>
            <a:r>
              <a:t>交易</a:t>
            </a:r>
          </a:p>
          <a:p>
            <a:pPr algn="ctr" eaLnBrk="1" hangingPunct="1">
              <a:lnSpc>
                <a:spcPct val="72000"/>
              </a:lnSpc>
            </a:pPr>
            <a:r>
              <a:t>指令</a:t>
            </a:r>
          </a:p>
        </p:txBody>
      </p:sp>
      <p:sp>
        <p:nvSpPr>
          <p:cNvPr id="538652" name="Text Box 28"/>
          <p:cNvSpPr txBox="1">
            <a:spLocks noChangeArrowheads="1"/>
          </p:cNvSpPr>
          <p:nvPr/>
        </p:nvSpPr>
        <p:spPr bwMode="auto">
          <a:xfrm>
            <a:off x="4292600" y="4076700"/>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3</a:t>
            </a:r>
          </a:p>
          <a:p>
            <a:pPr algn="ctr" eaLnBrk="1" hangingPunct="1">
              <a:lnSpc>
                <a:spcPct val="72000"/>
              </a:lnSpc>
            </a:pPr>
            <a:r>
              <a:t>买盘</a:t>
            </a:r>
          </a:p>
        </p:txBody>
      </p:sp>
      <p:sp>
        <p:nvSpPr>
          <p:cNvPr id="538653" name="Text Box 29"/>
          <p:cNvSpPr txBox="1">
            <a:spLocks noChangeArrowheads="1"/>
          </p:cNvSpPr>
          <p:nvPr/>
        </p:nvSpPr>
        <p:spPr bwMode="auto">
          <a:xfrm>
            <a:off x="4292600" y="4849813"/>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4</a:t>
            </a:r>
          </a:p>
          <a:p>
            <a:pPr algn="ctr" eaLnBrk="1" hangingPunct="1">
              <a:lnSpc>
                <a:spcPct val="72000"/>
              </a:lnSpc>
            </a:pPr>
            <a:r>
              <a:t>确认成交信息</a:t>
            </a:r>
          </a:p>
        </p:txBody>
      </p:sp>
      <p:sp>
        <p:nvSpPr>
          <p:cNvPr id="538654" name="Text Box 30"/>
          <p:cNvSpPr txBox="1">
            <a:spLocks noChangeArrowheads="1"/>
          </p:cNvSpPr>
          <p:nvPr/>
        </p:nvSpPr>
        <p:spPr bwMode="auto">
          <a:xfrm>
            <a:off x="3394075" y="3619500"/>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5</a:t>
            </a:r>
          </a:p>
          <a:p>
            <a:pPr algn="ctr" eaLnBrk="1" hangingPunct="1">
              <a:lnSpc>
                <a:spcPct val="72000"/>
              </a:lnSpc>
            </a:pPr>
            <a:r>
              <a:t>成交</a:t>
            </a:r>
          </a:p>
          <a:p>
            <a:pPr algn="ctr" eaLnBrk="1" hangingPunct="1">
              <a:lnSpc>
                <a:spcPct val="72000"/>
              </a:lnSpc>
            </a:pPr>
            <a:r>
              <a:t>信息</a:t>
            </a:r>
          </a:p>
        </p:txBody>
      </p:sp>
      <p:sp>
        <p:nvSpPr>
          <p:cNvPr id="538655" name="Text Box 31"/>
          <p:cNvSpPr txBox="1">
            <a:spLocks noChangeArrowheads="1"/>
          </p:cNvSpPr>
          <p:nvPr/>
        </p:nvSpPr>
        <p:spPr bwMode="auto">
          <a:xfrm>
            <a:off x="3394075" y="2235200"/>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6</a:t>
            </a:r>
          </a:p>
          <a:p>
            <a:pPr algn="ctr" eaLnBrk="1" hangingPunct="1">
              <a:lnSpc>
                <a:spcPct val="72000"/>
              </a:lnSpc>
            </a:pPr>
            <a:r>
              <a:t>成交</a:t>
            </a:r>
          </a:p>
          <a:p>
            <a:pPr algn="ctr" eaLnBrk="1" hangingPunct="1">
              <a:lnSpc>
                <a:spcPct val="72000"/>
              </a:lnSpc>
            </a:pPr>
            <a:r>
              <a:t>信息</a:t>
            </a:r>
          </a:p>
        </p:txBody>
      </p:sp>
      <p:sp>
        <p:nvSpPr>
          <p:cNvPr id="538656" name="Text Box 32"/>
          <p:cNvSpPr txBox="1">
            <a:spLocks noChangeArrowheads="1"/>
          </p:cNvSpPr>
          <p:nvPr/>
        </p:nvSpPr>
        <p:spPr bwMode="auto">
          <a:xfrm>
            <a:off x="4292600" y="2708275"/>
            <a:ext cx="749300" cy="7699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7</a:t>
            </a:r>
          </a:p>
          <a:p>
            <a:pPr algn="ctr" eaLnBrk="1" hangingPunct="1">
              <a:lnSpc>
                <a:spcPct val="72000"/>
              </a:lnSpc>
            </a:pPr>
            <a:r>
              <a:t>保证金</a:t>
            </a:r>
          </a:p>
        </p:txBody>
      </p:sp>
      <p:sp>
        <p:nvSpPr>
          <p:cNvPr id="538657" name="Text Box 33"/>
          <p:cNvSpPr txBox="1">
            <a:spLocks noChangeArrowheads="1"/>
          </p:cNvSpPr>
          <p:nvPr/>
        </p:nvSpPr>
        <p:spPr bwMode="auto">
          <a:xfrm>
            <a:off x="5491163" y="3465513"/>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4</a:t>
            </a:r>
          </a:p>
          <a:p>
            <a:pPr algn="ctr" eaLnBrk="1" hangingPunct="1">
              <a:lnSpc>
                <a:spcPct val="72000"/>
              </a:lnSpc>
            </a:pPr>
            <a:r>
              <a:t>成交</a:t>
            </a:r>
          </a:p>
          <a:p>
            <a:pPr algn="ctr" eaLnBrk="1" hangingPunct="1">
              <a:lnSpc>
                <a:spcPct val="72000"/>
              </a:lnSpc>
            </a:pPr>
            <a:r>
              <a:t>信息</a:t>
            </a:r>
          </a:p>
        </p:txBody>
      </p:sp>
      <p:sp>
        <p:nvSpPr>
          <p:cNvPr id="538658" name="Text Box 34"/>
          <p:cNvSpPr txBox="1">
            <a:spLocks noChangeArrowheads="1"/>
          </p:cNvSpPr>
          <p:nvPr/>
        </p:nvSpPr>
        <p:spPr bwMode="auto">
          <a:xfrm>
            <a:off x="8936038" y="2235200"/>
            <a:ext cx="104775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1</a:t>
            </a:r>
          </a:p>
          <a:p>
            <a:pPr algn="ctr" eaLnBrk="1" hangingPunct="1">
              <a:lnSpc>
                <a:spcPct val="72000"/>
              </a:lnSpc>
            </a:pPr>
            <a:r>
              <a:t>交易指令</a:t>
            </a:r>
          </a:p>
          <a:p>
            <a:pPr algn="ctr" eaLnBrk="1" hangingPunct="1">
              <a:lnSpc>
                <a:spcPct val="72000"/>
              </a:lnSpc>
            </a:pPr>
            <a:r>
              <a:t>/保证金</a:t>
            </a:r>
          </a:p>
        </p:txBody>
      </p:sp>
      <p:sp>
        <p:nvSpPr>
          <p:cNvPr id="538659" name="Text Box 35"/>
          <p:cNvSpPr txBox="1">
            <a:spLocks noChangeArrowheads="1"/>
          </p:cNvSpPr>
          <p:nvPr/>
        </p:nvSpPr>
        <p:spPr bwMode="auto">
          <a:xfrm>
            <a:off x="8335963" y="2235200"/>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6</a:t>
            </a:r>
          </a:p>
          <a:p>
            <a:pPr algn="ctr" eaLnBrk="1" hangingPunct="1">
              <a:lnSpc>
                <a:spcPct val="72000"/>
              </a:lnSpc>
            </a:pPr>
            <a:r>
              <a:t>成交</a:t>
            </a:r>
          </a:p>
          <a:p>
            <a:pPr algn="ctr" eaLnBrk="1" hangingPunct="1">
              <a:lnSpc>
                <a:spcPct val="72000"/>
              </a:lnSpc>
            </a:pPr>
            <a:r>
              <a:t>信息</a:t>
            </a:r>
          </a:p>
        </p:txBody>
      </p:sp>
      <p:sp>
        <p:nvSpPr>
          <p:cNvPr id="538660" name="Text Box 36"/>
          <p:cNvSpPr txBox="1">
            <a:spLocks noChangeArrowheads="1"/>
          </p:cNvSpPr>
          <p:nvPr/>
        </p:nvSpPr>
        <p:spPr bwMode="auto">
          <a:xfrm>
            <a:off x="7437438" y="2708275"/>
            <a:ext cx="749300" cy="76993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7</a:t>
            </a:r>
          </a:p>
          <a:p>
            <a:pPr algn="ctr" eaLnBrk="1" hangingPunct="1">
              <a:lnSpc>
                <a:spcPct val="72000"/>
              </a:lnSpc>
            </a:pPr>
            <a:r>
              <a:t>保证金</a:t>
            </a:r>
          </a:p>
        </p:txBody>
      </p:sp>
      <p:sp>
        <p:nvSpPr>
          <p:cNvPr id="538661" name="Text Box 37"/>
          <p:cNvSpPr txBox="1">
            <a:spLocks noChangeArrowheads="1"/>
          </p:cNvSpPr>
          <p:nvPr/>
        </p:nvSpPr>
        <p:spPr bwMode="auto">
          <a:xfrm>
            <a:off x="7437438" y="4100513"/>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3</a:t>
            </a:r>
          </a:p>
          <a:p>
            <a:pPr algn="ctr" eaLnBrk="1" hangingPunct="1">
              <a:lnSpc>
                <a:spcPct val="72000"/>
              </a:lnSpc>
            </a:pPr>
            <a:r>
              <a:t>卖盘</a:t>
            </a:r>
          </a:p>
        </p:txBody>
      </p:sp>
      <p:sp>
        <p:nvSpPr>
          <p:cNvPr id="538662" name="Text Box 38"/>
          <p:cNvSpPr txBox="1">
            <a:spLocks noChangeArrowheads="1"/>
          </p:cNvSpPr>
          <p:nvPr/>
        </p:nvSpPr>
        <p:spPr bwMode="auto">
          <a:xfrm>
            <a:off x="7437438" y="4849813"/>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4</a:t>
            </a:r>
          </a:p>
          <a:p>
            <a:pPr algn="ctr" eaLnBrk="1" hangingPunct="1">
              <a:lnSpc>
                <a:spcPct val="72000"/>
              </a:lnSpc>
            </a:pPr>
            <a:r>
              <a:t>确认成交信息</a:t>
            </a:r>
          </a:p>
        </p:txBody>
      </p:sp>
      <p:sp>
        <p:nvSpPr>
          <p:cNvPr id="538663" name="Text Box 39"/>
          <p:cNvSpPr txBox="1">
            <a:spLocks noChangeArrowheads="1"/>
          </p:cNvSpPr>
          <p:nvPr/>
        </p:nvSpPr>
        <p:spPr bwMode="auto">
          <a:xfrm>
            <a:off x="8335963" y="3619500"/>
            <a:ext cx="749300"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5</a:t>
            </a:r>
          </a:p>
          <a:p>
            <a:pPr algn="ctr" eaLnBrk="1" hangingPunct="1">
              <a:lnSpc>
                <a:spcPct val="72000"/>
              </a:lnSpc>
            </a:pPr>
            <a:r>
              <a:t>成交</a:t>
            </a:r>
          </a:p>
          <a:p>
            <a:pPr algn="ctr" eaLnBrk="1" hangingPunct="1">
              <a:lnSpc>
                <a:spcPct val="72000"/>
              </a:lnSpc>
            </a:pPr>
            <a:r>
              <a:t>信息</a:t>
            </a:r>
          </a:p>
        </p:txBody>
      </p:sp>
      <p:sp>
        <p:nvSpPr>
          <p:cNvPr id="538664" name="Text Box 40"/>
          <p:cNvSpPr txBox="1">
            <a:spLocks noChangeArrowheads="1"/>
          </p:cNvSpPr>
          <p:nvPr/>
        </p:nvSpPr>
        <p:spPr bwMode="auto">
          <a:xfrm>
            <a:off x="8936038" y="3619500"/>
            <a:ext cx="747712" cy="7683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lgn="ctr" eaLnBrk="1" hangingPunct="1">
              <a:lnSpc>
                <a:spcPct val="72000"/>
              </a:lnSpc>
            </a:pPr>
            <a:r>
              <a:t>2</a:t>
            </a:r>
          </a:p>
          <a:p>
            <a:pPr algn="ctr" eaLnBrk="1" hangingPunct="1">
              <a:lnSpc>
                <a:spcPct val="72000"/>
              </a:lnSpc>
            </a:pPr>
            <a:r>
              <a:t>交易流程</a:t>
            </a:r>
          </a:p>
          <a:p>
            <a:pPr algn="ctr" eaLnBrk="1" hangingPunct="1">
              <a:lnSpc>
                <a:spcPct val="72000"/>
              </a:lnSpc>
            </a:pPr>
            <a:r>
              <a:t>指令</a:t>
            </a:r>
          </a:p>
        </p:txBody>
      </p:sp>
    </p:spTree>
    <p:extLst>
      <p:ext uri="{BB962C8B-B14F-4D97-AF65-F5344CB8AC3E}">
        <p14:creationId xmlns:p14="http://schemas.microsoft.com/office/powerpoint/2010/main" val="20372821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38650"/>
                                        </p:tgtEl>
                                        <p:attrNameLst>
                                          <p:attrName>style.visibility</p:attrName>
                                        </p:attrNameLst>
                                      </p:cBhvr>
                                      <p:to>
                                        <p:strVal val="visible"/>
                                      </p:to>
                                    </p:set>
                                    <p:animEffect transition="in" filter="dissolve">
                                      <p:cBhvr>
                                        <p:cTn id="7" dur="500"/>
                                        <p:tgtEl>
                                          <p:spTgt spid="538650"/>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538635"/>
                                        </p:tgtEl>
                                        <p:attrNameLst>
                                          <p:attrName>style.visibility</p:attrName>
                                        </p:attrNameLst>
                                      </p:cBhvr>
                                      <p:to>
                                        <p:strVal val="visible"/>
                                      </p:to>
                                    </p:set>
                                    <p:animEffect transition="in" filter="dissolve">
                                      <p:cBhvr>
                                        <p:cTn id="11" dur="500"/>
                                        <p:tgtEl>
                                          <p:spTgt spid="538635"/>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38658"/>
                                        </p:tgtEl>
                                        <p:attrNameLst>
                                          <p:attrName>style.visibility</p:attrName>
                                        </p:attrNameLst>
                                      </p:cBhvr>
                                      <p:to>
                                        <p:strVal val="visible"/>
                                      </p:to>
                                    </p:set>
                                    <p:animEffect transition="in" filter="dissolve">
                                      <p:cBhvr>
                                        <p:cTn id="15" dur="500"/>
                                        <p:tgtEl>
                                          <p:spTgt spid="538658"/>
                                        </p:tgtEl>
                                      </p:cBhvr>
                                    </p:animEffect>
                                  </p:childTnLst>
                                </p:cTn>
                              </p:par>
                            </p:childTnLst>
                          </p:cTn>
                        </p:par>
                        <p:par>
                          <p:cTn id="16" fill="hold" nodeType="afterGroup">
                            <p:stCondLst>
                              <p:cond delay="1500"/>
                            </p:stCondLst>
                            <p:childTnLst>
                              <p:par>
                                <p:cTn id="17" presetID="9" presetClass="entr" presetSubtype="0" fill="hold" nodeType="afterEffect">
                                  <p:stCondLst>
                                    <p:cond delay="0"/>
                                  </p:stCondLst>
                                  <p:childTnLst>
                                    <p:set>
                                      <p:cBhvr>
                                        <p:cTn id="18" dur="1" fill="hold">
                                          <p:stCondLst>
                                            <p:cond delay="0"/>
                                          </p:stCondLst>
                                        </p:cTn>
                                        <p:tgtEl>
                                          <p:spTgt spid="538643"/>
                                        </p:tgtEl>
                                        <p:attrNameLst>
                                          <p:attrName>style.visibility</p:attrName>
                                        </p:attrNameLst>
                                      </p:cBhvr>
                                      <p:to>
                                        <p:strVal val="visible"/>
                                      </p:to>
                                    </p:set>
                                    <p:animEffect transition="in" filter="dissolve">
                                      <p:cBhvr>
                                        <p:cTn id="19" dur="500"/>
                                        <p:tgtEl>
                                          <p:spTgt spid="53864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538651"/>
                                        </p:tgtEl>
                                        <p:attrNameLst>
                                          <p:attrName>style.visibility</p:attrName>
                                        </p:attrNameLst>
                                      </p:cBhvr>
                                      <p:to>
                                        <p:strVal val="visible"/>
                                      </p:to>
                                    </p:set>
                                    <p:animEffect transition="in" filter="dissolve">
                                      <p:cBhvr>
                                        <p:cTn id="24" dur="500"/>
                                        <p:tgtEl>
                                          <p:spTgt spid="538651"/>
                                        </p:tgtEl>
                                      </p:cBhvr>
                                    </p:animEffect>
                                  </p:childTnLst>
                                </p:cTn>
                              </p:par>
                            </p:childTnLst>
                          </p:cTn>
                        </p:par>
                        <p:par>
                          <p:cTn id="25" fill="hold" nodeType="afterGroup">
                            <p:stCondLst>
                              <p:cond delay="500"/>
                            </p:stCondLst>
                            <p:childTnLst>
                              <p:par>
                                <p:cTn id="26" presetID="9" presetClass="entr" presetSubtype="0" fill="hold" nodeType="afterEffect">
                                  <p:stCondLst>
                                    <p:cond delay="0"/>
                                  </p:stCondLst>
                                  <p:childTnLst>
                                    <p:set>
                                      <p:cBhvr>
                                        <p:cTn id="27" dur="1" fill="hold">
                                          <p:stCondLst>
                                            <p:cond delay="0"/>
                                          </p:stCondLst>
                                        </p:cTn>
                                        <p:tgtEl>
                                          <p:spTgt spid="538636"/>
                                        </p:tgtEl>
                                        <p:attrNameLst>
                                          <p:attrName>style.visibility</p:attrName>
                                        </p:attrNameLst>
                                      </p:cBhvr>
                                      <p:to>
                                        <p:strVal val="visible"/>
                                      </p:to>
                                    </p:set>
                                    <p:animEffect transition="in" filter="dissolve">
                                      <p:cBhvr>
                                        <p:cTn id="28" dur="500"/>
                                        <p:tgtEl>
                                          <p:spTgt spid="538636"/>
                                        </p:tgtEl>
                                      </p:cBhvr>
                                    </p:animEffect>
                                  </p:childTnLst>
                                </p:cTn>
                              </p:par>
                            </p:childTnLst>
                          </p:cTn>
                        </p:par>
                        <p:par>
                          <p:cTn id="29" fill="hold" nodeType="afterGroup">
                            <p:stCondLst>
                              <p:cond delay="1000"/>
                            </p:stCondLst>
                            <p:childTnLst>
                              <p:par>
                                <p:cTn id="30" presetID="9" presetClass="entr" presetSubtype="0" fill="hold" grpId="0" nodeType="afterEffect">
                                  <p:stCondLst>
                                    <p:cond delay="0"/>
                                  </p:stCondLst>
                                  <p:childTnLst>
                                    <p:set>
                                      <p:cBhvr>
                                        <p:cTn id="31" dur="1" fill="hold">
                                          <p:stCondLst>
                                            <p:cond delay="0"/>
                                          </p:stCondLst>
                                        </p:cTn>
                                        <p:tgtEl>
                                          <p:spTgt spid="538664"/>
                                        </p:tgtEl>
                                        <p:attrNameLst>
                                          <p:attrName>style.visibility</p:attrName>
                                        </p:attrNameLst>
                                      </p:cBhvr>
                                      <p:to>
                                        <p:strVal val="visible"/>
                                      </p:to>
                                    </p:set>
                                    <p:animEffect transition="in" filter="dissolve">
                                      <p:cBhvr>
                                        <p:cTn id="32" dur="500"/>
                                        <p:tgtEl>
                                          <p:spTgt spid="538664"/>
                                        </p:tgtEl>
                                      </p:cBhvr>
                                    </p:animEffect>
                                  </p:childTnLst>
                                </p:cTn>
                              </p:par>
                            </p:childTnLst>
                          </p:cTn>
                        </p:par>
                        <p:par>
                          <p:cTn id="33" fill="hold" nodeType="afterGroup">
                            <p:stCondLst>
                              <p:cond delay="1500"/>
                            </p:stCondLst>
                            <p:childTnLst>
                              <p:par>
                                <p:cTn id="34" presetID="9" presetClass="entr" presetSubtype="0" fill="hold" nodeType="afterEffect">
                                  <p:stCondLst>
                                    <p:cond delay="0"/>
                                  </p:stCondLst>
                                  <p:childTnLst>
                                    <p:set>
                                      <p:cBhvr>
                                        <p:cTn id="35" dur="1" fill="hold">
                                          <p:stCondLst>
                                            <p:cond delay="0"/>
                                          </p:stCondLst>
                                        </p:cTn>
                                        <p:tgtEl>
                                          <p:spTgt spid="538645"/>
                                        </p:tgtEl>
                                        <p:attrNameLst>
                                          <p:attrName>style.visibility</p:attrName>
                                        </p:attrNameLst>
                                      </p:cBhvr>
                                      <p:to>
                                        <p:strVal val="visible"/>
                                      </p:to>
                                    </p:set>
                                    <p:animEffect transition="in" filter="dissolve">
                                      <p:cBhvr>
                                        <p:cTn id="36" dur="500"/>
                                        <p:tgtEl>
                                          <p:spTgt spid="53864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38652"/>
                                        </p:tgtEl>
                                        <p:attrNameLst>
                                          <p:attrName>style.visibility</p:attrName>
                                        </p:attrNameLst>
                                      </p:cBhvr>
                                      <p:to>
                                        <p:strVal val="visible"/>
                                      </p:to>
                                    </p:set>
                                    <p:animEffect transition="in" filter="dissolve">
                                      <p:cBhvr>
                                        <p:cTn id="41" dur="500"/>
                                        <p:tgtEl>
                                          <p:spTgt spid="538652"/>
                                        </p:tgtEl>
                                      </p:cBhvr>
                                    </p:animEffect>
                                  </p:childTnLst>
                                </p:cTn>
                              </p:par>
                            </p:childTnLst>
                          </p:cTn>
                        </p:par>
                        <p:par>
                          <p:cTn id="42" fill="hold" nodeType="afterGroup">
                            <p:stCondLst>
                              <p:cond delay="500"/>
                            </p:stCondLst>
                            <p:childTnLst>
                              <p:par>
                                <p:cTn id="43" presetID="9" presetClass="entr" presetSubtype="0" fill="hold" nodeType="afterEffect">
                                  <p:stCondLst>
                                    <p:cond delay="0"/>
                                  </p:stCondLst>
                                  <p:childTnLst>
                                    <p:set>
                                      <p:cBhvr>
                                        <p:cTn id="44" dur="1" fill="hold">
                                          <p:stCondLst>
                                            <p:cond delay="0"/>
                                          </p:stCondLst>
                                        </p:cTn>
                                        <p:tgtEl>
                                          <p:spTgt spid="538637"/>
                                        </p:tgtEl>
                                        <p:attrNameLst>
                                          <p:attrName>style.visibility</p:attrName>
                                        </p:attrNameLst>
                                      </p:cBhvr>
                                      <p:to>
                                        <p:strVal val="visible"/>
                                      </p:to>
                                    </p:set>
                                    <p:animEffect transition="in" filter="dissolve">
                                      <p:cBhvr>
                                        <p:cTn id="45" dur="500"/>
                                        <p:tgtEl>
                                          <p:spTgt spid="538637"/>
                                        </p:tgtEl>
                                      </p:cBhvr>
                                    </p:animEffect>
                                  </p:childTnLst>
                                </p:cTn>
                              </p:par>
                            </p:childTnLst>
                          </p:cTn>
                        </p:par>
                        <p:par>
                          <p:cTn id="46" fill="hold" nodeType="afterGroup">
                            <p:stCondLst>
                              <p:cond delay="1000"/>
                            </p:stCondLst>
                            <p:childTnLst>
                              <p:par>
                                <p:cTn id="47" presetID="9" presetClass="entr" presetSubtype="0" fill="hold" grpId="0" nodeType="afterEffect">
                                  <p:stCondLst>
                                    <p:cond delay="0"/>
                                  </p:stCondLst>
                                  <p:childTnLst>
                                    <p:set>
                                      <p:cBhvr>
                                        <p:cTn id="48" dur="1" fill="hold">
                                          <p:stCondLst>
                                            <p:cond delay="0"/>
                                          </p:stCondLst>
                                        </p:cTn>
                                        <p:tgtEl>
                                          <p:spTgt spid="538661"/>
                                        </p:tgtEl>
                                        <p:attrNameLst>
                                          <p:attrName>style.visibility</p:attrName>
                                        </p:attrNameLst>
                                      </p:cBhvr>
                                      <p:to>
                                        <p:strVal val="visible"/>
                                      </p:to>
                                    </p:set>
                                    <p:animEffect transition="in" filter="dissolve">
                                      <p:cBhvr>
                                        <p:cTn id="49" dur="500"/>
                                        <p:tgtEl>
                                          <p:spTgt spid="538661"/>
                                        </p:tgtEl>
                                      </p:cBhvr>
                                    </p:animEffect>
                                  </p:childTnLst>
                                </p:cTn>
                              </p:par>
                            </p:childTnLst>
                          </p:cTn>
                        </p:par>
                        <p:par>
                          <p:cTn id="50" fill="hold" nodeType="afterGroup">
                            <p:stCondLst>
                              <p:cond delay="1500"/>
                            </p:stCondLst>
                            <p:childTnLst>
                              <p:par>
                                <p:cTn id="51" presetID="9" presetClass="entr" presetSubtype="0" fill="hold" nodeType="afterEffect">
                                  <p:stCondLst>
                                    <p:cond delay="0"/>
                                  </p:stCondLst>
                                  <p:childTnLst>
                                    <p:set>
                                      <p:cBhvr>
                                        <p:cTn id="52" dur="1" fill="hold">
                                          <p:stCondLst>
                                            <p:cond delay="0"/>
                                          </p:stCondLst>
                                        </p:cTn>
                                        <p:tgtEl>
                                          <p:spTgt spid="538647"/>
                                        </p:tgtEl>
                                        <p:attrNameLst>
                                          <p:attrName>style.visibility</p:attrName>
                                        </p:attrNameLst>
                                      </p:cBhvr>
                                      <p:to>
                                        <p:strVal val="visible"/>
                                      </p:to>
                                    </p:set>
                                    <p:animEffect transition="in" filter="dissolve">
                                      <p:cBhvr>
                                        <p:cTn id="53" dur="500"/>
                                        <p:tgtEl>
                                          <p:spTgt spid="53864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nodeType="clickEffect">
                                  <p:stCondLst>
                                    <p:cond delay="0"/>
                                  </p:stCondLst>
                                  <p:childTnLst>
                                    <p:set>
                                      <p:cBhvr>
                                        <p:cTn id="57" dur="1" fill="hold">
                                          <p:stCondLst>
                                            <p:cond delay="0"/>
                                          </p:stCondLst>
                                        </p:cTn>
                                        <p:tgtEl>
                                          <p:spTgt spid="538638"/>
                                        </p:tgtEl>
                                        <p:attrNameLst>
                                          <p:attrName>style.visibility</p:attrName>
                                        </p:attrNameLst>
                                      </p:cBhvr>
                                      <p:to>
                                        <p:strVal val="visible"/>
                                      </p:to>
                                    </p:set>
                                    <p:animEffect transition="in" filter="dissolve">
                                      <p:cBhvr>
                                        <p:cTn id="58" dur="500"/>
                                        <p:tgtEl>
                                          <p:spTgt spid="538638"/>
                                        </p:tgtEl>
                                      </p:cBhvr>
                                    </p:animEffect>
                                  </p:childTnLst>
                                </p:cTn>
                              </p:par>
                            </p:childTnLst>
                          </p:cTn>
                        </p:par>
                        <p:par>
                          <p:cTn id="59" fill="hold" nodeType="afterGroup">
                            <p:stCondLst>
                              <p:cond delay="500"/>
                            </p:stCondLst>
                            <p:childTnLst>
                              <p:par>
                                <p:cTn id="60" presetID="9" presetClass="entr" presetSubtype="0" fill="hold" grpId="0" nodeType="afterEffect">
                                  <p:stCondLst>
                                    <p:cond delay="0"/>
                                  </p:stCondLst>
                                  <p:childTnLst>
                                    <p:set>
                                      <p:cBhvr>
                                        <p:cTn id="61" dur="1" fill="hold">
                                          <p:stCondLst>
                                            <p:cond delay="0"/>
                                          </p:stCondLst>
                                        </p:cTn>
                                        <p:tgtEl>
                                          <p:spTgt spid="538653"/>
                                        </p:tgtEl>
                                        <p:attrNameLst>
                                          <p:attrName>style.visibility</p:attrName>
                                        </p:attrNameLst>
                                      </p:cBhvr>
                                      <p:to>
                                        <p:strVal val="visible"/>
                                      </p:to>
                                    </p:set>
                                    <p:animEffect transition="in" filter="dissolve">
                                      <p:cBhvr>
                                        <p:cTn id="62" dur="500"/>
                                        <p:tgtEl>
                                          <p:spTgt spid="538653"/>
                                        </p:tgtEl>
                                      </p:cBhvr>
                                    </p:animEffect>
                                  </p:childTnLst>
                                </p:cTn>
                              </p:par>
                            </p:childTnLst>
                          </p:cTn>
                        </p:par>
                        <p:par>
                          <p:cTn id="63" fill="hold" nodeType="afterGroup">
                            <p:stCondLst>
                              <p:cond delay="1000"/>
                            </p:stCondLst>
                            <p:childTnLst>
                              <p:par>
                                <p:cTn id="64" presetID="9" presetClass="entr" presetSubtype="0" fill="hold" nodeType="afterEffect">
                                  <p:stCondLst>
                                    <p:cond delay="0"/>
                                  </p:stCondLst>
                                  <p:childTnLst>
                                    <p:set>
                                      <p:cBhvr>
                                        <p:cTn id="65" dur="1" fill="hold">
                                          <p:stCondLst>
                                            <p:cond delay="0"/>
                                          </p:stCondLst>
                                        </p:cTn>
                                        <p:tgtEl>
                                          <p:spTgt spid="538648"/>
                                        </p:tgtEl>
                                        <p:attrNameLst>
                                          <p:attrName>style.visibility</p:attrName>
                                        </p:attrNameLst>
                                      </p:cBhvr>
                                      <p:to>
                                        <p:strVal val="visible"/>
                                      </p:to>
                                    </p:set>
                                    <p:animEffect transition="in" filter="dissolve">
                                      <p:cBhvr>
                                        <p:cTn id="66" dur="500"/>
                                        <p:tgtEl>
                                          <p:spTgt spid="538648"/>
                                        </p:tgtEl>
                                      </p:cBhvr>
                                    </p:animEffect>
                                  </p:childTnLst>
                                </p:cTn>
                              </p:par>
                            </p:childTnLst>
                          </p:cTn>
                        </p:par>
                        <p:par>
                          <p:cTn id="67" fill="hold" nodeType="afterGroup">
                            <p:stCondLst>
                              <p:cond delay="1500"/>
                            </p:stCondLst>
                            <p:childTnLst>
                              <p:par>
                                <p:cTn id="68" presetID="9" presetClass="entr" presetSubtype="0" fill="hold" grpId="0" nodeType="afterEffect">
                                  <p:stCondLst>
                                    <p:cond delay="0"/>
                                  </p:stCondLst>
                                  <p:childTnLst>
                                    <p:set>
                                      <p:cBhvr>
                                        <p:cTn id="69" dur="1" fill="hold">
                                          <p:stCondLst>
                                            <p:cond delay="0"/>
                                          </p:stCondLst>
                                        </p:cTn>
                                        <p:tgtEl>
                                          <p:spTgt spid="538662"/>
                                        </p:tgtEl>
                                        <p:attrNameLst>
                                          <p:attrName>style.visibility</p:attrName>
                                        </p:attrNameLst>
                                      </p:cBhvr>
                                      <p:to>
                                        <p:strVal val="visible"/>
                                      </p:to>
                                    </p:set>
                                    <p:animEffect transition="in" filter="dissolve">
                                      <p:cBhvr>
                                        <p:cTn id="70" dur="500"/>
                                        <p:tgtEl>
                                          <p:spTgt spid="538662"/>
                                        </p:tgtEl>
                                      </p:cBhvr>
                                    </p:animEffect>
                                  </p:childTnLst>
                                </p:cTn>
                              </p:par>
                            </p:childTnLst>
                          </p:cTn>
                        </p:par>
                        <p:par>
                          <p:cTn id="71" fill="hold" nodeType="afterGroup">
                            <p:stCondLst>
                              <p:cond delay="2000"/>
                            </p:stCondLst>
                            <p:childTnLst>
                              <p:par>
                                <p:cTn id="72" presetID="9" presetClass="entr" presetSubtype="0" fill="hold" nodeType="afterEffect">
                                  <p:stCondLst>
                                    <p:cond delay="0"/>
                                  </p:stCondLst>
                                  <p:childTnLst>
                                    <p:set>
                                      <p:cBhvr>
                                        <p:cTn id="73" dur="1" fill="hold">
                                          <p:stCondLst>
                                            <p:cond delay="0"/>
                                          </p:stCondLst>
                                        </p:cTn>
                                        <p:tgtEl>
                                          <p:spTgt spid="538649"/>
                                        </p:tgtEl>
                                        <p:attrNameLst>
                                          <p:attrName>style.visibility</p:attrName>
                                        </p:attrNameLst>
                                      </p:cBhvr>
                                      <p:to>
                                        <p:strVal val="visible"/>
                                      </p:to>
                                    </p:set>
                                    <p:animEffect transition="in" filter="dissolve">
                                      <p:cBhvr>
                                        <p:cTn id="74" dur="500"/>
                                        <p:tgtEl>
                                          <p:spTgt spid="538649"/>
                                        </p:tgtEl>
                                      </p:cBhvr>
                                    </p:animEffect>
                                  </p:childTnLst>
                                </p:cTn>
                              </p:par>
                            </p:childTnLst>
                          </p:cTn>
                        </p:par>
                        <p:par>
                          <p:cTn id="75" fill="hold" nodeType="afterGroup">
                            <p:stCondLst>
                              <p:cond delay="2500"/>
                            </p:stCondLst>
                            <p:childTnLst>
                              <p:par>
                                <p:cTn id="76" presetID="9" presetClass="entr" presetSubtype="0" fill="hold" grpId="0" nodeType="afterEffect">
                                  <p:stCondLst>
                                    <p:cond delay="0"/>
                                  </p:stCondLst>
                                  <p:childTnLst>
                                    <p:set>
                                      <p:cBhvr>
                                        <p:cTn id="77" dur="1" fill="hold">
                                          <p:stCondLst>
                                            <p:cond delay="0"/>
                                          </p:stCondLst>
                                        </p:cTn>
                                        <p:tgtEl>
                                          <p:spTgt spid="538657"/>
                                        </p:tgtEl>
                                        <p:attrNameLst>
                                          <p:attrName>style.visibility</p:attrName>
                                        </p:attrNameLst>
                                      </p:cBhvr>
                                      <p:to>
                                        <p:strVal val="visible"/>
                                      </p:to>
                                    </p:set>
                                    <p:animEffect transition="in" filter="dissolve">
                                      <p:cBhvr>
                                        <p:cTn id="78" dur="500"/>
                                        <p:tgtEl>
                                          <p:spTgt spid="538657"/>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nodeType="clickEffect">
                                  <p:stCondLst>
                                    <p:cond delay="0"/>
                                  </p:stCondLst>
                                  <p:childTnLst>
                                    <p:set>
                                      <p:cBhvr>
                                        <p:cTn id="82" dur="1" fill="hold">
                                          <p:stCondLst>
                                            <p:cond delay="0"/>
                                          </p:stCondLst>
                                        </p:cTn>
                                        <p:tgtEl>
                                          <p:spTgt spid="538639"/>
                                        </p:tgtEl>
                                        <p:attrNameLst>
                                          <p:attrName>style.visibility</p:attrName>
                                        </p:attrNameLst>
                                      </p:cBhvr>
                                      <p:to>
                                        <p:strVal val="visible"/>
                                      </p:to>
                                    </p:set>
                                    <p:animEffect transition="in" filter="dissolve">
                                      <p:cBhvr>
                                        <p:cTn id="83" dur="500"/>
                                        <p:tgtEl>
                                          <p:spTgt spid="538639"/>
                                        </p:tgtEl>
                                      </p:cBhvr>
                                    </p:animEffect>
                                  </p:childTnLst>
                                </p:cTn>
                              </p:par>
                            </p:childTnLst>
                          </p:cTn>
                        </p:par>
                        <p:par>
                          <p:cTn id="84" fill="hold" nodeType="afterGroup">
                            <p:stCondLst>
                              <p:cond delay="500"/>
                            </p:stCondLst>
                            <p:childTnLst>
                              <p:par>
                                <p:cTn id="85" presetID="9" presetClass="entr" presetSubtype="0" fill="hold" grpId="0" nodeType="afterEffect">
                                  <p:stCondLst>
                                    <p:cond delay="0"/>
                                  </p:stCondLst>
                                  <p:childTnLst>
                                    <p:set>
                                      <p:cBhvr>
                                        <p:cTn id="86" dur="1" fill="hold">
                                          <p:stCondLst>
                                            <p:cond delay="0"/>
                                          </p:stCondLst>
                                        </p:cTn>
                                        <p:tgtEl>
                                          <p:spTgt spid="538654"/>
                                        </p:tgtEl>
                                        <p:attrNameLst>
                                          <p:attrName>style.visibility</p:attrName>
                                        </p:attrNameLst>
                                      </p:cBhvr>
                                      <p:to>
                                        <p:strVal val="visible"/>
                                      </p:to>
                                    </p:set>
                                    <p:animEffect transition="in" filter="dissolve">
                                      <p:cBhvr>
                                        <p:cTn id="87" dur="500"/>
                                        <p:tgtEl>
                                          <p:spTgt spid="538654"/>
                                        </p:tgtEl>
                                      </p:cBhvr>
                                    </p:animEffect>
                                  </p:childTnLst>
                                </p:cTn>
                              </p:par>
                            </p:childTnLst>
                          </p:cTn>
                        </p:par>
                        <p:par>
                          <p:cTn id="88" fill="hold" nodeType="afterGroup">
                            <p:stCondLst>
                              <p:cond delay="1000"/>
                            </p:stCondLst>
                            <p:childTnLst>
                              <p:par>
                                <p:cTn id="89" presetID="9" presetClass="entr" presetSubtype="0" fill="hold" grpId="0" nodeType="afterEffect">
                                  <p:stCondLst>
                                    <p:cond delay="0"/>
                                  </p:stCondLst>
                                  <p:childTnLst>
                                    <p:set>
                                      <p:cBhvr>
                                        <p:cTn id="90" dur="1" fill="hold">
                                          <p:stCondLst>
                                            <p:cond delay="0"/>
                                          </p:stCondLst>
                                        </p:cTn>
                                        <p:tgtEl>
                                          <p:spTgt spid="538663"/>
                                        </p:tgtEl>
                                        <p:attrNameLst>
                                          <p:attrName>style.visibility</p:attrName>
                                        </p:attrNameLst>
                                      </p:cBhvr>
                                      <p:to>
                                        <p:strVal val="visible"/>
                                      </p:to>
                                    </p:set>
                                    <p:animEffect transition="in" filter="dissolve">
                                      <p:cBhvr>
                                        <p:cTn id="91" dur="500"/>
                                        <p:tgtEl>
                                          <p:spTgt spid="538663"/>
                                        </p:tgtEl>
                                      </p:cBhvr>
                                    </p:animEffect>
                                  </p:childTnLst>
                                </p:cTn>
                              </p:par>
                            </p:childTnLst>
                          </p:cTn>
                        </p:par>
                        <p:par>
                          <p:cTn id="92" fill="hold" nodeType="afterGroup">
                            <p:stCondLst>
                              <p:cond delay="1500"/>
                            </p:stCondLst>
                            <p:childTnLst>
                              <p:par>
                                <p:cTn id="93" presetID="9" presetClass="entr" presetSubtype="0" fill="hold" nodeType="afterEffect">
                                  <p:stCondLst>
                                    <p:cond delay="0"/>
                                  </p:stCondLst>
                                  <p:childTnLst>
                                    <p:set>
                                      <p:cBhvr>
                                        <p:cTn id="94" dur="1" fill="hold">
                                          <p:stCondLst>
                                            <p:cond delay="0"/>
                                          </p:stCondLst>
                                        </p:cTn>
                                        <p:tgtEl>
                                          <p:spTgt spid="538646"/>
                                        </p:tgtEl>
                                        <p:attrNameLst>
                                          <p:attrName>style.visibility</p:attrName>
                                        </p:attrNameLst>
                                      </p:cBhvr>
                                      <p:to>
                                        <p:strVal val="visible"/>
                                      </p:to>
                                    </p:set>
                                    <p:animEffect transition="in" filter="dissolve">
                                      <p:cBhvr>
                                        <p:cTn id="95" dur="500"/>
                                        <p:tgtEl>
                                          <p:spTgt spid="538646"/>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nodeType="clickEffect">
                                  <p:stCondLst>
                                    <p:cond delay="0"/>
                                  </p:stCondLst>
                                  <p:childTnLst>
                                    <p:set>
                                      <p:cBhvr>
                                        <p:cTn id="99" dur="1" fill="hold">
                                          <p:stCondLst>
                                            <p:cond delay="0"/>
                                          </p:stCondLst>
                                        </p:cTn>
                                        <p:tgtEl>
                                          <p:spTgt spid="538644"/>
                                        </p:tgtEl>
                                        <p:attrNameLst>
                                          <p:attrName>style.visibility</p:attrName>
                                        </p:attrNameLst>
                                      </p:cBhvr>
                                      <p:to>
                                        <p:strVal val="visible"/>
                                      </p:to>
                                    </p:set>
                                    <p:animEffect transition="in" filter="dissolve">
                                      <p:cBhvr>
                                        <p:cTn id="100" dur="500"/>
                                        <p:tgtEl>
                                          <p:spTgt spid="538644"/>
                                        </p:tgtEl>
                                      </p:cBhvr>
                                    </p:animEffect>
                                  </p:childTnLst>
                                </p:cTn>
                              </p:par>
                            </p:childTnLst>
                          </p:cTn>
                        </p:par>
                        <p:par>
                          <p:cTn id="101" fill="hold" nodeType="afterGroup">
                            <p:stCondLst>
                              <p:cond delay="500"/>
                            </p:stCondLst>
                            <p:childTnLst>
                              <p:par>
                                <p:cTn id="102" presetID="9" presetClass="entr" presetSubtype="0" fill="hold" grpId="0" nodeType="afterEffect">
                                  <p:stCondLst>
                                    <p:cond delay="0"/>
                                  </p:stCondLst>
                                  <p:childTnLst>
                                    <p:set>
                                      <p:cBhvr>
                                        <p:cTn id="103" dur="1" fill="hold">
                                          <p:stCondLst>
                                            <p:cond delay="0"/>
                                          </p:stCondLst>
                                        </p:cTn>
                                        <p:tgtEl>
                                          <p:spTgt spid="538659"/>
                                        </p:tgtEl>
                                        <p:attrNameLst>
                                          <p:attrName>style.visibility</p:attrName>
                                        </p:attrNameLst>
                                      </p:cBhvr>
                                      <p:to>
                                        <p:strVal val="visible"/>
                                      </p:to>
                                    </p:set>
                                    <p:animEffect transition="in" filter="dissolve">
                                      <p:cBhvr>
                                        <p:cTn id="104" dur="500"/>
                                        <p:tgtEl>
                                          <p:spTgt spid="538659"/>
                                        </p:tgtEl>
                                      </p:cBhvr>
                                    </p:animEffect>
                                  </p:childTnLst>
                                </p:cTn>
                              </p:par>
                            </p:childTnLst>
                          </p:cTn>
                        </p:par>
                        <p:par>
                          <p:cTn id="105" fill="hold" nodeType="afterGroup">
                            <p:stCondLst>
                              <p:cond delay="1000"/>
                            </p:stCondLst>
                            <p:childTnLst>
                              <p:par>
                                <p:cTn id="106" presetID="9" presetClass="entr" presetSubtype="0" fill="hold" grpId="0" nodeType="afterEffect">
                                  <p:stCondLst>
                                    <p:cond delay="0"/>
                                  </p:stCondLst>
                                  <p:childTnLst>
                                    <p:set>
                                      <p:cBhvr>
                                        <p:cTn id="107" dur="1" fill="hold">
                                          <p:stCondLst>
                                            <p:cond delay="0"/>
                                          </p:stCondLst>
                                        </p:cTn>
                                        <p:tgtEl>
                                          <p:spTgt spid="538655"/>
                                        </p:tgtEl>
                                        <p:attrNameLst>
                                          <p:attrName>style.visibility</p:attrName>
                                        </p:attrNameLst>
                                      </p:cBhvr>
                                      <p:to>
                                        <p:strVal val="visible"/>
                                      </p:to>
                                    </p:set>
                                    <p:animEffect transition="in" filter="dissolve">
                                      <p:cBhvr>
                                        <p:cTn id="108" dur="500"/>
                                        <p:tgtEl>
                                          <p:spTgt spid="538655"/>
                                        </p:tgtEl>
                                      </p:cBhvr>
                                    </p:animEffect>
                                  </p:childTnLst>
                                </p:cTn>
                              </p:par>
                            </p:childTnLst>
                          </p:cTn>
                        </p:par>
                        <p:par>
                          <p:cTn id="109" fill="hold" nodeType="afterGroup">
                            <p:stCondLst>
                              <p:cond delay="1500"/>
                            </p:stCondLst>
                            <p:childTnLst>
                              <p:par>
                                <p:cTn id="110" presetID="9" presetClass="entr" presetSubtype="0" fill="hold" nodeType="afterEffect">
                                  <p:stCondLst>
                                    <p:cond delay="0"/>
                                  </p:stCondLst>
                                  <p:childTnLst>
                                    <p:set>
                                      <p:cBhvr>
                                        <p:cTn id="111" dur="1" fill="hold">
                                          <p:stCondLst>
                                            <p:cond delay="0"/>
                                          </p:stCondLst>
                                        </p:cTn>
                                        <p:tgtEl>
                                          <p:spTgt spid="538640"/>
                                        </p:tgtEl>
                                        <p:attrNameLst>
                                          <p:attrName>style.visibility</p:attrName>
                                        </p:attrNameLst>
                                      </p:cBhvr>
                                      <p:to>
                                        <p:strVal val="visible"/>
                                      </p:to>
                                    </p:set>
                                    <p:animEffect transition="in" filter="dissolve">
                                      <p:cBhvr>
                                        <p:cTn id="112" dur="500"/>
                                        <p:tgtEl>
                                          <p:spTgt spid="538640"/>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9" presetClass="entr" presetSubtype="0" fill="hold" nodeType="clickEffect">
                                  <p:stCondLst>
                                    <p:cond delay="0"/>
                                  </p:stCondLst>
                                  <p:childTnLst>
                                    <p:set>
                                      <p:cBhvr>
                                        <p:cTn id="116" dur="1" fill="hold">
                                          <p:stCondLst>
                                            <p:cond delay="0"/>
                                          </p:stCondLst>
                                        </p:cTn>
                                        <p:tgtEl>
                                          <p:spTgt spid="538642"/>
                                        </p:tgtEl>
                                        <p:attrNameLst>
                                          <p:attrName>style.visibility</p:attrName>
                                        </p:attrNameLst>
                                      </p:cBhvr>
                                      <p:to>
                                        <p:strVal val="visible"/>
                                      </p:to>
                                    </p:set>
                                    <p:animEffect transition="in" filter="dissolve">
                                      <p:cBhvr>
                                        <p:cTn id="117" dur="500"/>
                                        <p:tgtEl>
                                          <p:spTgt spid="538642"/>
                                        </p:tgtEl>
                                      </p:cBhvr>
                                    </p:animEffect>
                                  </p:childTnLst>
                                </p:cTn>
                              </p:par>
                            </p:childTnLst>
                          </p:cTn>
                        </p:par>
                        <p:par>
                          <p:cTn id="118" fill="hold" nodeType="afterGroup">
                            <p:stCondLst>
                              <p:cond delay="500"/>
                            </p:stCondLst>
                            <p:childTnLst>
                              <p:par>
                                <p:cTn id="119" presetID="9" presetClass="entr" presetSubtype="0" fill="hold" grpId="0" nodeType="afterEffect">
                                  <p:stCondLst>
                                    <p:cond delay="0"/>
                                  </p:stCondLst>
                                  <p:childTnLst>
                                    <p:set>
                                      <p:cBhvr>
                                        <p:cTn id="120" dur="1" fill="hold">
                                          <p:stCondLst>
                                            <p:cond delay="0"/>
                                          </p:stCondLst>
                                        </p:cTn>
                                        <p:tgtEl>
                                          <p:spTgt spid="538660"/>
                                        </p:tgtEl>
                                        <p:attrNameLst>
                                          <p:attrName>style.visibility</p:attrName>
                                        </p:attrNameLst>
                                      </p:cBhvr>
                                      <p:to>
                                        <p:strVal val="visible"/>
                                      </p:to>
                                    </p:set>
                                    <p:animEffect transition="in" filter="dissolve">
                                      <p:cBhvr>
                                        <p:cTn id="121" dur="500"/>
                                        <p:tgtEl>
                                          <p:spTgt spid="538660"/>
                                        </p:tgtEl>
                                      </p:cBhvr>
                                    </p:animEffect>
                                  </p:childTnLst>
                                </p:cTn>
                              </p:par>
                            </p:childTnLst>
                          </p:cTn>
                        </p:par>
                        <p:par>
                          <p:cTn id="122" fill="hold" nodeType="afterGroup">
                            <p:stCondLst>
                              <p:cond delay="1000"/>
                            </p:stCondLst>
                            <p:childTnLst>
                              <p:par>
                                <p:cTn id="123" presetID="9" presetClass="entr" presetSubtype="0" fill="hold" nodeType="afterEffect">
                                  <p:stCondLst>
                                    <p:cond delay="0"/>
                                  </p:stCondLst>
                                  <p:childTnLst>
                                    <p:set>
                                      <p:cBhvr>
                                        <p:cTn id="124" dur="1" fill="hold">
                                          <p:stCondLst>
                                            <p:cond delay="0"/>
                                          </p:stCondLst>
                                        </p:cTn>
                                        <p:tgtEl>
                                          <p:spTgt spid="538641"/>
                                        </p:tgtEl>
                                        <p:attrNameLst>
                                          <p:attrName>style.visibility</p:attrName>
                                        </p:attrNameLst>
                                      </p:cBhvr>
                                      <p:to>
                                        <p:strVal val="visible"/>
                                      </p:to>
                                    </p:set>
                                    <p:animEffect transition="in" filter="dissolve">
                                      <p:cBhvr>
                                        <p:cTn id="125" dur="500"/>
                                        <p:tgtEl>
                                          <p:spTgt spid="538641"/>
                                        </p:tgtEl>
                                      </p:cBhvr>
                                    </p:animEffect>
                                  </p:childTnLst>
                                </p:cTn>
                              </p:par>
                            </p:childTnLst>
                          </p:cTn>
                        </p:par>
                        <p:par>
                          <p:cTn id="126" fill="hold" nodeType="afterGroup">
                            <p:stCondLst>
                              <p:cond delay="1500"/>
                            </p:stCondLst>
                            <p:childTnLst>
                              <p:par>
                                <p:cTn id="127" presetID="9" presetClass="entr" presetSubtype="0" fill="hold" grpId="0" nodeType="afterEffect">
                                  <p:stCondLst>
                                    <p:cond delay="0"/>
                                  </p:stCondLst>
                                  <p:childTnLst>
                                    <p:set>
                                      <p:cBhvr>
                                        <p:cTn id="128" dur="1" fill="hold">
                                          <p:stCondLst>
                                            <p:cond delay="0"/>
                                          </p:stCondLst>
                                        </p:cTn>
                                        <p:tgtEl>
                                          <p:spTgt spid="538656"/>
                                        </p:tgtEl>
                                        <p:attrNameLst>
                                          <p:attrName>style.visibility</p:attrName>
                                        </p:attrNameLst>
                                      </p:cBhvr>
                                      <p:to>
                                        <p:strVal val="visible"/>
                                      </p:to>
                                    </p:set>
                                    <p:animEffect transition="in" filter="dissolve">
                                      <p:cBhvr>
                                        <p:cTn id="129" dur="500"/>
                                        <p:tgtEl>
                                          <p:spTgt spid="538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50" grpId="0" autoUpdateAnimBg="0"/>
      <p:bldP spid="538651" grpId="0" autoUpdateAnimBg="0"/>
      <p:bldP spid="538652" grpId="0" autoUpdateAnimBg="0"/>
      <p:bldP spid="538653" grpId="0" autoUpdateAnimBg="0"/>
      <p:bldP spid="538654" grpId="0" autoUpdateAnimBg="0"/>
      <p:bldP spid="538655" grpId="0" autoUpdateAnimBg="0"/>
      <p:bldP spid="538656" grpId="0" autoUpdateAnimBg="0"/>
      <p:bldP spid="538657" grpId="0" autoUpdateAnimBg="0"/>
      <p:bldP spid="538658" grpId="0" autoUpdateAnimBg="0"/>
      <p:bldP spid="538659" grpId="0" autoUpdateAnimBg="0"/>
      <p:bldP spid="538660" grpId="0" autoUpdateAnimBg="0"/>
      <p:bldP spid="538661" grpId="0" autoUpdateAnimBg="0"/>
      <p:bldP spid="538662" grpId="0" autoUpdateAnimBg="0"/>
      <p:bldP spid="538663" grpId="0" autoUpdateAnimBg="0"/>
      <p:bldP spid="53866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r>
              <a:t>会计与税务</a:t>
            </a:r>
            <a:endParaRPr lang="zh-CN" altLang="en-US"/>
          </a:p>
        </p:txBody>
      </p:sp>
      <p:sp>
        <p:nvSpPr>
          <p:cNvPr id="440323" name="Rectangle 3"/>
          <p:cNvSpPr>
            <a:spLocks noGrp="1" noChangeArrowheads="1"/>
          </p:cNvSpPr>
          <p:nvPr>
            <p:ph type="body" idx="1"/>
          </p:nvPr>
        </p:nvSpPr>
        <p:spPr/>
        <p:txBody>
          <a:bodyPr/>
          <a:lstStyle/>
          <a:p>
            <a:pPr>
              <a:lnSpc>
                <a:spcPct val="90000"/>
              </a:lnSpc>
            </a:pPr>
            <a:r>
              <a:t>税法规定，套期交易是指在正常经营过程中主要出于以下原因之一而进行的交易：</a:t>
            </a:r>
          </a:p>
          <a:p>
            <a:pPr lvl="1">
              <a:lnSpc>
                <a:spcPct val="90000"/>
              </a:lnSpc>
            </a:pPr>
            <a:r>
              <a:t>为减少与纳税人持有或即将持有的用于产生普通收入的财产有关的价格变化或货币波动风险。</a:t>
            </a:r>
          </a:p>
          <a:p>
            <a:pPr lvl="1">
              <a:lnSpc>
                <a:spcPct val="90000"/>
              </a:lnSpc>
            </a:pPr>
            <a:r>
              <a:t>为了减少纳税人因借款而面临的价格或利率变化以及货币波动的风险。</a:t>
            </a:r>
          </a:p>
        </p:txBody>
      </p:sp>
    </p:spTree>
    <p:extLst>
      <p:ext uri="{BB962C8B-B14F-4D97-AF65-F5344CB8AC3E}">
        <p14:creationId xmlns:p14="http://schemas.microsoft.com/office/powerpoint/2010/main" val="39853260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r>
              <a:t>远期合约</a:t>
            </a:r>
            <a:endParaRPr lang="zh-CN" altLang="en-US">
              <a:ea typeface="宋体" panose="02010600030101010101" pitchFamily="2" charset="-122"/>
            </a:endParaRPr>
          </a:p>
        </p:txBody>
      </p:sp>
      <p:sp>
        <p:nvSpPr>
          <p:cNvPr id="430083" name="Rectangle 3"/>
          <p:cNvSpPr>
            <a:spLocks noGrp="1" noChangeArrowheads="1"/>
          </p:cNvSpPr>
          <p:nvPr>
            <p:ph type="body" idx="1"/>
          </p:nvPr>
        </p:nvSpPr>
        <p:spPr>
          <a:xfrm>
            <a:off x="619432" y="1676400"/>
            <a:ext cx="10751574" cy="3200400"/>
          </a:xfrm>
        </p:spPr>
        <p:txBody>
          <a:bodyPr/>
          <a:lstStyle/>
          <a:p>
            <a:r>
              <a:t>远期合约是一种在未来特定时间以特定价格购买或出售资产的协议。</a:t>
            </a:r>
          </a:p>
          <a:p>
            <a:r>
              <a:t>没有每日结算。在合约到期时，一方以约定价格从另一方购买资产。</a:t>
            </a:r>
            <a:endParaRPr lang="zh-CN" altLang="en-US" dirty="0"/>
          </a:p>
        </p:txBody>
      </p:sp>
    </p:spTree>
    <p:extLst>
      <p:ext uri="{BB962C8B-B14F-4D97-AF65-F5344CB8AC3E}">
        <p14:creationId xmlns:p14="http://schemas.microsoft.com/office/powerpoint/2010/main" val="287532446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6" name="Rectangle 2"/>
          <p:cNvSpPr>
            <a:spLocks noGrp="1" noChangeArrowheads="1"/>
          </p:cNvSpPr>
          <p:nvPr>
            <p:ph type="title"/>
          </p:nvPr>
        </p:nvSpPr>
        <p:spPr/>
        <p:txBody>
          <a:bodyPr/>
          <a:lstStyle/>
          <a:p>
            <a:r>
              <a:t>远期合约</a:t>
            </a:r>
            <a:endParaRPr lang="zh-CN" altLang="en-US">
              <a:ea typeface="宋体" panose="02010600030101010101" pitchFamily="2" charset="-122"/>
            </a:endParaRPr>
          </a:p>
        </p:txBody>
      </p:sp>
      <p:sp>
        <p:nvSpPr>
          <p:cNvPr id="431108" name="Rectangle 4"/>
          <p:cNvSpPr>
            <a:spLocks noChangeArrowheads="1"/>
          </p:cNvSpPr>
          <p:nvPr/>
        </p:nvSpPr>
        <p:spPr bwMode="auto">
          <a:xfrm>
            <a:off x="7953375" y="1941513"/>
            <a:ext cx="12700" cy="4762"/>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1110" name="Rectangle 6"/>
          <p:cNvSpPr>
            <a:spLocks noChangeArrowheads="1"/>
          </p:cNvSpPr>
          <p:nvPr/>
        </p:nvSpPr>
        <p:spPr bwMode="auto">
          <a:xfrm>
            <a:off x="2514600" y="2598739"/>
            <a:ext cx="405559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双方之间的私人合同</a:t>
            </a:r>
          </a:p>
        </p:txBody>
      </p:sp>
      <p:sp>
        <p:nvSpPr>
          <p:cNvPr id="431111" name="Rectangle 7"/>
          <p:cNvSpPr>
            <a:spLocks noChangeArrowheads="1"/>
          </p:cNvSpPr>
          <p:nvPr/>
        </p:nvSpPr>
        <p:spPr bwMode="auto">
          <a:xfrm>
            <a:off x="7370763" y="2598739"/>
            <a:ext cx="21207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场内交易</a:t>
            </a:r>
          </a:p>
        </p:txBody>
      </p:sp>
      <p:sp>
        <p:nvSpPr>
          <p:cNvPr id="431112" name="Rectangle 8"/>
          <p:cNvSpPr>
            <a:spLocks noChangeArrowheads="1"/>
          </p:cNvSpPr>
          <p:nvPr/>
        </p:nvSpPr>
        <p:spPr bwMode="auto">
          <a:xfrm>
            <a:off x="3109914" y="3128964"/>
            <a:ext cx="271709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非标准合同</a:t>
            </a:r>
          </a:p>
        </p:txBody>
      </p:sp>
      <p:sp>
        <p:nvSpPr>
          <p:cNvPr id="431113" name="Rectangle 9"/>
          <p:cNvSpPr>
            <a:spLocks noChangeArrowheads="1"/>
          </p:cNvSpPr>
          <p:nvPr/>
        </p:nvSpPr>
        <p:spPr bwMode="auto">
          <a:xfrm>
            <a:off x="7278689" y="3128964"/>
            <a:ext cx="2204131"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标准合同</a:t>
            </a:r>
          </a:p>
        </p:txBody>
      </p:sp>
      <p:sp>
        <p:nvSpPr>
          <p:cNvPr id="431114" name="Rectangle 10"/>
          <p:cNvSpPr>
            <a:spLocks noChangeArrowheads="1"/>
          </p:cNvSpPr>
          <p:nvPr/>
        </p:nvSpPr>
        <p:spPr bwMode="auto">
          <a:xfrm>
            <a:off x="2657475" y="3660776"/>
            <a:ext cx="38472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通常为 1 个指定的交割日期</a:t>
            </a:r>
          </a:p>
        </p:txBody>
      </p:sp>
      <p:sp>
        <p:nvSpPr>
          <p:cNvPr id="431115" name="Rectangle 11"/>
          <p:cNvSpPr>
            <a:spLocks noChangeArrowheads="1"/>
          </p:cNvSpPr>
          <p:nvPr/>
        </p:nvSpPr>
        <p:spPr bwMode="auto">
          <a:xfrm>
            <a:off x="7010400" y="3660776"/>
            <a:ext cx="287578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交割日期范围</a:t>
            </a:r>
          </a:p>
        </p:txBody>
      </p:sp>
      <p:sp>
        <p:nvSpPr>
          <p:cNvPr id="431116" name="Rectangle 12"/>
          <p:cNvSpPr>
            <a:spLocks noChangeArrowheads="1"/>
          </p:cNvSpPr>
          <p:nvPr/>
        </p:nvSpPr>
        <p:spPr bwMode="auto">
          <a:xfrm>
            <a:off x="3338514" y="4192589"/>
            <a:ext cx="224580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到期结算</a:t>
            </a:r>
          </a:p>
        </p:txBody>
      </p:sp>
      <p:sp>
        <p:nvSpPr>
          <p:cNvPr id="431117" name="Rectangle 13"/>
          <p:cNvSpPr>
            <a:spLocks noChangeArrowheads="1"/>
          </p:cNvSpPr>
          <p:nvPr/>
        </p:nvSpPr>
        <p:spPr bwMode="auto">
          <a:xfrm>
            <a:off x="7583488" y="4192589"/>
            <a:ext cx="158056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每日结算</a:t>
            </a:r>
          </a:p>
        </p:txBody>
      </p:sp>
      <p:sp>
        <p:nvSpPr>
          <p:cNvPr id="431120" name="Rectangle 16"/>
          <p:cNvSpPr>
            <a:spLocks noChangeArrowheads="1"/>
          </p:cNvSpPr>
          <p:nvPr/>
        </p:nvSpPr>
        <p:spPr bwMode="auto">
          <a:xfrm>
            <a:off x="3182939" y="4724401"/>
            <a:ext cx="2563203"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交割或最终现金</a:t>
            </a:r>
          </a:p>
        </p:txBody>
      </p:sp>
      <p:sp>
        <p:nvSpPr>
          <p:cNvPr id="431121" name="Rectangle 17"/>
          <p:cNvSpPr>
            <a:spLocks noChangeArrowheads="1"/>
          </p:cNvSpPr>
          <p:nvPr/>
        </p:nvSpPr>
        <p:spPr bwMode="auto">
          <a:xfrm>
            <a:off x="3113088" y="5019676"/>
            <a:ext cx="306013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结算通常发生在</a:t>
            </a:r>
          </a:p>
        </p:txBody>
      </p:sp>
      <p:sp>
        <p:nvSpPr>
          <p:cNvPr id="431122" name="Rectangle 18"/>
          <p:cNvSpPr>
            <a:spLocks noChangeArrowheads="1"/>
          </p:cNvSpPr>
          <p:nvPr/>
        </p:nvSpPr>
        <p:spPr bwMode="auto">
          <a:xfrm>
            <a:off x="6856414" y="4724401"/>
            <a:ext cx="3260509"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通常平仓的合同</a:t>
            </a:r>
          </a:p>
        </p:txBody>
      </p:sp>
      <p:sp>
        <p:nvSpPr>
          <p:cNvPr id="431123" name="Rectangle 19"/>
          <p:cNvSpPr>
            <a:spLocks noChangeArrowheads="1"/>
          </p:cNvSpPr>
          <p:nvPr/>
        </p:nvSpPr>
        <p:spPr bwMode="auto">
          <a:xfrm>
            <a:off x="7337425" y="5019676"/>
            <a:ext cx="1960474"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到期前</a:t>
            </a:r>
          </a:p>
        </p:txBody>
      </p:sp>
      <p:sp>
        <p:nvSpPr>
          <p:cNvPr id="431126" name="Rectangle 22"/>
          <p:cNvSpPr>
            <a:spLocks noChangeArrowheads="1"/>
          </p:cNvSpPr>
          <p:nvPr/>
        </p:nvSpPr>
        <p:spPr bwMode="auto">
          <a:xfrm>
            <a:off x="3598864" y="2149475"/>
            <a:ext cx="16652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远期合约</a:t>
            </a:r>
          </a:p>
        </p:txBody>
      </p:sp>
      <p:sp>
        <p:nvSpPr>
          <p:cNvPr id="431127" name="Rectangle 23"/>
          <p:cNvSpPr>
            <a:spLocks noChangeArrowheads="1"/>
          </p:cNvSpPr>
          <p:nvPr/>
        </p:nvSpPr>
        <p:spPr bwMode="auto">
          <a:xfrm>
            <a:off x="7635875" y="2149476"/>
            <a:ext cx="1397820"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a:r>
              <a:t>期货</a:t>
            </a:r>
          </a:p>
        </p:txBody>
      </p:sp>
      <p:sp>
        <p:nvSpPr>
          <p:cNvPr id="431129" name="Rectangle 25"/>
          <p:cNvSpPr>
            <a:spLocks noChangeArrowheads="1"/>
          </p:cNvSpPr>
          <p:nvPr/>
        </p:nvSpPr>
        <p:spPr bwMode="auto">
          <a:xfrm>
            <a:off x="7981950" y="2533650"/>
            <a:ext cx="25400" cy="25400"/>
          </a:xfrm>
          <a:prstGeom prst="rect">
            <a:avLst/>
          </a:prstGeom>
          <a:solidFill>
            <a:srgbClr val="80808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1406CA"/>
              </a:solidFill>
            </a:endParaRPr>
          </a:p>
        </p:txBody>
      </p:sp>
      <p:sp>
        <p:nvSpPr>
          <p:cNvPr id="431132" name="Text Box 28"/>
          <p:cNvSpPr txBox="1">
            <a:spLocks noChangeArrowheads="1"/>
          </p:cNvSpPr>
          <p:nvPr/>
        </p:nvSpPr>
        <p:spPr bwMode="auto">
          <a:xfrm>
            <a:off x="2590800" y="1447800"/>
            <a:ext cx="701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t>远期合约 vs 期货合约</a:t>
            </a:r>
            <a:endParaRPr lang="zh-CN" altLang="en-US" sz="3200" b="1" i="1">
              <a:solidFill>
                <a:srgbClr val="FF9900"/>
              </a:solidFill>
              <a:ea typeface="宋体" panose="02010600030101010101" pitchFamily="2" charset="-122"/>
            </a:endParaRPr>
          </a:p>
        </p:txBody>
      </p:sp>
      <p:sp>
        <p:nvSpPr>
          <p:cNvPr id="431133" name="Line 29"/>
          <p:cNvSpPr>
            <a:spLocks noChangeShapeType="1"/>
          </p:cNvSpPr>
          <p:nvPr/>
        </p:nvSpPr>
        <p:spPr bwMode="auto">
          <a:xfrm>
            <a:off x="2209800" y="2027238"/>
            <a:ext cx="792480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431134" name="Line 30"/>
          <p:cNvSpPr>
            <a:spLocks noChangeShapeType="1"/>
          </p:cNvSpPr>
          <p:nvPr/>
        </p:nvSpPr>
        <p:spPr bwMode="auto">
          <a:xfrm>
            <a:off x="2209800" y="2560638"/>
            <a:ext cx="7924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1406CA"/>
              </a:solidFill>
            </a:endParaRPr>
          </a:p>
        </p:txBody>
      </p:sp>
      <p:sp>
        <p:nvSpPr>
          <p:cNvPr id="431135" name="Line 31"/>
          <p:cNvSpPr>
            <a:spLocks noChangeShapeType="1"/>
          </p:cNvSpPr>
          <p:nvPr/>
        </p:nvSpPr>
        <p:spPr bwMode="auto">
          <a:xfrm>
            <a:off x="2209800" y="5532438"/>
            <a:ext cx="7924800" cy="0"/>
          </a:xfrm>
          <a:prstGeom prst="line">
            <a:avLst/>
          </a:prstGeom>
          <a:noFill/>
          <a:ln w="127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solidFill>
                <a:srgbClr val="1406CA"/>
              </a:solidFill>
            </a:endParaRPr>
          </a:p>
        </p:txBody>
      </p:sp>
    </p:spTree>
    <p:extLst>
      <p:ext uri="{BB962C8B-B14F-4D97-AF65-F5344CB8AC3E}">
        <p14:creationId xmlns:p14="http://schemas.microsoft.com/office/powerpoint/2010/main" val="40244451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t>平仓期货头寸</a:t>
            </a:r>
            <a:endParaRPr lang="zh-CN" altLang="en-US">
              <a:ea typeface="宋体" panose="02010600030101010101" pitchFamily="2" charset="-122"/>
            </a:endParaRPr>
          </a:p>
        </p:txBody>
      </p:sp>
      <p:sp>
        <p:nvSpPr>
          <p:cNvPr id="407555" name="Rectangle 3"/>
          <p:cNvSpPr>
            <a:spLocks noGrp="1" noChangeArrowheads="1"/>
          </p:cNvSpPr>
          <p:nvPr>
            <p:ph type="body" idx="1"/>
          </p:nvPr>
        </p:nvSpPr>
        <p:spPr/>
        <p:txBody>
          <a:bodyPr/>
          <a:lstStyle/>
          <a:p>
            <a:pPr>
              <a:lnSpc>
                <a:spcPct val="90000"/>
              </a:lnSpc>
            </a:pPr>
            <a:r>
              <a:t>平仓（Closing out）是指进行与原始交易类型相反的交易。</a:t>
            </a:r>
            <a:endParaRPr lang="en-US" altLang="zh-CN" dirty="0">
              <a:ea typeface="宋体" panose="02010600030101010101" pitchFamily="2" charset="-122"/>
            </a:endParaRPr>
          </a:p>
          <a:p>
            <a:pPr>
              <a:lnSpc>
                <a:spcPct val="90000"/>
              </a:lnSpc>
            </a:pPr>
            <a:r>
              <a:t>绝大多数新开立的期货合约并不会导致实物交割。</a:t>
            </a:r>
            <a:endParaRPr lang="en-US" altLang="zh-CN" dirty="0">
              <a:ea typeface="宋体" panose="02010600030101010101" pitchFamily="2" charset="-122"/>
            </a:endParaRPr>
          </a:p>
          <a:p>
            <a:pPr lvl="1">
              <a:lnSpc>
                <a:spcPct val="90000"/>
              </a:lnSpc>
            </a:pPr>
            <a:r>
              <a:t>对于投机者来说</a:t>
            </a:r>
          </a:p>
          <a:p>
            <a:pPr lvl="1">
              <a:lnSpc>
                <a:spcPct val="90000"/>
              </a:lnSpc>
            </a:pPr>
            <a:r>
              <a:t>对于套期保值者来说</a:t>
            </a:r>
          </a:p>
          <a:p>
            <a:pPr>
              <a:lnSpc>
                <a:spcPct val="90000"/>
              </a:lnSpc>
            </a:pPr>
            <a:r>
              <a:t>最终交割的可能性将期货价格与现货价格联系在一起。理解交割程序对于全面了解现货与期货价格之间的关系至关重要。</a:t>
            </a:r>
          </a:p>
        </p:txBody>
      </p:sp>
    </p:spTree>
    <p:extLst>
      <p:ext uri="{BB962C8B-B14F-4D97-AF65-F5344CB8AC3E}">
        <p14:creationId xmlns:p14="http://schemas.microsoft.com/office/powerpoint/2010/main" val="3255787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type="body" idx="1"/>
          </p:nvPr>
        </p:nvSpPr>
        <p:spPr>
          <a:xfrm>
            <a:off x="604683" y="1600200"/>
            <a:ext cx="11031793" cy="4419600"/>
          </a:xfrm>
        </p:spPr>
        <p:txBody>
          <a:bodyPr/>
          <a:lstStyle/>
          <a:p>
            <a:r>
              <a:t>期货合约的规格</a:t>
            </a:r>
          </a:p>
          <a:p>
            <a:pPr lvl="1"/>
            <a:r>
              <a:t>资产</a:t>
            </a:r>
          </a:p>
          <a:p>
            <a:pPr lvl="1"/>
            <a:r>
              <a:t>合约规模</a:t>
            </a:r>
          </a:p>
          <a:p>
            <a:pPr lvl="1"/>
            <a:r>
              <a:t>交割安排</a:t>
            </a:r>
          </a:p>
          <a:p>
            <a:pPr lvl="1"/>
            <a:r>
              <a:t>交割月份</a:t>
            </a:r>
          </a:p>
          <a:p>
            <a:pPr lvl="1"/>
            <a:r>
              <a:t>价格报价</a:t>
            </a:r>
          </a:p>
          <a:p>
            <a:pPr lvl="1"/>
            <a:r>
              <a:t>每日价格波动限制</a:t>
            </a:r>
          </a:p>
          <a:p>
            <a:pPr lvl="1"/>
            <a:r>
              <a:t>持仓限额</a:t>
            </a:r>
          </a:p>
        </p:txBody>
      </p:sp>
      <p:sp>
        <p:nvSpPr>
          <p:cNvPr id="408582" name="Rectangle 6"/>
          <p:cNvSpPr>
            <a:spLocks noGrp="1" noChangeArrowheads="1"/>
          </p:cNvSpPr>
          <p:nvPr>
            <p:ph type="title"/>
          </p:nvPr>
        </p:nvSpPr>
        <p:spPr>
          <a:noFill/>
          <a:ln/>
        </p:spPr>
        <p:txBody>
          <a:bodyPr/>
          <a:lstStyle/>
          <a:p>
            <a:r>
              <a:t>期货合约的规格</a:t>
            </a:r>
            <a:endParaRPr lang="zh-CN" altLang="en-US" sz="3200">
              <a:ea typeface="宋体" panose="02010600030101010101" pitchFamily="2" charset="-122"/>
            </a:endParaRPr>
          </a:p>
        </p:txBody>
      </p:sp>
    </p:spTree>
    <p:extLst>
      <p:ext uri="{BB962C8B-B14F-4D97-AF65-F5344CB8AC3E}">
        <p14:creationId xmlns:p14="http://schemas.microsoft.com/office/powerpoint/2010/main" val="10279098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6619" name="Group 283"/>
          <p:cNvGraphicFramePr>
            <a:graphicFrameLocks noGrp="1"/>
          </p:cNvGraphicFramePr>
          <p:nvPr>
            <p:ph idx="1"/>
            <p:extLst>
              <p:ext uri="{D42A27DB-BD31-4B8C-83A1-F6EECF244321}">
                <p14:modId xmlns:p14="http://schemas.microsoft.com/office/powerpoint/2010/main" val="3513873849"/>
              </p:ext>
            </p:extLst>
          </p:nvPr>
        </p:nvGraphicFramePr>
        <p:xfrm>
          <a:off x="1631951" y="444501"/>
          <a:ext cx="8893175" cy="5959729"/>
        </p:xfrm>
        <a:graphic>
          <a:graphicData uri="http://schemas.openxmlformats.org/drawingml/2006/table">
            <a:tbl>
              <a:tblPr/>
              <a:tblGrid>
                <a:gridCol w="2720975">
                  <a:extLst>
                    <a:ext uri="{9D8B030D-6E8A-4147-A177-3AD203B41FA5}">
                      <a16:colId xmlns:a16="http://schemas.microsoft.com/office/drawing/2014/main" val="2739917459"/>
                    </a:ext>
                  </a:extLst>
                </a:gridCol>
                <a:gridCol w="6172200">
                  <a:extLst>
                    <a:ext uri="{9D8B030D-6E8A-4147-A177-3AD203B41FA5}">
                      <a16:colId xmlns:a16="http://schemas.microsoft.com/office/drawing/2014/main" val="4008654775"/>
                    </a:ext>
                  </a:extLst>
                </a:gridCol>
              </a:tblGrid>
              <a:tr h="271463">
                <a:tc gridSpan="2">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上海期货交易所阴极铜标准合约</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stealth"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800601306"/>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交易品种</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阴极铜</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3971663556"/>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交易单位</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每手5吨</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1683263579"/>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报价单位</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元（人民币）/吨</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4072472071"/>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最小变动价位</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10元/吨</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3180724301"/>
                  </a:ext>
                </a:extLst>
              </a:tr>
              <a:tr h="327025">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每日价格最大波动限制</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不超过上一交易日结算价±3%</a:t>
                      </a:r>
                    </a:p>
                  </a:txBody>
                  <a:tcPr anchor="ctr"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1841339229"/>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合约交割月份</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1月至12月</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1369769619"/>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交易时间</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上午9:00－11:30　下午 1:30－3:00</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4113612848"/>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最后交易日</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合约交割月份的15日（遇法定假日顺延）</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1323632251"/>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交割日期</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最后交易日后连续五个工作日</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2542795671"/>
                  </a:ext>
                </a:extLst>
              </a:tr>
              <a:tr h="663575">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交割品级</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标的物：符合国家标准 GB/T467-1997 的标准阴极铜，其中主要成分铜和银的含量不低于99.95%。替代品：符合国家标准 GB/T467-1997 的高纯阴极铜规定；或者符合 BS EN 1978:1998 的高纯阴极铜规定。</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88287953"/>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交割地点</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交易所指定交割仓库</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593441534"/>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最低交易保证金</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合约价值的5%</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2572772826"/>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交易手续费</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不超过成交金额的万分之二（含风险准备金）</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3921493122"/>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交割方式</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实物交割</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282120817"/>
                  </a:ext>
                </a:extLst>
              </a:tr>
              <a:tr h="273050">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交易代码</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CU（上海期货交易所阴极铜标准合约）</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stealth" w="med" len="med"/>
                    </a:lnB>
                    <a:lnTlToBr>
                      <a:noFill/>
                    </a:lnTlToBr>
                    <a:lnBlToTr>
                      <a:noFill/>
                    </a:lnBlToTr>
                    <a:noFill/>
                  </a:tcPr>
                </a:tc>
                <a:extLst>
                  <a:ext uri="{0D108BD9-81ED-4DB2-BD59-A6C34878D82A}">
                    <a16:rowId xmlns:a16="http://schemas.microsoft.com/office/drawing/2014/main" val="556929567"/>
                  </a:ext>
                </a:extLst>
              </a:tr>
              <a:tr h="271463">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上市交易所</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stealth"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lgn="l">
                        <a:spcBef>
                          <a:spcPct val="20000"/>
                        </a:spcBef>
                        <a:buClr>
                          <a:schemeClr val="accent2"/>
                        </a:buClr>
                        <a:buFont typeface="Wingdings" panose="05000000000000000000" pitchFamily="2" charset="2"/>
                        <a:defRPr sz="2400">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1pPr>
                      <a:lvl2pPr marL="742950" indent="-285750" algn="l">
                        <a:spcBef>
                          <a:spcPct val="20000"/>
                        </a:spcBef>
                        <a:buClr>
                          <a:srgbClr val="FF9900"/>
                        </a:buClr>
                        <a:defRPr sz="2000"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2pPr>
                      <a:lvl3pPr marL="1143000" indent="-228600" algn="l">
                        <a:spcBef>
                          <a:spcPct val="20000"/>
                        </a:spcBef>
                        <a:buClr>
                          <a:schemeClr val="accent2"/>
                        </a:buClr>
                        <a:buFont typeface="Wingdings" panose="05000000000000000000" pitchFamily="2" charset="2"/>
                        <a:defRPr b="1">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3pPr>
                      <a:lvl4pPr marL="16002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4pPr>
                      <a:lvl5pPr marL="2057400" indent="-228600" algn="l">
                        <a:spcBef>
                          <a:spcPct val="20000"/>
                        </a:spcBef>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rgbClr val="CCFFFF"/>
                          </a:solidFill>
                          <a:effectLst>
                            <a:outerShdw blurRad="38100" dist="38100" dir="2700000" algn="tl">
                              <a:srgbClr val="000000"/>
                            </a:outerShdw>
                          </a:effectLst>
                          <a:latin typeface="Times New Roman" panose="02020603050405020304" pitchFamily="18" charset="0"/>
                          <a:ea typeface="黑体" panose="02010609060101010101" pitchFamily="49" charset="-122"/>
                        </a:defRPr>
                      </a:lvl9pPr>
                    </a:lstStyle>
                    <a:p>
                      <a:r>
                        <a:t>上海期货交易所</a:t>
                      </a:r>
                    </a:p>
                  </a:txBody>
                  <a:tcPr anchor="b" horzOverflow="overflow">
                    <a:lnL w="12700" cap="flat" cmpd="sng" algn="ctr">
                      <a:solidFill>
                        <a:schemeClr val="tx1"/>
                      </a:solidFill>
                      <a:prstDash val="solid"/>
                      <a:round/>
                      <a:headEnd type="none" w="med" len="med"/>
                      <a:tailEnd type="stealth"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stealth"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4271434"/>
                  </a:ext>
                </a:extLst>
              </a:tr>
            </a:tbl>
          </a:graphicData>
        </a:graphic>
      </p:graphicFrame>
      <p:sp>
        <p:nvSpPr>
          <p:cNvPr id="526620" name="Rectangle 284"/>
          <p:cNvSpPr>
            <a:spLocks noChangeArrowheads="1"/>
          </p:cNvSpPr>
          <p:nvPr/>
        </p:nvSpPr>
        <p:spPr bwMode="auto">
          <a:xfrm>
            <a:off x="1631951" y="771780"/>
            <a:ext cx="2700337" cy="5632450"/>
          </a:xfrm>
          <a:prstGeom prst="rect">
            <a:avLst/>
          </a:prstGeom>
          <a:solidFill>
            <a:srgbClr val="FF00FF">
              <a:alpha val="30000"/>
            </a:srgbClr>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663609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26620"/>
                                        </p:tgtEl>
                                        <p:attrNameLst>
                                          <p:attrName>style.visibility</p:attrName>
                                        </p:attrNameLst>
                                      </p:cBhvr>
                                      <p:to>
                                        <p:strVal val="visible"/>
                                      </p:to>
                                    </p:set>
                                    <p:animEffect transition="in" filter="wipe(up)">
                                      <p:cBhvr>
                                        <p:cTn id="7" dur="500"/>
                                        <p:tgtEl>
                                          <p:spTgt spid="526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华文新魏"/>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N Helvetica Narrow"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400" b="0" i="0" u="none" strike="noStrike" cap="none" normalizeH="0" baseline="0" smtClean="0">
            <a:ln>
              <a:noFill/>
            </a:ln>
            <a:solidFill>
              <a:schemeClr val="tx1"/>
            </a:solidFill>
            <a:effectLst/>
            <a:latin typeface="N Helvetica Narrow" charset="0"/>
            <a:ea typeface="宋体" panose="02010600030101010101"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3160</TotalTime>
  <Words>4064</Words>
  <Application>Microsoft Office PowerPoint</Application>
  <PresentationFormat>宽屏</PresentationFormat>
  <Paragraphs>692</Paragraphs>
  <Slides>62</Slides>
  <Notes>42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3</vt:i4>
      </vt:variant>
      <vt:variant>
        <vt:lpstr>幻灯片标题</vt:lpstr>
      </vt:variant>
      <vt:variant>
        <vt:i4>62</vt:i4>
      </vt:variant>
    </vt:vector>
  </HeadingPairs>
  <TitlesOfParts>
    <vt:vector size="83" baseType="lpstr">
      <vt:lpstr>N Helvetica Narrow</vt:lpstr>
      <vt:lpstr>ZapfDingbats</vt:lpstr>
      <vt:lpstr>等线</vt:lpstr>
      <vt:lpstr>黑体</vt:lpstr>
      <vt:lpstr>华文宋体</vt:lpstr>
      <vt:lpstr>华文新魏</vt:lpstr>
      <vt:lpstr>华文行楷</vt:lpstr>
      <vt:lpstr>楷体</vt:lpstr>
      <vt:lpstr>楷体_GB2312</vt:lpstr>
      <vt:lpstr>隶书</vt:lpstr>
      <vt:lpstr>宋体</vt:lpstr>
      <vt:lpstr>Arial</vt:lpstr>
      <vt:lpstr>Constantia</vt:lpstr>
      <vt:lpstr>Symbol</vt:lpstr>
      <vt:lpstr>Tahoma</vt:lpstr>
      <vt:lpstr>Times New Roman</vt:lpstr>
      <vt:lpstr>Wingdings</vt:lpstr>
      <vt:lpstr>Global</vt:lpstr>
      <vt:lpstr>公式</vt:lpstr>
      <vt:lpstr>MathType 5.0 Equation</vt:lpstr>
      <vt:lpstr>Equation</vt:lpstr>
      <vt:lpstr>版权声明</vt:lpstr>
      <vt:lpstr>Derivatives</vt:lpstr>
      <vt:lpstr>Futures Markets  and  the Use of Futures for Hedging</vt:lpstr>
      <vt:lpstr>Details of how futures and forward markets work</vt:lpstr>
      <vt:lpstr>Futures Contracts——Terminology</vt:lpstr>
      <vt:lpstr>PowerPoint 演示文稿</vt:lpstr>
      <vt:lpstr>Closing Out Futures Positions</vt:lpstr>
      <vt:lpstr>The Specification of the Futures Contract</vt:lpstr>
      <vt:lpstr>PowerPoint 演示文稿</vt:lpstr>
      <vt:lpstr>The Specification of the Futures Contract</vt:lpstr>
      <vt:lpstr>Margin</vt:lpstr>
      <vt:lpstr>Margin</vt:lpstr>
      <vt:lpstr>Margin</vt:lpstr>
      <vt:lpstr>Margin</vt:lpstr>
      <vt:lpstr>The Operation of Margins</vt:lpstr>
      <vt:lpstr>The Operation of Margins</vt:lpstr>
      <vt:lpstr>The Operation of Margins</vt:lpstr>
      <vt:lpstr>The Operation of Margins</vt:lpstr>
      <vt:lpstr>Newspaper Quotes</vt:lpstr>
      <vt:lpstr>Newspaper Quotes</vt:lpstr>
      <vt:lpstr>PowerPoint 演示文稿</vt:lpstr>
      <vt:lpstr>PowerPoint 演示文稿</vt:lpstr>
      <vt:lpstr>案例：苏州红小豆事件</vt:lpstr>
      <vt:lpstr>Convergence Of Futures Price to Spot Price</vt:lpstr>
      <vt:lpstr>Convergence Of Futures Price to Spot Price</vt:lpstr>
      <vt:lpstr>Convergence Of Futures Price to Spot Price</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Basis Risk</vt:lpstr>
      <vt:lpstr>Minimum Variance Hedge Ratio</vt:lpstr>
      <vt:lpstr>Minimum Variance Hedge Ration</vt:lpstr>
      <vt:lpstr>Minimum Variance Hedge Ration</vt:lpstr>
      <vt:lpstr>Minimum Variance Hedge Ration</vt:lpstr>
      <vt:lpstr>Minimum Variance Hedge Ration</vt:lpstr>
      <vt:lpstr>Minimum Variance Hedge Ration</vt:lpstr>
      <vt:lpstr>Stock  Index Futures</vt:lpstr>
      <vt:lpstr>The Capital Market Line (CML)</vt:lpstr>
      <vt:lpstr>Hedging an Equity Portfolio</vt:lpstr>
      <vt:lpstr>Hedging an Equity Portfolio</vt:lpstr>
      <vt:lpstr>Hedging an Equity Portfolio</vt:lpstr>
      <vt:lpstr>Hedging an Equity Portfolio</vt:lpstr>
      <vt:lpstr>Rolling hedge</vt:lpstr>
      <vt:lpstr>Rolling hedge</vt:lpstr>
      <vt:lpstr>Accounting Tax  and Forward Contracts</vt:lpstr>
      <vt:lpstr>Accounting and Tax</vt:lpstr>
      <vt:lpstr>Accounting and Tax</vt:lpstr>
      <vt:lpstr>Accounting and Tax</vt:lpstr>
      <vt:lpstr>Forward Contracts</vt:lpstr>
      <vt:lpstr>Forward Contracts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lenvo</dc:creator>
  <cp:lastModifiedBy>hua deng</cp:lastModifiedBy>
  <cp:revision>246</cp:revision>
  <dcterms:created xsi:type="dcterms:W3CDTF">2020-02-12T07:12:33Z</dcterms:created>
  <dcterms:modified xsi:type="dcterms:W3CDTF">2025-03-04T07:39:57Z</dcterms:modified>
</cp:coreProperties>
</file>