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drawings/vmlDrawing1.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314" r:id="rId2"/>
    <p:sldId id="257" r:id="rId3"/>
    <p:sldId id="315" r:id="rId4"/>
    <p:sldId id="369"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30" r:id="rId19"/>
    <p:sldId id="331" r:id="rId20"/>
    <p:sldId id="332" r:id="rId21"/>
    <p:sldId id="375" r:id="rId22"/>
    <p:sldId id="333" r:id="rId23"/>
    <p:sldId id="374" r:id="rId24"/>
    <p:sldId id="334" r:id="rId25"/>
    <p:sldId id="335" r:id="rId26"/>
    <p:sldId id="336" r:id="rId27"/>
    <p:sldId id="370"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72" r:id="rId50"/>
    <p:sldId id="373" r:id="rId51"/>
    <p:sldId id="358" r:id="rId52"/>
    <p:sldId id="359" r:id="rId53"/>
    <p:sldId id="360" r:id="rId54"/>
    <p:sldId id="361" r:id="rId55"/>
    <p:sldId id="362" r:id="rId56"/>
    <p:sldId id="363" r:id="rId57"/>
    <p:sldId id="371" r:id="rId58"/>
    <p:sldId id="364" r:id="rId59"/>
    <p:sldId id="365" r:id="rId60"/>
    <p:sldId id="366" r:id="rId61"/>
    <p:sldId id="367" r:id="rId62"/>
    <p:sldId id="368"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g" initials="I" lastIdx="2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158A"/>
    <a:srgbClr val="1406CA"/>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38" autoAdjust="0"/>
    <p:restoredTop sz="94084" autoAdjust="0"/>
  </p:normalViewPr>
  <p:slideViewPr>
    <p:cSldViewPr snapToGrid="0">
      <p:cViewPr varScale="1">
        <p:scale>
          <a:sx n="74" d="100"/>
          <a:sy n="74" d="100"/>
        </p:scale>
        <p:origin x="492" y="4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commentAuthors" Target="commentAuthors.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slide" Target="slides/slide8.xml"/><Relationship Id="rId3" Type="http://schemas.openxmlformats.org/officeDocument/2006/relationships/slide" Target="slides/slide10.xml"/><Relationship Id="rId4" Type="http://schemas.openxmlformats.org/officeDocument/2006/relationships/slide" Target="slides/slide25.xml"/><Relationship Id="rId5" Type="http://schemas.openxmlformats.org/officeDocument/2006/relationships/slide" Target="slides/slide30.xml"/><Relationship Id="rId6"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7-03-11T22:40:03.281" idx="2">
    <p:pos x="3778" y="1254"/>
    <p:text>在此，先简要讲解平仓的过程，并提示在后文还要详细讲解平仓过程，以及采取这种方式的原因。</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7-03-11T22:52:39.781" idx="6">
    <p:pos x="3617" y="283"/>
    <p:text>Deng	2007-3-11
详细重点讲解</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07-03-11T22:53:17.390" idx="7">
    <p:pos x="3936" y="988"/>
    <p:text>一带而过</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07-03-11T22:59:54.250" idx="10">
    <p:pos x="5255" y="1430"/>
    <p:text>简略</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07-03-11T23:01:29.156" idx="11">
    <p:pos x="5343" y="940"/>
    <p:text>结合书中的报价表，并要求学生以课后作业的形式上网了解国内期货报价方式。</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07-03-11T23:16:54.828" idx="15">
    <p:pos x="3786" y="435"/>
    <p:text>在此有必要指出金融市场比普通商品市场具有更高的效率，并解释原因。</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07-03-11T23:44:04.078" idx="11">
    <p:pos x="10" y="10"/>
    <p:text>学生了解则可。</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07-03-11T23:24:10.031" idx="20">
    <p:pos x="4385" y="283"/>
    <p:text>简要介绍政府管制、相应规定对套期保值者和投机者的不同态度。</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1E4B8-3456-4758-AE08-11F83F2A4ADA}" type="datetimeFigureOut">
              <a:rPr lang="zh-CN" altLang="en-US" smtClean="0"/>
              <a:t>2025/3/4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ED4EB-F402-4FAB-B94D-FE7E03FD3753}" type="slidenum">
              <a:rPr lang="zh-CN" altLang="en-US" smtClean="0"/>
              <a:t>‹#›</a:t>
            </a:fld>
            <a:endParaRPr lang="zh-CN" altLang="en-US"/>
          </a:p>
        </p:txBody>
      </p:sp>
    </p:spTree>
    <p:extLst>
      <p:ext uri="{BB962C8B-B14F-4D97-AF65-F5344CB8AC3E}">
        <p14:creationId xmlns:p14="http://schemas.microsoft.com/office/powerpoint/2010/main" val="11765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2EE4B-A3C3-4073-9DB4-0DA0ECADACFB}" type="slidenum">
              <a:rPr lang="zh-CN" altLang="en-US"/>
              <a:pPr/>
              <a:t>3</a:t>
            </a:fld>
            <a:endParaRPr lang="en-US" altLang="zh-CN"/>
          </a:p>
        </p:txBody>
      </p:sp>
      <p:sp>
        <p:nvSpPr>
          <p:cNvPr id="6146" name="Rectangle 2"/>
          <p:cNvSpPr>
            <a:spLocks noGrp="1" noRot="1" noChangeAspect="1" noChangeArrowheads="1" noTextEdit="1"/>
          </p:cNvSpPr>
          <p:nvPr>
            <p:ph type="sldImg"/>
          </p:nvPr>
        </p:nvSpPr>
        <p:spPr>
          <a:ln cap="flat"/>
        </p:spPr>
      </p:sp>
      <p:sp>
        <p:nvSpPr>
          <p:cNvPr id="6147" name="Rectangle 3"/>
          <p:cNvSpPr>
            <a:spLocks noGrp="1" noChangeArrowheads="1"/>
          </p:cNvSpPr>
          <p:nvPr>
            <p:ph type="body" idx="1"/>
          </p:nvPr>
        </p:nvSpPr>
        <p:spPr>
          <a:ln/>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4095603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AAF5A-F4B1-4A4C-9533-99A1F359CFF6}" type="slidenum">
              <a:rPr lang="zh-CN" altLang="en-US"/>
              <a:pPr/>
              <a:t>18</a:t>
            </a:fld>
            <a:endParaRPr lang="en-US" altLang="zh-CN"/>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874528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523F0-F83A-4CD5-8859-E8EE047C9957}" type="slidenum">
              <a:rPr lang="zh-CN" altLang="en-US"/>
              <a:pPr/>
              <a:t>19</a:t>
            </a:fld>
            <a:endParaRPr lang="en-US" altLang="zh-CN"/>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5587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C01B2-C66B-48BB-9798-165DCED20D31}" type="slidenum">
              <a:rPr lang="zh-CN" altLang="en-US"/>
              <a:pPr/>
              <a:t>20</a:t>
            </a:fld>
            <a:endParaRPr lang="en-US" altLang="zh-CN"/>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96480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A9ED2-60D9-473D-BFDD-E0312126CA66}" type="slidenum">
              <a:rPr lang="zh-CN" altLang="en-US"/>
              <a:pPr/>
              <a:t>24</a:t>
            </a:fld>
            <a:endParaRPr lang="en-US" altLang="zh-CN"/>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171981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832CA1-4C88-4F07-9C81-71AD8E3D602C}" type="slidenum">
              <a:rPr lang="zh-CN" altLang="en-US"/>
              <a:pPr/>
              <a:t>25</a:t>
            </a:fld>
            <a:endParaRPr lang="en-US" altLang="zh-CN"/>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77488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A69BC-240F-444E-A7F3-314F8CDF14FF}" type="slidenum">
              <a:rPr lang="zh-CN" altLang="en-US"/>
              <a:pPr/>
              <a:t>26</a:t>
            </a:fld>
            <a:endParaRPr lang="en-US" altLang="zh-CN"/>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59448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BA153-88E9-4564-AB13-F87E1633BF5B}" type="slidenum">
              <a:rPr lang="zh-CN" altLang="en-US"/>
              <a:pPr/>
              <a:t>28</a:t>
            </a:fld>
            <a:endParaRPr lang="en-US" altLang="zh-CN"/>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176886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569E81-11DD-4CAF-A8A0-E329907E14CF}" type="slidenum">
              <a:rPr lang="zh-CN" altLang="en-US"/>
              <a:pPr/>
              <a:t>29</a:t>
            </a:fld>
            <a:endParaRPr lang="en-US" altLang="zh-CN"/>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947906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77BDD-ADFD-44B2-9D67-4F1DAA6F98EF}" type="slidenum">
              <a:rPr lang="zh-CN" altLang="en-US"/>
              <a:pPr/>
              <a:t>30</a:t>
            </a:fld>
            <a:endParaRPr lang="en-US" altLang="zh-CN"/>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998862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32D2AC-83D4-45F4-8B82-668B13561D00}" type="slidenum">
              <a:rPr lang="zh-CN" altLang="en-US"/>
              <a:pPr/>
              <a:t>31</a:t>
            </a:fld>
            <a:endParaRPr lang="en-US" altLang="zh-CN"/>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91307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50D72-C8A4-4E53-B8B0-27EA08CB75D8}" type="slidenum">
              <a:rPr lang="zh-CN" altLang="en-US"/>
              <a:pPr/>
              <a:t>7</a:t>
            </a:fld>
            <a:endParaRPr lang="en-US" altLang="zh-CN"/>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734705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BFEAF-B188-4E15-9408-ED79E5166080}" type="slidenum">
              <a:rPr lang="zh-CN" altLang="en-US"/>
              <a:pPr/>
              <a:t>32</a:t>
            </a:fld>
            <a:endParaRPr lang="en-US" altLang="zh-CN"/>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374231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CE410-86AE-4E9C-9740-AE8518F00D8B}" type="slidenum">
              <a:rPr lang="zh-CN" altLang="en-US"/>
              <a:pPr/>
              <a:t>33</a:t>
            </a:fld>
            <a:endParaRPr lang="en-US" altLang="zh-CN"/>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59824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00CAD-0C89-48DB-A970-C1BD9A95AE79}" type="slidenum">
              <a:rPr lang="zh-CN" altLang="en-US"/>
              <a:pPr/>
              <a:t>34</a:t>
            </a:fld>
            <a:endParaRPr lang="en-US" altLang="zh-CN"/>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604842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05493-71EC-4E18-B7D9-CAB28B7A95A9}" type="slidenum">
              <a:rPr lang="zh-CN" altLang="en-US"/>
              <a:pPr/>
              <a:t>35</a:t>
            </a:fld>
            <a:endParaRPr lang="en-US" altLang="zh-CN"/>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279674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1E270-9E4E-48FE-AD30-155832583332}" type="slidenum">
              <a:rPr lang="zh-CN" altLang="en-US"/>
              <a:pPr/>
              <a:t>36</a:t>
            </a:fld>
            <a:endParaRPr lang="en-US" altLang="zh-CN"/>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853478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E2C62-B85F-42E8-9928-0AFF6E5E7201}" type="slidenum">
              <a:rPr lang="zh-CN" altLang="en-US"/>
              <a:pPr/>
              <a:t>37</a:t>
            </a:fld>
            <a:endParaRPr lang="en-US" altLang="zh-CN"/>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278377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AE009-A9A1-4855-9A3B-7A5ED3872C56}" type="slidenum">
              <a:rPr lang="zh-CN" altLang="en-US"/>
              <a:pPr/>
              <a:t>38</a:t>
            </a:fld>
            <a:endParaRPr lang="en-US" altLang="zh-CN"/>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456369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40C15B-38B7-449A-A672-81B59E51EA98}" type="slidenum">
              <a:rPr lang="zh-CN" altLang="en-US"/>
              <a:pPr/>
              <a:t>39</a:t>
            </a:fld>
            <a:endParaRPr lang="en-US" altLang="zh-CN"/>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531815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458CD-5F04-44F3-9376-6B74273510F3}" type="slidenum">
              <a:rPr lang="zh-CN" altLang="en-US"/>
              <a:pPr/>
              <a:t>40</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710500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A1265-1886-4545-A482-ABFCA4F06F67}" type="slidenum">
              <a:rPr lang="zh-CN" altLang="en-US"/>
              <a:pPr/>
              <a:t>41</a:t>
            </a:fld>
            <a:endParaRPr lang="en-US" altLang="zh-CN"/>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14525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FE2B46-E6FD-4907-A3BE-8990FCAD1A5F}" type="slidenum">
              <a:rPr lang="zh-CN" altLang="en-US"/>
              <a:pPr/>
              <a:t>8</a:t>
            </a:fld>
            <a:endParaRPr lang="en-US" altLang="zh-CN"/>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096274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41663-1FB3-4EEF-8991-F88B8ABB70ED}" type="slidenum">
              <a:rPr lang="zh-CN" altLang="en-US"/>
              <a:pPr/>
              <a:t>42</a:t>
            </a:fld>
            <a:endParaRPr lang="en-US" altLang="zh-CN"/>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784603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47350-A4D6-4295-AE41-A92DB54FF250}" type="slidenum">
              <a:rPr lang="zh-CN" altLang="en-US"/>
              <a:pPr/>
              <a:t>43</a:t>
            </a:fld>
            <a:endParaRPr lang="en-US" altLang="zh-CN"/>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123892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A4EA6-E547-4756-A654-0EA3FF244031}" type="slidenum">
              <a:rPr lang="zh-CN" altLang="en-US"/>
              <a:pPr/>
              <a:t>44</a:t>
            </a:fld>
            <a:endParaRPr lang="en-US" altLang="zh-CN"/>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956916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2EBB7-A011-4B9B-BD32-2A60729A7FF7}" type="slidenum">
              <a:rPr lang="zh-CN" altLang="en-US"/>
              <a:pPr/>
              <a:t>45</a:t>
            </a:fld>
            <a:endParaRPr lang="en-US" altLang="zh-CN"/>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17527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45CE4-DEFD-4DE0-890B-45BF569D0C13}" type="slidenum">
              <a:rPr lang="zh-CN" altLang="en-US"/>
              <a:pPr/>
              <a:t>46</a:t>
            </a:fld>
            <a:endParaRPr lang="en-US" altLang="zh-CN"/>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887951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B7C0A-5F81-490B-A338-FC90250E9AA8}" type="slidenum">
              <a:rPr lang="zh-CN" altLang="en-US"/>
              <a:pPr/>
              <a:t>47</a:t>
            </a:fld>
            <a:endParaRPr lang="en-US" altLang="zh-CN"/>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030018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E62452-1B80-4E31-A73E-9104C853A9F9}" type="slidenum">
              <a:rPr lang="zh-CN" altLang="en-US"/>
              <a:pPr/>
              <a:t>48</a:t>
            </a:fld>
            <a:endParaRPr lang="en-US" altLang="zh-CN"/>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4035271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F03104-062D-4789-BD72-68A04986064B}" type="slidenum">
              <a:rPr lang="zh-CN" altLang="en-US"/>
              <a:pPr/>
              <a:t>49</a:t>
            </a:fld>
            <a:endParaRPr lang="en-US" altLang="zh-CN"/>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465287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A9F4C-2D34-45D2-A76E-1F9160DF42FA}" type="slidenum">
              <a:rPr lang="zh-CN" altLang="en-US"/>
              <a:pPr/>
              <a:t>58</a:t>
            </a:fld>
            <a:endParaRPr lang="en-US" altLang="zh-CN"/>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170886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CBA0D-5DA7-44E9-8D54-EF5146BDCFEF}" type="slidenum">
              <a:rPr lang="zh-CN" altLang="en-US"/>
              <a:pPr/>
              <a:t>59</a:t>
            </a:fld>
            <a:endParaRPr lang="en-US" altLang="zh-CN"/>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13152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16036-7F02-470C-8F73-5F8B788ABA41}" type="slidenum">
              <a:rPr lang="zh-CN" altLang="en-US"/>
              <a:pPr/>
              <a:t>10</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58190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BFEF2-3F13-48D9-816E-EADC81401ABF}" type="slidenum">
              <a:rPr lang="zh-CN" altLang="en-US"/>
              <a:pPr/>
              <a:t>60</a:t>
            </a:fld>
            <a:endParaRPr lang="en-US" altLang="zh-CN"/>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367158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53235-3232-4A29-98B2-9DCA779B71AB}" type="slidenum">
              <a:rPr lang="zh-CN" altLang="en-US"/>
              <a:pPr/>
              <a:t>61</a:t>
            </a:fld>
            <a:endParaRPr lang="en-US" altLang="zh-CN"/>
          </a:p>
        </p:txBody>
      </p:sp>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1922811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281FE-FF53-459C-AEC7-BA6EFC7F4F32}" type="slidenum">
              <a:rPr lang="zh-CN" altLang="en-US"/>
              <a:pPr/>
              <a:t>62</a:t>
            </a:fld>
            <a:endParaRPr lang="en-US" altLang="zh-CN"/>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92017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7CC1B-E807-4002-8A27-FB4422D231F1}" type="slidenum">
              <a:rPr lang="zh-CN" altLang="en-US"/>
              <a:pPr/>
              <a:t>11</a:t>
            </a:fld>
            <a:endParaRPr lang="en-US" altLang="zh-CN"/>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48833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47254-C50D-4DCC-8207-59CBD6F75C91}" type="slidenum">
              <a:rPr lang="zh-CN" altLang="en-US"/>
              <a:pPr/>
              <a:t>12</a:t>
            </a:fld>
            <a:endParaRPr lang="en-US" altLang="zh-CN"/>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6799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ECFE2-BAD7-4BA4-BF52-9E9A2FBA5F0A}" type="slidenum">
              <a:rPr lang="zh-CN" altLang="en-US"/>
              <a:pPr/>
              <a:t>15</a:t>
            </a:fld>
            <a:endParaRPr lang="en-US" altLang="zh-CN"/>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157764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7B40E-4FAF-4E09-8261-35FE7C80AC65}" type="slidenum">
              <a:rPr lang="zh-CN" altLang="en-US"/>
              <a:pPr/>
              <a:t>16</a:t>
            </a:fld>
            <a:endParaRPr lang="en-US" altLang="zh-CN"/>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242102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4E29C-42F2-4BDC-A1C2-929F7E0782C2}" type="slidenum">
              <a:rPr lang="zh-CN" altLang="en-US"/>
              <a:pPr/>
              <a:t>17</a:t>
            </a:fld>
            <a:endParaRPr lang="en-US" altLang="zh-CN"/>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241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6243" name="Rectangle 163"/>
          <p:cNvSpPr>
            <a:spLocks noChangeArrowheads="1"/>
          </p:cNvSpPr>
          <p:nvPr/>
        </p:nvSpPr>
        <p:spPr bwMode="hidden">
          <a:xfrm>
            <a:off x="2336800" y="1600200"/>
            <a:ext cx="9855200" cy="5257800"/>
          </a:xfrm>
          <a:prstGeom prst="rect">
            <a:avLst/>
          </a:prstGeom>
          <a:gradFill rotWithShape="0">
            <a:gsLst>
              <a:gs pos="0">
                <a:schemeClr val="bg2"/>
              </a:gs>
              <a:gs pos="50000">
                <a:schemeClr val="bg1"/>
              </a:gs>
              <a:gs pos="100000">
                <a:schemeClr val="bg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46246" name="Group 166"/>
          <p:cNvGrpSpPr>
            <a:grpSpLocks/>
          </p:cNvGrpSpPr>
          <p:nvPr/>
        </p:nvGrpSpPr>
        <p:grpSpPr bwMode="auto">
          <a:xfrm>
            <a:off x="0" y="-19050"/>
            <a:ext cx="12192000" cy="1658938"/>
            <a:chOff x="0" y="-9"/>
            <a:chExt cx="5760" cy="1045"/>
          </a:xfrm>
        </p:grpSpPr>
        <p:sp>
          <p:nvSpPr>
            <p:cNvPr id="46087" name="Freeform 7"/>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46245" name="Group 165"/>
            <p:cNvGrpSpPr>
              <a:grpSpLocks/>
            </p:cNvGrpSpPr>
            <p:nvPr userDrawn="1"/>
          </p:nvGrpSpPr>
          <p:grpSpPr bwMode="auto">
            <a:xfrm>
              <a:off x="333" y="-9"/>
              <a:ext cx="5176" cy="1044"/>
              <a:chOff x="333" y="-9"/>
              <a:chExt cx="5176" cy="1044"/>
            </a:xfrm>
          </p:grpSpPr>
          <p:sp>
            <p:nvSpPr>
              <p:cNvPr id="46090" name="Freeform 10"/>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1" name="Freeform 11"/>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2" name="Freeform 12"/>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3" name="Freeform 13"/>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4" name="Freeform 14"/>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5" name="Freeform 15"/>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6" name="Freeform 16"/>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7" name="Freeform 17"/>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8" name="Freeform 18"/>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9" name="Freeform 19"/>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0" name="Freeform 20"/>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1" name="Freeform 21"/>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2" name="Freeform 22"/>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3" name="Freeform 23"/>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4" name="Freeform 24"/>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5" name="Freeform 25"/>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6" name="Freeform 26"/>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7" name="Freeform 27"/>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8" name="Freeform 28"/>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9" name="Freeform 29"/>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0" name="Freeform 30"/>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1" name="Freeform 31"/>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2" name="Freeform 32"/>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3" name="Freeform 33"/>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4" name="Freeform 34"/>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5" name="Freeform 35"/>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6" name="Freeform 36"/>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7" name="Freeform 37"/>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8" name="Freeform 38"/>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9" name="Freeform 39"/>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0" name="Freeform 40"/>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1" name="Freeform 41"/>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2" name="Freeform 42"/>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3" name="Freeform 43"/>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4" name="Freeform 44"/>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5" name="Freeform 45"/>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6" name="Freeform 46"/>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7" name="Freeform 47"/>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8" name="Freeform 48"/>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9" name="Freeform 49"/>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0" name="Freeform 50"/>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1" name="Freeform 51"/>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2" name="Freeform 52"/>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3" name="Freeform 53"/>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4" name="Freeform 54"/>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5" name="Freeform 55"/>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6" name="Freeform 56"/>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7" name="Freeform 57"/>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8" name="Freeform 58"/>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9" name="Freeform 59"/>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0" name="Freeform 60"/>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1" name="Freeform 61"/>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2" name="Freeform 62"/>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3" name="Freeform 63"/>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4" name="Freeform 64"/>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5" name="Freeform 65"/>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46239" name="Group 159"/>
            <p:cNvGrpSpPr>
              <a:grpSpLocks/>
            </p:cNvGrpSpPr>
            <p:nvPr userDrawn="1"/>
          </p:nvGrpSpPr>
          <p:grpSpPr bwMode="auto">
            <a:xfrm>
              <a:off x="7" y="6"/>
              <a:ext cx="5739" cy="1022"/>
              <a:chOff x="1056" y="111"/>
              <a:chExt cx="2448" cy="418"/>
            </a:xfrm>
          </p:grpSpPr>
          <p:sp>
            <p:nvSpPr>
              <p:cNvPr id="46190" name="Line 110"/>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2" name="Line 112"/>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3" name="Line 113"/>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4" name="Line 114"/>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5" name="Line 115"/>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6" name="Line 116"/>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7" name="Line 117"/>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8" name="Line 118"/>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9" name="Line 119"/>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00" name="Line 120"/>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01" name="Line 121"/>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46240" name="Group 160"/>
            <p:cNvGrpSpPr>
              <a:grpSpLocks/>
            </p:cNvGrpSpPr>
            <p:nvPr userDrawn="1"/>
          </p:nvGrpSpPr>
          <p:grpSpPr bwMode="auto">
            <a:xfrm>
              <a:off x="363" y="1"/>
              <a:ext cx="4919" cy="1034"/>
              <a:chOff x="1208" y="109"/>
              <a:chExt cx="2098" cy="423"/>
            </a:xfrm>
          </p:grpSpPr>
          <p:sp>
            <p:nvSpPr>
              <p:cNvPr id="46212" name="Line 132"/>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3" name="Line 133"/>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4" name="Line 134"/>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5" name="Line 135"/>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5" name="Line 145"/>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6" name="Line 146"/>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7" name="Line 147"/>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8" name="Line 148"/>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9" name="Line 149"/>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0" name="Line 150"/>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1" name="Line 151"/>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2" name="Line 152"/>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3" name="Line 153"/>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4" name="Line 154"/>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5" name="Line 155"/>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46082" name="Rectangle 2"/>
          <p:cNvSpPr>
            <a:spLocks noGrp="1" noChangeArrowheads="1"/>
          </p:cNvSpPr>
          <p:nvPr>
            <p:ph type="ctrTitle"/>
          </p:nvPr>
        </p:nvSpPr>
        <p:spPr>
          <a:xfrm>
            <a:off x="2438400" y="1828800"/>
            <a:ext cx="9245600" cy="2362200"/>
          </a:xfrm>
        </p:spPr>
        <p:txBody>
          <a:bodyPr/>
          <a:lstStyle>
            <a:lvl1pPr>
              <a:defRPr>
                <a:ea typeface="黑体" panose="02010609060101010101" pitchFamily="49" charset="-122"/>
              </a:defRPr>
            </a:lvl1pPr>
          </a:lstStyle>
          <a:p>
            <a:pPr lvl="0"/>
            <a:r>
              <a:rPr lang="zh-CN" altLang="en-US" noProof="0" smtClean="0"/>
              <a:t>单击此处编辑母版标题样式</a:t>
            </a:r>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lvl1pPr>
          </a:lstStyle>
          <a:p>
            <a:pPr lvl="0"/>
            <a:r>
              <a:rPr lang="zh-CN" altLang="en-US" noProof="0" smtClean="0"/>
              <a:t>单击此处编辑母版副标题样式</a:t>
            </a:r>
          </a:p>
        </p:txBody>
      </p:sp>
      <p:sp>
        <p:nvSpPr>
          <p:cNvPr id="46084" name="Rectangle 4"/>
          <p:cNvSpPr>
            <a:spLocks noGrp="1" noChangeArrowheads="1"/>
          </p:cNvSpPr>
          <p:nvPr>
            <p:ph type="dt" sz="half" idx="2"/>
          </p:nvPr>
        </p:nvSpPr>
        <p:spPr>
          <a:xfrm>
            <a:off x="7112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46085" name="Rectangle 5"/>
          <p:cNvSpPr>
            <a:spLocks noGrp="1" noChangeArrowheads="1"/>
          </p:cNvSpPr>
          <p:nvPr>
            <p:ph type="ftr" sz="quarter" idx="3"/>
          </p:nvPr>
        </p:nvSpPr>
        <p:spPr>
          <a:xfrm>
            <a:off x="42672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pic>
        <p:nvPicPr>
          <p:cNvPr id="46249" name="Picture 169" descr="镂空"/>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34013" cy="126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120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23985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40752" y="476250"/>
            <a:ext cx="2736849" cy="5786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476250"/>
            <a:ext cx="8009467" cy="57864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73380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8084" y="476250"/>
            <a:ext cx="103632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28775"/>
            <a:ext cx="10363200" cy="4633913"/>
          </a:xfrm>
        </p:spPr>
        <p:txBody>
          <a:bodyPr/>
          <a:lstStyle/>
          <a:p>
            <a:endParaRPr lang="zh-CN" altLang="en-US"/>
          </a:p>
        </p:txBody>
      </p:sp>
      <p:sp>
        <p:nvSpPr>
          <p:cNvPr id="4" name="日期占位符 3"/>
          <p:cNvSpPr>
            <a:spLocks noGrp="1"/>
          </p:cNvSpPr>
          <p:nvPr>
            <p:ph type="dt" sz="half" idx="10"/>
          </p:nvPr>
        </p:nvSpPr>
        <p:spPr>
          <a:xfrm>
            <a:off x="9144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a:xfrm>
            <a:off x="41656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5559111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grpSp>
        <p:nvGrpSpPr>
          <p:cNvPr id="9" name="Group 173"/>
          <p:cNvGrpSpPr>
            <a:grpSpLocks/>
          </p:cNvGrpSpPr>
          <p:nvPr userDrawn="1"/>
        </p:nvGrpSpPr>
        <p:grpSpPr bwMode="auto">
          <a:xfrm>
            <a:off x="2850776" y="-12700"/>
            <a:ext cx="9341225" cy="522288"/>
            <a:chOff x="0" y="-9"/>
            <a:chExt cx="5760" cy="1045"/>
          </a:xfrm>
        </p:grpSpPr>
        <p:sp>
          <p:nvSpPr>
            <p:cNvPr id="10" name="Freeform 174"/>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11" name="Group 175"/>
            <p:cNvGrpSpPr>
              <a:grpSpLocks/>
            </p:cNvGrpSpPr>
            <p:nvPr userDrawn="1"/>
          </p:nvGrpSpPr>
          <p:grpSpPr bwMode="auto">
            <a:xfrm>
              <a:off x="333" y="-9"/>
              <a:ext cx="5176" cy="1044"/>
              <a:chOff x="333" y="-9"/>
              <a:chExt cx="5176" cy="1044"/>
            </a:xfrm>
          </p:grpSpPr>
          <p:sp>
            <p:nvSpPr>
              <p:cNvPr id="40" name="Freeform 176"/>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1" name="Freeform 177"/>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2" name="Freeform 178"/>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3" name="Freeform 179"/>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4" name="Freeform 180"/>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5" name="Freeform 181"/>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 name="Freeform 182"/>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7" name="Freeform 183"/>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8" name="Freeform 184"/>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9" name="Freeform 185"/>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0" name="Freeform 186"/>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1" name="Freeform 187"/>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2" name="Freeform 188"/>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3" name="Freeform 189"/>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4" name="Freeform 190"/>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5" name="Freeform 191"/>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6" name="Freeform 192"/>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7" name="Freeform 193"/>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8" name="Freeform 194"/>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9" name="Freeform 195"/>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0" name="Freeform 196"/>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1" name="Freeform 197"/>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2" name="Freeform 198"/>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3" name="Freeform 199"/>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4" name="Freeform 200"/>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5" name="Freeform 201"/>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6" name="Freeform 202"/>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7" name="Freeform 203"/>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8" name="Freeform 204"/>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9" name="Freeform 205"/>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0" name="Freeform 206"/>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1" name="Freeform 207"/>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2" name="Freeform 208"/>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3" name="Freeform 209"/>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4" name="Freeform 210"/>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5" name="Freeform 211"/>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6" name="Freeform 212"/>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7" name="Freeform 213"/>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8" name="Freeform 214"/>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9" name="Freeform 215"/>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0" name="Freeform 216"/>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1" name="Freeform 217"/>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2" name="Freeform 218"/>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3" name="Freeform 219"/>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4" name="Freeform 220"/>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5" name="Freeform 221"/>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6" name="Freeform 222"/>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7" name="Freeform 223"/>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8" name="Freeform 224"/>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9" name="Freeform 225"/>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0" name="Freeform 226"/>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1" name="Freeform 227"/>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2" name="Freeform 228"/>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3" name="Freeform 229"/>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4" name="Freeform 230"/>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5" name="Freeform 231"/>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12" name="Group 232"/>
            <p:cNvGrpSpPr>
              <a:grpSpLocks/>
            </p:cNvGrpSpPr>
            <p:nvPr userDrawn="1"/>
          </p:nvGrpSpPr>
          <p:grpSpPr bwMode="auto">
            <a:xfrm>
              <a:off x="7" y="6"/>
              <a:ext cx="5739" cy="1022"/>
              <a:chOff x="1056" y="111"/>
              <a:chExt cx="2448" cy="418"/>
            </a:xfrm>
          </p:grpSpPr>
          <p:sp>
            <p:nvSpPr>
              <p:cNvPr id="29" name="Line 233"/>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0" name="Line 234"/>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1" name="Line 235"/>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2" name="Line 236"/>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3" name="Line 237"/>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4" name="Line 238"/>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5" name="Line 239"/>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6" name="Line 240"/>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7" name="Line 241"/>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8" name="Line 242"/>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9" name="Line 243"/>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13" name="Group 244"/>
            <p:cNvGrpSpPr>
              <a:grpSpLocks/>
            </p:cNvGrpSpPr>
            <p:nvPr userDrawn="1"/>
          </p:nvGrpSpPr>
          <p:grpSpPr bwMode="auto">
            <a:xfrm>
              <a:off x="363" y="1"/>
              <a:ext cx="4919" cy="1034"/>
              <a:chOff x="1208" y="109"/>
              <a:chExt cx="2098" cy="423"/>
            </a:xfrm>
          </p:grpSpPr>
          <p:sp>
            <p:nvSpPr>
              <p:cNvPr id="14" name="Line 245"/>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5" name="Line 246"/>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6" name="Line 247"/>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7" name="Line 248"/>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8" name="Line 249"/>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9" name="Line 250"/>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0" name="Line 251"/>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1" name="Line 252"/>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 name="Line 253"/>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3" name="Line 254"/>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4" name="Line 255"/>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5" name="Line 256"/>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6" name="Line 257"/>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7" name="Line 258"/>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8" name="Line 259"/>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290856" name="Rectangle 1064"/>
          <p:cNvSpPr>
            <a:spLocks noGrp="1" noChangeArrowheads="1"/>
          </p:cNvSpPr>
          <p:nvPr>
            <p:ph type="subTitle" idx="1"/>
          </p:nvPr>
        </p:nvSpPr>
        <p:spPr>
          <a:xfrm>
            <a:off x="1828800" y="1676400"/>
            <a:ext cx="8534400" cy="1752600"/>
          </a:xfrm>
          <a:extLst>
            <a:ext uri="{91240B29-F687-4F45-9708-019B960494DF}">
              <a14:hiddenLine xmlns:a14="http://schemas.microsoft.com/office/drawing/2010/main" w="12700">
                <a:solidFill>
                  <a:schemeClr val="tx1"/>
                </a:solidFill>
                <a:miter lim="800000"/>
                <a:headEnd/>
                <a:tailEnd/>
              </a14:hiddenLine>
            </a:ext>
          </a:extLst>
        </p:spPr>
        <p:txBody>
          <a:bodyPr/>
          <a:lstStyle>
            <a:lvl1pPr marL="0" indent="0" algn="ctr">
              <a:buFont typeface="Wingdings" panose="05000000000000000000" pitchFamily="2" charset="2"/>
              <a:buNone/>
              <a:defRPr sz="4000">
                <a:solidFill>
                  <a:schemeClr val="tx2"/>
                </a:solidFill>
                <a:latin typeface="隶书" panose="02010509060101010101" pitchFamily="49" charset="-122"/>
                <a:ea typeface="隶书" panose="02010509060101010101" pitchFamily="49" charset="-122"/>
              </a:defRPr>
            </a:lvl1pPr>
          </a:lstStyle>
          <a:p>
            <a:pPr lvl="0"/>
            <a:r>
              <a:rPr lang="zh-CN" altLang="en-US" noProof="0" smtClean="0"/>
              <a:t>单击此处编辑母版副标题样式</a:t>
            </a:r>
          </a:p>
        </p:txBody>
      </p:sp>
      <p:sp>
        <p:nvSpPr>
          <p:cNvPr id="290859" name="Rectangle 1067"/>
          <p:cNvSpPr>
            <a:spLocks noChangeArrowheads="1"/>
          </p:cNvSpPr>
          <p:nvPr/>
        </p:nvSpPr>
        <p:spPr bwMode="auto">
          <a:xfrm>
            <a:off x="624418" y="6310313"/>
            <a:ext cx="182806" cy="3052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endParaRPr lang="fr-FR" altLang="zh-CN" sz="1400" b="1">
              <a:solidFill>
                <a:schemeClr val="tx1"/>
              </a:solidFill>
              <a:effectLst/>
              <a:latin typeface="N Helvetica Narrow" charset="0"/>
            </a:endParaRPr>
          </a:p>
        </p:txBody>
      </p:sp>
      <p:sp>
        <p:nvSpPr>
          <p:cNvPr id="290860" name="Rectangle 1068"/>
          <p:cNvSpPr>
            <a:spLocks noChangeArrowheads="1"/>
          </p:cNvSpPr>
          <p:nvPr/>
        </p:nvSpPr>
        <p:spPr bwMode="auto">
          <a:xfrm>
            <a:off x="4899546" y="147993"/>
            <a:ext cx="7151048" cy="400752"/>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92075" tIns="46038" rIns="92075" bIns="46038">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chemeClr val="accent3"/>
                </a:solidFill>
                <a:effectLst>
                  <a:outerShdw blurRad="38100" dist="38100" dir="2700000" algn="tl">
                    <a:srgbClr val="C0C0C0"/>
                  </a:outerShdw>
                </a:effectLst>
                <a:uLnTx/>
                <a:uFillTx/>
                <a:latin typeface="N Helvetica Narrow" charset="0"/>
                <a:ea typeface="华文行楷" panose="02010800040101010101" pitchFamily="2" charset="-122"/>
                <a:cs typeface="+mn-cs"/>
              </a:rPr>
              <a:t>邓光军                                               </a:t>
            </a:r>
            <a:r>
              <a:rPr kumimoji="0" lang="zh-CN" altLang="en-US" sz="2000" b="1" i="0" u="none" strike="noStrike" kern="1200" cap="none" spc="0" normalizeH="0" baseline="0" noProof="0" dirty="0" smtClean="0">
                <a:ln>
                  <a:noFill/>
                </a:ln>
                <a:solidFill>
                  <a:schemeClr val="accent3"/>
                </a:solidFill>
                <a:effectLst>
                  <a:outerShdw blurRad="38100" dist="38100" dir="2700000" algn="tl">
                    <a:srgbClr val="C0C0C0"/>
                  </a:outerShdw>
                </a:effectLst>
                <a:uLnTx/>
                <a:uFillTx/>
                <a:latin typeface="N Helvetica Narrow" charset="0"/>
                <a:ea typeface="华文行楷" panose="02010800040101010101" pitchFamily="2" charset="-122"/>
                <a:cs typeface="+mn-cs"/>
              </a:rPr>
              <a:t>    </a:t>
            </a:r>
            <a:r>
              <a:rPr kumimoji="0" lang="en-US" altLang="zh-CN" sz="2000" b="1" i="0" u="none" strike="noStrike" kern="1200" cap="none" spc="0" normalizeH="0" baseline="0" noProof="0" dirty="0" smtClean="0">
                <a:ln>
                  <a:noFill/>
                </a:ln>
                <a:solidFill>
                  <a:schemeClr val="accent3"/>
                </a:solidFill>
                <a:effectLst>
                  <a:outerShdw blurRad="38100" dist="38100" dir="2700000" algn="tl">
                    <a:srgbClr val="C0C0C0"/>
                  </a:outerShdw>
                </a:effectLst>
                <a:uLnTx/>
                <a:uFillTx/>
                <a:latin typeface="N Helvetica Narrow" charset="0"/>
                <a:ea typeface="华文行楷" panose="02010800040101010101" pitchFamily="2" charset="-122"/>
                <a:cs typeface="+mn-cs"/>
              </a:rPr>
              <a:t>Derivatives</a:t>
            </a:r>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pic>
        <p:nvPicPr>
          <p:cNvPr id="96" name="Picture 171" descr="pic_index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
            <a:ext cx="2956890" cy="50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47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8084" y="47625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25400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Times New Roman"/>
              <a:ea typeface="宋体" panose="02010600030101010101" pitchFamily="2" charset="-122"/>
              <a:cs typeface="+mn-cs"/>
            </a:endParaRPr>
          </a:p>
        </p:txBody>
      </p:sp>
      <p:sp>
        <p:nvSpPr>
          <p:cNvPr id="6" name="页脚占位符 5"/>
          <p:cNvSpPr>
            <a:spLocks noGrp="1"/>
          </p:cNvSpPr>
          <p:nvPr>
            <p:ph type="ftr" sz="quarter" idx="11"/>
          </p:nvPr>
        </p:nvSpPr>
        <p:spPr>
          <a:xfrm>
            <a:off x="4165600" y="6324600"/>
            <a:ext cx="3860800" cy="45720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Times New Roman"/>
              <a:ea typeface="宋体" panose="02010600030101010101" pitchFamily="2" charset="-122"/>
              <a:cs typeface="+mn-cs"/>
            </a:endParaRPr>
          </a:p>
        </p:txBody>
      </p:sp>
    </p:spTree>
    <p:extLst>
      <p:ext uri="{BB962C8B-B14F-4D97-AF65-F5344CB8AC3E}">
        <p14:creationId xmlns:p14="http://schemas.microsoft.com/office/powerpoint/2010/main" val="24887039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6664297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4739573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930835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8" name="页脚占位符 7"/>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657233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9452721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3" name="页脚占位符 2"/>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430986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61646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27974448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22701" name="Group 173"/>
          <p:cNvGrpSpPr>
            <a:grpSpLocks/>
          </p:cNvGrpSpPr>
          <p:nvPr userDrawn="1"/>
        </p:nvGrpSpPr>
        <p:grpSpPr bwMode="auto">
          <a:xfrm>
            <a:off x="2850776" y="-12700"/>
            <a:ext cx="9341225" cy="522288"/>
            <a:chOff x="0" y="-9"/>
            <a:chExt cx="5760" cy="1045"/>
          </a:xfrm>
        </p:grpSpPr>
        <p:sp>
          <p:nvSpPr>
            <p:cNvPr id="22702" name="Freeform 174"/>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22703" name="Group 175"/>
            <p:cNvGrpSpPr>
              <a:grpSpLocks/>
            </p:cNvGrpSpPr>
            <p:nvPr userDrawn="1"/>
          </p:nvGrpSpPr>
          <p:grpSpPr bwMode="auto">
            <a:xfrm>
              <a:off x="333" y="-9"/>
              <a:ext cx="5176" cy="1044"/>
              <a:chOff x="333" y="-9"/>
              <a:chExt cx="5176" cy="1044"/>
            </a:xfrm>
          </p:grpSpPr>
          <p:sp>
            <p:nvSpPr>
              <p:cNvPr id="22704" name="Freeform 176"/>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5" name="Freeform 177"/>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6" name="Freeform 178"/>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7" name="Freeform 179"/>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8" name="Freeform 180"/>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9" name="Freeform 181"/>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0" name="Freeform 182"/>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1" name="Freeform 183"/>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2" name="Freeform 184"/>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3" name="Freeform 185"/>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4" name="Freeform 186"/>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5" name="Freeform 187"/>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6" name="Freeform 188"/>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7" name="Freeform 189"/>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8" name="Freeform 190"/>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9" name="Freeform 191"/>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0" name="Freeform 192"/>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1" name="Freeform 193"/>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2" name="Freeform 194"/>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3" name="Freeform 195"/>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4" name="Freeform 196"/>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5" name="Freeform 197"/>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6" name="Freeform 198"/>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7" name="Freeform 199"/>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8" name="Freeform 200"/>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9" name="Freeform 201"/>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0" name="Freeform 202"/>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1" name="Freeform 203"/>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2" name="Freeform 204"/>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3" name="Freeform 205"/>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4" name="Freeform 206"/>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5" name="Freeform 207"/>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6" name="Freeform 208"/>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7" name="Freeform 209"/>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8" name="Freeform 210"/>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9" name="Freeform 211"/>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0" name="Freeform 212"/>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1" name="Freeform 213"/>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2" name="Freeform 214"/>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3" name="Freeform 215"/>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4" name="Freeform 216"/>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5" name="Freeform 217"/>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6" name="Freeform 218"/>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7" name="Freeform 219"/>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8" name="Freeform 220"/>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9" name="Freeform 221"/>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0" name="Freeform 222"/>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1" name="Freeform 223"/>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2" name="Freeform 224"/>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3" name="Freeform 225"/>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4" name="Freeform 226"/>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5" name="Freeform 227"/>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6" name="Freeform 228"/>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7" name="Freeform 229"/>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8" name="Freeform 230"/>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9" name="Freeform 231"/>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22760" name="Group 232"/>
            <p:cNvGrpSpPr>
              <a:grpSpLocks/>
            </p:cNvGrpSpPr>
            <p:nvPr userDrawn="1"/>
          </p:nvGrpSpPr>
          <p:grpSpPr bwMode="auto">
            <a:xfrm>
              <a:off x="7" y="6"/>
              <a:ext cx="5739" cy="1022"/>
              <a:chOff x="1056" y="111"/>
              <a:chExt cx="2448" cy="418"/>
            </a:xfrm>
          </p:grpSpPr>
          <p:sp>
            <p:nvSpPr>
              <p:cNvPr id="22761" name="Line 233"/>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2" name="Line 234"/>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3" name="Line 235"/>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4" name="Line 236"/>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5" name="Line 237"/>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6" name="Line 238"/>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7" name="Line 239"/>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8" name="Line 240"/>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9" name="Line 241"/>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0" name="Line 242"/>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1" name="Line 243"/>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22772" name="Group 244"/>
            <p:cNvGrpSpPr>
              <a:grpSpLocks/>
            </p:cNvGrpSpPr>
            <p:nvPr userDrawn="1"/>
          </p:nvGrpSpPr>
          <p:grpSpPr bwMode="auto">
            <a:xfrm>
              <a:off x="363" y="1"/>
              <a:ext cx="4919" cy="1034"/>
              <a:chOff x="1208" y="109"/>
              <a:chExt cx="2098" cy="423"/>
            </a:xfrm>
          </p:grpSpPr>
          <p:sp>
            <p:nvSpPr>
              <p:cNvPr id="22773" name="Line 245"/>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4" name="Line 246"/>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5" name="Line 247"/>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6" name="Line 248"/>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7" name="Line 249"/>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8" name="Line 250"/>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9" name="Line 251"/>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0" name="Line 252"/>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1" name="Line 253"/>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2" name="Line 254"/>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3" name="Line 255"/>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4" name="Line 256"/>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5" name="Line 257"/>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6" name="Line 258"/>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7" name="Line 259"/>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22530" name="Rectangle 2"/>
          <p:cNvSpPr>
            <a:spLocks noGrp="1" noChangeArrowheads="1"/>
          </p:cNvSpPr>
          <p:nvPr>
            <p:ph type="title"/>
          </p:nvPr>
        </p:nvSpPr>
        <p:spPr bwMode="auto">
          <a:xfrm>
            <a:off x="328084" y="4762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1" name="Rectangle 3"/>
          <p:cNvSpPr>
            <a:spLocks noGrp="1" noChangeArrowheads="1"/>
          </p:cNvSpPr>
          <p:nvPr>
            <p:ph type="body" idx="1"/>
          </p:nvPr>
        </p:nvSpPr>
        <p:spPr bwMode="auto">
          <a:xfrm>
            <a:off x="914400" y="1628775"/>
            <a:ext cx="10363200"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en-US" smtClean="0"/>
          </a:p>
          <a:p>
            <a:pPr lvl="1"/>
            <a:endParaRPr lang="zh-CN" altLang="en-US" smtClean="0"/>
          </a:p>
          <a:p>
            <a:pPr lvl="2"/>
            <a:endParaRPr lang="zh-CN" altLang="en-US" smtClean="0"/>
          </a:p>
        </p:txBody>
      </p:sp>
      <p:sp>
        <p:nvSpPr>
          <p:cNvPr id="22532" name="Rectangle 4"/>
          <p:cNvSpPr>
            <a:spLocks noGrp="1" noChangeArrowheads="1"/>
          </p:cNvSpPr>
          <p:nvPr>
            <p:ph type="dt" sz="half" idx="2"/>
          </p:nvPr>
        </p:nvSpPr>
        <p:spPr bwMode="auto">
          <a:xfrm>
            <a:off x="9144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atin typeface="+mn-lt"/>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22533" name="Rectangle 5"/>
          <p:cNvSpPr>
            <a:spLocks noGrp="1" noChangeArrowheads="1"/>
          </p:cNvSpPr>
          <p:nvPr>
            <p:ph type="ftr" sz="quarter" idx="3"/>
          </p:nvPr>
        </p:nvSpPr>
        <p:spPr bwMode="auto">
          <a:xfrm>
            <a:off x="4165600" y="6324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mn-lt"/>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
        <p:nvSpPr>
          <p:cNvPr id="22694" name="Text Box 166"/>
          <p:cNvSpPr txBox="1">
            <a:spLocks noChangeArrowheads="1"/>
          </p:cNvSpPr>
          <p:nvPr userDrawn="1"/>
        </p:nvSpPr>
        <p:spPr bwMode="auto">
          <a:xfrm>
            <a:off x="8940800" y="6477000"/>
            <a:ext cx="233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355C7129-B4EC-4EA9-8B48-267C6F2E6B80}" type="slidenum">
              <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pic>
        <p:nvPicPr>
          <p:cNvPr id="22699" name="Picture 171" descr="pic_index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 y="1"/>
            <a:ext cx="2956890" cy="506413"/>
          </a:xfrm>
          <a:prstGeom prst="rect">
            <a:avLst/>
          </a:prstGeom>
          <a:noFill/>
          <a:extLst>
            <a:ext uri="{909E8E84-426E-40DD-AFC4-6F175D3DCCD1}">
              <a14:hiddenFill xmlns:a14="http://schemas.microsoft.com/office/drawing/2010/main">
                <a:solidFill>
                  <a:srgbClr val="FFFFFF"/>
                </a:solidFill>
              </a14:hiddenFill>
            </a:ext>
          </a:extLst>
        </p:spPr>
      </p:pic>
      <p:sp>
        <p:nvSpPr>
          <p:cNvPr id="22700" name="Text Box 172"/>
          <p:cNvSpPr txBox="1">
            <a:spLocks noChangeArrowheads="1"/>
          </p:cNvSpPr>
          <p:nvPr userDrawn="1"/>
        </p:nvSpPr>
        <p:spPr bwMode="auto">
          <a:xfrm>
            <a:off x="4562775" y="-5599"/>
            <a:ext cx="7629225" cy="504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7200" bIns="97200" anchor="b">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邓光军                                                     </a:t>
            </a:r>
            <a:r>
              <a:rPr kumimoji="0" lang="zh-CN" altLang="en-US"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    </a:t>
            </a:r>
            <a:r>
              <a:rPr kumimoji="0" lang="en-US" altLang="zh-CN"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Derivatives</a:t>
            </a:r>
          </a:p>
        </p:txBody>
      </p:sp>
    </p:spTree>
    <p:extLst>
      <p:ext uri="{BB962C8B-B14F-4D97-AF65-F5344CB8AC3E}">
        <p14:creationId xmlns:p14="http://schemas.microsoft.com/office/powerpoint/2010/main" val="3222906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rtl="0" fontAlgn="base">
        <a:spcBef>
          <a:spcPct val="0"/>
        </a:spcBef>
        <a:spcAft>
          <a:spcPct val="0"/>
        </a:spcAft>
        <a:defRPr kumimoji="1" sz="4400" b="1" kern="12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7"/>
        </a:buBlip>
        <a:defRPr kumimoji="1" sz="2800" b="1" kern="1200">
          <a:solidFill>
            <a:schemeClr val="tx2"/>
          </a:solidFill>
          <a:latin typeface="+mn-lt"/>
          <a:ea typeface="+mn-ea"/>
          <a:cs typeface="+mn-cs"/>
        </a:defRPr>
      </a:lvl1pPr>
      <a:lvl2pPr marL="742950" indent="-285750" algn="l" rtl="0" fontAlgn="base">
        <a:spcBef>
          <a:spcPct val="20000"/>
        </a:spcBef>
        <a:spcAft>
          <a:spcPct val="0"/>
        </a:spcAft>
        <a:buClr>
          <a:srgbClr val="CC9900"/>
        </a:buClr>
        <a:buSzPct val="75000"/>
        <a:buFont typeface="Wingdings" panose="05000000000000000000" pitchFamily="2" charset="2"/>
        <a:buChar char="Ø"/>
        <a:defRPr kumimoji="1" sz="24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rgbClr val="FF0066"/>
        </a:buClr>
        <a:buFont typeface="Times New Roman" panose="02020603050405020304" pitchFamily="18" charset="0"/>
        <a:buChar char="—"/>
        <a:defRPr kumimoji="1" sz="2000" b="1" kern="1200">
          <a:solidFill>
            <a:schemeClr val="hlink"/>
          </a:solidFill>
          <a:effectLst>
            <a:outerShdw blurRad="38100" dist="38100" dir="2700000" algn="tl">
              <a:srgbClr val="C0C0C0"/>
            </a:outerShdw>
          </a:effectLst>
          <a:latin typeface="+mn-lt"/>
          <a:ea typeface="+mn-ea"/>
          <a:cs typeface="+mn-cs"/>
        </a:defRPr>
      </a:lvl3pPr>
      <a:lvl4pPr marL="1600200" indent="-228600" algn="l" rtl="0" fontAlgn="base">
        <a:spcBef>
          <a:spcPct val="20000"/>
        </a:spcBef>
        <a:spcAft>
          <a:spcPct val="0"/>
        </a:spcAft>
        <a:buChar char="–"/>
        <a:defRPr kumimoji="1" sz="2000" b="1" kern="1200">
          <a:solidFill>
            <a:srgbClr val="0000FF"/>
          </a:solidFill>
          <a:effectLst>
            <a:outerShdw blurRad="38100" dist="38100" dir="2700000" algn="tl">
              <a:srgbClr val="C0C0C0"/>
            </a:outerShdw>
          </a:effectLst>
          <a:latin typeface="+mn-lt"/>
          <a:ea typeface="+mn-ea"/>
          <a:cs typeface="+mn-cs"/>
        </a:defRPr>
      </a:lvl4pPr>
      <a:lvl5pPr marL="2057400" indent="-228600" algn="l" rtl="0" fontAlgn="base">
        <a:spcBef>
          <a:spcPct val="20000"/>
        </a:spcBef>
        <a:spcAft>
          <a:spcPct val="0"/>
        </a:spcAft>
        <a:buClr>
          <a:schemeClr val="tx2"/>
        </a:buClr>
        <a:buChar char="–"/>
        <a:defRPr kumimoji="1" sz="2000" b="1" kern="1200">
          <a:solidFill>
            <a:srgbClr val="0000FF"/>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slide" Target="slid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wmf"/></Relationships>
</file>

<file path=ppt/slides/_rels/slide44.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32.xml"/><Relationship Id="rId4" Type="http://schemas.openxmlformats.org/officeDocument/2006/relationships/oleObject" Target="../embeddings/oleObject1.bin"/><Relationship Id="rId5" Type="http://schemas.openxmlformats.org/officeDocument/2006/relationships/image" Target="../media/image10.wmf"/></Relationships>
</file>

<file path=ppt/slides/_rels/slide45.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33.xml"/><Relationship Id="rId4" Type="http://schemas.openxmlformats.org/officeDocument/2006/relationships/oleObject" Target="../embeddings/oleObject2.bin"/><Relationship Id="rId5" Type="http://schemas.openxmlformats.org/officeDocument/2006/relationships/image" Target="../media/image11.wmf"/><Relationship Id="rId6" Type="http://schemas.openxmlformats.org/officeDocument/2006/relationships/oleObject" Target="../embeddings/oleObject3.bin"/><Relationship Id="rId7" Type="http://schemas.openxmlformats.org/officeDocument/2006/relationships/image" Target="../media/image12.wmf"/><Relationship Id="rId8" Type="http://schemas.openxmlformats.org/officeDocument/2006/relationships/oleObject" Target="../embeddings/oleObject4.bin"/><Relationship Id="rId9" Type="http://schemas.openxmlformats.org/officeDocument/2006/relationships/image" Target="../media/image13.wmf"/></Relationships>
</file>

<file path=ppt/slides/_rels/slide46.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34.xml"/><Relationship Id="rId4" Type="http://schemas.openxmlformats.org/officeDocument/2006/relationships/oleObject" Target="../embeddings/oleObject5.bin"/><Relationship Id="rId5" Type="http://schemas.openxmlformats.org/officeDocument/2006/relationships/image" Target="../media/image14.wmf"/></Relationships>
</file>

<file path=ppt/slides/_rels/slide47.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35.xml"/><Relationship Id="rId4" Type="http://schemas.openxmlformats.org/officeDocument/2006/relationships/oleObject" Target="../embeddings/oleObject6.bin"/><Relationship Id="rId5" Type="http://schemas.openxmlformats.org/officeDocument/2006/relationships/image" Target="../media/image1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comments" Target="../comments/commen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7.xml"/><Relationship Id="rId3" Type="http://schemas.openxmlformats.org/officeDocument/2006/relationships/oleObject" Target="../embeddings/oleObject7.bin"/><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oleObject8.bin"/><Relationship Id="rId4" Type="http://schemas.openxmlformats.org/officeDocument/2006/relationships/image" Target="../media/image18.wmf"/><Relationship Id="rId5" Type="http://schemas.openxmlformats.org/officeDocument/2006/relationships/oleObject" Target="../embeddings/oleObject9.bin"/><Relationship Id="rId6" Type="http://schemas.openxmlformats.org/officeDocument/2006/relationships/image" Target="../media/image19.wmf"/></Relationships>
</file>

<file path=ppt/slides/_rels/slide52.xml.rels><?xml version='1.0' encoding='UTF-8' standalone='yes'?>
<Relationships xmlns="http://schemas.openxmlformats.org/package/2006/relationships"><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oleObject" Target="../embeddings/oleObject10.bin"/><Relationship Id="rId4" Type="http://schemas.openxmlformats.org/officeDocument/2006/relationships/image" Target="../media/image20.wmf"/><Relationship Id="rId5" Type="http://schemas.openxmlformats.org/officeDocument/2006/relationships/oleObject" Target="../embeddings/oleObject11.bin"/><Relationship Id="rId6" Type="http://schemas.openxmlformats.org/officeDocument/2006/relationships/image" Target="../media/image2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comments" Target="../comments/commen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1" y="1709739"/>
            <a:ext cx="10515600" cy="847481"/>
          </a:xfrm>
        </p:spPr>
        <p:txBody>
          <a:bodyPr/>
          <a:lstStyle/>
          <a:p>
            <a:r>
              <a:t>版权声明声明：本授课内容仅用于电子科技大学教学使用，不得复制和传播。特此声明！</a:t>
            </a:r>
          </a:p>
        </p:txBody>
      </p:sp>
      <p:sp>
        <p:nvSpPr>
          <p:cNvPr id="5" name="文本占位符 4"/>
          <p:cNvSpPr>
            <a:spLocks noGrp="1"/>
          </p:cNvSpPr>
          <p:nvPr>
            <p:ph type="body" idx="1"/>
          </p:nvPr>
        </p:nvSpPr>
        <p:spPr>
          <a:xfrm>
            <a:off x="1686949" y="3179118"/>
            <a:ext cx="9660502" cy="2307282"/>
          </a:xfrm>
        </p:spPr>
        <p:txBody>
          <a:bodyPr/>
          <a:lstStyle/>
          <a:p>
            <a:pPr algn="ctr"/>
            <a:r>
              <a:t>本授课内容仅用于电子科技大学教学使用，不得复制和传播。  
特此声明！</a:t>
            </a:r>
            <a:endParaRPr lang="en-US" altLang="zh-CN" sz="4000" dirty="0" smtClean="0">
              <a:solidFill>
                <a:srgbClr val="1406CA"/>
              </a:solidFill>
              <a:latin typeface="楷体" panose="02010609060101010101" pitchFamily="49" charset="-122"/>
              <a:ea typeface="楷体" panose="02010609060101010101" pitchFamily="49" charset="-122"/>
            </a:endParaRPr>
          </a:p>
          <a:p>
            <a:pPr algn="ctr"/>
            <a:r>
              <a:t>特此声明！</a:t>
            </a:r>
            <a:endParaRPr lang="zh-CN" altLang="en-US" sz="4000" dirty="0">
              <a:solidFill>
                <a:srgbClr val="1406CA"/>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608417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type="body" idx="1"/>
          </p:nvPr>
        </p:nvSpPr>
        <p:spPr/>
        <p:txBody>
          <a:bodyPr/>
          <a:lstStyle/>
          <a:p>
            <a:r>
              <a:t>关键概念</a:t>
            </a:r>
          </a:p>
          <a:p>
            <a:pPr lvl="1"/>
            <a:r>
              <a:t>每日价格波动限制</a:t>
            </a:r>
          </a:p>
          <a:p>
            <a:pPr lvl="2"/>
            <a:r>
              <a:t>跌停板</a:t>
            </a:r>
          </a:p>
          <a:p>
            <a:pPr lvl="2"/>
            <a:r>
              <a:t>涨停板</a:t>
            </a:r>
          </a:p>
          <a:p>
            <a:pPr lvl="2"/>
            <a:r>
              <a:t>涨停板变动</a:t>
            </a:r>
          </a:p>
          <a:p>
            <a:pPr lvl="2"/>
            <a:r>
              <a:t>每日价格波动限制的目的在于防止因投机过盛而发生大幅价格波动。</a:t>
            </a:r>
            <a:endParaRPr lang="en-US" altLang="zh-CN" dirty="0">
              <a:solidFill>
                <a:srgbClr val="FF158A"/>
              </a:solidFill>
            </a:endParaRPr>
          </a:p>
          <a:p>
            <a:pPr lvl="1"/>
            <a:r>
              <a:t>持仓限额</a:t>
            </a:r>
          </a:p>
          <a:p>
            <a:pPr lvl="2"/>
            <a:r>
              <a:t>限价的目的在于防止投机者对市场施加不当影响。</a:t>
            </a:r>
            <a:endParaRPr lang="en-US" altLang="zh-CN" dirty="0">
              <a:solidFill>
                <a:srgbClr val="FF158A"/>
              </a:solidFill>
            </a:endParaRPr>
          </a:p>
        </p:txBody>
      </p:sp>
      <p:sp>
        <p:nvSpPr>
          <p:cNvPr id="409607" name="Rectangle 7"/>
          <p:cNvSpPr>
            <a:spLocks noGrp="1" noChangeArrowheads="1"/>
          </p:cNvSpPr>
          <p:nvPr>
            <p:ph type="title"/>
          </p:nvPr>
        </p:nvSpPr>
        <p:spPr>
          <a:noFill/>
          <a:ln/>
        </p:spPr>
        <p:txBody>
          <a:bodyPr/>
          <a:lstStyle/>
          <a:p>
            <a:r>
              <a:t>合约规格</a:t>
            </a:r>
            <a:endParaRPr lang="zh-CN" altLang="en-US" sz="3200">
              <a:ea typeface="宋体" panose="02010600030101010101" pitchFamily="2" charset="-122"/>
            </a:endParaRPr>
          </a:p>
        </p:txBody>
      </p:sp>
    </p:spTree>
    <p:extLst>
      <p:ext uri="{BB962C8B-B14F-4D97-AF65-F5344CB8AC3E}">
        <p14:creationId xmlns:p14="http://schemas.microsoft.com/office/powerpoint/2010/main" val="2316750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t>保证金</a:t>
            </a:r>
          </a:p>
        </p:txBody>
      </p:sp>
      <p:sp>
        <p:nvSpPr>
          <p:cNvPr id="415747" name="Rectangle 3"/>
          <p:cNvSpPr>
            <a:spLocks noGrp="1" noChangeArrowheads="1"/>
          </p:cNvSpPr>
          <p:nvPr>
            <p:ph type="body" idx="1"/>
          </p:nvPr>
        </p:nvSpPr>
        <p:spPr>
          <a:xfrm>
            <a:off x="841829" y="1905000"/>
            <a:ext cx="10711542" cy="3352800"/>
          </a:xfrm>
        </p:spPr>
        <p:txBody>
          <a:bodyPr/>
          <a:lstStyle/>
          <a:p>
            <a:r>
              <a:t>保证金是投资者向其经纪人存入的现金或可流通证券。  
上下文补充说明：  
- 保证金账户余额会根据每日结算进行调整。  
- 保证金可以降低因合同违约而导致损失的可能性。</a:t>
            </a:r>
          </a:p>
          <a:p>
            <a:r>
              <a:t>保证金账户的余额会根据每日结算进行调整。</a:t>
            </a:r>
          </a:p>
          <a:p>
            <a:r>
              <a:t>保证金账户可以减少因合同违约而造成损失的可能性。</a:t>
            </a:r>
            <a:endParaRPr lang="zh-CN" altLang="en-US" dirty="0"/>
          </a:p>
        </p:txBody>
      </p:sp>
    </p:spTree>
    <p:extLst>
      <p:ext uri="{BB962C8B-B14F-4D97-AF65-F5344CB8AC3E}">
        <p14:creationId xmlns:p14="http://schemas.microsoft.com/office/powerpoint/2010/main" val="2550580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t>保证金</a:t>
            </a:r>
            <a:endParaRPr lang="zh-CN" altLang="en-US"/>
          </a:p>
        </p:txBody>
      </p:sp>
      <p:sp>
        <p:nvSpPr>
          <p:cNvPr id="437251" name="Rectangle 3"/>
          <p:cNvSpPr>
            <a:spLocks noGrp="1" noChangeArrowheads="1"/>
          </p:cNvSpPr>
          <p:nvPr>
            <p:ph type="body" idx="1"/>
          </p:nvPr>
        </p:nvSpPr>
        <p:spPr>
          <a:xfrm>
            <a:off x="781663" y="1818968"/>
            <a:ext cx="10781071" cy="3352800"/>
          </a:xfrm>
        </p:spPr>
        <p:txBody>
          <a:bodyPr/>
          <a:lstStyle/>
          <a:p>
            <a:r>
              <a:t>术语</a:t>
            </a:r>
          </a:p>
          <a:p>
            <a:pPr lvl="1"/>
            <a:r>
              <a:t>保证金账户</a:t>
            </a:r>
          </a:p>
          <a:p>
            <a:pPr lvl="1"/>
            <a:r>
              <a:t>初始保证金</a:t>
            </a:r>
          </a:p>
          <a:p>
            <a:pPr lvl="1"/>
            <a:r>
              <a:t>盯市</a:t>
            </a:r>
          </a:p>
          <a:p>
            <a:pPr lvl="1"/>
            <a:r>
              <a:t>维持保证金</a:t>
            </a:r>
          </a:p>
          <a:p>
            <a:pPr lvl="1"/>
            <a:r>
              <a:t>Margin call（保证金催付）</a:t>
            </a:r>
          </a:p>
          <a:p>
            <a:pPr lvl="1"/>
            <a:r>
              <a:t>变动保证金</a:t>
            </a:r>
          </a:p>
        </p:txBody>
      </p:sp>
    </p:spTree>
    <p:extLst>
      <p:ext uri="{BB962C8B-B14F-4D97-AF65-F5344CB8AC3E}">
        <p14:creationId xmlns:p14="http://schemas.microsoft.com/office/powerpoint/2010/main" val="678000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t>边际，边缘</a:t>
            </a:r>
            <a:endParaRPr lang="zh-CN" altLang="en-US" sz="3200"/>
          </a:p>
        </p:txBody>
      </p:sp>
      <p:pic>
        <p:nvPicPr>
          <p:cNvPr id="539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39" y="1557339"/>
            <a:ext cx="876617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9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1557338"/>
            <a:ext cx="8943975"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818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9651"/>
                                        </p:tgtEl>
                                        <p:attrNameLst>
                                          <p:attrName>style.visibility</p:attrName>
                                        </p:attrNameLst>
                                      </p:cBhvr>
                                      <p:to>
                                        <p:strVal val="hidden"/>
                                      </p:to>
                                    </p:set>
                                  </p:childTnLst>
                                </p:cTn>
                              </p:par>
                            </p:childTnLst>
                          </p:cTn>
                        </p:par>
                        <p:par>
                          <p:cTn id="7" fill="hold" nodeType="afterGroup">
                            <p:stCondLst>
                              <p:cond delay="0"/>
                            </p:stCondLst>
                            <p:childTnLst>
                              <p:par>
                                <p:cTn id="8" presetID="53" presetClass="entr" presetSubtype="0" fill="hold" nodeType="afterEffect">
                                  <p:stCondLst>
                                    <p:cond delay="0"/>
                                  </p:stCondLst>
                                  <p:childTnLst>
                                    <p:set>
                                      <p:cBhvr>
                                        <p:cTn id="9" dur="1" fill="hold">
                                          <p:stCondLst>
                                            <p:cond delay="0"/>
                                          </p:stCondLst>
                                        </p:cTn>
                                        <p:tgtEl>
                                          <p:spTgt spid="539652"/>
                                        </p:tgtEl>
                                        <p:attrNameLst>
                                          <p:attrName>style.visibility</p:attrName>
                                        </p:attrNameLst>
                                      </p:cBhvr>
                                      <p:to>
                                        <p:strVal val="visible"/>
                                      </p:to>
                                    </p:set>
                                    <p:anim calcmode="lin" valueType="num">
                                      <p:cBhvr>
                                        <p:cTn id="10" dur="500" fill="hold"/>
                                        <p:tgtEl>
                                          <p:spTgt spid="539652"/>
                                        </p:tgtEl>
                                        <p:attrNameLst>
                                          <p:attrName>ppt_w</p:attrName>
                                        </p:attrNameLst>
                                      </p:cBhvr>
                                      <p:tavLst>
                                        <p:tav tm="0">
                                          <p:val>
                                            <p:fltVal val="0"/>
                                          </p:val>
                                        </p:tav>
                                        <p:tav tm="100000">
                                          <p:val>
                                            <p:strVal val="#ppt_w"/>
                                          </p:val>
                                        </p:tav>
                                      </p:tavLst>
                                    </p:anim>
                                    <p:anim calcmode="lin" valueType="num">
                                      <p:cBhvr>
                                        <p:cTn id="11" dur="500" fill="hold"/>
                                        <p:tgtEl>
                                          <p:spTgt spid="539652"/>
                                        </p:tgtEl>
                                        <p:attrNameLst>
                                          <p:attrName>ppt_h</p:attrName>
                                        </p:attrNameLst>
                                      </p:cBhvr>
                                      <p:tavLst>
                                        <p:tav tm="0">
                                          <p:val>
                                            <p:fltVal val="0"/>
                                          </p:val>
                                        </p:tav>
                                        <p:tav tm="100000">
                                          <p:val>
                                            <p:strVal val="#ppt_h"/>
                                          </p:val>
                                        </p:tav>
                                      </p:tavLst>
                                    </p:anim>
                                    <p:animEffect transition="in" filter="fade">
                                      <p:cBhvr>
                                        <p:cTn id="12" dur="500"/>
                                        <p:tgtEl>
                                          <p:spTgt spid="539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t>边际，边缘</a:t>
            </a:r>
            <a:endParaRPr lang="zh-CN" altLang="en-US" sz="3200"/>
          </a:p>
        </p:txBody>
      </p:sp>
      <p:pic>
        <p:nvPicPr>
          <p:cNvPr id="540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557338"/>
            <a:ext cx="8964613"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732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t>保证金的运作</a:t>
            </a:r>
            <a:endParaRPr lang="zh-CN" altLang="en-US"/>
          </a:p>
        </p:txBody>
      </p:sp>
      <p:sp>
        <p:nvSpPr>
          <p:cNvPr id="414723" name="Rectangle 3"/>
          <p:cNvSpPr>
            <a:spLocks noGrp="1" noChangeArrowheads="1"/>
          </p:cNvSpPr>
          <p:nvPr>
            <p:ph type="body" idx="1"/>
          </p:nvPr>
        </p:nvSpPr>
        <p:spPr>
          <a:xfrm>
            <a:off x="693173" y="1905000"/>
            <a:ext cx="10559845" cy="3200400"/>
          </a:xfrm>
          <a:ln/>
          <a:extLst>
            <a:ext uri="{91240B29-F687-4F45-9708-019B960494DF}">
              <a14:hiddenLine xmlns:a14="http://schemas.microsoft.com/office/drawing/2010/main" w="12700">
                <a:solidFill>
                  <a:srgbClr val="FF6600"/>
                </a:solidFill>
                <a:miter lim="800000"/>
                <a:headEnd/>
                <a:tailEnd/>
              </a14:hiddenLine>
            </a:ext>
          </a:extLst>
        </p:spPr>
        <p:txBody>
          <a:bodyPr/>
          <a:lstStyle/>
          <a:p>
            <a:r>
              <a:t>一位投资者于6月5日买入2份12月黄金期货合约。</a:t>
            </a:r>
          </a:p>
          <a:p>
            <a:pPr lvl="1"/>
            <a:r>
              <a:t>合约规模为100盎司。</a:t>
            </a:r>
          </a:p>
          <a:p>
            <a:pPr lvl="1"/>
            <a:r>
              <a:t>期货价格为600美元。</a:t>
            </a:r>
          </a:p>
          <a:p>
            <a:pPr lvl="1"/>
            <a:r>
              <a:t>初始保证金要求为每份合约2,000美元（总计4,000美元）。</a:t>
            </a:r>
          </a:p>
          <a:p>
            <a:pPr lvl="1"/>
            <a:r>
              <a:t>维持保证金为每份合约1,500美元（共计3,000美元）。</a:t>
            </a:r>
            <a:endParaRPr lang="zh-CN" altLang="en-US" dirty="0">
              <a:solidFill>
                <a:srgbClr val="1406CA"/>
              </a:solidFill>
            </a:endParaRPr>
          </a:p>
        </p:txBody>
      </p:sp>
    </p:spTree>
    <p:extLst>
      <p:ext uri="{BB962C8B-B14F-4D97-AF65-F5344CB8AC3E}">
        <p14:creationId xmlns:p14="http://schemas.microsoft.com/office/powerpoint/2010/main" val="180438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t> margins 的运作</a:t>
            </a:r>
            <a:endParaRPr lang="zh-CN" altLang="en-US"/>
          </a:p>
        </p:txBody>
      </p:sp>
      <p:sp>
        <p:nvSpPr>
          <p:cNvPr id="416774" name="Rectangle 6"/>
          <p:cNvSpPr>
            <a:spLocks noChangeArrowheads="1"/>
          </p:cNvSpPr>
          <p:nvPr/>
        </p:nvSpPr>
        <p:spPr bwMode="auto">
          <a:xfrm>
            <a:off x="4137025"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5" name="Line 7"/>
          <p:cNvSpPr>
            <a:spLocks noChangeShapeType="1"/>
          </p:cNvSpPr>
          <p:nvPr/>
        </p:nvSpPr>
        <p:spPr bwMode="auto">
          <a:xfrm>
            <a:off x="2867025" y="1901825"/>
            <a:ext cx="5429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6" name="Rectangle 8"/>
          <p:cNvSpPr>
            <a:spLocks noChangeArrowheads="1"/>
          </p:cNvSpPr>
          <p:nvPr/>
        </p:nvSpPr>
        <p:spPr bwMode="auto">
          <a:xfrm>
            <a:off x="2873376" y="1901826"/>
            <a:ext cx="5407025" cy="3175"/>
          </a:xfrm>
          <a:prstGeom prst="rect">
            <a:avLst/>
          </a:prstGeom>
          <a:solidFill>
            <a:srgbClr val="000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7" name="Line 9"/>
          <p:cNvSpPr>
            <a:spLocks noChangeShapeType="1"/>
          </p:cNvSpPr>
          <p:nvPr/>
        </p:nvSpPr>
        <p:spPr bwMode="auto">
          <a:xfrm>
            <a:off x="2867025" y="3333750"/>
            <a:ext cx="5429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8" name="Rectangle 10"/>
          <p:cNvSpPr>
            <a:spLocks noChangeArrowheads="1"/>
          </p:cNvSpPr>
          <p:nvPr/>
        </p:nvSpPr>
        <p:spPr bwMode="auto">
          <a:xfrm>
            <a:off x="2867026" y="3333751"/>
            <a:ext cx="5419725" cy="3175"/>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9" name="Line 11"/>
          <p:cNvSpPr>
            <a:spLocks noChangeShapeType="1"/>
          </p:cNvSpPr>
          <p:nvPr/>
        </p:nvSpPr>
        <p:spPr bwMode="auto">
          <a:xfrm>
            <a:off x="2867025" y="6319838"/>
            <a:ext cx="5429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80" name="Rectangle 12"/>
          <p:cNvSpPr>
            <a:spLocks noChangeArrowheads="1"/>
          </p:cNvSpPr>
          <p:nvPr/>
        </p:nvSpPr>
        <p:spPr bwMode="auto">
          <a:xfrm>
            <a:off x="2873376" y="6319839"/>
            <a:ext cx="5407025" cy="3175"/>
          </a:xfrm>
          <a:prstGeom prst="rect">
            <a:avLst/>
          </a:prstGeom>
          <a:solidFill>
            <a:srgbClr val="000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81" name="Rectangle 13"/>
          <p:cNvSpPr>
            <a:spLocks noChangeArrowheads="1"/>
          </p:cNvSpPr>
          <p:nvPr/>
        </p:nvSpPr>
        <p:spPr bwMode="auto">
          <a:xfrm>
            <a:off x="4694238" y="2022476"/>
            <a:ext cx="6396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每日</a:t>
            </a:r>
          </a:p>
        </p:txBody>
      </p:sp>
      <p:sp>
        <p:nvSpPr>
          <p:cNvPr id="416782" name="Rectangle 14"/>
          <p:cNvSpPr>
            <a:spLocks noChangeArrowheads="1"/>
          </p:cNvSpPr>
          <p:nvPr/>
        </p:nvSpPr>
        <p:spPr bwMode="auto">
          <a:xfrm>
            <a:off x="5414964" y="2022476"/>
            <a:ext cx="114294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累积的</a:t>
            </a:r>
          </a:p>
        </p:txBody>
      </p:sp>
      <p:sp>
        <p:nvSpPr>
          <p:cNvPr id="416783" name="Rectangle 15"/>
          <p:cNvSpPr>
            <a:spLocks noChangeArrowheads="1"/>
          </p:cNvSpPr>
          <p:nvPr/>
        </p:nvSpPr>
        <p:spPr bwMode="auto">
          <a:xfrm>
            <a:off x="6486525" y="2022476"/>
            <a:ext cx="781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Margin</a:t>
            </a:r>
          </a:p>
        </p:txBody>
      </p:sp>
      <p:sp>
        <p:nvSpPr>
          <p:cNvPr id="416784" name="Rectangle 16"/>
          <p:cNvSpPr>
            <a:spLocks noChangeArrowheads="1"/>
          </p:cNvSpPr>
          <p:nvPr/>
        </p:nvSpPr>
        <p:spPr bwMode="auto">
          <a:xfrm>
            <a:off x="3767138" y="2320926"/>
            <a:ext cx="7999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期货</a:t>
            </a:r>
          </a:p>
        </p:txBody>
      </p:sp>
      <p:sp>
        <p:nvSpPr>
          <p:cNvPr id="416785" name="Rectangle 17"/>
          <p:cNvSpPr>
            <a:spLocks noChangeArrowheads="1"/>
          </p:cNvSpPr>
          <p:nvPr/>
        </p:nvSpPr>
        <p:spPr bwMode="auto">
          <a:xfrm>
            <a:off x="4721225" y="2320926"/>
            <a:ext cx="5818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收益</a:t>
            </a:r>
          </a:p>
        </p:txBody>
      </p:sp>
      <p:sp>
        <p:nvSpPr>
          <p:cNvPr id="416786" name="Rectangle 18"/>
          <p:cNvSpPr>
            <a:spLocks noChangeArrowheads="1"/>
          </p:cNvSpPr>
          <p:nvPr/>
        </p:nvSpPr>
        <p:spPr bwMode="auto">
          <a:xfrm>
            <a:off x="5689600" y="2320926"/>
            <a:ext cx="5818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收益</a:t>
            </a:r>
          </a:p>
        </p:txBody>
      </p:sp>
      <p:sp>
        <p:nvSpPr>
          <p:cNvPr id="416787" name="Rectangle 19"/>
          <p:cNvSpPr>
            <a:spLocks noChangeArrowheads="1"/>
          </p:cNvSpPr>
          <p:nvPr/>
        </p:nvSpPr>
        <p:spPr bwMode="auto">
          <a:xfrm>
            <a:off x="6438901" y="2320926"/>
            <a:ext cx="87844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账户</a:t>
            </a:r>
          </a:p>
        </p:txBody>
      </p:sp>
      <p:sp>
        <p:nvSpPr>
          <p:cNvPr id="416788" name="Rectangle 20"/>
          <p:cNvSpPr>
            <a:spLocks noChangeArrowheads="1"/>
          </p:cNvSpPr>
          <p:nvPr/>
        </p:nvSpPr>
        <p:spPr bwMode="auto">
          <a:xfrm>
            <a:off x="7297738" y="2320926"/>
            <a:ext cx="781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边际</a:t>
            </a:r>
          </a:p>
        </p:txBody>
      </p:sp>
      <p:sp>
        <p:nvSpPr>
          <p:cNvPr id="416789" name="Rectangle 21"/>
          <p:cNvSpPr>
            <a:spLocks noChangeArrowheads="1"/>
          </p:cNvSpPr>
          <p:nvPr/>
        </p:nvSpPr>
        <p:spPr bwMode="auto">
          <a:xfrm>
            <a:off x="3868738" y="2619376"/>
            <a:ext cx="60593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价格</a:t>
            </a:r>
          </a:p>
        </p:txBody>
      </p:sp>
      <p:sp>
        <p:nvSpPr>
          <p:cNvPr id="416790" name="Rectangle 22"/>
          <p:cNvSpPr>
            <a:spLocks noChangeArrowheads="1"/>
          </p:cNvSpPr>
          <p:nvPr/>
        </p:nvSpPr>
        <p:spPr bwMode="auto">
          <a:xfrm>
            <a:off x="4632325" y="2619376"/>
            <a:ext cx="7085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(亏损)</a:t>
            </a:r>
          </a:p>
        </p:txBody>
      </p:sp>
      <p:sp>
        <p:nvSpPr>
          <p:cNvPr id="416791" name="Rectangle 23"/>
          <p:cNvSpPr>
            <a:spLocks noChangeArrowheads="1"/>
          </p:cNvSpPr>
          <p:nvPr/>
        </p:nvSpPr>
        <p:spPr bwMode="auto">
          <a:xfrm>
            <a:off x="5600700" y="2619376"/>
            <a:ext cx="7085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(亏损)</a:t>
            </a:r>
          </a:p>
        </p:txBody>
      </p:sp>
      <p:sp>
        <p:nvSpPr>
          <p:cNvPr id="416792" name="Rectangle 24"/>
          <p:cNvSpPr>
            <a:spLocks noChangeArrowheads="1"/>
          </p:cNvSpPr>
          <p:nvPr/>
        </p:nvSpPr>
        <p:spPr bwMode="auto">
          <a:xfrm>
            <a:off x="6453188" y="2619376"/>
            <a:ext cx="8447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余额</a:t>
            </a:r>
          </a:p>
        </p:txBody>
      </p:sp>
      <p:sp>
        <p:nvSpPr>
          <p:cNvPr id="416793" name="Rectangle 25"/>
          <p:cNvSpPr>
            <a:spLocks noChangeArrowheads="1"/>
          </p:cNvSpPr>
          <p:nvPr/>
        </p:nvSpPr>
        <p:spPr bwMode="auto">
          <a:xfrm>
            <a:off x="7432675" y="2619376"/>
            <a:ext cx="52578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呼叫</a:t>
            </a:r>
          </a:p>
        </p:txBody>
      </p:sp>
      <p:sp>
        <p:nvSpPr>
          <p:cNvPr id="416794" name="Rectangle 26"/>
          <p:cNvSpPr>
            <a:spLocks noChangeArrowheads="1"/>
          </p:cNvSpPr>
          <p:nvPr/>
        </p:nvSpPr>
        <p:spPr bwMode="auto">
          <a:xfrm>
            <a:off x="3182939" y="2917826"/>
            <a:ext cx="52418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日期</a:t>
            </a:r>
          </a:p>
        </p:txBody>
      </p:sp>
      <p:sp>
        <p:nvSpPr>
          <p:cNvPr id="416795" name="Rectangle 27"/>
          <p:cNvSpPr>
            <a:spLocks noChangeArrowheads="1"/>
          </p:cNvSpPr>
          <p:nvPr/>
        </p:nvSpPr>
        <p:spPr bwMode="auto">
          <a:xfrm>
            <a:off x="382270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（美元）</a:t>
            </a:r>
          </a:p>
        </p:txBody>
      </p:sp>
      <p:sp>
        <p:nvSpPr>
          <p:cNvPr id="416796" name="Rectangle 28"/>
          <p:cNvSpPr>
            <a:spLocks noChangeArrowheads="1"/>
          </p:cNvSpPr>
          <p:nvPr/>
        </p:nvSpPr>
        <p:spPr bwMode="auto">
          <a:xfrm>
            <a:off x="464820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（美元）</a:t>
            </a:r>
          </a:p>
        </p:txBody>
      </p:sp>
      <p:sp>
        <p:nvSpPr>
          <p:cNvPr id="416797" name="Rectangle 29"/>
          <p:cNvSpPr>
            <a:spLocks noChangeArrowheads="1"/>
          </p:cNvSpPr>
          <p:nvPr/>
        </p:nvSpPr>
        <p:spPr bwMode="auto">
          <a:xfrm>
            <a:off x="5614988"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(美元)</a:t>
            </a:r>
          </a:p>
        </p:txBody>
      </p:sp>
      <p:sp>
        <p:nvSpPr>
          <p:cNvPr id="416798" name="Rectangle 30"/>
          <p:cNvSpPr>
            <a:spLocks noChangeArrowheads="1"/>
          </p:cNvSpPr>
          <p:nvPr/>
        </p:nvSpPr>
        <p:spPr bwMode="auto">
          <a:xfrm>
            <a:off x="652145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（美元）</a:t>
            </a:r>
          </a:p>
        </p:txBody>
      </p:sp>
      <p:sp>
        <p:nvSpPr>
          <p:cNvPr id="416799" name="Rectangle 31"/>
          <p:cNvSpPr>
            <a:spLocks noChangeArrowheads="1"/>
          </p:cNvSpPr>
          <p:nvPr/>
        </p:nvSpPr>
        <p:spPr bwMode="auto">
          <a:xfrm>
            <a:off x="732790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（美元）</a:t>
            </a:r>
          </a:p>
        </p:txBody>
      </p:sp>
      <p:sp>
        <p:nvSpPr>
          <p:cNvPr id="416800" name="Rectangle 32"/>
          <p:cNvSpPr>
            <a:spLocks noChangeArrowheads="1"/>
          </p:cNvSpPr>
          <p:nvPr/>
        </p:nvSpPr>
        <p:spPr bwMode="auto">
          <a:xfrm>
            <a:off x="3762375" y="3397251"/>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600.00</a:t>
            </a:r>
          </a:p>
        </p:txBody>
      </p:sp>
      <p:sp>
        <p:nvSpPr>
          <p:cNvPr id="416801" name="Rectangle 33"/>
          <p:cNvSpPr>
            <a:spLocks noChangeArrowheads="1"/>
          </p:cNvSpPr>
          <p:nvPr/>
        </p:nvSpPr>
        <p:spPr bwMode="auto">
          <a:xfrm>
            <a:off x="6524625" y="33972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4,000</a:t>
            </a:r>
          </a:p>
        </p:txBody>
      </p:sp>
      <p:sp>
        <p:nvSpPr>
          <p:cNvPr id="416802" name="Rectangle 34"/>
          <p:cNvSpPr>
            <a:spLocks noChangeArrowheads="1"/>
          </p:cNvSpPr>
          <p:nvPr/>
        </p:nvSpPr>
        <p:spPr bwMode="auto">
          <a:xfrm>
            <a:off x="3189288" y="3754439"/>
            <a:ext cx="6396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6月5日</a:t>
            </a:r>
          </a:p>
        </p:txBody>
      </p:sp>
      <p:sp>
        <p:nvSpPr>
          <p:cNvPr id="416803" name="Rectangle 35"/>
          <p:cNvSpPr>
            <a:spLocks noChangeArrowheads="1"/>
          </p:cNvSpPr>
          <p:nvPr/>
        </p:nvSpPr>
        <p:spPr bwMode="auto">
          <a:xfrm>
            <a:off x="3762375" y="3754439"/>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597.00</a:t>
            </a:r>
          </a:p>
        </p:txBody>
      </p:sp>
      <p:sp>
        <p:nvSpPr>
          <p:cNvPr id="416804" name="Rectangle 36"/>
          <p:cNvSpPr>
            <a:spLocks noChangeArrowheads="1"/>
          </p:cNvSpPr>
          <p:nvPr/>
        </p:nvSpPr>
        <p:spPr bwMode="auto">
          <a:xfrm>
            <a:off x="4803775" y="3754439"/>
            <a:ext cx="628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(600)</a:t>
            </a:r>
          </a:p>
        </p:txBody>
      </p:sp>
      <p:sp>
        <p:nvSpPr>
          <p:cNvPr id="416805" name="Rectangle 37"/>
          <p:cNvSpPr>
            <a:spLocks noChangeArrowheads="1"/>
          </p:cNvSpPr>
          <p:nvPr/>
        </p:nvSpPr>
        <p:spPr bwMode="auto">
          <a:xfrm>
            <a:off x="4565650" y="3754439"/>
            <a:ext cx="3879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06" name="Rectangle 38"/>
          <p:cNvSpPr>
            <a:spLocks noChangeArrowheads="1"/>
          </p:cNvSpPr>
          <p:nvPr/>
        </p:nvSpPr>
        <p:spPr bwMode="auto">
          <a:xfrm>
            <a:off x="5819775" y="3754439"/>
            <a:ext cx="628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(600)</a:t>
            </a:r>
          </a:p>
        </p:txBody>
      </p:sp>
      <p:sp>
        <p:nvSpPr>
          <p:cNvPr id="416807" name="Rectangle 39"/>
          <p:cNvSpPr>
            <a:spLocks noChangeArrowheads="1"/>
          </p:cNvSpPr>
          <p:nvPr/>
        </p:nvSpPr>
        <p:spPr bwMode="auto">
          <a:xfrm>
            <a:off x="5487988" y="3754439"/>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08" name="Rectangle 40"/>
          <p:cNvSpPr>
            <a:spLocks noChangeArrowheads="1"/>
          </p:cNvSpPr>
          <p:nvPr/>
        </p:nvSpPr>
        <p:spPr bwMode="auto">
          <a:xfrm>
            <a:off x="6524625" y="3754439"/>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3,400</a:t>
            </a:r>
          </a:p>
        </p:txBody>
      </p:sp>
      <p:sp>
        <p:nvSpPr>
          <p:cNvPr id="416809" name="Rectangle 41"/>
          <p:cNvSpPr>
            <a:spLocks noChangeArrowheads="1"/>
          </p:cNvSpPr>
          <p:nvPr/>
        </p:nvSpPr>
        <p:spPr bwMode="auto">
          <a:xfrm>
            <a:off x="7532688" y="3754439"/>
            <a:ext cx="28533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0</a:t>
            </a:r>
          </a:p>
        </p:txBody>
      </p:sp>
      <p:sp>
        <p:nvSpPr>
          <p:cNvPr id="416810" name="Rectangle 42"/>
          <p:cNvSpPr>
            <a:spLocks noChangeArrowheads="1"/>
          </p:cNvSpPr>
          <p:nvPr/>
        </p:nvSpPr>
        <p:spPr bwMode="auto">
          <a:xfrm>
            <a:off x="3322639" y="3873501"/>
            <a:ext cx="2809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11" name="Rectangle 43"/>
          <p:cNvSpPr>
            <a:spLocks noChangeArrowheads="1"/>
          </p:cNvSpPr>
          <p:nvPr/>
        </p:nvSpPr>
        <p:spPr bwMode="auto">
          <a:xfrm>
            <a:off x="4060826"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12" name="Rectangle 44"/>
          <p:cNvSpPr>
            <a:spLocks noChangeArrowheads="1"/>
          </p:cNvSpPr>
          <p:nvPr/>
        </p:nvSpPr>
        <p:spPr bwMode="auto">
          <a:xfrm>
            <a:off x="4886326"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13" name="Rectangle 45"/>
          <p:cNvSpPr>
            <a:spLocks noChangeArrowheads="1"/>
          </p:cNvSpPr>
          <p:nvPr/>
        </p:nvSpPr>
        <p:spPr bwMode="auto">
          <a:xfrm>
            <a:off x="5853114"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a:t>
            </a:r>
          </a:p>
        </p:txBody>
      </p:sp>
      <p:sp>
        <p:nvSpPr>
          <p:cNvPr id="416814" name="Rectangle 46"/>
          <p:cNvSpPr>
            <a:spLocks noChangeArrowheads="1"/>
          </p:cNvSpPr>
          <p:nvPr/>
        </p:nvSpPr>
        <p:spPr bwMode="auto">
          <a:xfrm>
            <a:off x="6757989"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15" name="Rectangle 47"/>
          <p:cNvSpPr>
            <a:spLocks noChangeArrowheads="1"/>
          </p:cNvSpPr>
          <p:nvPr/>
        </p:nvSpPr>
        <p:spPr bwMode="auto">
          <a:xfrm>
            <a:off x="7566026"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16" name="Rectangle 48"/>
          <p:cNvSpPr>
            <a:spLocks noChangeArrowheads="1"/>
          </p:cNvSpPr>
          <p:nvPr/>
        </p:nvSpPr>
        <p:spPr bwMode="auto">
          <a:xfrm>
            <a:off x="3322639"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17" name="Rectangle 49"/>
          <p:cNvSpPr>
            <a:spLocks noChangeArrowheads="1"/>
          </p:cNvSpPr>
          <p:nvPr/>
        </p:nvSpPr>
        <p:spPr bwMode="auto">
          <a:xfrm>
            <a:off x="4060826"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18" name="Rectangle 50"/>
          <p:cNvSpPr>
            <a:spLocks noChangeArrowheads="1"/>
          </p:cNvSpPr>
          <p:nvPr/>
        </p:nvSpPr>
        <p:spPr bwMode="auto">
          <a:xfrm>
            <a:off x="4886326"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19" name="Rectangle 51"/>
          <p:cNvSpPr>
            <a:spLocks noChangeArrowheads="1"/>
          </p:cNvSpPr>
          <p:nvPr/>
        </p:nvSpPr>
        <p:spPr bwMode="auto">
          <a:xfrm>
            <a:off x="5853114"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20" name="Rectangle 52"/>
          <p:cNvSpPr>
            <a:spLocks noChangeArrowheads="1"/>
          </p:cNvSpPr>
          <p:nvPr/>
        </p:nvSpPr>
        <p:spPr bwMode="auto">
          <a:xfrm>
            <a:off x="6757989"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21" name="Rectangle 53"/>
          <p:cNvSpPr>
            <a:spLocks noChangeArrowheads="1"/>
          </p:cNvSpPr>
          <p:nvPr/>
        </p:nvSpPr>
        <p:spPr bwMode="auto">
          <a:xfrm>
            <a:off x="7566026"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22" name="Rectangle 54"/>
          <p:cNvSpPr>
            <a:spLocks noChangeArrowheads="1"/>
          </p:cNvSpPr>
          <p:nvPr/>
        </p:nvSpPr>
        <p:spPr bwMode="auto">
          <a:xfrm>
            <a:off x="3322639"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a:t>
            </a:r>
          </a:p>
        </p:txBody>
      </p:sp>
      <p:sp>
        <p:nvSpPr>
          <p:cNvPr id="416823" name="Rectangle 55"/>
          <p:cNvSpPr>
            <a:spLocks noChangeArrowheads="1"/>
          </p:cNvSpPr>
          <p:nvPr/>
        </p:nvSpPr>
        <p:spPr bwMode="auto">
          <a:xfrm>
            <a:off x="4060826"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24" name="Rectangle 56"/>
          <p:cNvSpPr>
            <a:spLocks noChangeArrowheads="1"/>
          </p:cNvSpPr>
          <p:nvPr/>
        </p:nvSpPr>
        <p:spPr bwMode="auto">
          <a:xfrm>
            <a:off x="4886326"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25" name="Rectangle 57"/>
          <p:cNvSpPr>
            <a:spLocks noChangeArrowheads="1"/>
          </p:cNvSpPr>
          <p:nvPr/>
        </p:nvSpPr>
        <p:spPr bwMode="auto">
          <a:xfrm>
            <a:off x="5853114"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26" name="Rectangle 58"/>
          <p:cNvSpPr>
            <a:spLocks noChangeArrowheads="1"/>
          </p:cNvSpPr>
          <p:nvPr/>
        </p:nvSpPr>
        <p:spPr bwMode="auto">
          <a:xfrm>
            <a:off x="6757989"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27" name="Rectangle 59"/>
          <p:cNvSpPr>
            <a:spLocks noChangeArrowheads="1"/>
          </p:cNvSpPr>
          <p:nvPr/>
        </p:nvSpPr>
        <p:spPr bwMode="auto">
          <a:xfrm>
            <a:off x="7566026"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28" name="Rectangle 60"/>
          <p:cNvSpPr>
            <a:spLocks noChangeArrowheads="1"/>
          </p:cNvSpPr>
          <p:nvPr/>
        </p:nvSpPr>
        <p:spPr bwMode="auto">
          <a:xfrm>
            <a:off x="3070225" y="4470401"/>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13 June</a:t>
            </a:r>
          </a:p>
        </p:txBody>
      </p:sp>
      <p:sp>
        <p:nvSpPr>
          <p:cNvPr id="416829" name="Rectangle 61"/>
          <p:cNvSpPr>
            <a:spLocks noChangeArrowheads="1"/>
          </p:cNvSpPr>
          <p:nvPr/>
        </p:nvSpPr>
        <p:spPr bwMode="auto">
          <a:xfrm>
            <a:off x="3762375" y="4470401"/>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593.30</a:t>
            </a:r>
          </a:p>
        </p:txBody>
      </p:sp>
      <p:sp>
        <p:nvSpPr>
          <p:cNvPr id="416830" name="Rectangle 62"/>
          <p:cNvSpPr>
            <a:spLocks noChangeArrowheads="1"/>
          </p:cNvSpPr>
          <p:nvPr/>
        </p:nvSpPr>
        <p:spPr bwMode="auto">
          <a:xfrm>
            <a:off x="4803775" y="4470401"/>
            <a:ext cx="628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(420)</a:t>
            </a:r>
          </a:p>
        </p:txBody>
      </p:sp>
      <p:sp>
        <p:nvSpPr>
          <p:cNvPr id="416831" name="Rectangle 63"/>
          <p:cNvSpPr>
            <a:spLocks noChangeArrowheads="1"/>
          </p:cNvSpPr>
          <p:nvPr/>
        </p:nvSpPr>
        <p:spPr bwMode="auto">
          <a:xfrm>
            <a:off x="4565650" y="4470401"/>
            <a:ext cx="3879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32" name="Rectangle 64"/>
          <p:cNvSpPr>
            <a:spLocks noChangeArrowheads="1"/>
          </p:cNvSpPr>
          <p:nvPr/>
        </p:nvSpPr>
        <p:spPr bwMode="auto">
          <a:xfrm>
            <a:off x="5649913" y="4470401"/>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(1,340)</a:t>
            </a:r>
          </a:p>
        </p:txBody>
      </p:sp>
      <p:sp>
        <p:nvSpPr>
          <p:cNvPr id="416833" name="Rectangle 65"/>
          <p:cNvSpPr>
            <a:spLocks noChangeArrowheads="1"/>
          </p:cNvSpPr>
          <p:nvPr/>
        </p:nvSpPr>
        <p:spPr bwMode="auto">
          <a:xfrm>
            <a:off x="5487988" y="4470401"/>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34" name="Rectangle 66"/>
          <p:cNvSpPr>
            <a:spLocks noChangeArrowheads="1"/>
          </p:cNvSpPr>
          <p:nvPr/>
        </p:nvSpPr>
        <p:spPr bwMode="auto">
          <a:xfrm>
            <a:off x="6524625" y="447040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上下文：
- 毛利率
- 每日
- 累计
要翻译的文本：2,660</a:t>
            </a:r>
          </a:p>
        </p:txBody>
      </p:sp>
      <p:sp>
        <p:nvSpPr>
          <p:cNvPr id="416835" name="Rectangle 67"/>
          <p:cNvSpPr>
            <a:spLocks noChangeArrowheads="1"/>
          </p:cNvSpPr>
          <p:nvPr/>
        </p:nvSpPr>
        <p:spPr bwMode="auto">
          <a:xfrm>
            <a:off x="7353300" y="447040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1,340</a:t>
            </a:r>
          </a:p>
        </p:txBody>
      </p:sp>
      <p:sp>
        <p:nvSpPr>
          <p:cNvPr id="416836" name="Rectangle 68"/>
          <p:cNvSpPr>
            <a:spLocks noChangeArrowheads="1"/>
          </p:cNvSpPr>
          <p:nvPr/>
        </p:nvSpPr>
        <p:spPr bwMode="auto">
          <a:xfrm>
            <a:off x="7294564" y="44704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37" name="Rectangle 69"/>
          <p:cNvSpPr>
            <a:spLocks noChangeArrowheads="1"/>
          </p:cNvSpPr>
          <p:nvPr/>
        </p:nvSpPr>
        <p:spPr bwMode="auto">
          <a:xfrm>
            <a:off x="3322639"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38" name="Rectangle 70"/>
          <p:cNvSpPr>
            <a:spLocks noChangeArrowheads="1"/>
          </p:cNvSpPr>
          <p:nvPr/>
        </p:nvSpPr>
        <p:spPr bwMode="auto">
          <a:xfrm>
            <a:off x="4060826"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39" name="Rectangle 71"/>
          <p:cNvSpPr>
            <a:spLocks noChangeArrowheads="1"/>
          </p:cNvSpPr>
          <p:nvPr/>
        </p:nvSpPr>
        <p:spPr bwMode="auto">
          <a:xfrm>
            <a:off x="4886326"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40" name="Rectangle 72"/>
          <p:cNvSpPr>
            <a:spLocks noChangeArrowheads="1"/>
          </p:cNvSpPr>
          <p:nvPr/>
        </p:nvSpPr>
        <p:spPr bwMode="auto">
          <a:xfrm>
            <a:off x="5853114"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41" name="Rectangle 73"/>
          <p:cNvSpPr>
            <a:spLocks noChangeArrowheads="1"/>
          </p:cNvSpPr>
          <p:nvPr/>
        </p:nvSpPr>
        <p:spPr bwMode="auto">
          <a:xfrm>
            <a:off x="6757989"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42" name="Rectangle 74"/>
          <p:cNvSpPr>
            <a:spLocks noChangeArrowheads="1"/>
          </p:cNvSpPr>
          <p:nvPr/>
        </p:nvSpPr>
        <p:spPr bwMode="auto">
          <a:xfrm>
            <a:off x="7566026"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43" name="Rectangle 75"/>
          <p:cNvSpPr>
            <a:spLocks noChangeArrowheads="1"/>
          </p:cNvSpPr>
          <p:nvPr/>
        </p:nvSpPr>
        <p:spPr bwMode="auto">
          <a:xfrm>
            <a:off x="3322639"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a:t>
            </a:r>
          </a:p>
        </p:txBody>
      </p:sp>
      <p:sp>
        <p:nvSpPr>
          <p:cNvPr id="416844" name="Rectangle 76"/>
          <p:cNvSpPr>
            <a:spLocks noChangeArrowheads="1"/>
          </p:cNvSpPr>
          <p:nvPr/>
        </p:nvSpPr>
        <p:spPr bwMode="auto">
          <a:xfrm>
            <a:off x="4060826"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45" name="Rectangle 77"/>
          <p:cNvSpPr>
            <a:spLocks noChangeArrowheads="1"/>
          </p:cNvSpPr>
          <p:nvPr/>
        </p:nvSpPr>
        <p:spPr bwMode="auto">
          <a:xfrm>
            <a:off x="4886326"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46" name="Rectangle 78"/>
          <p:cNvSpPr>
            <a:spLocks noChangeArrowheads="1"/>
          </p:cNvSpPr>
          <p:nvPr/>
        </p:nvSpPr>
        <p:spPr bwMode="auto">
          <a:xfrm>
            <a:off x="5853114"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操作的边际  
每日  
累计</a:t>
            </a:r>
          </a:p>
        </p:txBody>
      </p:sp>
      <p:sp>
        <p:nvSpPr>
          <p:cNvPr id="416847" name="Rectangle 79"/>
          <p:cNvSpPr>
            <a:spLocks noChangeArrowheads="1"/>
          </p:cNvSpPr>
          <p:nvPr/>
        </p:nvSpPr>
        <p:spPr bwMode="auto">
          <a:xfrm>
            <a:off x="6757989"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48" name="Rectangle 80"/>
          <p:cNvSpPr>
            <a:spLocks noChangeArrowheads="1"/>
          </p:cNvSpPr>
          <p:nvPr/>
        </p:nvSpPr>
        <p:spPr bwMode="auto">
          <a:xfrm>
            <a:off x="7570789" y="4622800"/>
            <a:ext cx="236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849" name="Rectangle 81"/>
          <p:cNvSpPr>
            <a:spLocks noChangeArrowheads="1"/>
          </p:cNvSpPr>
          <p:nvPr/>
        </p:nvSpPr>
        <p:spPr bwMode="auto">
          <a:xfrm>
            <a:off x="3322639"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50" name="Rectangle 82"/>
          <p:cNvSpPr>
            <a:spLocks noChangeArrowheads="1"/>
          </p:cNvSpPr>
          <p:nvPr/>
        </p:nvSpPr>
        <p:spPr bwMode="auto">
          <a:xfrm>
            <a:off x="4060826"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51" name="Rectangle 83"/>
          <p:cNvSpPr>
            <a:spLocks noChangeArrowheads="1"/>
          </p:cNvSpPr>
          <p:nvPr/>
        </p:nvSpPr>
        <p:spPr bwMode="auto">
          <a:xfrm>
            <a:off x="4886326"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52" name="Rectangle 84"/>
          <p:cNvSpPr>
            <a:spLocks noChangeArrowheads="1"/>
          </p:cNvSpPr>
          <p:nvPr/>
        </p:nvSpPr>
        <p:spPr bwMode="auto">
          <a:xfrm>
            <a:off x="5853114"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53" name="Rectangle 85"/>
          <p:cNvSpPr>
            <a:spLocks noChangeArrowheads="1"/>
          </p:cNvSpPr>
          <p:nvPr/>
        </p:nvSpPr>
        <p:spPr bwMode="auto">
          <a:xfrm>
            <a:off x="6757989"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54" name="Rectangle 86"/>
          <p:cNvSpPr>
            <a:spLocks noChangeArrowheads="1"/>
          </p:cNvSpPr>
          <p:nvPr/>
        </p:nvSpPr>
        <p:spPr bwMode="auto">
          <a:xfrm>
            <a:off x="7566026"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55" name="Rectangle 87"/>
          <p:cNvSpPr>
            <a:spLocks noChangeArrowheads="1"/>
          </p:cNvSpPr>
          <p:nvPr/>
        </p:nvSpPr>
        <p:spPr bwMode="auto">
          <a:xfrm>
            <a:off x="3070225" y="5187951"/>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19日六月</a:t>
            </a:r>
          </a:p>
        </p:txBody>
      </p:sp>
      <p:sp>
        <p:nvSpPr>
          <p:cNvPr id="416856" name="Rectangle 88"/>
          <p:cNvSpPr>
            <a:spLocks noChangeArrowheads="1"/>
          </p:cNvSpPr>
          <p:nvPr/>
        </p:nvSpPr>
        <p:spPr bwMode="auto">
          <a:xfrm>
            <a:off x="3762375" y="5187951"/>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587.00</a:t>
            </a:r>
          </a:p>
        </p:txBody>
      </p:sp>
      <p:sp>
        <p:nvSpPr>
          <p:cNvPr id="416857" name="Rectangle 89"/>
          <p:cNvSpPr>
            <a:spLocks noChangeArrowheads="1"/>
          </p:cNvSpPr>
          <p:nvPr/>
        </p:nvSpPr>
        <p:spPr bwMode="auto">
          <a:xfrm>
            <a:off x="4632325" y="5187951"/>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(1,140)</a:t>
            </a:r>
          </a:p>
        </p:txBody>
      </p:sp>
      <p:sp>
        <p:nvSpPr>
          <p:cNvPr id="416858" name="Rectangle 90"/>
          <p:cNvSpPr>
            <a:spLocks noChangeArrowheads="1"/>
          </p:cNvSpPr>
          <p:nvPr/>
        </p:nvSpPr>
        <p:spPr bwMode="auto">
          <a:xfrm>
            <a:off x="4565651" y="51879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59" name="Rectangle 91"/>
          <p:cNvSpPr>
            <a:spLocks noChangeArrowheads="1"/>
          </p:cNvSpPr>
          <p:nvPr/>
        </p:nvSpPr>
        <p:spPr bwMode="auto">
          <a:xfrm>
            <a:off x="5649913" y="5187951"/>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(2,600)</a:t>
            </a:r>
          </a:p>
        </p:txBody>
      </p:sp>
      <p:sp>
        <p:nvSpPr>
          <p:cNvPr id="416860" name="Rectangle 92"/>
          <p:cNvSpPr>
            <a:spLocks noChangeArrowheads="1"/>
          </p:cNvSpPr>
          <p:nvPr/>
        </p:nvSpPr>
        <p:spPr bwMode="auto">
          <a:xfrm>
            <a:off x="5487988" y="5187951"/>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61" name="Rectangle 93"/>
          <p:cNvSpPr>
            <a:spLocks noChangeArrowheads="1"/>
          </p:cNvSpPr>
          <p:nvPr/>
        </p:nvSpPr>
        <p:spPr bwMode="auto">
          <a:xfrm>
            <a:off x="6524625" y="51879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上下文：
- 边际操作
- 每日
- 累计
要翻译的文本：2,740</a:t>
            </a:r>
          </a:p>
        </p:txBody>
      </p:sp>
      <p:sp>
        <p:nvSpPr>
          <p:cNvPr id="416862" name="Rectangle 94"/>
          <p:cNvSpPr>
            <a:spLocks noChangeArrowheads="1"/>
          </p:cNvSpPr>
          <p:nvPr/>
        </p:nvSpPr>
        <p:spPr bwMode="auto">
          <a:xfrm>
            <a:off x="7353300" y="51879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1,260</a:t>
            </a:r>
          </a:p>
        </p:txBody>
      </p:sp>
      <p:sp>
        <p:nvSpPr>
          <p:cNvPr id="416863" name="Rectangle 95"/>
          <p:cNvSpPr>
            <a:spLocks noChangeArrowheads="1"/>
          </p:cNvSpPr>
          <p:nvPr/>
        </p:nvSpPr>
        <p:spPr bwMode="auto">
          <a:xfrm>
            <a:off x="7294564" y="51879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64" name="Rectangle 96"/>
          <p:cNvSpPr>
            <a:spLocks noChangeArrowheads="1"/>
          </p:cNvSpPr>
          <p:nvPr/>
        </p:nvSpPr>
        <p:spPr bwMode="auto">
          <a:xfrm>
            <a:off x="3322639"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65" name="Rectangle 97"/>
          <p:cNvSpPr>
            <a:spLocks noChangeArrowheads="1"/>
          </p:cNvSpPr>
          <p:nvPr/>
        </p:nvSpPr>
        <p:spPr bwMode="auto">
          <a:xfrm>
            <a:off x="4060826"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66" name="Rectangle 98"/>
          <p:cNvSpPr>
            <a:spLocks noChangeArrowheads="1"/>
          </p:cNvSpPr>
          <p:nvPr/>
        </p:nvSpPr>
        <p:spPr bwMode="auto">
          <a:xfrm>
            <a:off x="4886326"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67" name="Rectangle 99"/>
          <p:cNvSpPr>
            <a:spLocks noChangeArrowheads="1"/>
          </p:cNvSpPr>
          <p:nvPr/>
        </p:nvSpPr>
        <p:spPr bwMode="auto">
          <a:xfrm>
            <a:off x="5853114"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68" name="Rectangle 100"/>
          <p:cNvSpPr>
            <a:spLocks noChangeArrowheads="1"/>
          </p:cNvSpPr>
          <p:nvPr/>
        </p:nvSpPr>
        <p:spPr bwMode="auto">
          <a:xfrm>
            <a:off x="6757989"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69" name="Rectangle 101"/>
          <p:cNvSpPr>
            <a:spLocks noChangeArrowheads="1"/>
          </p:cNvSpPr>
          <p:nvPr/>
        </p:nvSpPr>
        <p:spPr bwMode="auto">
          <a:xfrm>
            <a:off x="7566026"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70" name="Rectangle 102"/>
          <p:cNvSpPr>
            <a:spLocks noChangeArrowheads="1"/>
          </p:cNvSpPr>
          <p:nvPr/>
        </p:nvSpPr>
        <p:spPr bwMode="auto">
          <a:xfrm>
            <a:off x="3322639"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71" name="Rectangle 103"/>
          <p:cNvSpPr>
            <a:spLocks noChangeArrowheads="1"/>
          </p:cNvSpPr>
          <p:nvPr/>
        </p:nvSpPr>
        <p:spPr bwMode="auto">
          <a:xfrm>
            <a:off x="4060826"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72" name="Rectangle 104"/>
          <p:cNvSpPr>
            <a:spLocks noChangeArrowheads="1"/>
          </p:cNvSpPr>
          <p:nvPr/>
        </p:nvSpPr>
        <p:spPr bwMode="auto">
          <a:xfrm>
            <a:off x="4886326"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73" name="Rectangle 105"/>
          <p:cNvSpPr>
            <a:spLocks noChangeArrowheads="1"/>
          </p:cNvSpPr>
          <p:nvPr/>
        </p:nvSpPr>
        <p:spPr bwMode="auto">
          <a:xfrm>
            <a:off x="5853114"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74" name="Rectangle 106"/>
          <p:cNvSpPr>
            <a:spLocks noChangeArrowheads="1"/>
          </p:cNvSpPr>
          <p:nvPr/>
        </p:nvSpPr>
        <p:spPr bwMode="auto">
          <a:xfrm>
            <a:off x="6757989"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75" name="Rectangle 107"/>
          <p:cNvSpPr>
            <a:spLocks noChangeArrowheads="1"/>
          </p:cNvSpPr>
          <p:nvPr/>
        </p:nvSpPr>
        <p:spPr bwMode="auto">
          <a:xfrm>
            <a:off x="7566026"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a:t>
            </a:r>
          </a:p>
        </p:txBody>
      </p:sp>
      <p:sp>
        <p:nvSpPr>
          <p:cNvPr id="416876" name="Rectangle 108"/>
          <p:cNvSpPr>
            <a:spLocks noChangeArrowheads="1"/>
          </p:cNvSpPr>
          <p:nvPr/>
        </p:nvSpPr>
        <p:spPr bwMode="auto">
          <a:xfrm>
            <a:off x="3322639"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77" name="Rectangle 109"/>
          <p:cNvSpPr>
            <a:spLocks noChangeArrowheads="1"/>
          </p:cNvSpPr>
          <p:nvPr/>
        </p:nvSpPr>
        <p:spPr bwMode="auto">
          <a:xfrm>
            <a:off x="4060826"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78" name="Rectangle 110"/>
          <p:cNvSpPr>
            <a:spLocks noChangeArrowheads="1"/>
          </p:cNvSpPr>
          <p:nvPr/>
        </p:nvSpPr>
        <p:spPr bwMode="auto">
          <a:xfrm>
            <a:off x="4886326"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79" name="Rectangle 111"/>
          <p:cNvSpPr>
            <a:spLocks noChangeArrowheads="1"/>
          </p:cNvSpPr>
          <p:nvPr/>
        </p:nvSpPr>
        <p:spPr bwMode="auto">
          <a:xfrm>
            <a:off x="5853114"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80" name="Rectangle 112"/>
          <p:cNvSpPr>
            <a:spLocks noChangeArrowheads="1"/>
          </p:cNvSpPr>
          <p:nvPr/>
        </p:nvSpPr>
        <p:spPr bwMode="auto">
          <a:xfrm>
            <a:off x="6757989"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81" name="Rectangle 113"/>
          <p:cNvSpPr>
            <a:spLocks noChangeArrowheads="1"/>
          </p:cNvSpPr>
          <p:nvPr/>
        </p:nvSpPr>
        <p:spPr bwMode="auto">
          <a:xfrm>
            <a:off x="7566026"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82" name="Rectangle 114"/>
          <p:cNvSpPr>
            <a:spLocks noChangeArrowheads="1"/>
          </p:cNvSpPr>
          <p:nvPr/>
        </p:nvSpPr>
        <p:spPr bwMode="auto">
          <a:xfrm>
            <a:off x="3070225" y="5903914"/>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26日六月</a:t>
            </a:r>
          </a:p>
        </p:txBody>
      </p:sp>
      <p:sp>
        <p:nvSpPr>
          <p:cNvPr id="416883" name="Rectangle 115"/>
          <p:cNvSpPr>
            <a:spLocks noChangeArrowheads="1"/>
          </p:cNvSpPr>
          <p:nvPr/>
        </p:nvSpPr>
        <p:spPr bwMode="auto">
          <a:xfrm>
            <a:off x="3762375" y="5903914"/>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592.30</a:t>
            </a:r>
          </a:p>
        </p:txBody>
      </p:sp>
      <p:sp>
        <p:nvSpPr>
          <p:cNvPr id="416884" name="Rectangle 116"/>
          <p:cNvSpPr>
            <a:spLocks noChangeArrowheads="1"/>
          </p:cNvSpPr>
          <p:nvPr/>
        </p:nvSpPr>
        <p:spPr bwMode="auto">
          <a:xfrm>
            <a:off x="4889500" y="5903914"/>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260</a:t>
            </a:r>
          </a:p>
        </p:txBody>
      </p:sp>
      <p:sp>
        <p:nvSpPr>
          <p:cNvPr id="416885" name="Rectangle 117"/>
          <p:cNvSpPr>
            <a:spLocks noChangeArrowheads="1"/>
          </p:cNvSpPr>
          <p:nvPr/>
        </p:nvSpPr>
        <p:spPr bwMode="auto">
          <a:xfrm>
            <a:off x="4565650" y="5903914"/>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86" name="Rectangle 118"/>
          <p:cNvSpPr>
            <a:spLocks noChangeArrowheads="1"/>
          </p:cNvSpPr>
          <p:nvPr/>
        </p:nvSpPr>
        <p:spPr bwMode="auto">
          <a:xfrm>
            <a:off x="5649913" y="5903914"/>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(1,540)</a:t>
            </a:r>
          </a:p>
        </p:txBody>
      </p:sp>
      <p:sp>
        <p:nvSpPr>
          <p:cNvPr id="416887" name="Rectangle 119"/>
          <p:cNvSpPr>
            <a:spLocks noChangeArrowheads="1"/>
          </p:cNvSpPr>
          <p:nvPr/>
        </p:nvSpPr>
        <p:spPr bwMode="auto">
          <a:xfrm>
            <a:off x="5487988" y="5903914"/>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88" name="Rectangle 120"/>
          <p:cNvSpPr>
            <a:spLocks noChangeArrowheads="1"/>
          </p:cNvSpPr>
          <p:nvPr/>
        </p:nvSpPr>
        <p:spPr bwMode="auto">
          <a:xfrm>
            <a:off x="6524625" y="5903914"/>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上下文：
- 毛利率
- 每日
- 累计
待翻译文本：5,060</a:t>
            </a:r>
          </a:p>
        </p:txBody>
      </p:sp>
      <p:sp>
        <p:nvSpPr>
          <p:cNvPr id="416889" name="Rectangle 121"/>
          <p:cNvSpPr>
            <a:spLocks noChangeArrowheads="1"/>
          </p:cNvSpPr>
          <p:nvPr/>
        </p:nvSpPr>
        <p:spPr bwMode="auto">
          <a:xfrm>
            <a:off x="7532688" y="5903914"/>
            <a:ext cx="28533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0</a:t>
            </a:r>
          </a:p>
        </p:txBody>
      </p:sp>
      <p:sp>
        <p:nvSpPr>
          <p:cNvPr id="416890" name="Rectangle 122"/>
          <p:cNvSpPr>
            <a:spLocks noChangeArrowheads="1"/>
          </p:cNvSpPr>
          <p:nvPr/>
        </p:nvSpPr>
        <p:spPr bwMode="auto">
          <a:xfrm>
            <a:off x="7134225" y="5214939"/>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 操作边际  
+ 每日  
+ 累积</a:t>
            </a:r>
          </a:p>
        </p:txBody>
      </p:sp>
      <p:sp>
        <p:nvSpPr>
          <p:cNvPr id="416891" name="Rectangle 123"/>
          <p:cNvSpPr>
            <a:spLocks noChangeArrowheads="1"/>
          </p:cNvSpPr>
          <p:nvPr/>
        </p:nvSpPr>
        <p:spPr bwMode="auto">
          <a:xfrm>
            <a:off x="7962900" y="4500564"/>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 操作 margins  
- 每日  
- 累积</a:t>
            </a:r>
          </a:p>
        </p:txBody>
      </p:sp>
      <p:sp>
        <p:nvSpPr>
          <p:cNvPr id="416892" name="Rectangle 124"/>
          <p:cNvSpPr>
            <a:spLocks noChangeArrowheads="1"/>
          </p:cNvSpPr>
          <p:nvPr/>
        </p:nvSpPr>
        <p:spPr bwMode="auto">
          <a:xfrm>
            <a:off x="8220075" y="447040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4,000</a:t>
            </a:r>
          </a:p>
        </p:txBody>
      </p:sp>
      <p:sp>
        <p:nvSpPr>
          <p:cNvPr id="416893" name="Rectangle 125"/>
          <p:cNvSpPr>
            <a:spLocks noChangeArrowheads="1"/>
          </p:cNvSpPr>
          <p:nvPr/>
        </p:nvSpPr>
        <p:spPr bwMode="auto">
          <a:xfrm>
            <a:off x="8220075" y="4829176"/>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3,000</a:t>
            </a:r>
          </a:p>
        </p:txBody>
      </p:sp>
      <p:sp>
        <p:nvSpPr>
          <p:cNvPr id="416894" name="Rectangle 126"/>
          <p:cNvSpPr>
            <a:spLocks noChangeArrowheads="1"/>
          </p:cNvSpPr>
          <p:nvPr/>
        </p:nvSpPr>
        <p:spPr bwMode="auto">
          <a:xfrm>
            <a:off x="7134225" y="4500564"/>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 毛利率  
+ 每日  
+ 累计</a:t>
            </a:r>
          </a:p>
        </p:txBody>
      </p:sp>
      <p:sp>
        <p:nvSpPr>
          <p:cNvPr id="416895" name="Rectangle 127"/>
          <p:cNvSpPr>
            <a:spLocks noChangeArrowheads="1"/>
          </p:cNvSpPr>
          <p:nvPr/>
        </p:nvSpPr>
        <p:spPr bwMode="auto">
          <a:xfrm>
            <a:off x="7962900" y="5214939"/>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 运营边际  
= 每日  
= 累计</a:t>
            </a:r>
          </a:p>
        </p:txBody>
      </p:sp>
      <p:sp>
        <p:nvSpPr>
          <p:cNvPr id="416896" name="Rectangle 128"/>
          <p:cNvSpPr>
            <a:spLocks noChangeArrowheads="1"/>
          </p:cNvSpPr>
          <p:nvPr/>
        </p:nvSpPr>
        <p:spPr bwMode="auto">
          <a:xfrm>
            <a:off x="8220075" y="51879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4,000</a:t>
            </a:r>
          </a:p>
        </p:txBody>
      </p:sp>
      <p:sp>
        <p:nvSpPr>
          <p:cNvPr id="416897" name="Rectangle 129"/>
          <p:cNvSpPr>
            <a:spLocks noChangeArrowheads="1"/>
          </p:cNvSpPr>
          <p:nvPr/>
        </p:nvSpPr>
        <p:spPr bwMode="auto">
          <a:xfrm>
            <a:off x="7962900" y="4843464"/>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98" name="Line 130"/>
          <p:cNvSpPr>
            <a:spLocks noChangeShapeType="1"/>
          </p:cNvSpPr>
          <p:nvPr/>
        </p:nvSpPr>
        <p:spPr bwMode="auto">
          <a:xfrm flipH="1">
            <a:off x="7443789" y="4926013"/>
            <a:ext cx="536575"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899" name="Line 131"/>
          <p:cNvSpPr>
            <a:spLocks noChangeShapeType="1"/>
          </p:cNvSpPr>
          <p:nvPr/>
        </p:nvSpPr>
        <p:spPr bwMode="auto">
          <a:xfrm flipH="1" flipV="1">
            <a:off x="7129464" y="4705351"/>
            <a:ext cx="327025" cy="227013"/>
          </a:xfrm>
          <a:prstGeom prst="line">
            <a:avLst/>
          </a:prstGeom>
          <a:noFill/>
          <a:ln w="19050">
            <a:solidFill>
              <a:srgbClr val="FF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900" name="Line 132"/>
          <p:cNvSpPr>
            <a:spLocks noChangeShapeType="1"/>
          </p:cNvSpPr>
          <p:nvPr/>
        </p:nvSpPr>
        <p:spPr bwMode="auto">
          <a:xfrm flipH="1">
            <a:off x="7124701" y="4937125"/>
            <a:ext cx="327025" cy="254000"/>
          </a:xfrm>
          <a:prstGeom prst="line">
            <a:avLst/>
          </a:prstGeom>
          <a:noFill/>
          <a:ln w="19050">
            <a:solidFill>
              <a:srgbClr val="FF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902" name="Line 134"/>
          <p:cNvSpPr>
            <a:spLocks noChangeShapeType="1"/>
          </p:cNvSpPr>
          <p:nvPr/>
        </p:nvSpPr>
        <p:spPr bwMode="auto">
          <a:xfrm flipV="1">
            <a:off x="7794625" y="4038600"/>
            <a:ext cx="838200" cy="457200"/>
          </a:xfrm>
          <a:prstGeom prst="line">
            <a:avLst/>
          </a:prstGeom>
          <a:noFill/>
          <a:ln w="19050">
            <a:solidFill>
              <a:srgbClr val="FF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905" name="Text Box 137"/>
          <p:cNvSpPr txBox="1">
            <a:spLocks noChangeArrowheads="1"/>
          </p:cNvSpPr>
          <p:nvPr/>
        </p:nvSpPr>
        <p:spPr bwMode="auto">
          <a:xfrm>
            <a:off x="1143000" y="1371600"/>
            <a:ext cx="9906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t>长期持有两手黄金期货多头头寸的保证金运作</a:t>
            </a:r>
          </a:p>
        </p:txBody>
      </p:sp>
      <p:sp>
        <p:nvSpPr>
          <p:cNvPr id="416906" name="Text Box 138"/>
          <p:cNvSpPr txBox="1">
            <a:spLocks noChangeArrowheads="1"/>
          </p:cNvSpPr>
          <p:nvPr/>
        </p:nvSpPr>
        <p:spPr bwMode="auto">
          <a:xfrm>
            <a:off x="8534400" y="3733801"/>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t>变动保证金</a:t>
            </a:r>
          </a:p>
        </p:txBody>
      </p:sp>
      <p:pic>
        <p:nvPicPr>
          <p:cNvPr id="416908" name="Picture 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248" y="-107950"/>
            <a:ext cx="9144000" cy="688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74818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16908"/>
                                        </p:tgtEl>
                                      </p:cBhvr>
                                    </p:animEffect>
                                    <p:set>
                                      <p:cBhvr>
                                        <p:cTn id="7" dur="1" fill="hold">
                                          <p:stCondLst>
                                            <p:cond delay="499"/>
                                          </p:stCondLst>
                                        </p:cTn>
                                        <p:tgtEl>
                                          <p:spTgt spid="4169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t>保证金的运作</a:t>
            </a:r>
            <a:endParaRPr lang="zh-CN" altLang="en-US"/>
          </a:p>
        </p:txBody>
      </p:sp>
      <p:sp>
        <p:nvSpPr>
          <p:cNvPr id="417795" name="Rectangle 3"/>
          <p:cNvSpPr>
            <a:spLocks noGrp="1" noChangeArrowheads="1"/>
          </p:cNvSpPr>
          <p:nvPr>
            <p:ph type="body" idx="1"/>
          </p:nvPr>
        </p:nvSpPr>
        <p:spPr>
          <a:xfrm>
            <a:off x="737419" y="1524000"/>
            <a:ext cx="10810568" cy="4800600"/>
          </a:xfrm>
        </p:spPr>
        <p:txBody>
          <a:bodyPr/>
          <a:lstStyle/>
          <a:p>
            <a:r>
              <a:t>更多详情</a:t>
            </a:r>
          </a:p>
          <a:p>
            <a:pPr lvl="1"/>
            <a:r>
              <a:t>许多经纪商允许投资者在其保证金账户的余额上赚取利息。</a:t>
            </a:r>
            <a:endParaRPr lang="en-US" altLang="zh-CN" dirty="0">
              <a:solidFill>
                <a:srgbClr val="1406CA"/>
              </a:solidFill>
            </a:endParaRPr>
          </a:p>
          <a:p>
            <a:pPr lvl="1"/>
            <a:r>
              <a:t>为了满足初始保证金要求，投资者有时可以向经纪公司存入证券。</a:t>
            </a:r>
            <a:endParaRPr lang="en-US" altLang="zh-CN" dirty="0"/>
          </a:p>
          <a:p>
            <a:pPr lvl="1"/>
            <a:r>
              <a:t>文本翻译：每日盯市的影响是期货合约在到期日之前每天结算，而不是在其生命周期结束时一次性结算。</a:t>
            </a:r>
            <a:endParaRPr lang="en-US" altLang="zh-CN" dirty="0">
              <a:solidFill>
                <a:srgbClr val="1406CA"/>
              </a:solidFill>
            </a:endParaRPr>
          </a:p>
          <a:p>
            <a:pPr lvl="1"/>
            <a:r>
              <a:t>最低的初始保证金和维持保证金水平由交易所设定。</a:t>
            </a:r>
          </a:p>
          <a:p>
            <a:pPr lvl="1"/>
            <a:r>
              <a:t>保证金要求可能取决于交易者的 objectives</a:t>
            </a:r>
          </a:p>
          <a:p>
            <a:pPr lvl="1"/>
            <a:r>
              <a:t>注意，保证金要求在空头期货头寸和多头期货头寸上是相同的。</a:t>
            </a:r>
            <a:endParaRPr lang="en-US" altLang="zh-CN" dirty="0">
              <a:solidFill>
                <a:srgbClr val="FF158A"/>
              </a:solidFill>
            </a:endParaRPr>
          </a:p>
        </p:txBody>
      </p:sp>
    </p:spTree>
    <p:extLst>
      <p:ext uri="{BB962C8B-B14F-4D97-AF65-F5344CB8AC3E}">
        <p14:creationId xmlns:p14="http://schemas.microsoft.com/office/powerpoint/2010/main" val="2791436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t>保证金的操作</a:t>
            </a:r>
            <a:endParaRPr lang="zh-CN" altLang="en-US"/>
          </a:p>
        </p:txBody>
      </p:sp>
      <p:sp>
        <p:nvSpPr>
          <p:cNvPr id="419843" name="Rectangle 3"/>
          <p:cNvSpPr>
            <a:spLocks noGrp="1" noChangeArrowheads="1"/>
          </p:cNvSpPr>
          <p:nvPr>
            <p:ph type="body" idx="1"/>
          </p:nvPr>
        </p:nvSpPr>
        <p:spPr>
          <a:xfrm>
            <a:off x="899651" y="2133600"/>
            <a:ext cx="10500851" cy="4267200"/>
          </a:xfrm>
        </p:spPr>
        <p:txBody>
          <a:bodyPr/>
          <a:lstStyle/>
          <a:p>
            <a:pPr>
              <a:lnSpc>
                <a:spcPct val="90000"/>
              </a:lnSpc>
            </a:pPr>
            <a:r>
              <a:t>清算所与保证金</a:t>
            </a:r>
          </a:p>
          <a:p>
            <a:pPr lvl="1">
              <a:lnSpc>
                <a:spcPct val="90000"/>
              </a:lnSpc>
              <a:spcBef>
                <a:spcPts val="1200"/>
              </a:spcBef>
            </a:pPr>
            <a:r>
              <a:t>交易所结算所是交易所的附属机构，在期货交易中充当中介。</a:t>
            </a:r>
            <a:endParaRPr lang="en-US" altLang="zh-CN" dirty="0">
              <a:solidFill>
                <a:srgbClr val="1406CA"/>
              </a:solidFill>
            </a:endParaRPr>
          </a:p>
          <a:p>
            <a:pPr lvl="1">
              <a:lnSpc>
                <a:spcPct val="90000"/>
              </a:lnSpc>
              <a:spcBef>
                <a:spcPts val="1200"/>
              </a:spcBef>
            </a:pPr>
            <a:r>
              <a:t>结算所有一批会员。</a:t>
            </a:r>
            <a:endParaRPr lang="en-US" altLang="zh-CN" dirty="0">
              <a:solidFill>
                <a:srgbClr val="1406CA"/>
              </a:solidFill>
            </a:endParaRPr>
          </a:p>
          <a:p>
            <a:pPr lvl="1">
              <a:lnSpc>
                <a:spcPct val="90000"/>
              </a:lnSpc>
              <a:spcBef>
                <a:spcPts val="1200"/>
              </a:spcBef>
            </a:pPr>
            <a:r>
              <a:t>结算所的主要任务是记录一天中发生的所有交易，以便计算其每个成员的净头寸。</a:t>
            </a:r>
            <a:endParaRPr lang="en-US" altLang="zh-CN" dirty="0">
              <a:solidFill>
                <a:srgbClr val="1406CA"/>
              </a:solidFill>
            </a:endParaRPr>
          </a:p>
          <a:p>
            <a:pPr lvl="1">
              <a:lnSpc>
                <a:spcPct val="90000"/>
              </a:lnSpc>
              <a:spcBef>
                <a:spcPts val="1200"/>
              </a:spcBef>
            </a:pPr>
            <a:r>
              <a:t>保证金制度的目的在于减少市场参与者因违约而蒙受损失的可能性。</a:t>
            </a:r>
            <a:endParaRPr lang="en-US" altLang="zh-CN" dirty="0">
              <a:solidFill>
                <a:srgbClr val="1406CA"/>
              </a:solidFill>
            </a:endParaRPr>
          </a:p>
        </p:txBody>
      </p:sp>
    </p:spTree>
    <p:extLst>
      <p:ext uri="{BB962C8B-B14F-4D97-AF65-F5344CB8AC3E}">
        <p14:creationId xmlns:p14="http://schemas.microsoft.com/office/powerpoint/2010/main" val="1060383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t>报纸报价</a:t>
            </a:r>
          </a:p>
        </p:txBody>
      </p:sp>
      <p:sp>
        <p:nvSpPr>
          <p:cNvPr id="421891" name="Rectangle 3"/>
          <p:cNvSpPr>
            <a:spLocks noGrp="1" noChangeArrowheads="1"/>
          </p:cNvSpPr>
          <p:nvPr>
            <p:ph type="body" idx="1"/>
          </p:nvPr>
        </p:nvSpPr>
        <p:spPr>
          <a:xfrm>
            <a:off x="847964" y="2052484"/>
            <a:ext cx="10921249" cy="3429000"/>
          </a:xfrm>
        </p:spPr>
        <p:txBody>
          <a:bodyPr/>
          <a:lstStyle/>
          <a:p>
            <a:pPr>
              <a:spcBef>
                <a:spcPts val="1200"/>
              </a:spcBef>
            </a:pPr>
            <a:r>
              <a:t>价格</a:t>
            </a:r>
          </a:p>
          <a:p>
            <a:pPr>
              <a:spcBef>
                <a:spcPts val="1200"/>
              </a:spcBef>
            </a:pPr>
            <a:r>
              <a:t>结算价格</a:t>
            </a:r>
          </a:p>
          <a:p>
            <a:pPr>
              <a:spcBef>
                <a:spcPts val="1200"/>
              </a:spcBef>
            </a:pPr>
            <a:r>
              <a:t>Context for translation:
- 报纸引用
- 价格（Price）
- 结算价格（Settlement price）
待翻译文本：有效期内的最高价和最低价（Lifetime highs and lows）</a:t>
            </a:r>
          </a:p>
          <a:p>
            <a:pPr>
              <a:spcBef>
                <a:spcPts val="1200"/>
              </a:spcBef>
            </a:pPr>
            <a:r>
              <a:t>未平仓合约数和交易量</a:t>
            </a:r>
          </a:p>
          <a:p>
            <a:pPr>
              <a:spcBef>
                <a:spcPts val="1200"/>
              </a:spcBef>
            </a:pPr>
            <a:r>
              <a:t>期货价格模式</a:t>
            </a:r>
          </a:p>
        </p:txBody>
      </p:sp>
    </p:spTree>
    <p:extLst>
      <p:ext uri="{BB962C8B-B14F-4D97-AF65-F5344CB8AC3E}">
        <p14:creationId xmlns:p14="http://schemas.microsoft.com/office/powerpoint/2010/main" val="2586320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ctrTitle"/>
          </p:nvPr>
        </p:nvSpPr>
        <p:spPr>
          <a:xfrm>
            <a:off x="1524000" y="1828800"/>
            <a:ext cx="9144000" cy="2362200"/>
          </a:xfrm>
        </p:spPr>
        <p:txBody>
          <a:bodyPr/>
          <a:lstStyle/>
          <a:p>
            <a:pPr algn="ctr">
              <a:lnSpc>
                <a:spcPct val="120000"/>
              </a:lnSpc>
            </a:pPr>
            <a:r>
              <a:t>衍生品</a:t>
            </a:r>
            <a:endParaRPr lang="en-US" altLang="zh-CN" sz="6000" dirty="0"/>
          </a:p>
        </p:txBody>
      </p:sp>
      <p:sp>
        <p:nvSpPr>
          <p:cNvPr id="199685" name="Rectangle 5"/>
          <p:cNvSpPr>
            <a:spLocks noGrp="1" noChangeArrowheads="1"/>
          </p:cNvSpPr>
          <p:nvPr>
            <p:ph type="subTitle" idx="1"/>
          </p:nvPr>
        </p:nvSpPr>
        <p:spPr>
          <a:xfrm>
            <a:off x="1524000" y="4292600"/>
            <a:ext cx="9144000" cy="1944688"/>
          </a:xfrm>
        </p:spPr>
        <p:txBody>
          <a:bodyPr/>
          <a:lstStyle/>
          <a:p>
            <a:pPr algn="ctr">
              <a:lnSpc>
                <a:spcPct val="90000"/>
              </a:lnSpc>
            </a:pPr>
            <a:r>
              <a:t>邓光军 (Deng Guangjun)</a:t>
            </a:r>
          </a:p>
          <a:p>
            <a:pPr algn="ctr">
              <a:lnSpc>
                <a:spcPct val="90000"/>
              </a:lnSpc>
            </a:pPr>
            <a:endParaRPr lang="en-US" altLang="zh-CN" sz="2000">
              <a:effectLst>
                <a:outerShdw blurRad="38100" dist="38100" dir="2700000" algn="tl">
                  <a:srgbClr val="C0C0C0"/>
                </a:outerShdw>
              </a:effectLst>
              <a:ea typeface="楷体" panose="02010609060101010101" pitchFamily="49" charset="-122"/>
            </a:endParaRPr>
          </a:p>
          <a:p>
            <a:pPr algn="ctr">
              <a:lnSpc>
                <a:spcPct val="90000"/>
              </a:lnSpc>
            </a:pPr>
            <a:endParaRPr lang="en-US" altLang="zh-CN" sz="2000">
              <a:effectLst>
                <a:outerShdw blurRad="38100" dist="38100" dir="2700000" algn="tl">
                  <a:srgbClr val="C0C0C0"/>
                </a:outerShdw>
              </a:effectLst>
            </a:endParaRPr>
          </a:p>
          <a:p>
            <a:pPr algn="ctr">
              <a:lnSpc>
                <a:spcPct val="90000"/>
              </a:lnSpc>
            </a:pPr>
            <a:endParaRPr lang="en-US" altLang="zh-CN" sz="2000">
              <a:effectLst>
                <a:outerShdw blurRad="38100" dist="38100" dir="2700000" algn="tl">
                  <a:srgbClr val="C0C0C0"/>
                </a:outerShdw>
              </a:effectLst>
            </a:endParaRPr>
          </a:p>
          <a:p>
            <a:pPr algn="ctr">
              <a:lnSpc>
                <a:spcPct val="90000"/>
              </a:lnSpc>
            </a:pPr>
            <a:r>
              <a:t>电子邮箱: denggj@uestc.edu.cn</a:t>
            </a:r>
          </a:p>
        </p:txBody>
      </p:sp>
      <p:sp>
        <p:nvSpPr>
          <p:cNvPr id="199686" name="Rectangle 6"/>
          <p:cNvSpPr>
            <a:spLocks noChangeArrowheads="1"/>
          </p:cNvSpPr>
          <p:nvPr/>
        </p:nvSpPr>
        <p:spPr bwMode="auto">
          <a:xfrm>
            <a:off x="1524000" y="6157914"/>
            <a:ext cx="91440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defRPr kumimoji="1" sz="2800" b="1">
                <a:solidFill>
                  <a:schemeClr val="tx2"/>
                </a:solidFill>
                <a:latin typeface="Times New Roman" panose="02020603050405020304" pitchFamily="18" charset="0"/>
                <a:ea typeface="楷体_GB2312" pitchFamily="49" charset="-122"/>
              </a:defRPr>
            </a:lvl1pPr>
            <a:lvl2pPr>
              <a:spcBef>
                <a:spcPct val="20000"/>
              </a:spcBef>
              <a:buClr>
                <a:srgbClr val="CC9900"/>
              </a:buClr>
              <a:buSzPct val="75000"/>
              <a:buFont typeface="Wingdings" panose="05000000000000000000" pitchFamily="2" charset="2"/>
              <a:defRPr kumimoji="1" sz="24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spcBef>
                <a:spcPct val="20000"/>
              </a:spcBef>
              <a:buClr>
                <a:srgbClr val="FF0066"/>
              </a:buClr>
              <a:buFont typeface="Times New Roman" panose="02020603050405020304" pitchFamily="18" charset="0"/>
              <a:defRPr kumimoji="1" sz="2000"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spcBef>
                <a:spcPct val="20000"/>
              </a:spcBef>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spcBef>
                <a:spcPct val="20000"/>
              </a:spcBef>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algn="ctr" fontAlgn="base">
              <a:spcAft>
                <a:spcPct val="0"/>
              </a:spcAft>
            </a:pPr>
            <a:r>
              <a:t>管理经济学院</a:t>
            </a:r>
          </a:p>
        </p:txBody>
      </p:sp>
    </p:spTree>
    <p:extLst>
      <p:ext uri="{BB962C8B-B14F-4D97-AF65-F5344CB8AC3E}">
        <p14:creationId xmlns:p14="http://schemas.microsoft.com/office/powerpoint/2010/main" val="1819072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1026"/>
          <p:cNvSpPr>
            <a:spLocks noGrp="1" noChangeArrowheads="1"/>
          </p:cNvSpPr>
          <p:nvPr>
            <p:ph type="title"/>
          </p:nvPr>
        </p:nvSpPr>
        <p:spPr>
          <a:xfrm>
            <a:off x="328084" y="373014"/>
            <a:ext cx="10363200" cy="1143000"/>
          </a:xfrm>
        </p:spPr>
        <p:txBody>
          <a:bodyPr/>
          <a:lstStyle/>
          <a:p>
            <a:r>
              <a:t>报纸报价</a:t>
            </a:r>
            <a:endParaRPr lang="zh-CN" altLang="en-US" dirty="0"/>
          </a:p>
        </p:txBody>
      </p:sp>
      <p:sp>
        <p:nvSpPr>
          <p:cNvPr id="439299" name="Rectangle 1027"/>
          <p:cNvSpPr>
            <a:spLocks noGrp="1" noChangeArrowheads="1"/>
          </p:cNvSpPr>
          <p:nvPr>
            <p:ph type="body" idx="1"/>
          </p:nvPr>
        </p:nvSpPr>
        <p:spPr>
          <a:xfrm>
            <a:off x="914400" y="1466547"/>
            <a:ext cx="10363200" cy="5229225"/>
          </a:xfrm>
        </p:spPr>
        <p:txBody>
          <a:bodyPr/>
          <a:lstStyle/>
          <a:p>
            <a:r>
              <a:t>一些术语</a:t>
            </a:r>
          </a:p>
          <a:p>
            <a:pPr lvl="1"/>
            <a:r>
              <a:t>开盘价</a:t>
            </a:r>
            <a:endParaRPr lang="zh-CN" altLang="en-US" dirty="0">
              <a:solidFill>
                <a:srgbClr val="1406CA"/>
              </a:solidFill>
              <a:ea typeface="宋体" panose="02010600030101010101" pitchFamily="2" charset="-122"/>
            </a:endParaRPr>
          </a:p>
          <a:p>
            <a:pPr lvl="1"/>
            <a:r>
              <a:t>结算价格</a:t>
            </a:r>
          </a:p>
          <a:p>
            <a:pPr lvl="2"/>
            <a:r>
              <a:t>每日收市前的价格</a:t>
            </a:r>
          </a:p>
          <a:p>
            <a:pPr lvl="2"/>
            <a:r>
              <a:t>用于每日结算过程</a:t>
            </a:r>
          </a:p>
          <a:p>
            <a:pPr lvl="1"/>
            <a:r>
              <a:t>未平仓合约数</a:t>
            </a:r>
          </a:p>
          <a:p>
            <a:pPr lvl="2"/>
            <a:r>
              <a:t>未平仓合约总数</a:t>
            </a:r>
          </a:p>
          <a:p>
            <a:pPr lvl="2"/>
            <a:r>
              <a:t>等于多头头寸数量或空头头寸数量</a:t>
            </a:r>
            <a:endParaRPr lang="en-US" altLang="zh-CN" dirty="0">
              <a:solidFill>
                <a:srgbClr val="FF158A"/>
              </a:solidFill>
            </a:endParaRPr>
          </a:p>
          <a:p>
            <a:pPr lvl="1"/>
            <a:r>
              <a:t>正常市场</a:t>
            </a:r>
            <a:endParaRPr lang="en-US" altLang="zh-CN" dirty="0" smtClean="0">
              <a:solidFill>
                <a:srgbClr val="1406CA"/>
              </a:solidFill>
            </a:endParaRPr>
          </a:p>
          <a:p>
            <a:pPr lvl="2"/>
            <a:r>
              <a:t>黄金、石油、玉米和小麦的期货结算价格是合约到期日的递增函数。</a:t>
            </a:r>
            <a:endParaRPr lang="zh-CN" altLang="en-US" dirty="0">
              <a:solidFill>
                <a:srgbClr val="FF0000"/>
              </a:solidFill>
            </a:endParaRPr>
          </a:p>
          <a:p>
            <a:pPr lvl="1"/>
            <a:r>
              <a:t>在 inverted market（逆转市场）中，低等级的期货价格高于高等级的期货价格。</a:t>
            </a:r>
            <a:endParaRPr lang="en-US" altLang="zh-CN" dirty="0" smtClean="0">
              <a:solidFill>
                <a:srgbClr val="1406CA"/>
              </a:solidFill>
            </a:endParaRPr>
          </a:p>
          <a:p>
            <a:pPr lvl="2"/>
            <a:r>
              <a:t>对于活牛而言，结算期货价格随交割期的临近而下降。</a:t>
            </a:r>
            <a:endParaRPr lang="zh-CN" altLang="en-US" b="0" dirty="0">
              <a:solidFill>
                <a:srgbClr val="FF0000"/>
              </a:solidFill>
              <a:effectLst/>
            </a:endParaRPr>
          </a:p>
        </p:txBody>
      </p:sp>
    </p:spTree>
    <p:extLst>
      <p:ext uri="{BB962C8B-B14F-4D97-AF65-F5344CB8AC3E}">
        <p14:creationId xmlns:p14="http://schemas.microsoft.com/office/powerpoint/2010/main" val="1054868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99" name="Text Box 27"/>
          <p:cNvSpPr txBox="1">
            <a:spLocks noChangeArrowheads="1"/>
          </p:cNvSpPr>
          <p:nvPr/>
        </p:nvSpPr>
        <p:spPr bwMode="auto">
          <a:xfrm>
            <a:off x="1193369" y="1324525"/>
            <a:ext cx="101513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集合竞价（Call auction）</a:t>
            </a:r>
          </a:p>
        </p:txBody>
      </p:sp>
      <p:sp>
        <p:nvSpPr>
          <p:cNvPr id="745501" name="Line 29"/>
          <p:cNvSpPr>
            <a:spLocks noChangeShapeType="1"/>
          </p:cNvSpPr>
          <p:nvPr/>
        </p:nvSpPr>
        <p:spPr bwMode="auto">
          <a:xfrm flipV="1">
            <a:off x="4656138" y="2754208"/>
            <a:ext cx="0" cy="3311525"/>
          </a:xfrm>
          <a:prstGeom prst="line">
            <a:avLst/>
          </a:prstGeom>
          <a:noFill/>
          <a:ln w="38100">
            <a:solidFill>
              <a:srgbClr val="00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2" name="Line 30"/>
          <p:cNvSpPr>
            <a:spLocks noChangeShapeType="1"/>
          </p:cNvSpPr>
          <p:nvPr/>
        </p:nvSpPr>
        <p:spPr bwMode="auto">
          <a:xfrm flipV="1">
            <a:off x="7464425" y="2754208"/>
            <a:ext cx="0" cy="3311525"/>
          </a:xfrm>
          <a:prstGeom prst="line">
            <a:avLst/>
          </a:prstGeom>
          <a:noFill/>
          <a:ln w="38100">
            <a:solidFill>
              <a:srgbClr val="00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3" name="Line 31"/>
          <p:cNvSpPr>
            <a:spLocks noChangeShapeType="1"/>
          </p:cNvSpPr>
          <p:nvPr/>
        </p:nvSpPr>
        <p:spPr bwMode="auto">
          <a:xfrm>
            <a:off x="4549775" y="2754207"/>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4" name="Line 32"/>
          <p:cNvSpPr>
            <a:spLocks noChangeShapeType="1"/>
          </p:cNvSpPr>
          <p:nvPr/>
        </p:nvSpPr>
        <p:spPr bwMode="auto">
          <a:xfrm>
            <a:off x="4532313" y="3328882"/>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5" name="Line 33"/>
          <p:cNvSpPr>
            <a:spLocks noChangeShapeType="1"/>
          </p:cNvSpPr>
          <p:nvPr/>
        </p:nvSpPr>
        <p:spPr bwMode="auto">
          <a:xfrm>
            <a:off x="4549775" y="3833707"/>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6" name="Line 34"/>
          <p:cNvSpPr>
            <a:spLocks noChangeShapeType="1"/>
          </p:cNvSpPr>
          <p:nvPr/>
        </p:nvSpPr>
        <p:spPr bwMode="auto">
          <a:xfrm>
            <a:off x="4545013" y="4265507"/>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7" name="Line 35"/>
          <p:cNvSpPr>
            <a:spLocks noChangeShapeType="1"/>
          </p:cNvSpPr>
          <p:nvPr/>
        </p:nvSpPr>
        <p:spPr bwMode="auto">
          <a:xfrm>
            <a:off x="4532313" y="4770332"/>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8" name="Line 36"/>
          <p:cNvSpPr>
            <a:spLocks noChangeShapeType="1"/>
          </p:cNvSpPr>
          <p:nvPr/>
        </p:nvSpPr>
        <p:spPr bwMode="auto">
          <a:xfrm>
            <a:off x="4545013" y="5273569"/>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9" name="Text Box 37"/>
          <p:cNvSpPr txBox="1">
            <a:spLocks noChangeArrowheads="1"/>
          </p:cNvSpPr>
          <p:nvPr/>
        </p:nvSpPr>
        <p:spPr bwMode="auto">
          <a:xfrm>
            <a:off x="4800600" y="270499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30</a:t>
            </a:r>
          </a:p>
        </p:txBody>
      </p:sp>
      <p:sp>
        <p:nvSpPr>
          <p:cNvPr id="745510" name="Text Box 38"/>
          <p:cNvSpPr txBox="1">
            <a:spLocks noChangeArrowheads="1"/>
          </p:cNvSpPr>
          <p:nvPr/>
        </p:nvSpPr>
        <p:spPr bwMode="auto">
          <a:xfrm>
            <a:off x="4008438" y="270499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80</a:t>
            </a:r>
          </a:p>
        </p:txBody>
      </p:sp>
      <p:sp>
        <p:nvSpPr>
          <p:cNvPr id="745511" name="Text Box 39"/>
          <p:cNvSpPr txBox="1">
            <a:spLocks noChangeArrowheads="1"/>
          </p:cNvSpPr>
          <p:nvPr/>
        </p:nvSpPr>
        <p:spPr bwMode="auto">
          <a:xfrm>
            <a:off x="3757613" y="220334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价格</a:t>
            </a:r>
          </a:p>
        </p:txBody>
      </p:sp>
      <p:sp>
        <p:nvSpPr>
          <p:cNvPr id="745512" name="Text Box 40"/>
          <p:cNvSpPr txBox="1">
            <a:spLocks noChangeArrowheads="1"/>
          </p:cNvSpPr>
          <p:nvPr/>
        </p:nvSpPr>
        <p:spPr bwMode="auto">
          <a:xfrm>
            <a:off x="4583113" y="2177945"/>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成交量</a:t>
            </a:r>
          </a:p>
        </p:txBody>
      </p:sp>
      <p:sp>
        <p:nvSpPr>
          <p:cNvPr id="745513" name="Line 41"/>
          <p:cNvSpPr>
            <a:spLocks noChangeShapeType="1"/>
          </p:cNvSpPr>
          <p:nvPr/>
        </p:nvSpPr>
        <p:spPr bwMode="auto">
          <a:xfrm>
            <a:off x="7354888" y="2774844"/>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4" name="Line 42"/>
          <p:cNvSpPr>
            <a:spLocks noChangeShapeType="1"/>
          </p:cNvSpPr>
          <p:nvPr/>
        </p:nvSpPr>
        <p:spPr bwMode="auto">
          <a:xfrm>
            <a:off x="7337425" y="3349519"/>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5" name="Line 43"/>
          <p:cNvSpPr>
            <a:spLocks noChangeShapeType="1"/>
          </p:cNvSpPr>
          <p:nvPr/>
        </p:nvSpPr>
        <p:spPr bwMode="auto">
          <a:xfrm>
            <a:off x="7354888" y="3854344"/>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6" name="Line 44"/>
          <p:cNvSpPr>
            <a:spLocks noChangeShapeType="1"/>
          </p:cNvSpPr>
          <p:nvPr/>
        </p:nvSpPr>
        <p:spPr bwMode="auto">
          <a:xfrm>
            <a:off x="7350125" y="4286144"/>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7" name="Line 45"/>
          <p:cNvSpPr>
            <a:spLocks noChangeShapeType="1"/>
          </p:cNvSpPr>
          <p:nvPr/>
        </p:nvSpPr>
        <p:spPr bwMode="auto">
          <a:xfrm>
            <a:off x="7337425" y="4790969"/>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8" name="Line 46"/>
          <p:cNvSpPr>
            <a:spLocks noChangeShapeType="1"/>
          </p:cNvSpPr>
          <p:nvPr/>
        </p:nvSpPr>
        <p:spPr bwMode="auto">
          <a:xfrm>
            <a:off x="7350125" y="5294207"/>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9" name="Text Box 47"/>
          <p:cNvSpPr txBox="1">
            <a:spLocks noChangeArrowheads="1"/>
          </p:cNvSpPr>
          <p:nvPr/>
        </p:nvSpPr>
        <p:spPr bwMode="auto">
          <a:xfrm>
            <a:off x="4800600" y="311298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45</a:t>
            </a:r>
          </a:p>
        </p:txBody>
      </p:sp>
      <p:sp>
        <p:nvSpPr>
          <p:cNvPr id="745520" name="Text Box 48"/>
          <p:cNvSpPr txBox="1">
            <a:spLocks noChangeArrowheads="1"/>
          </p:cNvSpPr>
          <p:nvPr/>
        </p:nvSpPr>
        <p:spPr bwMode="auto">
          <a:xfrm>
            <a:off x="4008438" y="311298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70</a:t>
            </a:r>
          </a:p>
        </p:txBody>
      </p:sp>
      <p:sp>
        <p:nvSpPr>
          <p:cNvPr id="745521" name="Text Box 49"/>
          <p:cNvSpPr txBox="1">
            <a:spLocks noChangeArrowheads="1"/>
          </p:cNvSpPr>
          <p:nvPr/>
        </p:nvSpPr>
        <p:spPr bwMode="auto">
          <a:xfrm>
            <a:off x="4800600" y="36114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50</a:t>
            </a:r>
          </a:p>
        </p:txBody>
      </p:sp>
      <p:sp>
        <p:nvSpPr>
          <p:cNvPr id="745522" name="Text Box 50"/>
          <p:cNvSpPr txBox="1">
            <a:spLocks noChangeArrowheads="1"/>
          </p:cNvSpPr>
          <p:nvPr/>
        </p:nvSpPr>
        <p:spPr bwMode="auto">
          <a:xfrm>
            <a:off x="4008438" y="36114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60</a:t>
            </a:r>
          </a:p>
        </p:txBody>
      </p:sp>
      <p:sp>
        <p:nvSpPr>
          <p:cNvPr id="745523" name="Text Box 51"/>
          <p:cNvSpPr txBox="1">
            <a:spLocks noChangeArrowheads="1"/>
          </p:cNvSpPr>
          <p:nvPr/>
        </p:nvSpPr>
        <p:spPr bwMode="auto">
          <a:xfrm>
            <a:off x="4800600" y="40432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40</a:t>
            </a:r>
          </a:p>
        </p:txBody>
      </p:sp>
      <p:sp>
        <p:nvSpPr>
          <p:cNvPr id="745524" name="Text Box 52"/>
          <p:cNvSpPr txBox="1">
            <a:spLocks noChangeArrowheads="1"/>
          </p:cNvSpPr>
          <p:nvPr/>
        </p:nvSpPr>
        <p:spPr bwMode="auto">
          <a:xfrm>
            <a:off x="4008438" y="40432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50</a:t>
            </a:r>
          </a:p>
        </p:txBody>
      </p:sp>
      <p:sp>
        <p:nvSpPr>
          <p:cNvPr id="745525" name="Text Box 53"/>
          <p:cNvSpPr txBox="1">
            <a:spLocks noChangeArrowheads="1"/>
          </p:cNvSpPr>
          <p:nvPr/>
        </p:nvSpPr>
        <p:spPr bwMode="auto">
          <a:xfrm>
            <a:off x="4819650" y="455443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38</a:t>
            </a:r>
          </a:p>
        </p:txBody>
      </p:sp>
      <p:sp>
        <p:nvSpPr>
          <p:cNvPr id="745526" name="Text Box 54"/>
          <p:cNvSpPr txBox="1">
            <a:spLocks noChangeArrowheads="1"/>
          </p:cNvSpPr>
          <p:nvPr/>
        </p:nvSpPr>
        <p:spPr bwMode="auto">
          <a:xfrm>
            <a:off x="4027488" y="455443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40</a:t>
            </a:r>
          </a:p>
        </p:txBody>
      </p:sp>
      <p:sp>
        <p:nvSpPr>
          <p:cNvPr id="745527" name="Text Box 55"/>
          <p:cNvSpPr txBox="1">
            <a:spLocks noChangeArrowheads="1"/>
          </p:cNvSpPr>
          <p:nvPr/>
        </p:nvSpPr>
        <p:spPr bwMode="auto">
          <a:xfrm>
            <a:off x="4800600" y="505132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20</a:t>
            </a:r>
          </a:p>
        </p:txBody>
      </p:sp>
      <p:sp>
        <p:nvSpPr>
          <p:cNvPr id="745528" name="Text Box 56"/>
          <p:cNvSpPr txBox="1">
            <a:spLocks noChangeArrowheads="1"/>
          </p:cNvSpPr>
          <p:nvPr/>
        </p:nvSpPr>
        <p:spPr bwMode="auto">
          <a:xfrm>
            <a:off x="4008438" y="505132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30</a:t>
            </a:r>
          </a:p>
        </p:txBody>
      </p:sp>
      <p:sp>
        <p:nvSpPr>
          <p:cNvPr id="745529" name="Text Box 57"/>
          <p:cNvSpPr txBox="1">
            <a:spLocks noChangeArrowheads="1"/>
          </p:cNvSpPr>
          <p:nvPr/>
        </p:nvSpPr>
        <p:spPr bwMode="auto">
          <a:xfrm>
            <a:off x="7608888" y="268118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25</a:t>
            </a:r>
          </a:p>
        </p:txBody>
      </p:sp>
      <p:sp>
        <p:nvSpPr>
          <p:cNvPr id="745530" name="Text Box 58"/>
          <p:cNvSpPr txBox="1">
            <a:spLocks noChangeArrowheads="1"/>
          </p:cNvSpPr>
          <p:nvPr/>
        </p:nvSpPr>
        <p:spPr bwMode="auto">
          <a:xfrm>
            <a:off x="6816725" y="268118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80</a:t>
            </a:r>
          </a:p>
        </p:txBody>
      </p:sp>
      <p:sp>
        <p:nvSpPr>
          <p:cNvPr id="745531" name="Text Box 59"/>
          <p:cNvSpPr txBox="1">
            <a:spLocks noChangeArrowheads="1"/>
          </p:cNvSpPr>
          <p:nvPr/>
        </p:nvSpPr>
        <p:spPr bwMode="auto">
          <a:xfrm>
            <a:off x="7608888" y="308917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48</a:t>
            </a:r>
          </a:p>
        </p:txBody>
      </p:sp>
      <p:sp>
        <p:nvSpPr>
          <p:cNvPr id="745532" name="Text Box 60"/>
          <p:cNvSpPr txBox="1">
            <a:spLocks noChangeArrowheads="1"/>
          </p:cNvSpPr>
          <p:nvPr/>
        </p:nvSpPr>
        <p:spPr bwMode="auto">
          <a:xfrm>
            <a:off x="6816725" y="308917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70</a:t>
            </a:r>
          </a:p>
        </p:txBody>
      </p:sp>
      <p:sp>
        <p:nvSpPr>
          <p:cNvPr id="745533" name="Text Box 61"/>
          <p:cNvSpPr txBox="1">
            <a:spLocks noChangeArrowheads="1"/>
          </p:cNvSpPr>
          <p:nvPr/>
        </p:nvSpPr>
        <p:spPr bwMode="auto">
          <a:xfrm>
            <a:off x="7608888" y="358764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54</a:t>
            </a:r>
          </a:p>
        </p:txBody>
      </p:sp>
      <p:sp>
        <p:nvSpPr>
          <p:cNvPr id="745534" name="Text Box 62"/>
          <p:cNvSpPr txBox="1">
            <a:spLocks noChangeArrowheads="1"/>
          </p:cNvSpPr>
          <p:nvPr/>
        </p:nvSpPr>
        <p:spPr bwMode="auto">
          <a:xfrm>
            <a:off x="6816725" y="358764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60</a:t>
            </a:r>
          </a:p>
        </p:txBody>
      </p:sp>
      <p:sp>
        <p:nvSpPr>
          <p:cNvPr id="745535" name="Text Box 63"/>
          <p:cNvSpPr txBox="1">
            <a:spLocks noChangeArrowheads="1"/>
          </p:cNvSpPr>
          <p:nvPr/>
        </p:nvSpPr>
        <p:spPr bwMode="auto">
          <a:xfrm>
            <a:off x="7608888" y="401944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42</a:t>
            </a:r>
          </a:p>
        </p:txBody>
      </p:sp>
      <p:sp>
        <p:nvSpPr>
          <p:cNvPr id="745536" name="Text Box 64"/>
          <p:cNvSpPr txBox="1">
            <a:spLocks noChangeArrowheads="1"/>
          </p:cNvSpPr>
          <p:nvPr/>
        </p:nvSpPr>
        <p:spPr bwMode="auto">
          <a:xfrm>
            <a:off x="6816725" y="401944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50</a:t>
            </a:r>
          </a:p>
        </p:txBody>
      </p:sp>
      <p:sp>
        <p:nvSpPr>
          <p:cNvPr id="745537" name="Text Box 65"/>
          <p:cNvSpPr txBox="1">
            <a:spLocks noChangeArrowheads="1"/>
          </p:cNvSpPr>
          <p:nvPr/>
        </p:nvSpPr>
        <p:spPr bwMode="auto">
          <a:xfrm>
            <a:off x="7627938" y="453062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37</a:t>
            </a:r>
          </a:p>
        </p:txBody>
      </p:sp>
      <p:sp>
        <p:nvSpPr>
          <p:cNvPr id="745538" name="Text Box 66"/>
          <p:cNvSpPr txBox="1">
            <a:spLocks noChangeArrowheads="1"/>
          </p:cNvSpPr>
          <p:nvPr/>
        </p:nvSpPr>
        <p:spPr bwMode="auto">
          <a:xfrm>
            <a:off x="6835775" y="453062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40</a:t>
            </a:r>
          </a:p>
        </p:txBody>
      </p:sp>
      <p:sp>
        <p:nvSpPr>
          <p:cNvPr id="745539" name="Text Box 67"/>
          <p:cNvSpPr txBox="1">
            <a:spLocks noChangeArrowheads="1"/>
          </p:cNvSpPr>
          <p:nvPr/>
        </p:nvSpPr>
        <p:spPr bwMode="auto">
          <a:xfrm>
            <a:off x="7608888" y="502750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25</a:t>
            </a:r>
          </a:p>
        </p:txBody>
      </p:sp>
      <p:sp>
        <p:nvSpPr>
          <p:cNvPr id="745540" name="Text Box 68"/>
          <p:cNvSpPr txBox="1">
            <a:spLocks noChangeArrowheads="1"/>
          </p:cNvSpPr>
          <p:nvPr/>
        </p:nvSpPr>
        <p:spPr bwMode="auto">
          <a:xfrm>
            <a:off x="6816725" y="502750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30</a:t>
            </a:r>
          </a:p>
        </p:txBody>
      </p:sp>
      <p:sp>
        <p:nvSpPr>
          <p:cNvPr id="745542" name="Text Box 70"/>
          <p:cNvSpPr txBox="1">
            <a:spLocks noChangeArrowheads="1"/>
          </p:cNvSpPr>
          <p:nvPr/>
        </p:nvSpPr>
        <p:spPr bwMode="auto">
          <a:xfrm>
            <a:off x="6600825" y="216842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价格</a:t>
            </a:r>
          </a:p>
        </p:txBody>
      </p:sp>
      <p:sp>
        <p:nvSpPr>
          <p:cNvPr id="745543" name="Text Box 71"/>
          <p:cNvSpPr txBox="1">
            <a:spLocks noChangeArrowheads="1"/>
          </p:cNvSpPr>
          <p:nvPr/>
        </p:nvSpPr>
        <p:spPr bwMode="auto">
          <a:xfrm>
            <a:off x="7446963" y="2174016"/>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成交量</a:t>
            </a:r>
          </a:p>
        </p:txBody>
      </p:sp>
      <p:sp>
        <p:nvSpPr>
          <p:cNvPr id="745544" name="Line 72"/>
          <p:cNvSpPr>
            <a:spLocks noChangeShapeType="1"/>
          </p:cNvSpPr>
          <p:nvPr/>
        </p:nvSpPr>
        <p:spPr bwMode="auto">
          <a:xfrm>
            <a:off x="4440239" y="2970108"/>
            <a:ext cx="2447925" cy="2232025"/>
          </a:xfrm>
          <a:prstGeom prst="line">
            <a:avLst/>
          </a:prstGeom>
          <a:noFill/>
          <a:ln w="38100" cap="rnd">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45" name="Text Box 73"/>
          <p:cNvSpPr txBox="1">
            <a:spLocks noChangeArrowheads="1"/>
          </p:cNvSpPr>
          <p:nvPr/>
        </p:nvSpPr>
        <p:spPr bwMode="auto">
          <a:xfrm>
            <a:off x="8256588" y="5037032"/>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0</a:t>
            </a:r>
          </a:p>
        </p:txBody>
      </p:sp>
      <p:sp>
        <p:nvSpPr>
          <p:cNvPr id="745546" name="Text Box 74"/>
          <p:cNvSpPr txBox="1">
            <a:spLocks noChangeArrowheads="1"/>
          </p:cNvSpPr>
          <p:nvPr/>
        </p:nvSpPr>
        <p:spPr bwMode="auto">
          <a:xfrm>
            <a:off x="5448300" y="2681182"/>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5</a:t>
            </a:r>
          </a:p>
        </p:txBody>
      </p:sp>
      <p:sp>
        <p:nvSpPr>
          <p:cNvPr id="745547" name="Line 75"/>
          <p:cNvSpPr>
            <a:spLocks noChangeShapeType="1"/>
          </p:cNvSpPr>
          <p:nvPr/>
        </p:nvSpPr>
        <p:spPr bwMode="auto">
          <a:xfrm>
            <a:off x="4511675" y="2970107"/>
            <a:ext cx="2376488" cy="1727200"/>
          </a:xfrm>
          <a:prstGeom prst="line">
            <a:avLst/>
          </a:prstGeom>
          <a:noFill/>
          <a:ln w="38100" cap="rnd">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48" name="Text Box 76"/>
          <p:cNvSpPr txBox="1">
            <a:spLocks noChangeArrowheads="1"/>
          </p:cNvSpPr>
          <p:nvPr/>
        </p:nvSpPr>
        <p:spPr bwMode="auto">
          <a:xfrm>
            <a:off x="8183563" y="452109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32</a:t>
            </a:r>
          </a:p>
        </p:txBody>
      </p:sp>
      <p:sp>
        <p:nvSpPr>
          <p:cNvPr id="745549" name="Line 77"/>
          <p:cNvSpPr>
            <a:spLocks noChangeShapeType="1"/>
          </p:cNvSpPr>
          <p:nvPr/>
        </p:nvSpPr>
        <p:spPr bwMode="auto">
          <a:xfrm>
            <a:off x="4367214" y="3328882"/>
            <a:ext cx="2592387" cy="1441450"/>
          </a:xfrm>
          <a:prstGeom prst="line">
            <a:avLst/>
          </a:prstGeom>
          <a:noFill/>
          <a:ln w="38100" cap="rnd">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50" name="Text Box 78"/>
          <p:cNvSpPr txBox="1">
            <a:spLocks noChangeArrowheads="1"/>
          </p:cNvSpPr>
          <p:nvPr/>
        </p:nvSpPr>
        <p:spPr bwMode="auto">
          <a:xfrm>
            <a:off x="5422900" y="311298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13</a:t>
            </a:r>
          </a:p>
        </p:txBody>
      </p:sp>
      <p:sp>
        <p:nvSpPr>
          <p:cNvPr id="745551" name="Line 79"/>
          <p:cNvSpPr>
            <a:spLocks noChangeShapeType="1"/>
          </p:cNvSpPr>
          <p:nvPr/>
        </p:nvSpPr>
        <p:spPr bwMode="auto">
          <a:xfrm>
            <a:off x="4367214" y="3328883"/>
            <a:ext cx="2592387" cy="936625"/>
          </a:xfrm>
          <a:prstGeom prst="line">
            <a:avLst/>
          </a:prstGeom>
          <a:noFill/>
          <a:ln w="38100" cap="rnd">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52" name="Text Box 80"/>
          <p:cNvSpPr txBox="1">
            <a:spLocks noChangeArrowheads="1"/>
          </p:cNvSpPr>
          <p:nvPr/>
        </p:nvSpPr>
        <p:spPr bwMode="auto">
          <a:xfrm>
            <a:off x="8162925" y="40178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29</a:t>
            </a:r>
          </a:p>
        </p:txBody>
      </p:sp>
      <p:sp>
        <p:nvSpPr>
          <p:cNvPr id="745553" name="Line 81"/>
          <p:cNvSpPr>
            <a:spLocks noChangeShapeType="1"/>
          </p:cNvSpPr>
          <p:nvPr/>
        </p:nvSpPr>
        <p:spPr bwMode="auto">
          <a:xfrm>
            <a:off x="4367213" y="3833707"/>
            <a:ext cx="2520950" cy="360362"/>
          </a:xfrm>
          <a:prstGeom prst="line">
            <a:avLst/>
          </a:prstGeom>
          <a:noFill/>
          <a:ln w="38100" cap="rnd">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54" name="Text Box 82"/>
          <p:cNvSpPr txBox="1">
            <a:spLocks noChangeArrowheads="1"/>
          </p:cNvSpPr>
          <p:nvPr/>
        </p:nvSpPr>
        <p:spPr bwMode="auto">
          <a:xfrm>
            <a:off x="5448300" y="361780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21</a:t>
            </a:r>
          </a:p>
        </p:txBody>
      </p:sp>
      <p:sp>
        <p:nvSpPr>
          <p:cNvPr id="745555" name="Line 83"/>
          <p:cNvSpPr>
            <a:spLocks noChangeShapeType="1"/>
          </p:cNvSpPr>
          <p:nvPr/>
        </p:nvSpPr>
        <p:spPr bwMode="auto">
          <a:xfrm flipV="1">
            <a:off x="4367213" y="3762269"/>
            <a:ext cx="25209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56" name="Text Box 84"/>
          <p:cNvSpPr txBox="1">
            <a:spLocks noChangeArrowheads="1"/>
          </p:cNvSpPr>
          <p:nvPr/>
        </p:nvSpPr>
        <p:spPr bwMode="auto">
          <a:xfrm>
            <a:off x="8137525" y="356700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33</a:t>
            </a:r>
          </a:p>
        </p:txBody>
      </p:sp>
      <p:sp>
        <p:nvSpPr>
          <p:cNvPr id="745557" name="Text Box 85"/>
          <p:cNvSpPr txBox="1">
            <a:spLocks noChangeArrowheads="1"/>
          </p:cNvSpPr>
          <p:nvPr/>
        </p:nvSpPr>
        <p:spPr bwMode="auto">
          <a:xfrm>
            <a:off x="8040688" y="5489469"/>
            <a:ext cx="226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开盘价 = 60</a:t>
            </a:r>
            <a:endParaRPr kumimoji="0" lang="zh-CN" altLang="en-US" sz="24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45558" name="Text Box 86"/>
          <p:cNvSpPr txBox="1">
            <a:spLocks noChangeArrowheads="1"/>
          </p:cNvSpPr>
          <p:nvPr/>
        </p:nvSpPr>
        <p:spPr bwMode="auto">
          <a:xfrm>
            <a:off x="3575050" y="6033982"/>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投标人</a:t>
            </a:r>
          </a:p>
        </p:txBody>
      </p:sp>
      <p:sp>
        <p:nvSpPr>
          <p:cNvPr id="745559" name="Text Box 87"/>
          <p:cNvSpPr txBox="1">
            <a:spLocks noChangeArrowheads="1"/>
          </p:cNvSpPr>
          <p:nvPr/>
        </p:nvSpPr>
        <p:spPr bwMode="auto">
          <a:xfrm>
            <a:off x="7032625" y="6013344"/>
            <a:ext cx="92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卖方</a:t>
            </a:r>
          </a:p>
        </p:txBody>
      </p:sp>
    </p:spTree>
    <p:extLst>
      <p:ext uri="{BB962C8B-B14F-4D97-AF65-F5344CB8AC3E}">
        <p14:creationId xmlns:p14="http://schemas.microsoft.com/office/powerpoint/2010/main" val="3939729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45544"/>
                                        </p:tgtEl>
                                        <p:attrNameLst>
                                          <p:attrName>style.visibility</p:attrName>
                                        </p:attrNameLst>
                                      </p:cBhvr>
                                      <p:to>
                                        <p:strVal val="visible"/>
                                      </p:to>
                                    </p:set>
                                    <p:animEffect transition="in" filter="wipe(up)">
                                      <p:cBhvr>
                                        <p:cTn id="7" dur="500"/>
                                        <p:tgtEl>
                                          <p:spTgt spid="7455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5545"/>
                                        </p:tgtEl>
                                        <p:attrNameLst>
                                          <p:attrName>style.visibility</p:attrName>
                                        </p:attrNameLst>
                                      </p:cBhvr>
                                      <p:to>
                                        <p:strVal val="visible"/>
                                      </p:to>
                                    </p:set>
                                    <p:animEffect transition="in" filter="blinds(horizontal)">
                                      <p:cBhvr>
                                        <p:cTn id="12" dur="500"/>
                                        <p:tgtEl>
                                          <p:spTgt spid="745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5546"/>
                                        </p:tgtEl>
                                        <p:attrNameLst>
                                          <p:attrName>style.visibility</p:attrName>
                                        </p:attrNameLst>
                                      </p:cBhvr>
                                      <p:to>
                                        <p:strVal val="visible"/>
                                      </p:to>
                                    </p:set>
                                    <p:animEffect transition="in" filter="blinds(horizontal)">
                                      <p:cBhvr>
                                        <p:cTn id="17" dur="500"/>
                                        <p:tgtEl>
                                          <p:spTgt spid="7455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4" fill="hold" nodeType="clickEffect">
                                  <p:stCondLst>
                                    <p:cond delay="0"/>
                                  </p:stCondLst>
                                  <p:childTnLst>
                                    <p:animEffect transition="out" filter="wipe(down)">
                                      <p:cBhvr>
                                        <p:cTn id="21" dur="500"/>
                                        <p:tgtEl>
                                          <p:spTgt spid="745544"/>
                                        </p:tgtEl>
                                      </p:cBhvr>
                                    </p:animEffect>
                                    <p:set>
                                      <p:cBhvr>
                                        <p:cTn id="22" dur="1" fill="hold">
                                          <p:stCondLst>
                                            <p:cond delay="499"/>
                                          </p:stCondLst>
                                        </p:cTn>
                                        <p:tgtEl>
                                          <p:spTgt spid="745544"/>
                                        </p:tgtEl>
                                        <p:attrNameLst>
                                          <p:attrName>style.visibility</p:attrName>
                                        </p:attrNameLst>
                                      </p:cBhvr>
                                      <p:to>
                                        <p:strVal val="hidden"/>
                                      </p:to>
                                    </p:se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745547"/>
                                        </p:tgtEl>
                                        <p:attrNameLst>
                                          <p:attrName>style.visibility</p:attrName>
                                        </p:attrNameLst>
                                      </p:cBhvr>
                                      <p:to>
                                        <p:strVal val="visible"/>
                                      </p:to>
                                    </p:set>
                                    <p:animEffect transition="in" filter="wipe(up)">
                                      <p:cBhvr>
                                        <p:cTn id="26" dur="500"/>
                                        <p:tgtEl>
                                          <p:spTgt spid="7455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45548"/>
                                        </p:tgtEl>
                                        <p:attrNameLst>
                                          <p:attrName>style.visibility</p:attrName>
                                        </p:attrNameLst>
                                      </p:cBhvr>
                                      <p:to>
                                        <p:strVal val="visible"/>
                                      </p:to>
                                    </p:set>
                                    <p:animEffect transition="in" filter="blinds(horizontal)">
                                      <p:cBhvr>
                                        <p:cTn id="31" dur="500"/>
                                        <p:tgtEl>
                                          <p:spTgt spid="7455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xit" presetSubtype="4" fill="hold" nodeType="clickEffect">
                                  <p:stCondLst>
                                    <p:cond delay="0"/>
                                  </p:stCondLst>
                                  <p:childTnLst>
                                    <p:animEffect transition="out" filter="wipe(down)">
                                      <p:cBhvr>
                                        <p:cTn id="35" dur="500"/>
                                        <p:tgtEl>
                                          <p:spTgt spid="745547"/>
                                        </p:tgtEl>
                                      </p:cBhvr>
                                    </p:animEffect>
                                    <p:set>
                                      <p:cBhvr>
                                        <p:cTn id="36" dur="1" fill="hold">
                                          <p:stCondLst>
                                            <p:cond delay="499"/>
                                          </p:stCondLst>
                                        </p:cTn>
                                        <p:tgtEl>
                                          <p:spTgt spid="745547"/>
                                        </p:tgtEl>
                                        <p:attrNameLst>
                                          <p:attrName>style.visibility</p:attrName>
                                        </p:attrNameLst>
                                      </p:cBhvr>
                                      <p:to>
                                        <p:strVal val="hidden"/>
                                      </p:to>
                                    </p:set>
                                  </p:childTnLst>
                                </p:cTn>
                              </p:par>
                            </p:childTnLst>
                          </p:cTn>
                        </p:par>
                        <p:par>
                          <p:cTn id="37" fill="hold" nodeType="afterGroup">
                            <p:stCondLst>
                              <p:cond delay="500"/>
                            </p:stCondLst>
                            <p:childTnLst>
                              <p:par>
                                <p:cTn id="38" presetID="22" presetClass="entr" presetSubtype="1" fill="hold" nodeType="afterEffect">
                                  <p:stCondLst>
                                    <p:cond delay="0"/>
                                  </p:stCondLst>
                                  <p:childTnLst>
                                    <p:set>
                                      <p:cBhvr>
                                        <p:cTn id="39" dur="1" fill="hold">
                                          <p:stCondLst>
                                            <p:cond delay="0"/>
                                          </p:stCondLst>
                                        </p:cTn>
                                        <p:tgtEl>
                                          <p:spTgt spid="745549"/>
                                        </p:tgtEl>
                                        <p:attrNameLst>
                                          <p:attrName>style.visibility</p:attrName>
                                        </p:attrNameLst>
                                      </p:cBhvr>
                                      <p:to>
                                        <p:strVal val="visible"/>
                                      </p:to>
                                    </p:set>
                                    <p:animEffect transition="in" filter="wipe(up)">
                                      <p:cBhvr>
                                        <p:cTn id="40" dur="500"/>
                                        <p:tgtEl>
                                          <p:spTgt spid="74554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45550"/>
                                        </p:tgtEl>
                                        <p:attrNameLst>
                                          <p:attrName>style.visibility</p:attrName>
                                        </p:attrNameLst>
                                      </p:cBhvr>
                                      <p:to>
                                        <p:strVal val="visible"/>
                                      </p:to>
                                    </p:set>
                                    <p:animEffect transition="in" filter="blinds(horizontal)">
                                      <p:cBhvr>
                                        <p:cTn id="45" dur="500"/>
                                        <p:tgtEl>
                                          <p:spTgt spid="7455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xit" presetSubtype="4" fill="hold" nodeType="clickEffect">
                                  <p:stCondLst>
                                    <p:cond delay="0"/>
                                  </p:stCondLst>
                                  <p:childTnLst>
                                    <p:animEffect transition="out" filter="wipe(down)">
                                      <p:cBhvr>
                                        <p:cTn id="49" dur="500"/>
                                        <p:tgtEl>
                                          <p:spTgt spid="745549"/>
                                        </p:tgtEl>
                                      </p:cBhvr>
                                    </p:animEffect>
                                    <p:set>
                                      <p:cBhvr>
                                        <p:cTn id="50" dur="1" fill="hold">
                                          <p:stCondLst>
                                            <p:cond delay="499"/>
                                          </p:stCondLst>
                                        </p:cTn>
                                        <p:tgtEl>
                                          <p:spTgt spid="745549"/>
                                        </p:tgtEl>
                                        <p:attrNameLst>
                                          <p:attrName>style.visibility</p:attrName>
                                        </p:attrNameLst>
                                      </p:cBhvr>
                                      <p:to>
                                        <p:strVal val="hidden"/>
                                      </p:to>
                                    </p:set>
                                  </p:childTnLst>
                                </p:cTn>
                              </p:par>
                            </p:childTnLst>
                          </p:cTn>
                        </p:par>
                        <p:par>
                          <p:cTn id="51" fill="hold" nodeType="afterGroup">
                            <p:stCondLst>
                              <p:cond delay="500"/>
                            </p:stCondLst>
                            <p:childTnLst>
                              <p:par>
                                <p:cTn id="52" presetID="22" presetClass="entr" presetSubtype="1" fill="hold" nodeType="afterEffect">
                                  <p:stCondLst>
                                    <p:cond delay="0"/>
                                  </p:stCondLst>
                                  <p:childTnLst>
                                    <p:set>
                                      <p:cBhvr>
                                        <p:cTn id="53" dur="1" fill="hold">
                                          <p:stCondLst>
                                            <p:cond delay="0"/>
                                          </p:stCondLst>
                                        </p:cTn>
                                        <p:tgtEl>
                                          <p:spTgt spid="745551"/>
                                        </p:tgtEl>
                                        <p:attrNameLst>
                                          <p:attrName>style.visibility</p:attrName>
                                        </p:attrNameLst>
                                      </p:cBhvr>
                                      <p:to>
                                        <p:strVal val="visible"/>
                                      </p:to>
                                    </p:set>
                                    <p:animEffect transition="in" filter="wipe(up)">
                                      <p:cBhvr>
                                        <p:cTn id="54" dur="500"/>
                                        <p:tgtEl>
                                          <p:spTgt spid="7455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45552"/>
                                        </p:tgtEl>
                                        <p:attrNameLst>
                                          <p:attrName>style.visibility</p:attrName>
                                        </p:attrNameLst>
                                      </p:cBhvr>
                                      <p:to>
                                        <p:strVal val="visible"/>
                                      </p:to>
                                    </p:set>
                                    <p:animEffect transition="in" filter="blinds(horizontal)">
                                      <p:cBhvr>
                                        <p:cTn id="59" dur="500"/>
                                        <p:tgtEl>
                                          <p:spTgt spid="74555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xit" presetSubtype="4" fill="hold" nodeType="clickEffect">
                                  <p:stCondLst>
                                    <p:cond delay="0"/>
                                  </p:stCondLst>
                                  <p:childTnLst>
                                    <p:animEffect transition="out" filter="wipe(down)">
                                      <p:cBhvr>
                                        <p:cTn id="63" dur="500"/>
                                        <p:tgtEl>
                                          <p:spTgt spid="745551"/>
                                        </p:tgtEl>
                                      </p:cBhvr>
                                    </p:animEffect>
                                    <p:set>
                                      <p:cBhvr>
                                        <p:cTn id="64" dur="1" fill="hold">
                                          <p:stCondLst>
                                            <p:cond delay="499"/>
                                          </p:stCondLst>
                                        </p:cTn>
                                        <p:tgtEl>
                                          <p:spTgt spid="745551"/>
                                        </p:tgtEl>
                                        <p:attrNameLst>
                                          <p:attrName>style.visibility</p:attrName>
                                        </p:attrNameLst>
                                      </p:cBhvr>
                                      <p:to>
                                        <p:strVal val="hidden"/>
                                      </p:to>
                                    </p:set>
                                  </p:childTnLst>
                                </p:cTn>
                              </p:par>
                            </p:childTnLst>
                          </p:cTn>
                        </p:par>
                        <p:par>
                          <p:cTn id="65" fill="hold" nodeType="afterGroup">
                            <p:stCondLst>
                              <p:cond delay="500"/>
                            </p:stCondLst>
                            <p:childTnLst>
                              <p:par>
                                <p:cTn id="66" presetID="22" presetClass="entr" presetSubtype="1" fill="hold" nodeType="afterEffect">
                                  <p:stCondLst>
                                    <p:cond delay="0"/>
                                  </p:stCondLst>
                                  <p:childTnLst>
                                    <p:set>
                                      <p:cBhvr>
                                        <p:cTn id="67" dur="1" fill="hold">
                                          <p:stCondLst>
                                            <p:cond delay="0"/>
                                          </p:stCondLst>
                                        </p:cTn>
                                        <p:tgtEl>
                                          <p:spTgt spid="745553"/>
                                        </p:tgtEl>
                                        <p:attrNameLst>
                                          <p:attrName>style.visibility</p:attrName>
                                        </p:attrNameLst>
                                      </p:cBhvr>
                                      <p:to>
                                        <p:strVal val="visible"/>
                                      </p:to>
                                    </p:set>
                                    <p:animEffect transition="in" filter="wipe(up)">
                                      <p:cBhvr>
                                        <p:cTn id="68" dur="500"/>
                                        <p:tgtEl>
                                          <p:spTgt spid="74555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745554"/>
                                        </p:tgtEl>
                                        <p:attrNameLst>
                                          <p:attrName>style.visibility</p:attrName>
                                        </p:attrNameLst>
                                      </p:cBhvr>
                                      <p:to>
                                        <p:strVal val="visible"/>
                                      </p:to>
                                    </p:set>
                                    <p:animEffect transition="in" filter="blinds(horizontal)">
                                      <p:cBhvr>
                                        <p:cTn id="73" dur="500"/>
                                        <p:tgtEl>
                                          <p:spTgt spid="74555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xit" presetSubtype="4" fill="hold" nodeType="clickEffect">
                                  <p:stCondLst>
                                    <p:cond delay="0"/>
                                  </p:stCondLst>
                                  <p:childTnLst>
                                    <p:animEffect transition="out" filter="wipe(down)">
                                      <p:cBhvr>
                                        <p:cTn id="77" dur="500"/>
                                        <p:tgtEl>
                                          <p:spTgt spid="745553"/>
                                        </p:tgtEl>
                                      </p:cBhvr>
                                    </p:animEffect>
                                    <p:set>
                                      <p:cBhvr>
                                        <p:cTn id="78" dur="1" fill="hold">
                                          <p:stCondLst>
                                            <p:cond delay="499"/>
                                          </p:stCondLst>
                                        </p:cTn>
                                        <p:tgtEl>
                                          <p:spTgt spid="745553"/>
                                        </p:tgtEl>
                                        <p:attrNameLst>
                                          <p:attrName>style.visibility</p:attrName>
                                        </p:attrNameLst>
                                      </p:cBhvr>
                                      <p:to>
                                        <p:strVal val="hidden"/>
                                      </p:to>
                                    </p:set>
                                  </p:childTnLst>
                                </p:cTn>
                              </p:par>
                            </p:childTnLst>
                          </p:cTn>
                        </p:par>
                        <p:par>
                          <p:cTn id="79" fill="hold" nodeType="afterGroup">
                            <p:stCondLst>
                              <p:cond delay="500"/>
                            </p:stCondLst>
                            <p:childTnLst>
                              <p:par>
                                <p:cTn id="80" presetID="22" presetClass="entr" presetSubtype="1" fill="hold" nodeType="afterEffect">
                                  <p:stCondLst>
                                    <p:cond delay="0"/>
                                  </p:stCondLst>
                                  <p:childTnLst>
                                    <p:set>
                                      <p:cBhvr>
                                        <p:cTn id="81" dur="1" fill="hold">
                                          <p:stCondLst>
                                            <p:cond delay="0"/>
                                          </p:stCondLst>
                                        </p:cTn>
                                        <p:tgtEl>
                                          <p:spTgt spid="745555"/>
                                        </p:tgtEl>
                                        <p:attrNameLst>
                                          <p:attrName>style.visibility</p:attrName>
                                        </p:attrNameLst>
                                      </p:cBhvr>
                                      <p:to>
                                        <p:strVal val="visible"/>
                                      </p:to>
                                    </p:set>
                                    <p:animEffect transition="in" filter="wipe(up)">
                                      <p:cBhvr>
                                        <p:cTn id="82" dur="500"/>
                                        <p:tgtEl>
                                          <p:spTgt spid="74555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5556"/>
                                        </p:tgtEl>
                                        <p:attrNameLst>
                                          <p:attrName>style.visibility</p:attrName>
                                        </p:attrNameLst>
                                      </p:cBhvr>
                                      <p:to>
                                        <p:strVal val="visible"/>
                                      </p:to>
                                    </p:set>
                                    <p:animEffect transition="in" filter="blinds(horizontal)">
                                      <p:cBhvr>
                                        <p:cTn id="87" dur="500"/>
                                        <p:tgtEl>
                                          <p:spTgt spid="74555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745557"/>
                                        </p:tgtEl>
                                        <p:attrNameLst>
                                          <p:attrName>style.visibility</p:attrName>
                                        </p:attrNameLst>
                                      </p:cBhvr>
                                      <p:to>
                                        <p:strVal val="visible"/>
                                      </p:to>
                                    </p:set>
                                    <p:anim calcmode="lin" valueType="num">
                                      <p:cBhvr additive="base">
                                        <p:cTn id="92" dur="500" fill="hold"/>
                                        <p:tgtEl>
                                          <p:spTgt spid="745557"/>
                                        </p:tgtEl>
                                        <p:attrNameLst>
                                          <p:attrName>ppt_x</p:attrName>
                                        </p:attrNameLst>
                                      </p:cBhvr>
                                      <p:tavLst>
                                        <p:tav tm="0">
                                          <p:val>
                                            <p:strVal val="1+#ppt_w/2"/>
                                          </p:val>
                                        </p:tav>
                                        <p:tav tm="100000">
                                          <p:val>
                                            <p:strVal val="#ppt_x"/>
                                          </p:val>
                                        </p:tav>
                                      </p:tavLst>
                                    </p:anim>
                                    <p:anim calcmode="lin" valueType="num">
                                      <p:cBhvr additive="base">
                                        <p:cTn id="93" dur="500" fill="hold"/>
                                        <p:tgtEl>
                                          <p:spTgt spid="745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545" grpId="0"/>
      <p:bldP spid="745546" grpId="0"/>
      <p:bldP spid="745548" grpId="0"/>
      <p:bldP spid="745550" grpId="0"/>
      <p:bldP spid="745552" grpId="0"/>
      <p:bldP spid="745554" grpId="0"/>
      <p:bldP spid="745556" grpId="0"/>
      <p:bldP spid="7455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453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052" y="1365404"/>
            <a:ext cx="10408752" cy="3903282"/>
          </a:xfrm>
          <a:prstGeom prst="rect">
            <a:avLst/>
          </a:prstGeom>
          <a:noFill/>
          <a:extLst>
            <a:ext uri="{909E8E84-426E-40DD-AFC4-6F175D3DCCD1}">
              <a14:hiddenFill xmlns:a14="http://schemas.microsoft.com/office/drawing/2010/main">
                <a:solidFill>
                  <a:srgbClr val="FFFFFF"/>
                </a:solidFill>
              </a14:hiddenFill>
            </a:ext>
          </a:extLst>
        </p:spPr>
      </p:pic>
      <p:sp>
        <p:nvSpPr>
          <p:cNvPr id="534540" name="Rectangle 12"/>
          <p:cNvSpPr>
            <a:spLocks noChangeArrowheads="1"/>
          </p:cNvSpPr>
          <p:nvPr/>
        </p:nvSpPr>
        <p:spPr bwMode="auto">
          <a:xfrm>
            <a:off x="2423652" y="527204"/>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1pPr>
            <a:lvl2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2pPr>
            <a:lvl3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3pPr>
            <a:lvl4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4pPr>
            <a:lvl5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5pPr>
            <a:lvl6pPr marL="4572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6pPr>
            <a:lvl7pPr marL="9144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7pPr>
            <a:lvl8pPr marL="13716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8pPr>
            <a:lvl9pPr marL="18288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9pPr>
          </a:lstStyle>
          <a:p>
            <a:r>
              <a:t>报纸引语</a:t>
            </a:r>
            <a:endParaRPr lang="zh-CN" altLang="en-US" dirty="0"/>
          </a:p>
        </p:txBody>
      </p:sp>
      <p:sp>
        <p:nvSpPr>
          <p:cNvPr id="2" name="矩形 1"/>
          <p:cNvSpPr/>
          <p:nvPr/>
        </p:nvSpPr>
        <p:spPr bwMode="auto">
          <a:xfrm>
            <a:off x="8171543" y="1365404"/>
            <a:ext cx="3338286" cy="231167"/>
          </a:xfrm>
          <a:prstGeom prst="rect">
            <a:avLst/>
          </a:prstGeom>
          <a:solidFill>
            <a:schemeClr val="bg1"/>
          </a:solidFill>
          <a:ln>
            <a:noFill/>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N Helvetica Narrow" charset="0"/>
              <a:ea typeface="宋体" panose="02010600030101010101" pitchFamily="2" charset="-122"/>
            </a:endParaRPr>
          </a:p>
        </p:txBody>
      </p:sp>
    </p:spTree>
    <p:extLst>
      <p:ext uri="{BB962C8B-B14F-4D97-AF65-F5344CB8AC3E}">
        <p14:creationId xmlns:p14="http://schemas.microsoft.com/office/powerpoint/2010/main" val="3980190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t>案例：苏州红小豆事件</a:t>
            </a:r>
            <a:endParaRPr lang="zh-CN" altLang="en-US" dirty="0"/>
          </a:p>
        </p:txBody>
      </p:sp>
      <p:sp>
        <p:nvSpPr>
          <p:cNvPr id="466947" name="Rectangle 3"/>
          <p:cNvSpPr>
            <a:spLocks noGrp="1" noChangeArrowheads="1"/>
          </p:cNvSpPr>
          <p:nvPr>
            <p:ph type="body" idx="1"/>
          </p:nvPr>
        </p:nvSpPr>
        <p:spPr>
          <a:xfrm>
            <a:off x="216977" y="1628776"/>
            <a:ext cx="11670224" cy="5207453"/>
          </a:xfrm>
        </p:spPr>
        <p:txBody>
          <a:bodyPr/>
          <a:lstStyle/>
          <a:p>
            <a:pPr lvl="1">
              <a:spcBef>
                <a:spcPts val="900"/>
              </a:spcBef>
            </a:pPr>
            <a:r>
              <a:t>苏州商品交易所于1995年6月1日正式推出红小豆期货合约的交易，其交易标的物为二等红小豆。</a:t>
            </a:r>
          </a:p>
          <a:p>
            <a:pPr lvl="1">
              <a:spcBef>
                <a:spcPts val="900"/>
              </a:spcBef>
            </a:pPr>
            <a:r>
              <a:t>由于红豆现货市场疲软，苏州红1995系列合约一经推出便面临巨大的现货交割压力，仓库库存持续增加，导致期价屡创新低，9511合约曾一度跌至1640元/吨的低价。</a:t>
            </a:r>
            <a:endParaRPr lang="zh-CN" altLang="en-US" sz="2000" dirty="0">
              <a:solidFill>
                <a:srgbClr val="CC0099"/>
              </a:solidFill>
            </a:endParaRPr>
          </a:p>
          <a:p>
            <a:pPr lvl="1">
              <a:spcBef>
                <a:spcPts val="900"/>
              </a:spcBef>
            </a:pPr>
            <a:r>
              <a:t>由于期价偏低以及1995年红小豆减产等利好消息的影响，许多资金开始入市抄底。随着1996年各合约陆续上市，多头主力利用交易所交割条款的漏洞和持仓限额的限制，在利好消息的支持下，蓄意在1996年合约系列中逼仓空头。</a:t>
            </a:r>
            <a:endParaRPr lang="zh-CN" altLang="en-US" sz="2000" dirty="0">
              <a:solidFill>
                <a:srgbClr val="CC0099"/>
              </a:solidFill>
            </a:endParaRPr>
          </a:p>
          <a:p>
            <a:pPr lvl="1">
              <a:spcBef>
                <a:spcPts val="900"/>
              </a:spcBef>
            </a:pPr>
            <a:r>
              <a:t>9602合约期价于10月中旬以3380元/吨启动后至11月9日涨至4155元/吨的高位，随后回落整理，进入12月再次暴涨。12月15日，苏州商品交易所通知禁止陈豆和新豆混杂交割，19日公布库存仅剩5450吨。多方借此疯狂炒作，在近一个月的时间内价格从3690元/吨涨至5325元/吨。空头主力损失惨重，同时也导致许多套期保值者爆仓。</a:t>
            </a:r>
            <a:endParaRPr lang="zh-CN" altLang="en-US" sz="2000" dirty="0">
              <a:solidFill>
                <a:srgbClr val="CC0099"/>
              </a:solidFill>
            </a:endParaRPr>
          </a:p>
          <a:p>
            <a:pPr lvl="1">
              <a:spcBef>
                <a:spcPts val="900"/>
              </a:spcBef>
            </a:pPr>
            <a:r>
              <a:t>1996年1月8日，中国证监会认为苏州红小豆合约和交易规则不完善，要求各持仓合约头寸减仓，并且不得开出1996年8月以后的远期合约。1月9日和10日，苏州红开盘不久即触及跌停，使得在高位建仓的多头头寸面临爆仓和巨大亏损的风险。之后，苏州商品交易所推出了一系列强制平仓的措施，期价大幅回调。3月8日，证监会发布通知，停止了苏州商品交易所红小豆期货合约的交易。</a:t>
            </a:r>
            <a:endParaRPr lang="zh-CN" altLang="en-US" sz="2000" dirty="0">
              <a:solidFill>
                <a:srgbClr val="CC0099"/>
              </a:solidFill>
            </a:endParaRPr>
          </a:p>
        </p:txBody>
      </p:sp>
    </p:spTree>
    <p:extLst>
      <p:ext uri="{BB962C8B-B14F-4D97-AF65-F5344CB8AC3E}">
        <p14:creationId xmlns:p14="http://schemas.microsoft.com/office/powerpoint/2010/main" val="3222252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Effect transition="in" filter="wipe(left)">
                                      <p:cBhvr>
                                        <p:cTn id="7" dur="500"/>
                                        <p:tgtEl>
                                          <p:spTgt spid="466947">
                                            <p:txEl>
                                              <p:pRg st="0" end="0"/>
                                            </p:txEl>
                                          </p:spTgt>
                                        </p:tgtEl>
                                      </p:cBhvr>
                                    </p:animEffect>
                                  </p:childTnLst>
                                  <p:subTnLst>
                                    <p:animClr clrSpc="rgb" dir="cw">
                                      <p:cBhvr override="childStyle">
                                        <p:cTn dur="1" fill="hold" display="0" masterRel="nextClick" afterEffect="1"/>
                                        <p:tgtEl>
                                          <p:spTgt spid="46694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6947">
                                            <p:txEl>
                                              <p:pRg st="1" end="1"/>
                                            </p:txEl>
                                          </p:spTgt>
                                        </p:tgtEl>
                                        <p:attrNameLst>
                                          <p:attrName>style.visibility</p:attrName>
                                        </p:attrNameLst>
                                      </p:cBhvr>
                                      <p:to>
                                        <p:strVal val="visible"/>
                                      </p:to>
                                    </p:set>
                                    <p:animEffect transition="in" filter="wipe(left)">
                                      <p:cBhvr>
                                        <p:cTn id="12" dur="500"/>
                                        <p:tgtEl>
                                          <p:spTgt spid="466947">
                                            <p:txEl>
                                              <p:pRg st="1" end="1"/>
                                            </p:txEl>
                                          </p:spTgt>
                                        </p:tgtEl>
                                      </p:cBhvr>
                                    </p:animEffect>
                                  </p:childTnLst>
                                  <p:subTnLst>
                                    <p:animClr clrSpc="rgb" dir="cw">
                                      <p:cBhvr override="childStyle">
                                        <p:cTn dur="1" fill="hold" display="0" masterRel="nextClick" afterEffect="1"/>
                                        <p:tgtEl>
                                          <p:spTgt spid="46694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6947">
                                            <p:txEl>
                                              <p:pRg st="2" end="2"/>
                                            </p:txEl>
                                          </p:spTgt>
                                        </p:tgtEl>
                                        <p:attrNameLst>
                                          <p:attrName>style.visibility</p:attrName>
                                        </p:attrNameLst>
                                      </p:cBhvr>
                                      <p:to>
                                        <p:strVal val="visible"/>
                                      </p:to>
                                    </p:set>
                                    <p:animEffect transition="in" filter="wipe(left)">
                                      <p:cBhvr>
                                        <p:cTn id="17" dur="500"/>
                                        <p:tgtEl>
                                          <p:spTgt spid="466947">
                                            <p:txEl>
                                              <p:pRg st="2" end="2"/>
                                            </p:txEl>
                                          </p:spTgt>
                                        </p:tgtEl>
                                      </p:cBhvr>
                                    </p:animEffect>
                                  </p:childTnLst>
                                  <p:subTnLst>
                                    <p:animClr clrSpc="rgb" dir="cw">
                                      <p:cBhvr override="childStyle">
                                        <p:cTn dur="1" fill="hold" display="0" masterRel="nextClick" afterEffect="1"/>
                                        <p:tgtEl>
                                          <p:spTgt spid="466947">
                                            <p:txEl>
                                              <p:pRg st="2" end="2"/>
                                            </p:txEl>
                                          </p:spTgt>
                                        </p:tgtEl>
                                        <p:attrNameLst>
                                          <p:attrName>ppt_c</p:attrName>
                                        </p:attrNameLst>
                                      </p:cBhvr>
                                      <p:to>
                                        <a:schemeClr va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6947">
                                            <p:txEl>
                                              <p:pRg st="3" end="3"/>
                                            </p:txEl>
                                          </p:spTgt>
                                        </p:tgtEl>
                                        <p:attrNameLst>
                                          <p:attrName>style.visibility</p:attrName>
                                        </p:attrNameLst>
                                      </p:cBhvr>
                                      <p:to>
                                        <p:strVal val="visible"/>
                                      </p:to>
                                    </p:set>
                                    <p:animEffect transition="in" filter="wipe(left)">
                                      <p:cBhvr>
                                        <p:cTn id="22" dur="500"/>
                                        <p:tgtEl>
                                          <p:spTgt spid="466947">
                                            <p:txEl>
                                              <p:pRg st="3" end="3"/>
                                            </p:txEl>
                                          </p:spTgt>
                                        </p:tgtEl>
                                      </p:cBhvr>
                                    </p:animEffect>
                                  </p:childTnLst>
                                  <p:subTnLst>
                                    <p:animClr clrSpc="rgb" dir="cw">
                                      <p:cBhvr override="childStyle">
                                        <p:cTn dur="1" fill="hold" display="0" masterRel="nextClick" afterEffect="1"/>
                                        <p:tgtEl>
                                          <p:spTgt spid="466947">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6947">
                                            <p:txEl>
                                              <p:pRg st="4" end="4"/>
                                            </p:txEl>
                                          </p:spTgt>
                                        </p:tgtEl>
                                        <p:attrNameLst>
                                          <p:attrName>style.visibility</p:attrName>
                                        </p:attrNameLst>
                                      </p:cBhvr>
                                      <p:to>
                                        <p:strVal val="visible"/>
                                      </p:to>
                                    </p:set>
                                    <p:animEffect transition="in" filter="wipe(left)">
                                      <p:cBhvr>
                                        <p:cTn id="27" dur="500"/>
                                        <p:tgtEl>
                                          <p:spTgt spid="466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t>期货价格向现货价格的趋同</a:t>
            </a:r>
          </a:p>
        </p:txBody>
      </p:sp>
      <p:sp>
        <p:nvSpPr>
          <p:cNvPr id="443395" name="Rectangle 3"/>
          <p:cNvSpPr>
            <a:spLocks noGrp="1" noChangeArrowheads="1"/>
          </p:cNvSpPr>
          <p:nvPr>
            <p:ph type="body" idx="1"/>
          </p:nvPr>
        </p:nvSpPr>
        <p:spPr>
          <a:xfrm>
            <a:off x="545689" y="1944329"/>
            <a:ext cx="10722077" cy="2590800"/>
          </a:xfrm>
        </p:spPr>
        <p:txBody>
          <a:bodyPr/>
          <a:lstStyle/>
          <a:p>
            <a:r>
              <a:t>期货价格向现货价格收敛
随着期货合约的交割月份临近，期货价格会逐渐趋近于标的资产的现货价格。当交割期到达时，期货价格等于或非常接近现货价格。</a:t>
            </a:r>
          </a:p>
        </p:txBody>
      </p:sp>
    </p:spTree>
    <p:extLst>
      <p:ext uri="{BB962C8B-B14F-4D97-AF65-F5344CB8AC3E}">
        <p14:creationId xmlns:p14="http://schemas.microsoft.com/office/powerpoint/2010/main" val="3518915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t>期货价格向现货价格收敛</a:t>
            </a:r>
            <a:endParaRPr lang="zh-CN" altLang="en-US" sz="3200"/>
          </a:p>
        </p:txBody>
      </p:sp>
      <p:sp>
        <p:nvSpPr>
          <p:cNvPr id="444419" name="Rectangle 3"/>
          <p:cNvSpPr>
            <a:spLocks noGrp="1" noChangeArrowheads="1"/>
          </p:cNvSpPr>
          <p:nvPr>
            <p:ph type="body" idx="1"/>
          </p:nvPr>
        </p:nvSpPr>
        <p:spPr>
          <a:xfrm>
            <a:off x="2209800" y="152400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Wingdings" panose="05000000000000000000" pitchFamily="2" charset="2"/>
              <a:buNone/>
            </a:pPr>
            <a:r>
              <a:rPr lang="zh-CN" altLang="en-US">
                <a:ea typeface="宋体" panose="02010600030101010101" pitchFamily="2" charset="-122"/>
              </a:rPr>
              <a:t> </a:t>
            </a:r>
          </a:p>
        </p:txBody>
      </p:sp>
      <p:grpSp>
        <p:nvGrpSpPr>
          <p:cNvPr id="444420" name="Group 4"/>
          <p:cNvGrpSpPr>
            <a:grpSpLocks/>
          </p:cNvGrpSpPr>
          <p:nvPr/>
        </p:nvGrpSpPr>
        <p:grpSpPr bwMode="auto">
          <a:xfrm>
            <a:off x="2286001" y="1752601"/>
            <a:ext cx="3851275" cy="3490913"/>
            <a:chOff x="480" y="1104"/>
            <a:chExt cx="2426" cy="2199"/>
          </a:xfrm>
        </p:grpSpPr>
        <p:sp>
          <p:nvSpPr>
            <p:cNvPr id="444421" name="Line 5"/>
            <p:cNvSpPr>
              <a:spLocks noChangeShapeType="1"/>
            </p:cNvSpPr>
            <p:nvPr/>
          </p:nvSpPr>
          <p:spPr bwMode="auto">
            <a:xfrm>
              <a:off x="480" y="1104"/>
              <a:ext cx="0" cy="1784"/>
            </a:xfrm>
            <a:prstGeom prst="line">
              <a:avLst/>
            </a:prstGeom>
            <a:noFill/>
            <a:ln w="12700">
              <a:solidFill>
                <a:schemeClr val="fo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2" name="Line 6"/>
            <p:cNvSpPr>
              <a:spLocks noChangeShapeType="1"/>
            </p:cNvSpPr>
            <p:nvPr/>
          </p:nvSpPr>
          <p:spPr bwMode="auto">
            <a:xfrm>
              <a:off x="480" y="2888"/>
              <a:ext cx="2112" cy="0"/>
            </a:xfrm>
            <a:prstGeom prst="line">
              <a:avLst/>
            </a:prstGeom>
            <a:noFill/>
            <a:ln w="12700">
              <a:solidFill>
                <a:schemeClr val="folHlink"/>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3" name="Rectangle 7"/>
            <p:cNvSpPr>
              <a:spLocks noChangeArrowheads="1"/>
            </p:cNvSpPr>
            <p:nvPr/>
          </p:nvSpPr>
          <p:spPr bwMode="auto">
            <a:xfrm>
              <a:off x="2400" y="307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latin typeface="Arial" panose="020B0604020202020204" pitchFamily="34" charset="0"/>
                  <a:ea typeface="宋体" panose="02010600030101010101" pitchFamily="2" charset="-122"/>
                </a:rPr>
                <a:t>Time</a:t>
              </a:r>
            </a:p>
          </p:txBody>
        </p:sp>
        <p:grpSp>
          <p:nvGrpSpPr>
            <p:cNvPr id="444424" name="Group 8"/>
            <p:cNvGrpSpPr>
              <a:grpSpLocks/>
            </p:cNvGrpSpPr>
            <p:nvPr/>
          </p:nvGrpSpPr>
          <p:grpSpPr bwMode="auto">
            <a:xfrm>
              <a:off x="613" y="1401"/>
              <a:ext cx="1674" cy="987"/>
              <a:chOff x="625" y="2041"/>
              <a:chExt cx="1674" cy="987"/>
            </a:xfrm>
          </p:grpSpPr>
          <p:grpSp>
            <p:nvGrpSpPr>
              <p:cNvPr id="444425" name="Group 9"/>
              <p:cNvGrpSpPr>
                <a:grpSpLocks/>
              </p:cNvGrpSpPr>
              <p:nvPr/>
            </p:nvGrpSpPr>
            <p:grpSpPr bwMode="auto">
              <a:xfrm>
                <a:off x="766" y="2041"/>
                <a:ext cx="1533" cy="675"/>
                <a:chOff x="766" y="2041"/>
                <a:chExt cx="1533" cy="675"/>
              </a:xfrm>
            </p:grpSpPr>
            <p:sp>
              <p:nvSpPr>
                <p:cNvPr id="444426" name="Arc 10"/>
                <p:cNvSpPr>
                  <a:spLocks/>
                </p:cNvSpPr>
                <p:nvPr/>
              </p:nvSpPr>
              <p:spPr bwMode="auto">
                <a:xfrm rot="18780000">
                  <a:off x="766" y="2041"/>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7" name="Arc 11"/>
                <p:cNvSpPr>
                  <a:spLocks/>
                </p:cNvSpPr>
                <p:nvPr/>
              </p:nvSpPr>
              <p:spPr bwMode="auto">
                <a:xfrm rot="2820000">
                  <a:off x="1790" y="2207"/>
                  <a:ext cx="491" cy="52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8" name="Line 12"/>
                <p:cNvSpPr>
                  <a:spLocks noChangeShapeType="1"/>
                </p:cNvSpPr>
                <p:nvPr/>
              </p:nvSpPr>
              <p:spPr bwMode="auto">
                <a:xfrm>
                  <a:off x="1579" y="2364"/>
                  <a:ext cx="75" cy="78"/>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4429" name="Group 13"/>
              <p:cNvGrpSpPr>
                <a:grpSpLocks/>
              </p:cNvGrpSpPr>
              <p:nvPr/>
            </p:nvGrpSpPr>
            <p:grpSpPr bwMode="auto">
              <a:xfrm>
                <a:off x="778" y="2283"/>
                <a:ext cx="1513" cy="745"/>
                <a:chOff x="778" y="2283"/>
                <a:chExt cx="1513" cy="745"/>
              </a:xfrm>
            </p:grpSpPr>
            <p:sp>
              <p:nvSpPr>
                <p:cNvPr id="444430" name="Arc 14"/>
                <p:cNvSpPr>
                  <a:spLocks/>
                </p:cNvSpPr>
                <p:nvPr/>
              </p:nvSpPr>
              <p:spPr bwMode="auto">
                <a:xfrm rot="17940000">
                  <a:off x="778" y="2356"/>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1" name="Arc 15"/>
                <p:cNvSpPr>
                  <a:spLocks/>
                </p:cNvSpPr>
                <p:nvPr/>
              </p:nvSpPr>
              <p:spPr bwMode="auto">
                <a:xfrm rot="1980000">
                  <a:off x="1763" y="2283"/>
                  <a:ext cx="528" cy="5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2" name="Line 16"/>
                <p:cNvSpPr>
                  <a:spLocks noChangeShapeType="1"/>
                </p:cNvSpPr>
                <p:nvPr/>
              </p:nvSpPr>
              <p:spPr bwMode="auto">
                <a:xfrm>
                  <a:off x="1573" y="2563"/>
                  <a:ext cx="92" cy="58"/>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4433" name="Line 17"/>
              <p:cNvSpPr>
                <a:spLocks noChangeShapeType="1"/>
              </p:cNvSpPr>
              <p:nvPr/>
            </p:nvSpPr>
            <p:spPr bwMode="auto">
              <a:xfrm flipH="1">
                <a:off x="625" y="2826"/>
                <a:ext cx="39" cy="63"/>
              </a:xfrm>
              <a:prstGeom prst="line">
                <a:avLst/>
              </a:prstGeom>
              <a:noFill/>
              <a:ln w="12700">
                <a:solidFill>
                  <a:schemeClr val="folHlink"/>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4434" name="Rectangle 18"/>
            <p:cNvSpPr>
              <a:spLocks noChangeArrowheads="1"/>
            </p:cNvSpPr>
            <p:nvPr/>
          </p:nvSpPr>
          <p:spPr bwMode="auto">
            <a:xfrm>
              <a:off x="1472" y="1448"/>
              <a:ext cx="143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dirty="0">
                  <a:solidFill>
                    <a:srgbClr val="FF158A"/>
                  </a:solidFill>
                  <a:latin typeface="Arial" panose="020B0604020202020204" pitchFamily="34" charset="0"/>
                  <a:ea typeface="宋体" panose="02010600030101010101" pitchFamily="2" charset="-122"/>
                </a:rPr>
                <a:t>Futures Price</a:t>
              </a:r>
            </a:p>
          </p:txBody>
        </p:sp>
        <p:sp>
          <p:nvSpPr>
            <p:cNvPr id="444435" name="Rectangle 19"/>
            <p:cNvSpPr>
              <a:spLocks noChangeArrowheads="1"/>
            </p:cNvSpPr>
            <p:nvPr/>
          </p:nvSpPr>
          <p:spPr bwMode="auto">
            <a:xfrm>
              <a:off x="852" y="1942"/>
              <a:ext cx="86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2000" dirty="0">
                  <a:solidFill>
                    <a:srgbClr val="FF158A"/>
                  </a:solidFill>
                  <a:latin typeface="Arial" panose="020B0604020202020204" pitchFamily="34" charset="0"/>
                  <a:ea typeface="宋体" panose="02010600030101010101" pitchFamily="2" charset="-122"/>
                </a:rPr>
                <a:t>Spot Price</a:t>
              </a:r>
            </a:p>
          </p:txBody>
        </p:sp>
      </p:grpSp>
      <p:sp>
        <p:nvSpPr>
          <p:cNvPr id="444436" name="Rectangle 20"/>
          <p:cNvSpPr>
            <a:spLocks noChangeArrowheads="1"/>
          </p:cNvSpPr>
          <p:nvPr/>
        </p:nvSpPr>
        <p:spPr bwMode="auto">
          <a:xfrm>
            <a:off x="6172200" y="2133600"/>
            <a:ext cx="4778374" cy="2971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accent2"/>
              </a:buClr>
              <a:buFont typeface="Wingdings" panose="05000000000000000000" pitchFamily="2" charset="2"/>
              <a:buChar char="v"/>
            </a:pPr>
            <a:r>
              <a:t>套利组合（机会）</a:t>
            </a:r>
          </a:p>
          <a:p>
            <a:pPr lvl="1">
              <a:lnSpc>
                <a:spcPct val="90000"/>
              </a:lnSpc>
              <a:spcBef>
                <a:spcPct val="20000"/>
              </a:spcBef>
              <a:buClr>
                <a:srgbClr val="FF9900"/>
              </a:buClr>
              <a:buFontTx/>
              <a:buChar char="—"/>
            </a:pPr>
            <a:r>
              <a:t>卖出一份期货合约</a:t>
            </a:r>
          </a:p>
          <a:p>
            <a:pPr lvl="1">
              <a:lnSpc>
                <a:spcPct val="90000"/>
              </a:lnSpc>
              <a:spcBef>
                <a:spcPct val="20000"/>
              </a:spcBef>
              <a:buClr>
                <a:srgbClr val="FF9900"/>
              </a:buClr>
              <a:buFontTx/>
              <a:buChar char="—"/>
            </a:pPr>
            <a:r>
              <a:t>买入该资产</a:t>
            </a:r>
          </a:p>
          <a:p>
            <a:pPr lvl="1">
              <a:lnSpc>
                <a:spcPct val="90000"/>
              </a:lnSpc>
              <a:spcBef>
                <a:spcPct val="20000"/>
              </a:spcBef>
              <a:buClr>
                <a:srgbClr val="FF9900"/>
              </a:buClr>
              <a:buFontTx/>
              <a:buChar char="—"/>
            </a:pPr>
            <a:r>
              <a:t>进行交割</a:t>
            </a:r>
          </a:p>
        </p:txBody>
      </p:sp>
      <p:grpSp>
        <p:nvGrpSpPr>
          <p:cNvPr id="444437" name="Group 21"/>
          <p:cNvGrpSpPr>
            <a:grpSpLocks/>
          </p:cNvGrpSpPr>
          <p:nvPr/>
        </p:nvGrpSpPr>
        <p:grpSpPr bwMode="auto">
          <a:xfrm>
            <a:off x="5006975" y="2743201"/>
            <a:ext cx="450850" cy="2424113"/>
            <a:chOff x="3316" y="2457"/>
            <a:chExt cx="284" cy="1527"/>
          </a:xfrm>
        </p:grpSpPr>
        <p:sp>
          <p:nvSpPr>
            <p:cNvPr id="444438" name="Line 22"/>
            <p:cNvSpPr>
              <a:spLocks noChangeShapeType="1"/>
            </p:cNvSpPr>
            <p:nvPr/>
          </p:nvSpPr>
          <p:spPr bwMode="auto">
            <a:xfrm>
              <a:off x="3508" y="2457"/>
              <a:ext cx="0" cy="1296"/>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4439" name="Rectangle 23"/>
            <p:cNvSpPr>
              <a:spLocks noChangeArrowheads="1"/>
            </p:cNvSpPr>
            <p:nvPr/>
          </p:nvSpPr>
          <p:spPr bwMode="auto">
            <a:xfrm>
              <a:off x="3316" y="3753"/>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FF9900"/>
                  </a:solidFill>
                  <a:latin typeface="Arial" panose="020B0604020202020204" pitchFamily="34" charset="0"/>
                  <a:ea typeface="宋体" panose="02010600030101010101" pitchFamily="2" charset="-122"/>
                </a:rPr>
                <a:t>T1</a:t>
              </a:r>
            </a:p>
          </p:txBody>
        </p:sp>
      </p:grpSp>
      <p:grpSp>
        <p:nvGrpSpPr>
          <p:cNvPr id="444440" name="Group 24"/>
          <p:cNvGrpSpPr>
            <a:grpSpLocks/>
          </p:cNvGrpSpPr>
          <p:nvPr/>
        </p:nvGrpSpPr>
        <p:grpSpPr bwMode="auto">
          <a:xfrm>
            <a:off x="4114800" y="2743201"/>
            <a:ext cx="450850" cy="2424113"/>
            <a:chOff x="4036" y="2457"/>
            <a:chExt cx="284" cy="1527"/>
          </a:xfrm>
        </p:grpSpPr>
        <p:sp>
          <p:nvSpPr>
            <p:cNvPr id="444441" name="Line 25"/>
            <p:cNvSpPr>
              <a:spLocks noChangeShapeType="1"/>
            </p:cNvSpPr>
            <p:nvPr/>
          </p:nvSpPr>
          <p:spPr bwMode="auto">
            <a:xfrm>
              <a:off x="4180" y="2457"/>
              <a:ext cx="0" cy="1296"/>
            </a:xfrm>
            <a:prstGeom prst="line">
              <a:avLst/>
            </a:prstGeom>
            <a:noFill/>
            <a:ln w="19050">
              <a:solidFill>
                <a:srgbClr val="19F93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4442" name="Rectangle 26"/>
            <p:cNvSpPr>
              <a:spLocks noChangeArrowheads="1"/>
            </p:cNvSpPr>
            <p:nvPr/>
          </p:nvSpPr>
          <p:spPr bwMode="auto">
            <a:xfrm>
              <a:off x="4036" y="3753"/>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19F93E"/>
                  </a:solidFill>
                  <a:latin typeface="Arial" panose="020B0604020202020204" pitchFamily="34" charset="0"/>
                  <a:ea typeface="宋体" panose="02010600030101010101" pitchFamily="2" charset="-122"/>
                </a:rPr>
                <a:t>T2</a:t>
              </a:r>
            </a:p>
          </p:txBody>
        </p:sp>
      </p:grpSp>
    </p:spTree>
    <p:extLst>
      <p:ext uri="{BB962C8B-B14F-4D97-AF65-F5344CB8AC3E}">
        <p14:creationId xmlns:p14="http://schemas.microsoft.com/office/powerpoint/2010/main" val="317550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dissolve">
                                      <p:cBhvr>
                                        <p:cTn id="7" dur="500"/>
                                        <p:tgtEl>
                                          <p:spTgt spid="444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44437"/>
                                        </p:tgtEl>
                                        <p:attrNameLst>
                                          <p:attrName>style.visibility</p:attrName>
                                        </p:attrNameLst>
                                      </p:cBhvr>
                                      <p:to>
                                        <p:strVal val="visible"/>
                                      </p:to>
                                    </p:set>
                                    <p:animEffect transition="in" filter="wipe(down)">
                                      <p:cBhvr>
                                        <p:cTn id="12" dur="500"/>
                                        <p:tgtEl>
                                          <p:spTgt spid="444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44440"/>
                                        </p:tgtEl>
                                        <p:attrNameLst>
                                          <p:attrName>style.visibility</p:attrName>
                                        </p:attrNameLst>
                                      </p:cBhvr>
                                      <p:to>
                                        <p:strVal val="visible"/>
                                      </p:to>
                                    </p:set>
                                    <p:animEffect transition="in" filter="wipe(down)">
                                      <p:cBhvr>
                                        <p:cTn id="17" dur="500"/>
                                        <p:tgtEl>
                                          <p:spTgt spid="444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44436"/>
                                        </p:tgtEl>
                                        <p:attrNameLst>
                                          <p:attrName>style.visibility</p:attrName>
                                        </p:attrNameLst>
                                      </p:cBhvr>
                                      <p:to>
                                        <p:strVal val="visible"/>
                                      </p:to>
                                    </p:set>
                                    <p:anim calcmode="lin" valueType="num">
                                      <p:cBhvr additive="base">
                                        <p:cTn id="22" dur="500" fill="hold"/>
                                        <p:tgtEl>
                                          <p:spTgt spid="444436"/>
                                        </p:tgtEl>
                                        <p:attrNameLst>
                                          <p:attrName>ppt_x</p:attrName>
                                        </p:attrNameLst>
                                      </p:cBhvr>
                                      <p:tavLst>
                                        <p:tav tm="0">
                                          <p:val>
                                            <p:strVal val="1+#ppt_w/2"/>
                                          </p:val>
                                        </p:tav>
                                        <p:tav tm="100000">
                                          <p:val>
                                            <p:strVal val="#ppt_x"/>
                                          </p:val>
                                        </p:tav>
                                      </p:tavLst>
                                    </p:anim>
                                    <p:anim calcmode="lin" valueType="num">
                                      <p:cBhvr additive="base">
                                        <p:cTn id="23" dur="500" fill="hold"/>
                                        <p:tgtEl>
                                          <p:spTgt spid="444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3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t>期货价格向现货价格的趋同</a:t>
            </a:r>
            <a:endParaRPr lang="zh-CN" altLang="en-US" sz="3200"/>
          </a:p>
        </p:txBody>
      </p:sp>
      <p:sp>
        <p:nvSpPr>
          <p:cNvPr id="445443" name="Rectangle 3"/>
          <p:cNvSpPr>
            <a:spLocks noGrp="1" noChangeArrowheads="1"/>
          </p:cNvSpPr>
          <p:nvPr>
            <p:ph type="body" idx="1"/>
          </p:nvPr>
        </p:nvSpPr>
        <p:spPr>
          <a:xfrm>
            <a:off x="6019800" y="2819400"/>
            <a:ext cx="4114800" cy="2133600"/>
          </a:xfrm>
        </p:spPr>
        <p:txBody>
          <a:bodyPr/>
          <a:lstStyle/>
          <a:p>
            <a:r>
              <a:t>套利机会</a:t>
            </a:r>
          </a:p>
          <a:p>
            <a:pPr lvl="1"/>
            <a:r>
              <a:t>买入一份期货合约</a:t>
            </a:r>
          </a:p>
          <a:p>
            <a:pPr lvl="1"/>
            <a:r>
              <a:t>进行交割</a:t>
            </a:r>
          </a:p>
        </p:txBody>
      </p:sp>
      <p:sp>
        <p:nvSpPr>
          <p:cNvPr id="445445" name="Line 5"/>
          <p:cNvSpPr>
            <a:spLocks noChangeShapeType="1"/>
          </p:cNvSpPr>
          <p:nvPr/>
        </p:nvSpPr>
        <p:spPr bwMode="auto">
          <a:xfrm>
            <a:off x="2209800" y="1981200"/>
            <a:ext cx="0" cy="3048000"/>
          </a:xfrm>
          <a:prstGeom prst="line">
            <a:avLst/>
          </a:prstGeom>
          <a:noFill/>
          <a:ln w="12700">
            <a:solidFill>
              <a:schemeClr val="fo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46" name="Line 6"/>
          <p:cNvSpPr>
            <a:spLocks noChangeShapeType="1"/>
          </p:cNvSpPr>
          <p:nvPr/>
        </p:nvSpPr>
        <p:spPr bwMode="auto">
          <a:xfrm>
            <a:off x="2209800" y="5029200"/>
            <a:ext cx="3352800" cy="0"/>
          </a:xfrm>
          <a:prstGeom prst="line">
            <a:avLst/>
          </a:prstGeom>
          <a:noFill/>
          <a:ln w="12700">
            <a:solidFill>
              <a:schemeClr val="folHlink"/>
            </a:solidFill>
            <a:round/>
            <a:headEnd type="none" w="med" len="lg"/>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47" name="Rectangle 7"/>
          <p:cNvSpPr>
            <a:spLocks noChangeArrowheads="1"/>
          </p:cNvSpPr>
          <p:nvPr/>
        </p:nvSpPr>
        <p:spPr bwMode="auto">
          <a:xfrm>
            <a:off x="4937125" y="462438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t>时间</a:t>
            </a:r>
          </a:p>
        </p:txBody>
      </p:sp>
      <p:grpSp>
        <p:nvGrpSpPr>
          <p:cNvPr id="445448" name="Group 8"/>
          <p:cNvGrpSpPr>
            <a:grpSpLocks/>
          </p:cNvGrpSpPr>
          <p:nvPr/>
        </p:nvGrpSpPr>
        <p:grpSpPr bwMode="auto">
          <a:xfrm>
            <a:off x="2462214" y="2668588"/>
            <a:ext cx="2644775" cy="1566862"/>
            <a:chOff x="3351" y="2041"/>
            <a:chExt cx="1666" cy="987"/>
          </a:xfrm>
        </p:grpSpPr>
        <p:grpSp>
          <p:nvGrpSpPr>
            <p:cNvPr id="445449" name="Group 9"/>
            <p:cNvGrpSpPr>
              <a:grpSpLocks/>
            </p:cNvGrpSpPr>
            <p:nvPr/>
          </p:nvGrpSpPr>
          <p:grpSpPr bwMode="auto">
            <a:xfrm>
              <a:off x="3492" y="2041"/>
              <a:ext cx="1521" cy="680"/>
              <a:chOff x="3492" y="2041"/>
              <a:chExt cx="1521" cy="680"/>
            </a:xfrm>
          </p:grpSpPr>
          <p:sp>
            <p:nvSpPr>
              <p:cNvPr id="445450" name="Arc 10"/>
              <p:cNvSpPr>
                <a:spLocks/>
              </p:cNvSpPr>
              <p:nvPr/>
            </p:nvSpPr>
            <p:spPr bwMode="auto">
              <a:xfrm rot="18780000">
                <a:off x="3492" y="2041"/>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1" name="Arc 11"/>
              <p:cNvSpPr>
                <a:spLocks/>
              </p:cNvSpPr>
              <p:nvPr/>
            </p:nvSpPr>
            <p:spPr bwMode="auto">
              <a:xfrm rot="2820000">
                <a:off x="4485" y="2193"/>
                <a:ext cx="528" cy="5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2" name="Line 12"/>
              <p:cNvSpPr>
                <a:spLocks noChangeShapeType="1"/>
              </p:cNvSpPr>
              <p:nvPr/>
            </p:nvSpPr>
            <p:spPr bwMode="auto">
              <a:xfrm>
                <a:off x="4327" y="2384"/>
                <a:ext cx="55" cy="77"/>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5453" name="Group 13"/>
            <p:cNvGrpSpPr>
              <a:grpSpLocks/>
            </p:cNvGrpSpPr>
            <p:nvPr/>
          </p:nvGrpSpPr>
          <p:grpSpPr bwMode="auto">
            <a:xfrm>
              <a:off x="3504" y="2283"/>
              <a:ext cx="1513" cy="745"/>
              <a:chOff x="3504" y="2283"/>
              <a:chExt cx="1513" cy="745"/>
            </a:xfrm>
          </p:grpSpPr>
          <p:sp>
            <p:nvSpPr>
              <p:cNvPr id="445454" name="Arc 14"/>
              <p:cNvSpPr>
                <a:spLocks/>
              </p:cNvSpPr>
              <p:nvPr/>
            </p:nvSpPr>
            <p:spPr bwMode="auto">
              <a:xfrm rot="17940000">
                <a:off x="3504" y="2356"/>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5" name="Arc 15"/>
              <p:cNvSpPr>
                <a:spLocks/>
              </p:cNvSpPr>
              <p:nvPr/>
            </p:nvSpPr>
            <p:spPr bwMode="auto">
              <a:xfrm rot="1980000">
                <a:off x="4489" y="2283"/>
                <a:ext cx="528" cy="5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6" name="Line 16"/>
              <p:cNvSpPr>
                <a:spLocks noChangeShapeType="1"/>
              </p:cNvSpPr>
              <p:nvPr/>
            </p:nvSpPr>
            <p:spPr bwMode="auto">
              <a:xfrm>
                <a:off x="4327" y="2599"/>
                <a:ext cx="64" cy="22"/>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5457" name="Line 17"/>
            <p:cNvSpPr>
              <a:spLocks noChangeShapeType="1"/>
            </p:cNvSpPr>
            <p:nvPr/>
          </p:nvSpPr>
          <p:spPr bwMode="auto">
            <a:xfrm flipH="1">
              <a:off x="3351" y="2826"/>
              <a:ext cx="39" cy="63"/>
            </a:xfrm>
            <a:prstGeom prst="line">
              <a:avLst/>
            </a:prstGeom>
            <a:noFill/>
            <a:ln w="12700">
              <a:solidFill>
                <a:schemeClr val="folHlink"/>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5458" name="Rectangle 18"/>
          <p:cNvSpPr>
            <a:spLocks noChangeArrowheads="1"/>
          </p:cNvSpPr>
          <p:nvPr/>
        </p:nvSpPr>
        <p:spPr bwMode="auto">
          <a:xfrm>
            <a:off x="2552700" y="3619500"/>
            <a:ext cx="20208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t>期货价格</a:t>
            </a:r>
          </a:p>
        </p:txBody>
      </p:sp>
      <p:sp>
        <p:nvSpPr>
          <p:cNvPr id="445459" name="Rectangle 19"/>
          <p:cNvSpPr>
            <a:spLocks noChangeArrowheads="1"/>
          </p:cNvSpPr>
          <p:nvPr/>
        </p:nvSpPr>
        <p:spPr bwMode="auto">
          <a:xfrm>
            <a:off x="3712894" y="2708275"/>
            <a:ext cx="136896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t>现货价格</a:t>
            </a:r>
          </a:p>
        </p:txBody>
      </p:sp>
      <p:grpSp>
        <p:nvGrpSpPr>
          <p:cNvPr id="445460" name="Group 20"/>
          <p:cNvGrpSpPr>
            <a:grpSpLocks/>
          </p:cNvGrpSpPr>
          <p:nvPr/>
        </p:nvGrpSpPr>
        <p:grpSpPr bwMode="auto">
          <a:xfrm>
            <a:off x="4114800" y="3379788"/>
            <a:ext cx="450850" cy="2106612"/>
            <a:chOff x="4036" y="2457"/>
            <a:chExt cx="284" cy="1568"/>
          </a:xfrm>
        </p:grpSpPr>
        <p:sp>
          <p:nvSpPr>
            <p:cNvPr id="445461" name="Line 21"/>
            <p:cNvSpPr>
              <a:spLocks noChangeShapeType="1"/>
            </p:cNvSpPr>
            <p:nvPr/>
          </p:nvSpPr>
          <p:spPr bwMode="auto">
            <a:xfrm>
              <a:off x="4180" y="2457"/>
              <a:ext cx="0" cy="1296"/>
            </a:xfrm>
            <a:prstGeom prst="line">
              <a:avLst/>
            </a:prstGeom>
            <a:noFill/>
            <a:ln w="19050">
              <a:solidFill>
                <a:srgbClr val="19F93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5462" name="Rectangle 22"/>
            <p:cNvSpPr>
              <a:spLocks noChangeArrowheads="1"/>
            </p:cNvSpPr>
            <p:nvPr/>
          </p:nvSpPr>
          <p:spPr bwMode="auto">
            <a:xfrm>
              <a:off x="4036" y="3752"/>
              <a:ext cx="28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19F93E"/>
                  </a:solidFill>
                  <a:latin typeface="Arial" panose="020B0604020202020204" pitchFamily="34" charset="0"/>
                  <a:ea typeface="宋体" panose="02010600030101010101" pitchFamily="2" charset="-122"/>
                </a:rPr>
                <a:t>T2</a:t>
              </a:r>
            </a:p>
          </p:txBody>
        </p:sp>
      </p:grpSp>
      <p:grpSp>
        <p:nvGrpSpPr>
          <p:cNvPr id="445463" name="Group 23"/>
          <p:cNvGrpSpPr>
            <a:grpSpLocks/>
          </p:cNvGrpSpPr>
          <p:nvPr/>
        </p:nvGrpSpPr>
        <p:grpSpPr bwMode="auto">
          <a:xfrm>
            <a:off x="4968875" y="3133726"/>
            <a:ext cx="450850" cy="2424113"/>
            <a:chOff x="3316" y="2457"/>
            <a:chExt cx="284" cy="1527"/>
          </a:xfrm>
        </p:grpSpPr>
        <p:sp>
          <p:nvSpPr>
            <p:cNvPr id="445464" name="Line 24"/>
            <p:cNvSpPr>
              <a:spLocks noChangeShapeType="1"/>
            </p:cNvSpPr>
            <p:nvPr/>
          </p:nvSpPr>
          <p:spPr bwMode="auto">
            <a:xfrm>
              <a:off x="3508" y="2457"/>
              <a:ext cx="0" cy="1296"/>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5465" name="Rectangle 25"/>
            <p:cNvSpPr>
              <a:spLocks noChangeArrowheads="1"/>
            </p:cNvSpPr>
            <p:nvPr/>
          </p:nvSpPr>
          <p:spPr bwMode="auto">
            <a:xfrm>
              <a:off x="3316" y="3753"/>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FF9900"/>
                  </a:solidFill>
                  <a:latin typeface="Arial" panose="020B0604020202020204" pitchFamily="34" charset="0"/>
                  <a:ea typeface="宋体" panose="02010600030101010101" pitchFamily="2" charset="-122"/>
                </a:rPr>
                <a:t>T1</a:t>
              </a:r>
            </a:p>
          </p:txBody>
        </p:sp>
      </p:grpSp>
    </p:spTree>
    <p:extLst>
      <p:ext uri="{BB962C8B-B14F-4D97-AF65-F5344CB8AC3E}">
        <p14:creationId xmlns:p14="http://schemas.microsoft.com/office/powerpoint/2010/main" val="1673098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5463"/>
                                        </p:tgtEl>
                                        <p:attrNameLst>
                                          <p:attrName>style.visibility</p:attrName>
                                        </p:attrNameLst>
                                      </p:cBhvr>
                                      <p:to>
                                        <p:strVal val="visible"/>
                                      </p:to>
                                    </p:set>
                                    <p:anim calcmode="lin" valueType="num">
                                      <p:cBhvr additive="base">
                                        <p:cTn id="7" dur="500" fill="hold"/>
                                        <p:tgtEl>
                                          <p:spTgt spid="445463"/>
                                        </p:tgtEl>
                                        <p:attrNameLst>
                                          <p:attrName>ppt_x</p:attrName>
                                        </p:attrNameLst>
                                      </p:cBhvr>
                                      <p:tavLst>
                                        <p:tav tm="0">
                                          <p:val>
                                            <p:strVal val="#ppt_x"/>
                                          </p:val>
                                        </p:tav>
                                        <p:tav tm="100000">
                                          <p:val>
                                            <p:strVal val="#ppt_x"/>
                                          </p:val>
                                        </p:tav>
                                      </p:tavLst>
                                    </p:anim>
                                    <p:anim calcmode="lin" valueType="num">
                                      <p:cBhvr additive="base">
                                        <p:cTn id="8" dur="500" fill="hold"/>
                                        <p:tgtEl>
                                          <p:spTgt spid="4454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445460"/>
                                        </p:tgtEl>
                                        <p:attrNameLst>
                                          <p:attrName>style.visibility</p:attrName>
                                        </p:attrNameLst>
                                      </p:cBhvr>
                                      <p:to>
                                        <p:strVal val="visible"/>
                                      </p:to>
                                    </p:set>
                                    <p:animEffect transition="in" filter="wipe(down)">
                                      <p:cBhvr>
                                        <p:cTn id="13" dur="500"/>
                                        <p:tgtEl>
                                          <p:spTgt spid="4454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45443">
                                            <p:txEl>
                                              <p:pRg st="0" end="0"/>
                                            </p:txEl>
                                          </p:spTgt>
                                        </p:tgtEl>
                                        <p:attrNameLst>
                                          <p:attrName>style.visibility</p:attrName>
                                        </p:attrNameLst>
                                      </p:cBhvr>
                                      <p:to>
                                        <p:strVal val="visible"/>
                                      </p:to>
                                    </p:set>
                                    <p:anim calcmode="lin" valueType="num">
                                      <p:cBhvr additive="base">
                                        <p:cTn id="18" dur="500" fill="hold"/>
                                        <p:tgtEl>
                                          <p:spTgt spid="44544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45443">
                                            <p:txEl>
                                              <p:pRg st="0" end="0"/>
                                            </p:txEl>
                                          </p:spTgt>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45443">
                                            <p:txEl>
                                              <p:pRg st="1" end="1"/>
                                            </p:txEl>
                                          </p:spTgt>
                                        </p:tgtEl>
                                        <p:attrNameLst>
                                          <p:attrName>style.visibility</p:attrName>
                                        </p:attrNameLst>
                                      </p:cBhvr>
                                      <p:to>
                                        <p:strVal val="visible"/>
                                      </p:to>
                                    </p:set>
                                    <p:anim calcmode="lin" valueType="num">
                                      <p:cBhvr additive="base">
                                        <p:cTn id="22" dur="500" fill="hold"/>
                                        <p:tgtEl>
                                          <p:spTgt spid="445443">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45443">
                                            <p:txEl>
                                              <p:pRg st="1" end="1"/>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45443">
                                            <p:txEl>
                                              <p:pRg st="2" end="2"/>
                                            </p:txEl>
                                          </p:spTgt>
                                        </p:tgtEl>
                                        <p:attrNameLst>
                                          <p:attrName>style.visibility</p:attrName>
                                        </p:attrNameLst>
                                      </p:cBhvr>
                                      <p:to>
                                        <p:strVal val="visible"/>
                                      </p:to>
                                    </p:set>
                                    <p:anim calcmode="lin" valueType="num">
                                      <p:cBhvr additive="base">
                                        <p:cTn id="26" dur="500" fill="hold"/>
                                        <p:tgtEl>
                                          <p:spTgt spid="44544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445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2354" y="2610465"/>
            <a:ext cx="10515600" cy="993366"/>
          </a:xfrm>
        </p:spPr>
        <p:txBody>
          <a:bodyPr/>
          <a:lstStyle/>
          <a:p>
            <a:pPr algn="ctr"/>
            <a:r>
              <a:t>基差风险</a:t>
            </a:r>
            <a:endParaRPr lang="zh-CN" altLang="en-US" dirty="0">
              <a:solidFill>
                <a:srgbClr val="FF158A"/>
              </a:solidFill>
            </a:endParaRPr>
          </a:p>
        </p:txBody>
      </p:sp>
    </p:spTree>
    <p:extLst>
      <p:ext uri="{BB962C8B-B14F-4D97-AF65-F5344CB8AC3E}">
        <p14:creationId xmlns:p14="http://schemas.microsoft.com/office/powerpoint/2010/main" val="173354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t>基差风险</a:t>
            </a:r>
            <a:endParaRPr lang="zh-CN" altLang="en-US" dirty="0">
              <a:ea typeface="宋体" panose="02010600030101010101" pitchFamily="2" charset="-122"/>
            </a:endParaRPr>
          </a:p>
        </p:txBody>
      </p:sp>
      <p:sp>
        <p:nvSpPr>
          <p:cNvPr id="447491" name="Rectangle 3"/>
          <p:cNvSpPr>
            <a:spLocks noGrp="1" noChangeArrowheads="1"/>
          </p:cNvSpPr>
          <p:nvPr>
            <p:ph type="body" idx="1"/>
          </p:nvPr>
        </p:nvSpPr>
        <p:spPr/>
        <p:txBody>
          <a:bodyPr/>
          <a:lstStyle/>
          <a:p>
            <a:pPr>
              <a:spcBef>
                <a:spcPts val="1200"/>
              </a:spcBef>
            </a:pPr>
            <a:r>
              <a:t>套期保值者理想的情况：</a:t>
            </a:r>
          </a:p>
          <a:p>
            <a:pPr lvl="1">
              <a:spcBef>
                <a:spcPts val="1200"/>
              </a:spcBef>
            </a:pPr>
            <a:r>
              <a:t>套期保值者能够确定未来购买或出售资产的确切日期</a:t>
            </a:r>
            <a:endParaRPr lang="en-US" altLang="zh-CN" dirty="0">
              <a:solidFill>
                <a:srgbClr val="1406CA"/>
              </a:solidFill>
            </a:endParaRPr>
          </a:p>
          <a:p>
            <a:pPr lvl="1">
              <a:spcBef>
                <a:spcPts val="1200"/>
              </a:spcBef>
            </a:pPr>
            <a:r>
              <a:t>套期保值者随后能够使用期货合约来消除几乎所有的资产在该日期的价格风险。</a:t>
            </a:r>
            <a:endParaRPr lang="en-US" altLang="zh-CN" dirty="0">
              <a:solidFill>
                <a:srgbClr val="1406CA"/>
              </a:solidFill>
            </a:endParaRPr>
          </a:p>
        </p:txBody>
      </p:sp>
    </p:spTree>
    <p:extLst>
      <p:ext uri="{BB962C8B-B14F-4D97-AF65-F5344CB8AC3E}">
        <p14:creationId xmlns:p14="http://schemas.microsoft.com/office/powerpoint/2010/main" val="4096007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48515" name="Rectangle 3"/>
          <p:cNvSpPr>
            <a:spLocks noGrp="1" noChangeArrowheads="1"/>
          </p:cNvSpPr>
          <p:nvPr>
            <p:ph type="body" idx="1"/>
          </p:nvPr>
        </p:nvSpPr>
        <p:spPr>
          <a:xfrm>
            <a:off x="855407" y="1616333"/>
            <a:ext cx="10766322" cy="3581400"/>
          </a:xfrm>
        </p:spPr>
        <p:txBody>
          <a:bodyPr/>
          <a:lstStyle/>
          <a:p>
            <a:r>
              <a:t>实际操作中，套期保值往往不像理论上那样简单。</a:t>
            </a:r>
          </a:p>
          <a:p>
            <a:pPr lvl="1">
              <a:spcBef>
                <a:spcPct val="40000"/>
              </a:spcBef>
            </a:pPr>
            <a:r>
              <a:t>要对冲的资产价格可能与期货合约的标的资产不完全相同。</a:t>
            </a:r>
            <a:endParaRPr lang="en-US" altLang="zh-CN" dirty="0">
              <a:solidFill>
                <a:srgbClr val="1406CA"/>
              </a:solidFill>
            </a:endParaRPr>
          </a:p>
          <a:p>
            <a:pPr lvl="1"/>
            <a:r>
              <a:t>对冲者可能不确定将购买或出售资产的确切日期。</a:t>
            </a:r>
            <a:endParaRPr lang="en-US" altLang="zh-CN" dirty="0">
              <a:solidFill>
                <a:srgbClr val="1406CA"/>
              </a:solidFill>
            </a:endParaRPr>
          </a:p>
          <a:p>
            <a:pPr lvl="1"/>
            <a:r>
              <a:t>在实践中，套期保值往往没有那么 straightforward。  
对冲可能需要在期货合约到期日之前平仓。</a:t>
            </a:r>
            <a:endParaRPr lang="en-US" altLang="zh-CN" dirty="0">
              <a:solidFill>
                <a:srgbClr val="FF158A"/>
              </a:solidFill>
            </a:endParaRPr>
          </a:p>
        </p:txBody>
      </p:sp>
    </p:spTree>
    <p:extLst>
      <p:ext uri="{BB962C8B-B14F-4D97-AF65-F5344CB8AC3E}">
        <p14:creationId xmlns:p14="http://schemas.microsoft.com/office/powerpoint/2010/main" val="4112017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bwMode="auto">
          <a:xfrm>
            <a:off x="0" y="1143000"/>
            <a:ext cx="12192000" cy="2667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ctr"/>
            <a:br>
              <a:rPr lang="en-US" altLang="zh-CN" sz="5400" dirty="0" smtClean="0"/>
            </a:br>
            <a:br>
              <a:rPr lang="en-US" altLang="zh-CN" sz="5400" dirty="0"/>
            </a:br>
            <a:r>
              <a:t>期货市场及利用期货进行套期保值</a:t>
            </a:r>
            <a:endParaRPr lang="en-US" altLang="zh-CN" sz="4800" dirty="0"/>
          </a:p>
        </p:txBody>
      </p:sp>
      <p:sp>
        <p:nvSpPr>
          <p:cNvPr id="5125" name="Text Box 5"/>
          <p:cNvSpPr txBox="1">
            <a:spLocks noChangeArrowheads="1"/>
          </p:cNvSpPr>
          <p:nvPr/>
        </p:nvSpPr>
        <p:spPr bwMode="auto">
          <a:xfrm>
            <a:off x="5943600" y="4484687"/>
            <a:ext cx="5943599" cy="144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algn="l">
              <a:defRPr sz="2400">
                <a:solidFill>
                  <a:schemeClr val="tx1"/>
                </a:solidFill>
                <a:latin typeface="Times New Roman" panose="02020603050405020304" pitchFamily="18" charset="0"/>
              </a:defRPr>
            </a:lvl1pPr>
            <a:lvl2pPr marL="628650" indent="-163513" algn="l">
              <a:defRPr sz="2400">
                <a:solidFill>
                  <a:schemeClr val="tx1"/>
                </a:solidFill>
                <a:latin typeface="Times New Roman" panose="02020603050405020304" pitchFamily="18" charset="0"/>
              </a:defRPr>
            </a:lvl2pPr>
            <a:lvl3pPr marL="979488" indent="-171450" algn="l">
              <a:defRPr sz="2400">
                <a:solidFill>
                  <a:schemeClr val="tx1"/>
                </a:solidFill>
                <a:latin typeface="Times New Roman" panose="02020603050405020304" pitchFamily="18" charset="0"/>
              </a:defRPr>
            </a:lvl3pPr>
            <a:lvl4pPr marL="1162050"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t>目标：</a:t>
            </a:r>
          </a:p>
          <a:p>
            <a:pPr>
              <a:buFontTx/>
              <a:buChar char="•"/>
            </a:pPr>
            <a:r>
              <a:t>关于期货和远期市场运作的详细情况</a:t>
            </a:r>
          </a:p>
          <a:p>
            <a:pPr lvl="1">
              <a:buFontTx/>
              <a:buChar char="•"/>
            </a:pPr>
            <a:r>
              <a:t>基差风险</a:t>
            </a:r>
          </a:p>
          <a:p>
            <a:pPr lvl="2">
              <a:buFontTx/>
              <a:buChar char="•"/>
            </a:pPr>
            <a:r>
              <a:t>会计、税收与远期合同</a:t>
            </a:r>
            <a:endParaRPr lang="en-US" altLang="zh-CN" sz="2000" b="1" dirty="0">
              <a:solidFill>
                <a:srgbClr val="FF158A"/>
              </a:solidFill>
              <a:ea typeface="楷体_GB2312" pitchFamily="49" charset="-122"/>
            </a:endParaRPr>
          </a:p>
        </p:txBody>
      </p:sp>
    </p:spTree>
    <p:extLst>
      <p:ext uri="{BB962C8B-B14F-4D97-AF65-F5344CB8AC3E}">
        <p14:creationId xmlns:p14="http://schemas.microsoft.com/office/powerpoint/2010/main" val="2060969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49539" name="Rectangle 3"/>
          <p:cNvSpPr>
            <a:spLocks noGrp="1" noChangeArrowheads="1"/>
          </p:cNvSpPr>
          <p:nvPr>
            <p:ph type="body" idx="1"/>
          </p:nvPr>
        </p:nvSpPr>
        <p:spPr/>
        <p:txBody>
          <a:bodyPr/>
          <a:lstStyle/>
          <a:p>
            <a:pPr>
              <a:lnSpc>
                <a:spcPct val="90000"/>
              </a:lnSpc>
            </a:pPr>
            <a:r>
              <a:t>基差 b 等于现货价格 S 减去远期价格 F。</a:t>
            </a:r>
          </a:p>
          <a:p>
            <a:pPr lvl="1">
              <a:lnSpc>
                <a:spcPct val="90000"/>
              </a:lnSpc>
            </a:pPr>
            <a:r>
              <a:t>b: 基差（Basis）</a:t>
            </a:r>
            <a:endParaRPr lang="en-US" altLang="zh-CN" dirty="0">
              <a:solidFill>
                <a:srgbClr val="1406CA"/>
              </a:solidFill>
              <a:ea typeface="宋体" panose="02010600030101010101" pitchFamily="2" charset="-122"/>
            </a:endParaRPr>
          </a:p>
          <a:p>
            <a:pPr lvl="1">
              <a:lnSpc>
                <a:spcPct val="90000"/>
              </a:lnSpc>
            </a:pPr>
            <a:r>
              <a:t>要对冲的资产现货价格</a:t>
            </a:r>
          </a:p>
          <a:p>
            <a:pPr lvl="1">
              <a:lnSpc>
                <a:spcPct val="90000"/>
              </a:lnSpc>
            </a:pPr>
            <a:r>
              <a:t>F: 所使用合约的期货价格</a:t>
            </a:r>
          </a:p>
          <a:p>
            <a:r>
              <a:t>当现货价格比期货价格上涨得更多时，我们称之为基差扩大（Strengthening of the basis）。</a:t>
            </a:r>
          </a:p>
          <a:p>
            <a:r>
              <a:t>当期货价格的涨幅大于现货价格时，我们称之为基差缩小（Weakening of the basis）。</a:t>
            </a:r>
          </a:p>
        </p:txBody>
      </p:sp>
    </p:spTree>
    <p:extLst>
      <p:ext uri="{BB962C8B-B14F-4D97-AF65-F5344CB8AC3E}">
        <p14:creationId xmlns:p14="http://schemas.microsoft.com/office/powerpoint/2010/main" val="3288873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 calcmode="lin" valueType="num">
                                      <p:cBhvr additive="base">
                                        <p:cTn id="7" dur="500" fill="hold"/>
                                        <p:tgtEl>
                                          <p:spTgt spid="449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95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9539">
                                            <p:txEl>
                                              <p:pRg st="1" end="1"/>
                                            </p:txEl>
                                          </p:spTgt>
                                        </p:tgtEl>
                                        <p:attrNameLst>
                                          <p:attrName>style.visibility</p:attrName>
                                        </p:attrNameLst>
                                      </p:cBhvr>
                                      <p:to>
                                        <p:strVal val="visible"/>
                                      </p:to>
                                    </p:set>
                                    <p:anim calcmode="lin" valueType="num">
                                      <p:cBhvr additive="base">
                                        <p:cTn id="11" dur="500" fill="hold"/>
                                        <p:tgtEl>
                                          <p:spTgt spid="4495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495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49539">
                                            <p:txEl>
                                              <p:pRg st="2" end="2"/>
                                            </p:txEl>
                                          </p:spTgt>
                                        </p:tgtEl>
                                        <p:attrNameLst>
                                          <p:attrName>style.visibility</p:attrName>
                                        </p:attrNameLst>
                                      </p:cBhvr>
                                      <p:to>
                                        <p:strVal val="visible"/>
                                      </p:to>
                                    </p:set>
                                    <p:anim calcmode="lin" valueType="num">
                                      <p:cBhvr additive="base">
                                        <p:cTn id="15" dur="500" fill="hold"/>
                                        <p:tgtEl>
                                          <p:spTgt spid="4495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495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49539">
                                            <p:txEl>
                                              <p:pRg st="3" end="3"/>
                                            </p:txEl>
                                          </p:spTgt>
                                        </p:tgtEl>
                                        <p:attrNameLst>
                                          <p:attrName>style.visibility</p:attrName>
                                        </p:attrNameLst>
                                      </p:cBhvr>
                                      <p:to>
                                        <p:strVal val="visible"/>
                                      </p:to>
                                    </p:set>
                                    <p:anim calcmode="lin" valueType="num">
                                      <p:cBhvr additive="base">
                                        <p:cTn id="19" dur="500" fill="hold"/>
                                        <p:tgtEl>
                                          <p:spTgt spid="4495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9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49539">
                                            <p:txEl>
                                              <p:pRg st="4" end="4"/>
                                            </p:txEl>
                                          </p:spTgt>
                                        </p:tgtEl>
                                        <p:attrNameLst>
                                          <p:attrName>style.visibility</p:attrName>
                                        </p:attrNameLst>
                                      </p:cBhvr>
                                      <p:to>
                                        <p:strVal val="visible"/>
                                      </p:to>
                                    </p:set>
                                    <p:anim calcmode="lin" valueType="num">
                                      <p:cBhvr additive="base">
                                        <p:cTn id="25" dur="500" fill="hold"/>
                                        <p:tgtEl>
                                          <p:spTgt spid="4495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95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49539">
                                            <p:txEl>
                                              <p:pRg st="5" end="5"/>
                                            </p:txEl>
                                          </p:spTgt>
                                        </p:tgtEl>
                                        <p:attrNameLst>
                                          <p:attrName>style.visibility</p:attrName>
                                        </p:attrNameLst>
                                      </p:cBhvr>
                                      <p:to>
                                        <p:strVal val="visible"/>
                                      </p:to>
                                    </p:set>
                                    <p:anim calcmode="lin" valueType="num">
                                      <p:cBhvr additive="base">
                                        <p:cTn id="31" dur="500" fill="hold"/>
                                        <p:tgtEl>
                                          <p:spTgt spid="44953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495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0563" name="Rectangle 3"/>
          <p:cNvSpPr>
            <a:spLocks noGrp="1" noChangeArrowheads="1"/>
          </p:cNvSpPr>
          <p:nvPr>
            <p:ph type="body" idx="1"/>
          </p:nvPr>
        </p:nvSpPr>
        <p:spPr/>
        <p:txBody>
          <a:bodyPr/>
          <a:lstStyle/>
          <a:p>
            <a:pPr marL="285750" indent="-285750">
              <a:lnSpc>
                <a:spcPct val="90000"/>
              </a:lnSpc>
            </a:pPr>
            <a:r>
              <a:t>一些符号表示：</a:t>
            </a:r>
          </a:p>
          <a:p>
            <a:pPr marL="1162050" lvl="2">
              <a:lnSpc>
                <a:spcPct val="90000"/>
              </a:lnSpc>
              <a:buNone/>
            </a:pPr>
            <a:r>
              <a:t>F1：t1时刻的期货价格</a:t>
            </a:r>
            <a:endParaRPr lang="en-US" altLang="zh-CN" sz="2800" dirty="0">
              <a:solidFill>
                <a:srgbClr val="CC6600"/>
              </a:solidFill>
              <a:ea typeface="宋体" panose="02010600030101010101" pitchFamily="2" charset="-122"/>
            </a:endParaRPr>
          </a:p>
          <a:p>
            <a:pPr marL="1162050" lvl="2">
              <a:lnSpc>
                <a:spcPct val="90000"/>
              </a:lnSpc>
              <a:buNone/>
            </a:pPr>
            <a:r>
              <a:t>F2：t2时刻的期货价格</a:t>
            </a:r>
            <a:endParaRPr lang="en-US" altLang="zh-CN" sz="2800" dirty="0">
              <a:solidFill>
                <a:srgbClr val="CC6600"/>
              </a:solidFill>
              <a:ea typeface="宋体" panose="02010600030101010101" pitchFamily="2" charset="-122"/>
            </a:endParaRPr>
          </a:p>
          <a:p>
            <a:pPr marL="1162050" lvl="2">
              <a:lnSpc>
                <a:spcPct val="90000"/>
              </a:lnSpc>
              <a:buNone/>
            </a:pPr>
            <a:r>
              <a:t>现货价格在时间 t1</a:t>
            </a:r>
            <a:endParaRPr lang="en-US" altLang="zh-CN" sz="2800" dirty="0">
              <a:solidFill>
                <a:srgbClr val="CC6600"/>
              </a:solidFill>
              <a:ea typeface="宋体" panose="02010600030101010101" pitchFamily="2" charset="-122"/>
            </a:endParaRPr>
          </a:p>
          <a:p>
            <a:pPr marL="1162050" lvl="2">
              <a:lnSpc>
                <a:spcPct val="90000"/>
              </a:lnSpc>
              <a:buNone/>
            </a:pPr>
            <a:r>
              <a:t>S2：t2时刻的现货价格</a:t>
            </a:r>
            <a:endParaRPr lang="en-US" altLang="zh-CN" sz="2800" dirty="0">
              <a:solidFill>
                <a:srgbClr val="CC6600"/>
              </a:solidFill>
              <a:ea typeface="宋体" panose="02010600030101010101" pitchFamily="2" charset="-122"/>
            </a:endParaRPr>
          </a:p>
          <a:p>
            <a:pPr marL="1162050" lvl="2">
              <a:lnSpc>
                <a:spcPct val="90000"/>
              </a:lnSpc>
              <a:buNone/>
            </a:pPr>
            <a:r>
              <a:t>基差风险
- 一些符号表示：
- F1：时间t1的期货价格
要翻译的文本：b1：时间t1的基差</a:t>
            </a:r>
          </a:p>
          <a:p>
            <a:pPr marL="1162050" lvl="2">
              <a:lnSpc>
                <a:spcPct val="90000"/>
              </a:lnSpc>
              <a:buNone/>
            </a:pPr>
            <a:r>
              <a:t>b2 : t2时刻的基差</a:t>
            </a:r>
          </a:p>
          <a:p>
            <a:pPr marL="476250" lvl="1" indent="190500">
              <a:buNone/>
            </a:pPr>
            <a:r>
              <a:t>我们忽略货币的时间价值。</a:t>
            </a:r>
            <a:endParaRPr lang="zh-CN" altLang="en-US" sz="2800" dirty="0">
              <a:solidFill>
                <a:srgbClr val="FF158A"/>
              </a:solidFill>
            </a:endParaRPr>
          </a:p>
        </p:txBody>
      </p:sp>
    </p:spTree>
    <p:extLst>
      <p:ext uri="{BB962C8B-B14F-4D97-AF65-F5344CB8AC3E}">
        <p14:creationId xmlns:p14="http://schemas.microsoft.com/office/powerpoint/2010/main" val="939861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1587" name="Rectangle 3"/>
          <p:cNvSpPr>
            <a:spLocks noGrp="1" noChangeArrowheads="1"/>
          </p:cNvSpPr>
          <p:nvPr>
            <p:ph type="body" idx="1"/>
          </p:nvPr>
        </p:nvSpPr>
        <p:spPr>
          <a:xfrm>
            <a:off x="678426" y="1371600"/>
            <a:ext cx="9684774" cy="609600"/>
          </a:xfrm>
        </p:spPr>
        <p:txBody>
          <a:bodyPr/>
          <a:lstStyle/>
          <a:p>
            <a:r>
              <a:t>空头对冲者</a:t>
            </a:r>
            <a:endParaRPr lang="zh-CN" altLang="en-US" dirty="0">
              <a:ea typeface="宋体" panose="02010600030101010101" pitchFamily="2" charset="-122"/>
            </a:endParaRPr>
          </a:p>
        </p:txBody>
      </p:sp>
      <p:sp>
        <p:nvSpPr>
          <p:cNvPr id="451588" name="Text Box 4"/>
          <p:cNvSpPr txBox="1">
            <a:spLocks noChangeArrowheads="1"/>
          </p:cNvSpPr>
          <p:nvPr/>
        </p:nvSpPr>
        <p:spPr bwMode="auto">
          <a:xfrm>
            <a:off x="7391400" y="3200401"/>
            <a:ext cx="3200400" cy="46166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t>固定交割价格</a:t>
            </a:r>
          </a:p>
        </p:txBody>
      </p:sp>
      <p:grpSp>
        <p:nvGrpSpPr>
          <p:cNvPr id="451589" name="Group 5"/>
          <p:cNvGrpSpPr>
            <a:grpSpLocks/>
          </p:cNvGrpSpPr>
          <p:nvPr/>
        </p:nvGrpSpPr>
        <p:grpSpPr bwMode="auto">
          <a:xfrm>
            <a:off x="1828800" y="1905000"/>
            <a:ext cx="8382000" cy="4267200"/>
            <a:chOff x="144" y="1440"/>
            <a:chExt cx="5280" cy="2688"/>
          </a:xfrm>
        </p:grpSpPr>
        <p:sp>
          <p:nvSpPr>
            <p:cNvPr id="451590" name="Line 6"/>
            <p:cNvSpPr>
              <a:spLocks noChangeShapeType="1"/>
            </p:cNvSpPr>
            <p:nvPr/>
          </p:nvSpPr>
          <p:spPr bwMode="auto">
            <a:xfrm>
              <a:off x="1584" y="3696"/>
              <a:ext cx="2879" cy="0"/>
            </a:xfrm>
            <a:prstGeom prst="line">
              <a:avLst/>
            </a:prstGeom>
            <a:noFill/>
            <a:ln w="190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1" name="Line 7"/>
            <p:cNvSpPr>
              <a:spLocks noChangeShapeType="1"/>
            </p:cNvSpPr>
            <p:nvPr/>
          </p:nvSpPr>
          <p:spPr bwMode="auto">
            <a:xfrm flipV="1">
              <a:off x="1584" y="1440"/>
              <a:ext cx="0" cy="2256"/>
            </a:xfrm>
            <a:prstGeom prst="line">
              <a:avLst/>
            </a:prstGeom>
            <a:noFill/>
            <a:ln w="190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2" name="Text Box 8"/>
            <p:cNvSpPr txBox="1">
              <a:spLocks noChangeArrowheads="1"/>
            </p:cNvSpPr>
            <p:nvPr/>
          </p:nvSpPr>
          <p:spPr bwMode="auto">
            <a:xfrm>
              <a:off x="4560" y="3696"/>
              <a:ext cx="86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Time </a:t>
              </a:r>
            </a:p>
          </p:txBody>
        </p:sp>
        <p:sp>
          <p:nvSpPr>
            <p:cNvPr id="451593" name="Text Box 9"/>
            <p:cNvSpPr txBox="1">
              <a:spLocks noChangeArrowheads="1"/>
            </p:cNvSpPr>
            <p:nvPr/>
          </p:nvSpPr>
          <p:spPr bwMode="auto">
            <a:xfrm>
              <a:off x="864" y="1488"/>
              <a:ext cx="768"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Price </a:t>
              </a:r>
            </a:p>
          </p:txBody>
        </p:sp>
        <p:sp>
          <p:nvSpPr>
            <p:cNvPr id="451594" name="Text Box 10"/>
            <p:cNvSpPr txBox="1">
              <a:spLocks noChangeArrowheads="1"/>
            </p:cNvSpPr>
            <p:nvPr/>
          </p:nvSpPr>
          <p:spPr bwMode="auto">
            <a:xfrm>
              <a:off x="1488" y="379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hlink"/>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a:t>
              </a:r>
              <a:r>
                <a:rPr lang="en-US" altLang="zh-CN" sz="2400" baseline="-25000">
                  <a:solidFill>
                    <a:srgbClr val="1406CA"/>
                  </a:solidFill>
                  <a:latin typeface="ZapfDingbats"/>
                  <a:ea typeface="宋体" panose="02010600030101010101" pitchFamily="2" charset="-122"/>
                </a:rPr>
                <a:t>1 </a:t>
              </a:r>
              <a:endParaRPr lang="en-US" altLang="zh-CN" sz="2400">
                <a:solidFill>
                  <a:srgbClr val="1406CA"/>
                </a:solidFill>
                <a:latin typeface="ZapfDingbats"/>
                <a:ea typeface="宋体" panose="02010600030101010101" pitchFamily="2" charset="-122"/>
              </a:endParaRPr>
            </a:p>
          </p:txBody>
        </p:sp>
        <p:sp>
          <p:nvSpPr>
            <p:cNvPr id="451595" name="Line 11"/>
            <p:cNvSpPr>
              <a:spLocks noChangeShapeType="1"/>
            </p:cNvSpPr>
            <p:nvPr/>
          </p:nvSpPr>
          <p:spPr bwMode="auto">
            <a:xfrm>
              <a:off x="1584" y="2208"/>
              <a:ext cx="1968" cy="0"/>
            </a:xfrm>
            <a:prstGeom prst="line">
              <a:avLst/>
            </a:prstGeom>
            <a:noFill/>
            <a:ln w="38100">
              <a:solidFill>
                <a:srgbClr val="00CC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6" name="Line 12"/>
            <p:cNvSpPr>
              <a:spLocks noChangeShapeType="1"/>
            </p:cNvSpPr>
            <p:nvPr/>
          </p:nvSpPr>
          <p:spPr bwMode="auto">
            <a:xfrm>
              <a:off x="3552" y="2208"/>
              <a:ext cx="0" cy="1488"/>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7" name="Text Box 13"/>
            <p:cNvSpPr txBox="1">
              <a:spLocks noChangeArrowheads="1"/>
            </p:cNvSpPr>
            <p:nvPr/>
          </p:nvSpPr>
          <p:spPr bwMode="auto">
            <a:xfrm>
              <a:off x="3456" y="3840"/>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a:t>
              </a:r>
              <a:r>
                <a:rPr lang="en-US" altLang="zh-CN" sz="2400" baseline="-25000">
                  <a:solidFill>
                    <a:srgbClr val="1406CA"/>
                  </a:solidFill>
                  <a:latin typeface="ZapfDingbats"/>
                  <a:ea typeface="宋体" panose="02010600030101010101" pitchFamily="2" charset="-122"/>
                </a:rPr>
                <a:t>2</a:t>
              </a:r>
              <a:r>
                <a:rPr lang="en-US" altLang="zh-CN" sz="2400">
                  <a:solidFill>
                    <a:srgbClr val="1406CA"/>
                  </a:solidFill>
                  <a:latin typeface="ZapfDingbats"/>
                  <a:ea typeface="宋体" panose="02010600030101010101" pitchFamily="2" charset="-122"/>
                </a:rPr>
                <a:t> </a:t>
              </a:r>
            </a:p>
          </p:txBody>
        </p:sp>
        <p:sp>
          <p:nvSpPr>
            <p:cNvPr id="451598" name="Freeform 14"/>
            <p:cNvSpPr>
              <a:spLocks/>
            </p:cNvSpPr>
            <p:nvPr/>
          </p:nvSpPr>
          <p:spPr bwMode="auto">
            <a:xfrm flipV="1">
              <a:off x="1584" y="2208"/>
              <a:ext cx="1968" cy="808"/>
            </a:xfrm>
            <a:custGeom>
              <a:avLst/>
              <a:gdLst>
                <a:gd name="T0" fmla="*/ 0 w 1968"/>
                <a:gd name="T1" fmla="*/ 768 h 768"/>
                <a:gd name="T2" fmla="*/ 432 w 1968"/>
                <a:gd name="T3" fmla="*/ 192 h 768"/>
                <a:gd name="T4" fmla="*/ 1056 w 1968"/>
                <a:gd name="T5" fmla="*/ 432 h 768"/>
                <a:gd name="T6" fmla="*/ 1968 w 1968"/>
                <a:gd name="T7" fmla="*/ 0 h 768"/>
              </a:gdLst>
              <a:ahLst/>
              <a:cxnLst>
                <a:cxn ang="0">
                  <a:pos x="T0" y="T1"/>
                </a:cxn>
                <a:cxn ang="0">
                  <a:pos x="T2" y="T3"/>
                </a:cxn>
                <a:cxn ang="0">
                  <a:pos x="T4" y="T5"/>
                </a:cxn>
                <a:cxn ang="0">
                  <a:pos x="T6" y="T7"/>
                </a:cxn>
              </a:cxnLst>
              <a:rect l="0" t="0" r="r" b="b"/>
              <a:pathLst>
                <a:path w="1968" h="768">
                  <a:moveTo>
                    <a:pt x="0" y="768"/>
                  </a:moveTo>
                  <a:cubicBezTo>
                    <a:pt x="128" y="508"/>
                    <a:pt x="256" y="248"/>
                    <a:pt x="432" y="192"/>
                  </a:cubicBezTo>
                  <a:cubicBezTo>
                    <a:pt x="608" y="136"/>
                    <a:pt x="800" y="464"/>
                    <a:pt x="1056" y="432"/>
                  </a:cubicBezTo>
                  <a:cubicBezTo>
                    <a:pt x="1312" y="400"/>
                    <a:pt x="1640" y="200"/>
                    <a:pt x="1968" y="0"/>
                  </a:cubicBezTo>
                </a:path>
              </a:pathLst>
            </a:custGeom>
            <a:noFill/>
            <a:ln w="38100" cap="flat" cmpd="sng">
              <a:solidFill>
                <a:srgbClr val="FF9900"/>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9" name="Text Box 15"/>
            <p:cNvSpPr txBox="1">
              <a:spLocks noChangeArrowheads="1"/>
            </p:cNvSpPr>
            <p:nvPr/>
          </p:nvSpPr>
          <p:spPr bwMode="auto">
            <a:xfrm>
              <a:off x="1776" y="2942"/>
              <a:ext cx="15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rgbClr val="FF33CC"/>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Future price</a:t>
              </a:r>
            </a:p>
          </p:txBody>
        </p:sp>
        <p:grpSp>
          <p:nvGrpSpPr>
            <p:cNvPr id="451600" name="Group 16"/>
            <p:cNvGrpSpPr>
              <a:grpSpLocks/>
            </p:cNvGrpSpPr>
            <p:nvPr/>
          </p:nvGrpSpPr>
          <p:grpSpPr bwMode="auto">
            <a:xfrm>
              <a:off x="1584" y="1632"/>
              <a:ext cx="3648" cy="1776"/>
              <a:chOff x="1488" y="1248"/>
              <a:chExt cx="3648" cy="1776"/>
            </a:xfrm>
          </p:grpSpPr>
          <p:grpSp>
            <p:nvGrpSpPr>
              <p:cNvPr id="451601" name="Group 17"/>
              <p:cNvGrpSpPr>
                <a:grpSpLocks/>
              </p:cNvGrpSpPr>
              <p:nvPr/>
            </p:nvGrpSpPr>
            <p:grpSpPr bwMode="auto">
              <a:xfrm>
                <a:off x="1488" y="1248"/>
                <a:ext cx="1968" cy="1392"/>
                <a:chOff x="1296" y="1824"/>
                <a:chExt cx="1968" cy="960"/>
              </a:xfrm>
            </p:grpSpPr>
            <p:sp>
              <p:nvSpPr>
                <p:cNvPr id="451602" name="Freeform 18"/>
                <p:cNvSpPr>
                  <a:spLocks/>
                </p:cNvSpPr>
                <p:nvPr/>
              </p:nvSpPr>
              <p:spPr bwMode="auto">
                <a:xfrm flipV="1">
                  <a:off x="1296" y="1946"/>
                  <a:ext cx="1968" cy="838"/>
                </a:xfrm>
                <a:custGeom>
                  <a:avLst/>
                  <a:gdLst>
                    <a:gd name="T0" fmla="*/ 0 w 1968"/>
                    <a:gd name="T1" fmla="*/ 1152 h 1152"/>
                    <a:gd name="T2" fmla="*/ 480 w 1968"/>
                    <a:gd name="T3" fmla="*/ 624 h 1152"/>
                    <a:gd name="T4" fmla="*/ 1056 w 1968"/>
                    <a:gd name="T5" fmla="*/ 816 h 1152"/>
                    <a:gd name="T6" fmla="*/ 1584 w 1968"/>
                    <a:gd name="T7" fmla="*/ 336 h 1152"/>
                    <a:gd name="T8" fmla="*/ 1968 w 1968"/>
                    <a:gd name="T9" fmla="*/ 0 h 1152"/>
                  </a:gdLst>
                  <a:ahLst/>
                  <a:cxnLst>
                    <a:cxn ang="0">
                      <a:pos x="T0" y="T1"/>
                    </a:cxn>
                    <a:cxn ang="0">
                      <a:pos x="T2" y="T3"/>
                    </a:cxn>
                    <a:cxn ang="0">
                      <a:pos x="T4" y="T5"/>
                    </a:cxn>
                    <a:cxn ang="0">
                      <a:pos x="T6" y="T7"/>
                    </a:cxn>
                    <a:cxn ang="0">
                      <a:pos x="T8" y="T9"/>
                    </a:cxn>
                  </a:cxnLst>
                  <a:rect l="0" t="0" r="r" b="b"/>
                  <a:pathLst>
                    <a:path w="1968" h="1152">
                      <a:moveTo>
                        <a:pt x="0" y="1152"/>
                      </a:moveTo>
                      <a:cubicBezTo>
                        <a:pt x="152" y="916"/>
                        <a:pt x="304" y="680"/>
                        <a:pt x="480" y="624"/>
                      </a:cubicBezTo>
                      <a:cubicBezTo>
                        <a:pt x="656" y="568"/>
                        <a:pt x="872" y="864"/>
                        <a:pt x="1056" y="816"/>
                      </a:cubicBezTo>
                      <a:cubicBezTo>
                        <a:pt x="1240" y="768"/>
                        <a:pt x="1432" y="472"/>
                        <a:pt x="1584" y="336"/>
                      </a:cubicBezTo>
                      <a:cubicBezTo>
                        <a:pt x="1736" y="200"/>
                        <a:pt x="1852" y="100"/>
                        <a:pt x="1968" y="0"/>
                      </a:cubicBezTo>
                    </a:path>
                  </a:pathLst>
                </a:custGeom>
                <a:noFill/>
                <a:ln w="38100" cap="flat" cmpd="sng">
                  <a:solidFill>
                    <a:schemeClr val="tx2"/>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603" name="Text Box 19"/>
                <p:cNvSpPr txBox="1">
                  <a:spLocks noChangeArrowheads="1"/>
                </p:cNvSpPr>
                <p:nvPr/>
              </p:nvSpPr>
              <p:spPr bwMode="auto">
                <a:xfrm>
                  <a:off x="1392" y="1824"/>
                  <a:ext cx="960" cy="20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Spot price</a:t>
                  </a:r>
                </a:p>
              </p:txBody>
            </p:sp>
          </p:grpSp>
          <p:sp>
            <p:nvSpPr>
              <p:cNvPr id="451604" name="Text Box 20"/>
              <p:cNvSpPr txBox="1">
                <a:spLocks noChangeArrowheads="1"/>
              </p:cNvSpPr>
              <p:nvPr/>
            </p:nvSpPr>
            <p:spPr bwMode="auto">
              <a:xfrm>
                <a:off x="3696" y="2736"/>
                <a:ext cx="144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 =0</a:t>
                </a:r>
              </a:p>
            </p:txBody>
          </p:sp>
        </p:grpSp>
        <p:grpSp>
          <p:nvGrpSpPr>
            <p:cNvPr id="451605" name="Group 21"/>
            <p:cNvGrpSpPr>
              <a:grpSpLocks/>
            </p:cNvGrpSpPr>
            <p:nvPr/>
          </p:nvGrpSpPr>
          <p:grpSpPr bwMode="auto">
            <a:xfrm>
              <a:off x="144" y="1788"/>
              <a:ext cx="1392" cy="1032"/>
              <a:chOff x="144" y="1416"/>
              <a:chExt cx="1392" cy="1032"/>
            </a:xfrm>
          </p:grpSpPr>
          <p:sp>
            <p:nvSpPr>
              <p:cNvPr id="451606" name="AutoShape 22"/>
              <p:cNvSpPr>
                <a:spLocks noChangeArrowheads="1"/>
              </p:cNvSpPr>
              <p:nvPr/>
            </p:nvSpPr>
            <p:spPr bwMode="auto">
              <a:xfrm flipH="1">
                <a:off x="1248" y="1416"/>
                <a:ext cx="142" cy="384"/>
              </a:xfrm>
              <a:prstGeom prst="upDownArrow">
                <a:avLst>
                  <a:gd name="adj1" fmla="val 50000"/>
                  <a:gd name="adj2" fmla="val 54085"/>
                </a:avLst>
              </a:prstGeom>
              <a:noFill/>
              <a:ln w="19050">
                <a:solidFill>
                  <a:srgbClr val="1406CA"/>
                </a:solidFill>
                <a:miter lim="800000"/>
                <a:headEnd type="none" w="sm" len="sm"/>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51607" name="Line 23"/>
              <p:cNvSpPr>
                <a:spLocks noChangeShapeType="1"/>
              </p:cNvSpPr>
              <p:nvPr/>
            </p:nvSpPr>
            <p:spPr bwMode="auto">
              <a:xfrm flipH="1">
                <a:off x="1212" y="1416"/>
                <a:ext cx="276" cy="24"/>
              </a:xfrm>
              <a:prstGeom prst="line">
                <a:avLst/>
              </a:prstGeom>
              <a:noFill/>
              <a:ln w="19050">
                <a:solidFill>
                  <a:srgbClr val="CC660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608" name="Line 24"/>
              <p:cNvSpPr>
                <a:spLocks noChangeShapeType="1"/>
              </p:cNvSpPr>
              <p:nvPr/>
            </p:nvSpPr>
            <p:spPr bwMode="auto">
              <a:xfrm flipH="1">
                <a:off x="1244" y="1812"/>
                <a:ext cx="292" cy="0"/>
              </a:xfrm>
              <a:prstGeom prst="line">
                <a:avLst/>
              </a:prstGeom>
              <a:noFill/>
              <a:ln w="19050">
                <a:solidFill>
                  <a:srgbClr val="CC660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609" name="AutoShape 25"/>
              <p:cNvSpPr>
                <a:spLocks noChangeArrowheads="1"/>
              </p:cNvSpPr>
              <p:nvPr/>
            </p:nvSpPr>
            <p:spPr bwMode="auto">
              <a:xfrm flipH="1">
                <a:off x="144" y="1968"/>
                <a:ext cx="964" cy="480"/>
              </a:xfrm>
              <a:prstGeom prst="wedgeRoundRectCallout">
                <a:avLst>
                  <a:gd name="adj1" fmla="val -66806"/>
                  <a:gd name="adj2" fmla="val -106463"/>
                  <a:gd name="adj3" fmla="val 16667"/>
                </a:avLst>
              </a:prstGeom>
              <a:solidFill>
                <a:schemeClr val="accent2"/>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1</a:t>
                </a:r>
                <a:endParaRPr lang="en-US" altLang="zh-CN" b="1" dirty="0">
                  <a:solidFill>
                    <a:srgbClr val="FF158A"/>
                  </a:solidFill>
                  <a:latin typeface="ZapfDingbats"/>
                  <a:ea typeface="宋体" panose="02010600030101010101" pitchFamily="2" charset="-122"/>
                </a:endParaRPr>
              </a:p>
            </p:txBody>
          </p:sp>
        </p:grpSp>
      </p:grpSp>
    </p:spTree>
    <p:extLst>
      <p:ext uri="{BB962C8B-B14F-4D97-AF65-F5344CB8AC3E}">
        <p14:creationId xmlns:p14="http://schemas.microsoft.com/office/powerpoint/2010/main" val="4038021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2611" name="Rectangle 3"/>
          <p:cNvSpPr>
            <a:spLocks noGrp="1" noChangeArrowheads="1"/>
          </p:cNvSpPr>
          <p:nvPr>
            <p:ph type="body" idx="1"/>
          </p:nvPr>
        </p:nvSpPr>
        <p:spPr>
          <a:xfrm>
            <a:off x="573552" y="1563689"/>
            <a:ext cx="8458200" cy="685800"/>
          </a:xfrm>
        </p:spPr>
        <p:txBody>
          <a:bodyPr/>
          <a:lstStyle/>
          <a:p>
            <a:r>
              <a:t>空头对冲者</a:t>
            </a:r>
            <a:endParaRPr lang="zh-CN" altLang="en-US" dirty="0">
              <a:ea typeface="宋体" panose="02010600030101010101" pitchFamily="2" charset="-122"/>
            </a:endParaRPr>
          </a:p>
        </p:txBody>
      </p:sp>
      <p:sp>
        <p:nvSpPr>
          <p:cNvPr id="452612" name="Text Box 4"/>
          <p:cNvSpPr txBox="1">
            <a:spLocks noChangeArrowheads="1"/>
          </p:cNvSpPr>
          <p:nvPr/>
        </p:nvSpPr>
        <p:spPr bwMode="auto">
          <a:xfrm>
            <a:off x="7467600" y="2962276"/>
            <a:ext cx="3200400" cy="46166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t>固定交割价</a:t>
            </a:r>
          </a:p>
        </p:txBody>
      </p:sp>
      <p:sp>
        <p:nvSpPr>
          <p:cNvPr id="452613" name="Text Box 5"/>
          <p:cNvSpPr txBox="1">
            <a:spLocks noChangeArrowheads="1"/>
          </p:cNvSpPr>
          <p:nvPr/>
        </p:nvSpPr>
        <p:spPr bwMode="auto">
          <a:xfrm>
            <a:off x="6477000" y="1524001"/>
            <a:ext cx="3733800" cy="137883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t>带对冲的资产的有效价格为：</a:t>
            </a:r>
          </a:p>
          <a:p>
            <a:pPr algn="ctr">
              <a:lnSpc>
                <a:spcPct val="90000"/>
              </a:lnSpc>
              <a:spcBef>
                <a:spcPct val="20000"/>
              </a:spcBef>
            </a:pPr>
            <a:r>
              <a:t>基差风险
- 空头对冲者
- 固定交割价格
S2 + F1 - F2 = F1 + b2</a:t>
            </a:r>
          </a:p>
        </p:txBody>
      </p:sp>
      <p:grpSp>
        <p:nvGrpSpPr>
          <p:cNvPr id="452614" name="Group 6"/>
          <p:cNvGrpSpPr>
            <a:grpSpLocks/>
          </p:cNvGrpSpPr>
          <p:nvPr/>
        </p:nvGrpSpPr>
        <p:grpSpPr bwMode="auto">
          <a:xfrm>
            <a:off x="1617202" y="2196522"/>
            <a:ext cx="8839200" cy="4195763"/>
            <a:chOff x="192" y="1200"/>
            <a:chExt cx="5280" cy="2643"/>
          </a:xfrm>
        </p:grpSpPr>
        <p:grpSp>
          <p:nvGrpSpPr>
            <p:cNvPr id="452615" name="Group 7"/>
            <p:cNvGrpSpPr>
              <a:grpSpLocks/>
            </p:cNvGrpSpPr>
            <p:nvPr/>
          </p:nvGrpSpPr>
          <p:grpSpPr bwMode="auto">
            <a:xfrm>
              <a:off x="912" y="1200"/>
              <a:ext cx="4560" cy="2640"/>
              <a:chOff x="576" y="1056"/>
              <a:chExt cx="4560" cy="2640"/>
            </a:xfrm>
          </p:grpSpPr>
          <p:grpSp>
            <p:nvGrpSpPr>
              <p:cNvPr id="452616" name="Group 8"/>
              <p:cNvGrpSpPr>
                <a:grpSpLocks/>
              </p:cNvGrpSpPr>
              <p:nvPr/>
            </p:nvGrpSpPr>
            <p:grpSpPr bwMode="auto">
              <a:xfrm>
                <a:off x="576" y="1056"/>
                <a:ext cx="4560" cy="2544"/>
                <a:chOff x="576" y="1056"/>
                <a:chExt cx="4560" cy="2544"/>
              </a:xfrm>
            </p:grpSpPr>
            <p:sp>
              <p:nvSpPr>
                <p:cNvPr id="452617" name="Line 9"/>
                <p:cNvSpPr>
                  <a:spLocks noChangeShapeType="1"/>
                </p:cNvSpPr>
                <p:nvPr/>
              </p:nvSpPr>
              <p:spPr bwMode="auto">
                <a:xfrm>
                  <a:off x="1296" y="3312"/>
                  <a:ext cx="2879" cy="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18" name="Line 10"/>
                <p:cNvSpPr>
                  <a:spLocks noChangeShapeType="1"/>
                </p:cNvSpPr>
                <p:nvPr/>
              </p:nvSpPr>
              <p:spPr bwMode="auto">
                <a:xfrm flipV="1">
                  <a:off x="1296" y="1056"/>
                  <a:ext cx="0" cy="225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19" name="Text Box 11"/>
                <p:cNvSpPr txBox="1">
                  <a:spLocks noChangeArrowheads="1"/>
                </p:cNvSpPr>
                <p:nvPr/>
              </p:nvSpPr>
              <p:spPr bwMode="auto">
                <a:xfrm>
                  <a:off x="4272" y="3312"/>
                  <a:ext cx="86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Time</a:t>
                  </a:r>
                  <a:r>
                    <a:rPr lang="en-US" altLang="zh-CN" sz="2400" dirty="0">
                      <a:solidFill>
                        <a:srgbClr val="1406CA"/>
                      </a:solidFill>
                      <a:latin typeface="ZapfDingbats"/>
                      <a:ea typeface="宋体" panose="02010600030101010101" pitchFamily="2" charset="-122"/>
                    </a:rPr>
                    <a:t> </a:t>
                  </a:r>
                </a:p>
              </p:txBody>
            </p:sp>
            <p:sp>
              <p:nvSpPr>
                <p:cNvPr id="452620" name="Text Box 12"/>
                <p:cNvSpPr txBox="1">
                  <a:spLocks noChangeArrowheads="1"/>
                </p:cNvSpPr>
                <p:nvPr/>
              </p:nvSpPr>
              <p:spPr bwMode="auto">
                <a:xfrm>
                  <a:off x="576" y="1104"/>
                  <a:ext cx="768"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Price</a:t>
                  </a:r>
                  <a:r>
                    <a:rPr lang="en-US" altLang="zh-CN" sz="2400" dirty="0">
                      <a:solidFill>
                        <a:srgbClr val="1406CA"/>
                      </a:solidFill>
                      <a:latin typeface="ZapfDingbats"/>
                      <a:ea typeface="宋体" panose="02010600030101010101" pitchFamily="2" charset="-122"/>
                    </a:rPr>
                    <a:t> </a:t>
                  </a:r>
                </a:p>
              </p:txBody>
            </p:sp>
          </p:grpSp>
          <p:sp>
            <p:nvSpPr>
              <p:cNvPr id="452621" name="Text Box 13"/>
              <p:cNvSpPr txBox="1">
                <a:spLocks noChangeArrowheads="1"/>
              </p:cNvSpPr>
              <p:nvPr/>
            </p:nvSpPr>
            <p:spPr bwMode="auto">
              <a:xfrm>
                <a:off x="1200" y="3408"/>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i="1"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1 </a:t>
                </a:r>
                <a:endPar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52622" name="Line 14"/>
            <p:cNvSpPr>
              <a:spLocks noChangeShapeType="1"/>
            </p:cNvSpPr>
            <p:nvPr/>
          </p:nvSpPr>
          <p:spPr bwMode="auto">
            <a:xfrm>
              <a:off x="1632" y="1968"/>
              <a:ext cx="1968" cy="0"/>
            </a:xfrm>
            <a:prstGeom prst="line">
              <a:avLst/>
            </a:prstGeom>
            <a:noFill/>
            <a:ln w="38100">
              <a:solidFill>
                <a:srgbClr val="FF00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3" name="Line 15"/>
            <p:cNvSpPr>
              <a:spLocks noChangeShapeType="1"/>
            </p:cNvSpPr>
            <p:nvPr/>
          </p:nvSpPr>
          <p:spPr bwMode="auto">
            <a:xfrm>
              <a:off x="3600" y="1968"/>
              <a:ext cx="0" cy="1488"/>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4" name="Text Box 16"/>
            <p:cNvSpPr txBox="1">
              <a:spLocks noChangeArrowheads="1"/>
            </p:cNvSpPr>
            <p:nvPr/>
          </p:nvSpPr>
          <p:spPr bwMode="auto">
            <a:xfrm>
              <a:off x="3504" y="355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i="1"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srgbClr val="1406CA"/>
                  </a:solidFill>
                  <a:latin typeface="ZapfDingbats"/>
                  <a:ea typeface="宋体" panose="02010600030101010101" pitchFamily="2" charset="-122"/>
                </a:rPr>
                <a:t>2</a:t>
              </a:r>
              <a:r>
                <a:rPr lang="en-US" altLang="zh-CN" sz="2400" dirty="0">
                  <a:solidFill>
                    <a:srgbClr val="1406CA"/>
                  </a:solidFill>
                  <a:latin typeface="ZapfDingbats"/>
                  <a:ea typeface="宋体" panose="02010600030101010101" pitchFamily="2" charset="-122"/>
                </a:rPr>
                <a:t> </a:t>
              </a:r>
            </a:p>
          </p:txBody>
        </p:sp>
        <p:sp>
          <p:nvSpPr>
            <p:cNvPr id="452625" name="Freeform 17"/>
            <p:cNvSpPr>
              <a:spLocks/>
            </p:cNvSpPr>
            <p:nvPr/>
          </p:nvSpPr>
          <p:spPr bwMode="auto">
            <a:xfrm flipV="1">
              <a:off x="1632" y="1968"/>
              <a:ext cx="1968" cy="808"/>
            </a:xfrm>
            <a:custGeom>
              <a:avLst/>
              <a:gdLst>
                <a:gd name="T0" fmla="*/ 0 w 1968"/>
                <a:gd name="T1" fmla="*/ 768 h 768"/>
                <a:gd name="T2" fmla="*/ 432 w 1968"/>
                <a:gd name="T3" fmla="*/ 192 h 768"/>
                <a:gd name="T4" fmla="*/ 1056 w 1968"/>
                <a:gd name="T5" fmla="*/ 432 h 768"/>
                <a:gd name="T6" fmla="*/ 1968 w 1968"/>
                <a:gd name="T7" fmla="*/ 0 h 768"/>
              </a:gdLst>
              <a:ahLst/>
              <a:cxnLst>
                <a:cxn ang="0">
                  <a:pos x="T0" y="T1"/>
                </a:cxn>
                <a:cxn ang="0">
                  <a:pos x="T2" y="T3"/>
                </a:cxn>
                <a:cxn ang="0">
                  <a:pos x="T4" y="T5"/>
                </a:cxn>
                <a:cxn ang="0">
                  <a:pos x="T6" y="T7"/>
                </a:cxn>
              </a:cxnLst>
              <a:rect l="0" t="0" r="r" b="b"/>
              <a:pathLst>
                <a:path w="1968" h="768">
                  <a:moveTo>
                    <a:pt x="0" y="768"/>
                  </a:moveTo>
                  <a:cubicBezTo>
                    <a:pt x="128" y="508"/>
                    <a:pt x="256" y="248"/>
                    <a:pt x="432" y="192"/>
                  </a:cubicBezTo>
                  <a:cubicBezTo>
                    <a:pt x="608" y="136"/>
                    <a:pt x="800" y="464"/>
                    <a:pt x="1056" y="432"/>
                  </a:cubicBezTo>
                  <a:cubicBezTo>
                    <a:pt x="1312" y="400"/>
                    <a:pt x="1640" y="200"/>
                    <a:pt x="1968" y="0"/>
                  </a:cubicBezTo>
                </a:path>
              </a:pathLst>
            </a:custGeom>
            <a:noFill/>
            <a:ln w="38100" cap="flat" cmpd="sng">
              <a:solidFill>
                <a:srgbClr val="FF9900"/>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6" name="Text Box 18"/>
            <p:cNvSpPr txBox="1">
              <a:spLocks noChangeArrowheads="1"/>
            </p:cNvSpPr>
            <p:nvPr/>
          </p:nvSpPr>
          <p:spPr bwMode="auto">
            <a:xfrm>
              <a:off x="1824" y="2702"/>
              <a:ext cx="15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rgbClr val="FF99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Future price</a:t>
              </a:r>
            </a:p>
          </p:txBody>
        </p:sp>
        <p:sp>
          <p:nvSpPr>
            <p:cNvPr id="452627" name="AutoShape 19"/>
            <p:cNvSpPr>
              <a:spLocks noChangeArrowheads="1"/>
            </p:cNvSpPr>
            <p:nvPr/>
          </p:nvSpPr>
          <p:spPr bwMode="auto">
            <a:xfrm>
              <a:off x="3360" y="2304"/>
              <a:ext cx="144" cy="192"/>
            </a:xfrm>
            <a:prstGeom prst="upDownArrow">
              <a:avLst>
                <a:gd name="adj1" fmla="val 50000"/>
                <a:gd name="adj2" fmla="val 26667"/>
              </a:avLst>
            </a:prstGeom>
            <a:solidFill>
              <a:srgbClr val="FF158A"/>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52628" name="Line 20"/>
            <p:cNvSpPr>
              <a:spLocks noChangeShapeType="1"/>
            </p:cNvSpPr>
            <p:nvPr/>
          </p:nvSpPr>
          <p:spPr bwMode="auto">
            <a:xfrm>
              <a:off x="3120" y="2304"/>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9" name="Line 21"/>
            <p:cNvSpPr>
              <a:spLocks noChangeShapeType="1"/>
            </p:cNvSpPr>
            <p:nvPr/>
          </p:nvSpPr>
          <p:spPr bwMode="auto">
            <a:xfrm>
              <a:off x="3120" y="2496"/>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0" name="AutoShape 22"/>
            <p:cNvSpPr>
              <a:spLocks noChangeArrowheads="1"/>
            </p:cNvSpPr>
            <p:nvPr/>
          </p:nvSpPr>
          <p:spPr bwMode="auto">
            <a:xfrm>
              <a:off x="3839" y="2249"/>
              <a:ext cx="1249" cy="410"/>
            </a:xfrm>
            <a:prstGeom prst="wedgeRoundRectCallout">
              <a:avLst>
                <a:gd name="adj1" fmla="val -86829"/>
                <a:gd name="adj2" fmla="val 8102"/>
                <a:gd name="adj3" fmla="val 16667"/>
              </a:avLst>
            </a:prstGeom>
            <a:noFill/>
            <a:ln w="19050">
              <a:solidFill>
                <a:srgbClr val="FF158A"/>
              </a:solidFill>
              <a:miter lim="800000"/>
              <a:headEnd type="none" w="sm" len="sm"/>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宋体" panose="02010600030101010101" pitchFamily="2" charset="-122"/>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2</a:t>
              </a:r>
              <a:endParaRPr lang="en-US" altLang="zh-CN" b="1" dirty="0">
                <a:solidFill>
                  <a:srgbClr val="FF158A"/>
                </a:solidFill>
                <a:latin typeface="ZapfDingbats"/>
                <a:ea typeface="宋体" panose="02010600030101010101" pitchFamily="2" charset="-122"/>
              </a:endParaRPr>
            </a:p>
          </p:txBody>
        </p:sp>
        <p:grpSp>
          <p:nvGrpSpPr>
            <p:cNvPr id="452631" name="Group 23"/>
            <p:cNvGrpSpPr>
              <a:grpSpLocks/>
            </p:cNvGrpSpPr>
            <p:nvPr/>
          </p:nvGrpSpPr>
          <p:grpSpPr bwMode="auto">
            <a:xfrm>
              <a:off x="192" y="1560"/>
              <a:ext cx="1360" cy="1032"/>
              <a:chOff x="144" y="1416"/>
              <a:chExt cx="1360" cy="1032"/>
            </a:xfrm>
          </p:grpSpPr>
          <p:sp>
            <p:nvSpPr>
              <p:cNvPr id="452632" name="AutoShape 24"/>
              <p:cNvSpPr>
                <a:spLocks noChangeArrowheads="1"/>
              </p:cNvSpPr>
              <p:nvPr/>
            </p:nvSpPr>
            <p:spPr bwMode="auto">
              <a:xfrm flipH="1">
                <a:off x="1248" y="1416"/>
                <a:ext cx="142" cy="384"/>
              </a:xfrm>
              <a:prstGeom prst="upDownArrow">
                <a:avLst>
                  <a:gd name="adj1" fmla="val 50000"/>
                  <a:gd name="adj2" fmla="val 54085"/>
                </a:avLst>
              </a:prstGeom>
              <a:solidFill>
                <a:srgbClr val="FF158A"/>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52633" name="Line 25"/>
              <p:cNvSpPr>
                <a:spLocks noChangeShapeType="1"/>
              </p:cNvSpPr>
              <p:nvPr/>
            </p:nvSpPr>
            <p:spPr bwMode="auto">
              <a:xfrm flipH="1">
                <a:off x="1212" y="1440"/>
                <a:ext cx="292" cy="0"/>
              </a:xfrm>
              <a:prstGeom prst="line">
                <a:avLst/>
              </a:prstGeom>
              <a:noFill/>
              <a:ln w="19050">
                <a:solidFill>
                  <a:srgbClr val="00000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4" name="Line 26"/>
              <p:cNvSpPr>
                <a:spLocks noChangeShapeType="1"/>
              </p:cNvSpPr>
              <p:nvPr/>
            </p:nvSpPr>
            <p:spPr bwMode="auto">
              <a:xfrm flipH="1">
                <a:off x="1195" y="1794"/>
                <a:ext cx="288" cy="12"/>
              </a:xfrm>
              <a:prstGeom prst="line">
                <a:avLst/>
              </a:prstGeom>
              <a:noFill/>
              <a:ln w="19050">
                <a:solidFill>
                  <a:srgbClr val="00206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5" name="AutoShape 27"/>
              <p:cNvSpPr>
                <a:spLocks noChangeArrowheads="1"/>
              </p:cNvSpPr>
              <p:nvPr/>
            </p:nvSpPr>
            <p:spPr bwMode="auto">
              <a:xfrm flipH="1">
                <a:off x="144" y="1968"/>
                <a:ext cx="964" cy="480"/>
              </a:xfrm>
              <a:prstGeom prst="wedgeRoundRectCallout">
                <a:avLst>
                  <a:gd name="adj1" fmla="val -66806"/>
                  <a:gd name="adj2" fmla="val -106463"/>
                  <a:gd name="adj3" fmla="val 16667"/>
                </a:avLst>
              </a:prstGeom>
              <a:noFill/>
              <a:ln w="19050">
                <a:solidFill>
                  <a:srgbClr val="FF158A"/>
                </a:solidFill>
                <a:miter lim="800000"/>
                <a:headEnd type="none" w="sm" len="sm"/>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宋体" panose="02010600030101010101" pitchFamily="2" charset="-122"/>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1</a:t>
                </a:r>
                <a:endParaRPr lang="en-US" altLang="zh-CN" b="1" dirty="0">
                  <a:solidFill>
                    <a:srgbClr val="FF158A"/>
                  </a:solidFill>
                  <a:latin typeface="ZapfDingbats"/>
                  <a:ea typeface="宋体" panose="02010600030101010101" pitchFamily="2" charset="-122"/>
                </a:endParaRPr>
              </a:p>
            </p:txBody>
          </p:sp>
        </p:grpSp>
        <p:grpSp>
          <p:nvGrpSpPr>
            <p:cNvPr id="452636" name="Group 28"/>
            <p:cNvGrpSpPr>
              <a:grpSpLocks/>
            </p:cNvGrpSpPr>
            <p:nvPr/>
          </p:nvGrpSpPr>
          <p:grpSpPr bwMode="auto">
            <a:xfrm>
              <a:off x="1632" y="1392"/>
              <a:ext cx="3648" cy="1776"/>
              <a:chOff x="1488" y="1248"/>
              <a:chExt cx="3648" cy="1776"/>
            </a:xfrm>
          </p:grpSpPr>
          <p:grpSp>
            <p:nvGrpSpPr>
              <p:cNvPr id="452637" name="Group 29"/>
              <p:cNvGrpSpPr>
                <a:grpSpLocks/>
              </p:cNvGrpSpPr>
              <p:nvPr/>
            </p:nvGrpSpPr>
            <p:grpSpPr bwMode="auto">
              <a:xfrm>
                <a:off x="1488" y="1248"/>
                <a:ext cx="1968" cy="1392"/>
                <a:chOff x="1296" y="1824"/>
                <a:chExt cx="1968" cy="960"/>
              </a:xfrm>
            </p:grpSpPr>
            <p:sp>
              <p:nvSpPr>
                <p:cNvPr id="452638" name="Freeform 30"/>
                <p:cNvSpPr>
                  <a:spLocks/>
                </p:cNvSpPr>
                <p:nvPr/>
              </p:nvSpPr>
              <p:spPr bwMode="auto">
                <a:xfrm flipV="1">
                  <a:off x="1296" y="1946"/>
                  <a:ext cx="1968" cy="838"/>
                </a:xfrm>
                <a:custGeom>
                  <a:avLst/>
                  <a:gdLst>
                    <a:gd name="T0" fmla="*/ 0 w 1968"/>
                    <a:gd name="T1" fmla="*/ 1152 h 1152"/>
                    <a:gd name="T2" fmla="*/ 480 w 1968"/>
                    <a:gd name="T3" fmla="*/ 624 h 1152"/>
                    <a:gd name="T4" fmla="*/ 1056 w 1968"/>
                    <a:gd name="T5" fmla="*/ 816 h 1152"/>
                    <a:gd name="T6" fmla="*/ 1584 w 1968"/>
                    <a:gd name="T7" fmla="*/ 336 h 1152"/>
                    <a:gd name="T8" fmla="*/ 1968 w 1968"/>
                    <a:gd name="T9" fmla="*/ 0 h 1152"/>
                  </a:gdLst>
                  <a:ahLst/>
                  <a:cxnLst>
                    <a:cxn ang="0">
                      <a:pos x="T0" y="T1"/>
                    </a:cxn>
                    <a:cxn ang="0">
                      <a:pos x="T2" y="T3"/>
                    </a:cxn>
                    <a:cxn ang="0">
                      <a:pos x="T4" y="T5"/>
                    </a:cxn>
                    <a:cxn ang="0">
                      <a:pos x="T6" y="T7"/>
                    </a:cxn>
                    <a:cxn ang="0">
                      <a:pos x="T8" y="T9"/>
                    </a:cxn>
                  </a:cxnLst>
                  <a:rect l="0" t="0" r="r" b="b"/>
                  <a:pathLst>
                    <a:path w="1968" h="1152">
                      <a:moveTo>
                        <a:pt x="0" y="1152"/>
                      </a:moveTo>
                      <a:cubicBezTo>
                        <a:pt x="152" y="916"/>
                        <a:pt x="304" y="680"/>
                        <a:pt x="480" y="624"/>
                      </a:cubicBezTo>
                      <a:cubicBezTo>
                        <a:pt x="656" y="568"/>
                        <a:pt x="872" y="864"/>
                        <a:pt x="1056" y="816"/>
                      </a:cubicBezTo>
                      <a:cubicBezTo>
                        <a:pt x="1240" y="768"/>
                        <a:pt x="1432" y="472"/>
                        <a:pt x="1584" y="336"/>
                      </a:cubicBezTo>
                      <a:cubicBezTo>
                        <a:pt x="1736" y="200"/>
                        <a:pt x="1852" y="100"/>
                        <a:pt x="1968" y="0"/>
                      </a:cubicBezTo>
                    </a:path>
                  </a:pathLst>
                </a:custGeom>
                <a:noFill/>
                <a:ln w="38100" cap="flat" cmpd="sng">
                  <a:solidFill>
                    <a:schemeClr val="tx2"/>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9" name="Text Box 31"/>
                <p:cNvSpPr txBox="1">
                  <a:spLocks noChangeArrowheads="1"/>
                </p:cNvSpPr>
                <p:nvPr/>
              </p:nvSpPr>
              <p:spPr bwMode="auto">
                <a:xfrm>
                  <a:off x="1392" y="1824"/>
                  <a:ext cx="960" cy="20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Spot price</a:t>
                  </a:r>
                </a:p>
              </p:txBody>
            </p:sp>
          </p:grpSp>
          <p:sp>
            <p:nvSpPr>
              <p:cNvPr id="452640" name="Text Box 32"/>
              <p:cNvSpPr txBox="1">
                <a:spLocks noChangeArrowheads="1"/>
              </p:cNvSpPr>
              <p:nvPr/>
            </p:nvSpPr>
            <p:spPr bwMode="auto">
              <a:xfrm>
                <a:off x="3696" y="2736"/>
                <a:ext cx="144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宋体" panose="02010600030101010101" pitchFamily="2" charset="-122"/>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 =0</a:t>
                </a:r>
              </a:p>
            </p:txBody>
          </p:sp>
        </p:grpSp>
        <p:sp>
          <p:nvSpPr>
            <p:cNvPr id="452641" name="Line 33"/>
            <p:cNvSpPr>
              <a:spLocks noChangeShapeType="1"/>
            </p:cNvSpPr>
            <p:nvPr/>
          </p:nvSpPr>
          <p:spPr bwMode="auto">
            <a:xfrm>
              <a:off x="3120" y="1968"/>
              <a:ext cx="0" cy="14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42" name="Text Box 34"/>
            <p:cNvSpPr txBox="1">
              <a:spLocks noChangeArrowheads="1"/>
            </p:cNvSpPr>
            <p:nvPr/>
          </p:nvSpPr>
          <p:spPr bwMode="auto">
            <a:xfrm>
              <a:off x="3024" y="3552"/>
              <a:ext cx="384" cy="29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i="1" dirty="0" smtClean="0">
                  <a:solidFill>
                    <a:srgbClr val="1406CA"/>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i="1" dirty="0" smtClean="0">
                  <a:solidFill>
                    <a:srgbClr val="1406CA"/>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aseline="-25000" dirty="0" smtClean="0">
                  <a:solidFill>
                    <a:srgbClr val="1406CA"/>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endParaRPr lang="en-US" altLang="zh-CN" sz="2400" baseline="-25000" dirty="0">
                <a:solidFill>
                  <a:srgbClr val="1406CA"/>
                </a:solidFill>
                <a:latin typeface="ZapfDingbats"/>
                <a:ea typeface="宋体" panose="02010600030101010101" pitchFamily="2" charset="-122"/>
              </a:endParaRPr>
            </a:p>
          </p:txBody>
        </p:sp>
      </p:grpSp>
    </p:spTree>
    <p:extLst>
      <p:ext uri="{BB962C8B-B14F-4D97-AF65-F5344CB8AC3E}">
        <p14:creationId xmlns:p14="http://schemas.microsoft.com/office/powerpoint/2010/main" val="2173591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2613"/>
                                        </p:tgtEl>
                                        <p:attrNameLst>
                                          <p:attrName>style.visibility</p:attrName>
                                        </p:attrNameLst>
                                      </p:cBhvr>
                                      <p:to>
                                        <p:strVal val="visible"/>
                                      </p:to>
                                    </p:set>
                                    <p:anim calcmode="lin" valueType="num">
                                      <p:cBhvr additive="base">
                                        <p:cTn id="7" dur="500" fill="hold"/>
                                        <p:tgtEl>
                                          <p:spTgt spid="452613"/>
                                        </p:tgtEl>
                                        <p:attrNameLst>
                                          <p:attrName>ppt_x</p:attrName>
                                        </p:attrNameLst>
                                      </p:cBhvr>
                                      <p:tavLst>
                                        <p:tav tm="0">
                                          <p:val>
                                            <p:strVal val="1+#ppt_w/2"/>
                                          </p:val>
                                        </p:tav>
                                        <p:tav tm="100000">
                                          <p:val>
                                            <p:strVal val="#ppt_x"/>
                                          </p:val>
                                        </p:tav>
                                      </p:tavLst>
                                    </p:anim>
                                    <p:anim calcmode="lin" valueType="num">
                                      <p:cBhvr additive="base">
                                        <p:cTn id="8" dur="500" fill="hold"/>
                                        <p:tgtEl>
                                          <p:spTgt spid="452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t>基差风险</a:t>
            </a:r>
            <a:endParaRPr lang="zh-CN" altLang="en-US" dirty="0">
              <a:ea typeface="宋体" panose="02010600030101010101" pitchFamily="2" charset="-122"/>
            </a:endParaRPr>
          </a:p>
        </p:txBody>
      </p:sp>
      <p:grpSp>
        <p:nvGrpSpPr>
          <p:cNvPr id="453635" name="Group 3"/>
          <p:cNvGrpSpPr>
            <a:grpSpLocks/>
          </p:cNvGrpSpPr>
          <p:nvPr/>
        </p:nvGrpSpPr>
        <p:grpSpPr bwMode="auto">
          <a:xfrm>
            <a:off x="1828800" y="1905000"/>
            <a:ext cx="8382000" cy="4191000"/>
            <a:chOff x="192" y="1200"/>
            <a:chExt cx="5280" cy="2640"/>
          </a:xfrm>
        </p:grpSpPr>
        <p:grpSp>
          <p:nvGrpSpPr>
            <p:cNvPr id="453636" name="Group 4"/>
            <p:cNvGrpSpPr>
              <a:grpSpLocks/>
            </p:cNvGrpSpPr>
            <p:nvPr/>
          </p:nvGrpSpPr>
          <p:grpSpPr bwMode="auto">
            <a:xfrm>
              <a:off x="912" y="1200"/>
              <a:ext cx="4560" cy="2640"/>
              <a:chOff x="576" y="1056"/>
              <a:chExt cx="4560" cy="2640"/>
            </a:xfrm>
          </p:grpSpPr>
          <p:grpSp>
            <p:nvGrpSpPr>
              <p:cNvPr id="453637" name="Group 5"/>
              <p:cNvGrpSpPr>
                <a:grpSpLocks/>
              </p:cNvGrpSpPr>
              <p:nvPr/>
            </p:nvGrpSpPr>
            <p:grpSpPr bwMode="auto">
              <a:xfrm>
                <a:off x="576" y="1056"/>
                <a:ext cx="4560" cy="2544"/>
                <a:chOff x="576" y="1056"/>
                <a:chExt cx="4560" cy="2544"/>
              </a:xfrm>
            </p:grpSpPr>
            <p:sp>
              <p:nvSpPr>
                <p:cNvPr id="453638" name="Line 6"/>
                <p:cNvSpPr>
                  <a:spLocks noChangeShapeType="1"/>
                </p:cNvSpPr>
                <p:nvPr/>
              </p:nvSpPr>
              <p:spPr bwMode="auto">
                <a:xfrm>
                  <a:off x="1296" y="3312"/>
                  <a:ext cx="2879" cy="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39" name="Line 7"/>
                <p:cNvSpPr>
                  <a:spLocks noChangeShapeType="1"/>
                </p:cNvSpPr>
                <p:nvPr/>
              </p:nvSpPr>
              <p:spPr bwMode="auto">
                <a:xfrm flipV="1">
                  <a:off x="1296" y="1056"/>
                  <a:ext cx="0" cy="225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0" name="Text Box 8"/>
                <p:cNvSpPr txBox="1">
                  <a:spLocks noChangeArrowheads="1"/>
                </p:cNvSpPr>
                <p:nvPr/>
              </p:nvSpPr>
              <p:spPr bwMode="auto">
                <a:xfrm>
                  <a:off x="4272" y="3312"/>
                  <a:ext cx="86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Time </a:t>
                  </a:r>
                </a:p>
              </p:txBody>
            </p:sp>
            <p:sp>
              <p:nvSpPr>
                <p:cNvPr id="453641" name="Text Box 9"/>
                <p:cNvSpPr txBox="1">
                  <a:spLocks noChangeArrowheads="1"/>
                </p:cNvSpPr>
                <p:nvPr/>
              </p:nvSpPr>
              <p:spPr bwMode="auto">
                <a:xfrm>
                  <a:off x="576" y="1104"/>
                  <a:ext cx="768"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FF158A"/>
                      </a:solidFill>
                      <a:latin typeface="Times New Roman" panose="02020603050405020304" pitchFamily="18" charset="0"/>
                      <a:ea typeface="宋体" panose="02010600030101010101" pitchFamily="2" charset="-122"/>
                      <a:cs typeface="Times New Roman" panose="02020603050405020304" pitchFamily="18" charset="0"/>
                    </a:rPr>
                    <a:t>Price</a:t>
                  </a:r>
                  <a:r>
                    <a:rPr lang="en-US" altLang="zh-CN" sz="2400" dirty="0">
                      <a:solidFill>
                        <a:srgbClr val="FF158A"/>
                      </a:solidFill>
                      <a:latin typeface="ZapfDingbats"/>
                      <a:ea typeface="宋体" panose="02010600030101010101" pitchFamily="2" charset="-122"/>
                    </a:rPr>
                    <a:t> </a:t>
                  </a:r>
                </a:p>
              </p:txBody>
            </p:sp>
          </p:grpSp>
          <p:sp>
            <p:nvSpPr>
              <p:cNvPr id="453642" name="Text Box 10"/>
              <p:cNvSpPr txBox="1">
                <a:spLocks noChangeArrowheads="1"/>
              </p:cNvSpPr>
              <p:nvPr/>
            </p:nvSpPr>
            <p:spPr bwMode="auto">
              <a:xfrm>
                <a:off x="1200" y="3408"/>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a:t>
                </a:r>
                <a:r>
                  <a:rPr lang="en-US" altLang="zh-CN" sz="2400" baseline="-25000">
                    <a:solidFill>
                      <a:srgbClr val="CCFFFF"/>
                    </a:solidFill>
                    <a:latin typeface="ZapfDingbats"/>
                    <a:ea typeface="宋体" panose="02010600030101010101" pitchFamily="2" charset="-122"/>
                  </a:rPr>
                  <a:t>1 </a:t>
                </a:r>
                <a:endParaRPr lang="en-US" altLang="zh-CN" sz="2400">
                  <a:solidFill>
                    <a:srgbClr val="CCFFFF"/>
                  </a:solidFill>
                  <a:latin typeface="ZapfDingbats"/>
                  <a:ea typeface="宋体" panose="02010600030101010101" pitchFamily="2" charset="-122"/>
                </a:endParaRPr>
              </a:p>
            </p:txBody>
          </p:sp>
        </p:grpSp>
        <p:sp>
          <p:nvSpPr>
            <p:cNvPr id="453643" name="Line 11"/>
            <p:cNvSpPr>
              <a:spLocks noChangeShapeType="1"/>
            </p:cNvSpPr>
            <p:nvPr/>
          </p:nvSpPr>
          <p:spPr bwMode="auto">
            <a:xfrm>
              <a:off x="1632" y="1968"/>
              <a:ext cx="1968" cy="0"/>
            </a:xfrm>
            <a:prstGeom prst="line">
              <a:avLst/>
            </a:prstGeom>
            <a:noFill/>
            <a:ln w="38100">
              <a:solidFill>
                <a:srgbClr val="FF00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4" name="Line 12"/>
            <p:cNvSpPr>
              <a:spLocks noChangeShapeType="1"/>
            </p:cNvSpPr>
            <p:nvPr/>
          </p:nvSpPr>
          <p:spPr bwMode="auto">
            <a:xfrm>
              <a:off x="3600" y="1968"/>
              <a:ext cx="0" cy="1488"/>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5" name="Text Box 13"/>
            <p:cNvSpPr txBox="1">
              <a:spLocks noChangeArrowheads="1"/>
            </p:cNvSpPr>
            <p:nvPr/>
          </p:nvSpPr>
          <p:spPr bwMode="auto">
            <a:xfrm>
              <a:off x="3504" y="355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a:t>
              </a:r>
              <a:r>
                <a:rPr lang="en-US" altLang="zh-CN" sz="2400" baseline="-25000">
                  <a:solidFill>
                    <a:srgbClr val="CCFFFF"/>
                  </a:solidFill>
                  <a:latin typeface="ZapfDingbats"/>
                  <a:ea typeface="宋体" panose="02010600030101010101" pitchFamily="2" charset="-122"/>
                </a:rPr>
                <a:t>2</a:t>
              </a:r>
              <a:r>
                <a:rPr lang="en-US" altLang="zh-CN" sz="2400">
                  <a:solidFill>
                    <a:srgbClr val="CCFFFF"/>
                  </a:solidFill>
                  <a:latin typeface="ZapfDingbats"/>
                  <a:ea typeface="宋体" panose="02010600030101010101" pitchFamily="2" charset="-122"/>
                </a:rPr>
                <a:t> </a:t>
              </a:r>
            </a:p>
          </p:txBody>
        </p:sp>
        <p:sp>
          <p:nvSpPr>
            <p:cNvPr id="453646" name="Freeform 14"/>
            <p:cNvSpPr>
              <a:spLocks/>
            </p:cNvSpPr>
            <p:nvPr/>
          </p:nvSpPr>
          <p:spPr bwMode="auto">
            <a:xfrm flipV="1">
              <a:off x="1632" y="1968"/>
              <a:ext cx="1968" cy="808"/>
            </a:xfrm>
            <a:custGeom>
              <a:avLst/>
              <a:gdLst>
                <a:gd name="T0" fmla="*/ 0 w 1968"/>
                <a:gd name="T1" fmla="*/ 768 h 768"/>
                <a:gd name="T2" fmla="*/ 432 w 1968"/>
                <a:gd name="T3" fmla="*/ 192 h 768"/>
                <a:gd name="T4" fmla="*/ 1056 w 1968"/>
                <a:gd name="T5" fmla="*/ 432 h 768"/>
                <a:gd name="T6" fmla="*/ 1968 w 1968"/>
                <a:gd name="T7" fmla="*/ 0 h 768"/>
              </a:gdLst>
              <a:ahLst/>
              <a:cxnLst>
                <a:cxn ang="0">
                  <a:pos x="T0" y="T1"/>
                </a:cxn>
                <a:cxn ang="0">
                  <a:pos x="T2" y="T3"/>
                </a:cxn>
                <a:cxn ang="0">
                  <a:pos x="T4" y="T5"/>
                </a:cxn>
                <a:cxn ang="0">
                  <a:pos x="T6" y="T7"/>
                </a:cxn>
              </a:cxnLst>
              <a:rect l="0" t="0" r="r" b="b"/>
              <a:pathLst>
                <a:path w="1968" h="768">
                  <a:moveTo>
                    <a:pt x="0" y="768"/>
                  </a:moveTo>
                  <a:cubicBezTo>
                    <a:pt x="128" y="508"/>
                    <a:pt x="256" y="248"/>
                    <a:pt x="432" y="192"/>
                  </a:cubicBezTo>
                  <a:cubicBezTo>
                    <a:pt x="608" y="136"/>
                    <a:pt x="800" y="464"/>
                    <a:pt x="1056" y="432"/>
                  </a:cubicBezTo>
                  <a:cubicBezTo>
                    <a:pt x="1312" y="400"/>
                    <a:pt x="1640" y="200"/>
                    <a:pt x="1968" y="0"/>
                  </a:cubicBezTo>
                </a:path>
              </a:pathLst>
            </a:custGeom>
            <a:noFill/>
            <a:ln w="38100" cap="flat" cmpd="sng">
              <a:solidFill>
                <a:srgbClr val="FF9900"/>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7" name="Text Box 15"/>
            <p:cNvSpPr txBox="1">
              <a:spLocks noChangeArrowheads="1"/>
            </p:cNvSpPr>
            <p:nvPr/>
          </p:nvSpPr>
          <p:spPr bwMode="auto">
            <a:xfrm>
              <a:off x="1824" y="2702"/>
              <a:ext cx="15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rgbClr val="FF99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Future price</a:t>
              </a:r>
            </a:p>
          </p:txBody>
        </p:sp>
        <p:sp>
          <p:nvSpPr>
            <p:cNvPr id="453648" name="AutoShape 16"/>
            <p:cNvSpPr>
              <a:spLocks noChangeArrowheads="1"/>
            </p:cNvSpPr>
            <p:nvPr/>
          </p:nvSpPr>
          <p:spPr bwMode="auto">
            <a:xfrm>
              <a:off x="3360" y="2304"/>
              <a:ext cx="144" cy="192"/>
            </a:xfrm>
            <a:prstGeom prst="upDownArrow">
              <a:avLst>
                <a:gd name="adj1" fmla="val 50000"/>
                <a:gd name="adj2" fmla="val 26667"/>
              </a:avLst>
            </a:prstGeom>
            <a:solidFill>
              <a:srgbClr val="FF158A"/>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49" name="Line 17"/>
            <p:cNvSpPr>
              <a:spLocks noChangeShapeType="1"/>
            </p:cNvSpPr>
            <p:nvPr/>
          </p:nvSpPr>
          <p:spPr bwMode="auto">
            <a:xfrm>
              <a:off x="3120" y="2304"/>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0" name="Line 18"/>
            <p:cNvSpPr>
              <a:spLocks noChangeShapeType="1"/>
            </p:cNvSpPr>
            <p:nvPr/>
          </p:nvSpPr>
          <p:spPr bwMode="auto">
            <a:xfrm>
              <a:off x="3120" y="2496"/>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1" name="AutoShape 19"/>
            <p:cNvSpPr>
              <a:spLocks noChangeArrowheads="1"/>
            </p:cNvSpPr>
            <p:nvPr/>
          </p:nvSpPr>
          <p:spPr bwMode="auto">
            <a:xfrm>
              <a:off x="3936" y="2112"/>
              <a:ext cx="1344" cy="432"/>
            </a:xfrm>
            <a:prstGeom prst="wedgeRoundRectCallout">
              <a:avLst>
                <a:gd name="adj1" fmla="val -86829"/>
                <a:gd name="adj2" fmla="val 8102"/>
                <a:gd name="adj3" fmla="val 16667"/>
              </a:avLst>
            </a:prstGeom>
            <a:solidFill>
              <a:schemeClr val="accent2"/>
            </a:solidFill>
            <a:ln w="19050">
              <a:solidFill>
                <a:srgbClr val="C00000"/>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1406CA"/>
                  </a:solidFill>
                  <a:latin typeface="ZapfDingbats"/>
                  <a:ea typeface="宋体" panose="02010600030101010101" pitchFamily="2" charset="-122"/>
                </a:rPr>
                <a:t>b</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S</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F</a:t>
              </a:r>
              <a:r>
                <a:rPr lang="en-US" altLang="zh-CN" b="1" baseline="-25000" dirty="0">
                  <a:solidFill>
                    <a:srgbClr val="1406CA"/>
                  </a:solidFill>
                  <a:latin typeface="ZapfDingbats"/>
                  <a:ea typeface="宋体" panose="02010600030101010101" pitchFamily="2" charset="-122"/>
                </a:rPr>
                <a:t>2</a:t>
              </a:r>
              <a:endParaRPr lang="en-US" altLang="zh-CN" b="1" dirty="0">
                <a:solidFill>
                  <a:srgbClr val="1406CA"/>
                </a:solidFill>
                <a:latin typeface="ZapfDingbats"/>
                <a:ea typeface="宋体" panose="02010600030101010101" pitchFamily="2" charset="-122"/>
              </a:endParaRPr>
            </a:p>
          </p:txBody>
        </p:sp>
        <p:grpSp>
          <p:nvGrpSpPr>
            <p:cNvPr id="453652" name="Group 20"/>
            <p:cNvGrpSpPr>
              <a:grpSpLocks/>
            </p:cNvGrpSpPr>
            <p:nvPr/>
          </p:nvGrpSpPr>
          <p:grpSpPr bwMode="auto">
            <a:xfrm>
              <a:off x="192" y="1560"/>
              <a:ext cx="1392" cy="1032"/>
              <a:chOff x="144" y="1416"/>
              <a:chExt cx="1392" cy="1032"/>
            </a:xfrm>
          </p:grpSpPr>
          <p:sp>
            <p:nvSpPr>
              <p:cNvPr id="453653" name="AutoShape 21"/>
              <p:cNvSpPr>
                <a:spLocks noChangeArrowheads="1"/>
              </p:cNvSpPr>
              <p:nvPr/>
            </p:nvSpPr>
            <p:spPr bwMode="auto">
              <a:xfrm flipH="1">
                <a:off x="1248" y="1416"/>
                <a:ext cx="142" cy="384"/>
              </a:xfrm>
              <a:prstGeom prst="upDownArrow">
                <a:avLst>
                  <a:gd name="adj1" fmla="val 50000"/>
                  <a:gd name="adj2" fmla="val 54085"/>
                </a:avLst>
              </a:prstGeom>
              <a:solidFill>
                <a:srgbClr val="FF158A"/>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4" name="Line 22"/>
              <p:cNvSpPr>
                <a:spLocks noChangeShapeType="1"/>
              </p:cNvSpPr>
              <p:nvPr/>
            </p:nvSpPr>
            <p:spPr bwMode="auto">
              <a:xfrm flipH="1">
                <a:off x="1212" y="1440"/>
                <a:ext cx="292" cy="0"/>
              </a:xfrm>
              <a:prstGeom prst="line">
                <a:avLst/>
              </a:prstGeom>
              <a:noFill/>
              <a:ln w="19050">
                <a:solidFill>
                  <a:srgbClr val="00206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5" name="Line 23"/>
              <p:cNvSpPr>
                <a:spLocks noChangeShapeType="1"/>
              </p:cNvSpPr>
              <p:nvPr/>
            </p:nvSpPr>
            <p:spPr bwMode="auto">
              <a:xfrm flipH="1">
                <a:off x="1244" y="1812"/>
                <a:ext cx="292" cy="0"/>
              </a:xfrm>
              <a:prstGeom prst="line">
                <a:avLst/>
              </a:prstGeom>
              <a:noFill/>
              <a:ln w="19050">
                <a:solidFill>
                  <a:srgbClr val="1406CA"/>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6" name="AutoShape 24"/>
              <p:cNvSpPr>
                <a:spLocks noChangeArrowheads="1"/>
              </p:cNvSpPr>
              <p:nvPr/>
            </p:nvSpPr>
            <p:spPr bwMode="auto">
              <a:xfrm flipH="1">
                <a:off x="144" y="1968"/>
                <a:ext cx="964" cy="480"/>
              </a:xfrm>
              <a:prstGeom prst="wedgeRoundRectCallout">
                <a:avLst>
                  <a:gd name="adj1" fmla="val -66806"/>
                  <a:gd name="adj2" fmla="val -106463"/>
                  <a:gd name="adj3" fmla="val 16667"/>
                </a:avLst>
              </a:prstGeom>
              <a:solidFill>
                <a:schemeClr val="accent2"/>
              </a:solidFill>
              <a:ln w="19050">
                <a:solidFill>
                  <a:srgbClr val="C00000"/>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1406CA"/>
                    </a:solidFill>
                    <a:latin typeface="ZapfDingbats"/>
                    <a:ea typeface="宋体" panose="02010600030101010101" pitchFamily="2" charset="-122"/>
                  </a:rPr>
                  <a:t>b</a:t>
                </a:r>
                <a:r>
                  <a:rPr lang="en-US" altLang="zh-CN" b="1" baseline="-25000" dirty="0">
                    <a:solidFill>
                      <a:srgbClr val="1406CA"/>
                    </a:solidFill>
                    <a:latin typeface="ZapfDingbats"/>
                    <a:ea typeface="宋体" panose="02010600030101010101" pitchFamily="2" charset="-122"/>
                  </a:rPr>
                  <a:t>1</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S</a:t>
                </a:r>
                <a:r>
                  <a:rPr lang="en-US" altLang="zh-CN" b="1" baseline="-25000" dirty="0">
                    <a:solidFill>
                      <a:srgbClr val="1406CA"/>
                    </a:solidFill>
                    <a:latin typeface="ZapfDingbats"/>
                    <a:ea typeface="宋体" panose="02010600030101010101" pitchFamily="2" charset="-122"/>
                  </a:rPr>
                  <a:t>1</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F</a:t>
                </a:r>
                <a:r>
                  <a:rPr lang="en-US" altLang="zh-CN" b="1" baseline="-25000" dirty="0">
                    <a:solidFill>
                      <a:srgbClr val="1406CA"/>
                    </a:solidFill>
                    <a:latin typeface="ZapfDingbats"/>
                    <a:ea typeface="宋体" panose="02010600030101010101" pitchFamily="2" charset="-122"/>
                  </a:rPr>
                  <a:t>1</a:t>
                </a:r>
                <a:endParaRPr lang="en-US" altLang="zh-CN" b="1" dirty="0">
                  <a:solidFill>
                    <a:srgbClr val="1406CA"/>
                  </a:solidFill>
                  <a:latin typeface="ZapfDingbats"/>
                  <a:ea typeface="宋体" panose="02010600030101010101" pitchFamily="2" charset="-122"/>
                </a:endParaRPr>
              </a:p>
            </p:txBody>
          </p:sp>
        </p:grpSp>
        <p:grpSp>
          <p:nvGrpSpPr>
            <p:cNvPr id="453657" name="Group 25"/>
            <p:cNvGrpSpPr>
              <a:grpSpLocks/>
            </p:cNvGrpSpPr>
            <p:nvPr/>
          </p:nvGrpSpPr>
          <p:grpSpPr bwMode="auto">
            <a:xfrm>
              <a:off x="1632" y="1392"/>
              <a:ext cx="3648" cy="1776"/>
              <a:chOff x="1488" y="1248"/>
              <a:chExt cx="3648" cy="1776"/>
            </a:xfrm>
          </p:grpSpPr>
          <p:grpSp>
            <p:nvGrpSpPr>
              <p:cNvPr id="453658" name="Group 26"/>
              <p:cNvGrpSpPr>
                <a:grpSpLocks/>
              </p:cNvGrpSpPr>
              <p:nvPr/>
            </p:nvGrpSpPr>
            <p:grpSpPr bwMode="auto">
              <a:xfrm>
                <a:off x="1488" y="1248"/>
                <a:ext cx="1968" cy="1392"/>
                <a:chOff x="1296" y="1824"/>
                <a:chExt cx="1968" cy="960"/>
              </a:xfrm>
            </p:grpSpPr>
            <p:sp>
              <p:nvSpPr>
                <p:cNvPr id="453659" name="Freeform 27"/>
                <p:cNvSpPr>
                  <a:spLocks/>
                </p:cNvSpPr>
                <p:nvPr/>
              </p:nvSpPr>
              <p:spPr bwMode="auto">
                <a:xfrm flipV="1">
                  <a:off x="1296" y="1946"/>
                  <a:ext cx="1968" cy="838"/>
                </a:xfrm>
                <a:custGeom>
                  <a:avLst/>
                  <a:gdLst>
                    <a:gd name="T0" fmla="*/ 0 w 1968"/>
                    <a:gd name="T1" fmla="*/ 1152 h 1152"/>
                    <a:gd name="T2" fmla="*/ 480 w 1968"/>
                    <a:gd name="T3" fmla="*/ 624 h 1152"/>
                    <a:gd name="T4" fmla="*/ 1056 w 1968"/>
                    <a:gd name="T5" fmla="*/ 816 h 1152"/>
                    <a:gd name="T6" fmla="*/ 1584 w 1968"/>
                    <a:gd name="T7" fmla="*/ 336 h 1152"/>
                    <a:gd name="T8" fmla="*/ 1968 w 1968"/>
                    <a:gd name="T9" fmla="*/ 0 h 1152"/>
                  </a:gdLst>
                  <a:ahLst/>
                  <a:cxnLst>
                    <a:cxn ang="0">
                      <a:pos x="T0" y="T1"/>
                    </a:cxn>
                    <a:cxn ang="0">
                      <a:pos x="T2" y="T3"/>
                    </a:cxn>
                    <a:cxn ang="0">
                      <a:pos x="T4" y="T5"/>
                    </a:cxn>
                    <a:cxn ang="0">
                      <a:pos x="T6" y="T7"/>
                    </a:cxn>
                    <a:cxn ang="0">
                      <a:pos x="T8" y="T9"/>
                    </a:cxn>
                  </a:cxnLst>
                  <a:rect l="0" t="0" r="r" b="b"/>
                  <a:pathLst>
                    <a:path w="1968" h="1152">
                      <a:moveTo>
                        <a:pt x="0" y="1152"/>
                      </a:moveTo>
                      <a:cubicBezTo>
                        <a:pt x="152" y="916"/>
                        <a:pt x="304" y="680"/>
                        <a:pt x="480" y="624"/>
                      </a:cubicBezTo>
                      <a:cubicBezTo>
                        <a:pt x="656" y="568"/>
                        <a:pt x="872" y="864"/>
                        <a:pt x="1056" y="816"/>
                      </a:cubicBezTo>
                      <a:cubicBezTo>
                        <a:pt x="1240" y="768"/>
                        <a:pt x="1432" y="472"/>
                        <a:pt x="1584" y="336"/>
                      </a:cubicBezTo>
                      <a:cubicBezTo>
                        <a:pt x="1736" y="200"/>
                        <a:pt x="1852" y="100"/>
                        <a:pt x="1968" y="0"/>
                      </a:cubicBezTo>
                    </a:path>
                  </a:pathLst>
                </a:custGeom>
                <a:noFill/>
                <a:ln w="38100" cap="flat" cmpd="sng">
                  <a:solidFill>
                    <a:schemeClr val="tx2"/>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60" name="Text Box 28"/>
                <p:cNvSpPr txBox="1">
                  <a:spLocks noChangeArrowheads="1"/>
                </p:cNvSpPr>
                <p:nvPr/>
              </p:nvSpPr>
              <p:spPr bwMode="auto">
                <a:xfrm>
                  <a:off x="1392" y="1824"/>
                  <a:ext cx="960" cy="20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Spot price</a:t>
                  </a:r>
                </a:p>
              </p:txBody>
            </p:sp>
          </p:grpSp>
          <p:sp>
            <p:nvSpPr>
              <p:cNvPr id="453661" name="Text Box 29"/>
              <p:cNvSpPr txBox="1">
                <a:spLocks noChangeArrowheads="1"/>
              </p:cNvSpPr>
              <p:nvPr/>
            </p:nvSpPr>
            <p:spPr bwMode="auto">
              <a:xfrm>
                <a:off x="3696" y="2736"/>
                <a:ext cx="144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b="1" i="1" dirty="0">
                    <a:solidFill>
                      <a:srgbClr val="1406CA"/>
                    </a:solidFill>
                    <a:latin typeface="ZapfDingbats"/>
                    <a:ea typeface="宋体" panose="02010600030101010101" pitchFamily="2" charset="-122"/>
                  </a:rPr>
                  <a:t>b</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S</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F</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 =0</a:t>
                </a:r>
              </a:p>
            </p:txBody>
          </p:sp>
        </p:grpSp>
        <p:sp>
          <p:nvSpPr>
            <p:cNvPr id="453662" name="Line 30"/>
            <p:cNvSpPr>
              <a:spLocks noChangeShapeType="1"/>
            </p:cNvSpPr>
            <p:nvPr/>
          </p:nvSpPr>
          <p:spPr bwMode="auto">
            <a:xfrm>
              <a:off x="3120" y="1968"/>
              <a:ext cx="0" cy="14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63" name="Text Box 31"/>
            <p:cNvSpPr txBox="1">
              <a:spLocks noChangeArrowheads="1"/>
            </p:cNvSpPr>
            <p:nvPr/>
          </p:nvSpPr>
          <p:spPr bwMode="auto">
            <a:xfrm>
              <a:off x="3024" y="355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a:t>
              </a:r>
              <a:r>
                <a:rPr lang="en-US" altLang="zh-CN" sz="2400">
                  <a:solidFill>
                    <a:srgbClr val="CCFFFF"/>
                  </a:solidFill>
                  <a:ea typeface="宋体" panose="02010600030101010101" pitchFamily="2" charset="-122"/>
                </a:rPr>
                <a:t>’</a:t>
              </a:r>
              <a:r>
                <a:rPr lang="en-US" altLang="zh-CN" sz="2400" baseline="-25000">
                  <a:solidFill>
                    <a:srgbClr val="CCFFFF"/>
                  </a:solidFill>
                  <a:latin typeface="ZapfDingbats"/>
                  <a:ea typeface="宋体" panose="02010600030101010101" pitchFamily="2" charset="-122"/>
                </a:rPr>
                <a:t>2</a:t>
              </a:r>
              <a:r>
                <a:rPr lang="en-US" altLang="zh-CN" sz="2400">
                  <a:solidFill>
                    <a:srgbClr val="CCFFFF"/>
                  </a:solidFill>
                  <a:latin typeface="ZapfDingbats"/>
                  <a:ea typeface="宋体" panose="02010600030101010101" pitchFamily="2" charset="-122"/>
                </a:rPr>
                <a:t> </a:t>
              </a:r>
            </a:p>
          </p:txBody>
        </p:sp>
      </p:grpSp>
      <p:sp>
        <p:nvSpPr>
          <p:cNvPr id="453664" name="Text Box 32"/>
          <p:cNvSpPr txBox="1">
            <a:spLocks noChangeArrowheads="1"/>
          </p:cNvSpPr>
          <p:nvPr/>
        </p:nvSpPr>
        <p:spPr bwMode="auto">
          <a:xfrm>
            <a:off x="6477000" y="1524000"/>
            <a:ext cx="3733800" cy="116339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t>在套期保值的情况下支付的有效价格是：</a:t>
            </a:r>
          </a:p>
          <a:p>
            <a:pPr algn="ctr">
              <a:lnSpc>
                <a:spcPct val="90000"/>
              </a:lnSpc>
              <a:spcBef>
                <a:spcPct val="20000"/>
              </a:spcBef>
            </a:pPr>
            <a:r>
              <a:t>套期保值所支付的有效价格为：
- 一个多头套期保值者
S2+F1-F2=F1+b2</a:t>
            </a:r>
          </a:p>
        </p:txBody>
      </p:sp>
      <p:sp>
        <p:nvSpPr>
          <p:cNvPr id="453665" name="Rectangle 33"/>
          <p:cNvSpPr>
            <a:spLocks noGrp="1" noChangeArrowheads="1"/>
          </p:cNvSpPr>
          <p:nvPr>
            <p:ph type="body" idx="1"/>
          </p:nvPr>
        </p:nvSpPr>
        <p:spPr>
          <a:xfrm>
            <a:off x="800100" y="1488917"/>
            <a:ext cx="8458200" cy="685800"/>
          </a:xfrm>
          <a:noFill/>
          <a:ln/>
        </p:spPr>
        <p:txBody>
          <a:bodyPr/>
          <a:lstStyle/>
          <a:p>
            <a:r>
              <a:t>多头对冲者</a:t>
            </a:r>
            <a:endParaRPr lang="zh-CN" altLang="en-US" dirty="0">
              <a:ea typeface="宋体" panose="02010600030101010101" pitchFamily="2" charset="-122"/>
            </a:endParaRPr>
          </a:p>
        </p:txBody>
      </p:sp>
    </p:spTree>
    <p:extLst>
      <p:ext uri="{BB962C8B-B14F-4D97-AF65-F5344CB8AC3E}">
        <p14:creationId xmlns:p14="http://schemas.microsoft.com/office/powerpoint/2010/main" val="383008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3664"/>
                                        </p:tgtEl>
                                        <p:attrNameLst>
                                          <p:attrName>style.visibility</p:attrName>
                                        </p:attrNameLst>
                                      </p:cBhvr>
                                      <p:to>
                                        <p:strVal val="visible"/>
                                      </p:to>
                                    </p:set>
                                    <p:anim calcmode="lin" valueType="num">
                                      <p:cBhvr additive="base">
                                        <p:cTn id="7" dur="500" fill="hold"/>
                                        <p:tgtEl>
                                          <p:spTgt spid="453664"/>
                                        </p:tgtEl>
                                        <p:attrNameLst>
                                          <p:attrName>ppt_x</p:attrName>
                                        </p:attrNameLst>
                                      </p:cBhvr>
                                      <p:tavLst>
                                        <p:tav tm="0">
                                          <p:val>
                                            <p:strVal val="1+#ppt_w/2"/>
                                          </p:val>
                                        </p:tav>
                                        <p:tav tm="100000">
                                          <p:val>
                                            <p:strVal val="#ppt_x"/>
                                          </p:val>
                                        </p:tav>
                                      </p:tavLst>
                                    </p:anim>
                                    <p:anim calcmode="lin" valueType="num">
                                      <p:cBhvr additive="base">
                                        <p:cTn id="8" dur="500" fill="hold"/>
                                        <p:tgtEl>
                                          <p:spTgt spid="4536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6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4659" name="Rectangle 3"/>
          <p:cNvSpPr>
            <a:spLocks noGrp="1" noChangeArrowheads="1"/>
          </p:cNvSpPr>
          <p:nvPr>
            <p:ph type="body" idx="1"/>
          </p:nvPr>
        </p:nvSpPr>
        <p:spPr/>
        <p:txBody>
          <a:bodyPr/>
          <a:lstStyle/>
          <a:p>
            <a:pPr>
              <a:lnSpc>
                <a:spcPct val="90000"/>
              </a:lnSpc>
              <a:spcBef>
                <a:spcPct val="30000"/>
              </a:spcBef>
            </a:pPr>
            <a:r>
              <a:t>对冲风险是与 b2 相关的不确定性，被称为基差风险。</a:t>
            </a:r>
          </a:p>
          <a:p>
            <a:pPr>
              <a:lnSpc>
                <a:spcPct val="90000"/>
              </a:lnSpc>
              <a:spcBef>
                <a:spcPct val="30000"/>
              </a:spcBef>
            </a:pPr>
            <a:r>
              <a:t>对于金融资产等投资资产而言，基差风险往往小于消费商品。</a:t>
            </a:r>
          </a:p>
          <a:p>
            <a:pPr>
              <a:lnSpc>
                <a:spcPct val="90000"/>
              </a:lnSpc>
              <a:spcBef>
                <a:spcPct val="30000"/>
              </a:spcBef>
            </a:pPr>
            <a:r>
              <a:t>投资资产的基础风险主要源于对未来无风险利率水平的不确定性。</a:t>
            </a:r>
          </a:p>
          <a:p>
            <a:pPr>
              <a:lnSpc>
                <a:spcPct val="90000"/>
              </a:lnSpc>
              <a:spcBef>
                <a:spcPct val="30000"/>
              </a:spcBef>
            </a:pPr>
            <a:r>
              <a:t>对于消费商品而言，供求之间的不平衡以及储存该商品时有时会遇到的困难，可能导致便利收益率出现较大的波动。</a:t>
            </a:r>
          </a:p>
        </p:txBody>
      </p:sp>
    </p:spTree>
    <p:extLst>
      <p:ext uri="{BB962C8B-B14F-4D97-AF65-F5344CB8AC3E}">
        <p14:creationId xmlns:p14="http://schemas.microsoft.com/office/powerpoint/2010/main" val="2842223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515075" name="Rectangle 3"/>
          <p:cNvSpPr>
            <a:spLocks noGrp="1" noChangeArrowheads="1"/>
          </p:cNvSpPr>
          <p:nvPr>
            <p:ph type="body" idx="1"/>
          </p:nvPr>
        </p:nvSpPr>
        <p:spPr>
          <a:xfrm>
            <a:off x="667657" y="1628775"/>
            <a:ext cx="10609943" cy="4633913"/>
          </a:xfrm>
        </p:spPr>
        <p:txBody>
          <a:bodyPr/>
          <a:lstStyle/>
          <a:p>
            <a:pPr>
              <a:spcBef>
                <a:spcPct val="30000"/>
              </a:spcBef>
            </a:pPr>
            <a:r>
              <a:t>由于套期保值者所面临的资产有时与其套期保值所依据的资产不同（交叉套期保值），基差风险通常会更大。</a:t>
            </a:r>
            <a:endParaRPr lang="en-US" altLang="zh-CN" b="1" dirty="0"/>
          </a:p>
          <a:p>
            <a:pPr>
              <a:spcBef>
                <a:spcPct val="30000"/>
              </a:spcBef>
            </a:pPr>
            <a:r>
              <a:t>有效价格 = S2 + F1 – F2</a:t>
            </a:r>
          </a:p>
          <a:p>
            <a:pPr>
              <a:spcBef>
                <a:spcPct val="30000"/>
              </a:spcBef>
            </a:pPr>
            <a:r>
              <a:t>有效价格 = F1 + (S2* – F2) + (S2 – S2*)</a:t>
            </a:r>
          </a:p>
          <a:p>
            <a:pPr lvl="1">
              <a:spcBef>
                <a:spcPct val="30000"/>
              </a:spcBef>
            </a:pPr>
            <a:r>
              <a:t>S2*：期货合约所对应的标的资产在时间t2的现货价格</a:t>
            </a:r>
            <a:endParaRPr lang="en-US" altLang="zh-CN" dirty="0" smtClean="0"/>
          </a:p>
          <a:p>
            <a:pPr lvl="1">
              <a:spcBef>
                <a:spcPct val="30000"/>
              </a:spcBef>
            </a:pPr>
            <a:r>
              <a:t>S2：在时间t2对被套期保值资产的现货价格</a:t>
            </a:r>
            <a:endParaRPr lang="en-US" altLang="zh-CN" dirty="0"/>
          </a:p>
        </p:txBody>
      </p:sp>
    </p:spTree>
    <p:extLst>
      <p:ext uri="{BB962C8B-B14F-4D97-AF65-F5344CB8AC3E}">
        <p14:creationId xmlns:p14="http://schemas.microsoft.com/office/powerpoint/2010/main" val="3245335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 calcmode="lin" valueType="num">
                                      <p:cBhvr additive="base">
                                        <p:cTn id="7" dur="500" fill="hold"/>
                                        <p:tgtEl>
                                          <p:spTgt spid="515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5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5075">
                                            <p:txEl>
                                              <p:pRg st="1" end="1"/>
                                            </p:txEl>
                                          </p:spTgt>
                                        </p:tgtEl>
                                        <p:attrNameLst>
                                          <p:attrName>style.visibility</p:attrName>
                                        </p:attrNameLst>
                                      </p:cBhvr>
                                      <p:to>
                                        <p:strVal val="visible"/>
                                      </p:to>
                                    </p:set>
                                    <p:anim calcmode="lin" valueType="num">
                                      <p:cBhvr additive="base">
                                        <p:cTn id="13" dur="500" fill="hold"/>
                                        <p:tgtEl>
                                          <p:spTgt spid="515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5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5075">
                                            <p:txEl>
                                              <p:pRg st="2" end="2"/>
                                            </p:txEl>
                                          </p:spTgt>
                                        </p:tgtEl>
                                        <p:attrNameLst>
                                          <p:attrName>style.visibility</p:attrName>
                                        </p:attrNameLst>
                                      </p:cBhvr>
                                      <p:to>
                                        <p:strVal val="visible"/>
                                      </p:to>
                                    </p:set>
                                    <p:anim calcmode="lin" valueType="num">
                                      <p:cBhvr additive="base">
                                        <p:cTn id="19" dur="500" fill="hold"/>
                                        <p:tgtEl>
                                          <p:spTgt spid="515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507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15075">
                                            <p:txEl>
                                              <p:pRg st="3" end="3"/>
                                            </p:txEl>
                                          </p:spTgt>
                                        </p:tgtEl>
                                        <p:attrNameLst>
                                          <p:attrName>style.visibility</p:attrName>
                                        </p:attrNameLst>
                                      </p:cBhvr>
                                      <p:to>
                                        <p:strVal val="visible"/>
                                      </p:to>
                                    </p:set>
                                    <p:anim calcmode="lin" valueType="num">
                                      <p:cBhvr additive="base">
                                        <p:cTn id="23" dur="500" fill="hold"/>
                                        <p:tgtEl>
                                          <p:spTgt spid="51507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507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15075">
                                            <p:txEl>
                                              <p:pRg st="4" end="4"/>
                                            </p:txEl>
                                          </p:spTgt>
                                        </p:tgtEl>
                                        <p:attrNameLst>
                                          <p:attrName>style.visibility</p:attrName>
                                        </p:attrNameLst>
                                      </p:cBhvr>
                                      <p:to>
                                        <p:strVal val="visible"/>
                                      </p:to>
                                    </p:set>
                                    <p:anim calcmode="lin" valueType="num">
                                      <p:cBhvr additive="base">
                                        <p:cTn id="27" dur="500" fill="hold"/>
                                        <p:tgtEl>
                                          <p:spTgt spid="51507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50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5683" name="Rectangle 3"/>
          <p:cNvSpPr>
            <a:spLocks noGrp="1" noChangeArrowheads="1"/>
          </p:cNvSpPr>
          <p:nvPr>
            <p:ph type="body" idx="1"/>
          </p:nvPr>
        </p:nvSpPr>
        <p:spPr/>
        <p:txBody>
          <a:bodyPr/>
          <a:lstStyle/>
          <a:p>
            <a:pPr marL="533400" indent="-533400">
              <a:lnSpc>
                <a:spcPct val="90000"/>
              </a:lnSpc>
            </a:pPr>
            <a:r>
              <a:t>基差风险在空头套期保值中的应用</a:t>
            </a:r>
          </a:p>
          <a:p>
            <a:pPr marL="533400" lvl="1" indent="228600">
              <a:lnSpc>
                <a:spcPct val="90000"/>
              </a:lnSpc>
              <a:buNone/>
            </a:pPr>
            <a:r>
              <a:t>交易员专栏 - 3月1日</a:t>
            </a:r>
          </a:p>
          <a:p>
            <a:pPr marL="533400" lvl="1" indent="228600">
              <a:lnSpc>
                <a:spcPct val="90000"/>
              </a:lnSpc>
              <a:buNone/>
            </a:pPr>
            <a:r>
              <a:t>日期是3月1日。一家美国公司预计将在7月底收到5000万日元。目前，9月份的日元期货价格为0.7800。</a:t>
            </a:r>
          </a:p>
          <a:p>
            <a:pPr marL="533400" lvl="1" indent="228600">
              <a:lnSpc>
                <a:spcPct val="90000"/>
              </a:lnSpc>
              <a:buNone/>
            </a:pPr>
            <a:r>
              <a:t>策略</a:t>
            </a:r>
          </a:p>
          <a:p>
            <a:pPr marL="533400" lvl="1" indent="228600">
              <a:lnSpc>
                <a:spcPct val="90000"/>
              </a:lnSpc>
              <a:buNone/>
            </a:pPr>
            <a:endParaRPr lang="en-US" altLang="zh-CN" dirty="0" smtClean="0"/>
          </a:p>
          <a:p>
            <a:pPr marL="533400" lvl="1" indent="228600">
              <a:lnSpc>
                <a:spcPct val="90000"/>
              </a:lnSpc>
              <a:buNone/>
            </a:pPr>
            <a:r>
              <a:t>公司可以</a:t>
            </a:r>
          </a:p>
          <a:p>
            <a:pPr marL="533400" lvl="1" indent="228600">
              <a:lnSpc>
                <a:spcPct val="90000"/>
              </a:lnSpc>
              <a:buNone/>
            </a:pPr>
            <a:r>
              <a:t>步骤1：3月1日卖出四份九月日元期货合约。</a:t>
            </a:r>
          </a:p>
          <a:p>
            <a:pPr marL="533400" lvl="1" indent="228600">
              <a:lnSpc>
                <a:spcPct val="90000"/>
              </a:lnSpc>
              <a:buNone/>
            </a:pPr>
            <a:r>
              <a:t>步骤2：在7月底日元到账时平仓。</a:t>
            </a:r>
          </a:p>
        </p:txBody>
      </p:sp>
      <p:sp>
        <p:nvSpPr>
          <p:cNvPr id="455684" name="Rectangle 4"/>
          <p:cNvSpPr>
            <a:spLocks noChangeArrowheads="1"/>
          </p:cNvSpPr>
          <p:nvPr/>
        </p:nvSpPr>
        <p:spPr bwMode="auto">
          <a:xfrm>
            <a:off x="914399" y="2038350"/>
            <a:ext cx="10545097" cy="3962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85" name="Line 5"/>
          <p:cNvSpPr>
            <a:spLocks noChangeShapeType="1"/>
          </p:cNvSpPr>
          <p:nvPr/>
        </p:nvSpPr>
        <p:spPr bwMode="auto">
          <a:xfrm>
            <a:off x="914400" y="2433483"/>
            <a:ext cx="10545096" cy="2949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5686" name="Line 6"/>
          <p:cNvSpPr>
            <a:spLocks noChangeShapeType="1"/>
          </p:cNvSpPr>
          <p:nvPr/>
        </p:nvSpPr>
        <p:spPr bwMode="auto">
          <a:xfrm flipV="1">
            <a:off x="914400" y="3524863"/>
            <a:ext cx="10545096" cy="14749"/>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5687" name="Line 7"/>
          <p:cNvSpPr>
            <a:spLocks noChangeShapeType="1"/>
          </p:cNvSpPr>
          <p:nvPr/>
        </p:nvSpPr>
        <p:spPr bwMode="auto">
          <a:xfrm>
            <a:off x="914400" y="4173794"/>
            <a:ext cx="10545096" cy="2949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79692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5" end="5"/>
                                            </p:txEl>
                                          </p:spTgt>
                                        </p:tgtEl>
                                        <p:attrNameLst>
                                          <p:attrName>style.visibility</p:attrName>
                                        </p:attrNameLst>
                                      </p:cBhvr>
                                      <p:to>
                                        <p:strVal val="visible"/>
                                      </p:to>
                                    </p:set>
                                    <p:animEffect transition="in" filter="blinds(horizontal)">
                                      <p:cBhvr>
                                        <p:cTn id="7" dur="500"/>
                                        <p:tgtEl>
                                          <p:spTgt spid="45568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3">
                                            <p:txEl>
                                              <p:pRg st="6" end="6"/>
                                            </p:txEl>
                                          </p:spTgt>
                                        </p:tgtEl>
                                        <p:attrNameLst>
                                          <p:attrName>style.visibility</p:attrName>
                                        </p:attrNameLst>
                                      </p:cBhvr>
                                      <p:to>
                                        <p:strVal val="visible"/>
                                      </p:to>
                                    </p:set>
                                    <p:animEffect transition="in" filter="blinds(horizontal)">
                                      <p:cBhvr>
                                        <p:cTn id="10" dur="500"/>
                                        <p:tgtEl>
                                          <p:spTgt spid="45568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3">
                                            <p:txEl>
                                              <p:pRg st="7" end="7"/>
                                            </p:txEl>
                                          </p:spTgt>
                                        </p:tgtEl>
                                        <p:attrNameLst>
                                          <p:attrName>style.visibility</p:attrName>
                                        </p:attrNameLst>
                                      </p:cBhvr>
                                      <p:to>
                                        <p:strVal val="visible"/>
                                      </p:to>
                                    </p:set>
                                    <p:animEffect transition="in" filter="blinds(horizontal)">
                                      <p:cBhvr>
                                        <p:cTn id="13" dur="500"/>
                                        <p:tgtEl>
                                          <p:spTgt spid="455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355190" y="184368"/>
            <a:ext cx="10363200" cy="1143000"/>
          </a:xfrm>
        </p:spPr>
        <p:txBody>
          <a:bodyPr/>
          <a:lstStyle/>
          <a:p>
            <a:r>
              <a:t>基差风险</a:t>
            </a:r>
            <a:endParaRPr lang="zh-CN" altLang="en-US" dirty="0">
              <a:ea typeface="宋体" panose="02010600030101010101" pitchFamily="2" charset="-122"/>
            </a:endParaRPr>
          </a:p>
        </p:txBody>
      </p:sp>
      <p:sp>
        <p:nvSpPr>
          <p:cNvPr id="456707" name="Rectangle 3"/>
          <p:cNvSpPr>
            <a:spLocks noGrp="1" noChangeArrowheads="1"/>
          </p:cNvSpPr>
          <p:nvPr>
            <p:ph type="body" idx="1"/>
          </p:nvPr>
        </p:nvSpPr>
        <p:spPr>
          <a:xfrm>
            <a:off x="914400" y="1127343"/>
            <a:ext cx="10363200" cy="5435689"/>
          </a:xfrm>
        </p:spPr>
        <p:txBody>
          <a:bodyPr/>
          <a:lstStyle/>
          <a:p>
            <a:pPr marL="533400" lvl="1" indent="228600">
              <a:lnSpc>
                <a:spcPct val="90000"/>
              </a:lnSpc>
              <a:buNone/>
            </a:pPr>
            <a:r>
              <a:t>基差风险来源于套期保值者对日元在七月底的现货价格与九月期货价格之间差异的不确定性。</a:t>
            </a:r>
          </a:p>
          <a:p>
            <a:pPr marL="533400" lvl="1" indent="228600">
              <a:lnSpc>
                <a:spcPct val="90000"/>
              </a:lnSpc>
              <a:buNone/>
            </a:pPr>
            <a:r>
              <a:t>结果</a:t>
            </a:r>
          </a:p>
          <a:p>
            <a:pPr marL="533400" lvl="1" indent="228600">
              <a:lnSpc>
                <a:spcPct val="90000"/>
              </a:lnSpc>
              <a:buNone/>
            </a:pPr>
            <a:r>
              <a:t>当日元在七月底到达时，事实证明即期汇率为 0.7200，期货价格为 0.7250。由此可知，</a:t>
            </a:r>
          </a:p>
          <a:p>
            <a:pPr marL="533400" lvl="1" indent="228600" algn="ctr">
              <a:lnSpc>
                <a:spcPct val="90000"/>
              </a:lnSpc>
              <a:buNone/>
            </a:pPr>
            <a:r>
              <a:t>基差=0.7200-0.7250=-0.0050</a:t>
            </a:r>
          </a:p>
          <a:p>
            <a:pPr marL="533400" lvl="1" indent="228600" algn="ctr">
              <a:lnSpc>
                <a:spcPct val="90000"/>
              </a:lnSpc>
              <a:buNone/>
            </a:pPr>
            <a:r>
              <a:t>收益 = 0.7800 - 0.7250 = +0.0550</a:t>
            </a:r>
          </a:p>
          <a:p>
            <a:pPr marL="533400" lvl="1" indent="228600">
              <a:lnSpc>
                <a:spcPct val="90000"/>
              </a:lnSpc>
              <a:buNone/>
            </a:pPr>
            <a:r>
              <a:t>基差风险
- 基差风险源于套期保值者对七月底日元现货价格与九月期货价格之差的不确定性。
- 结果
套期保值者在七月底收到的有效价格（每日元以美分计）是现货价格加上期货的收益：</a:t>
            </a:r>
          </a:p>
          <a:p>
            <a:pPr marL="533400" lvl="1" indent="228600" algn="ctr">
              <a:lnSpc>
                <a:spcPct val="90000"/>
              </a:lnSpc>
              <a:buNone/>
            </a:pPr>
            <a:r>
              <a:t>0.7200 + 0.0550 = 0.7750</a:t>
            </a:r>
          </a:p>
          <a:p>
            <a:pPr marL="533400" lvl="1" indent="228600">
              <a:lnSpc>
                <a:spcPct val="90000"/>
              </a:lnSpc>
              <a:buNone/>
            </a:pPr>
            <a:r>
              <a:t>这也可写成初始九月期货价格加上基差。</a:t>
            </a:r>
          </a:p>
          <a:p>
            <a:pPr marL="533400" lvl="1" indent="228600" algn="ctr">
              <a:lnSpc>
                <a:spcPct val="90000"/>
              </a:lnSpc>
              <a:buNone/>
            </a:pPr>
            <a:r>
              <a:t>0.7800-0.0050=0.7750</a:t>
            </a:r>
          </a:p>
        </p:txBody>
      </p:sp>
      <p:sp>
        <p:nvSpPr>
          <p:cNvPr id="456708" name="Rectangle 4"/>
          <p:cNvSpPr>
            <a:spLocks noChangeArrowheads="1"/>
          </p:cNvSpPr>
          <p:nvPr/>
        </p:nvSpPr>
        <p:spPr bwMode="auto">
          <a:xfrm>
            <a:off x="634181" y="1127342"/>
            <a:ext cx="11076038" cy="543569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710" name="Line 6"/>
          <p:cNvSpPr>
            <a:spLocks noChangeShapeType="1"/>
          </p:cNvSpPr>
          <p:nvPr/>
        </p:nvSpPr>
        <p:spPr bwMode="auto">
          <a:xfrm flipV="1">
            <a:off x="634181" y="2270342"/>
            <a:ext cx="1092241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456711" name="Line 7"/>
          <p:cNvSpPr>
            <a:spLocks noChangeShapeType="1"/>
          </p:cNvSpPr>
          <p:nvPr/>
        </p:nvSpPr>
        <p:spPr bwMode="auto">
          <a:xfrm flipV="1">
            <a:off x="634181" y="2580968"/>
            <a:ext cx="11076038" cy="1474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Tree>
    <p:extLst>
      <p:ext uri="{BB962C8B-B14F-4D97-AF65-F5344CB8AC3E}">
        <p14:creationId xmlns:p14="http://schemas.microsoft.com/office/powerpoint/2010/main" val="2230856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6707">
                                            <p:txEl>
                                              <p:pRg st="3" end="3"/>
                                            </p:txEl>
                                          </p:spTgt>
                                        </p:tgtEl>
                                        <p:attrNameLst>
                                          <p:attrName>style.visibility</p:attrName>
                                        </p:attrNameLst>
                                      </p:cBhvr>
                                      <p:to>
                                        <p:strVal val="visible"/>
                                      </p:to>
                                    </p:set>
                                    <p:animEffect transition="in" filter="blinds(horizontal)">
                                      <p:cBhvr>
                                        <p:cTn id="7" dur="500"/>
                                        <p:tgtEl>
                                          <p:spTgt spid="45670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6707">
                                            <p:txEl>
                                              <p:pRg st="4" end="4"/>
                                            </p:txEl>
                                          </p:spTgt>
                                        </p:tgtEl>
                                        <p:attrNameLst>
                                          <p:attrName>style.visibility</p:attrName>
                                        </p:attrNameLst>
                                      </p:cBhvr>
                                      <p:to>
                                        <p:strVal val="visible"/>
                                      </p:to>
                                    </p:set>
                                    <p:animEffect transition="in" filter="blinds(horizontal)">
                                      <p:cBhvr>
                                        <p:cTn id="10" dur="500"/>
                                        <p:tgtEl>
                                          <p:spTgt spid="45670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456707">
                                            <p:txEl>
                                              <p:pRg st="3" end="3"/>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dir="cw">
                                      <p:cBhvr override="childStyle">
                                        <p:cTn id="16" dur="500" fill="hold"/>
                                        <p:tgtEl>
                                          <p:spTgt spid="456707">
                                            <p:txEl>
                                              <p:pRg st="4" end="4"/>
                                            </p:txEl>
                                          </p:spTgt>
                                        </p:tgtEl>
                                        <p:attrNameLst>
                                          <p:attrName>style.color</p:attrName>
                                        </p:attrNameLst>
                                      </p:cBhvr>
                                      <p:to>
                                        <a:schemeClr val="accent2"/>
                                      </p:to>
                                    </p:animClr>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56707">
                                            <p:txEl>
                                              <p:pRg st="6" end="6"/>
                                            </p:txEl>
                                          </p:spTgt>
                                        </p:tgtEl>
                                        <p:attrNameLst>
                                          <p:attrName>style.visibility</p:attrName>
                                        </p:attrNameLst>
                                      </p:cBhvr>
                                      <p:to>
                                        <p:strVal val="visible"/>
                                      </p:to>
                                    </p:set>
                                    <p:animEffect transition="in" filter="blinds(horizontal)">
                                      <p:cBhvr>
                                        <p:cTn id="21" dur="500"/>
                                        <p:tgtEl>
                                          <p:spTgt spid="456707">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mph" presetSubtype="2" fill="hold" nodeType="clickEffect">
                                  <p:stCondLst>
                                    <p:cond delay="0"/>
                                  </p:stCondLst>
                                  <p:childTnLst>
                                    <p:animClr clrSpc="rgb" dir="cw">
                                      <p:cBhvr override="childStyle">
                                        <p:cTn id="25" dur="1000" fill="hold"/>
                                        <p:tgtEl>
                                          <p:spTgt spid="456707">
                                            <p:txEl>
                                              <p:pRg st="6" end="6"/>
                                            </p:txEl>
                                          </p:spTgt>
                                        </p:tgtEl>
                                        <p:attrNameLst>
                                          <p:attrName>style.color</p:attrName>
                                        </p:attrNameLst>
                                      </p:cBhvr>
                                      <p:to>
                                        <a:schemeClr val="accent2"/>
                                      </p:to>
                                    </p:animClr>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56707">
                                            <p:txEl>
                                              <p:pRg st="8" end="8"/>
                                            </p:txEl>
                                          </p:spTgt>
                                        </p:tgtEl>
                                        <p:attrNameLst>
                                          <p:attrName>style.visibility</p:attrName>
                                        </p:attrNameLst>
                                      </p:cBhvr>
                                      <p:to>
                                        <p:strVal val="visible"/>
                                      </p:to>
                                    </p:set>
                                    <p:animEffect transition="in" filter="blinds(horizontal)">
                                      <p:cBhvr>
                                        <p:cTn id="30" dur="500"/>
                                        <p:tgtEl>
                                          <p:spTgt spid="456707">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mph" presetSubtype="2" fill="hold" nodeType="clickEffect">
                                  <p:stCondLst>
                                    <p:cond delay="0"/>
                                  </p:stCondLst>
                                  <p:childTnLst>
                                    <p:animClr clrSpc="rgb" dir="cw">
                                      <p:cBhvr override="childStyle">
                                        <p:cTn id="34" dur="500" fill="hold"/>
                                        <p:tgtEl>
                                          <p:spTgt spid="456707">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7731" name="Rectangle 3"/>
          <p:cNvSpPr>
            <a:spLocks noGrp="1" noChangeArrowheads="1"/>
          </p:cNvSpPr>
          <p:nvPr>
            <p:ph type="body" idx="1"/>
          </p:nvPr>
        </p:nvSpPr>
        <p:spPr>
          <a:xfrm>
            <a:off x="501445" y="1524000"/>
            <a:ext cx="11282516" cy="4800600"/>
          </a:xfrm>
        </p:spPr>
        <p:txBody>
          <a:bodyPr/>
          <a:lstStyle/>
          <a:p>
            <a:pPr marL="533400" indent="-533400">
              <a:lnSpc>
                <a:spcPct val="90000"/>
              </a:lnSpc>
            </a:pPr>
            <a:r>
              <a:t>基差风险在长期套期保值中的应用</a:t>
            </a:r>
          </a:p>
          <a:p>
            <a:pPr marL="571500" lvl="1" indent="190500">
              <a:lnSpc>
                <a:spcPct val="90000"/>
              </a:lnSpc>
              <a:buNone/>
            </a:pPr>
            <a:r>
              <a:t>交易员专栏 - 6月8日</a:t>
            </a:r>
          </a:p>
          <a:p>
            <a:pPr marL="571500" lvl="1" indent="190500">
              <a:lnSpc>
                <a:spcPct val="90000"/>
              </a:lnSpc>
              <a:buNone/>
            </a:pPr>
            <a:r>
              <a:t>6月8日，一家公司知道它将在十月份或十一月份需要购买2万桶原油。目前十二月的原油期货价格为每桶18美元。</a:t>
            </a:r>
            <a:endParaRPr lang="en-US" altLang="zh-CN" dirty="0"/>
          </a:p>
          <a:p>
            <a:pPr marL="571500" lvl="1" indent="190500">
              <a:lnSpc>
                <a:spcPct val="90000"/>
              </a:lnSpc>
              <a:buNone/>
            </a:pPr>
            <a:r>
              <a:t>策略</a:t>
            </a:r>
          </a:p>
          <a:p>
            <a:pPr marL="571500" lvl="1" indent="190500">
              <a:lnSpc>
                <a:spcPct val="90000"/>
              </a:lnSpc>
              <a:buNone/>
            </a:pPr>
            <a:r>
              <a:t>公司</a:t>
            </a:r>
            <a:endParaRPr lang="en-US" altLang="zh-CN" dirty="0" smtClean="0">
              <a:solidFill>
                <a:srgbClr val="1406CA"/>
              </a:solidFill>
            </a:endParaRPr>
          </a:p>
          <a:p>
            <a:pPr marL="571500" lvl="1" indent="190500">
              <a:lnSpc>
                <a:spcPct val="90000"/>
              </a:lnSpc>
              <a:buNone/>
            </a:pPr>
            <a:r>
              <a:t>步骤1：6月8日，在纽约商品交易所（NYMEX）买入20份12月原油期货合约，建立多头头寸。</a:t>
            </a:r>
            <a:endParaRPr lang="en-US" altLang="zh-CN" dirty="0"/>
          </a:p>
          <a:p>
            <a:pPr marL="571500" lvl="1" indent="190500">
              <a:lnSpc>
                <a:spcPct val="90000"/>
              </a:lnSpc>
              <a:buNone/>
            </a:pPr>
            <a:r>
              <a:t>步骤2：当准备好购买石油时，平仓合同</a:t>
            </a:r>
            <a:endParaRPr lang="en-US" altLang="zh-CN" dirty="0"/>
          </a:p>
        </p:txBody>
      </p:sp>
      <p:sp>
        <p:nvSpPr>
          <p:cNvPr id="457732" name="Rectangle 4"/>
          <p:cNvSpPr>
            <a:spLocks noChangeArrowheads="1"/>
          </p:cNvSpPr>
          <p:nvPr/>
        </p:nvSpPr>
        <p:spPr bwMode="auto">
          <a:xfrm>
            <a:off x="722671" y="1981200"/>
            <a:ext cx="11061290" cy="4343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33" name="Line 5"/>
          <p:cNvSpPr>
            <a:spLocks noChangeShapeType="1"/>
          </p:cNvSpPr>
          <p:nvPr/>
        </p:nvSpPr>
        <p:spPr bwMode="auto">
          <a:xfrm flipV="1">
            <a:off x="722671" y="2403987"/>
            <a:ext cx="11061290" cy="4055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7734" name="Line 6"/>
          <p:cNvSpPr>
            <a:spLocks noChangeShapeType="1"/>
          </p:cNvSpPr>
          <p:nvPr/>
        </p:nvSpPr>
        <p:spPr bwMode="auto">
          <a:xfrm>
            <a:off x="2057400" y="3733800"/>
            <a:ext cx="8305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7735" name="Line 7"/>
          <p:cNvSpPr>
            <a:spLocks noChangeShapeType="1"/>
          </p:cNvSpPr>
          <p:nvPr/>
        </p:nvSpPr>
        <p:spPr bwMode="auto">
          <a:xfrm>
            <a:off x="722671" y="3492295"/>
            <a:ext cx="11061290" cy="1"/>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7736" name="Line 8"/>
          <p:cNvSpPr>
            <a:spLocks noChangeShapeType="1"/>
          </p:cNvSpPr>
          <p:nvPr/>
        </p:nvSpPr>
        <p:spPr bwMode="auto">
          <a:xfrm>
            <a:off x="722671" y="3870223"/>
            <a:ext cx="11061290" cy="5715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409206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57731">
                                            <p:txEl>
                                              <p:pRg st="4" end="4"/>
                                            </p:txEl>
                                          </p:spTgt>
                                        </p:tgtEl>
                                        <p:attrNameLst>
                                          <p:attrName>style.visibility</p:attrName>
                                        </p:attrNameLst>
                                      </p:cBhvr>
                                      <p:to>
                                        <p:strVal val="visible"/>
                                      </p:to>
                                    </p:set>
                                    <p:anim calcmode="lin" valueType="num">
                                      <p:cBhvr additive="base">
                                        <p:cTn id="7" dur="500" fill="hold"/>
                                        <p:tgtEl>
                                          <p:spTgt spid="45773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7731">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57731">
                                            <p:txEl>
                                              <p:pRg st="5" end="5"/>
                                            </p:txEl>
                                          </p:spTgt>
                                        </p:tgtEl>
                                        <p:attrNameLst>
                                          <p:attrName>style.visibility</p:attrName>
                                        </p:attrNameLst>
                                      </p:cBhvr>
                                      <p:to>
                                        <p:strVal val="visible"/>
                                      </p:to>
                                    </p:set>
                                    <p:anim calcmode="lin" valueType="num">
                                      <p:cBhvr additive="base">
                                        <p:cTn id="11" dur="500" fill="hold"/>
                                        <p:tgtEl>
                                          <p:spTgt spid="457731">
                                            <p:txEl>
                                              <p:pRg st="5" end="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7731">
                                            <p:txEl>
                                              <p:pRg st="5" end="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57731">
                                            <p:txEl>
                                              <p:pRg st="6" end="6"/>
                                            </p:txEl>
                                          </p:spTgt>
                                        </p:tgtEl>
                                        <p:attrNameLst>
                                          <p:attrName>style.visibility</p:attrName>
                                        </p:attrNameLst>
                                      </p:cBhvr>
                                      <p:to>
                                        <p:strVal val="visible"/>
                                      </p:to>
                                    </p:set>
                                    <p:anim calcmode="lin" valueType="num">
                                      <p:cBhvr additive="base">
                                        <p:cTn id="15" dur="500" fill="hold"/>
                                        <p:tgtEl>
                                          <p:spTgt spid="457731">
                                            <p:txEl>
                                              <p:pRg st="6" end="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577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1" y="2256504"/>
            <a:ext cx="10515600" cy="1450566"/>
          </a:xfrm>
        </p:spPr>
        <p:txBody>
          <a:bodyPr/>
          <a:lstStyle/>
          <a:p>
            <a:pPr algn="ctr"/>
            <a:r>
              <a:t>期货和远期市场运作的细节</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69337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8755" name="Rectangle 3"/>
          <p:cNvSpPr>
            <a:spLocks noGrp="1" noChangeArrowheads="1"/>
          </p:cNvSpPr>
          <p:nvPr>
            <p:ph type="body" idx="1"/>
          </p:nvPr>
        </p:nvSpPr>
        <p:spPr>
          <a:ln/>
          <a:extLst>
            <a:ext uri="{91240B29-F687-4F45-9708-019B960494DF}">
              <a14:hiddenLine xmlns:a14="http://schemas.microsoft.com/office/drawing/2010/main" w="12700">
                <a:solidFill>
                  <a:schemeClr val="folHlink"/>
                </a:solidFill>
                <a:miter lim="800000"/>
                <a:headEnd/>
                <a:tailEnd/>
              </a14:hiddenLine>
            </a:ext>
          </a:extLst>
        </p:spPr>
        <p:txBody>
          <a:bodyPr/>
          <a:lstStyle/>
          <a:p>
            <a:pPr>
              <a:buFont typeface="Wingdings" panose="05000000000000000000" pitchFamily="2" charset="2"/>
              <a:buNone/>
            </a:pPr>
            <a:r>
              <a:t>基差风险</a:t>
            </a:r>
          </a:p>
          <a:p>
            <a:pPr>
              <a:buFont typeface="Wingdings" panose="05000000000000000000" pitchFamily="2" charset="2"/>
              <a:buNone/>
            </a:pPr>
            <a:r>
              <a:t>基差风险源于对冲者对所需石油的现货价格与12月期货价格之间差异的不确定性。</a:t>
            </a:r>
          </a:p>
          <a:p>
            <a:pPr>
              <a:buFont typeface="Wingdings" panose="05000000000000000000" pitchFamily="2" charset="2"/>
              <a:buNone/>
            </a:pPr>
            <a:r>
              <a:t>结果</a:t>
            </a:r>
          </a:p>
          <a:p>
            <a:pPr>
              <a:buFont typeface="Wingdings" panose="05000000000000000000" pitchFamily="2" charset="2"/>
              <a:buNone/>
            </a:pPr>
            <a:r>
              <a:t>公司准备在11月10日购买石油，并于当日平仓其期货合约。现货价格为每桶20.00美元，期货价格为每桶19.10美元。由此可知，</a:t>
            </a:r>
          </a:p>
        </p:txBody>
      </p:sp>
      <p:sp>
        <p:nvSpPr>
          <p:cNvPr id="458756" name="Rectangle 4"/>
          <p:cNvSpPr>
            <a:spLocks noChangeArrowheads="1"/>
          </p:cNvSpPr>
          <p:nvPr/>
        </p:nvSpPr>
        <p:spPr bwMode="auto">
          <a:xfrm>
            <a:off x="501445" y="1524000"/>
            <a:ext cx="11031794" cy="4419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757" name="Line 5"/>
          <p:cNvSpPr>
            <a:spLocks noChangeShapeType="1"/>
          </p:cNvSpPr>
          <p:nvPr/>
        </p:nvSpPr>
        <p:spPr bwMode="auto">
          <a:xfrm>
            <a:off x="501445" y="2152647"/>
            <a:ext cx="11031794" cy="1"/>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8758" name="Line 6"/>
          <p:cNvSpPr>
            <a:spLocks noChangeShapeType="1"/>
          </p:cNvSpPr>
          <p:nvPr/>
        </p:nvSpPr>
        <p:spPr bwMode="auto">
          <a:xfrm flipV="1">
            <a:off x="501445" y="3429002"/>
            <a:ext cx="1103179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8759" name="Line 7"/>
          <p:cNvSpPr>
            <a:spLocks noChangeShapeType="1"/>
          </p:cNvSpPr>
          <p:nvPr/>
        </p:nvSpPr>
        <p:spPr bwMode="auto">
          <a:xfrm flipV="1">
            <a:off x="501445" y="3967315"/>
            <a:ext cx="11031794" cy="4424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15226357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9779" name="Rectangle 3"/>
          <p:cNvSpPr>
            <a:spLocks noGrp="1" noChangeArrowheads="1"/>
          </p:cNvSpPr>
          <p:nvPr>
            <p:ph type="body" idx="1"/>
          </p:nvPr>
        </p:nvSpPr>
        <p:spPr>
          <a:xfrm>
            <a:off x="624113" y="1600200"/>
            <a:ext cx="10798629" cy="4419600"/>
          </a:xfrm>
          <a:ln w="12700">
            <a:solidFill>
              <a:schemeClr val="folHlink"/>
            </a:solidFill>
            <a:miter lim="800000"/>
            <a:headEnd/>
            <a:tailEnd/>
          </a:ln>
        </p:spPr>
        <p:txBody>
          <a:bodyPr/>
          <a:lstStyle/>
          <a:p>
            <a:pPr marL="95250" indent="285750">
              <a:buNone/>
            </a:pPr>
            <a:r>
              <a:t>结果</a:t>
            </a:r>
          </a:p>
          <a:p>
            <a:pPr marL="95250" indent="285750" algn="ctr">
              <a:buNone/>
            </a:pPr>
            <a:r>
              <a:t>基差=$20.00-$19.10=$0.90</a:t>
            </a:r>
          </a:p>
          <a:p>
            <a:pPr marL="95250" indent="285750" algn="ctr">
              <a:buNone/>
            </a:pPr>
            <a:r>
              <a:t>盈利 = 19.10美元 - 18.00美元 = 1.10美元</a:t>
            </a:r>
          </a:p>
          <a:p>
            <a:pPr marL="95250" indent="285750">
              <a:buNone/>
            </a:pPr>
            <a:r>
              <a:t>实际购买石油的成本是 11 月 10 日的价格减去期货收益：</a:t>
            </a:r>
          </a:p>
          <a:p>
            <a:pPr marL="95250" indent="285750" algn="ctr">
              <a:buNone/>
            </a:pPr>
            <a:r>
              <a:t>$20.00-$1.10=$18.90 每桶</a:t>
            </a:r>
          </a:p>
          <a:p>
            <a:pPr marL="95250" indent="285750">
              <a:buNone/>
            </a:pPr>
            <a:r>
              <a:t>这也可写成初始的十二月期货价格加上基差：</a:t>
            </a:r>
          </a:p>
          <a:p>
            <a:pPr marL="95250" indent="285750" algn="ctr">
              <a:buNone/>
            </a:pPr>
            <a:r>
              <a:t>$18.00 + $0.90 = 每桶18.90美元</a:t>
            </a:r>
            <a:endParaRPr lang="zh-CN" altLang="en-US" sz="2400" dirty="0">
              <a:solidFill>
                <a:srgbClr val="FF158A"/>
              </a:solidFill>
            </a:endParaRPr>
          </a:p>
        </p:txBody>
      </p:sp>
      <p:sp>
        <p:nvSpPr>
          <p:cNvPr id="459780" name="Line 4"/>
          <p:cNvSpPr>
            <a:spLocks noChangeShapeType="1"/>
          </p:cNvSpPr>
          <p:nvPr/>
        </p:nvSpPr>
        <p:spPr bwMode="auto">
          <a:xfrm>
            <a:off x="642256" y="2095500"/>
            <a:ext cx="107640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761985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9779">
                                            <p:txEl>
                                              <p:pRg st="1" end="1"/>
                                            </p:txEl>
                                          </p:spTgt>
                                        </p:tgtEl>
                                        <p:attrNameLst>
                                          <p:attrName>style.visibility</p:attrName>
                                        </p:attrNameLst>
                                      </p:cBhvr>
                                      <p:to>
                                        <p:strVal val="visible"/>
                                      </p:to>
                                    </p:set>
                                    <p:animEffect transition="in" filter="blinds(horizontal)">
                                      <p:cBhvr>
                                        <p:cTn id="7" dur="500"/>
                                        <p:tgtEl>
                                          <p:spTgt spid="4597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9779">
                                            <p:txEl>
                                              <p:pRg st="2" end="2"/>
                                            </p:txEl>
                                          </p:spTgt>
                                        </p:tgtEl>
                                        <p:attrNameLst>
                                          <p:attrName>style.visibility</p:attrName>
                                        </p:attrNameLst>
                                      </p:cBhvr>
                                      <p:to>
                                        <p:strVal val="visible"/>
                                      </p:to>
                                    </p:set>
                                    <p:animEffect transition="in" filter="blinds(horizontal)">
                                      <p:cBhvr>
                                        <p:cTn id="10" dur="500"/>
                                        <p:tgtEl>
                                          <p:spTgt spid="45977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459779">
                                            <p:txEl>
                                              <p:pRg st="1" end="1"/>
                                            </p:txEl>
                                          </p:spTgt>
                                        </p:tgtEl>
                                        <p:attrNameLst>
                                          <p:attrName>style.color</p:attrName>
                                        </p:attrNameLst>
                                      </p:cBhvr>
                                      <p:to>
                                        <a:srgbClr val="FFCC66"/>
                                      </p:to>
                                    </p:animClr>
                                  </p:childTnLst>
                                </p:cTn>
                              </p:par>
                              <p:par>
                                <p:cTn id="15" presetID="3" presetClass="emph" presetSubtype="2" fill="hold" nodeType="withEffect">
                                  <p:stCondLst>
                                    <p:cond delay="0"/>
                                  </p:stCondLst>
                                  <p:childTnLst>
                                    <p:animClr clrSpc="rgb" dir="cw">
                                      <p:cBhvr override="childStyle">
                                        <p:cTn id="16" dur="500" fill="hold"/>
                                        <p:tgtEl>
                                          <p:spTgt spid="459779">
                                            <p:txEl>
                                              <p:pRg st="2" end="2"/>
                                            </p:txEl>
                                          </p:spTgt>
                                        </p:tgtEl>
                                        <p:attrNameLst>
                                          <p:attrName>style.color</p:attrName>
                                        </p:attrNameLst>
                                      </p:cBhvr>
                                      <p:to>
                                        <a:srgbClr val="FFCC66"/>
                                      </p:to>
                                    </p:animClr>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59779">
                                            <p:txEl>
                                              <p:pRg st="4" end="4"/>
                                            </p:txEl>
                                          </p:spTgt>
                                        </p:tgtEl>
                                        <p:attrNameLst>
                                          <p:attrName>style.visibility</p:attrName>
                                        </p:attrNameLst>
                                      </p:cBhvr>
                                      <p:to>
                                        <p:strVal val="visible"/>
                                      </p:to>
                                    </p:set>
                                    <p:animEffect transition="in" filter="blinds(horizontal)">
                                      <p:cBhvr>
                                        <p:cTn id="21" dur="500"/>
                                        <p:tgtEl>
                                          <p:spTgt spid="4597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mph" presetSubtype="2" fill="hold" nodeType="clickEffect">
                                  <p:stCondLst>
                                    <p:cond delay="0"/>
                                  </p:stCondLst>
                                  <p:childTnLst>
                                    <p:animClr clrSpc="rgb" dir="cw">
                                      <p:cBhvr override="childStyle">
                                        <p:cTn id="25" dur="500" fill="hold"/>
                                        <p:tgtEl>
                                          <p:spTgt spid="459779">
                                            <p:txEl>
                                              <p:pRg st="4" end="4"/>
                                            </p:txEl>
                                          </p:spTgt>
                                        </p:tgtEl>
                                        <p:attrNameLst>
                                          <p:attrName>style.color</p:attrName>
                                        </p:attrNameLst>
                                      </p:cBhvr>
                                      <p:to>
                                        <a:srgbClr val="FFCC66"/>
                                      </p:to>
                                    </p:animClr>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59779">
                                            <p:txEl>
                                              <p:pRg st="6" end="6"/>
                                            </p:txEl>
                                          </p:spTgt>
                                        </p:tgtEl>
                                        <p:attrNameLst>
                                          <p:attrName>style.visibility</p:attrName>
                                        </p:attrNameLst>
                                      </p:cBhvr>
                                      <p:to>
                                        <p:strVal val="visible"/>
                                      </p:to>
                                    </p:set>
                                    <p:animEffect transition="in" filter="blinds(horizontal)">
                                      <p:cBhvr>
                                        <p:cTn id="30" dur="500"/>
                                        <p:tgtEl>
                                          <p:spTgt spid="459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t>基差风险</a:t>
            </a:r>
            <a:endParaRPr lang="zh-CN" altLang="en-US">
              <a:ea typeface="宋体" panose="02010600030101010101" pitchFamily="2" charset="-122"/>
              <a:hlinkClick r:id="rId3" action="ppaction://hlinksldjump"/>
            </a:endParaRPr>
          </a:p>
        </p:txBody>
      </p:sp>
      <p:sp>
        <p:nvSpPr>
          <p:cNvPr id="460803" name="Rectangle 3"/>
          <p:cNvSpPr>
            <a:spLocks noGrp="1" noChangeArrowheads="1"/>
          </p:cNvSpPr>
          <p:nvPr>
            <p:ph type="body" idx="1"/>
          </p:nvPr>
        </p:nvSpPr>
        <p:spPr>
          <a:xfrm>
            <a:off x="516193" y="1524000"/>
            <a:ext cx="11238271" cy="4800600"/>
          </a:xfrm>
        </p:spPr>
        <p:txBody>
          <a:bodyPr/>
          <a:lstStyle/>
          <a:p>
            <a:pPr marL="381000" indent="-381000">
              <a:spcBef>
                <a:spcPct val="30000"/>
              </a:spcBef>
            </a:pPr>
            <a:r>
              <a:t>合约的选择</a:t>
            </a:r>
          </a:p>
          <a:p>
            <a:pPr marL="900113" lvl="1" indent="-188913">
              <a:spcBef>
                <a:spcPct val="30000"/>
              </a:spcBef>
            </a:pPr>
            <a:r>
              <a:t>影响基差风险的一个关键因素是选择用于套期保值的期货合约。</a:t>
            </a:r>
            <a:endParaRPr lang="en-US" altLang="zh-CN" dirty="0">
              <a:solidFill>
                <a:srgbClr val="1406CA"/>
              </a:solidFill>
            </a:endParaRPr>
          </a:p>
          <a:p>
            <a:pPr marL="666750" lvl="1" indent="285750">
              <a:spcBef>
                <a:spcPct val="30000"/>
              </a:spcBef>
              <a:buFontTx/>
              <a:buAutoNum type="arabicPeriod"/>
            </a:pPr>
            <a:r>
              <a:t>期货合约基础资产的选择</a:t>
            </a:r>
          </a:p>
          <a:p>
            <a:pPr marL="666750" lvl="1" indent="285750">
              <a:spcBef>
                <a:spcPct val="30000"/>
              </a:spcBef>
              <a:buFontTx/>
              <a:buAutoNum type="arabicPeriod"/>
            </a:pPr>
            <a:r>
              <a:t>交割月份的选择</a:t>
            </a:r>
          </a:p>
          <a:p>
            <a:pPr marL="381000" indent="-381000">
              <a:spcBef>
                <a:spcPct val="30000"/>
              </a:spcBef>
            </a:pPr>
            <a:r>
              <a:t>一个好的经验法则是选择一个交割月份，该月份应尽量接近但晚于对冲到期的时间。</a:t>
            </a:r>
            <a:endParaRPr lang="en-US" altLang="zh-CN" dirty="0"/>
          </a:p>
          <a:p>
            <a:pPr marL="987425" lvl="1" indent="-276225">
              <a:spcBef>
                <a:spcPct val="30000"/>
              </a:spcBef>
            </a:pPr>
            <a:r>
              <a:t>一般来说，套期保值到期时间和交割月份之间的时间差越大，基差风险就越大。</a:t>
            </a:r>
            <a:endParaRPr lang="en-US" altLang="zh-CN" dirty="0">
              <a:solidFill>
                <a:srgbClr val="1406CA"/>
              </a:solidFill>
            </a:endParaRPr>
          </a:p>
        </p:txBody>
      </p:sp>
      <p:sp>
        <p:nvSpPr>
          <p:cNvPr id="460804" name="Rectangle 4">
            <a:hlinkClick r:id="rId3" action="ppaction://hlinksldjump"/>
          </p:cNvPr>
          <p:cNvSpPr>
            <a:spLocks noChangeArrowheads="1"/>
          </p:cNvSpPr>
          <p:nvPr/>
        </p:nvSpPr>
        <p:spPr bwMode="auto">
          <a:xfrm>
            <a:off x="1524000" y="0"/>
            <a:ext cx="9144000"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446459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t>最小方差套期保值比率</a:t>
            </a:r>
          </a:p>
        </p:txBody>
      </p:sp>
      <p:sp>
        <p:nvSpPr>
          <p:cNvPr id="461827" name="Rectangle 3"/>
          <p:cNvSpPr>
            <a:spLocks noGrp="1" noChangeArrowheads="1"/>
          </p:cNvSpPr>
          <p:nvPr>
            <p:ph type="body" idx="1"/>
          </p:nvPr>
        </p:nvSpPr>
        <p:spPr/>
        <p:txBody>
          <a:bodyPr/>
          <a:lstStyle/>
          <a:p>
            <a:pPr>
              <a:lnSpc>
                <a:spcPct val="85000"/>
              </a:lnSpc>
            </a:pPr>
            <a:r>
              <a:t>对冲比率是期货合约头寸规模与风险敞口规模的比率。</a:t>
            </a:r>
            <a:endParaRPr lang="en-US" altLang="zh-CN" dirty="0"/>
          </a:p>
          <a:p>
            <a:pPr>
              <a:lnSpc>
                <a:spcPct val="85000"/>
              </a:lnSpc>
            </a:pPr>
            <a:r>
              <a:t>一些符号表示</a:t>
            </a:r>
          </a:p>
          <a:p>
            <a:pPr lvl="1">
              <a:lnSpc>
                <a:spcPct val="85000"/>
              </a:lnSpc>
            </a:pPr>
            <a:r>
              <a:t>ΔS：现货价格的变化，S</a:t>
            </a:r>
            <a:endParaRPr lang="en-US" altLang="zh-CN" dirty="0">
              <a:cs typeface="Times New Roman" panose="02020603050405020304" pitchFamily="18" charset="0"/>
            </a:endParaRPr>
          </a:p>
          <a:p>
            <a:pPr lvl="1">
              <a:lnSpc>
                <a:spcPct val="85000"/>
              </a:lnSpc>
            </a:pPr>
            <a:r>
              <a:t>ΔF：期货价格 F 在与对冲期限相等的时间段内的变化</a:t>
            </a:r>
            <a:endParaRPr lang="en-US" altLang="zh-CN" dirty="0">
              <a:cs typeface="Times New Roman" panose="02020603050405020304" pitchFamily="18" charset="0"/>
            </a:endParaRPr>
          </a:p>
          <a:p>
            <a:pPr lvl="1">
              <a:lnSpc>
                <a:spcPct val="85000"/>
              </a:lnSpc>
            </a:pPr>
            <a:r>
              <a:t>σS：ΔS 的标准差</a:t>
            </a:r>
            <a:endParaRPr lang="en-US" altLang="zh-CN" i="1" dirty="0" smtClean="0">
              <a:solidFill>
                <a:srgbClr val="FF158A"/>
              </a:solidFill>
              <a:cs typeface="Times New Roman" panose="02020603050405020304" pitchFamily="18" charset="0"/>
            </a:endParaRPr>
          </a:p>
          <a:p>
            <a:pPr lvl="1">
              <a:lnSpc>
                <a:spcPct val="85000"/>
              </a:lnSpc>
            </a:pPr>
            <a:r>
              <a:t>σF：ΔF 的标准差</a:t>
            </a:r>
            <a:endParaRPr lang="en-US" altLang="zh-CN" i="1" dirty="0">
              <a:solidFill>
                <a:srgbClr val="FF158A"/>
              </a:solidFill>
              <a:cs typeface="Times New Roman" panose="02020603050405020304" pitchFamily="18" charset="0"/>
            </a:endParaRPr>
          </a:p>
          <a:p>
            <a:pPr lvl="1">
              <a:lnSpc>
                <a:spcPct val="85000"/>
              </a:lnSpc>
            </a:pPr>
            <a:r>
              <a:t>ρ：ΔS 和 ΔF 之间的相关性系数</a:t>
            </a:r>
          </a:p>
          <a:p>
            <a:pPr lvl="1">
              <a:lnSpc>
                <a:spcPct val="85000"/>
              </a:lnSpc>
            </a:pPr>
            <a:r>
              <a:t>h*：使套期保值者头寸的方差最小的套期比率</a:t>
            </a:r>
          </a:p>
        </p:txBody>
      </p:sp>
      <p:pic>
        <p:nvPicPr>
          <p:cNvPr id="4" name="Picture 10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855" y="801374"/>
            <a:ext cx="5734290" cy="546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10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t>最小方差套期保值比率</a:t>
            </a:r>
            <a:endParaRPr lang="zh-CN" altLang="en-US"/>
          </a:p>
        </p:txBody>
      </p:sp>
      <p:sp>
        <p:nvSpPr>
          <p:cNvPr id="462851" name="Rectangle 3"/>
          <p:cNvSpPr>
            <a:spLocks noGrp="1" noChangeArrowheads="1"/>
          </p:cNvSpPr>
          <p:nvPr>
            <p:ph type="body" idx="1"/>
          </p:nvPr>
        </p:nvSpPr>
        <p:spPr>
          <a:xfrm>
            <a:off x="722671" y="1524000"/>
            <a:ext cx="10972800" cy="1600200"/>
          </a:xfrm>
        </p:spPr>
        <p:txBody>
          <a:bodyPr/>
          <a:lstStyle/>
          <a:p>
            <a:r>
              <a:t>在最小方差套期保值比率的背景下：
如果投资者要卖出一单位资产，她需要卖空h单位的期货。在时间t0时，投资组合的价值为</a:t>
            </a:r>
            <a:endParaRPr lang="zh-CN" altLang="en-US" dirty="0">
              <a:ea typeface="宋体" panose="02010600030101010101" pitchFamily="2" charset="-122"/>
            </a:endParaRPr>
          </a:p>
          <a:p>
            <a:endParaRPr lang="zh-CN" altLang="en-US" dirty="0"/>
          </a:p>
        </p:txBody>
      </p:sp>
      <p:graphicFrame>
        <p:nvGraphicFramePr>
          <p:cNvPr id="462852" name="Object 4"/>
          <p:cNvGraphicFramePr>
            <a:graphicFrameLocks noChangeAspect="1"/>
          </p:cNvGraphicFramePr>
          <p:nvPr>
            <p:extLst>
              <p:ext uri="{D42A27DB-BD31-4B8C-83A1-F6EECF244321}">
                <p14:modId xmlns:p14="http://schemas.microsoft.com/office/powerpoint/2010/main" val="2845860918"/>
              </p:ext>
            </p:extLst>
          </p:nvPr>
        </p:nvGraphicFramePr>
        <p:xfrm>
          <a:off x="3733800" y="3352800"/>
          <a:ext cx="4038600" cy="622300"/>
        </p:xfrm>
        <a:graphic>
          <a:graphicData uri="http://schemas.openxmlformats.org/presentationml/2006/ole">
            <mc:AlternateContent xmlns:mc="http://schemas.openxmlformats.org/markup-compatibility/2006">
              <mc:Choice xmlns:v="urn:schemas-microsoft-com:vml" Requires="v">
                <p:oleObj spid="_x0000_s11346" name="公式" r:id="rId4" imgW="1485720" imgH="228600" progId="Equation.3">
                  <p:embed/>
                </p:oleObj>
              </mc:Choice>
              <mc:Fallback>
                <p:oleObj name="公式" r:id="rId4" imgW="1485720" imgH="228600" progId="Equation.3">
                  <p:embed/>
                  <p:pic>
                    <p:nvPicPr>
                      <p:cNvPr id="462852" name="Object 4"/>
                      <p:cNvPicPr>
                        <a:picLocks noChangeAspect="1" noChangeArrowheads="1"/>
                      </p:cNvPicPr>
                      <p:nvPr/>
                    </p:nvPicPr>
                    <p:blipFill>
                      <a:blip r:embed="rId5"/>
                      <a:srcRect/>
                      <a:stretch>
                        <a:fillRect/>
                      </a:stretch>
                    </p:blipFill>
                    <p:spPr bwMode="auto">
                      <a:xfrm>
                        <a:off x="3733800" y="3352800"/>
                        <a:ext cx="4038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838336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t>最小方差套期保值比率</a:t>
            </a:r>
            <a:endParaRPr lang="zh-CN" altLang="en-US"/>
          </a:p>
        </p:txBody>
      </p:sp>
      <p:sp>
        <p:nvSpPr>
          <p:cNvPr id="463875" name="Rectangle 3"/>
          <p:cNvSpPr>
            <a:spLocks noGrp="1" noChangeArrowheads="1"/>
          </p:cNvSpPr>
          <p:nvPr>
            <p:ph type="body" idx="1"/>
          </p:nvPr>
        </p:nvSpPr>
        <p:spPr/>
        <p:txBody>
          <a:bodyPr/>
          <a:lstStyle/>
          <a:p>
            <a:r>
              <a:t>其中t1时刻的头寸价值将为</a:t>
            </a:r>
          </a:p>
          <a:p>
            <a:endParaRPr lang="zh-CN" altLang="en-US">
              <a:ea typeface="宋体" panose="02010600030101010101" pitchFamily="2" charset="-122"/>
            </a:endParaRPr>
          </a:p>
          <a:p>
            <a:r>
              <a:t>因此，头寸价值的变化将为 ，空头头寸将是</a:t>
            </a:r>
          </a:p>
          <a:p>
            <a:endParaRPr lang="zh-CN" altLang="en-US">
              <a:ea typeface="宋体" panose="02010600030101010101" pitchFamily="2" charset="-122"/>
            </a:endParaRPr>
          </a:p>
          <a:p>
            <a:r>
              <a:t>在两种情况下，Δπ的方差相等</a:t>
            </a:r>
            <a:endParaRPr lang="zh-CN" altLang="en-US">
              <a:ea typeface="宋体" panose="02010600030101010101" pitchFamily="2" charset="-122"/>
            </a:endParaRPr>
          </a:p>
        </p:txBody>
      </p:sp>
      <p:graphicFrame>
        <p:nvGraphicFramePr>
          <p:cNvPr id="463876" name="Object 4"/>
          <p:cNvGraphicFramePr>
            <a:graphicFrameLocks noChangeAspect="1"/>
          </p:cNvGraphicFramePr>
          <p:nvPr>
            <p:extLst>
              <p:ext uri="{D42A27DB-BD31-4B8C-83A1-F6EECF244321}">
                <p14:modId xmlns:p14="http://schemas.microsoft.com/office/powerpoint/2010/main" val="4271365622"/>
              </p:ext>
            </p:extLst>
          </p:nvPr>
        </p:nvGraphicFramePr>
        <p:xfrm>
          <a:off x="3503613" y="2117727"/>
          <a:ext cx="3887788" cy="581025"/>
        </p:xfrm>
        <a:graphic>
          <a:graphicData uri="http://schemas.openxmlformats.org/presentationml/2006/ole">
            <mc:AlternateContent xmlns:mc="http://schemas.openxmlformats.org/markup-compatibility/2006">
              <mc:Choice xmlns:v="urn:schemas-microsoft-com:vml" Requires="v">
                <p:oleObj spid="_x0000_s12530" name="公式" r:id="rId4" imgW="1447560" imgH="215640" progId="Equation.3">
                  <p:embed/>
                </p:oleObj>
              </mc:Choice>
              <mc:Fallback>
                <p:oleObj name="公式" r:id="rId4" imgW="1447560" imgH="215640" progId="Equation.3">
                  <p:embed/>
                  <p:pic>
                    <p:nvPicPr>
                      <p:cNvPr id="463876" name="Object 4"/>
                      <p:cNvPicPr>
                        <a:picLocks noChangeAspect="1" noChangeArrowheads="1"/>
                      </p:cNvPicPr>
                      <p:nvPr/>
                    </p:nvPicPr>
                    <p:blipFill>
                      <a:blip r:embed="rId5"/>
                      <a:srcRect/>
                      <a:stretch>
                        <a:fillRect/>
                      </a:stretch>
                    </p:blipFill>
                    <p:spPr bwMode="auto">
                      <a:xfrm>
                        <a:off x="3503613" y="2117727"/>
                        <a:ext cx="38877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3877" name="Object 5"/>
          <p:cNvGraphicFramePr>
            <a:graphicFrameLocks noChangeAspect="1"/>
          </p:cNvGraphicFramePr>
          <p:nvPr>
            <p:extLst>
              <p:ext uri="{D42A27DB-BD31-4B8C-83A1-F6EECF244321}">
                <p14:modId xmlns:p14="http://schemas.microsoft.com/office/powerpoint/2010/main" val="2476506081"/>
              </p:ext>
            </p:extLst>
          </p:nvPr>
        </p:nvGraphicFramePr>
        <p:xfrm>
          <a:off x="4038601" y="3505201"/>
          <a:ext cx="2709863" cy="485775"/>
        </p:xfrm>
        <a:graphic>
          <a:graphicData uri="http://schemas.openxmlformats.org/presentationml/2006/ole">
            <mc:AlternateContent xmlns:mc="http://schemas.openxmlformats.org/markup-compatibility/2006">
              <mc:Choice xmlns:v="urn:schemas-microsoft-com:vml" Requires="v">
                <p:oleObj spid="_x0000_s12531" name="公式" r:id="rId6" imgW="990360" imgH="177480" progId="Equation.3">
                  <p:embed/>
                </p:oleObj>
              </mc:Choice>
              <mc:Fallback>
                <p:oleObj name="公式" r:id="rId6" imgW="990360" imgH="177480" progId="Equation.3">
                  <p:embed/>
                  <p:pic>
                    <p:nvPicPr>
                      <p:cNvPr id="463877" name="Object 5"/>
                      <p:cNvPicPr>
                        <a:picLocks noChangeAspect="1" noChangeArrowheads="1"/>
                      </p:cNvPicPr>
                      <p:nvPr/>
                    </p:nvPicPr>
                    <p:blipFill>
                      <a:blip r:embed="rId7"/>
                      <a:srcRect/>
                      <a:stretch>
                        <a:fillRect/>
                      </a:stretch>
                    </p:blipFill>
                    <p:spPr bwMode="auto">
                      <a:xfrm>
                        <a:off x="4038601" y="3505201"/>
                        <a:ext cx="27098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3878" name="Object 6"/>
          <p:cNvGraphicFramePr>
            <a:graphicFrameLocks noChangeAspect="1"/>
          </p:cNvGraphicFramePr>
          <p:nvPr>
            <p:extLst>
              <p:ext uri="{D42A27DB-BD31-4B8C-83A1-F6EECF244321}">
                <p14:modId xmlns:p14="http://schemas.microsoft.com/office/powerpoint/2010/main" val="3583011528"/>
              </p:ext>
            </p:extLst>
          </p:nvPr>
        </p:nvGraphicFramePr>
        <p:xfrm>
          <a:off x="3519488" y="4797425"/>
          <a:ext cx="4589462" cy="719138"/>
        </p:xfrm>
        <a:graphic>
          <a:graphicData uri="http://schemas.openxmlformats.org/presentationml/2006/ole">
            <mc:AlternateContent xmlns:mc="http://schemas.openxmlformats.org/markup-compatibility/2006">
              <mc:Choice xmlns:v="urn:schemas-microsoft-com:vml" Requires="v">
                <p:oleObj spid="_x0000_s12532" name="公式" r:id="rId8" imgW="1866600" imgH="291960" progId="Equation.3">
                  <p:embed/>
                </p:oleObj>
              </mc:Choice>
              <mc:Fallback>
                <p:oleObj name="公式" r:id="rId8" imgW="1866600" imgH="291960" progId="Equation.3">
                  <p:embed/>
                  <p:pic>
                    <p:nvPicPr>
                      <p:cNvPr id="463878" name="Object 6"/>
                      <p:cNvPicPr>
                        <a:picLocks noChangeAspect="1" noChangeArrowheads="1"/>
                      </p:cNvPicPr>
                      <p:nvPr/>
                    </p:nvPicPr>
                    <p:blipFill>
                      <a:blip r:embed="rId9"/>
                      <a:srcRect/>
                      <a:stretch>
                        <a:fillRect/>
                      </a:stretch>
                    </p:blipFill>
                    <p:spPr bwMode="auto">
                      <a:xfrm>
                        <a:off x="3519488" y="4797425"/>
                        <a:ext cx="4589462"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626006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1026"/>
          <p:cNvSpPr>
            <a:spLocks noGrp="1" noChangeArrowheads="1"/>
          </p:cNvSpPr>
          <p:nvPr>
            <p:ph type="title"/>
          </p:nvPr>
        </p:nvSpPr>
        <p:spPr/>
        <p:txBody>
          <a:bodyPr/>
          <a:lstStyle/>
          <a:p>
            <a:r>
              <a:t>最优对冲的比例被称为  
最小方差套期保值比率</a:t>
            </a:r>
            <a:endParaRPr lang="zh-CN" altLang="en-US"/>
          </a:p>
        </p:txBody>
      </p:sp>
      <p:sp>
        <p:nvSpPr>
          <p:cNvPr id="464899" name="Rectangle 1027"/>
          <p:cNvSpPr>
            <a:spLocks noGrp="1" noChangeArrowheads="1"/>
          </p:cNvSpPr>
          <p:nvPr>
            <p:ph type="body" idx="1"/>
          </p:nvPr>
        </p:nvSpPr>
        <p:spPr>
          <a:xfrm>
            <a:off x="604683" y="1524000"/>
            <a:ext cx="10928555" cy="914400"/>
          </a:xfrm>
        </p:spPr>
        <p:txBody>
          <a:bodyPr/>
          <a:lstStyle/>
          <a:p>
            <a:pPr>
              <a:lnSpc>
                <a:spcPct val="90000"/>
              </a:lnSpc>
            </a:pPr>
            <a:r>
              <a:t>应该对冲的 exposures 最优比例是</a:t>
            </a:r>
            <a:endParaRPr lang="zh-CN" altLang="en-US" dirty="0"/>
          </a:p>
        </p:txBody>
      </p:sp>
      <p:graphicFrame>
        <p:nvGraphicFramePr>
          <p:cNvPr id="464900" name="Object 1028"/>
          <p:cNvGraphicFramePr>
            <a:graphicFrameLocks noChangeAspect="1"/>
          </p:cNvGraphicFramePr>
          <p:nvPr>
            <p:extLst>
              <p:ext uri="{D42A27DB-BD31-4B8C-83A1-F6EECF244321}">
                <p14:modId xmlns:p14="http://schemas.microsoft.com/office/powerpoint/2010/main" val="4261827964"/>
              </p:ext>
            </p:extLst>
          </p:nvPr>
        </p:nvGraphicFramePr>
        <p:xfrm>
          <a:off x="4178300" y="2135188"/>
          <a:ext cx="1803400" cy="1065212"/>
        </p:xfrm>
        <a:graphic>
          <a:graphicData uri="http://schemas.openxmlformats.org/presentationml/2006/ole">
            <mc:AlternateContent xmlns:mc="http://schemas.openxmlformats.org/markup-compatibility/2006">
              <mc:Choice xmlns:v="urn:schemas-microsoft-com:vml" Requires="v">
                <p:oleObj spid="_x0000_s13395" name="Equation" r:id="rId4" imgW="596880" imgH="431640" progId="Equation.DSMT4">
                  <p:embed/>
                </p:oleObj>
              </mc:Choice>
              <mc:Fallback>
                <p:oleObj name="Equation" r:id="rId4" imgW="596880" imgH="431640" progId="Equation.DSMT4">
                  <p:embed/>
                  <p:pic>
                    <p:nvPicPr>
                      <p:cNvPr id="464900" name="Object 1028"/>
                      <p:cNvPicPr>
                        <a:picLocks noChangeAspect="1" noChangeArrowheads="1"/>
                      </p:cNvPicPr>
                      <p:nvPr/>
                    </p:nvPicPr>
                    <p:blipFill>
                      <a:blip r:embed="rId5"/>
                      <a:srcRect/>
                      <a:stretch>
                        <a:fillRect/>
                      </a:stretch>
                    </p:blipFill>
                    <p:spPr bwMode="auto">
                      <a:xfrm>
                        <a:off x="4178300" y="2135188"/>
                        <a:ext cx="1803400"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4901" name="Group 1029"/>
          <p:cNvGrpSpPr>
            <a:grpSpLocks/>
          </p:cNvGrpSpPr>
          <p:nvPr/>
        </p:nvGrpSpPr>
        <p:grpSpPr bwMode="auto">
          <a:xfrm>
            <a:off x="3351214" y="3429000"/>
            <a:ext cx="5716587" cy="2971800"/>
            <a:chOff x="1151" y="2160"/>
            <a:chExt cx="3601" cy="1872"/>
          </a:xfrm>
        </p:grpSpPr>
        <p:sp>
          <p:nvSpPr>
            <p:cNvPr id="464902" name="Line 1030"/>
            <p:cNvSpPr>
              <a:spLocks noChangeShapeType="1"/>
            </p:cNvSpPr>
            <p:nvPr/>
          </p:nvSpPr>
          <p:spPr bwMode="auto">
            <a:xfrm>
              <a:off x="1151" y="3936"/>
              <a:ext cx="3025"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3" name="Line 1031"/>
            <p:cNvSpPr>
              <a:spLocks noChangeShapeType="1"/>
            </p:cNvSpPr>
            <p:nvPr/>
          </p:nvSpPr>
          <p:spPr bwMode="auto">
            <a:xfrm flipV="1">
              <a:off x="1151" y="2208"/>
              <a:ext cx="0" cy="1727"/>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4" name="Freeform 1032"/>
            <p:cNvSpPr>
              <a:spLocks/>
            </p:cNvSpPr>
            <p:nvPr/>
          </p:nvSpPr>
          <p:spPr bwMode="auto">
            <a:xfrm>
              <a:off x="1488" y="2688"/>
              <a:ext cx="2352" cy="576"/>
            </a:xfrm>
            <a:custGeom>
              <a:avLst/>
              <a:gdLst>
                <a:gd name="T0" fmla="*/ 0 w 1968"/>
                <a:gd name="T1" fmla="*/ 0 h 480"/>
                <a:gd name="T2" fmla="*/ 960 w 1968"/>
                <a:gd name="T3" fmla="*/ 480 h 480"/>
                <a:gd name="T4" fmla="*/ 1968 w 1968"/>
                <a:gd name="T5" fmla="*/ 0 h 480"/>
              </a:gdLst>
              <a:ahLst/>
              <a:cxnLst>
                <a:cxn ang="0">
                  <a:pos x="T0" y="T1"/>
                </a:cxn>
                <a:cxn ang="0">
                  <a:pos x="T2" y="T3"/>
                </a:cxn>
                <a:cxn ang="0">
                  <a:pos x="T4" y="T5"/>
                </a:cxn>
              </a:cxnLst>
              <a:rect l="0" t="0" r="r" b="b"/>
              <a:pathLst>
                <a:path w="1968" h="480">
                  <a:moveTo>
                    <a:pt x="0" y="0"/>
                  </a:moveTo>
                  <a:cubicBezTo>
                    <a:pt x="316" y="240"/>
                    <a:pt x="632" y="480"/>
                    <a:pt x="960" y="480"/>
                  </a:cubicBezTo>
                  <a:cubicBezTo>
                    <a:pt x="1288" y="480"/>
                    <a:pt x="1628" y="240"/>
                    <a:pt x="1968" y="0"/>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5" name="Text Box 1033"/>
            <p:cNvSpPr txBox="1">
              <a:spLocks noChangeArrowheads="1"/>
            </p:cNvSpPr>
            <p:nvPr/>
          </p:nvSpPr>
          <p:spPr bwMode="auto">
            <a:xfrm>
              <a:off x="1152" y="2160"/>
              <a:ext cx="11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dirty="0">
                  <a:solidFill>
                    <a:srgbClr val="1406CA"/>
                  </a:solidFill>
                  <a:effectLst>
                    <a:outerShdw blurRad="38100" dist="38100" dir="2700000" algn="tl">
                      <a:srgbClr val="000000">
                        <a:alpha val="43137"/>
                      </a:srgbClr>
                    </a:outerShdw>
                  </a:effectLst>
                </a:rPr>
                <a:t>Variance of position</a:t>
              </a:r>
            </a:p>
          </p:txBody>
        </p:sp>
        <p:sp>
          <p:nvSpPr>
            <p:cNvPr id="464906" name="Text Box 1034"/>
            <p:cNvSpPr txBox="1">
              <a:spLocks noChangeArrowheads="1"/>
            </p:cNvSpPr>
            <p:nvPr/>
          </p:nvSpPr>
          <p:spPr bwMode="auto">
            <a:xfrm>
              <a:off x="3072" y="3648"/>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dirty="0">
                  <a:solidFill>
                    <a:srgbClr val="1406CA"/>
                  </a:solidFill>
                  <a:effectLst>
                    <a:outerShdw blurRad="38100" dist="38100" dir="2700000" algn="tl">
                      <a:srgbClr val="000000"/>
                    </a:outerShdw>
                  </a:effectLst>
                </a:rPr>
                <a:t>Hedge</a:t>
              </a:r>
              <a:r>
                <a:rPr lang="en-US" altLang="zh-CN" sz="2400" dirty="0">
                  <a:solidFill>
                    <a:srgbClr val="CCFFFF"/>
                  </a:solidFill>
                  <a:effectLst>
                    <a:outerShdw blurRad="38100" dist="38100" dir="2700000" algn="tl">
                      <a:srgbClr val="000000"/>
                    </a:outerShdw>
                  </a:effectLst>
                </a:rPr>
                <a:t> </a:t>
              </a:r>
              <a:r>
                <a:rPr lang="en-US" altLang="zh-CN" sz="2400" dirty="0">
                  <a:solidFill>
                    <a:srgbClr val="1406CA"/>
                  </a:solidFill>
                  <a:effectLst>
                    <a:outerShdw blurRad="38100" dist="38100" dir="2700000" algn="tl">
                      <a:srgbClr val="000000"/>
                    </a:outerShdw>
                  </a:effectLst>
                </a:rPr>
                <a:t>ratio, </a:t>
              </a:r>
              <a:r>
                <a:rPr lang="en-US" altLang="zh-CN" sz="2400" i="1" dirty="0">
                  <a:solidFill>
                    <a:srgbClr val="1406CA"/>
                  </a:solidFill>
                  <a:effectLst>
                    <a:outerShdw blurRad="38100" dist="38100" dir="2700000" algn="tl">
                      <a:srgbClr val="000000"/>
                    </a:outerShdw>
                  </a:effectLst>
                </a:rPr>
                <a:t>h</a:t>
              </a:r>
            </a:p>
          </p:txBody>
        </p:sp>
        <p:sp>
          <p:nvSpPr>
            <p:cNvPr id="464907" name="Line 1035"/>
            <p:cNvSpPr>
              <a:spLocks noChangeShapeType="1"/>
            </p:cNvSpPr>
            <p:nvPr/>
          </p:nvSpPr>
          <p:spPr bwMode="auto">
            <a:xfrm>
              <a:off x="2688" y="3840"/>
              <a:ext cx="0"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8" name="Text Box 1036"/>
            <p:cNvSpPr txBox="1">
              <a:spLocks noChangeArrowheads="1"/>
            </p:cNvSpPr>
            <p:nvPr/>
          </p:nvSpPr>
          <p:spPr bwMode="auto">
            <a:xfrm>
              <a:off x="2352" y="360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solidFill>
                    <a:srgbClr val="FF33CC"/>
                  </a:solidFill>
                  <a:effectLst>
                    <a:outerShdw blurRad="38100" dist="38100" dir="2700000" algn="tl">
                      <a:srgbClr val="000000"/>
                    </a:outerShdw>
                  </a:effectLst>
                </a:rPr>
                <a:t>h</a:t>
              </a:r>
              <a:r>
                <a:rPr lang="en-US" altLang="zh-CN" sz="2800" b="1" i="1" baseline="30000">
                  <a:solidFill>
                    <a:srgbClr val="FF33CC"/>
                  </a:solidFill>
                  <a:effectLst>
                    <a:outerShdw blurRad="38100" dist="38100" dir="2700000" algn="tl">
                      <a:srgbClr val="000000"/>
                    </a:outerShdw>
                  </a:effectLst>
                </a:rPr>
                <a:t>*</a:t>
              </a:r>
            </a:p>
          </p:txBody>
        </p:sp>
      </p:grpSp>
    </p:spTree>
    <p:extLst>
      <p:ext uri="{BB962C8B-B14F-4D97-AF65-F5344CB8AC3E}">
        <p14:creationId xmlns:p14="http://schemas.microsoft.com/office/powerpoint/2010/main" val="12887346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1026"/>
          <p:cNvSpPr>
            <a:spLocks noGrp="1" noChangeArrowheads="1"/>
          </p:cNvSpPr>
          <p:nvPr>
            <p:ph type="title"/>
          </p:nvPr>
        </p:nvSpPr>
        <p:spPr/>
        <p:txBody>
          <a:bodyPr/>
          <a:lstStyle/>
          <a:p>
            <a:r>
              <a:t>最小方差套期保值比率</a:t>
            </a:r>
            <a:endParaRPr lang="zh-CN" altLang="en-US"/>
          </a:p>
        </p:txBody>
      </p:sp>
      <p:sp>
        <p:nvSpPr>
          <p:cNvPr id="465923" name="Rectangle 1027"/>
          <p:cNvSpPr>
            <a:spLocks noGrp="1" noChangeArrowheads="1"/>
          </p:cNvSpPr>
          <p:nvPr>
            <p:ph type="body" idx="1"/>
          </p:nvPr>
        </p:nvSpPr>
        <p:spPr/>
        <p:txBody>
          <a:bodyPr/>
          <a:lstStyle/>
          <a:p>
            <a:r>
              <a:t>最优合约数量</a:t>
            </a:r>
          </a:p>
          <a:p>
            <a:endParaRPr lang="en-US" altLang="zh-CN" dirty="0"/>
          </a:p>
          <a:p>
            <a:endParaRPr lang="en-US" altLang="zh-CN" dirty="0"/>
          </a:p>
          <a:p>
            <a:pPr lvl="1">
              <a:buFontTx/>
              <a:buNone/>
            </a:pPr>
            <a:endParaRPr lang="en-US" altLang="zh-CN" dirty="0"/>
          </a:p>
          <a:p>
            <a:pPr lvl="1">
              <a:buFontTx/>
              <a:buNone/>
            </a:pPr>
            <a:r>
              <a:t>在何处</a:t>
            </a:r>
          </a:p>
          <a:p>
            <a:pPr lvl="1"/>
            <a:r>
              <a:t>NA：被套期头寸的规模（单位）</a:t>
            </a:r>
          </a:p>
          <a:p>
            <a:pPr lvl="1"/>
            <a:r>
              <a:t>QF：一份期货合约的规模（单位数量）</a:t>
            </a:r>
          </a:p>
          <a:p>
            <a:pPr lvl="1"/>
            <a:r>
              <a:t>N*：用于套期保值的最优期货合约数量。</a:t>
            </a:r>
          </a:p>
        </p:txBody>
      </p:sp>
      <p:graphicFrame>
        <p:nvGraphicFramePr>
          <p:cNvPr id="465924" name="Object 1028"/>
          <p:cNvGraphicFramePr>
            <a:graphicFrameLocks noChangeAspect="1"/>
          </p:cNvGraphicFramePr>
          <p:nvPr>
            <p:extLst>
              <p:ext uri="{D42A27DB-BD31-4B8C-83A1-F6EECF244321}">
                <p14:modId xmlns:p14="http://schemas.microsoft.com/office/powerpoint/2010/main" val="3286932054"/>
              </p:ext>
            </p:extLst>
          </p:nvPr>
        </p:nvGraphicFramePr>
        <p:xfrm>
          <a:off x="4724400" y="2438401"/>
          <a:ext cx="1663700" cy="1031875"/>
        </p:xfrm>
        <a:graphic>
          <a:graphicData uri="http://schemas.openxmlformats.org/presentationml/2006/ole">
            <mc:AlternateContent xmlns:mc="http://schemas.openxmlformats.org/markup-compatibility/2006">
              <mc:Choice xmlns:v="urn:schemas-microsoft-com:vml" Requires="v">
                <p:oleObj spid="_x0000_s14418" name="公式" r:id="rId4" imgW="736560" imgH="457200" progId="Equation.3">
                  <p:embed/>
                </p:oleObj>
              </mc:Choice>
              <mc:Fallback>
                <p:oleObj name="公式" r:id="rId4" imgW="736560" imgH="457200" progId="Equation.3">
                  <p:embed/>
                  <p:pic>
                    <p:nvPicPr>
                      <p:cNvPr id="465924" name="Object 1028"/>
                      <p:cNvPicPr>
                        <a:picLocks noChangeAspect="1" noChangeArrowheads="1"/>
                      </p:cNvPicPr>
                      <p:nvPr/>
                    </p:nvPicPr>
                    <p:blipFill>
                      <a:blip r:embed="rId5"/>
                      <a:srcRect/>
                      <a:stretch>
                        <a:fillRect/>
                      </a:stretch>
                    </p:blipFill>
                    <p:spPr bwMode="auto">
                      <a:xfrm>
                        <a:off x="4724400" y="2438401"/>
                        <a:ext cx="16637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94597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t>最小方差套期保值比率</a:t>
            </a:r>
            <a:endParaRPr lang="zh-CN" altLang="en-US"/>
          </a:p>
        </p:txBody>
      </p:sp>
      <p:sp>
        <p:nvSpPr>
          <p:cNvPr id="468995" name="Rectangle 3"/>
          <p:cNvSpPr>
            <a:spLocks noGrp="1" noChangeArrowheads="1"/>
          </p:cNvSpPr>
          <p:nvPr>
            <p:ph type="body" idx="1"/>
          </p:nvPr>
        </p:nvSpPr>
        <p:spPr>
          <a:xfrm>
            <a:off x="471947" y="1619250"/>
            <a:ext cx="11385755" cy="4800600"/>
          </a:xfrm>
        </p:spPr>
        <p:txBody>
          <a:bodyPr/>
          <a:lstStyle/>
          <a:p>
            <a:pPr>
              <a:lnSpc>
                <a:spcPct val="90000"/>
              </a:lnSpc>
              <a:buFont typeface="Wingdings" panose="05000000000000000000" pitchFamily="2" charset="2"/>
              <a:buNone/>
            </a:pPr>
            <a:r>
              <a:t>一家公司知道三个月后将购买100万加仑的喷气燃料。喷气燃料价格每加仑在三个月内的变化标准差计算为0.032。该公司选择通过购买取暖油期货合约进行套期保值。取暖油期货价格在三个月内的变化标准差为0.040，而喷气燃料价格三个月内变化与取暖油期货价格三个月内变化之间的相关系数为0.8。因此，最优套期保值比率是：
\[ h^* = 0.8 \times \frac{0.032}{0.040} = 0.64 \]
一手中度取暖油期货合约涉及42,000加仑。因此，该公司应买入：</a:t>
            </a:r>
          </a:p>
          <a:p>
            <a:pPr algn="ctr">
              <a:lnSpc>
                <a:spcPct val="90000"/>
              </a:lnSpc>
              <a:buFont typeface="Wingdings" panose="05000000000000000000" pitchFamily="2" charset="2"/>
              <a:buNone/>
            </a:pPr>
            <a:r>
              <a:t>最优套期保值比率计算如下：
\[ h^* = 0.8 \times \frac{0.032}{0.040} = 0.64 \]</a:t>
            </a:r>
          </a:p>
          <a:p>
            <a:pPr>
              <a:lnSpc>
                <a:spcPct val="90000"/>
              </a:lnSpc>
              <a:buFont typeface="Wingdings" panose="05000000000000000000" pitchFamily="2" charset="2"/>
              <a:buNone/>
            </a:pPr>
            <a:r>
              <a:t>一份取暖油期货合约代表42,000加仑。因此，该公司应购买的合约数量为：  
\( \text{所需合约数量} = \frac{\text{实际风险暴露}}{\text{每份合约覆盖的数量}} \times \text{最优套期保值比率} \)  
即：  
\( \text{所需合约数量} = \frac{1,000,000}{42,000} \times 0.64 \approx 15.24 \)
由于合约数量必须为整数，公司应购买 **15份取暖油期货合约**。</a:t>
            </a:r>
          </a:p>
          <a:p>
            <a:pPr algn="ctr">
              <a:lnSpc>
                <a:spcPct val="90000"/>
              </a:lnSpc>
              <a:buFont typeface="Wingdings" panose="05000000000000000000" pitchFamily="2" charset="2"/>
              <a:buNone/>
            </a:pPr>
            <a:r>
              <a:t>N*=0.64*1,000,000/42,000=15.2</a:t>
            </a:r>
          </a:p>
          <a:p>
            <a:pPr>
              <a:lnSpc>
                <a:spcPct val="90000"/>
              </a:lnSpc>
              <a:buFont typeface="Wingdings" panose="05000000000000000000" pitchFamily="2" charset="2"/>
              <a:buNone/>
            </a:pPr>
            <a:r>
              <a:t>合约。四舍五入到最接近的整数，需要15份合约。</a:t>
            </a:r>
          </a:p>
        </p:txBody>
      </p:sp>
    </p:spTree>
    <p:extLst>
      <p:ext uri="{BB962C8B-B14F-4D97-AF65-F5344CB8AC3E}">
        <p14:creationId xmlns:p14="http://schemas.microsoft.com/office/powerpoint/2010/main" val="301882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xEl>
                                              <p:pRg st="1" end="1"/>
                                            </p:txEl>
                                          </p:spTgt>
                                        </p:tgtEl>
                                        <p:attrNameLst>
                                          <p:attrName>style.visibility</p:attrName>
                                        </p:attrNameLst>
                                      </p:cBhvr>
                                      <p:to>
                                        <p:strVal val="visible"/>
                                      </p:to>
                                    </p:set>
                                    <p:animEffect transition="in" filter="blinds(horizontal)">
                                      <p:cBhvr>
                                        <p:cTn id="7" dur="500"/>
                                        <p:tgtEl>
                                          <p:spTgt spid="4689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8995">
                                            <p:txEl>
                                              <p:pRg st="3" end="3"/>
                                            </p:txEl>
                                          </p:spTgt>
                                        </p:tgtEl>
                                        <p:attrNameLst>
                                          <p:attrName>style.visibility</p:attrName>
                                        </p:attrNameLst>
                                      </p:cBhvr>
                                      <p:to>
                                        <p:strVal val="visible"/>
                                      </p:to>
                                    </p:set>
                                    <p:animEffect transition="in" filter="blinds(horizontal)">
                                      <p:cBhvr>
                                        <p:cTn id="12" dur="500"/>
                                        <p:tgtEl>
                                          <p:spTgt spid="468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t>股票指数期货</a:t>
            </a:r>
            <a:endParaRPr lang="zh-CN" altLang="en-US"/>
          </a:p>
        </p:txBody>
      </p:sp>
      <p:sp>
        <p:nvSpPr>
          <p:cNvPr id="470019" name="Rectangle 3"/>
          <p:cNvSpPr>
            <a:spLocks noGrp="1" noChangeArrowheads="1"/>
          </p:cNvSpPr>
          <p:nvPr>
            <p:ph type="body" idx="1"/>
          </p:nvPr>
        </p:nvSpPr>
        <p:spPr>
          <a:xfrm>
            <a:off x="1061884" y="1371601"/>
            <a:ext cx="10515600" cy="4548553"/>
          </a:xfrm>
        </p:spPr>
        <p:txBody>
          <a:bodyPr/>
          <a:lstStyle/>
          <a:p>
            <a:r>
              <a:t>股票指数跟踪假设股票组合价值的变化。</a:t>
            </a:r>
          </a:p>
          <a:p>
            <a:r>
              <a:t>投资组合中某只股票的权重等于投资组合中投入该股票的比例。</a:t>
            </a:r>
            <a:endParaRPr lang="en-US" altLang="zh-CN" sz="2400" dirty="0">
              <a:solidFill>
                <a:srgbClr val="1406CA"/>
              </a:solidFill>
              <a:ea typeface="宋体" panose="02010600030101010101" pitchFamily="2" charset="-122"/>
            </a:endParaRPr>
          </a:p>
          <a:p>
            <a:pPr lvl="1"/>
            <a:r>
              <a:t>类型1：赋予股票的权重与其价格成正比：道琼斯工业平均指数（DJIA）</a:t>
            </a:r>
          </a:p>
          <a:p>
            <a:pPr lvl="1"/>
            <a:r>
              <a:t>类型 2：权重与市值（股价×流通股数量）成正比：</a:t>
            </a:r>
          </a:p>
          <a:p>
            <a:pPr lvl="2"/>
            <a:r>
              <a:t>标准普尔500指数 (S&amp;P 500)</a:t>
            </a:r>
          </a:p>
          <a:p>
            <a:pPr lvl="2"/>
            <a:r>
              <a:t>沪深300股指期货</a:t>
            </a:r>
            <a:endParaRPr lang="en-US" altLang="zh-CN" sz="1800" b="0" dirty="0" smtClean="0">
              <a:solidFill>
                <a:srgbClr val="FF158A"/>
              </a:solidFill>
              <a:ea typeface="宋体" panose="02010600030101010101" pitchFamily="2" charset="-122"/>
            </a:endParaRPr>
          </a:p>
          <a:p>
            <a:pPr lvl="2"/>
            <a:r>
              <a:t>中证500股指期货</a:t>
            </a:r>
            <a:endParaRPr lang="en-US" altLang="zh-CN" sz="1800" b="0" dirty="0" smtClean="0">
              <a:solidFill>
                <a:srgbClr val="FF158A"/>
              </a:solidFill>
              <a:ea typeface="宋体" panose="02010600030101010101" pitchFamily="2" charset="-122"/>
            </a:endParaRPr>
          </a:p>
          <a:p>
            <a:pPr lvl="2"/>
            <a:r>
              <a:t>中证1000股指期货</a:t>
            </a:r>
            <a:endParaRPr lang="en-US" altLang="zh-CN" sz="1800" b="0" dirty="0" smtClean="0">
              <a:solidFill>
                <a:srgbClr val="FF158A"/>
              </a:solidFill>
              <a:ea typeface="宋体" panose="02010600030101010101" pitchFamily="2" charset="-122"/>
            </a:endParaRPr>
          </a:p>
          <a:p>
            <a:pPr lvl="2"/>
            <a:r>
              <a:t>上证50股指期货</a:t>
            </a:r>
            <a:endParaRPr lang="en-US" altLang="zh-CN" sz="1800" b="0" dirty="0">
              <a:solidFill>
                <a:srgbClr val="FF158A"/>
              </a:solidFill>
              <a:ea typeface="宋体" panose="02010600030101010101" pitchFamily="2" charset="-122"/>
            </a:endParaRPr>
          </a:p>
          <a:p>
            <a:r>
              <a:t>期货合约旨在</a:t>
            </a:r>
          </a:p>
          <a:p>
            <a:pPr lvl="1"/>
            <a:r>
              <a:t>股票指数 × 某个数字</a:t>
            </a:r>
          </a:p>
          <a:p>
            <a:pPr lvl="1"/>
            <a:endParaRPr lang="zh-CN" altLang="en-US" dirty="0"/>
          </a:p>
        </p:txBody>
      </p:sp>
      <p:pic>
        <p:nvPicPr>
          <p:cNvPr id="2" name="图片 1"/>
          <p:cNvPicPr>
            <a:picLocks noChangeAspect="1"/>
          </p:cNvPicPr>
          <p:nvPr/>
        </p:nvPicPr>
        <p:blipFill>
          <a:blip r:embed="rId3"/>
          <a:stretch>
            <a:fillRect/>
          </a:stretch>
        </p:blipFill>
        <p:spPr>
          <a:xfrm>
            <a:off x="426364" y="476250"/>
            <a:ext cx="11151120" cy="6156000"/>
          </a:xfrm>
          <a:prstGeom prst="rect">
            <a:avLst/>
          </a:prstGeom>
        </p:spPr>
      </p:pic>
    </p:spTree>
    <p:extLst>
      <p:ext uri="{BB962C8B-B14F-4D97-AF65-F5344CB8AC3E}">
        <p14:creationId xmlns:p14="http://schemas.microsoft.com/office/powerpoint/2010/main" val="2494217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t>期货合约——术语</a:t>
            </a:r>
            <a:endParaRPr lang="zh-CN" altLang="en-US">
              <a:ea typeface="宋体" panose="02010600030101010101" pitchFamily="2" charset="-122"/>
            </a:endParaRPr>
          </a:p>
        </p:txBody>
      </p:sp>
      <p:grpSp>
        <p:nvGrpSpPr>
          <p:cNvPr id="537603" name="Group 3"/>
          <p:cNvGrpSpPr>
            <a:grpSpLocks/>
          </p:cNvGrpSpPr>
          <p:nvPr/>
        </p:nvGrpSpPr>
        <p:grpSpPr bwMode="auto">
          <a:xfrm>
            <a:off x="1822450" y="1679575"/>
            <a:ext cx="3087688" cy="762000"/>
            <a:chOff x="188" y="1058"/>
            <a:chExt cx="1945" cy="480"/>
          </a:xfrm>
        </p:grpSpPr>
        <p:sp>
          <p:nvSpPr>
            <p:cNvPr id="537604" name="Rectangle 4"/>
            <p:cNvSpPr>
              <a:spLocks noChangeArrowheads="1"/>
            </p:cNvSpPr>
            <p:nvPr/>
          </p:nvSpPr>
          <p:spPr bwMode="auto">
            <a:xfrm>
              <a:off x="188" y="1058"/>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05" name="Text Box 5"/>
            <p:cNvSpPr txBox="1">
              <a:spLocks noChangeArrowheads="1"/>
            </p:cNvSpPr>
            <p:nvPr/>
          </p:nvSpPr>
          <p:spPr bwMode="auto">
            <a:xfrm>
              <a:off x="240" y="1152"/>
              <a:ext cx="1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9900"/>
                  </a:solidFill>
                  <a:effectLst>
                    <a:outerShdw blurRad="38100" dist="38100" dir="2700000" algn="tl">
                      <a:srgbClr val="000000"/>
                    </a:outerShdw>
                  </a:effectLst>
                </a:rPr>
                <a:t>Investor</a:t>
              </a:r>
              <a:r>
                <a:rPr lang="en-US" altLang="zh-CN" sz="2400" b="1">
                  <a:effectLst>
                    <a:outerShdw blurRad="38100" dist="38100" dir="2700000" algn="tl">
                      <a:srgbClr val="000000"/>
                    </a:outerShdw>
                  </a:effectLst>
                </a:rPr>
                <a:t> in New York</a:t>
              </a:r>
            </a:p>
          </p:txBody>
        </p:sp>
      </p:grpSp>
      <p:grpSp>
        <p:nvGrpSpPr>
          <p:cNvPr id="537606" name="Group 6"/>
          <p:cNvGrpSpPr>
            <a:grpSpLocks/>
          </p:cNvGrpSpPr>
          <p:nvPr/>
        </p:nvGrpSpPr>
        <p:grpSpPr bwMode="auto">
          <a:xfrm>
            <a:off x="6735763" y="5486400"/>
            <a:ext cx="3048000" cy="762000"/>
            <a:chOff x="3283" y="3456"/>
            <a:chExt cx="1920" cy="480"/>
          </a:xfrm>
        </p:grpSpPr>
        <p:sp>
          <p:nvSpPr>
            <p:cNvPr id="537607" name="Rectangle 7"/>
            <p:cNvSpPr>
              <a:spLocks noChangeArrowheads="1"/>
            </p:cNvSpPr>
            <p:nvPr/>
          </p:nvSpPr>
          <p:spPr bwMode="auto">
            <a:xfrm>
              <a:off x="3283" y="3456"/>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08" name="Text Box 8"/>
            <p:cNvSpPr txBox="1">
              <a:spLocks noChangeArrowheads="1"/>
            </p:cNvSpPr>
            <p:nvPr/>
          </p:nvSpPr>
          <p:spPr bwMode="auto">
            <a:xfrm>
              <a:off x="3456" y="3550"/>
              <a:ext cx="16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9900"/>
                  </a:solidFill>
                  <a:effectLst>
                    <a:outerShdw blurRad="38100" dist="38100" dir="2700000" algn="tl">
                      <a:srgbClr val="000000"/>
                    </a:outerShdw>
                  </a:effectLst>
                </a:rPr>
                <a:t>Investor</a:t>
              </a:r>
              <a:r>
                <a:rPr lang="en-US" altLang="zh-CN" sz="2400" b="1" dirty="0">
                  <a:effectLst>
                    <a:outerShdw blurRad="38100" dist="38100" dir="2700000" algn="tl">
                      <a:srgbClr val="000000"/>
                    </a:outerShdw>
                  </a:effectLst>
                </a:rPr>
                <a:t> </a:t>
              </a:r>
              <a:r>
                <a:rPr lang="en-US" altLang="zh-CN" sz="2400" b="1" dirty="0">
                  <a:solidFill>
                    <a:srgbClr val="1406CA"/>
                  </a:solidFill>
                  <a:effectLst>
                    <a:outerShdw blurRad="38100" dist="38100" dir="2700000" algn="tl">
                      <a:srgbClr val="000000"/>
                    </a:outerShdw>
                  </a:effectLst>
                </a:rPr>
                <a:t>in Kansas</a:t>
              </a:r>
            </a:p>
          </p:txBody>
        </p:sp>
      </p:grpSp>
      <p:grpSp>
        <p:nvGrpSpPr>
          <p:cNvPr id="537609" name="Group 9"/>
          <p:cNvGrpSpPr>
            <a:grpSpLocks/>
          </p:cNvGrpSpPr>
          <p:nvPr/>
        </p:nvGrpSpPr>
        <p:grpSpPr bwMode="auto">
          <a:xfrm>
            <a:off x="8120063" y="3660775"/>
            <a:ext cx="1600200" cy="762000"/>
            <a:chOff x="4155" y="2306"/>
            <a:chExt cx="1008" cy="480"/>
          </a:xfrm>
        </p:grpSpPr>
        <p:sp>
          <p:nvSpPr>
            <p:cNvPr id="537610" name="Rectangle 10"/>
            <p:cNvSpPr>
              <a:spLocks noChangeArrowheads="1"/>
            </p:cNvSpPr>
            <p:nvPr/>
          </p:nvSpPr>
          <p:spPr bwMode="auto">
            <a:xfrm>
              <a:off x="4155" y="2306"/>
              <a:ext cx="1008"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1" name="Text Box 11"/>
            <p:cNvSpPr txBox="1">
              <a:spLocks noChangeArrowheads="1"/>
            </p:cNvSpPr>
            <p:nvPr/>
          </p:nvSpPr>
          <p:spPr bwMode="auto">
            <a:xfrm>
              <a:off x="4320" y="2400"/>
              <a:ext cx="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9900"/>
                  </a:solidFill>
                  <a:effectLst>
                    <a:outerShdw blurRad="38100" dist="38100" dir="2700000" algn="tl">
                      <a:srgbClr val="000000"/>
                    </a:outerShdw>
                  </a:effectLst>
                </a:rPr>
                <a:t>Broker</a:t>
              </a:r>
            </a:p>
          </p:txBody>
        </p:sp>
      </p:grpSp>
      <p:grpSp>
        <p:nvGrpSpPr>
          <p:cNvPr id="537612" name="Group 12"/>
          <p:cNvGrpSpPr>
            <a:grpSpLocks/>
          </p:cNvGrpSpPr>
          <p:nvPr/>
        </p:nvGrpSpPr>
        <p:grpSpPr bwMode="auto">
          <a:xfrm>
            <a:off x="2024063" y="3584575"/>
            <a:ext cx="1600200" cy="762000"/>
            <a:chOff x="315" y="2258"/>
            <a:chExt cx="1008" cy="480"/>
          </a:xfrm>
        </p:grpSpPr>
        <p:sp>
          <p:nvSpPr>
            <p:cNvPr id="537613" name="Rectangle 13"/>
            <p:cNvSpPr>
              <a:spLocks noChangeArrowheads="1"/>
            </p:cNvSpPr>
            <p:nvPr/>
          </p:nvSpPr>
          <p:spPr bwMode="auto">
            <a:xfrm>
              <a:off x="315" y="2258"/>
              <a:ext cx="1008"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4" name="Text Box 14"/>
            <p:cNvSpPr txBox="1">
              <a:spLocks noChangeArrowheads="1"/>
            </p:cNvSpPr>
            <p:nvPr/>
          </p:nvSpPr>
          <p:spPr bwMode="auto">
            <a:xfrm>
              <a:off x="480" y="2352"/>
              <a:ext cx="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9900"/>
                  </a:solidFill>
                  <a:effectLst>
                    <a:outerShdw blurRad="38100" dist="38100" dir="2700000" algn="tl">
                      <a:srgbClr val="000000"/>
                    </a:outerShdw>
                  </a:effectLst>
                </a:rPr>
                <a:t>Broker</a:t>
              </a:r>
            </a:p>
          </p:txBody>
        </p:sp>
      </p:grpSp>
      <p:grpSp>
        <p:nvGrpSpPr>
          <p:cNvPr id="537615" name="Group 15"/>
          <p:cNvGrpSpPr>
            <a:grpSpLocks/>
          </p:cNvGrpSpPr>
          <p:nvPr/>
        </p:nvGrpSpPr>
        <p:grpSpPr bwMode="auto">
          <a:xfrm>
            <a:off x="4260850" y="3584575"/>
            <a:ext cx="3048000" cy="762000"/>
            <a:chOff x="1724" y="2258"/>
            <a:chExt cx="1920" cy="480"/>
          </a:xfrm>
        </p:grpSpPr>
        <p:sp>
          <p:nvSpPr>
            <p:cNvPr id="537616" name="Rectangle 16"/>
            <p:cNvSpPr>
              <a:spLocks noChangeArrowheads="1"/>
            </p:cNvSpPr>
            <p:nvPr/>
          </p:nvSpPr>
          <p:spPr bwMode="auto">
            <a:xfrm>
              <a:off x="1724" y="2258"/>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7" name="Text Box 17"/>
            <p:cNvSpPr txBox="1">
              <a:spLocks noChangeArrowheads="1"/>
            </p:cNvSpPr>
            <p:nvPr/>
          </p:nvSpPr>
          <p:spPr bwMode="auto">
            <a:xfrm>
              <a:off x="1949" y="2352"/>
              <a:ext cx="1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9900"/>
                  </a:solidFill>
                  <a:effectLst>
                    <a:outerShdw blurRad="38100" dist="38100" dir="2700000" algn="tl">
                      <a:srgbClr val="000000"/>
                    </a:outerShdw>
                  </a:effectLst>
                </a:rPr>
                <a:t>Trader</a:t>
              </a:r>
              <a:r>
                <a:rPr lang="en-US" altLang="zh-CN" sz="2400" b="1" dirty="0">
                  <a:effectLst>
                    <a:outerShdw blurRad="38100" dist="38100" dir="2700000" algn="tl">
                      <a:srgbClr val="000000"/>
                    </a:outerShdw>
                  </a:effectLst>
                </a:rPr>
                <a:t>  </a:t>
              </a:r>
              <a:r>
                <a:rPr lang="en-US" altLang="zh-CN" sz="2400" b="1" dirty="0">
                  <a:solidFill>
                    <a:srgbClr val="1406CA"/>
                  </a:solidFill>
                  <a:effectLst>
                    <a:outerShdw blurRad="38100" dist="38100" dir="2700000" algn="tl">
                      <a:srgbClr val="000000"/>
                    </a:outerShdw>
                  </a:effectLst>
                </a:rPr>
                <a:t>in CBOT</a:t>
              </a:r>
            </a:p>
          </p:txBody>
        </p:sp>
      </p:grpSp>
      <p:grpSp>
        <p:nvGrpSpPr>
          <p:cNvPr id="537618" name="Group 18"/>
          <p:cNvGrpSpPr>
            <a:grpSpLocks/>
          </p:cNvGrpSpPr>
          <p:nvPr/>
        </p:nvGrpSpPr>
        <p:grpSpPr bwMode="auto">
          <a:xfrm>
            <a:off x="2895601" y="2438400"/>
            <a:ext cx="2809875" cy="1143000"/>
            <a:chOff x="864" y="1536"/>
            <a:chExt cx="1770" cy="720"/>
          </a:xfrm>
        </p:grpSpPr>
        <p:sp>
          <p:nvSpPr>
            <p:cNvPr id="537619" name="Line 19"/>
            <p:cNvSpPr>
              <a:spLocks noChangeShapeType="1"/>
            </p:cNvSpPr>
            <p:nvPr/>
          </p:nvSpPr>
          <p:spPr bwMode="auto">
            <a:xfrm>
              <a:off x="864" y="1536"/>
              <a:ext cx="0" cy="72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37620" name="Text Box 20"/>
            <p:cNvSpPr txBox="1">
              <a:spLocks noChangeArrowheads="1"/>
            </p:cNvSpPr>
            <p:nvPr/>
          </p:nvSpPr>
          <p:spPr bwMode="auto">
            <a:xfrm>
              <a:off x="1008" y="1536"/>
              <a:ext cx="162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9900"/>
                  </a:solidFill>
                  <a:effectLst>
                    <a:outerShdw blurRad="38100" dist="38100" dir="2700000" algn="tl">
                      <a:srgbClr val="000000"/>
                    </a:outerShdw>
                  </a:effectLst>
                </a:rPr>
                <a:t>Instruction</a:t>
              </a:r>
              <a:r>
                <a:rPr lang="en-US" altLang="zh-CN" sz="2000" b="1" dirty="0">
                  <a:effectLst>
                    <a:outerShdw blurRad="38100" dist="38100" dir="2700000" algn="tl">
                      <a:srgbClr val="000000"/>
                    </a:outerShdw>
                  </a:effectLst>
                </a:rPr>
                <a:t> </a:t>
              </a:r>
              <a:r>
                <a:rPr lang="en-US" altLang="zh-CN" sz="2000" b="1" dirty="0">
                  <a:solidFill>
                    <a:srgbClr val="1406CA"/>
                  </a:solidFill>
                  <a:effectLst>
                    <a:outerShdw blurRad="38100" dist="38100" dir="2700000" algn="tl">
                      <a:srgbClr val="000000"/>
                    </a:outerShdw>
                  </a:effectLst>
                </a:rPr>
                <a:t>to buy</a:t>
              </a:r>
            </a:p>
            <a:p>
              <a:pPr algn="ctr"/>
              <a:r>
                <a:rPr lang="en-US" altLang="zh-CN" sz="2000" b="1" dirty="0">
                  <a:solidFill>
                    <a:srgbClr val="1406CA"/>
                  </a:solidFill>
                  <a:effectLst>
                    <a:outerShdw blurRad="38100" dist="38100" dir="2700000" algn="tl">
                      <a:srgbClr val="000000"/>
                    </a:outerShdw>
                  </a:effectLst>
                </a:rPr>
                <a:t> 5,000 bushels of corn </a:t>
              </a:r>
            </a:p>
            <a:p>
              <a:pPr algn="ctr"/>
              <a:r>
                <a:rPr lang="en-US" altLang="zh-CN" sz="2000" b="1" dirty="0">
                  <a:solidFill>
                    <a:srgbClr val="1406CA"/>
                  </a:solidFill>
                  <a:effectLst>
                    <a:outerShdw blurRad="38100" dist="38100" dir="2700000" algn="tl">
                      <a:srgbClr val="000000"/>
                    </a:outerShdw>
                  </a:effectLst>
                </a:rPr>
                <a:t> for July </a:t>
              </a:r>
              <a:r>
                <a:rPr lang="en-US" altLang="zh-CN" sz="2000" b="1" dirty="0">
                  <a:solidFill>
                    <a:srgbClr val="FF9900"/>
                  </a:solidFill>
                  <a:effectLst>
                    <a:outerShdw blurRad="38100" dist="38100" dir="2700000" algn="tl">
                      <a:srgbClr val="000000"/>
                    </a:outerShdw>
                  </a:effectLst>
                </a:rPr>
                <a:t>delivery</a:t>
              </a:r>
            </a:p>
          </p:txBody>
        </p:sp>
      </p:grpSp>
      <p:sp>
        <p:nvSpPr>
          <p:cNvPr id="537621" name="Line 21"/>
          <p:cNvSpPr>
            <a:spLocks noChangeShapeType="1"/>
          </p:cNvSpPr>
          <p:nvPr/>
        </p:nvSpPr>
        <p:spPr bwMode="auto">
          <a:xfrm>
            <a:off x="3657600" y="3886200"/>
            <a:ext cx="609600"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537622" name="Group 22"/>
          <p:cNvGrpSpPr>
            <a:grpSpLocks/>
          </p:cNvGrpSpPr>
          <p:nvPr/>
        </p:nvGrpSpPr>
        <p:grpSpPr bwMode="auto">
          <a:xfrm>
            <a:off x="5943600" y="4419600"/>
            <a:ext cx="3048000" cy="1066800"/>
            <a:chOff x="2784" y="2784"/>
            <a:chExt cx="1920" cy="672"/>
          </a:xfrm>
        </p:grpSpPr>
        <p:sp>
          <p:nvSpPr>
            <p:cNvPr id="537623" name="Text Box 23"/>
            <p:cNvSpPr txBox="1">
              <a:spLocks noChangeArrowheads="1"/>
            </p:cNvSpPr>
            <p:nvPr/>
          </p:nvSpPr>
          <p:spPr bwMode="auto">
            <a:xfrm>
              <a:off x="2784" y="2784"/>
              <a:ext cx="162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9900"/>
                  </a:solidFill>
                  <a:effectLst>
                    <a:outerShdw blurRad="38100" dist="38100" dir="2700000" algn="tl">
                      <a:srgbClr val="000000"/>
                    </a:outerShdw>
                  </a:effectLst>
                </a:rPr>
                <a:t>Instruction </a:t>
              </a:r>
              <a:r>
                <a:rPr lang="en-US" altLang="zh-CN" sz="2000" b="1" dirty="0">
                  <a:solidFill>
                    <a:srgbClr val="1406CA"/>
                  </a:solidFill>
                  <a:effectLst>
                    <a:outerShdw blurRad="38100" dist="38100" dir="2700000" algn="tl">
                      <a:srgbClr val="000000"/>
                    </a:outerShdw>
                  </a:effectLst>
                </a:rPr>
                <a:t>to sell</a:t>
              </a:r>
            </a:p>
            <a:p>
              <a:pPr algn="ctr"/>
              <a:r>
                <a:rPr lang="en-US" altLang="zh-CN" sz="2000" b="1" dirty="0">
                  <a:solidFill>
                    <a:srgbClr val="1406CA"/>
                  </a:solidFill>
                  <a:effectLst>
                    <a:outerShdw blurRad="38100" dist="38100" dir="2700000" algn="tl">
                      <a:srgbClr val="000000"/>
                    </a:outerShdw>
                  </a:effectLst>
                </a:rPr>
                <a:t> 5,000 bushels of corn </a:t>
              </a:r>
            </a:p>
            <a:p>
              <a:pPr algn="ctr"/>
              <a:r>
                <a:rPr lang="en-US" altLang="zh-CN" sz="2000" b="1" dirty="0">
                  <a:solidFill>
                    <a:srgbClr val="1406CA"/>
                  </a:solidFill>
                  <a:effectLst>
                    <a:outerShdw blurRad="38100" dist="38100" dir="2700000" algn="tl">
                      <a:srgbClr val="000000"/>
                    </a:outerShdw>
                  </a:effectLst>
                </a:rPr>
                <a:t> for July</a:t>
              </a:r>
              <a:r>
                <a:rPr lang="en-US" altLang="zh-CN" sz="2000" b="1" dirty="0">
                  <a:effectLst>
                    <a:outerShdw blurRad="38100" dist="38100" dir="2700000" algn="tl">
                      <a:srgbClr val="000000"/>
                    </a:outerShdw>
                  </a:effectLst>
                </a:rPr>
                <a:t> </a:t>
              </a:r>
              <a:r>
                <a:rPr lang="en-US" altLang="zh-CN" sz="2000" b="1" dirty="0">
                  <a:solidFill>
                    <a:srgbClr val="FF9900"/>
                  </a:solidFill>
                  <a:effectLst>
                    <a:outerShdw blurRad="38100" dist="38100" dir="2700000" algn="tl">
                      <a:srgbClr val="000000"/>
                    </a:outerShdw>
                  </a:effectLst>
                </a:rPr>
                <a:t>delivery</a:t>
              </a:r>
            </a:p>
          </p:txBody>
        </p:sp>
        <p:sp>
          <p:nvSpPr>
            <p:cNvPr id="537624" name="Line 24"/>
            <p:cNvSpPr>
              <a:spLocks noChangeShapeType="1"/>
            </p:cNvSpPr>
            <p:nvPr/>
          </p:nvSpPr>
          <p:spPr bwMode="auto">
            <a:xfrm flipV="1">
              <a:off x="4704" y="2784"/>
              <a:ext cx="0" cy="672"/>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537625" name="Line 25"/>
          <p:cNvSpPr>
            <a:spLocks noChangeShapeType="1"/>
          </p:cNvSpPr>
          <p:nvPr/>
        </p:nvSpPr>
        <p:spPr bwMode="auto">
          <a:xfrm flipH="1">
            <a:off x="7315200" y="3962400"/>
            <a:ext cx="762000"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37626" name="Rectangle 26"/>
          <p:cNvSpPr>
            <a:spLocks noChangeArrowheads="1"/>
          </p:cNvSpPr>
          <p:nvPr/>
        </p:nvSpPr>
        <p:spPr bwMode="auto">
          <a:xfrm>
            <a:off x="1981200" y="5029201"/>
            <a:ext cx="32766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50000"/>
              </a:spcBef>
              <a:buClr>
                <a:schemeClr val="accent2"/>
              </a:buClr>
              <a:buFont typeface="Wingdings" panose="05000000000000000000" pitchFamily="2" charset="2"/>
              <a:buNone/>
            </a:pPr>
            <a:r>
              <a:t>多头期货头寸</a:t>
            </a:r>
          </a:p>
          <a:p>
            <a:pPr algn="l">
              <a:lnSpc>
                <a:spcPct val="80000"/>
              </a:lnSpc>
              <a:spcBef>
                <a:spcPct val="50000"/>
              </a:spcBef>
              <a:buClr>
                <a:schemeClr val="accent2"/>
              </a:buClr>
              <a:buFont typeface="Wingdings" panose="05000000000000000000" pitchFamily="2" charset="2"/>
              <a:buNone/>
            </a:pPr>
            <a:r>
              <a:t>空头期货头寸</a:t>
            </a:r>
          </a:p>
          <a:p>
            <a:pPr algn="l">
              <a:lnSpc>
                <a:spcPct val="80000"/>
              </a:lnSpc>
              <a:spcBef>
                <a:spcPct val="50000"/>
              </a:spcBef>
              <a:buClr>
                <a:schemeClr val="accent2"/>
              </a:buClr>
              <a:buFont typeface="Wingdings" panose="05000000000000000000" pitchFamily="2" charset="2"/>
              <a:buNone/>
            </a:pPr>
            <a:r>
              <a:t>期货价格</a:t>
            </a:r>
            <a:endParaRPr lang="zh-CN" altLang="en-US" sz="2400" b="1">
              <a:solidFill>
                <a:srgbClr val="FF9900"/>
              </a:solidFill>
              <a:effectLst>
                <a:outerShdw blurRad="38100" dist="38100" dir="2700000" algn="tl">
                  <a:srgbClr val="000000"/>
                </a:outerShdw>
              </a:effectLst>
              <a:ea typeface="黑体" panose="02010609060101010101" pitchFamily="49" charset="-122"/>
            </a:endParaRPr>
          </a:p>
        </p:txBody>
      </p:sp>
      <p:sp>
        <p:nvSpPr>
          <p:cNvPr id="537627" name="Rectangle 27"/>
          <p:cNvSpPr>
            <a:spLocks noChangeArrowheads="1"/>
          </p:cNvSpPr>
          <p:nvPr/>
        </p:nvSpPr>
        <p:spPr bwMode="auto">
          <a:xfrm>
            <a:off x="6629400" y="1600201"/>
            <a:ext cx="3276600" cy="147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buClr>
                <a:schemeClr val="accent2"/>
              </a:buClr>
              <a:buFont typeface="Wingdings" panose="05000000000000000000" pitchFamily="2" charset="2"/>
              <a:buNone/>
            </a:pPr>
            <a:r>
              <a:t>交易者：</a:t>
            </a:r>
          </a:p>
          <a:p>
            <a:pPr algn="l">
              <a:lnSpc>
                <a:spcPct val="80000"/>
              </a:lnSpc>
              <a:buClr>
                <a:schemeClr val="accent2"/>
              </a:buClr>
              <a:buFont typeface="Wingdings" panose="05000000000000000000" pitchFamily="2" charset="2"/>
              <a:buNone/>
            </a:pPr>
            <a:r>
              <a:t>佣金经纪商。</a:t>
            </a:r>
          </a:p>
          <a:p>
            <a:pPr algn="l">
              <a:lnSpc>
                <a:spcPct val="80000"/>
              </a:lnSpc>
              <a:buClr>
                <a:schemeClr val="accent2"/>
              </a:buClr>
              <a:buFont typeface="Wingdings" panose="05000000000000000000" pitchFamily="2" charset="2"/>
              <a:buNone/>
            </a:pPr>
            <a:r>
              <a:t>（佣金经纪商）</a:t>
            </a:r>
          </a:p>
          <a:p>
            <a:pPr algn="l">
              <a:lnSpc>
                <a:spcPct val="80000"/>
              </a:lnSpc>
              <a:buClr>
                <a:schemeClr val="accent2"/>
              </a:buClr>
              <a:buFont typeface="Wingdings" panose="05000000000000000000" pitchFamily="2" charset="2"/>
              <a:buNone/>
            </a:pPr>
            <a:r>
              <a:t>本地交易员</a:t>
            </a:r>
          </a:p>
          <a:p>
            <a:pPr algn="l">
              <a:lnSpc>
                <a:spcPct val="80000"/>
              </a:lnSpc>
              <a:buClr>
                <a:schemeClr val="accent2"/>
              </a:buClr>
              <a:buFont typeface="Wingdings" panose="05000000000000000000" pitchFamily="2" charset="2"/>
              <a:buNone/>
            </a:pPr>
            <a:r>
              <a:t>（自营商经纪人）</a:t>
            </a:r>
          </a:p>
        </p:txBody>
      </p:sp>
    </p:spTree>
    <p:extLst>
      <p:ext uri="{BB962C8B-B14F-4D97-AF65-F5344CB8AC3E}">
        <p14:creationId xmlns:p14="http://schemas.microsoft.com/office/powerpoint/2010/main" val="261353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37603"/>
                                        </p:tgtEl>
                                        <p:attrNameLst>
                                          <p:attrName>style.visibility</p:attrName>
                                        </p:attrNameLst>
                                      </p:cBhvr>
                                      <p:to>
                                        <p:strVal val="visible"/>
                                      </p:to>
                                    </p:set>
                                    <p:anim calcmode="lin" valueType="num">
                                      <p:cBhvr additive="base">
                                        <p:cTn id="7" dur="500" fill="hold"/>
                                        <p:tgtEl>
                                          <p:spTgt spid="537603"/>
                                        </p:tgtEl>
                                        <p:attrNameLst>
                                          <p:attrName>ppt_x</p:attrName>
                                        </p:attrNameLst>
                                      </p:cBhvr>
                                      <p:tavLst>
                                        <p:tav tm="0">
                                          <p:val>
                                            <p:strVal val="0-#ppt_w/2"/>
                                          </p:val>
                                        </p:tav>
                                        <p:tav tm="100000">
                                          <p:val>
                                            <p:strVal val="#ppt_x"/>
                                          </p:val>
                                        </p:tav>
                                      </p:tavLst>
                                    </p:anim>
                                    <p:anim calcmode="lin" valueType="num">
                                      <p:cBhvr additive="base">
                                        <p:cTn id="8" dur="500" fill="hold"/>
                                        <p:tgtEl>
                                          <p:spTgt spid="537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537618"/>
                                        </p:tgtEl>
                                        <p:attrNameLst>
                                          <p:attrName>style.visibility</p:attrName>
                                        </p:attrNameLst>
                                      </p:cBhvr>
                                      <p:to>
                                        <p:strVal val="visible"/>
                                      </p:to>
                                    </p:set>
                                    <p:anim calcmode="lin" valueType="num">
                                      <p:cBhvr additive="base">
                                        <p:cTn id="13" dur="500" fill="hold"/>
                                        <p:tgtEl>
                                          <p:spTgt spid="537618"/>
                                        </p:tgtEl>
                                        <p:attrNameLst>
                                          <p:attrName>ppt_x</p:attrName>
                                        </p:attrNameLst>
                                      </p:cBhvr>
                                      <p:tavLst>
                                        <p:tav tm="0">
                                          <p:val>
                                            <p:strVal val="#ppt_x"/>
                                          </p:val>
                                        </p:tav>
                                        <p:tav tm="100000">
                                          <p:val>
                                            <p:strVal val="#ppt_x"/>
                                          </p:val>
                                        </p:tav>
                                      </p:tavLst>
                                    </p:anim>
                                    <p:anim calcmode="lin" valueType="num">
                                      <p:cBhvr additive="base">
                                        <p:cTn id="14" dur="500" fill="hold"/>
                                        <p:tgtEl>
                                          <p:spTgt spid="53761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37612"/>
                                        </p:tgtEl>
                                        <p:attrNameLst>
                                          <p:attrName>style.visibility</p:attrName>
                                        </p:attrNameLst>
                                      </p:cBhvr>
                                      <p:to>
                                        <p:strVal val="visible"/>
                                      </p:to>
                                    </p:set>
                                    <p:anim calcmode="lin" valueType="num">
                                      <p:cBhvr additive="base">
                                        <p:cTn id="19" dur="500" fill="hold"/>
                                        <p:tgtEl>
                                          <p:spTgt spid="537612"/>
                                        </p:tgtEl>
                                        <p:attrNameLst>
                                          <p:attrName>ppt_x</p:attrName>
                                        </p:attrNameLst>
                                      </p:cBhvr>
                                      <p:tavLst>
                                        <p:tav tm="0">
                                          <p:val>
                                            <p:strVal val="0-#ppt_w/2"/>
                                          </p:val>
                                        </p:tav>
                                        <p:tav tm="100000">
                                          <p:val>
                                            <p:strVal val="#ppt_x"/>
                                          </p:val>
                                        </p:tav>
                                      </p:tavLst>
                                    </p:anim>
                                    <p:anim calcmode="lin" valueType="num">
                                      <p:cBhvr additive="base">
                                        <p:cTn id="20" dur="500" fill="hold"/>
                                        <p:tgtEl>
                                          <p:spTgt spid="5376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37621"/>
                                        </p:tgtEl>
                                        <p:attrNameLst>
                                          <p:attrName>style.visibility</p:attrName>
                                        </p:attrNameLst>
                                      </p:cBhvr>
                                      <p:to>
                                        <p:strVal val="visible"/>
                                      </p:to>
                                    </p:set>
                                    <p:anim calcmode="lin" valueType="num">
                                      <p:cBhvr additive="base">
                                        <p:cTn id="25" dur="500" fill="hold"/>
                                        <p:tgtEl>
                                          <p:spTgt spid="537621"/>
                                        </p:tgtEl>
                                        <p:attrNameLst>
                                          <p:attrName>ppt_x</p:attrName>
                                        </p:attrNameLst>
                                      </p:cBhvr>
                                      <p:tavLst>
                                        <p:tav tm="0">
                                          <p:val>
                                            <p:strVal val="0-#ppt_w/2"/>
                                          </p:val>
                                        </p:tav>
                                        <p:tav tm="100000">
                                          <p:val>
                                            <p:strVal val="#ppt_x"/>
                                          </p:val>
                                        </p:tav>
                                      </p:tavLst>
                                    </p:anim>
                                    <p:anim calcmode="lin" valueType="num">
                                      <p:cBhvr additive="base">
                                        <p:cTn id="26" dur="500" fill="hold"/>
                                        <p:tgtEl>
                                          <p:spTgt spid="5376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37615"/>
                                        </p:tgtEl>
                                        <p:attrNameLst>
                                          <p:attrName>style.visibility</p:attrName>
                                        </p:attrNameLst>
                                      </p:cBhvr>
                                      <p:to>
                                        <p:strVal val="visible"/>
                                      </p:to>
                                    </p:set>
                                    <p:anim calcmode="lin" valueType="num">
                                      <p:cBhvr additive="base">
                                        <p:cTn id="31" dur="500" fill="hold"/>
                                        <p:tgtEl>
                                          <p:spTgt spid="537615"/>
                                        </p:tgtEl>
                                        <p:attrNameLst>
                                          <p:attrName>ppt_x</p:attrName>
                                        </p:attrNameLst>
                                      </p:cBhvr>
                                      <p:tavLst>
                                        <p:tav tm="0">
                                          <p:val>
                                            <p:strVal val="#ppt_x"/>
                                          </p:val>
                                        </p:tav>
                                        <p:tav tm="100000">
                                          <p:val>
                                            <p:strVal val="#ppt_x"/>
                                          </p:val>
                                        </p:tav>
                                      </p:tavLst>
                                    </p:anim>
                                    <p:anim calcmode="lin" valueType="num">
                                      <p:cBhvr additive="base">
                                        <p:cTn id="32" dur="500" fill="hold"/>
                                        <p:tgtEl>
                                          <p:spTgt spid="53761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37606"/>
                                        </p:tgtEl>
                                        <p:attrNameLst>
                                          <p:attrName>style.visibility</p:attrName>
                                        </p:attrNameLst>
                                      </p:cBhvr>
                                      <p:to>
                                        <p:strVal val="visible"/>
                                      </p:to>
                                    </p:set>
                                    <p:anim calcmode="lin" valueType="num">
                                      <p:cBhvr additive="base">
                                        <p:cTn id="37" dur="500" fill="hold"/>
                                        <p:tgtEl>
                                          <p:spTgt spid="537606"/>
                                        </p:tgtEl>
                                        <p:attrNameLst>
                                          <p:attrName>ppt_x</p:attrName>
                                        </p:attrNameLst>
                                      </p:cBhvr>
                                      <p:tavLst>
                                        <p:tav tm="0">
                                          <p:val>
                                            <p:strVal val="#ppt_x"/>
                                          </p:val>
                                        </p:tav>
                                        <p:tav tm="100000">
                                          <p:val>
                                            <p:strVal val="#ppt_x"/>
                                          </p:val>
                                        </p:tav>
                                      </p:tavLst>
                                    </p:anim>
                                    <p:anim calcmode="lin" valueType="num">
                                      <p:cBhvr additive="base">
                                        <p:cTn id="38" dur="500" fill="hold"/>
                                        <p:tgtEl>
                                          <p:spTgt spid="53760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37622"/>
                                        </p:tgtEl>
                                        <p:attrNameLst>
                                          <p:attrName>style.visibility</p:attrName>
                                        </p:attrNameLst>
                                      </p:cBhvr>
                                      <p:to>
                                        <p:strVal val="visible"/>
                                      </p:to>
                                    </p:set>
                                    <p:anim calcmode="lin" valueType="num">
                                      <p:cBhvr additive="base">
                                        <p:cTn id="43" dur="500" fill="hold"/>
                                        <p:tgtEl>
                                          <p:spTgt spid="537622"/>
                                        </p:tgtEl>
                                        <p:attrNameLst>
                                          <p:attrName>ppt_x</p:attrName>
                                        </p:attrNameLst>
                                      </p:cBhvr>
                                      <p:tavLst>
                                        <p:tav tm="0">
                                          <p:val>
                                            <p:strVal val="#ppt_x"/>
                                          </p:val>
                                        </p:tav>
                                        <p:tav tm="100000">
                                          <p:val>
                                            <p:strVal val="#ppt_x"/>
                                          </p:val>
                                        </p:tav>
                                      </p:tavLst>
                                    </p:anim>
                                    <p:anim calcmode="lin" valueType="num">
                                      <p:cBhvr additive="base">
                                        <p:cTn id="44" dur="500" fill="hold"/>
                                        <p:tgtEl>
                                          <p:spTgt spid="53762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537609"/>
                                        </p:tgtEl>
                                        <p:attrNameLst>
                                          <p:attrName>style.visibility</p:attrName>
                                        </p:attrNameLst>
                                      </p:cBhvr>
                                      <p:to>
                                        <p:strVal val="visible"/>
                                      </p:to>
                                    </p:set>
                                    <p:anim calcmode="lin" valueType="num">
                                      <p:cBhvr additive="base">
                                        <p:cTn id="49" dur="500" fill="hold"/>
                                        <p:tgtEl>
                                          <p:spTgt spid="537609"/>
                                        </p:tgtEl>
                                        <p:attrNameLst>
                                          <p:attrName>ppt_x</p:attrName>
                                        </p:attrNameLst>
                                      </p:cBhvr>
                                      <p:tavLst>
                                        <p:tav tm="0">
                                          <p:val>
                                            <p:strVal val="1+#ppt_w/2"/>
                                          </p:val>
                                        </p:tav>
                                        <p:tav tm="100000">
                                          <p:val>
                                            <p:strVal val="#ppt_x"/>
                                          </p:val>
                                        </p:tav>
                                      </p:tavLst>
                                    </p:anim>
                                    <p:anim calcmode="lin" valueType="num">
                                      <p:cBhvr additive="base">
                                        <p:cTn id="50" dur="500" fill="hold"/>
                                        <p:tgtEl>
                                          <p:spTgt spid="53760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537625"/>
                                        </p:tgtEl>
                                        <p:attrNameLst>
                                          <p:attrName>style.visibility</p:attrName>
                                        </p:attrNameLst>
                                      </p:cBhvr>
                                      <p:to>
                                        <p:strVal val="visible"/>
                                      </p:to>
                                    </p:set>
                                    <p:anim calcmode="lin" valueType="num">
                                      <p:cBhvr additive="base">
                                        <p:cTn id="55" dur="500" fill="hold"/>
                                        <p:tgtEl>
                                          <p:spTgt spid="537625"/>
                                        </p:tgtEl>
                                        <p:attrNameLst>
                                          <p:attrName>ppt_x</p:attrName>
                                        </p:attrNameLst>
                                      </p:cBhvr>
                                      <p:tavLst>
                                        <p:tav tm="0">
                                          <p:val>
                                            <p:strVal val="1+#ppt_w/2"/>
                                          </p:val>
                                        </p:tav>
                                        <p:tav tm="100000">
                                          <p:val>
                                            <p:strVal val="#ppt_x"/>
                                          </p:val>
                                        </p:tav>
                                      </p:tavLst>
                                    </p:anim>
                                    <p:anim calcmode="lin" valueType="num">
                                      <p:cBhvr additive="base">
                                        <p:cTn id="56" dur="500" fill="hold"/>
                                        <p:tgtEl>
                                          <p:spTgt spid="53762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37626"/>
                                        </p:tgtEl>
                                        <p:attrNameLst>
                                          <p:attrName>style.visibility</p:attrName>
                                        </p:attrNameLst>
                                      </p:cBhvr>
                                      <p:to>
                                        <p:strVal val="visible"/>
                                      </p:to>
                                    </p:set>
                                    <p:anim calcmode="lin" valueType="num">
                                      <p:cBhvr additive="base">
                                        <p:cTn id="61" dur="500" fill="hold"/>
                                        <p:tgtEl>
                                          <p:spTgt spid="537626"/>
                                        </p:tgtEl>
                                        <p:attrNameLst>
                                          <p:attrName>ppt_x</p:attrName>
                                        </p:attrNameLst>
                                      </p:cBhvr>
                                      <p:tavLst>
                                        <p:tav tm="0">
                                          <p:val>
                                            <p:strVal val="0-#ppt_w/2"/>
                                          </p:val>
                                        </p:tav>
                                        <p:tav tm="100000">
                                          <p:val>
                                            <p:strVal val="#ppt_x"/>
                                          </p:val>
                                        </p:tav>
                                      </p:tavLst>
                                    </p:anim>
                                    <p:anim calcmode="lin" valueType="num">
                                      <p:cBhvr additive="base">
                                        <p:cTn id="62" dur="500" fill="hold"/>
                                        <p:tgtEl>
                                          <p:spTgt spid="53762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37627"/>
                                        </p:tgtEl>
                                        <p:attrNameLst>
                                          <p:attrName>style.visibility</p:attrName>
                                        </p:attrNameLst>
                                      </p:cBhvr>
                                      <p:to>
                                        <p:strVal val="visible"/>
                                      </p:to>
                                    </p:set>
                                    <p:anim calcmode="lin" valueType="num">
                                      <p:cBhvr additive="base">
                                        <p:cTn id="67" dur="500" fill="hold"/>
                                        <p:tgtEl>
                                          <p:spTgt spid="537627"/>
                                        </p:tgtEl>
                                        <p:attrNameLst>
                                          <p:attrName>ppt_x</p:attrName>
                                        </p:attrNameLst>
                                      </p:cBhvr>
                                      <p:tavLst>
                                        <p:tav tm="0">
                                          <p:val>
                                            <p:strVal val="0-#ppt_w/2"/>
                                          </p:val>
                                        </p:tav>
                                        <p:tav tm="100000">
                                          <p:val>
                                            <p:strVal val="#ppt_x"/>
                                          </p:val>
                                        </p:tav>
                                      </p:tavLst>
                                    </p:anim>
                                    <p:anim calcmode="lin" valueType="num">
                                      <p:cBhvr additive="base">
                                        <p:cTn id="68" dur="500" fill="hold"/>
                                        <p:tgtEl>
                                          <p:spTgt spid="537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26" grpId="0" autoUpdateAnimBg="0"/>
      <p:bldP spid="53762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0098" name="Group 2"/>
          <p:cNvGrpSpPr>
            <a:grpSpLocks/>
          </p:cNvGrpSpPr>
          <p:nvPr/>
        </p:nvGrpSpPr>
        <p:grpSpPr bwMode="auto">
          <a:xfrm>
            <a:off x="0" y="1786060"/>
            <a:ext cx="7062787" cy="4025900"/>
            <a:chOff x="192" y="982"/>
            <a:chExt cx="4449" cy="2536"/>
          </a:xfrm>
        </p:grpSpPr>
        <p:sp>
          <p:nvSpPr>
            <p:cNvPr id="22583" name="Rectangle 3"/>
            <p:cNvSpPr>
              <a:spLocks noChangeArrowheads="1"/>
            </p:cNvSpPr>
            <p:nvPr/>
          </p:nvSpPr>
          <p:spPr bwMode="auto">
            <a:xfrm>
              <a:off x="1057" y="1336"/>
              <a:ext cx="3584" cy="2182"/>
            </a:xfrm>
            <a:prstGeom prst="rect">
              <a:avLst/>
            </a:prstGeom>
            <a:solidFill>
              <a:schemeClr val="tx2">
                <a:lumMod val="40000"/>
                <a:lumOff val="60000"/>
                <a:alpha val="50195"/>
              </a:schemeClr>
            </a:solidFill>
            <a:ln w="9525">
              <a:solidFill>
                <a:schemeClr val="tx1"/>
              </a:solidFill>
              <a:miter lim="800000"/>
              <a:headEnd/>
              <a:tailEnd/>
            </a:ln>
          </p:spPr>
          <p:txBody>
            <a:bodyPr wrap="none" anchor="ctr"/>
            <a:lstStyle/>
            <a:p>
              <a:pPr algn="ctr" eaLnBrk="0" fontAlgn="base" hangingPunct="0">
                <a:spcBef>
                  <a:spcPct val="0"/>
                </a:spcBef>
                <a:spcAft>
                  <a:spcPct val="0"/>
                </a:spcAft>
                <a:defRPr/>
              </a:pPr>
              <a:endParaRPr lang="en-AU" altLang="zh-CN" sz="2400">
                <a:solidFill>
                  <a:srgbClr val="000000"/>
                </a:solidFill>
                <a:latin typeface="Times New Roman" pitchFamily="18" charset="0"/>
                <a:ea typeface="宋体" panose="02010600030101010101" pitchFamily="2" charset="-122"/>
              </a:endParaRPr>
            </a:p>
          </p:txBody>
        </p:sp>
        <p:sp>
          <p:nvSpPr>
            <p:cNvPr id="900100" name="Freeform 4"/>
            <p:cNvSpPr>
              <a:spLocks/>
            </p:cNvSpPr>
            <p:nvPr/>
          </p:nvSpPr>
          <p:spPr bwMode="auto">
            <a:xfrm>
              <a:off x="1541" y="1926"/>
              <a:ext cx="2235" cy="1592"/>
            </a:xfrm>
            <a:custGeom>
              <a:avLst/>
              <a:gdLst>
                <a:gd name="T0" fmla="*/ 151143 w 1784"/>
                <a:gd name="T1" fmla="*/ 130001 h 1344"/>
                <a:gd name="T2" fmla="*/ 3500 w 1784"/>
                <a:gd name="T3" fmla="*/ 97537 h 1344"/>
                <a:gd name="T4" fmla="*/ 172173 w 1784"/>
                <a:gd name="T5" fmla="*/ 46397 h 1344"/>
                <a:gd name="T6" fmla="*/ 488405 w 1784"/>
                <a:gd name="T7" fmla="*/ 13931 h 1344"/>
                <a:gd name="T8" fmla="*/ 783955 w 1784"/>
                <a:gd name="T9" fmla="*/ 0 h 1344"/>
                <a:gd name="T10" fmla="*/ 0 60000 65536"/>
                <a:gd name="T11" fmla="*/ 0 60000 65536"/>
                <a:gd name="T12" fmla="*/ 0 60000 65536"/>
                <a:gd name="T13" fmla="*/ 0 60000 65536"/>
                <a:gd name="T14" fmla="*/ 0 60000 65536"/>
                <a:gd name="T15" fmla="*/ 0 w 1784"/>
                <a:gd name="T16" fmla="*/ 0 h 1344"/>
                <a:gd name="T17" fmla="*/ 1784 w 1784"/>
                <a:gd name="T18" fmla="*/ 1344 h 1344"/>
              </a:gdLst>
              <a:ahLst/>
              <a:cxnLst>
                <a:cxn ang="T10">
                  <a:pos x="T0" y="T1"/>
                </a:cxn>
                <a:cxn ang="T11">
                  <a:pos x="T2" y="T3"/>
                </a:cxn>
                <a:cxn ang="T12">
                  <a:pos x="T4" y="T5"/>
                </a:cxn>
                <a:cxn ang="T13">
                  <a:pos x="T6" y="T7"/>
                </a:cxn>
                <a:cxn ang="T14">
                  <a:pos x="T8" y="T9"/>
                </a:cxn>
              </a:cxnLst>
              <a:rect l="T15" t="T16" r="T17" b="T18"/>
              <a:pathLst>
                <a:path w="1784" h="1344">
                  <a:moveTo>
                    <a:pt x="344" y="1344"/>
                  </a:moveTo>
                  <a:cubicBezTo>
                    <a:pt x="172" y="1248"/>
                    <a:pt x="0" y="1152"/>
                    <a:pt x="8" y="1008"/>
                  </a:cubicBezTo>
                  <a:cubicBezTo>
                    <a:pt x="16" y="864"/>
                    <a:pt x="208" y="624"/>
                    <a:pt x="392" y="480"/>
                  </a:cubicBezTo>
                  <a:cubicBezTo>
                    <a:pt x="576" y="336"/>
                    <a:pt x="880" y="224"/>
                    <a:pt x="1112" y="144"/>
                  </a:cubicBezTo>
                  <a:cubicBezTo>
                    <a:pt x="1344" y="64"/>
                    <a:pt x="1564" y="32"/>
                    <a:pt x="178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sp>
          <p:nvSpPr>
            <p:cNvPr id="900101" name="Text Box 5"/>
            <p:cNvSpPr txBox="1">
              <a:spLocks noChangeArrowheads="1"/>
            </p:cNvSpPr>
            <p:nvPr/>
          </p:nvSpPr>
          <p:spPr bwMode="auto">
            <a:xfrm>
              <a:off x="192" y="982"/>
              <a:ext cx="19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rPr kumimoji="0" lang="en-US" altLang="zh-CN" sz="1800" b="1">
                  <a:solidFill>
                    <a:srgbClr val="000000"/>
                  </a:solidFill>
                  <a:latin typeface="Times New Roman" panose="02020603050405020304" pitchFamily="18" charset="0"/>
                </a:rPr>
                <a:t>Expected Return (%)</a:t>
              </a:r>
              <a:endParaRPr kumimoji="0" lang="en-US" altLang="zh-CN" sz="1400" b="1">
                <a:solidFill>
                  <a:srgbClr val="000000"/>
                </a:solidFill>
                <a:latin typeface="Times New Roman" panose="02020603050405020304" pitchFamily="18" charset="0"/>
              </a:endParaRPr>
            </a:p>
          </p:txBody>
        </p:sp>
        <p:sp>
          <p:nvSpPr>
            <p:cNvPr id="900102" name="Text Box 6"/>
            <p:cNvSpPr txBox="1">
              <a:spLocks noChangeArrowheads="1"/>
            </p:cNvSpPr>
            <p:nvPr/>
          </p:nvSpPr>
          <p:spPr bwMode="auto">
            <a:xfrm>
              <a:off x="816" y="28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rPr kumimoji="0" lang="en-US" altLang="zh-CN" b="1" i="1">
                  <a:solidFill>
                    <a:srgbClr val="000000"/>
                  </a:solidFill>
                  <a:latin typeface="Times New Roman" panose="02020603050405020304" pitchFamily="18" charset="0"/>
                </a:rPr>
                <a:t>r</a:t>
              </a:r>
              <a:r>
                <a:rPr kumimoji="0" lang="en-US" altLang="zh-CN" b="1" i="1" baseline="-25000">
                  <a:solidFill>
                    <a:srgbClr val="000000"/>
                  </a:solidFill>
                  <a:latin typeface="Times New Roman" panose="02020603050405020304" pitchFamily="18" charset="0"/>
                </a:rPr>
                <a:t>f</a:t>
              </a:r>
              <a:endParaRPr kumimoji="0" lang="en-US" altLang="zh-CN" sz="1400" b="1" i="1">
                <a:solidFill>
                  <a:srgbClr val="000000"/>
                </a:solidFill>
                <a:latin typeface="Times New Roman" panose="02020603050405020304" pitchFamily="18" charset="0"/>
              </a:endParaRPr>
            </a:p>
          </p:txBody>
        </p:sp>
      </p:grpSp>
      <p:sp>
        <p:nvSpPr>
          <p:cNvPr id="556039" name="Rectangle 7"/>
          <p:cNvSpPr>
            <a:spLocks noGrp="1" noChangeArrowheads="1"/>
          </p:cNvSpPr>
          <p:nvPr>
            <p:ph type="title" idx="4294967295"/>
          </p:nvPr>
        </p:nvSpPr>
        <p:spPr>
          <a:xfrm>
            <a:off x="1992313" y="692151"/>
            <a:ext cx="8229600" cy="792163"/>
          </a:xfrm>
          <a:ln>
            <a:miter lim="800000"/>
            <a:headEnd/>
            <a:tailEnd/>
          </a:ln>
        </p:spPr>
        <p:txBody>
          <a:bodyPr/>
          <a:lstStyle/>
          <a:p>
            <a:r>
              <a:t>资本市场线（CML）</a:t>
            </a:r>
            <a:endParaRPr lang="zh-CN" altLang="en-US" sz="3600" b="0" i="1">
              <a:latin typeface="Constantia" panose="02030602050306030303" pitchFamily="18" charset="0"/>
              <a:ea typeface="楷体_GB2312" pitchFamily="49" charset="-122"/>
            </a:endParaRPr>
          </a:p>
        </p:txBody>
      </p:sp>
      <p:sp>
        <p:nvSpPr>
          <p:cNvPr id="900104" name="Text Box 8"/>
          <p:cNvSpPr txBox="1">
            <a:spLocks noChangeArrowheads="1"/>
          </p:cNvSpPr>
          <p:nvPr/>
        </p:nvSpPr>
        <p:spPr bwMode="auto">
          <a:xfrm>
            <a:off x="4970461" y="5816723"/>
            <a:ext cx="3041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t>标准差 s</a:t>
            </a:r>
            <a:endParaRPr kumimoji="0" lang="en-US" altLang="zh-CN" sz="1800" b="1">
              <a:solidFill>
                <a:srgbClr val="000000"/>
              </a:solidFill>
              <a:latin typeface="Times New Roman" panose="02020603050405020304" pitchFamily="18" charset="0"/>
            </a:endParaRPr>
          </a:p>
        </p:txBody>
      </p:sp>
      <p:sp>
        <p:nvSpPr>
          <p:cNvPr id="556041" name="Line 9"/>
          <p:cNvSpPr>
            <a:spLocks noChangeShapeType="1"/>
          </p:cNvSpPr>
          <p:nvPr/>
        </p:nvSpPr>
        <p:spPr bwMode="auto">
          <a:xfrm flipV="1">
            <a:off x="1390650" y="2781423"/>
            <a:ext cx="3825875" cy="224631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grpSp>
        <p:nvGrpSpPr>
          <p:cNvPr id="900107" name="Group 11"/>
          <p:cNvGrpSpPr>
            <a:grpSpLocks/>
          </p:cNvGrpSpPr>
          <p:nvPr/>
        </p:nvGrpSpPr>
        <p:grpSpPr bwMode="auto">
          <a:xfrm>
            <a:off x="1417637" y="5048373"/>
            <a:ext cx="1668463" cy="1122362"/>
            <a:chOff x="1057" y="3046"/>
            <a:chExt cx="1051" cy="707"/>
          </a:xfrm>
        </p:grpSpPr>
        <p:sp>
          <p:nvSpPr>
            <p:cNvPr id="900108" name="Line 12"/>
            <p:cNvSpPr>
              <a:spLocks noChangeShapeType="1"/>
            </p:cNvSpPr>
            <p:nvPr/>
          </p:nvSpPr>
          <p:spPr bwMode="auto">
            <a:xfrm>
              <a:off x="1057" y="3046"/>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grpSp>
          <p:nvGrpSpPr>
            <p:cNvPr id="900109" name="Group 13"/>
            <p:cNvGrpSpPr>
              <a:grpSpLocks/>
            </p:cNvGrpSpPr>
            <p:nvPr/>
          </p:nvGrpSpPr>
          <p:grpSpPr bwMode="auto">
            <a:xfrm>
              <a:off x="1066" y="3113"/>
              <a:ext cx="998" cy="640"/>
              <a:chOff x="1119" y="3105"/>
              <a:chExt cx="865" cy="640"/>
            </a:xfrm>
          </p:grpSpPr>
          <p:sp>
            <p:nvSpPr>
              <p:cNvPr id="900110" name="AutoShape 14"/>
              <p:cNvSpPr>
                <a:spLocks/>
              </p:cNvSpPr>
              <p:nvPr/>
            </p:nvSpPr>
            <p:spPr bwMode="auto">
              <a:xfrm rot="5400000">
                <a:off x="1375" y="2849"/>
                <a:ext cx="354" cy="865"/>
              </a:xfrm>
              <a:prstGeom prst="rightBrace">
                <a:avLst>
                  <a:gd name="adj1" fmla="val 2036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11" name="Text Box 15"/>
              <p:cNvSpPr txBox="1">
                <a:spLocks noChangeArrowheads="1"/>
              </p:cNvSpPr>
              <p:nvPr/>
            </p:nvSpPr>
            <p:spPr bwMode="auto">
              <a:xfrm>
                <a:off x="1423" y="3457"/>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r>
                  <a:rPr kumimoji="0" lang="en-AU" altLang="zh-CN" b="1" i="1">
                    <a:solidFill>
                      <a:srgbClr val="000000"/>
                    </a:solidFill>
                    <a:latin typeface="Symbol" panose="05050102010706020507" pitchFamily="18" charset="2"/>
                  </a:rPr>
                  <a:t>s</a:t>
                </a:r>
                <a:r>
                  <a:rPr kumimoji="0" lang="en-AU" altLang="zh-CN" b="1" i="1" baseline="-25000">
                    <a:solidFill>
                      <a:srgbClr val="000000"/>
                    </a:solidFill>
                    <a:latin typeface="Times New Roman" panose="02020603050405020304" pitchFamily="18" charset="0"/>
                  </a:rPr>
                  <a:t>M</a:t>
                </a:r>
                <a:endParaRPr kumimoji="0" lang="en-AU" altLang="zh-CN" b="1" i="1">
                  <a:solidFill>
                    <a:srgbClr val="000000"/>
                  </a:solidFill>
                  <a:latin typeface="Symbol" panose="05050102010706020507" pitchFamily="18" charset="2"/>
                </a:endParaRPr>
              </a:p>
            </p:txBody>
          </p:sp>
        </p:grpSp>
      </p:grpSp>
      <p:sp>
        <p:nvSpPr>
          <p:cNvPr id="900113" name="Text Box 17"/>
          <p:cNvSpPr txBox="1">
            <a:spLocks noChangeArrowheads="1"/>
          </p:cNvSpPr>
          <p:nvPr/>
        </p:nvSpPr>
        <p:spPr bwMode="auto">
          <a:xfrm>
            <a:off x="3498673" y="1965326"/>
            <a:ext cx="114729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t>资本市场线（CAPM）</a:t>
            </a:r>
            <a:endParaRPr kumimoji="0" lang="en-US" altLang="zh-CN" sz="2000" dirty="0">
              <a:solidFill>
                <a:srgbClr val="FF0000"/>
              </a:solidFill>
              <a:latin typeface="Times New Roman" panose="02020603050405020304" pitchFamily="18" charset="0"/>
            </a:endParaRPr>
          </a:p>
        </p:txBody>
      </p:sp>
      <p:graphicFrame>
        <p:nvGraphicFramePr>
          <p:cNvPr id="900114" name="Object 18"/>
          <p:cNvGraphicFramePr>
            <a:graphicFrameLocks noChangeAspect="1"/>
          </p:cNvGraphicFramePr>
          <p:nvPr>
            <p:extLst>
              <p:ext uri="{D42A27DB-BD31-4B8C-83A1-F6EECF244321}">
                <p14:modId xmlns:p14="http://schemas.microsoft.com/office/powerpoint/2010/main" val="2259958147"/>
              </p:ext>
            </p:extLst>
          </p:nvPr>
        </p:nvGraphicFramePr>
        <p:xfrm>
          <a:off x="8012111" y="2520066"/>
          <a:ext cx="3176589" cy="1525802"/>
        </p:xfrm>
        <a:graphic>
          <a:graphicData uri="http://schemas.openxmlformats.org/presentationml/2006/ole">
            <mc:AlternateContent xmlns:mc="http://schemas.openxmlformats.org/markup-compatibility/2006">
              <mc:Choice xmlns:v="urn:schemas-microsoft-com:vml" Requires="v">
                <p:oleObj spid="_x0000_s16424" name="Equation" r:id="rId3" imgW="1739880" imgH="736560" progId="Equation.DSMT4">
                  <p:embed/>
                </p:oleObj>
              </mc:Choice>
              <mc:Fallback>
                <p:oleObj name="Equation" r:id="rId3" imgW="1739880" imgH="736560" progId="Equation.DSMT4">
                  <p:embed/>
                  <p:pic>
                    <p:nvPicPr>
                      <p:cNvPr id="900114" name="Object 18"/>
                      <p:cNvPicPr>
                        <a:picLocks noChangeAspect="1" noChangeArrowheads="1"/>
                      </p:cNvPicPr>
                      <p:nvPr/>
                    </p:nvPicPr>
                    <p:blipFill>
                      <a:blip r:embed="rId4"/>
                      <a:srcRect l="-1038"/>
                      <a:stretch>
                        <a:fillRect/>
                      </a:stretch>
                    </p:blipFill>
                    <p:spPr bwMode="auto">
                      <a:xfrm>
                        <a:off x="8012111" y="2520066"/>
                        <a:ext cx="3176589" cy="1525802"/>
                      </a:xfrm>
                      <a:prstGeom prst="rect">
                        <a:avLst/>
                      </a:prstGeom>
                      <a:noFill/>
                      <a:ln>
                        <a:noFill/>
                      </a:ln>
                      <a:extLst/>
                    </p:spPr>
                  </p:pic>
                </p:oleObj>
              </mc:Fallback>
            </mc:AlternateContent>
          </a:graphicData>
        </a:graphic>
      </p:graphicFrame>
      <p:grpSp>
        <p:nvGrpSpPr>
          <p:cNvPr id="6" name="Group 19"/>
          <p:cNvGrpSpPr>
            <a:grpSpLocks/>
          </p:cNvGrpSpPr>
          <p:nvPr/>
        </p:nvGrpSpPr>
        <p:grpSpPr bwMode="auto">
          <a:xfrm rot="18848461">
            <a:off x="1453355" y="3096542"/>
            <a:ext cx="2160588" cy="1406525"/>
            <a:chOff x="1655" y="1661"/>
            <a:chExt cx="1361" cy="886"/>
          </a:xfrm>
        </p:grpSpPr>
        <p:sp>
          <p:nvSpPr>
            <p:cNvPr id="900116" name="Text Box 20"/>
            <p:cNvSpPr txBox="1">
              <a:spLocks noChangeArrowheads="1"/>
            </p:cNvSpPr>
            <p:nvPr/>
          </p:nvSpPr>
          <p:spPr bwMode="auto">
            <a:xfrm>
              <a:off x="1655" y="1661"/>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rPr kumimoji="0" lang="en-US" altLang="zh-CN" sz="2000" b="1">
                  <a:solidFill>
                    <a:srgbClr val="000000"/>
                  </a:solidFill>
                  <a:latin typeface="Times New Roman" panose="02020603050405020304" pitchFamily="18" charset="0"/>
                </a:rPr>
                <a:t>Tangent Portfolio</a:t>
              </a:r>
            </a:p>
          </p:txBody>
        </p:sp>
        <p:sp>
          <p:nvSpPr>
            <p:cNvPr id="900117" name="Line 21"/>
            <p:cNvSpPr>
              <a:spLocks noChangeShapeType="1"/>
            </p:cNvSpPr>
            <p:nvPr/>
          </p:nvSpPr>
          <p:spPr bwMode="auto">
            <a:xfrm>
              <a:off x="2245" y="1875"/>
              <a:ext cx="181" cy="51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sp>
          <p:nvSpPr>
            <p:cNvPr id="900118" name="Rectangle 22"/>
            <p:cNvSpPr>
              <a:spLocks noChangeArrowheads="1"/>
            </p:cNvSpPr>
            <p:nvPr/>
          </p:nvSpPr>
          <p:spPr bwMode="auto">
            <a:xfrm>
              <a:off x="2321" y="2316"/>
              <a:ext cx="2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r>
                <a:rPr kumimoji="0" lang="zh-CN" altLang="en-US" sz="1800">
                  <a:solidFill>
                    <a:srgbClr val="000000"/>
                  </a:solidFill>
                  <a:latin typeface="ZapfDingbats"/>
                </a:rPr>
                <a:t>●</a:t>
              </a:r>
            </a:p>
          </p:txBody>
        </p:sp>
      </p:grpSp>
      <p:grpSp>
        <p:nvGrpSpPr>
          <p:cNvPr id="900119" name="Group 23"/>
          <p:cNvGrpSpPr>
            <a:grpSpLocks/>
          </p:cNvGrpSpPr>
          <p:nvPr/>
        </p:nvGrpSpPr>
        <p:grpSpPr bwMode="auto">
          <a:xfrm>
            <a:off x="2520949" y="4162548"/>
            <a:ext cx="1143000" cy="1066800"/>
            <a:chOff x="2352" y="2352"/>
            <a:chExt cx="720" cy="672"/>
          </a:xfrm>
        </p:grpSpPr>
        <p:sp>
          <p:nvSpPr>
            <p:cNvPr id="900120" name="AutoShape 24"/>
            <p:cNvSpPr>
              <a:spLocks noChangeArrowheads="1"/>
            </p:cNvSpPr>
            <p:nvPr/>
          </p:nvSpPr>
          <p:spPr bwMode="auto">
            <a:xfrm>
              <a:off x="259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1" name="AutoShape 25"/>
            <p:cNvSpPr>
              <a:spLocks noChangeArrowheads="1"/>
            </p:cNvSpPr>
            <p:nvPr/>
          </p:nvSpPr>
          <p:spPr bwMode="auto">
            <a:xfrm>
              <a:off x="2736" y="264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2" name="AutoShape 26"/>
            <p:cNvSpPr>
              <a:spLocks noChangeArrowheads="1"/>
            </p:cNvSpPr>
            <p:nvPr/>
          </p:nvSpPr>
          <p:spPr bwMode="auto">
            <a:xfrm>
              <a:off x="2736" y="2352"/>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3" name="AutoShape 27"/>
            <p:cNvSpPr>
              <a:spLocks noChangeArrowheads="1"/>
            </p:cNvSpPr>
            <p:nvPr/>
          </p:nvSpPr>
          <p:spPr bwMode="auto">
            <a:xfrm>
              <a:off x="2496" y="273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4" name="AutoShape 28"/>
            <p:cNvSpPr>
              <a:spLocks noChangeArrowheads="1"/>
            </p:cNvSpPr>
            <p:nvPr/>
          </p:nvSpPr>
          <p:spPr bwMode="auto">
            <a:xfrm>
              <a:off x="2976"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5" name="AutoShape 29"/>
            <p:cNvSpPr>
              <a:spLocks noChangeArrowheads="1"/>
            </p:cNvSpPr>
            <p:nvPr/>
          </p:nvSpPr>
          <p:spPr bwMode="auto">
            <a:xfrm>
              <a:off x="2832" y="288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6" name="AutoShape 30"/>
            <p:cNvSpPr>
              <a:spLocks noChangeArrowheads="1"/>
            </p:cNvSpPr>
            <p:nvPr/>
          </p:nvSpPr>
          <p:spPr bwMode="auto">
            <a:xfrm>
              <a:off x="2640" y="2928"/>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7" name="AutoShape 31"/>
            <p:cNvSpPr>
              <a:spLocks noChangeArrowheads="1"/>
            </p:cNvSpPr>
            <p:nvPr/>
          </p:nvSpPr>
          <p:spPr bwMode="auto">
            <a:xfrm>
              <a:off x="235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grpSp>
      <p:grpSp>
        <p:nvGrpSpPr>
          <p:cNvPr id="900128" name="Group 32"/>
          <p:cNvGrpSpPr>
            <a:grpSpLocks/>
          </p:cNvGrpSpPr>
          <p:nvPr/>
        </p:nvGrpSpPr>
        <p:grpSpPr bwMode="auto">
          <a:xfrm>
            <a:off x="3078162" y="4086349"/>
            <a:ext cx="2728913" cy="936625"/>
            <a:chOff x="2108" y="2456"/>
            <a:chExt cx="1719" cy="590"/>
          </a:xfrm>
        </p:grpSpPr>
        <p:sp>
          <p:nvSpPr>
            <p:cNvPr id="900129" name="Line 33"/>
            <p:cNvSpPr>
              <a:spLocks noChangeShapeType="1"/>
            </p:cNvSpPr>
            <p:nvPr/>
          </p:nvSpPr>
          <p:spPr bwMode="auto">
            <a:xfrm>
              <a:off x="2108" y="2456"/>
              <a:ext cx="0"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grpSp>
          <p:nvGrpSpPr>
            <p:cNvPr id="900130" name="Group 34"/>
            <p:cNvGrpSpPr>
              <a:grpSpLocks/>
            </p:cNvGrpSpPr>
            <p:nvPr/>
          </p:nvGrpSpPr>
          <p:grpSpPr bwMode="auto">
            <a:xfrm>
              <a:off x="2231" y="2456"/>
              <a:ext cx="1596" cy="531"/>
              <a:chOff x="2231" y="2456"/>
              <a:chExt cx="1596" cy="531"/>
            </a:xfrm>
          </p:grpSpPr>
          <p:sp>
            <p:nvSpPr>
              <p:cNvPr id="900131" name="AutoShape 35"/>
              <p:cNvSpPr>
                <a:spLocks/>
              </p:cNvSpPr>
              <p:nvPr/>
            </p:nvSpPr>
            <p:spPr bwMode="auto">
              <a:xfrm>
                <a:off x="2231" y="2456"/>
                <a:ext cx="371" cy="531"/>
              </a:xfrm>
              <a:prstGeom prst="rightBrace">
                <a:avLst>
                  <a:gd name="adj1" fmla="val 1192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2" name="Text Box 36"/>
              <p:cNvSpPr txBox="1">
                <a:spLocks noChangeArrowheads="1"/>
              </p:cNvSpPr>
              <p:nvPr/>
            </p:nvSpPr>
            <p:spPr bwMode="auto">
              <a:xfrm>
                <a:off x="2640" y="2592"/>
                <a:ext cx="11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r>
                  <a:rPr kumimoji="0" lang="en-AU" altLang="zh-CN" b="1">
                    <a:solidFill>
                      <a:srgbClr val="000000"/>
                    </a:solidFill>
                    <a:latin typeface="Times New Roman" panose="02020603050405020304" pitchFamily="18" charset="0"/>
                  </a:rPr>
                  <a:t>E(</a:t>
                </a:r>
                <a:r>
                  <a:rPr kumimoji="0" lang="en-AU" altLang="zh-CN" b="1" i="1">
                    <a:solidFill>
                      <a:srgbClr val="000000"/>
                    </a:solidFill>
                    <a:latin typeface="Times New Roman" panose="02020603050405020304" pitchFamily="18" charset="0"/>
                  </a:rPr>
                  <a:t>r</a:t>
                </a:r>
                <a:r>
                  <a:rPr kumimoji="0" lang="en-AU" altLang="zh-CN" b="1" i="1" baseline="-25000">
                    <a:solidFill>
                      <a:srgbClr val="000000"/>
                    </a:solidFill>
                    <a:latin typeface="Times New Roman" panose="02020603050405020304" pitchFamily="18" charset="0"/>
                  </a:rPr>
                  <a:t>M</a:t>
                </a:r>
                <a:r>
                  <a:rPr kumimoji="0" lang="en-AU" altLang="zh-CN" b="1">
                    <a:solidFill>
                      <a:srgbClr val="000000"/>
                    </a:solidFill>
                    <a:latin typeface="Times New Roman" panose="02020603050405020304" pitchFamily="18" charset="0"/>
                  </a:rPr>
                  <a:t>)-</a:t>
                </a:r>
                <a:r>
                  <a:rPr kumimoji="0" lang="en-AU" altLang="zh-CN" b="1" i="1">
                    <a:solidFill>
                      <a:srgbClr val="000000"/>
                    </a:solidFill>
                    <a:latin typeface="Times New Roman" panose="02020603050405020304" pitchFamily="18" charset="0"/>
                  </a:rPr>
                  <a:t> r</a:t>
                </a:r>
                <a:r>
                  <a:rPr kumimoji="0" lang="en-AU" altLang="zh-CN" b="1" i="1" baseline="-25000">
                    <a:solidFill>
                      <a:srgbClr val="000000"/>
                    </a:solidFill>
                    <a:latin typeface="Times New Roman" panose="02020603050405020304" pitchFamily="18" charset="0"/>
                  </a:rPr>
                  <a:t>f</a:t>
                </a:r>
                <a:endParaRPr kumimoji="0" lang="en-AU" altLang="zh-CN" b="1" i="1">
                  <a:solidFill>
                    <a:srgbClr val="000000"/>
                  </a:solidFill>
                  <a:latin typeface="Times New Roman" panose="02020603050405020304" pitchFamily="18" charset="0"/>
                </a:endParaRPr>
              </a:p>
            </p:txBody>
          </p:sp>
        </p:grpSp>
      </p:grpSp>
      <p:grpSp>
        <p:nvGrpSpPr>
          <p:cNvPr id="900133" name="Group 37"/>
          <p:cNvGrpSpPr>
            <a:grpSpLocks/>
          </p:cNvGrpSpPr>
          <p:nvPr/>
        </p:nvGrpSpPr>
        <p:grpSpPr bwMode="auto">
          <a:xfrm>
            <a:off x="2736849" y="4233985"/>
            <a:ext cx="1143000" cy="1066800"/>
            <a:chOff x="2352" y="2352"/>
            <a:chExt cx="720" cy="672"/>
          </a:xfrm>
        </p:grpSpPr>
        <p:sp>
          <p:nvSpPr>
            <p:cNvPr id="900134" name="AutoShape 38"/>
            <p:cNvSpPr>
              <a:spLocks noChangeArrowheads="1"/>
            </p:cNvSpPr>
            <p:nvPr/>
          </p:nvSpPr>
          <p:spPr bwMode="auto">
            <a:xfrm>
              <a:off x="259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5" name="AutoShape 39"/>
            <p:cNvSpPr>
              <a:spLocks noChangeArrowheads="1"/>
            </p:cNvSpPr>
            <p:nvPr/>
          </p:nvSpPr>
          <p:spPr bwMode="auto">
            <a:xfrm>
              <a:off x="2736" y="264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6" name="AutoShape 40"/>
            <p:cNvSpPr>
              <a:spLocks noChangeArrowheads="1"/>
            </p:cNvSpPr>
            <p:nvPr/>
          </p:nvSpPr>
          <p:spPr bwMode="auto">
            <a:xfrm>
              <a:off x="2736" y="2352"/>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7" name="AutoShape 41"/>
            <p:cNvSpPr>
              <a:spLocks noChangeArrowheads="1"/>
            </p:cNvSpPr>
            <p:nvPr/>
          </p:nvSpPr>
          <p:spPr bwMode="auto">
            <a:xfrm>
              <a:off x="2496" y="273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8" name="AutoShape 42"/>
            <p:cNvSpPr>
              <a:spLocks noChangeArrowheads="1"/>
            </p:cNvSpPr>
            <p:nvPr/>
          </p:nvSpPr>
          <p:spPr bwMode="auto">
            <a:xfrm>
              <a:off x="2976"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9" name="AutoShape 43"/>
            <p:cNvSpPr>
              <a:spLocks noChangeArrowheads="1"/>
            </p:cNvSpPr>
            <p:nvPr/>
          </p:nvSpPr>
          <p:spPr bwMode="auto">
            <a:xfrm>
              <a:off x="2832" y="288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0" name="AutoShape 44"/>
            <p:cNvSpPr>
              <a:spLocks noChangeArrowheads="1"/>
            </p:cNvSpPr>
            <p:nvPr/>
          </p:nvSpPr>
          <p:spPr bwMode="auto">
            <a:xfrm>
              <a:off x="2640" y="2928"/>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1" name="AutoShape 45"/>
            <p:cNvSpPr>
              <a:spLocks noChangeArrowheads="1"/>
            </p:cNvSpPr>
            <p:nvPr/>
          </p:nvSpPr>
          <p:spPr bwMode="auto">
            <a:xfrm>
              <a:off x="235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grpSp>
      <p:grpSp>
        <p:nvGrpSpPr>
          <p:cNvPr id="900142" name="Group 46"/>
          <p:cNvGrpSpPr>
            <a:grpSpLocks/>
          </p:cNvGrpSpPr>
          <p:nvPr/>
        </p:nvGrpSpPr>
        <p:grpSpPr bwMode="auto">
          <a:xfrm>
            <a:off x="2592386" y="4449885"/>
            <a:ext cx="1143000" cy="1066800"/>
            <a:chOff x="2352" y="2352"/>
            <a:chExt cx="720" cy="672"/>
          </a:xfrm>
        </p:grpSpPr>
        <p:sp>
          <p:nvSpPr>
            <p:cNvPr id="900143" name="AutoShape 47"/>
            <p:cNvSpPr>
              <a:spLocks noChangeArrowheads="1"/>
            </p:cNvSpPr>
            <p:nvPr/>
          </p:nvSpPr>
          <p:spPr bwMode="auto">
            <a:xfrm>
              <a:off x="259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4" name="AutoShape 48"/>
            <p:cNvSpPr>
              <a:spLocks noChangeArrowheads="1"/>
            </p:cNvSpPr>
            <p:nvPr/>
          </p:nvSpPr>
          <p:spPr bwMode="auto">
            <a:xfrm>
              <a:off x="2736" y="264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5" name="AutoShape 49"/>
            <p:cNvSpPr>
              <a:spLocks noChangeArrowheads="1"/>
            </p:cNvSpPr>
            <p:nvPr/>
          </p:nvSpPr>
          <p:spPr bwMode="auto">
            <a:xfrm>
              <a:off x="2736" y="2352"/>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6" name="AutoShape 50"/>
            <p:cNvSpPr>
              <a:spLocks noChangeArrowheads="1"/>
            </p:cNvSpPr>
            <p:nvPr/>
          </p:nvSpPr>
          <p:spPr bwMode="auto">
            <a:xfrm>
              <a:off x="2496" y="273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7" name="AutoShape 51"/>
            <p:cNvSpPr>
              <a:spLocks noChangeArrowheads="1"/>
            </p:cNvSpPr>
            <p:nvPr/>
          </p:nvSpPr>
          <p:spPr bwMode="auto">
            <a:xfrm>
              <a:off x="2976"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8" name="AutoShape 52"/>
            <p:cNvSpPr>
              <a:spLocks noChangeArrowheads="1"/>
            </p:cNvSpPr>
            <p:nvPr/>
          </p:nvSpPr>
          <p:spPr bwMode="auto">
            <a:xfrm>
              <a:off x="2832" y="288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9" name="AutoShape 53"/>
            <p:cNvSpPr>
              <a:spLocks noChangeArrowheads="1"/>
            </p:cNvSpPr>
            <p:nvPr/>
          </p:nvSpPr>
          <p:spPr bwMode="auto">
            <a:xfrm>
              <a:off x="2640" y="2928"/>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50" name="AutoShape 54"/>
            <p:cNvSpPr>
              <a:spLocks noChangeArrowheads="1"/>
            </p:cNvSpPr>
            <p:nvPr/>
          </p:nvSpPr>
          <p:spPr bwMode="auto">
            <a:xfrm>
              <a:off x="235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grpSp>
      <p:grpSp>
        <p:nvGrpSpPr>
          <p:cNvPr id="12" name="Group 55"/>
          <p:cNvGrpSpPr>
            <a:grpSpLocks/>
          </p:cNvGrpSpPr>
          <p:nvPr/>
        </p:nvGrpSpPr>
        <p:grpSpPr bwMode="auto">
          <a:xfrm>
            <a:off x="1785936" y="2822699"/>
            <a:ext cx="2160588" cy="1406525"/>
            <a:chOff x="1655" y="1661"/>
            <a:chExt cx="1361" cy="886"/>
          </a:xfrm>
        </p:grpSpPr>
        <p:sp>
          <p:nvSpPr>
            <p:cNvPr id="900152" name="Text Box 56"/>
            <p:cNvSpPr txBox="1">
              <a:spLocks noChangeArrowheads="1"/>
            </p:cNvSpPr>
            <p:nvPr/>
          </p:nvSpPr>
          <p:spPr bwMode="auto">
            <a:xfrm>
              <a:off x="1655" y="1661"/>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rPr kumimoji="0" lang="en-US" altLang="zh-CN" sz="2000" b="1" dirty="0">
                  <a:solidFill>
                    <a:srgbClr val="FF00FF"/>
                  </a:solidFill>
                  <a:latin typeface="Times New Roman" panose="02020603050405020304" pitchFamily="18" charset="0"/>
                </a:rPr>
                <a:t>Market Portfolio</a:t>
              </a:r>
            </a:p>
          </p:txBody>
        </p:sp>
        <p:sp>
          <p:nvSpPr>
            <p:cNvPr id="900153" name="Line 57"/>
            <p:cNvSpPr>
              <a:spLocks noChangeShapeType="1"/>
            </p:cNvSpPr>
            <p:nvPr/>
          </p:nvSpPr>
          <p:spPr bwMode="auto">
            <a:xfrm>
              <a:off x="2245" y="1875"/>
              <a:ext cx="181" cy="512"/>
            </a:xfrm>
            <a:prstGeom prst="line">
              <a:avLst/>
            </a:prstGeom>
            <a:noFill/>
            <a:ln w="28575">
              <a:solidFill>
                <a:srgbClr val="FF00FF"/>
              </a:solidFill>
              <a:round/>
              <a:headEnd/>
              <a:tailEnd type="triangle" w="lg"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sp>
          <p:nvSpPr>
            <p:cNvPr id="900154" name="Rectangle 58"/>
            <p:cNvSpPr>
              <a:spLocks noChangeArrowheads="1"/>
            </p:cNvSpPr>
            <p:nvPr/>
          </p:nvSpPr>
          <p:spPr bwMode="auto">
            <a:xfrm>
              <a:off x="2321" y="2316"/>
              <a:ext cx="2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r>
                <a:rPr kumimoji="0" lang="zh-CN" altLang="en-US" sz="1800" b="1">
                  <a:solidFill>
                    <a:srgbClr val="FF00FF"/>
                  </a:solidFill>
                  <a:latin typeface="ZapfDingbats"/>
                </a:rPr>
                <a:t>●</a:t>
              </a:r>
            </a:p>
          </p:txBody>
        </p:sp>
      </p:grpSp>
      <p:sp>
        <p:nvSpPr>
          <p:cNvPr id="58" name="Text Box 17"/>
          <p:cNvSpPr txBox="1">
            <a:spLocks noChangeArrowheads="1"/>
          </p:cNvSpPr>
          <p:nvPr/>
        </p:nvSpPr>
        <p:spPr bwMode="auto">
          <a:xfrm>
            <a:off x="9129944" y="1863726"/>
            <a:ext cx="114729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t>SML</a:t>
            </a:r>
            <a:endParaRPr kumimoji="0" lang="en-US" altLang="zh-CN" sz="20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0203591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56041"/>
                                        </p:tgtEl>
                                        <p:attrNameLst>
                                          <p:attrName>style.visibility</p:attrName>
                                        </p:attrNameLst>
                                      </p:cBhvr>
                                      <p:to>
                                        <p:strVal val="visible"/>
                                      </p:to>
                                    </p:set>
                                    <p:animEffect transition="in" filter="wipe(down)">
                                      <p:cBhvr>
                                        <p:cTn id="7" dur="500"/>
                                        <p:tgtEl>
                                          <p:spTgt spid="5560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plus(in)">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plus(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type="body" idx="1"/>
          </p:nvPr>
        </p:nvSpPr>
        <p:spPr>
          <a:xfrm>
            <a:off x="575187" y="1524000"/>
            <a:ext cx="10913807" cy="2192338"/>
          </a:xfrm>
        </p:spPr>
        <p:txBody>
          <a:bodyPr/>
          <a:lstStyle/>
          <a:p>
            <a:r>
              <a:t>股指期货可以用来对冲一个良好的多元化股票投资组合。定义：</a:t>
            </a:r>
          </a:p>
          <a:p>
            <a:pPr lvl="1"/>
            <a:r>
              <a:t>VA：投资组合的当前价值</a:t>
            </a:r>
          </a:p>
          <a:p>
            <a:pPr lvl="1"/>
            <a:r>
              <a:t>股指期货可用于对冲一个充分分散的股票投资组合。定义：
- 当前投资组合价值
- 股权投资组合的套期保值
文本翻译：VF：一份期货合约的当前价值（期货价格乘以合约规模）</a:t>
            </a:r>
            <a:endParaRPr lang="zh-CN" altLang="en-US" b="0" dirty="0">
              <a:effectLst/>
            </a:endParaRPr>
          </a:p>
        </p:txBody>
      </p:sp>
      <p:sp>
        <p:nvSpPr>
          <p:cNvPr id="541698" name="Rectangle 2"/>
          <p:cNvSpPr>
            <a:spLocks noGrp="1" noChangeArrowheads="1"/>
          </p:cNvSpPr>
          <p:nvPr>
            <p:ph type="title"/>
          </p:nvPr>
        </p:nvSpPr>
        <p:spPr/>
        <p:txBody>
          <a:bodyPr/>
          <a:lstStyle/>
          <a:p>
            <a:r>
              <a:t>对冲股票投资组合</a:t>
            </a:r>
            <a:endParaRPr lang="zh-CN" altLang="en-US"/>
          </a:p>
        </p:txBody>
      </p:sp>
      <p:graphicFrame>
        <p:nvGraphicFramePr>
          <p:cNvPr id="541700" name="Object 4"/>
          <p:cNvGraphicFramePr>
            <a:graphicFrameLocks noChangeAspect="1"/>
          </p:cNvGraphicFramePr>
          <p:nvPr/>
        </p:nvGraphicFramePr>
        <p:xfrm>
          <a:off x="3216276" y="4076700"/>
          <a:ext cx="1368425" cy="1081088"/>
        </p:xfrm>
        <a:graphic>
          <a:graphicData uri="http://schemas.openxmlformats.org/presentationml/2006/ole">
            <mc:AlternateContent xmlns:mc="http://schemas.openxmlformats.org/markup-compatibility/2006">
              <mc:Choice xmlns:v="urn:schemas-microsoft-com:vml" Requires="v">
                <p:oleObj spid="_x0000_s15522" name="Equation" r:id="rId3" imgW="482400" imgH="380880" progId="Equation.DSMT4">
                  <p:embed/>
                </p:oleObj>
              </mc:Choice>
              <mc:Fallback>
                <p:oleObj name="Equation" r:id="rId3" imgW="482400" imgH="380880" progId="Equation.DSMT4">
                  <p:embed/>
                  <p:pic>
                    <p:nvPicPr>
                      <p:cNvPr id="5417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6" y="4076700"/>
                        <a:ext cx="1368425"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1701" name="Object 5"/>
          <p:cNvGraphicFramePr>
            <a:graphicFrameLocks noChangeAspect="1"/>
          </p:cNvGraphicFramePr>
          <p:nvPr/>
        </p:nvGraphicFramePr>
        <p:xfrm>
          <a:off x="6870701" y="4076700"/>
          <a:ext cx="1692275" cy="1081088"/>
        </p:xfrm>
        <a:graphic>
          <a:graphicData uri="http://schemas.openxmlformats.org/presentationml/2006/ole">
            <mc:AlternateContent xmlns:mc="http://schemas.openxmlformats.org/markup-compatibility/2006">
              <mc:Choice xmlns:v="urn:schemas-microsoft-com:vml" Requires="v">
                <p:oleObj spid="_x0000_s15523" name="Equation" r:id="rId5" imgW="596880" imgH="380880" progId="Equation.DSMT4">
                  <p:embed/>
                </p:oleObj>
              </mc:Choice>
              <mc:Fallback>
                <p:oleObj name="Equation" r:id="rId5" imgW="596880" imgH="380880" progId="Equation.DSMT4">
                  <p:embed/>
                  <p:pic>
                    <p:nvPicPr>
                      <p:cNvPr id="5417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0701" y="4076700"/>
                        <a:ext cx="1692275"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1702" name="AutoShape 6"/>
          <p:cNvSpPr>
            <a:spLocks noChangeArrowheads="1"/>
          </p:cNvSpPr>
          <p:nvPr/>
        </p:nvSpPr>
        <p:spPr bwMode="auto">
          <a:xfrm>
            <a:off x="4943475" y="4365626"/>
            <a:ext cx="1512888" cy="358775"/>
          </a:xfrm>
          <a:prstGeom prst="rightArrow">
            <a:avLst>
              <a:gd name="adj1" fmla="val 50000"/>
              <a:gd name="adj2" fmla="val 105420"/>
            </a:avLst>
          </a:prstGeom>
          <a:solidFill>
            <a:schemeClr val="bg1"/>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0016395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t>对冲股票投资组合</a:t>
            </a:r>
            <a:endParaRPr lang="zh-CN" altLang="en-US" dirty="0"/>
          </a:p>
        </p:txBody>
      </p:sp>
      <p:sp>
        <p:nvSpPr>
          <p:cNvPr id="542723" name="Rectangle 3"/>
          <p:cNvSpPr>
            <a:spLocks noGrp="1" noChangeArrowheads="1"/>
          </p:cNvSpPr>
          <p:nvPr>
            <p:ph type="body" idx="1"/>
          </p:nvPr>
        </p:nvSpPr>
        <p:spPr>
          <a:xfrm>
            <a:off x="781665" y="1524001"/>
            <a:ext cx="10958051" cy="4784725"/>
          </a:xfrm>
        </p:spPr>
        <p:txBody>
          <a:bodyPr/>
          <a:lstStyle/>
          <a:p>
            <a:r>
              <a:t>示例</a:t>
            </a:r>
          </a:p>
          <a:p>
            <a:pPr lvl="1"/>
            <a:r>
              <a:t>标普500指数价值 = 1,000</a:t>
            </a:r>
          </a:p>
          <a:p>
            <a:pPr lvl="1"/>
            <a:r>
              <a:t>标普500期货价格 = 1,010</a:t>
            </a:r>
          </a:p>
          <a:p>
            <a:pPr lvl="1"/>
            <a:r>
              <a:t>投资组合价值 = 5,050,000 美元</a:t>
            </a:r>
          </a:p>
          <a:p>
            <a:pPr lvl="1"/>
            <a:r>
              <a:t>无风险利率 = 每年4%</a:t>
            </a:r>
          </a:p>
          <a:p>
            <a:pPr lvl="1"/>
            <a:r>
              <a:t>指数股息收益率 = 每年1%</a:t>
            </a:r>
          </a:p>
          <a:p>
            <a:pPr lvl="1"/>
            <a:r>
              <a:t>投资组合的 beta 值 = 1.5</a:t>
            </a:r>
          </a:p>
          <a:p>
            <a:pPr lvl="1"/>
            <a:r>
              <a:t>对冲股票组合  
示例  
标准普尔 500 指数价值 = 1,000  
一条期货合约的价值为指数乘以 250 美元</a:t>
            </a:r>
          </a:p>
          <a:p>
            <a:pPr lvl="1"/>
            <a:r>
              <a:t>应卖出的期货合约数量以对冲投资组合为</a:t>
            </a:r>
          </a:p>
          <a:p>
            <a:pPr lvl="1" algn="ctr">
              <a:buFontTx/>
              <a:buNone/>
            </a:pPr>
            <a:r>
              <a:t>1.5×5050000/（1010×250）=30</a:t>
            </a:r>
            <a:endParaRPr lang="zh-CN" altLang="en-US" sz="2000" b="0" dirty="0">
              <a:solidFill>
                <a:srgbClr val="FF158A"/>
              </a:solidFill>
              <a:effectLst/>
            </a:endParaRPr>
          </a:p>
        </p:txBody>
      </p:sp>
      <p:graphicFrame>
        <p:nvGraphicFramePr>
          <p:cNvPr id="4" name="Object 18"/>
          <p:cNvGraphicFramePr>
            <a:graphicFrameLocks noChangeAspect="1"/>
          </p:cNvGraphicFramePr>
          <p:nvPr>
            <p:extLst>
              <p:ext uri="{D42A27DB-BD31-4B8C-83A1-F6EECF244321}">
                <p14:modId xmlns:p14="http://schemas.microsoft.com/office/powerpoint/2010/main" val="2460610313"/>
              </p:ext>
            </p:extLst>
          </p:nvPr>
        </p:nvGraphicFramePr>
        <p:xfrm>
          <a:off x="6992444" y="2692841"/>
          <a:ext cx="1187450" cy="725488"/>
        </p:xfrm>
        <a:graphic>
          <a:graphicData uri="http://schemas.openxmlformats.org/presentationml/2006/ole">
            <mc:AlternateContent xmlns:mc="http://schemas.openxmlformats.org/markup-compatibility/2006">
              <mc:Choice xmlns:v="urn:schemas-microsoft-com:vml" Requires="v">
                <p:oleObj spid="_x0000_s17482" name="Equation" r:id="rId3" imgW="799920" imgH="431640" progId="Equation.DSMT4">
                  <p:embed/>
                </p:oleObj>
              </mc:Choice>
              <mc:Fallback>
                <p:oleObj name="Equation" r:id="rId3" imgW="799920" imgH="431640" progId="Equation.DSMT4">
                  <p:embed/>
                  <p:pic>
                    <p:nvPicPr>
                      <p:cNvPr id="900114" name="Object 18"/>
                      <p:cNvPicPr>
                        <a:picLocks noChangeAspect="1" noChangeArrowheads="1"/>
                      </p:cNvPicPr>
                      <p:nvPr/>
                    </p:nvPicPr>
                    <p:blipFill>
                      <a:blip r:embed="rId4"/>
                      <a:srcRect l="-1038"/>
                      <a:stretch>
                        <a:fillRect/>
                      </a:stretch>
                    </p:blipFill>
                    <p:spPr bwMode="auto">
                      <a:xfrm>
                        <a:off x="6992444" y="2692841"/>
                        <a:ext cx="1187450" cy="725488"/>
                      </a:xfrm>
                      <a:prstGeom prst="rect">
                        <a:avLst/>
                      </a:prstGeom>
                      <a:noFill/>
                      <a:ln>
                        <a:noFill/>
                      </a:ln>
                      <a:extLst/>
                    </p:spPr>
                  </p:pic>
                </p:oleObj>
              </mc:Fallback>
            </mc:AlternateContent>
          </a:graphicData>
        </a:graphic>
      </p:graphicFrame>
      <p:graphicFrame>
        <p:nvGraphicFramePr>
          <p:cNvPr id="8" name="Object 18"/>
          <p:cNvGraphicFramePr>
            <a:graphicFrameLocks noChangeAspect="1"/>
          </p:cNvGraphicFramePr>
          <p:nvPr>
            <p:extLst>
              <p:ext uri="{D42A27DB-BD31-4B8C-83A1-F6EECF244321}">
                <p14:modId xmlns:p14="http://schemas.microsoft.com/office/powerpoint/2010/main" val="1011429380"/>
              </p:ext>
            </p:extLst>
          </p:nvPr>
        </p:nvGraphicFramePr>
        <p:xfrm>
          <a:off x="6992444" y="1990920"/>
          <a:ext cx="2926878" cy="676081"/>
        </p:xfrm>
        <a:graphic>
          <a:graphicData uri="http://schemas.openxmlformats.org/presentationml/2006/ole">
            <mc:AlternateContent xmlns:mc="http://schemas.openxmlformats.org/markup-compatibility/2006">
              <mc:Choice xmlns:v="urn:schemas-microsoft-com:vml" Requires="v">
                <p:oleObj spid="_x0000_s17483" name="Equation" r:id="rId5" imgW="2120760" imgH="431640" progId="Equation.DSMT4">
                  <p:embed/>
                </p:oleObj>
              </mc:Choice>
              <mc:Fallback>
                <p:oleObj name="Equation" r:id="rId5" imgW="2120760" imgH="431640" progId="Equation.DSMT4">
                  <p:embed/>
                  <p:pic>
                    <p:nvPicPr>
                      <p:cNvPr id="59" name="Object 18"/>
                      <p:cNvPicPr>
                        <a:picLocks noChangeAspect="1" noChangeArrowheads="1"/>
                      </p:cNvPicPr>
                      <p:nvPr/>
                    </p:nvPicPr>
                    <p:blipFill>
                      <a:blip r:embed="rId6"/>
                      <a:srcRect l="-1038"/>
                      <a:stretch>
                        <a:fillRect/>
                      </a:stretch>
                    </p:blipFill>
                    <p:spPr bwMode="auto">
                      <a:xfrm>
                        <a:off x="6992444" y="1990920"/>
                        <a:ext cx="2926878" cy="67608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21272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anim calcmode="lin" valueType="num">
                                      <p:cBhvr>
                                        <p:cTn id="13" dur="250" fill="hold"/>
                                        <p:tgtEl>
                                          <p:spTgt spid="8"/>
                                        </p:tgtEl>
                                        <p:attrNameLst>
                                          <p:attrName>ppt_x</p:attrName>
                                        </p:attrNameLst>
                                      </p:cBhvr>
                                      <p:tavLst>
                                        <p:tav tm="0">
                                          <p:val>
                                            <p:strVal val="#ppt_x"/>
                                          </p:val>
                                        </p:tav>
                                        <p:tav tm="100000">
                                          <p:val>
                                            <p:strVal val="#ppt_x"/>
                                          </p:val>
                                        </p:tav>
                                      </p:tavLst>
                                    </p:anim>
                                    <p:anim calcmode="lin" valueType="num">
                                      <p:cBhvr>
                                        <p:cTn id="14"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23">
                                            <p:txEl>
                                              <p:pRg st="8" end="8"/>
                                            </p:txEl>
                                          </p:spTgt>
                                        </p:tgtEl>
                                        <p:attrNameLst>
                                          <p:attrName>style.visibility</p:attrName>
                                        </p:attrNameLst>
                                      </p:cBhvr>
                                      <p:to>
                                        <p:strVal val="visible"/>
                                      </p:to>
                                    </p:set>
                                    <p:anim calcmode="lin" valueType="num">
                                      <p:cBhvr additive="base">
                                        <p:cTn id="19" dur="500" fill="hold"/>
                                        <p:tgtEl>
                                          <p:spTgt spid="54272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2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23">
                                            <p:txEl>
                                              <p:pRg st="9" end="9"/>
                                            </p:txEl>
                                          </p:spTgt>
                                        </p:tgtEl>
                                        <p:attrNameLst>
                                          <p:attrName>style.visibility</p:attrName>
                                        </p:attrNameLst>
                                      </p:cBhvr>
                                      <p:to>
                                        <p:strVal val="visible"/>
                                      </p:to>
                                    </p:set>
                                    <p:anim calcmode="lin" valueType="num">
                                      <p:cBhvr additive="base">
                                        <p:cTn id="23" dur="500" fill="hold"/>
                                        <p:tgtEl>
                                          <p:spTgt spid="54272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t>对冲股票投资组合</a:t>
            </a:r>
            <a:endParaRPr lang="zh-CN" altLang="en-US"/>
          </a:p>
        </p:txBody>
      </p:sp>
      <p:sp>
        <p:nvSpPr>
          <p:cNvPr id="543747" name="Rectangle 3"/>
          <p:cNvSpPr>
            <a:spLocks noGrp="1" noChangeArrowheads="1"/>
          </p:cNvSpPr>
          <p:nvPr>
            <p:ph type="body" idx="1"/>
          </p:nvPr>
        </p:nvSpPr>
        <p:spPr>
          <a:xfrm>
            <a:off x="589935" y="1524000"/>
            <a:ext cx="9773265" cy="4857750"/>
          </a:xfrm>
        </p:spPr>
        <p:txBody>
          <a:bodyPr/>
          <a:lstStyle/>
          <a:p>
            <a:pPr lvl="1">
              <a:lnSpc>
                <a:spcPct val="90000"/>
              </a:lnSpc>
            </a:pPr>
            <a:r>
              <a:t>假设三个月后指数变为900，期货价格为902。那么从空头期货头寸中获得的收益将是：</a:t>
            </a:r>
          </a:p>
          <a:p>
            <a:pPr lvl="1" algn="ctr">
              <a:lnSpc>
                <a:spcPct val="90000"/>
              </a:lnSpc>
              <a:buFontTx/>
              <a:buNone/>
            </a:pPr>
            <a:r>
              <a:t>30 * (1010 - 902) * 250 = 810,000</a:t>
            </a:r>
          </a:p>
          <a:p>
            <a:pPr lvl="1">
              <a:lnSpc>
                <a:spcPct val="90000"/>
              </a:lnSpc>
            </a:pPr>
            <a:r>
              <a:t>对冲股票投资组合
假设三个月后指数变为900，期货价格为902。那么空头期货头寸的收益为
30 * (1010-902) * 250 = 810,000美元
指数下跌10%。指数每季度支付1%的年化股息，即0.25%的季度股息。考虑股息因素，投资者在三个月期间的实际收益率为9.75%。</a:t>
            </a:r>
          </a:p>
          <a:p>
            <a:pPr lvl="1">
              <a:lnSpc>
                <a:spcPct val="90000"/>
              </a:lnSpc>
            </a:pPr>
            <a:r>
              <a:t>CAPM</a:t>
            </a:r>
          </a:p>
          <a:p>
            <a:pPr lvl="1">
              <a:lnSpc>
                <a:spcPct val="90000"/>
              </a:lnSpc>
              <a:buFontTx/>
              <a:buNone/>
            </a:pPr>
            <a:r>
              <a:t>预期回报率公式：E(Rp) = Rf + β(E(Rm) - Rf)</a:t>
            </a:r>
          </a:p>
          <a:p>
            <a:pPr lvl="1">
              <a:lnSpc>
                <a:spcPct val="90000"/>
              </a:lnSpc>
              <a:buFontTx/>
              <a:buNone/>
            </a:pPr>
            <a:r>
              <a:t>= 1.0 + 1.5 × (-9.75 - 1)</a:t>
            </a:r>
          </a:p>
          <a:p>
            <a:pPr lvl="1">
              <a:lnSpc>
                <a:spcPct val="90000"/>
              </a:lnSpc>
              <a:buFontTx/>
              <a:buNone/>
            </a:pPr>
            <a:r>
              <a:t>= -15.125</a:t>
            </a:r>
          </a:p>
          <a:p>
            <a:pPr lvl="1">
              <a:lnSpc>
                <a:spcPct val="90000"/>
              </a:lnSpc>
            </a:pPr>
            <a:r>
              <a:t>因此，投资组合在三个月末的预期价值（包括股息在内）为</a:t>
            </a:r>
          </a:p>
          <a:p>
            <a:pPr lvl="1" algn="ctr">
              <a:lnSpc>
                <a:spcPct val="90000"/>
              </a:lnSpc>
              <a:buFontTx/>
              <a:buNone/>
            </a:pPr>
            <a:r>
              <a:t>$5,050,000 × (1 - 0.15125) = $4,286,187</a:t>
            </a:r>
          </a:p>
        </p:txBody>
      </p:sp>
    </p:spTree>
    <p:extLst>
      <p:ext uri="{BB962C8B-B14F-4D97-AF65-F5344CB8AC3E}">
        <p14:creationId xmlns:p14="http://schemas.microsoft.com/office/powerpoint/2010/main" val="604394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t>对冲股票投资组合</a:t>
            </a:r>
            <a:endParaRPr lang="zh-CN" altLang="en-US"/>
          </a:p>
        </p:txBody>
      </p:sp>
      <p:sp>
        <p:nvSpPr>
          <p:cNvPr id="544771" name="Rectangle 3"/>
          <p:cNvSpPr>
            <a:spLocks noGrp="1" noChangeArrowheads="1"/>
          </p:cNvSpPr>
          <p:nvPr>
            <p:ph type="body" idx="1"/>
          </p:nvPr>
        </p:nvSpPr>
        <p:spPr/>
        <p:txBody>
          <a:bodyPr/>
          <a:lstStyle/>
          <a:p>
            <a:r>
              <a:t>对冲收益为</a:t>
            </a:r>
          </a:p>
          <a:p>
            <a:pPr algn="ctr">
              <a:buFont typeface="Wingdings" panose="05000000000000000000" pitchFamily="2" charset="2"/>
              <a:buNone/>
            </a:pPr>
            <a:r>
              <a:t>对冲股票投资组合
- 对冲收益为
4,286,187美元 + 810,000美元 = 5,096,187美元</a:t>
            </a:r>
            <a:endParaRPr lang="zh-CN" altLang="en-US" sz="2400" dirty="0">
              <a:solidFill>
                <a:srgbClr val="FF158A"/>
              </a:solidFill>
            </a:endParaRPr>
          </a:p>
        </p:txBody>
      </p:sp>
      <p:pic>
        <p:nvPicPr>
          <p:cNvPr id="544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245" y="2602767"/>
            <a:ext cx="7433186" cy="375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bwMode="auto">
          <a:xfrm>
            <a:off x="5275385" y="3188677"/>
            <a:ext cx="914400" cy="2872154"/>
          </a:xfrm>
          <a:prstGeom prst="rect">
            <a:avLst/>
          </a:prstGeom>
          <a:solidFill>
            <a:srgbClr val="FF158A">
              <a:alpha val="30000"/>
            </a:srgbClr>
          </a:solidFill>
          <a:ln>
            <a:noFill/>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N Helvetica Narrow" charset="0"/>
              <a:ea typeface="宋体" panose="02010600030101010101" pitchFamily="2" charset="-122"/>
            </a:endParaRPr>
          </a:p>
        </p:txBody>
      </p:sp>
      <p:sp>
        <p:nvSpPr>
          <p:cNvPr id="7" name="矩形 6"/>
          <p:cNvSpPr/>
          <p:nvPr/>
        </p:nvSpPr>
        <p:spPr bwMode="auto">
          <a:xfrm>
            <a:off x="6283570" y="3188677"/>
            <a:ext cx="914400" cy="2872154"/>
          </a:xfrm>
          <a:prstGeom prst="rect">
            <a:avLst/>
          </a:prstGeom>
          <a:solidFill>
            <a:srgbClr val="FF158A">
              <a:alpha val="30000"/>
            </a:srgbClr>
          </a:solidFill>
          <a:ln>
            <a:noFill/>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N Helvetica Narrow" charset="0"/>
              <a:ea typeface="宋体" panose="02010600030101010101" pitchFamily="2" charset="-122"/>
            </a:endParaRPr>
          </a:p>
        </p:txBody>
      </p:sp>
      <p:sp>
        <p:nvSpPr>
          <p:cNvPr id="8" name="矩形 7"/>
          <p:cNvSpPr/>
          <p:nvPr/>
        </p:nvSpPr>
        <p:spPr bwMode="auto">
          <a:xfrm>
            <a:off x="8804031" y="3188677"/>
            <a:ext cx="914400" cy="2872154"/>
          </a:xfrm>
          <a:prstGeom prst="rect">
            <a:avLst/>
          </a:prstGeom>
          <a:solidFill>
            <a:srgbClr val="FF158A">
              <a:alpha val="30000"/>
            </a:srgbClr>
          </a:solidFill>
          <a:ln>
            <a:noFill/>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N Helvetica Narrow" charset="0"/>
              <a:ea typeface="宋体" panose="02010600030101010101" pitchFamily="2" charset="-122"/>
            </a:endParaRPr>
          </a:p>
        </p:txBody>
      </p:sp>
    </p:spTree>
    <p:extLst>
      <p:ext uri="{BB962C8B-B14F-4D97-AF65-F5344CB8AC3E}">
        <p14:creationId xmlns:p14="http://schemas.microsoft.com/office/powerpoint/2010/main" val="2750114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44772"/>
                                        </p:tgtEl>
                                        <p:attrNameLst>
                                          <p:attrName>style.visibility</p:attrName>
                                        </p:attrNameLst>
                                      </p:cBhvr>
                                      <p:to>
                                        <p:strVal val="visible"/>
                                      </p:to>
                                    </p:set>
                                    <p:animEffect transition="in" filter="wipe(right)">
                                      <p:cBhvr>
                                        <p:cTn id="7" dur="500"/>
                                        <p:tgtEl>
                                          <p:spTgt spid="544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t>滚动套期保值</a:t>
            </a:r>
          </a:p>
        </p:txBody>
      </p:sp>
      <p:sp>
        <p:nvSpPr>
          <p:cNvPr id="545795" name="Rectangle 3"/>
          <p:cNvSpPr>
            <a:spLocks noGrp="1" noChangeArrowheads="1"/>
          </p:cNvSpPr>
          <p:nvPr>
            <p:ph type="body" idx="1"/>
          </p:nvPr>
        </p:nvSpPr>
        <p:spPr>
          <a:xfrm>
            <a:off x="1061884" y="1868488"/>
            <a:ext cx="10427110" cy="4075112"/>
          </a:xfrm>
        </p:spPr>
        <p:txBody>
          <a:bodyPr/>
          <a:lstStyle/>
          <a:p>
            <a:r>
              <a:t>有时对冲的到期日晚于可以使用的所有期货合约的交割日期。</a:t>
            </a:r>
            <a:endParaRPr lang="en-US" altLang="zh-CN" sz="2400" dirty="0"/>
          </a:p>
          <a:p>
            <a:r>
              <a:t>套期保值者必须通过平仓一个期货合约并在之后交割日期更晚的期货合约上建立相同头寸的方式来向前滚动套期保值。</a:t>
            </a:r>
            <a:endParaRPr lang="en-US" altLang="zh-CN" sz="2400" dirty="0"/>
          </a:p>
          <a:p>
            <a:r>
              <a:t> hedge可以被多次向前滚动。</a:t>
            </a:r>
            <a:endParaRPr lang="en-US" altLang="zh-CN" sz="2400" dirty="0"/>
          </a:p>
          <a:p>
            <a:r>
              <a:t>考虑一家希望利用空头套期保值来降低在时间T收到某资产价格风险的公司。</a:t>
            </a:r>
            <a:endParaRPr lang="en-US" altLang="zh-CN" sz="2400" dirty="0"/>
          </a:p>
        </p:txBody>
      </p:sp>
    </p:spTree>
    <p:extLst>
      <p:ext uri="{BB962C8B-B14F-4D97-AF65-F5344CB8AC3E}">
        <p14:creationId xmlns:p14="http://schemas.microsoft.com/office/powerpoint/2010/main" val="2757553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animEffect transition="in" filter="wipe(left)">
                                      <p:cBhvr>
                                        <p:cTn id="7" dur="500"/>
                                        <p:tgtEl>
                                          <p:spTgt spid="545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5795">
                                            <p:txEl>
                                              <p:pRg st="1" end="1"/>
                                            </p:txEl>
                                          </p:spTgt>
                                        </p:tgtEl>
                                        <p:attrNameLst>
                                          <p:attrName>style.visibility</p:attrName>
                                        </p:attrNameLst>
                                      </p:cBhvr>
                                      <p:to>
                                        <p:strVal val="visible"/>
                                      </p:to>
                                    </p:set>
                                    <p:animEffect transition="in" filter="wipe(left)">
                                      <p:cBhvr>
                                        <p:cTn id="12" dur="500"/>
                                        <p:tgtEl>
                                          <p:spTgt spid="545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5795">
                                            <p:txEl>
                                              <p:pRg st="2" end="2"/>
                                            </p:txEl>
                                          </p:spTgt>
                                        </p:tgtEl>
                                        <p:attrNameLst>
                                          <p:attrName>style.visibility</p:attrName>
                                        </p:attrNameLst>
                                      </p:cBhvr>
                                      <p:to>
                                        <p:strVal val="visible"/>
                                      </p:to>
                                    </p:set>
                                    <p:animEffect transition="in" filter="wipe(left)">
                                      <p:cBhvr>
                                        <p:cTn id="17" dur="500"/>
                                        <p:tgtEl>
                                          <p:spTgt spid="545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5795">
                                            <p:txEl>
                                              <p:pRg st="3" end="3"/>
                                            </p:txEl>
                                          </p:spTgt>
                                        </p:tgtEl>
                                        <p:attrNameLst>
                                          <p:attrName>style.visibility</p:attrName>
                                        </p:attrNameLst>
                                      </p:cBhvr>
                                      <p:to>
                                        <p:strVal val="visible"/>
                                      </p:to>
                                    </p:set>
                                    <p:animEffect transition="in" filter="wipe(left)">
                                      <p:cBhvr>
                                        <p:cTn id="22" dur="500"/>
                                        <p:tgtEl>
                                          <p:spTgt spid="545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t>滚动套期保值</a:t>
            </a:r>
            <a:endParaRPr lang="zh-CN" altLang="en-US" sz="2800"/>
          </a:p>
        </p:txBody>
      </p:sp>
      <p:sp>
        <p:nvSpPr>
          <p:cNvPr id="546819" name="Rectangle 3"/>
          <p:cNvSpPr>
            <a:spLocks noGrp="1" noChangeArrowheads="1"/>
          </p:cNvSpPr>
          <p:nvPr>
            <p:ph type="body" idx="1"/>
          </p:nvPr>
        </p:nvSpPr>
        <p:spPr>
          <a:xfrm>
            <a:off x="516194" y="1524001"/>
            <a:ext cx="11120283" cy="1579563"/>
          </a:xfrm>
        </p:spPr>
        <p:txBody>
          <a:bodyPr/>
          <a:lstStyle/>
          <a:p>
            <a:r>
              <a:t>如果存在1、2、3，…、n份期货合约（并非所有合约当前都存在），且交割日期越来越晚，公司可以采用以下策略：</a:t>
            </a:r>
          </a:p>
        </p:txBody>
      </p:sp>
      <p:sp>
        <p:nvSpPr>
          <p:cNvPr id="546820" name="Rectangle 4"/>
          <p:cNvSpPr>
            <a:spLocks noChangeArrowheads="1"/>
          </p:cNvSpPr>
          <p:nvPr/>
        </p:nvSpPr>
        <p:spPr bwMode="auto">
          <a:xfrm>
            <a:off x="3719514" y="3213100"/>
            <a:ext cx="532923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Font typeface="Wingdings" panose="05000000000000000000" pitchFamily="2" charset="2"/>
              <a:buChar char="v"/>
              <a:defRPr sz="28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820738" indent="-285750" algn="l">
              <a:spcBef>
                <a:spcPct val="20000"/>
              </a:spcBef>
              <a:buClr>
                <a:srgbClr val="FF9900"/>
              </a:buClr>
              <a:buChar char="—"/>
              <a:defRPr sz="24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228725" indent="-228600" algn="l">
              <a:spcBef>
                <a:spcPct val="20000"/>
              </a:spcBef>
              <a:buClr>
                <a:schemeClr val="accent2"/>
              </a:buClr>
              <a:buFont typeface="Wingdings" panose="05000000000000000000" pitchFamily="2" charset="2"/>
              <a:buChar cha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36713" indent="-228600" algn="l">
              <a:spcBef>
                <a:spcPct val="20000"/>
              </a:spcBef>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a:buFont typeface="Wingdings" panose="05000000000000000000" pitchFamily="2" charset="2"/>
              <a:buNone/>
            </a:pPr>
            <a:r>
              <a:t>时间 t1：卖出期货合约 1。</a:t>
            </a:r>
          </a:p>
          <a:p>
            <a:pPr>
              <a:buFont typeface="Wingdings" panose="05000000000000000000" pitchFamily="2" charset="2"/>
              <a:buNone/>
            </a:pPr>
            <a:r>
              <a:t>时间 t2：平仓期货合约 1</a:t>
            </a:r>
          </a:p>
          <a:p>
            <a:pPr>
              <a:buFont typeface="Wingdings" panose="05000000000000000000" pitchFamily="2" charset="2"/>
              <a:buNone/>
            </a:pPr>
            <a:r>
              <a:t>在时间 t1：卖出期货合约 2。</a:t>
            </a:r>
          </a:p>
          <a:p>
            <a:pPr>
              <a:buFont typeface="Wingdings" panose="05000000000000000000" pitchFamily="2" charset="2"/>
              <a:buNone/>
            </a:pPr>
            <a:r>
              <a:t>时间 t3：平仓期货合约 2。</a:t>
            </a:r>
          </a:p>
          <a:p>
            <a:pPr>
              <a:buFont typeface="Wingdings" panose="05000000000000000000" pitchFamily="2" charset="2"/>
              <a:buNone/>
            </a:pPr>
            <a:r>
              <a:t>卖出期货合约3。</a:t>
            </a:r>
          </a:p>
          <a:p>
            <a:pPr>
              <a:buFont typeface="Wingdings" panose="05000000000000000000" pitchFamily="2" charset="2"/>
              <a:buNone/>
            </a:pPr>
            <a:r>
              <a:t>滚动套期保值
- 如果存在交割日期逐步推后的期货合约1、2、3、…、n（并非所有合约都一定在当前时间存在），公司可以采用以下策略：
- 时间t1：卖出期货合约1。</a:t>
            </a:r>
          </a:p>
          <a:p>
            <a:pPr>
              <a:buFont typeface="Wingdings" panose="05000000000000000000" pitchFamily="2" charset="2"/>
              <a:buNone/>
            </a:pPr>
            <a:r>
              <a:t>时间 tn：平仓期货合约 n-1。</a:t>
            </a:r>
          </a:p>
          <a:p>
            <a:pPr>
              <a:buFont typeface="Wingdings" panose="05000000000000000000" pitchFamily="2" charset="2"/>
              <a:buNone/>
            </a:pPr>
            <a:r>
              <a:t>卖出期货合约 n。</a:t>
            </a:r>
          </a:p>
          <a:p>
            <a:pPr>
              <a:buFont typeface="Wingdings" panose="05000000000000000000" pitchFamily="2" charset="2"/>
              <a:buNone/>
            </a:pPr>
            <a:r>
              <a:t>时间 T：平仓期货合约 n</a:t>
            </a:r>
          </a:p>
        </p:txBody>
      </p:sp>
    </p:spTree>
    <p:extLst>
      <p:ext uri="{BB962C8B-B14F-4D97-AF65-F5344CB8AC3E}">
        <p14:creationId xmlns:p14="http://schemas.microsoft.com/office/powerpoint/2010/main" val="14546833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1348" y="2138516"/>
            <a:ext cx="10515600" cy="2335470"/>
          </a:xfrm>
        </p:spPr>
        <p:txBody>
          <a:bodyPr/>
          <a:lstStyle/>
          <a:p>
            <a:pPr algn="ctr"/>
            <a:br>
              <a:rPr lang="en-US" altLang="zh-CN" sz="4800" dirty="0" smtClean="0">
                <a:solidFill>
                  <a:srgbClr val="FF158A"/>
                </a:solidFill>
              </a:rPr>
            </a:br>
            <a:br>
              <a:rPr lang="en-US" altLang="zh-CN" sz="4800" dirty="0" smtClean="0">
                <a:solidFill>
                  <a:srgbClr val="FF158A"/>
                </a:solidFill>
              </a:rPr>
            </a:br>
            <a:r>
              <a:t>会计、税收和远期合约</a:t>
            </a:r>
            <a:endParaRPr lang="zh-CN" altLang="en-US" sz="4800" dirty="0">
              <a:solidFill>
                <a:srgbClr val="FF158A"/>
              </a:solidFill>
            </a:endParaRPr>
          </a:p>
        </p:txBody>
      </p:sp>
    </p:spTree>
    <p:extLst>
      <p:ext uri="{BB962C8B-B14F-4D97-AF65-F5344CB8AC3E}">
        <p14:creationId xmlns:p14="http://schemas.microsoft.com/office/powerpoint/2010/main" val="17316211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t>会计与税务</a:t>
            </a:r>
          </a:p>
        </p:txBody>
      </p:sp>
      <p:sp>
        <p:nvSpPr>
          <p:cNvPr id="428035" name="Rectangle 3"/>
          <p:cNvSpPr>
            <a:spLocks noGrp="1" noChangeArrowheads="1"/>
          </p:cNvSpPr>
          <p:nvPr>
            <p:ph type="body" idx="1"/>
          </p:nvPr>
        </p:nvSpPr>
        <p:spPr>
          <a:xfrm>
            <a:off x="476864" y="1826342"/>
            <a:ext cx="11135033" cy="4419600"/>
          </a:xfrm>
        </p:spPr>
        <p:txBody>
          <a:bodyPr/>
          <a:lstStyle/>
          <a:p>
            <a:r>
              <a:t>期货交易的会计处理</a:t>
            </a:r>
          </a:p>
          <a:p>
            <a:pPr lvl="1">
              <a:buFontTx/>
              <a:buNone/>
            </a:pPr>
            <a:r>
              <a:t>交易员专栏—2001年2月</a:t>
            </a:r>
          </a:p>
          <a:p>
            <a:pPr lvl="1">
              <a:buFontTx/>
              <a:buNone/>
            </a:pPr>
            <a:r>
              <a:t>2000年9月：投资者在一份2001年3月的大豆期货合约中建立多头头寸，买入5,000蒲式耳大豆。期货价格为每蒲式耳150美分。</a:t>
            </a:r>
          </a:p>
          <a:p>
            <a:pPr lvl="1">
              <a:buFontTx/>
              <a:buNone/>
            </a:pPr>
            <a:r>
              <a:t>2000年底：期货价格为每蒲式耳170美分。</a:t>
            </a:r>
          </a:p>
          <a:p>
            <a:pPr lvl="1">
              <a:buFontTx/>
              <a:buNone/>
            </a:pPr>
            <a:r>
              <a:t>2001年2月：合约被平仓。期货价格为每蒲式耳180美分。</a:t>
            </a:r>
          </a:p>
        </p:txBody>
      </p:sp>
      <p:sp>
        <p:nvSpPr>
          <p:cNvPr id="428036" name="Rectangle 4"/>
          <p:cNvSpPr>
            <a:spLocks noChangeArrowheads="1"/>
          </p:cNvSpPr>
          <p:nvPr/>
        </p:nvSpPr>
        <p:spPr bwMode="auto">
          <a:xfrm>
            <a:off x="575187" y="2286000"/>
            <a:ext cx="10869561" cy="2895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37" name="Line 5"/>
          <p:cNvSpPr>
            <a:spLocks noChangeShapeType="1"/>
          </p:cNvSpPr>
          <p:nvPr/>
        </p:nvSpPr>
        <p:spPr bwMode="auto">
          <a:xfrm flipV="1">
            <a:off x="575187" y="2772696"/>
            <a:ext cx="10869561" cy="2949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8039" name="Line 7"/>
          <p:cNvSpPr>
            <a:spLocks noChangeShapeType="1"/>
          </p:cNvSpPr>
          <p:nvPr/>
        </p:nvSpPr>
        <p:spPr bwMode="auto">
          <a:xfrm>
            <a:off x="2209800" y="5181600"/>
            <a:ext cx="80010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38206937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t>会计与税务</a:t>
            </a:r>
            <a:endParaRPr lang="zh-CN" altLang="en-US"/>
          </a:p>
        </p:txBody>
      </p:sp>
      <p:sp>
        <p:nvSpPr>
          <p:cNvPr id="429059" name="Rectangle 3"/>
          <p:cNvSpPr>
            <a:spLocks noGrp="1" noChangeArrowheads="1"/>
          </p:cNvSpPr>
          <p:nvPr>
            <p:ph type="body" idx="1"/>
          </p:nvPr>
        </p:nvSpPr>
        <p:spPr>
          <a:xfrm>
            <a:off x="545689" y="1981200"/>
            <a:ext cx="10987549" cy="3124200"/>
          </a:xfrm>
        </p:spPr>
        <p:txBody>
          <a:bodyPr/>
          <a:lstStyle/>
          <a:p>
            <a:pPr>
              <a:buFont typeface="Wingdings" panose="05000000000000000000" pitchFamily="2" charset="2"/>
              <a:buNone/>
            </a:pPr>
            <a:r>
              <a:t>如果投资者是投机者</a:t>
            </a:r>
          </a:p>
          <a:p>
            <a:pPr>
              <a:buFont typeface="Wingdings" panose="05000000000000000000" pitchFamily="2" charset="2"/>
              <a:buNone/>
            </a:pPr>
            <a:r>
              <a:t>会计收益在2000年为5,000*20=$1,000。</a:t>
            </a:r>
          </a:p>
          <a:p>
            <a:pPr>
              <a:buFont typeface="Wingdings" panose="05000000000000000000" pitchFamily="2" charset="2"/>
              <a:buNone/>
            </a:pPr>
            <a:r>
              <a:t>会计收益（2001年）为 5,000×10=$500</a:t>
            </a:r>
          </a:p>
          <a:p>
            <a:pPr>
              <a:buFont typeface="Wingdings" panose="05000000000000000000" pitchFamily="2" charset="2"/>
              <a:buNone/>
            </a:pPr>
            <a:r>
              <a:t>如果投资者在对冲2001年购买玉米的风险时</a:t>
            </a:r>
          </a:p>
          <a:p>
            <a:pPr>
              <a:buFont typeface="Wingdings" panose="05000000000000000000" pitchFamily="2" charset="2"/>
              <a:buNone/>
            </a:pPr>
            <a:r>
              <a:t>该交易对2000年的报告结果没有影响。</a:t>
            </a:r>
          </a:p>
          <a:p>
            <a:pPr>
              <a:buFont typeface="Wingdings" panose="05000000000000000000" pitchFamily="2" charset="2"/>
              <a:buNone/>
            </a:pPr>
            <a:r>
              <a:t>会计收益在2001年是5,000*30=$1,500。</a:t>
            </a:r>
          </a:p>
        </p:txBody>
      </p:sp>
      <p:sp>
        <p:nvSpPr>
          <p:cNvPr id="429060" name="Rectangle 4"/>
          <p:cNvSpPr>
            <a:spLocks noChangeArrowheads="1"/>
          </p:cNvSpPr>
          <p:nvPr/>
        </p:nvSpPr>
        <p:spPr bwMode="auto">
          <a:xfrm>
            <a:off x="328084" y="1981200"/>
            <a:ext cx="11205154" cy="2895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1" name="Line 5"/>
          <p:cNvSpPr>
            <a:spLocks noChangeShapeType="1"/>
          </p:cNvSpPr>
          <p:nvPr/>
        </p:nvSpPr>
        <p:spPr bwMode="auto">
          <a:xfrm>
            <a:off x="328084" y="2399071"/>
            <a:ext cx="11205154" cy="1"/>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9062" name="Line 6"/>
          <p:cNvSpPr>
            <a:spLocks noChangeShapeType="1"/>
          </p:cNvSpPr>
          <p:nvPr/>
        </p:nvSpPr>
        <p:spPr bwMode="auto">
          <a:xfrm>
            <a:off x="328084" y="3303640"/>
            <a:ext cx="1120515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9063" name="Line 7"/>
          <p:cNvSpPr>
            <a:spLocks noChangeShapeType="1"/>
          </p:cNvSpPr>
          <p:nvPr/>
        </p:nvSpPr>
        <p:spPr bwMode="auto">
          <a:xfrm flipV="1">
            <a:off x="328084" y="3805084"/>
            <a:ext cx="11205154" cy="7374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375863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ChangeArrowheads="1"/>
          </p:cNvSpPr>
          <p:nvPr/>
        </p:nvSpPr>
        <p:spPr bwMode="auto">
          <a:xfrm>
            <a:off x="2514600" y="381000"/>
            <a:ext cx="7551738"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t>期货交易流程</a:t>
            </a:r>
          </a:p>
        </p:txBody>
      </p:sp>
      <p:sp>
        <p:nvSpPr>
          <p:cNvPr id="538627" name="Text Box 3"/>
          <p:cNvSpPr txBox="1">
            <a:spLocks noChangeArrowheads="1"/>
          </p:cNvSpPr>
          <p:nvPr/>
        </p:nvSpPr>
        <p:spPr bwMode="auto">
          <a:xfrm>
            <a:off x="2795588" y="1773238"/>
            <a:ext cx="1497012" cy="461962"/>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买方交易者</a:t>
            </a:r>
          </a:p>
        </p:txBody>
      </p:sp>
      <p:sp>
        <p:nvSpPr>
          <p:cNvPr id="538628" name="Text Box 4"/>
          <p:cNvSpPr txBox="1">
            <a:spLocks noChangeArrowheads="1"/>
          </p:cNvSpPr>
          <p:nvPr/>
        </p:nvSpPr>
        <p:spPr bwMode="auto">
          <a:xfrm>
            <a:off x="8186738" y="1773238"/>
            <a:ext cx="1497012" cy="461962"/>
          </a:xfrm>
          <a:prstGeom prst="rect">
            <a:avLst/>
          </a:prstGeom>
          <a:solidFill>
            <a:schemeClr val="bg1"/>
          </a:solidFill>
          <a:ln w="9525">
            <a:solidFill>
              <a:srgbClr val="003366"/>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卖方交易者</a:t>
            </a:r>
          </a:p>
        </p:txBody>
      </p:sp>
      <p:sp>
        <p:nvSpPr>
          <p:cNvPr id="538629" name="Text Box 5"/>
          <p:cNvSpPr txBox="1">
            <a:spLocks noChangeArrowheads="1"/>
          </p:cNvSpPr>
          <p:nvPr/>
        </p:nvSpPr>
        <p:spPr bwMode="auto">
          <a:xfrm>
            <a:off x="2795588" y="3003551"/>
            <a:ext cx="1497012" cy="461963"/>
          </a:xfrm>
          <a:prstGeom prst="rect">
            <a:avLst/>
          </a:prstGeom>
          <a:solidFill>
            <a:schemeClr val="bg1"/>
          </a:solidFill>
          <a:ln w="9525" algn="ctr">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会员经纪商</a:t>
            </a:r>
          </a:p>
        </p:txBody>
      </p:sp>
      <p:sp>
        <p:nvSpPr>
          <p:cNvPr id="538630" name="Text Box 6"/>
          <p:cNvSpPr txBox="1">
            <a:spLocks noChangeArrowheads="1"/>
          </p:cNvSpPr>
          <p:nvPr/>
        </p:nvSpPr>
        <p:spPr bwMode="auto">
          <a:xfrm>
            <a:off x="8186738" y="3003551"/>
            <a:ext cx="1497012" cy="461963"/>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经纪商</a:t>
            </a:r>
          </a:p>
        </p:txBody>
      </p:sp>
      <p:sp>
        <p:nvSpPr>
          <p:cNvPr id="538631" name="Text Box 7"/>
          <p:cNvSpPr txBox="1">
            <a:spLocks noChangeArrowheads="1"/>
          </p:cNvSpPr>
          <p:nvPr/>
        </p:nvSpPr>
        <p:spPr bwMode="auto">
          <a:xfrm>
            <a:off x="2795588" y="4387850"/>
            <a:ext cx="1497012" cy="768350"/>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出市代表</a:t>
            </a:r>
          </a:p>
          <a:p>
            <a:pPr algn="ctr" eaLnBrk="1" hangingPunct="1">
              <a:lnSpc>
                <a:spcPct val="112000"/>
              </a:lnSpc>
            </a:pPr>
            <a:r>
              <a:t>/交易员</a:t>
            </a:r>
          </a:p>
        </p:txBody>
      </p:sp>
      <p:sp>
        <p:nvSpPr>
          <p:cNvPr id="538632" name="Text Box 8"/>
          <p:cNvSpPr txBox="1">
            <a:spLocks noChangeArrowheads="1"/>
          </p:cNvSpPr>
          <p:nvPr/>
        </p:nvSpPr>
        <p:spPr bwMode="auto">
          <a:xfrm>
            <a:off x="8186738" y="4387850"/>
            <a:ext cx="1497012" cy="768350"/>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出市代表/</a:t>
            </a:r>
          </a:p>
          <a:p>
            <a:pPr algn="ctr" eaLnBrk="1" hangingPunct="1">
              <a:lnSpc>
                <a:spcPct val="112000"/>
              </a:lnSpc>
            </a:pPr>
            <a:r>
              <a:t>交易员</a:t>
            </a:r>
          </a:p>
        </p:txBody>
      </p:sp>
      <p:sp>
        <p:nvSpPr>
          <p:cNvPr id="538633" name="Text Box 9"/>
          <p:cNvSpPr txBox="1">
            <a:spLocks noChangeArrowheads="1"/>
          </p:cNvSpPr>
          <p:nvPr/>
        </p:nvSpPr>
        <p:spPr bwMode="auto">
          <a:xfrm>
            <a:off x="5041901" y="4079875"/>
            <a:ext cx="2246313" cy="1384300"/>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r>
              <a:t>交易大厅/交易中心</a:t>
            </a:r>
          </a:p>
          <a:p>
            <a:pPr algn="ctr" eaLnBrk="1" hangingPunct="1"/>
            <a:r>
              <a:t>电子竞价系统</a:t>
            </a:r>
          </a:p>
        </p:txBody>
      </p:sp>
      <p:sp>
        <p:nvSpPr>
          <p:cNvPr id="538634" name="Text Box 10"/>
          <p:cNvSpPr txBox="1">
            <a:spLocks noChangeArrowheads="1"/>
          </p:cNvSpPr>
          <p:nvPr/>
        </p:nvSpPr>
        <p:spPr bwMode="auto">
          <a:xfrm>
            <a:off x="5041901" y="2695575"/>
            <a:ext cx="2246313" cy="769938"/>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a:spcBef>
                <a:spcPts val="775"/>
              </a:spcBef>
            </a:pPr>
            <a:r>
              <a:t>结算所</a:t>
            </a:r>
          </a:p>
        </p:txBody>
      </p:sp>
      <p:sp>
        <p:nvSpPr>
          <p:cNvPr id="538635" name="Line 11"/>
          <p:cNvSpPr>
            <a:spLocks noChangeShapeType="1"/>
          </p:cNvSpPr>
          <p:nvPr/>
        </p:nvSpPr>
        <p:spPr bwMode="auto">
          <a:xfrm>
            <a:off x="3394075" y="2235200"/>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6" name="Line 12"/>
          <p:cNvSpPr>
            <a:spLocks noChangeShapeType="1"/>
          </p:cNvSpPr>
          <p:nvPr/>
        </p:nvSpPr>
        <p:spPr bwMode="auto">
          <a:xfrm>
            <a:off x="3394075" y="3465514"/>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7" name="Line 13"/>
          <p:cNvSpPr>
            <a:spLocks noChangeShapeType="1"/>
          </p:cNvSpPr>
          <p:nvPr/>
        </p:nvSpPr>
        <p:spPr bwMode="auto">
          <a:xfrm>
            <a:off x="4292600" y="4695825"/>
            <a:ext cx="749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8" name="Line 14"/>
          <p:cNvSpPr>
            <a:spLocks noChangeShapeType="1"/>
          </p:cNvSpPr>
          <p:nvPr/>
        </p:nvSpPr>
        <p:spPr bwMode="auto">
          <a:xfrm flipH="1">
            <a:off x="4292600" y="4849813"/>
            <a:ext cx="749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9" name="Line 15"/>
          <p:cNvSpPr>
            <a:spLocks noChangeShapeType="1"/>
          </p:cNvSpPr>
          <p:nvPr/>
        </p:nvSpPr>
        <p:spPr bwMode="auto">
          <a:xfrm flipV="1">
            <a:off x="3543300" y="3465514"/>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0" name="Line 16"/>
          <p:cNvSpPr>
            <a:spLocks noChangeShapeType="1"/>
          </p:cNvSpPr>
          <p:nvPr/>
        </p:nvSpPr>
        <p:spPr bwMode="auto">
          <a:xfrm flipV="1">
            <a:off x="3543300" y="2235200"/>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1" name="Line 17"/>
          <p:cNvSpPr>
            <a:spLocks noChangeShapeType="1"/>
          </p:cNvSpPr>
          <p:nvPr/>
        </p:nvSpPr>
        <p:spPr bwMode="auto">
          <a:xfrm>
            <a:off x="4292600" y="3311525"/>
            <a:ext cx="749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2" name="Line 18"/>
          <p:cNvSpPr>
            <a:spLocks noChangeShapeType="1"/>
          </p:cNvSpPr>
          <p:nvPr/>
        </p:nvSpPr>
        <p:spPr bwMode="auto">
          <a:xfrm flipH="1">
            <a:off x="7288214" y="3311525"/>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3" name="Line 19"/>
          <p:cNvSpPr>
            <a:spLocks noChangeShapeType="1"/>
          </p:cNvSpPr>
          <p:nvPr/>
        </p:nvSpPr>
        <p:spPr bwMode="auto">
          <a:xfrm>
            <a:off x="9085263" y="2235200"/>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4" name="Line 20"/>
          <p:cNvSpPr>
            <a:spLocks noChangeShapeType="1"/>
          </p:cNvSpPr>
          <p:nvPr/>
        </p:nvSpPr>
        <p:spPr bwMode="auto">
          <a:xfrm flipV="1">
            <a:off x="8936038" y="2235200"/>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5" name="Line 21"/>
          <p:cNvSpPr>
            <a:spLocks noChangeShapeType="1"/>
          </p:cNvSpPr>
          <p:nvPr/>
        </p:nvSpPr>
        <p:spPr bwMode="auto">
          <a:xfrm>
            <a:off x="9085263" y="3465514"/>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6" name="Line 22"/>
          <p:cNvSpPr>
            <a:spLocks noChangeShapeType="1"/>
          </p:cNvSpPr>
          <p:nvPr/>
        </p:nvSpPr>
        <p:spPr bwMode="auto">
          <a:xfrm flipV="1">
            <a:off x="8936038" y="3465514"/>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7" name="Line 23"/>
          <p:cNvSpPr>
            <a:spLocks noChangeShapeType="1"/>
          </p:cNvSpPr>
          <p:nvPr/>
        </p:nvSpPr>
        <p:spPr bwMode="auto">
          <a:xfrm flipH="1">
            <a:off x="7288214" y="4695825"/>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8" name="Line 24"/>
          <p:cNvSpPr>
            <a:spLocks noChangeShapeType="1"/>
          </p:cNvSpPr>
          <p:nvPr/>
        </p:nvSpPr>
        <p:spPr bwMode="auto">
          <a:xfrm>
            <a:off x="7288214" y="4849813"/>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9" name="Line 25"/>
          <p:cNvSpPr>
            <a:spLocks noChangeShapeType="1"/>
          </p:cNvSpPr>
          <p:nvPr/>
        </p:nvSpPr>
        <p:spPr bwMode="auto">
          <a:xfrm flipV="1">
            <a:off x="6089650" y="3465513"/>
            <a:ext cx="0" cy="6143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50" name="Text Box 26"/>
          <p:cNvSpPr txBox="1">
            <a:spLocks noChangeArrowheads="1"/>
          </p:cNvSpPr>
          <p:nvPr/>
        </p:nvSpPr>
        <p:spPr bwMode="auto">
          <a:xfrm>
            <a:off x="2495550" y="2300288"/>
            <a:ext cx="104775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1</a:t>
            </a:r>
          </a:p>
          <a:p>
            <a:pPr algn="ctr" eaLnBrk="1" hangingPunct="1">
              <a:lnSpc>
                <a:spcPct val="72000"/>
              </a:lnSpc>
            </a:pPr>
            <a:r>
              <a:t>交易指令</a:t>
            </a:r>
          </a:p>
          <a:p>
            <a:pPr algn="ctr" eaLnBrk="1" hangingPunct="1">
              <a:lnSpc>
                <a:spcPct val="72000"/>
              </a:lnSpc>
            </a:pPr>
            <a:r>
              <a:t>/保证金</a:t>
            </a:r>
          </a:p>
        </p:txBody>
      </p:sp>
      <p:sp>
        <p:nvSpPr>
          <p:cNvPr id="538651" name="Text Box 27"/>
          <p:cNvSpPr txBox="1">
            <a:spLocks noChangeArrowheads="1"/>
          </p:cNvSpPr>
          <p:nvPr/>
        </p:nvSpPr>
        <p:spPr bwMode="auto">
          <a:xfrm>
            <a:off x="2795588" y="3619500"/>
            <a:ext cx="747712"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2</a:t>
            </a:r>
          </a:p>
          <a:p>
            <a:pPr algn="ctr" eaLnBrk="1" hangingPunct="1">
              <a:lnSpc>
                <a:spcPct val="72000"/>
              </a:lnSpc>
            </a:pPr>
            <a:r>
              <a:t>交易</a:t>
            </a:r>
          </a:p>
          <a:p>
            <a:pPr algn="ctr" eaLnBrk="1" hangingPunct="1">
              <a:lnSpc>
                <a:spcPct val="72000"/>
              </a:lnSpc>
            </a:pPr>
            <a:r>
              <a:t>指令</a:t>
            </a:r>
          </a:p>
        </p:txBody>
      </p:sp>
      <p:sp>
        <p:nvSpPr>
          <p:cNvPr id="538652" name="Text Box 28"/>
          <p:cNvSpPr txBox="1">
            <a:spLocks noChangeArrowheads="1"/>
          </p:cNvSpPr>
          <p:nvPr/>
        </p:nvSpPr>
        <p:spPr bwMode="auto">
          <a:xfrm>
            <a:off x="4292600" y="4076700"/>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3</a:t>
            </a:r>
          </a:p>
          <a:p>
            <a:pPr algn="ctr" eaLnBrk="1" hangingPunct="1">
              <a:lnSpc>
                <a:spcPct val="72000"/>
              </a:lnSpc>
            </a:pPr>
            <a:r>
              <a:t>买盘</a:t>
            </a:r>
          </a:p>
        </p:txBody>
      </p:sp>
      <p:sp>
        <p:nvSpPr>
          <p:cNvPr id="538653" name="Text Box 29"/>
          <p:cNvSpPr txBox="1">
            <a:spLocks noChangeArrowheads="1"/>
          </p:cNvSpPr>
          <p:nvPr/>
        </p:nvSpPr>
        <p:spPr bwMode="auto">
          <a:xfrm>
            <a:off x="4292600" y="4849813"/>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4</a:t>
            </a:r>
          </a:p>
          <a:p>
            <a:pPr algn="ctr" eaLnBrk="1" hangingPunct="1">
              <a:lnSpc>
                <a:spcPct val="72000"/>
              </a:lnSpc>
            </a:pPr>
            <a:r>
              <a:t>确认成交信息</a:t>
            </a:r>
          </a:p>
        </p:txBody>
      </p:sp>
      <p:sp>
        <p:nvSpPr>
          <p:cNvPr id="538654" name="Text Box 30"/>
          <p:cNvSpPr txBox="1">
            <a:spLocks noChangeArrowheads="1"/>
          </p:cNvSpPr>
          <p:nvPr/>
        </p:nvSpPr>
        <p:spPr bwMode="auto">
          <a:xfrm>
            <a:off x="3394075" y="3619500"/>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5</a:t>
            </a:r>
          </a:p>
          <a:p>
            <a:pPr algn="ctr" eaLnBrk="1" hangingPunct="1">
              <a:lnSpc>
                <a:spcPct val="72000"/>
              </a:lnSpc>
            </a:pPr>
            <a:r>
              <a:t>成交</a:t>
            </a:r>
          </a:p>
          <a:p>
            <a:pPr algn="ctr" eaLnBrk="1" hangingPunct="1">
              <a:lnSpc>
                <a:spcPct val="72000"/>
              </a:lnSpc>
            </a:pPr>
            <a:r>
              <a:t>信息</a:t>
            </a:r>
          </a:p>
        </p:txBody>
      </p:sp>
      <p:sp>
        <p:nvSpPr>
          <p:cNvPr id="538655" name="Text Box 31"/>
          <p:cNvSpPr txBox="1">
            <a:spLocks noChangeArrowheads="1"/>
          </p:cNvSpPr>
          <p:nvPr/>
        </p:nvSpPr>
        <p:spPr bwMode="auto">
          <a:xfrm>
            <a:off x="3394075" y="2235200"/>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6</a:t>
            </a:r>
          </a:p>
          <a:p>
            <a:pPr algn="ctr" eaLnBrk="1" hangingPunct="1">
              <a:lnSpc>
                <a:spcPct val="72000"/>
              </a:lnSpc>
            </a:pPr>
            <a:r>
              <a:t>成交</a:t>
            </a:r>
          </a:p>
          <a:p>
            <a:pPr algn="ctr" eaLnBrk="1" hangingPunct="1">
              <a:lnSpc>
                <a:spcPct val="72000"/>
              </a:lnSpc>
            </a:pPr>
            <a:r>
              <a:t>信息</a:t>
            </a:r>
          </a:p>
        </p:txBody>
      </p:sp>
      <p:sp>
        <p:nvSpPr>
          <p:cNvPr id="538656" name="Text Box 32"/>
          <p:cNvSpPr txBox="1">
            <a:spLocks noChangeArrowheads="1"/>
          </p:cNvSpPr>
          <p:nvPr/>
        </p:nvSpPr>
        <p:spPr bwMode="auto">
          <a:xfrm>
            <a:off x="4292600" y="2708275"/>
            <a:ext cx="749300" cy="7699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7</a:t>
            </a:r>
          </a:p>
          <a:p>
            <a:pPr algn="ctr" eaLnBrk="1" hangingPunct="1">
              <a:lnSpc>
                <a:spcPct val="72000"/>
              </a:lnSpc>
            </a:pPr>
            <a:r>
              <a:t>保证金</a:t>
            </a:r>
          </a:p>
        </p:txBody>
      </p:sp>
      <p:sp>
        <p:nvSpPr>
          <p:cNvPr id="538657" name="Text Box 33"/>
          <p:cNvSpPr txBox="1">
            <a:spLocks noChangeArrowheads="1"/>
          </p:cNvSpPr>
          <p:nvPr/>
        </p:nvSpPr>
        <p:spPr bwMode="auto">
          <a:xfrm>
            <a:off x="5491163" y="3465513"/>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4</a:t>
            </a:r>
          </a:p>
          <a:p>
            <a:pPr algn="ctr" eaLnBrk="1" hangingPunct="1">
              <a:lnSpc>
                <a:spcPct val="72000"/>
              </a:lnSpc>
            </a:pPr>
            <a:r>
              <a:t>成交</a:t>
            </a:r>
          </a:p>
          <a:p>
            <a:pPr algn="ctr" eaLnBrk="1" hangingPunct="1">
              <a:lnSpc>
                <a:spcPct val="72000"/>
              </a:lnSpc>
            </a:pPr>
            <a:r>
              <a:t>信息</a:t>
            </a:r>
          </a:p>
        </p:txBody>
      </p:sp>
      <p:sp>
        <p:nvSpPr>
          <p:cNvPr id="538658" name="Text Box 34"/>
          <p:cNvSpPr txBox="1">
            <a:spLocks noChangeArrowheads="1"/>
          </p:cNvSpPr>
          <p:nvPr/>
        </p:nvSpPr>
        <p:spPr bwMode="auto">
          <a:xfrm>
            <a:off x="8936038" y="2235200"/>
            <a:ext cx="104775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1</a:t>
            </a:r>
          </a:p>
          <a:p>
            <a:pPr algn="ctr" eaLnBrk="1" hangingPunct="1">
              <a:lnSpc>
                <a:spcPct val="72000"/>
              </a:lnSpc>
            </a:pPr>
            <a:r>
              <a:t>交易指令</a:t>
            </a:r>
          </a:p>
          <a:p>
            <a:pPr algn="ctr" eaLnBrk="1" hangingPunct="1">
              <a:lnSpc>
                <a:spcPct val="72000"/>
              </a:lnSpc>
            </a:pPr>
            <a:r>
              <a:t>/保证金</a:t>
            </a:r>
          </a:p>
        </p:txBody>
      </p:sp>
      <p:sp>
        <p:nvSpPr>
          <p:cNvPr id="538659" name="Text Box 35"/>
          <p:cNvSpPr txBox="1">
            <a:spLocks noChangeArrowheads="1"/>
          </p:cNvSpPr>
          <p:nvPr/>
        </p:nvSpPr>
        <p:spPr bwMode="auto">
          <a:xfrm>
            <a:off x="8335963" y="2235200"/>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6</a:t>
            </a:r>
          </a:p>
          <a:p>
            <a:pPr algn="ctr" eaLnBrk="1" hangingPunct="1">
              <a:lnSpc>
                <a:spcPct val="72000"/>
              </a:lnSpc>
            </a:pPr>
            <a:r>
              <a:t>成交</a:t>
            </a:r>
          </a:p>
          <a:p>
            <a:pPr algn="ctr" eaLnBrk="1" hangingPunct="1">
              <a:lnSpc>
                <a:spcPct val="72000"/>
              </a:lnSpc>
            </a:pPr>
            <a:r>
              <a:t>信息</a:t>
            </a:r>
          </a:p>
        </p:txBody>
      </p:sp>
      <p:sp>
        <p:nvSpPr>
          <p:cNvPr id="538660" name="Text Box 36"/>
          <p:cNvSpPr txBox="1">
            <a:spLocks noChangeArrowheads="1"/>
          </p:cNvSpPr>
          <p:nvPr/>
        </p:nvSpPr>
        <p:spPr bwMode="auto">
          <a:xfrm>
            <a:off x="7437438" y="2708275"/>
            <a:ext cx="749300" cy="7699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7</a:t>
            </a:r>
          </a:p>
          <a:p>
            <a:pPr algn="ctr" eaLnBrk="1" hangingPunct="1">
              <a:lnSpc>
                <a:spcPct val="72000"/>
              </a:lnSpc>
            </a:pPr>
            <a:r>
              <a:t>保证金</a:t>
            </a:r>
          </a:p>
        </p:txBody>
      </p:sp>
      <p:sp>
        <p:nvSpPr>
          <p:cNvPr id="538661" name="Text Box 37"/>
          <p:cNvSpPr txBox="1">
            <a:spLocks noChangeArrowheads="1"/>
          </p:cNvSpPr>
          <p:nvPr/>
        </p:nvSpPr>
        <p:spPr bwMode="auto">
          <a:xfrm>
            <a:off x="7437438" y="4100513"/>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3</a:t>
            </a:r>
          </a:p>
          <a:p>
            <a:pPr algn="ctr" eaLnBrk="1" hangingPunct="1">
              <a:lnSpc>
                <a:spcPct val="72000"/>
              </a:lnSpc>
            </a:pPr>
            <a:r>
              <a:t>卖盘</a:t>
            </a:r>
          </a:p>
        </p:txBody>
      </p:sp>
      <p:sp>
        <p:nvSpPr>
          <p:cNvPr id="538662" name="Text Box 38"/>
          <p:cNvSpPr txBox="1">
            <a:spLocks noChangeArrowheads="1"/>
          </p:cNvSpPr>
          <p:nvPr/>
        </p:nvSpPr>
        <p:spPr bwMode="auto">
          <a:xfrm>
            <a:off x="7437438" y="4849813"/>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4</a:t>
            </a:r>
          </a:p>
          <a:p>
            <a:pPr algn="ctr" eaLnBrk="1" hangingPunct="1">
              <a:lnSpc>
                <a:spcPct val="72000"/>
              </a:lnSpc>
            </a:pPr>
            <a:r>
              <a:t>确认成交信息</a:t>
            </a:r>
          </a:p>
        </p:txBody>
      </p:sp>
      <p:sp>
        <p:nvSpPr>
          <p:cNvPr id="538663" name="Text Box 39"/>
          <p:cNvSpPr txBox="1">
            <a:spLocks noChangeArrowheads="1"/>
          </p:cNvSpPr>
          <p:nvPr/>
        </p:nvSpPr>
        <p:spPr bwMode="auto">
          <a:xfrm>
            <a:off x="8335963" y="3619500"/>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5</a:t>
            </a:r>
          </a:p>
          <a:p>
            <a:pPr algn="ctr" eaLnBrk="1" hangingPunct="1">
              <a:lnSpc>
                <a:spcPct val="72000"/>
              </a:lnSpc>
            </a:pPr>
            <a:r>
              <a:t>成交</a:t>
            </a:r>
          </a:p>
          <a:p>
            <a:pPr algn="ctr" eaLnBrk="1" hangingPunct="1">
              <a:lnSpc>
                <a:spcPct val="72000"/>
              </a:lnSpc>
            </a:pPr>
            <a:r>
              <a:t>信息</a:t>
            </a:r>
          </a:p>
        </p:txBody>
      </p:sp>
      <p:sp>
        <p:nvSpPr>
          <p:cNvPr id="538664" name="Text Box 40"/>
          <p:cNvSpPr txBox="1">
            <a:spLocks noChangeArrowheads="1"/>
          </p:cNvSpPr>
          <p:nvPr/>
        </p:nvSpPr>
        <p:spPr bwMode="auto">
          <a:xfrm>
            <a:off x="8936038" y="3619500"/>
            <a:ext cx="747712"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2</a:t>
            </a:r>
          </a:p>
          <a:p>
            <a:pPr algn="ctr" eaLnBrk="1" hangingPunct="1">
              <a:lnSpc>
                <a:spcPct val="72000"/>
              </a:lnSpc>
            </a:pPr>
            <a:r>
              <a:t>交易过程</a:t>
            </a:r>
          </a:p>
          <a:p>
            <a:pPr algn="ctr" eaLnBrk="1" hangingPunct="1">
              <a:lnSpc>
                <a:spcPct val="72000"/>
              </a:lnSpc>
            </a:pPr>
            <a:r>
              <a:t>指令</a:t>
            </a:r>
          </a:p>
        </p:txBody>
      </p:sp>
    </p:spTree>
    <p:extLst>
      <p:ext uri="{BB962C8B-B14F-4D97-AF65-F5344CB8AC3E}">
        <p14:creationId xmlns:p14="http://schemas.microsoft.com/office/powerpoint/2010/main" val="2037282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8650"/>
                                        </p:tgtEl>
                                        <p:attrNameLst>
                                          <p:attrName>style.visibility</p:attrName>
                                        </p:attrNameLst>
                                      </p:cBhvr>
                                      <p:to>
                                        <p:strVal val="visible"/>
                                      </p:to>
                                    </p:set>
                                    <p:animEffect transition="in" filter="dissolve">
                                      <p:cBhvr>
                                        <p:cTn id="7" dur="500"/>
                                        <p:tgtEl>
                                          <p:spTgt spid="53865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38635"/>
                                        </p:tgtEl>
                                        <p:attrNameLst>
                                          <p:attrName>style.visibility</p:attrName>
                                        </p:attrNameLst>
                                      </p:cBhvr>
                                      <p:to>
                                        <p:strVal val="visible"/>
                                      </p:to>
                                    </p:set>
                                    <p:animEffect transition="in" filter="dissolve">
                                      <p:cBhvr>
                                        <p:cTn id="11" dur="500"/>
                                        <p:tgtEl>
                                          <p:spTgt spid="53863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38658"/>
                                        </p:tgtEl>
                                        <p:attrNameLst>
                                          <p:attrName>style.visibility</p:attrName>
                                        </p:attrNameLst>
                                      </p:cBhvr>
                                      <p:to>
                                        <p:strVal val="visible"/>
                                      </p:to>
                                    </p:set>
                                    <p:animEffect transition="in" filter="dissolve">
                                      <p:cBhvr>
                                        <p:cTn id="15" dur="500"/>
                                        <p:tgtEl>
                                          <p:spTgt spid="538658"/>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538643"/>
                                        </p:tgtEl>
                                        <p:attrNameLst>
                                          <p:attrName>style.visibility</p:attrName>
                                        </p:attrNameLst>
                                      </p:cBhvr>
                                      <p:to>
                                        <p:strVal val="visible"/>
                                      </p:to>
                                    </p:set>
                                    <p:animEffect transition="in" filter="dissolve">
                                      <p:cBhvr>
                                        <p:cTn id="19" dur="500"/>
                                        <p:tgtEl>
                                          <p:spTgt spid="5386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38651"/>
                                        </p:tgtEl>
                                        <p:attrNameLst>
                                          <p:attrName>style.visibility</p:attrName>
                                        </p:attrNameLst>
                                      </p:cBhvr>
                                      <p:to>
                                        <p:strVal val="visible"/>
                                      </p:to>
                                    </p:set>
                                    <p:animEffect transition="in" filter="dissolve">
                                      <p:cBhvr>
                                        <p:cTn id="24" dur="500"/>
                                        <p:tgtEl>
                                          <p:spTgt spid="538651"/>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538636"/>
                                        </p:tgtEl>
                                        <p:attrNameLst>
                                          <p:attrName>style.visibility</p:attrName>
                                        </p:attrNameLst>
                                      </p:cBhvr>
                                      <p:to>
                                        <p:strVal val="visible"/>
                                      </p:to>
                                    </p:set>
                                    <p:animEffect transition="in" filter="dissolve">
                                      <p:cBhvr>
                                        <p:cTn id="28" dur="500"/>
                                        <p:tgtEl>
                                          <p:spTgt spid="538636"/>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538664"/>
                                        </p:tgtEl>
                                        <p:attrNameLst>
                                          <p:attrName>style.visibility</p:attrName>
                                        </p:attrNameLst>
                                      </p:cBhvr>
                                      <p:to>
                                        <p:strVal val="visible"/>
                                      </p:to>
                                    </p:set>
                                    <p:animEffect transition="in" filter="dissolve">
                                      <p:cBhvr>
                                        <p:cTn id="32" dur="500"/>
                                        <p:tgtEl>
                                          <p:spTgt spid="538664"/>
                                        </p:tgtEl>
                                      </p:cBhvr>
                                    </p:animEffect>
                                  </p:childTnLst>
                                </p:cTn>
                              </p:par>
                            </p:childTnLst>
                          </p:cTn>
                        </p:par>
                        <p:par>
                          <p:cTn id="33" fill="hold" nodeType="afterGroup">
                            <p:stCondLst>
                              <p:cond delay="1500"/>
                            </p:stCondLst>
                            <p:childTnLst>
                              <p:par>
                                <p:cTn id="34" presetID="9" presetClass="entr" presetSubtype="0" fill="hold" nodeType="afterEffect">
                                  <p:stCondLst>
                                    <p:cond delay="0"/>
                                  </p:stCondLst>
                                  <p:childTnLst>
                                    <p:set>
                                      <p:cBhvr>
                                        <p:cTn id="35" dur="1" fill="hold">
                                          <p:stCondLst>
                                            <p:cond delay="0"/>
                                          </p:stCondLst>
                                        </p:cTn>
                                        <p:tgtEl>
                                          <p:spTgt spid="538645"/>
                                        </p:tgtEl>
                                        <p:attrNameLst>
                                          <p:attrName>style.visibility</p:attrName>
                                        </p:attrNameLst>
                                      </p:cBhvr>
                                      <p:to>
                                        <p:strVal val="visible"/>
                                      </p:to>
                                    </p:set>
                                    <p:animEffect transition="in" filter="dissolve">
                                      <p:cBhvr>
                                        <p:cTn id="36" dur="500"/>
                                        <p:tgtEl>
                                          <p:spTgt spid="5386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38652"/>
                                        </p:tgtEl>
                                        <p:attrNameLst>
                                          <p:attrName>style.visibility</p:attrName>
                                        </p:attrNameLst>
                                      </p:cBhvr>
                                      <p:to>
                                        <p:strVal val="visible"/>
                                      </p:to>
                                    </p:set>
                                    <p:animEffect transition="in" filter="dissolve">
                                      <p:cBhvr>
                                        <p:cTn id="41" dur="500"/>
                                        <p:tgtEl>
                                          <p:spTgt spid="538652"/>
                                        </p:tgtEl>
                                      </p:cBhvr>
                                    </p:animEffect>
                                  </p:childTnLst>
                                </p:cTn>
                              </p:par>
                            </p:childTnLst>
                          </p:cTn>
                        </p:par>
                        <p:par>
                          <p:cTn id="42" fill="hold" nodeType="afterGroup">
                            <p:stCondLst>
                              <p:cond delay="500"/>
                            </p:stCondLst>
                            <p:childTnLst>
                              <p:par>
                                <p:cTn id="43" presetID="9" presetClass="entr" presetSubtype="0" fill="hold" nodeType="afterEffect">
                                  <p:stCondLst>
                                    <p:cond delay="0"/>
                                  </p:stCondLst>
                                  <p:childTnLst>
                                    <p:set>
                                      <p:cBhvr>
                                        <p:cTn id="44" dur="1" fill="hold">
                                          <p:stCondLst>
                                            <p:cond delay="0"/>
                                          </p:stCondLst>
                                        </p:cTn>
                                        <p:tgtEl>
                                          <p:spTgt spid="538637"/>
                                        </p:tgtEl>
                                        <p:attrNameLst>
                                          <p:attrName>style.visibility</p:attrName>
                                        </p:attrNameLst>
                                      </p:cBhvr>
                                      <p:to>
                                        <p:strVal val="visible"/>
                                      </p:to>
                                    </p:set>
                                    <p:animEffect transition="in" filter="dissolve">
                                      <p:cBhvr>
                                        <p:cTn id="45" dur="500"/>
                                        <p:tgtEl>
                                          <p:spTgt spid="538637"/>
                                        </p:tgtEl>
                                      </p:cBhvr>
                                    </p:animEffect>
                                  </p:childTnLst>
                                </p:cTn>
                              </p:par>
                            </p:childTnLst>
                          </p:cTn>
                        </p:par>
                        <p:par>
                          <p:cTn id="46" fill="hold" nodeType="afterGroup">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538661"/>
                                        </p:tgtEl>
                                        <p:attrNameLst>
                                          <p:attrName>style.visibility</p:attrName>
                                        </p:attrNameLst>
                                      </p:cBhvr>
                                      <p:to>
                                        <p:strVal val="visible"/>
                                      </p:to>
                                    </p:set>
                                    <p:animEffect transition="in" filter="dissolve">
                                      <p:cBhvr>
                                        <p:cTn id="49" dur="500"/>
                                        <p:tgtEl>
                                          <p:spTgt spid="538661"/>
                                        </p:tgtEl>
                                      </p:cBhvr>
                                    </p:animEffect>
                                  </p:childTnLst>
                                </p:cTn>
                              </p:par>
                            </p:childTnLst>
                          </p:cTn>
                        </p:par>
                        <p:par>
                          <p:cTn id="50" fill="hold" nodeType="afterGroup">
                            <p:stCondLst>
                              <p:cond delay="1500"/>
                            </p:stCondLst>
                            <p:childTnLst>
                              <p:par>
                                <p:cTn id="51" presetID="9" presetClass="entr" presetSubtype="0" fill="hold" nodeType="afterEffect">
                                  <p:stCondLst>
                                    <p:cond delay="0"/>
                                  </p:stCondLst>
                                  <p:childTnLst>
                                    <p:set>
                                      <p:cBhvr>
                                        <p:cTn id="52" dur="1" fill="hold">
                                          <p:stCondLst>
                                            <p:cond delay="0"/>
                                          </p:stCondLst>
                                        </p:cTn>
                                        <p:tgtEl>
                                          <p:spTgt spid="538647"/>
                                        </p:tgtEl>
                                        <p:attrNameLst>
                                          <p:attrName>style.visibility</p:attrName>
                                        </p:attrNameLst>
                                      </p:cBhvr>
                                      <p:to>
                                        <p:strVal val="visible"/>
                                      </p:to>
                                    </p:set>
                                    <p:animEffect transition="in" filter="dissolve">
                                      <p:cBhvr>
                                        <p:cTn id="53" dur="500"/>
                                        <p:tgtEl>
                                          <p:spTgt spid="53864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538638"/>
                                        </p:tgtEl>
                                        <p:attrNameLst>
                                          <p:attrName>style.visibility</p:attrName>
                                        </p:attrNameLst>
                                      </p:cBhvr>
                                      <p:to>
                                        <p:strVal val="visible"/>
                                      </p:to>
                                    </p:set>
                                    <p:animEffect transition="in" filter="dissolve">
                                      <p:cBhvr>
                                        <p:cTn id="58" dur="500"/>
                                        <p:tgtEl>
                                          <p:spTgt spid="538638"/>
                                        </p:tgtEl>
                                      </p:cBhvr>
                                    </p:animEffect>
                                  </p:childTnLst>
                                </p:cTn>
                              </p:par>
                            </p:childTnLst>
                          </p:cTn>
                        </p:par>
                        <p:par>
                          <p:cTn id="59" fill="hold" nodeType="afterGroup">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538653"/>
                                        </p:tgtEl>
                                        <p:attrNameLst>
                                          <p:attrName>style.visibility</p:attrName>
                                        </p:attrNameLst>
                                      </p:cBhvr>
                                      <p:to>
                                        <p:strVal val="visible"/>
                                      </p:to>
                                    </p:set>
                                    <p:animEffect transition="in" filter="dissolve">
                                      <p:cBhvr>
                                        <p:cTn id="62" dur="500"/>
                                        <p:tgtEl>
                                          <p:spTgt spid="538653"/>
                                        </p:tgtEl>
                                      </p:cBhvr>
                                    </p:animEffect>
                                  </p:childTnLst>
                                </p:cTn>
                              </p:par>
                            </p:childTnLst>
                          </p:cTn>
                        </p:par>
                        <p:par>
                          <p:cTn id="63" fill="hold" nodeType="afterGroup">
                            <p:stCondLst>
                              <p:cond delay="1000"/>
                            </p:stCondLst>
                            <p:childTnLst>
                              <p:par>
                                <p:cTn id="64" presetID="9" presetClass="entr" presetSubtype="0" fill="hold" nodeType="afterEffect">
                                  <p:stCondLst>
                                    <p:cond delay="0"/>
                                  </p:stCondLst>
                                  <p:childTnLst>
                                    <p:set>
                                      <p:cBhvr>
                                        <p:cTn id="65" dur="1" fill="hold">
                                          <p:stCondLst>
                                            <p:cond delay="0"/>
                                          </p:stCondLst>
                                        </p:cTn>
                                        <p:tgtEl>
                                          <p:spTgt spid="538648"/>
                                        </p:tgtEl>
                                        <p:attrNameLst>
                                          <p:attrName>style.visibility</p:attrName>
                                        </p:attrNameLst>
                                      </p:cBhvr>
                                      <p:to>
                                        <p:strVal val="visible"/>
                                      </p:to>
                                    </p:set>
                                    <p:animEffect transition="in" filter="dissolve">
                                      <p:cBhvr>
                                        <p:cTn id="66" dur="500"/>
                                        <p:tgtEl>
                                          <p:spTgt spid="538648"/>
                                        </p:tgtEl>
                                      </p:cBhvr>
                                    </p:animEffect>
                                  </p:childTnLst>
                                </p:cTn>
                              </p:par>
                            </p:childTnLst>
                          </p:cTn>
                        </p:par>
                        <p:par>
                          <p:cTn id="67" fill="hold" nodeType="afterGroup">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538662"/>
                                        </p:tgtEl>
                                        <p:attrNameLst>
                                          <p:attrName>style.visibility</p:attrName>
                                        </p:attrNameLst>
                                      </p:cBhvr>
                                      <p:to>
                                        <p:strVal val="visible"/>
                                      </p:to>
                                    </p:set>
                                    <p:animEffect transition="in" filter="dissolve">
                                      <p:cBhvr>
                                        <p:cTn id="70" dur="500"/>
                                        <p:tgtEl>
                                          <p:spTgt spid="538662"/>
                                        </p:tgtEl>
                                      </p:cBhvr>
                                    </p:animEffect>
                                  </p:childTnLst>
                                </p:cTn>
                              </p:par>
                            </p:childTnLst>
                          </p:cTn>
                        </p:par>
                        <p:par>
                          <p:cTn id="71" fill="hold" nodeType="afterGroup">
                            <p:stCondLst>
                              <p:cond delay="2000"/>
                            </p:stCondLst>
                            <p:childTnLst>
                              <p:par>
                                <p:cTn id="72" presetID="9" presetClass="entr" presetSubtype="0" fill="hold" nodeType="afterEffect">
                                  <p:stCondLst>
                                    <p:cond delay="0"/>
                                  </p:stCondLst>
                                  <p:childTnLst>
                                    <p:set>
                                      <p:cBhvr>
                                        <p:cTn id="73" dur="1" fill="hold">
                                          <p:stCondLst>
                                            <p:cond delay="0"/>
                                          </p:stCondLst>
                                        </p:cTn>
                                        <p:tgtEl>
                                          <p:spTgt spid="538649"/>
                                        </p:tgtEl>
                                        <p:attrNameLst>
                                          <p:attrName>style.visibility</p:attrName>
                                        </p:attrNameLst>
                                      </p:cBhvr>
                                      <p:to>
                                        <p:strVal val="visible"/>
                                      </p:to>
                                    </p:set>
                                    <p:animEffect transition="in" filter="dissolve">
                                      <p:cBhvr>
                                        <p:cTn id="74" dur="500"/>
                                        <p:tgtEl>
                                          <p:spTgt spid="538649"/>
                                        </p:tgtEl>
                                      </p:cBhvr>
                                    </p:animEffect>
                                  </p:childTnLst>
                                </p:cTn>
                              </p:par>
                            </p:childTnLst>
                          </p:cTn>
                        </p:par>
                        <p:par>
                          <p:cTn id="75" fill="hold" nodeType="afterGroup">
                            <p:stCondLst>
                              <p:cond delay="2500"/>
                            </p:stCondLst>
                            <p:childTnLst>
                              <p:par>
                                <p:cTn id="76" presetID="9" presetClass="entr" presetSubtype="0" fill="hold" grpId="0" nodeType="afterEffect">
                                  <p:stCondLst>
                                    <p:cond delay="0"/>
                                  </p:stCondLst>
                                  <p:childTnLst>
                                    <p:set>
                                      <p:cBhvr>
                                        <p:cTn id="77" dur="1" fill="hold">
                                          <p:stCondLst>
                                            <p:cond delay="0"/>
                                          </p:stCondLst>
                                        </p:cTn>
                                        <p:tgtEl>
                                          <p:spTgt spid="538657"/>
                                        </p:tgtEl>
                                        <p:attrNameLst>
                                          <p:attrName>style.visibility</p:attrName>
                                        </p:attrNameLst>
                                      </p:cBhvr>
                                      <p:to>
                                        <p:strVal val="visible"/>
                                      </p:to>
                                    </p:set>
                                    <p:animEffect transition="in" filter="dissolve">
                                      <p:cBhvr>
                                        <p:cTn id="78" dur="500"/>
                                        <p:tgtEl>
                                          <p:spTgt spid="53865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538639"/>
                                        </p:tgtEl>
                                        <p:attrNameLst>
                                          <p:attrName>style.visibility</p:attrName>
                                        </p:attrNameLst>
                                      </p:cBhvr>
                                      <p:to>
                                        <p:strVal val="visible"/>
                                      </p:to>
                                    </p:set>
                                    <p:animEffect transition="in" filter="dissolve">
                                      <p:cBhvr>
                                        <p:cTn id="83" dur="500"/>
                                        <p:tgtEl>
                                          <p:spTgt spid="538639"/>
                                        </p:tgtEl>
                                      </p:cBhvr>
                                    </p:animEffect>
                                  </p:childTnLst>
                                </p:cTn>
                              </p:par>
                            </p:childTnLst>
                          </p:cTn>
                        </p:par>
                        <p:par>
                          <p:cTn id="84" fill="hold" nodeType="afterGroup">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538654"/>
                                        </p:tgtEl>
                                        <p:attrNameLst>
                                          <p:attrName>style.visibility</p:attrName>
                                        </p:attrNameLst>
                                      </p:cBhvr>
                                      <p:to>
                                        <p:strVal val="visible"/>
                                      </p:to>
                                    </p:set>
                                    <p:animEffect transition="in" filter="dissolve">
                                      <p:cBhvr>
                                        <p:cTn id="87" dur="500"/>
                                        <p:tgtEl>
                                          <p:spTgt spid="538654"/>
                                        </p:tgtEl>
                                      </p:cBhvr>
                                    </p:animEffect>
                                  </p:childTnLst>
                                </p:cTn>
                              </p:par>
                            </p:childTnLst>
                          </p:cTn>
                        </p:par>
                        <p:par>
                          <p:cTn id="88" fill="hold" nodeType="afterGroup">
                            <p:stCondLst>
                              <p:cond delay="1000"/>
                            </p:stCondLst>
                            <p:childTnLst>
                              <p:par>
                                <p:cTn id="89" presetID="9" presetClass="entr" presetSubtype="0" fill="hold" grpId="0" nodeType="afterEffect">
                                  <p:stCondLst>
                                    <p:cond delay="0"/>
                                  </p:stCondLst>
                                  <p:childTnLst>
                                    <p:set>
                                      <p:cBhvr>
                                        <p:cTn id="90" dur="1" fill="hold">
                                          <p:stCondLst>
                                            <p:cond delay="0"/>
                                          </p:stCondLst>
                                        </p:cTn>
                                        <p:tgtEl>
                                          <p:spTgt spid="538663"/>
                                        </p:tgtEl>
                                        <p:attrNameLst>
                                          <p:attrName>style.visibility</p:attrName>
                                        </p:attrNameLst>
                                      </p:cBhvr>
                                      <p:to>
                                        <p:strVal val="visible"/>
                                      </p:to>
                                    </p:set>
                                    <p:animEffect transition="in" filter="dissolve">
                                      <p:cBhvr>
                                        <p:cTn id="91" dur="500"/>
                                        <p:tgtEl>
                                          <p:spTgt spid="538663"/>
                                        </p:tgtEl>
                                      </p:cBhvr>
                                    </p:animEffect>
                                  </p:childTnLst>
                                </p:cTn>
                              </p:par>
                            </p:childTnLst>
                          </p:cTn>
                        </p:par>
                        <p:par>
                          <p:cTn id="92" fill="hold" nodeType="afterGroup">
                            <p:stCondLst>
                              <p:cond delay="1500"/>
                            </p:stCondLst>
                            <p:childTnLst>
                              <p:par>
                                <p:cTn id="93" presetID="9" presetClass="entr" presetSubtype="0" fill="hold" nodeType="afterEffect">
                                  <p:stCondLst>
                                    <p:cond delay="0"/>
                                  </p:stCondLst>
                                  <p:childTnLst>
                                    <p:set>
                                      <p:cBhvr>
                                        <p:cTn id="94" dur="1" fill="hold">
                                          <p:stCondLst>
                                            <p:cond delay="0"/>
                                          </p:stCondLst>
                                        </p:cTn>
                                        <p:tgtEl>
                                          <p:spTgt spid="538646"/>
                                        </p:tgtEl>
                                        <p:attrNameLst>
                                          <p:attrName>style.visibility</p:attrName>
                                        </p:attrNameLst>
                                      </p:cBhvr>
                                      <p:to>
                                        <p:strVal val="visible"/>
                                      </p:to>
                                    </p:set>
                                    <p:animEffect transition="in" filter="dissolve">
                                      <p:cBhvr>
                                        <p:cTn id="95" dur="500"/>
                                        <p:tgtEl>
                                          <p:spTgt spid="53864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nodeType="clickEffect">
                                  <p:stCondLst>
                                    <p:cond delay="0"/>
                                  </p:stCondLst>
                                  <p:childTnLst>
                                    <p:set>
                                      <p:cBhvr>
                                        <p:cTn id="99" dur="1" fill="hold">
                                          <p:stCondLst>
                                            <p:cond delay="0"/>
                                          </p:stCondLst>
                                        </p:cTn>
                                        <p:tgtEl>
                                          <p:spTgt spid="538644"/>
                                        </p:tgtEl>
                                        <p:attrNameLst>
                                          <p:attrName>style.visibility</p:attrName>
                                        </p:attrNameLst>
                                      </p:cBhvr>
                                      <p:to>
                                        <p:strVal val="visible"/>
                                      </p:to>
                                    </p:set>
                                    <p:animEffect transition="in" filter="dissolve">
                                      <p:cBhvr>
                                        <p:cTn id="100" dur="500"/>
                                        <p:tgtEl>
                                          <p:spTgt spid="538644"/>
                                        </p:tgtEl>
                                      </p:cBhvr>
                                    </p:animEffect>
                                  </p:childTnLst>
                                </p:cTn>
                              </p:par>
                            </p:childTnLst>
                          </p:cTn>
                        </p:par>
                        <p:par>
                          <p:cTn id="101" fill="hold" nodeType="afterGroup">
                            <p:stCondLst>
                              <p:cond delay="500"/>
                            </p:stCondLst>
                            <p:childTnLst>
                              <p:par>
                                <p:cTn id="102" presetID="9" presetClass="entr" presetSubtype="0" fill="hold" grpId="0" nodeType="afterEffect">
                                  <p:stCondLst>
                                    <p:cond delay="0"/>
                                  </p:stCondLst>
                                  <p:childTnLst>
                                    <p:set>
                                      <p:cBhvr>
                                        <p:cTn id="103" dur="1" fill="hold">
                                          <p:stCondLst>
                                            <p:cond delay="0"/>
                                          </p:stCondLst>
                                        </p:cTn>
                                        <p:tgtEl>
                                          <p:spTgt spid="538659"/>
                                        </p:tgtEl>
                                        <p:attrNameLst>
                                          <p:attrName>style.visibility</p:attrName>
                                        </p:attrNameLst>
                                      </p:cBhvr>
                                      <p:to>
                                        <p:strVal val="visible"/>
                                      </p:to>
                                    </p:set>
                                    <p:animEffect transition="in" filter="dissolve">
                                      <p:cBhvr>
                                        <p:cTn id="104" dur="500"/>
                                        <p:tgtEl>
                                          <p:spTgt spid="538659"/>
                                        </p:tgtEl>
                                      </p:cBhvr>
                                    </p:animEffect>
                                  </p:childTnLst>
                                </p:cTn>
                              </p:par>
                            </p:childTnLst>
                          </p:cTn>
                        </p:par>
                        <p:par>
                          <p:cTn id="105" fill="hold" nodeType="afterGroup">
                            <p:stCondLst>
                              <p:cond delay="1000"/>
                            </p:stCondLst>
                            <p:childTnLst>
                              <p:par>
                                <p:cTn id="106" presetID="9" presetClass="entr" presetSubtype="0" fill="hold" grpId="0" nodeType="afterEffect">
                                  <p:stCondLst>
                                    <p:cond delay="0"/>
                                  </p:stCondLst>
                                  <p:childTnLst>
                                    <p:set>
                                      <p:cBhvr>
                                        <p:cTn id="107" dur="1" fill="hold">
                                          <p:stCondLst>
                                            <p:cond delay="0"/>
                                          </p:stCondLst>
                                        </p:cTn>
                                        <p:tgtEl>
                                          <p:spTgt spid="538655"/>
                                        </p:tgtEl>
                                        <p:attrNameLst>
                                          <p:attrName>style.visibility</p:attrName>
                                        </p:attrNameLst>
                                      </p:cBhvr>
                                      <p:to>
                                        <p:strVal val="visible"/>
                                      </p:to>
                                    </p:set>
                                    <p:animEffect transition="in" filter="dissolve">
                                      <p:cBhvr>
                                        <p:cTn id="108" dur="500"/>
                                        <p:tgtEl>
                                          <p:spTgt spid="538655"/>
                                        </p:tgtEl>
                                      </p:cBhvr>
                                    </p:animEffect>
                                  </p:childTnLst>
                                </p:cTn>
                              </p:par>
                            </p:childTnLst>
                          </p:cTn>
                        </p:par>
                        <p:par>
                          <p:cTn id="109" fill="hold" nodeType="afterGroup">
                            <p:stCondLst>
                              <p:cond delay="1500"/>
                            </p:stCondLst>
                            <p:childTnLst>
                              <p:par>
                                <p:cTn id="110" presetID="9" presetClass="entr" presetSubtype="0" fill="hold" nodeType="afterEffect">
                                  <p:stCondLst>
                                    <p:cond delay="0"/>
                                  </p:stCondLst>
                                  <p:childTnLst>
                                    <p:set>
                                      <p:cBhvr>
                                        <p:cTn id="111" dur="1" fill="hold">
                                          <p:stCondLst>
                                            <p:cond delay="0"/>
                                          </p:stCondLst>
                                        </p:cTn>
                                        <p:tgtEl>
                                          <p:spTgt spid="538640"/>
                                        </p:tgtEl>
                                        <p:attrNameLst>
                                          <p:attrName>style.visibility</p:attrName>
                                        </p:attrNameLst>
                                      </p:cBhvr>
                                      <p:to>
                                        <p:strVal val="visible"/>
                                      </p:to>
                                    </p:set>
                                    <p:animEffect transition="in" filter="dissolve">
                                      <p:cBhvr>
                                        <p:cTn id="112" dur="500"/>
                                        <p:tgtEl>
                                          <p:spTgt spid="53864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nodeType="clickEffect">
                                  <p:stCondLst>
                                    <p:cond delay="0"/>
                                  </p:stCondLst>
                                  <p:childTnLst>
                                    <p:set>
                                      <p:cBhvr>
                                        <p:cTn id="116" dur="1" fill="hold">
                                          <p:stCondLst>
                                            <p:cond delay="0"/>
                                          </p:stCondLst>
                                        </p:cTn>
                                        <p:tgtEl>
                                          <p:spTgt spid="538642"/>
                                        </p:tgtEl>
                                        <p:attrNameLst>
                                          <p:attrName>style.visibility</p:attrName>
                                        </p:attrNameLst>
                                      </p:cBhvr>
                                      <p:to>
                                        <p:strVal val="visible"/>
                                      </p:to>
                                    </p:set>
                                    <p:animEffect transition="in" filter="dissolve">
                                      <p:cBhvr>
                                        <p:cTn id="117" dur="500"/>
                                        <p:tgtEl>
                                          <p:spTgt spid="538642"/>
                                        </p:tgtEl>
                                      </p:cBhvr>
                                    </p:animEffect>
                                  </p:childTnLst>
                                </p:cTn>
                              </p:par>
                            </p:childTnLst>
                          </p:cTn>
                        </p:par>
                        <p:par>
                          <p:cTn id="118" fill="hold" nodeType="afterGroup">
                            <p:stCondLst>
                              <p:cond delay="500"/>
                            </p:stCondLst>
                            <p:childTnLst>
                              <p:par>
                                <p:cTn id="119" presetID="9" presetClass="entr" presetSubtype="0" fill="hold" grpId="0" nodeType="afterEffect">
                                  <p:stCondLst>
                                    <p:cond delay="0"/>
                                  </p:stCondLst>
                                  <p:childTnLst>
                                    <p:set>
                                      <p:cBhvr>
                                        <p:cTn id="120" dur="1" fill="hold">
                                          <p:stCondLst>
                                            <p:cond delay="0"/>
                                          </p:stCondLst>
                                        </p:cTn>
                                        <p:tgtEl>
                                          <p:spTgt spid="538660"/>
                                        </p:tgtEl>
                                        <p:attrNameLst>
                                          <p:attrName>style.visibility</p:attrName>
                                        </p:attrNameLst>
                                      </p:cBhvr>
                                      <p:to>
                                        <p:strVal val="visible"/>
                                      </p:to>
                                    </p:set>
                                    <p:animEffect transition="in" filter="dissolve">
                                      <p:cBhvr>
                                        <p:cTn id="121" dur="500"/>
                                        <p:tgtEl>
                                          <p:spTgt spid="538660"/>
                                        </p:tgtEl>
                                      </p:cBhvr>
                                    </p:animEffect>
                                  </p:childTnLst>
                                </p:cTn>
                              </p:par>
                            </p:childTnLst>
                          </p:cTn>
                        </p:par>
                        <p:par>
                          <p:cTn id="122" fill="hold" nodeType="afterGroup">
                            <p:stCondLst>
                              <p:cond delay="1000"/>
                            </p:stCondLst>
                            <p:childTnLst>
                              <p:par>
                                <p:cTn id="123" presetID="9" presetClass="entr" presetSubtype="0" fill="hold" nodeType="afterEffect">
                                  <p:stCondLst>
                                    <p:cond delay="0"/>
                                  </p:stCondLst>
                                  <p:childTnLst>
                                    <p:set>
                                      <p:cBhvr>
                                        <p:cTn id="124" dur="1" fill="hold">
                                          <p:stCondLst>
                                            <p:cond delay="0"/>
                                          </p:stCondLst>
                                        </p:cTn>
                                        <p:tgtEl>
                                          <p:spTgt spid="538641"/>
                                        </p:tgtEl>
                                        <p:attrNameLst>
                                          <p:attrName>style.visibility</p:attrName>
                                        </p:attrNameLst>
                                      </p:cBhvr>
                                      <p:to>
                                        <p:strVal val="visible"/>
                                      </p:to>
                                    </p:set>
                                    <p:animEffect transition="in" filter="dissolve">
                                      <p:cBhvr>
                                        <p:cTn id="125" dur="500"/>
                                        <p:tgtEl>
                                          <p:spTgt spid="538641"/>
                                        </p:tgtEl>
                                      </p:cBhvr>
                                    </p:animEffect>
                                  </p:childTnLst>
                                </p:cTn>
                              </p:par>
                            </p:childTnLst>
                          </p:cTn>
                        </p:par>
                        <p:par>
                          <p:cTn id="126" fill="hold" nodeType="afterGroup">
                            <p:stCondLst>
                              <p:cond delay="1500"/>
                            </p:stCondLst>
                            <p:childTnLst>
                              <p:par>
                                <p:cTn id="127" presetID="9" presetClass="entr" presetSubtype="0" fill="hold" grpId="0" nodeType="afterEffect">
                                  <p:stCondLst>
                                    <p:cond delay="0"/>
                                  </p:stCondLst>
                                  <p:childTnLst>
                                    <p:set>
                                      <p:cBhvr>
                                        <p:cTn id="128" dur="1" fill="hold">
                                          <p:stCondLst>
                                            <p:cond delay="0"/>
                                          </p:stCondLst>
                                        </p:cTn>
                                        <p:tgtEl>
                                          <p:spTgt spid="538656"/>
                                        </p:tgtEl>
                                        <p:attrNameLst>
                                          <p:attrName>style.visibility</p:attrName>
                                        </p:attrNameLst>
                                      </p:cBhvr>
                                      <p:to>
                                        <p:strVal val="visible"/>
                                      </p:to>
                                    </p:set>
                                    <p:animEffect transition="in" filter="dissolve">
                                      <p:cBhvr>
                                        <p:cTn id="129" dur="500"/>
                                        <p:tgtEl>
                                          <p:spTgt spid="538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0" grpId="0" autoUpdateAnimBg="0"/>
      <p:bldP spid="538651" grpId="0" autoUpdateAnimBg="0"/>
      <p:bldP spid="538652" grpId="0" autoUpdateAnimBg="0"/>
      <p:bldP spid="538653" grpId="0" autoUpdateAnimBg="0"/>
      <p:bldP spid="538654" grpId="0" autoUpdateAnimBg="0"/>
      <p:bldP spid="538655" grpId="0" autoUpdateAnimBg="0"/>
      <p:bldP spid="538656" grpId="0" autoUpdateAnimBg="0"/>
      <p:bldP spid="538657" grpId="0" autoUpdateAnimBg="0"/>
      <p:bldP spid="538658" grpId="0" autoUpdateAnimBg="0"/>
      <p:bldP spid="538659" grpId="0" autoUpdateAnimBg="0"/>
      <p:bldP spid="538660" grpId="0" autoUpdateAnimBg="0"/>
      <p:bldP spid="538661" grpId="0" autoUpdateAnimBg="0"/>
      <p:bldP spid="538662" grpId="0" autoUpdateAnimBg="0"/>
      <p:bldP spid="538663" grpId="0" autoUpdateAnimBg="0"/>
      <p:bldP spid="53866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t>会计与税务</a:t>
            </a:r>
            <a:endParaRPr lang="zh-CN" altLang="en-US"/>
          </a:p>
        </p:txBody>
      </p:sp>
      <p:sp>
        <p:nvSpPr>
          <p:cNvPr id="440323" name="Rectangle 3"/>
          <p:cNvSpPr>
            <a:spLocks noGrp="1" noChangeArrowheads="1"/>
          </p:cNvSpPr>
          <p:nvPr>
            <p:ph type="body" idx="1"/>
          </p:nvPr>
        </p:nvSpPr>
        <p:spPr/>
        <p:txBody>
          <a:bodyPr/>
          <a:lstStyle/>
          <a:p>
            <a:pPr>
              <a:lnSpc>
                <a:spcPct val="90000"/>
              </a:lnSpc>
            </a:pPr>
            <a:r>
              <a:t>税法规定，套期交易是指在正常经营过程中主要出于以下原因之一而进行的交易：</a:t>
            </a:r>
          </a:p>
          <a:p>
            <a:pPr lvl="1">
              <a:lnSpc>
                <a:spcPct val="90000"/>
              </a:lnSpc>
            </a:pPr>
            <a:r>
              <a:t>为了减少纳税人因持有或将持有的用于产生普通收入的财产的价格变化或货币波动风险。</a:t>
            </a:r>
          </a:p>
          <a:p>
            <a:pPr lvl="1">
              <a:lnSpc>
                <a:spcPct val="90000"/>
              </a:lnSpc>
            </a:pPr>
            <a:r>
              <a:t>为了减少纳税人因借款而面临的价格或利率变化或货币波动风险。</a:t>
            </a:r>
          </a:p>
        </p:txBody>
      </p:sp>
    </p:spTree>
    <p:extLst>
      <p:ext uri="{BB962C8B-B14F-4D97-AF65-F5344CB8AC3E}">
        <p14:creationId xmlns:p14="http://schemas.microsoft.com/office/powerpoint/2010/main" val="39853260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t>远期合约</a:t>
            </a:r>
            <a:endParaRPr lang="zh-CN" altLang="en-US">
              <a:ea typeface="宋体" panose="02010600030101010101" pitchFamily="2" charset="-122"/>
            </a:endParaRPr>
          </a:p>
        </p:txBody>
      </p:sp>
      <p:sp>
        <p:nvSpPr>
          <p:cNvPr id="430083" name="Rectangle 3"/>
          <p:cNvSpPr>
            <a:spLocks noGrp="1" noChangeArrowheads="1"/>
          </p:cNvSpPr>
          <p:nvPr>
            <p:ph type="body" idx="1"/>
          </p:nvPr>
        </p:nvSpPr>
        <p:spPr>
          <a:xfrm>
            <a:off x="619432" y="1676400"/>
            <a:ext cx="10751574" cy="3200400"/>
          </a:xfrm>
        </p:spPr>
        <p:txBody>
          <a:bodyPr/>
          <a:lstStyle/>
          <a:p>
            <a:r>
              <a:t>远期合约是一种在未来某个特定时间以特定价格购买或出售资产的协议。</a:t>
            </a:r>
          </a:p>
          <a:p>
            <a:r>
              <a:t>远期合约
- 远期合约是一种在未来某个确定的时刻以确定的价格买卖某种资产的协议
没有每日结算。在合约到期时，一方以约定价格从另一方购买该资产。</a:t>
            </a:r>
            <a:endParaRPr lang="zh-CN" altLang="en-US" dirty="0"/>
          </a:p>
        </p:txBody>
      </p:sp>
    </p:spTree>
    <p:extLst>
      <p:ext uri="{BB962C8B-B14F-4D97-AF65-F5344CB8AC3E}">
        <p14:creationId xmlns:p14="http://schemas.microsoft.com/office/powerpoint/2010/main" val="28753244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t>远期合约</a:t>
            </a:r>
            <a:endParaRPr lang="zh-CN" altLang="en-US">
              <a:ea typeface="宋体" panose="02010600030101010101" pitchFamily="2" charset="-122"/>
            </a:endParaRPr>
          </a:p>
        </p:txBody>
      </p:sp>
      <p:sp>
        <p:nvSpPr>
          <p:cNvPr id="431108" name="Rectangle 4"/>
          <p:cNvSpPr>
            <a:spLocks noChangeArrowheads="1"/>
          </p:cNvSpPr>
          <p:nvPr/>
        </p:nvSpPr>
        <p:spPr bwMode="auto">
          <a:xfrm>
            <a:off x="7953375" y="1941513"/>
            <a:ext cx="12700" cy="4762"/>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10" name="Rectangle 6"/>
          <p:cNvSpPr>
            <a:spLocks noChangeArrowheads="1"/>
          </p:cNvSpPr>
          <p:nvPr/>
        </p:nvSpPr>
        <p:spPr bwMode="auto">
          <a:xfrm>
            <a:off x="2514600" y="2598739"/>
            <a:ext cx="405559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双方之间的私人合同</a:t>
            </a:r>
          </a:p>
        </p:txBody>
      </p:sp>
      <p:sp>
        <p:nvSpPr>
          <p:cNvPr id="431111" name="Rectangle 7"/>
          <p:cNvSpPr>
            <a:spLocks noChangeArrowheads="1"/>
          </p:cNvSpPr>
          <p:nvPr/>
        </p:nvSpPr>
        <p:spPr bwMode="auto">
          <a:xfrm>
            <a:off x="7370763" y="2598739"/>
            <a:ext cx="21207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场内交易</a:t>
            </a:r>
          </a:p>
        </p:txBody>
      </p:sp>
      <p:sp>
        <p:nvSpPr>
          <p:cNvPr id="431112" name="Rectangle 8"/>
          <p:cNvSpPr>
            <a:spLocks noChangeArrowheads="1"/>
          </p:cNvSpPr>
          <p:nvPr/>
        </p:nvSpPr>
        <p:spPr bwMode="auto">
          <a:xfrm>
            <a:off x="3109914" y="3128964"/>
            <a:ext cx="271709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非标准合同</a:t>
            </a:r>
          </a:p>
        </p:txBody>
      </p:sp>
      <p:sp>
        <p:nvSpPr>
          <p:cNvPr id="431113" name="Rectangle 9"/>
          <p:cNvSpPr>
            <a:spLocks noChangeArrowheads="1"/>
          </p:cNvSpPr>
          <p:nvPr/>
        </p:nvSpPr>
        <p:spPr bwMode="auto">
          <a:xfrm>
            <a:off x="7278689" y="3128964"/>
            <a:ext cx="220413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标准合同</a:t>
            </a:r>
          </a:p>
        </p:txBody>
      </p:sp>
      <p:sp>
        <p:nvSpPr>
          <p:cNvPr id="431114" name="Rectangle 10"/>
          <p:cNvSpPr>
            <a:spLocks noChangeArrowheads="1"/>
          </p:cNvSpPr>
          <p:nvPr/>
        </p:nvSpPr>
        <p:spPr bwMode="auto">
          <a:xfrm>
            <a:off x="2657475" y="3660776"/>
            <a:ext cx="38472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通常为 1 个指定的交割日期</a:t>
            </a:r>
          </a:p>
        </p:txBody>
      </p:sp>
      <p:sp>
        <p:nvSpPr>
          <p:cNvPr id="431115" name="Rectangle 11"/>
          <p:cNvSpPr>
            <a:spLocks noChangeArrowheads="1"/>
          </p:cNvSpPr>
          <p:nvPr/>
        </p:nvSpPr>
        <p:spPr bwMode="auto">
          <a:xfrm>
            <a:off x="7010400" y="3660776"/>
            <a:ext cx="287578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交割日期范围</a:t>
            </a:r>
          </a:p>
        </p:txBody>
      </p:sp>
      <p:sp>
        <p:nvSpPr>
          <p:cNvPr id="431116" name="Rectangle 12"/>
          <p:cNvSpPr>
            <a:spLocks noChangeArrowheads="1"/>
          </p:cNvSpPr>
          <p:nvPr/>
        </p:nvSpPr>
        <p:spPr bwMode="auto">
          <a:xfrm>
            <a:off x="3338514" y="4192589"/>
            <a:ext cx="22458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到期结算</a:t>
            </a:r>
          </a:p>
        </p:txBody>
      </p:sp>
      <p:sp>
        <p:nvSpPr>
          <p:cNvPr id="431117" name="Rectangle 13"/>
          <p:cNvSpPr>
            <a:spLocks noChangeArrowheads="1"/>
          </p:cNvSpPr>
          <p:nvPr/>
        </p:nvSpPr>
        <p:spPr bwMode="auto">
          <a:xfrm>
            <a:off x="7583488" y="4192589"/>
            <a:ext cx="15805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每日结算</a:t>
            </a:r>
          </a:p>
        </p:txBody>
      </p:sp>
      <p:sp>
        <p:nvSpPr>
          <p:cNvPr id="431120" name="Rectangle 16"/>
          <p:cNvSpPr>
            <a:spLocks noChangeArrowheads="1"/>
          </p:cNvSpPr>
          <p:nvPr/>
        </p:nvSpPr>
        <p:spPr bwMode="auto">
          <a:xfrm>
            <a:off x="3182939" y="4724401"/>
            <a:ext cx="256320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交割或最终现金</a:t>
            </a:r>
          </a:p>
        </p:txBody>
      </p:sp>
      <p:sp>
        <p:nvSpPr>
          <p:cNvPr id="431121" name="Rectangle 17"/>
          <p:cNvSpPr>
            <a:spLocks noChangeArrowheads="1"/>
          </p:cNvSpPr>
          <p:nvPr/>
        </p:nvSpPr>
        <p:spPr bwMode="auto">
          <a:xfrm>
            <a:off x="3113088" y="5019676"/>
            <a:ext cx="306013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结算通常发生在</a:t>
            </a:r>
          </a:p>
        </p:txBody>
      </p:sp>
      <p:sp>
        <p:nvSpPr>
          <p:cNvPr id="431122" name="Rectangle 18"/>
          <p:cNvSpPr>
            <a:spLocks noChangeArrowheads="1"/>
          </p:cNvSpPr>
          <p:nvPr/>
        </p:nvSpPr>
        <p:spPr bwMode="auto">
          <a:xfrm>
            <a:off x="6856414" y="4724401"/>
            <a:ext cx="32605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通常平仓的合同</a:t>
            </a:r>
          </a:p>
        </p:txBody>
      </p:sp>
      <p:sp>
        <p:nvSpPr>
          <p:cNvPr id="431123" name="Rectangle 19"/>
          <p:cNvSpPr>
            <a:spLocks noChangeArrowheads="1"/>
          </p:cNvSpPr>
          <p:nvPr/>
        </p:nvSpPr>
        <p:spPr bwMode="auto">
          <a:xfrm>
            <a:off x="7337425" y="5019676"/>
            <a:ext cx="19604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到期前</a:t>
            </a:r>
          </a:p>
        </p:txBody>
      </p:sp>
      <p:sp>
        <p:nvSpPr>
          <p:cNvPr id="431126" name="Rectangle 22"/>
          <p:cNvSpPr>
            <a:spLocks noChangeArrowheads="1"/>
          </p:cNvSpPr>
          <p:nvPr/>
        </p:nvSpPr>
        <p:spPr bwMode="auto">
          <a:xfrm>
            <a:off x="3598864" y="2149475"/>
            <a:ext cx="16652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远期合约</a:t>
            </a:r>
          </a:p>
        </p:txBody>
      </p:sp>
      <p:sp>
        <p:nvSpPr>
          <p:cNvPr id="431127" name="Rectangle 23"/>
          <p:cNvSpPr>
            <a:spLocks noChangeArrowheads="1"/>
          </p:cNvSpPr>
          <p:nvPr/>
        </p:nvSpPr>
        <p:spPr bwMode="auto">
          <a:xfrm>
            <a:off x="7635875" y="2149476"/>
            <a:ext cx="1397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期货</a:t>
            </a:r>
          </a:p>
        </p:txBody>
      </p:sp>
      <p:sp>
        <p:nvSpPr>
          <p:cNvPr id="431129" name="Rectangle 25"/>
          <p:cNvSpPr>
            <a:spLocks noChangeArrowheads="1"/>
          </p:cNvSpPr>
          <p:nvPr/>
        </p:nvSpPr>
        <p:spPr bwMode="auto">
          <a:xfrm>
            <a:off x="7981950" y="2533650"/>
            <a:ext cx="25400" cy="254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31132" name="Text Box 28"/>
          <p:cNvSpPr txBox="1">
            <a:spLocks noChangeArrowheads="1"/>
          </p:cNvSpPr>
          <p:nvPr/>
        </p:nvSpPr>
        <p:spPr bwMode="auto">
          <a:xfrm>
            <a:off x="2590800" y="1447800"/>
            <a:ext cx="701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t>远期合约与期货合约</a:t>
            </a:r>
            <a:endParaRPr lang="zh-CN" altLang="en-US" sz="3200" b="1" i="1">
              <a:solidFill>
                <a:srgbClr val="FF9900"/>
              </a:solidFill>
              <a:ea typeface="宋体" panose="02010600030101010101" pitchFamily="2" charset="-122"/>
            </a:endParaRPr>
          </a:p>
        </p:txBody>
      </p:sp>
      <p:sp>
        <p:nvSpPr>
          <p:cNvPr id="431133" name="Line 29"/>
          <p:cNvSpPr>
            <a:spLocks noChangeShapeType="1"/>
          </p:cNvSpPr>
          <p:nvPr/>
        </p:nvSpPr>
        <p:spPr bwMode="auto">
          <a:xfrm>
            <a:off x="2209800" y="2027238"/>
            <a:ext cx="79248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31134" name="Line 30"/>
          <p:cNvSpPr>
            <a:spLocks noChangeShapeType="1"/>
          </p:cNvSpPr>
          <p:nvPr/>
        </p:nvSpPr>
        <p:spPr bwMode="auto">
          <a:xfrm>
            <a:off x="2209800" y="2560638"/>
            <a:ext cx="7924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1406CA"/>
              </a:solidFill>
            </a:endParaRPr>
          </a:p>
        </p:txBody>
      </p:sp>
      <p:sp>
        <p:nvSpPr>
          <p:cNvPr id="431135" name="Line 31"/>
          <p:cNvSpPr>
            <a:spLocks noChangeShapeType="1"/>
          </p:cNvSpPr>
          <p:nvPr/>
        </p:nvSpPr>
        <p:spPr bwMode="auto">
          <a:xfrm>
            <a:off x="2209800" y="5532438"/>
            <a:ext cx="7924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1406CA"/>
              </a:solidFill>
            </a:endParaRPr>
          </a:p>
        </p:txBody>
      </p:sp>
    </p:spTree>
    <p:extLst>
      <p:ext uri="{BB962C8B-B14F-4D97-AF65-F5344CB8AC3E}">
        <p14:creationId xmlns:p14="http://schemas.microsoft.com/office/powerpoint/2010/main" val="402444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t>平仓期货头寸</a:t>
            </a:r>
            <a:endParaRPr lang="zh-CN" altLang="en-US">
              <a:ea typeface="宋体" panose="02010600030101010101" pitchFamily="2" charset="-122"/>
            </a:endParaRPr>
          </a:p>
        </p:txBody>
      </p:sp>
      <p:sp>
        <p:nvSpPr>
          <p:cNvPr id="407555" name="Rectangle 3"/>
          <p:cNvSpPr>
            <a:spLocks noGrp="1" noChangeArrowheads="1"/>
          </p:cNvSpPr>
          <p:nvPr>
            <p:ph type="body" idx="1"/>
          </p:nvPr>
        </p:nvSpPr>
        <p:spPr/>
        <p:txBody>
          <a:bodyPr/>
          <a:lstStyle/>
          <a:p>
            <a:pPr>
              <a:lnSpc>
                <a:spcPct val="90000"/>
              </a:lnSpc>
            </a:pPr>
            <a:r>
              <a:t>平仓（Closing out）意味着进行与原始交易相反类型的交易。</a:t>
            </a:r>
            <a:endParaRPr lang="en-US" altLang="zh-CN" dirty="0">
              <a:ea typeface="宋体" panose="02010600030101010101" pitchFamily="2" charset="-122"/>
            </a:endParaRPr>
          </a:p>
          <a:p>
            <a:pPr>
              <a:lnSpc>
                <a:spcPct val="90000"/>
              </a:lnSpc>
            </a:pPr>
            <a:r>
              <a:t>绝大多数新开立的期货合约并不会导致实物交割。</a:t>
            </a:r>
            <a:endParaRPr lang="en-US" altLang="zh-CN" dirty="0">
              <a:ea typeface="宋体" panose="02010600030101010101" pitchFamily="2" charset="-122"/>
            </a:endParaRPr>
          </a:p>
          <a:p>
            <a:pPr lvl="1">
              <a:lnSpc>
                <a:spcPct val="90000"/>
              </a:lnSpc>
            </a:pPr>
            <a:r>
              <a:t>对于投机者来说</a:t>
            </a:r>
          </a:p>
          <a:p>
            <a:pPr lvl="1">
              <a:lnSpc>
                <a:spcPct val="90000"/>
              </a:lnSpc>
            </a:pPr>
            <a:r>
              <a:t>对于套期保值者来说</a:t>
            </a:r>
          </a:p>
          <a:p>
            <a:pPr>
              <a:lnSpc>
                <a:spcPct val="90000"/>
              </a:lnSpc>
            </a:pPr>
            <a:r>
              <a:t>最终交割的可能性将期货价格与现货价格挂钩。理解交割程序对于全面了解现货与期货价格之间的关系至关重要。</a:t>
            </a:r>
          </a:p>
        </p:txBody>
      </p:sp>
    </p:spTree>
    <p:extLst>
      <p:ext uri="{BB962C8B-B14F-4D97-AF65-F5344CB8AC3E}">
        <p14:creationId xmlns:p14="http://schemas.microsoft.com/office/powerpoint/2010/main" val="325578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body" idx="1"/>
          </p:nvPr>
        </p:nvSpPr>
        <p:spPr>
          <a:xfrm>
            <a:off x="604683" y="1600200"/>
            <a:ext cx="11031793" cy="4419600"/>
          </a:xfrm>
        </p:spPr>
        <p:txBody>
          <a:bodyPr/>
          <a:lstStyle/>
          <a:p>
            <a:r>
              <a:t>期货合约的规格</a:t>
            </a:r>
          </a:p>
          <a:p>
            <a:pPr lvl="1"/>
            <a:r>
              <a:t>标的资产</a:t>
            </a:r>
          </a:p>
          <a:p>
            <a:pPr lvl="1"/>
            <a:r>
              <a:t>合约规模</a:t>
            </a:r>
          </a:p>
          <a:p>
            <a:pPr lvl="1"/>
            <a:r>
              <a:t>交割安排</a:t>
            </a:r>
          </a:p>
          <a:p>
            <a:pPr lvl="1"/>
            <a:r>
              <a:t>交割月份</a:t>
            </a:r>
          </a:p>
          <a:p>
            <a:pPr lvl="1"/>
            <a:r>
              <a:t>价格报价</a:t>
            </a:r>
          </a:p>
          <a:p>
            <a:pPr lvl="1"/>
            <a:r>
              <a:t>每日价格波动限制</a:t>
            </a:r>
          </a:p>
          <a:p>
            <a:pPr lvl="1"/>
            <a:r>
              <a:t>持仓限额</a:t>
            </a:r>
          </a:p>
        </p:txBody>
      </p:sp>
      <p:sp>
        <p:nvSpPr>
          <p:cNvPr id="408582" name="Rectangle 6"/>
          <p:cNvSpPr>
            <a:spLocks noGrp="1" noChangeArrowheads="1"/>
          </p:cNvSpPr>
          <p:nvPr>
            <p:ph type="title"/>
          </p:nvPr>
        </p:nvSpPr>
        <p:spPr>
          <a:noFill/>
          <a:ln/>
        </p:spPr>
        <p:txBody>
          <a:bodyPr/>
          <a:lstStyle/>
          <a:p>
            <a:r>
              <a:t>期货合约的规格</a:t>
            </a:r>
            <a:endParaRPr lang="zh-CN" altLang="en-US" sz="3200">
              <a:ea typeface="宋体" panose="02010600030101010101" pitchFamily="2" charset="-122"/>
            </a:endParaRPr>
          </a:p>
        </p:txBody>
      </p:sp>
    </p:spTree>
    <p:extLst>
      <p:ext uri="{BB962C8B-B14F-4D97-AF65-F5344CB8AC3E}">
        <p14:creationId xmlns:p14="http://schemas.microsoft.com/office/powerpoint/2010/main" val="1027909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6619" name="Group 283"/>
          <p:cNvGraphicFramePr>
            <a:graphicFrameLocks noGrp="1"/>
          </p:cNvGraphicFramePr>
          <p:nvPr>
            <p:ph idx="1"/>
            <p:extLst>
              <p:ext uri="{D42A27DB-BD31-4B8C-83A1-F6EECF244321}">
                <p14:modId xmlns:p14="http://schemas.microsoft.com/office/powerpoint/2010/main" val="3513873849"/>
              </p:ext>
            </p:extLst>
          </p:nvPr>
        </p:nvGraphicFramePr>
        <p:xfrm>
          <a:off x="1631951" y="444501"/>
          <a:ext cx="8893175" cy="5959729"/>
        </p:xfrm>
        <a:graphic>
          <a:graphicData uri="http://schemas.openxmlformats.org/drawingml/2006/table">
            <a:tbl>
              <a:tblPr/>
              <a:tblGrid>
                <a:gridCol w="2720975">
                  <a:extLst>
                    <a:ext uri="{9D8B030D-6E8A-4147-A177-3AD203B41FA5}">
                      <a16:colId xmlns:a16="http://schemas.microsoft.com/office/drawing/2014/main" val="2739917459"/>
                    </a:ext>
                  </a:extLst>
                </a:gridCol>
                <a:gridCol w="6172200">
                  <a:extLst>
                    <a:ext uri="{9D8B030D-6E8A-4147-A177-3AD203B41FA5}">
                      <a16:colId xmlns:a16="http://schemas.microsoft.com/office/drawing/2014/main" val="4008654775"/>
                    </a:ext>
                  </a:extLst>
                </a:gridCol>
              </a:tblGrid>
              <a:tr h="271463">
                <a:tc gridSpan="2">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上海期货交易所阴极铜标准合约</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stealth"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800601306"/>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交易品种</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阴极铜</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3971663556"/>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交易单位</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每手5吨</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683263579"/>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报价单位</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元（人民币）/吨</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4072472071"/>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最小变动价位</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10元/吨</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3180724301"/>
                  </a:ext>
                </a:extLst>
              </a:tr>
              <a:tr h="327025">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每日价格最大波动限制</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不超过上一交易日结算价±3%</a:t>
                      </a:r>
                    </a:p>
                  </a:txBody>
                  <a:tcPr anchor="ctr"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841339229"/>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合约交割月份</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1月至12月</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369769619"/>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交易时间</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上午9:00－11:30　下午 1:30－3:00</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4113612848"/>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最后交易日</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合约交割月份的15日（遇法定假日顺延）</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323632251"/>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交割日期</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最后交易日后连续五个工作日</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2542795671"/>
                  </a:ext>
                </a:extLst>
              </a:tr>
              <a:tr h="663575">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交割品级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标的物：符合国家标准 GB/T467-1997 的标准阴极铜，其中主要成分铜和银的含量不低于99.95%。替代品：符合国家标准 GB/T467-1997 的高纯阴极铜规定；或符合 BS EN 1978:1998 的高纯阴极铜规定。</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88287953"/>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交割地点</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交易所指定交割仓库</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593441534"/>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最低交易保证金</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合约价值的5%</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2572772826"/>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交易手续费</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不超过成交金额的万分之二（含风险准备金）</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3921493122"/>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交割方式</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实物交割</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282120817"/>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交易代码</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CU（上海期货交易所阴极铜标准合约）</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556929567"/>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上市交易所</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上海期货交易所</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4271434"/>
                  </a:ext>
                </a:extLst>
              </a:tr>
            </a:tbl>
          </a:graphicData>
        </a:graphic>
      </p:graphicFrame>
      <p:sp>
        <p:nvSpPr>
          <p:cNvPr id="526620" name="Rectangle 284"/>
          <p:cNvSpPr>
            <a:spLocks noChangeArrowheads="1"/>
          </p:cNvSpPr>
          <p:nvPr/>
        </p:nvSpPr>
        <p:spPr bwMode="auto">
          <a:xfrm>
            <a:off x="1631951" y="771780"/>
            <a:ext cx="2700337" cy="5632450"/>
          </a:xfrm>
          <a:prstGeom prst="rect">
            <a:avLst/>
          </a:prstGeom>
          <a:solidFill>
            <a:srgbClr val="FF00FF">
              <a:alpha val="30000"/>
            </a:srgbClr>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63609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6620"/>
                                        </p:tgtEl>
                                        <p:attrNameLst>
                                          <p:attrName>style.visibility</p:attrName>
                                        </p:attrNameLst>
                                      </p:cBhvr>
                                      <p:to>
                                        <p:strVal val="visible"/>
                                      </p:to>
                                    </p:set>
                                    <p:animEffect transition="in" filter="wipe(up)">
                                      <p:cBhvr>
                                        <p:cTn id="7" dur="500"/>
                                        <p:tgtEl>
                                          <p:spTgt spid="526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N Helvetica Narrow"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N Helvetica Narrow" charset="0"/>
            <a:ea typeface="宋体" panose="02010600030101010101"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3160</TotalTime>
  <Words>4064</Words>
  <Application>Microsoft Office PowerPoint</Application>
  <PresentationFormat>宽屏</PresentationFormat>
  <Paragraphs>692</Paragraphs>
  <Slides>62</Slides>
  <Notes>42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62</vt:i4>
      </vt:variant>
    </vt:vector>
  </HeadingPairs>
  <TitlesOfParts>
    <vt:vector size="83" baseType="lpstr">
      <vt:lpstr>N Helvetica Narrow</vt:lpstr>
      <vt:lpstr>ZapfDingbats</vt:lpstr>
      <vt:lpstr>等线</vt:lpstr>
      <vt:lpstr>黑体</vt:lpstr>
      <vt:lpstr>华文宋体</vt:lpstr>
      <vt:lpstr>华文新魏</vt:lpstr>
      <vt:lpstr>华文行楷</vt:lpstr>
      <vt:lpstr>楷体</vt:lpstr>
      <vt:lpstr>楷体_GB2312</vt:lpstr>
      <vt:lpstr>隶书</vt:lpstr>
      <vt:lpstr>宋体</vt:lpstr>
      <vt:lpstr>Arial</vt:lpstr>
      <vt:lpstr>Constantia</vt:lpstr>
      <vt:lpstr>Symbol</vt:lpstr>
      <vt:lpstr>Tahoma</vt:lpstr>
      <vt:lpstr>Times New Roman</vt:lpstr>
      <vt:lpstr>Wingdings</vt:lpstr>
      <vt:lpstr>Global</vt:lpstr>
      <vt:lpstr>公式</vt:lpstr>
      <vt:lpstr>MathType 5.0 Equation</vt:lpstr>
      <vt:lpstr>Equation</vt:lpstr>
      <vt:lpstr>版权声明</vt:lpstr>
      <vt:lpstr>Derivatives</vt:lpstr>
      <vt:lpstr>Futures Markets  and  the Use of Futures for Hedging</vt:lpstr>
      <vt:lpstr>Details of how futures and forward markets work</vt:lpstr>
      <vt:lpstr>Futures Contracts——Terminology</vt:lpstr>
      <vt:lpstr>PowerPoint 演示文稿</vt:lpstr>
      <vt:lpstr>Closing Out Futures Positions</vt:lpstr>
      <vt:lpstr>The Specification of the Futures Contract</vt:lpstr>
      <vt:lpstr>PowerPoint 演示文稿</vt:lpstr>
      <vt:lpstr>The Specification of the Futures Contract</vt:lpstr>
      <vt:lpstr>Margin</vt:lpstr>
      <vt:lpstr>Margin</vt:lpstr>
      <vt:lpstr>Margin</vt:lpstr>
      <vt:lpstr>Margin</vt:lpstr>
      <vt:lpstr>The Operation of Margins</vt:lpstr>
      <vt:lpstr>The Operation of Margins</vt:lpstr>
      <vt:lpstr>The Operation of Margins</vt:lpstr>
      <vt:lpstr>The Operation of Margins</vt:lpstr>
      <vt:lpstr>Newspaper Quotes</vt:lpstr>
      <vt:lpstr>Newspaper Quotes</vt:lpstr>
      <vt:lpstr>PowerPoint 演示文稿</vt:lpstr>
      <vt:lpstr>PowerPoint 演示文稿</vt:lpstr>
      <vt:lpstr>案例：苏州红小豆事件</vt:lpstr>
      <vt:lpstr>Convergence Of Futures Price to Spot Price</vt:lpstr>
      <vt:lpstr>Convergence Of Futures Price to Spot Price</vt:lpstr>
      <vt:lpstr>Convergence Of Futures Price to Spot Price</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Minimum Variance Hedge Ratio</vt:lpstr>
      <vt:lpstr>Minimum Variance Hedge Ration</vt:lpstr>
      <vt:lpstr>Minimum Variance Hedge Ration</vt:lpstr>
      <vt:lpstr>Minimum Variance Hedge Ration</vt:lpstr>
      <vt:lpstr>Minimum Variance Hedge Ration</vt:lpstr>
      <vt:lpstr>Minimum Variance Hedge Ration</vt:lpstr>
      <vt:lpstr>Stock  Index Futures</vt:lpstr>
      <vt:lpstr>The Capital Market Line (CML)</vt:lpstr>
      <vt:lpstr>Hedging an Equity Portfolio</vt:lpstr>
      <vt:lpstr>Hedging an Equity Portfolio</vt:lpstr>
      <vt:lpstr>Hedging an Equity Portfolio</vt:lpstr>
      <vt:lpstr>Hedging an Equity Portfolio</vt:lpstr>
      <vt:lpstr>Rolling hedge</vt:lpstr>
      <vt:lpstr>Rolling hedge</vt:lpstr>
      <vt:lpstr>Accounting Tax  and Forward Contracts</vt:lpstr>
      <vt:lpstr>Accounting and Tax</vt:lpstr>
      <vt:lpstr>Accounting and Tax</vt:lpstr>
      <vt:lpstr>Accounting and Tax</vt:lpstr>
      <vt:lpstr>Forward Contracts</vt:lpstr>
      <vt:lpstr>Forward Contracts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lenvo</dc:creator>
  <cp:lastModifiedBy>hua deng</cp:lastModifiedBy>
  <cp:revision>246</cp:revision>
  <dcterms:created xsi:type="dcterms:W3CDTF">2020-02-12T07:12:33Z</dcterms:created>
  <dcterms:modified xsi:type="dcterms:W3CDTF">2025-03-04T07:39:57Z</dcterms:modified>
</cp:coreProperties>
</file>